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9"/>
  </p:notesMasterIdLst>
  <p:handoutMasterIdLst>
    <p:handoutMasterId r:id="rId230"/>
  </p:handoutMasterIdLst>
  <p:sldIdLst>
    <p:sldId id="1562" r:id="rId2"/>
    <p:sldId id="1561" r:id="rId3"/>
    <p:sldId id="935" r:id="rId4"/>
    <p:sldId id="929" r:id="rId5"/>
    <p:sldId id="963" r:id="rId6"/>
    <p:sldId id="962" r:id="rId7"/>
    <p:sldId id="915" r:id="rId8"/>
    <p:sldId id="940" r:id="rId9"/>
    <p:sldId id="992" r:id="rId10"/>
    <p:sldId id="936" r:id="rId11"/>
    <p:sldId id="616" r:id="rId12"/>
    <p:sldId id="930" r:id="rId13"/>
    <p:sldId id="931" r:id="rId14"/>
    <p:sldId id="932" r:id="rId15"/>
    <p:sldId id="933" r:id="rId16"/>
    <p:sldId id="934" r:id="rId17"/>
    <p:sldId id="619" r:id="rId18"/>
    <p:sldId id="989" r:id="rId19"/>
    <p:sldId id="987" r:id="rId20"/>
    <p:sldId id="620" r:id="rId21"/>
    <p:sldId id="621" r:id="rId22"/>
    <p:sldId id="974" r:id="rId23"/>
    <p:sldId id="988" r:id="rId24"/>
    <p:sldId id="975" r:id="rId25"/>
    <p:sldId id="978" r:id="rId26"/>
    <p:sldId id="979" r:id="rId27"/>
    <p:sldId id="980" r:id="rId28"/>
    <p:sldId id="981" r:id="rId29"/>
    <p:sldId id="984" r:id="rId30"/>
    <p:sldId id="990" r:id="rId31"/>
    <p:sldId id="991" r:id="rId32"/>
    <p:sldId id="626" r:id="rId33"/>
    <p:sldId id="627" r:id="rId34"/>
    <p:sldId id="789" r:id="rId35"/>
    <p:sldId id="790" r:id="rId36"/>
    <p:sldId id="791" r:id="rId37"/>
    <p:sldId id="836" r:id="rId38"/>
    <p:sldId id="792" r:id="rId39"/>
    <p:sldId id="793" r:id="rId40"/>
    <p:sldId id="794" r:id="rId41"/>
    <p:sldId id="795" r:id="rId42"/>
    <p:sldId id="796" r:id="rId43"/>
    <p:sldId id="797" r:id="rId44"/>
    <p:sldId id="798" r:id="rId45"/>
    <p:sldId id="799" r:id="rId46"/>
    <p:sldId id="1571" r:id="rId47"/>
    <p:sldId id="804" r:id="rId48"/>
    <p:sldId id="805" r:id="rId49"/>
    <p:sldId id="806" r:id="rId50"/>
    <p:sldId id="1572" r:id="rId51"/>
    <p:sldId id="808" r:id="rId52"/>
    <p:sldId id="1573" r:id="rId53"/>
    <p:sldId id="1574" r:id="rId54"/>
    <p:sldId id="1575" r:id="rId55"/>
    <p:sldId id="1583" r:id="rId56"/>
    <p:sldId id="1563" r:id="rId57"/>
    <p:sldId id="825" r:id="rId58"/>
    <p:sldId id="1576" r:id="rId59"/>
    <p:sldId id="827" r:id="rId60"/>
    <p:sldId id="828" r:id="rId61"/>
    <p:sldId id="829" r:id="rId62"/>
    <p:sldId id="1577" r:id="rId63"/>
    <p:sldId id="1578" r:id="rId64"/>
    <p:sldId id="1579" r:id="rId65"/>
    <p:sldId id="1580" r:id="rId66"/>
    <p:sldId id="1581" r:id="rId67"/>
    <p:sldId id="1128" r:id="rId68"/>
    <p:sldId id="415" r:id="rId69"/>
    <p:sldId id="1100" r:id="rId70"/>
    <p:sldId id="1119" r:id="rId71"/>
    <p:sldId id="1124" r:id="rId72"/>
    <p:sldId id="1122" r:id="rId73"/>
    <p:sldId id="1123" r:id="rId74"/>
    <p:sldId id="1120" r:id="rId75"/>
    <p:sldId id="1121" r:id="rId76"/>
    <p:sldId id="1125" r:id="rId77"/>
    <p:sldId id="1126" r:id="rId78"/>
    <p:sldId id="1127" r:id="rId79"/>
    <p:sldId id="628" r:id="rId80"/>
    <p:sldId id="986" r:id="rId81"/>
    <p:sldId id="629" r:id="rId82"/>
    <p:sldId id="630" r:id="rId83"/>
    <p:sldId id="631" r:id="rId84"/>
    <p:sldId id="632" r:id="rId85"/>
    <p:sldId id="633" r:id="rId86"/>
    <p:sldId id="939" r:id="rId87"/>
    <p:sldId id="941" r:id="rId88"/>
    <p:sldId id="937" r:id="rId89"/>
    <p:sldId id="938" r:id="rId90"/>
    <p:sldId id="635" r:id="rId91"/>
    <p:sldId id="1564" r:id="rId92"/>
    <p:sldId id="636" r:id="rId93"/>
    <p:sldId id="637" r:id="rId94"/>
    <p:sldId id="638" r:id="rId95"/>
    <p:sldId id="924" r:id="rId96"/>
    <p:sldId id="640" r:id="rId97"/>
    <p:sldId id="641" r:id="rId98"/>
    <p:sldId id="642" r:id="rId99"/>
    <p:sldId id="643" r:id="rId100"/>
    <p:sldId id="644" r:id="rId101"/>
    <p:sldId id="996" r:id="rId102"/>
    <p:sldId id="831" r:id="rId103"/>
    <p:sldId id="645" r:id="rId104"/>
    <p:sldId id="995" r:id="rId105"/>
    <p:sldId id="832" r:id="rId106"/>
    <p:sldId id="833" r:id="rId107"/>
    <p:sldId id="834" r:id="rId108"/>
    <p:sldId id="835" r:id="rId109"/>
    <p:sldId id="837" r:id="rId110"/>
    <p:sldId id="838" r:id="rId111"/>
    <p:sldId id="839" r:id="rId112"/>
    <p:sldId id="840" r:id="rId113"/>
    <p:sldId id="841" r:id="rId114"/>
    <p:sldId id="842" r:id="rId115"/>
    <p:sldId id="843" r:id="rId116"/>
    <p:sldId id="844" r:id="rId117"/>
    <p:sldId id="845" r:id="rId118"/>
    <p:sldId id="846" r:id="rId119"/>
    <p:sldId id="646" r:id="rId120"/>
    <p:sldId id="647" r:id="rId121"/>
    <p:sldId id="648" r:id="rId122"/>
    <p:sldId id="649" r:id="rId123"/>
    <p:sldId id="650" r:id="rId124"/>
    <p:sldId id="943" r:id="rId125"/>
    <p:sldId id="964" r:id="rId126"/>
    <p:sldId id="942" r:id="rId127"/>
    <p:sldId id="993" r:id="rId128"/>
    <p:sldId id="826" r:id="rId129"/>
    <p:sldId id="853" r:id="rId130"/>
    <p:sldId id="969" r:id="rId131"/>
    <p:sldId id="919" r:id="rId132"/>
    <p:sldId id="1565" r:id="rId133"/>
    <p:sldId id="830" r:id="rId134"/>
    <p:sldId id="656" r:id="rId135"/>
    <p:sldId id="1569" r:id="rId136"/>
    <p:sldId id="350" r:id="rId137"/>
    <p:sldId id="351" r:id="rId138"/>
    <p:sldId id="920" r:id="rId139"/>
    <p:sldId id="921" r:id="rId140"/>
    <p:sldId id="965" r:id="rId141"/>
    <p:sldId id="918" r:id="rId142"/>
    <p:sldId id="784" r:id="rId143"/>
    <p:sldId id="855" r:id="rId144"/>
    <p:sldId id="854" r:id="rId145"/>
    <p:sldId id="857" r:id="rId146"/>
    <p:sldId id="997" r:id="rId147"/>
    <p:sldId id="998" r:id="rId148"/>
    <p:sldId id="999" r:id="rId149"/>
    <p:sldId id="1000" r:id="rId150"/>
    <p:sldId id="860" r:id="rId151"/>
    <p:sldId id="1001" r:id="rId152"/>
    <p:sldId id="973" r:id="rId153"/>
    <p:sldId id="861" r:id="rId154"/>
    <p:sldId id="863" r:id="rId155"/>
    <p:sldId id="783" r:id="rId156"/>
    <p:sldId id="922" r:id="rId157"/>
    <p:sldId id="657" r:id="rId158"/>
    <p:sldId id="658" r:id="rId159"/>
    <p:sldId id="659" r:id="rId160"/>
    <p:sldId id="660" r:id="rId161"/>
    <p:sldId id="914" r:id="rId162"/>
    <p:sldId id="966" r:id="rId163"/>
    <p:sldId id="967" r:id="rId164"/>
    <p:sldId id="926" r:id="rId165"/>
    <p:sldId id="928" r:id="rId166"/>
    <p:sldId id="946" r:id="rId167"/>
    <p:sldId id="927" r:id="rId168"/>
    <p:sldId id="662" r:id="rId169"/>
    <p:sldId id="925" r:id="rId170"/>
    <p:sldId id="948" r:id="rId171"/>
    <p:sldId id="864" r:id="rId172"/>
    <p:sldId id="867" r:id="rId173"/>
    <p:sldId id="923" r:id="rId174"/>
    <p:sldId id="868" r:id="rId175"/>
    <p:sldId id="869" r:id="rId176"/>
    <p:sldId id="870" r:id="rId177"/>
    <p:sldId id="953" r:id="rId178"/>
    <p:sldId id="954" r:id="rId179"/>
    <p:sldId id="955" r:id="rId180"/>
    <p:sldId id="959" r:id="rId181"/>
    <p:sldId id="781" r:id="rId182"/>
    <p:sldId id="1566" r:id="rId183"/>
    <p:sldId id="871" r:id="rId184"/>
    <p:sldId id="950" r:id="rId185"/>
    <p:sldId id="952" r:id="rId186"/>
    <p:sldId id="874" r:id="rId187"/>
    <p:sldId id="947" r:id="rId188"/>
    <p:sldId id="957" r:id="rId189"/>
    <p:sldId id="945" r:id="rId190"/>
    <p:sldId id="872" r:id="rId191"/>
    <p:sldId id="873" r:id="rId192"/>
    <p:sldId id="876" r:id="rId193"/>
    <p:sldId id="877" r:id="rId194"/>
    <p:sldId id="878" r:id="rId195"/>
    <p:sldId id="960" r:id="rId196"/>
    <p:sldId id="879" r:id="rId197"/>
    <p:sldId id="881" r:id="rId198"/>
    <p:sldId id="882" r:id="rId199"/>
    <p:sldId id="883" r:id="rId200"/>
    <p:sldId id="884" r:id="rId201"/>
    <p:sldId id="885" r:id="rId202"/>
    <p:sldId id="886" r:id="rId203"/>
    <p:sldId id="887" r:id="rId204"/>
    <p:sldId id="888" r:id="rId205"/>
    <p:sldId id="889" r:id="rId206"/>
    <p:sldId id="890" r:id="rId207"/>
    <p:sldId id="891" r:id="rId208"/>
    <p:sldId id="892" r:id="rId209"/>
    <p:sldId id="893" r:id="rId210"/>
    <p:sldId id="894" r:id="rId211"/>
    <p:sldId id="895" r:id="rId212"/>
    <p:sldId id="1568" r:id="rId213"/>
    <p:sldId id="1567" r:id="rId214"/>
    <p:sldId id="899" r:id="rId215"/>
    <p:sldId id="900" r:id="rId216"/>
    <p:sldId id="901" r:id="rId217"/>
    <p:sldId id="903" r:id="rId218"/>
    <p:sldId id="904" r:id="rId219"/>
    <p:sldId id="907" r:id="rId220"/>
    <p:sldId id="908" r:id="rId221"/>
    <p:sldId id="961" r:id="rId222"/>
    <p:sldId id="911" r:id="rId223"/>
    <p:sldId id="912" r:id="rId224"/>
    <p:sldId id="909" r:id="rId225"/>
    <p:sldId id="971" r:id="rId226"/>
    <p:sldId id="972" r:id="rId227"/>
    <p:sldId id="910" r:id="rId228"/>
  </p:sldIdLst>
  <p:sldSz cx="9144000" cy="6858000" type="screen4x3"/>
  <p:notesSz cx="6858000" cy="9144000"/>
  <p:defaultTex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a:srgbClr val="FF0000"/>
    <a:srgbClr val="CCFFFF"/>
    <a:srgbClr val="CCECFF"/>
    <a:srgbClr val="33CC33"/>
    <a:srgbClr val="FF00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10" autoAdjust="0"/>
    <p:restoredTop sz="94660" autoAdjust="0"/>
  </p:normalViewPr>
  <p:slideViewPr>
    <p:cSldViewPr>
      <p:cViewPr varScale="1">
        <p:scale>
          <a:sx n="115" d="100"/>
          <a:sy n="115" d="100"/>
        </p:scale>
        <p:origin x="200" y="3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notesMaster" Target="notesMasters/notesMaster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handoutMaster" Target="handoutMasters/handout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theme" Target="theme/theme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D2658226-5586-4E00-87BD-1FA66048FCFD}" type="datetimeFigureOut">
              <a:rPr lang="zh-TW" altLang="en-US"/>
              <a:pPr>
                <a:defRPr/>
              </a:pPr>
              <a:t>2024/4/15</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A2DDD3C-B814-4DCB-AB0B-084CA7572884}" type="slidenum">
              <a:rPr lang="zh-TW" altLang="en-US"/>
              <a:pPr>
                <a:defRPr/>
              </a:pPr>
              <a:t>‹#›</a:t>
            </a:fld>
            <a:endParaRPr lang="zh-TW" altLang="en-US"/>
          </a:p>
        </p:txBody>
      </p:sp>
    </p:spTree>
    <p:extLst>
      <p:ext uri="{BB962C8B-B14F-4D97-AF65-F5344CB8AC3E}">
        <p14:creationId xmlns:p14="http://schemas.microsoft.com/office/powerpoint/2010/main" val="467196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663A046A-D5DF-4CE8-9140-1F1961BB4446}" type="datetimeFigureOut">
              <a:rPr lang="zh-TW" altLang="en-US"/>
              <a:pPr>
                <a:defRPr/>
              </a:pPr>
              <a:t>2024/4/15</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1208352-33F6-4544-82B6-7D316A7A8D2F}" type="slidenum">
              <a:rPr lang="zh-TW" altLang="en-US"/>
              <a:pPr>
                <a:defRPr/>
              </a:pPr>
              <a:t>‹#›</a:t>
            </a:fld>
            <a:endParaRPr lang="zh-TW" altLang="en-US"/>
          </a:p>
        </p:txBody>
      </p:sp>
    </p:spTree>
    <p:extLst>
      <p:ext uri="{BB962C8B-B14F-4D97-AF65-F5344CB8AC3E}">
        <p14:creationId xmlns:p14="http://schemas.microsoft.com/office/powerpoint/2010/main" val="16324416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新細明體" charset="0"/>
        <a:cs typeface="新細明體" charset="0"/>
      </a:defRPr>
    </a:lvl1pPr>
    <a:lvl2pPr marL="457200" algn="l" rtl="0" eaLnBrk="0" fontAlgn="base" hangingPunct="0">
      <a:spcBef>
        <a:spcPct val="30000"/>
      </a:spcBef>
      <a:spcAft>
        <a:spcPct val="0"/>
      </a:spcAft>
      <a:defRPr kumimoji="1" sz="1200" kern="1200">
        <a:solidFill>
          <a:schemeClr val="tx1"/>
        </a:solidFill>
        <a:latin typeface="+mn-lt"/>
        <a:ea typeface="新細明體" charset="0"/>
        <a:cs typeface="+mn-cs"/>
      </a:defRPr>
    </a:lvl2pPr>
    <a:lvl3pPr marL="914400" algn="l" rtl="0" eaLnBrk="0" fontAlgn="base" hangingPunct="0">
      <a:spcBef>
        <a:spcPct val="30000"/>
      </a:spcBef>
      <a:spcAft>
        <a:spcPct val="0"/>
      </a:spcAft>
      <a:defRPr kumimoji="1" sz="1200" kern="1200">
        <a:solidFill>
          <a:schemeClr val="tx1"/>
        </a:solidFill>
        <a:latin typeface="+mn-lt"/>
        <a:ea typeface="新細明體" charset="0"/>
        <a:cs typeface="+mn-cs"/>
      </a:defRPr>
    </a:lvl3pPr>
    <a:lvl4pPr marL="1371600" algn="l" rtl="0" eaLnBrk="0" fontAlgn="base" hangingPunct="0">
      <a:spcBef>
        <a:spcPct val="30000"/>
      </a:spcBef>
      <a:spcAft>
        <a:spcPct val="0"/>
      </a:spcAft>
      <a:defRPr kumimoji="1" sz="1200" kern="1200">
        <a:solidFill>
          <a:schemeClr val="tx1"/>
        </a:solidFill>
        <a:latin typeface="+mn-lt"/>
        <a:ea typeface="新細明體" charset="0"/>
        <a:cs typeface="+mn-cs"/>
      </a:defRPr>
    </a:lvl4pPr>
    <a:lvl5pPr marL="1828800" algn="l" rtl="0" eaLnBrk="0" fontAlgn="base" hangingPunct="0">
      <a:spcBef>
        <a:spcPct val="30000"/>
      </a:spcBef>
      <a:spcAft>
        <a:spcPct val="0"/>
      </a:spcAft>
      <a:defRPr kumimoji="1" sz="1200" kern="1200">
        <a:solidFill>
          <a:schemeClr val="tx1"/>
        </a:solidFill>
        <a:latin typeface="+mn-lt"/>
        <a:ea typeface="新細明體"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純粹指的是在科學的運作中，參與者會有超越個體、脫離個人情感的基本要求，以作為討論及研究的基本準則。（因此科學家可以彼此信任）</a:t>
            </a:r>
          </a:p>
        </p:txBody>
      </p:sp>
      <p:sp>
        <p:nvSpPr>
          <p:cNvPr id="4" name="投影片編號版面配置區 3"/>
          <p:cNvSpPr>
            <a:spLocks noGrp="1"/>
          </p:cNvSpPr>
          <p:nvPr>
            <p:ph type="sldNum" sz="quarter" idx="10"/>
          </p:nvPr>
        </p:nvSpPr>
        <p:spPr/>
        <p:txBody>
          <a:bodyPr/>
          <a:lstStyle/>
          <a:p>
            <a:pPr>
              <a:defRPr/>
            </a:pPr>
            <a:fld id="{41208352-33F6-4544-82B6-7D316A7A8D2F}" type="slidenum">
              <a:rPr lang="zh-TW" altLang="en-US" smtClean="0"/>
              <a:pPr>
                <a:defRPr/>
              </a:pPr>
              <a:t>4</a:t>
            </a:fld>
            <a:endParaRPr lang="zh-TW" altLang="en-US"/>
          </a:p>
        </p:txBody>
      </p:sp>
    </p:spTree>
    <p:extLst>
      <p:ext uri="{BB962C8B-B14F-4D97-AF65-F5344CB8AC3E}">
        <p14:creationId xmlns:p14="http://schemas.microsoft.com/office/powerpoint/2010/main" val="3491204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C83E267-0AB3-4E9C-9874-67349E75FC6D}" type="slidenum">
              <a:rPr lang="zh-TW" altLang="en-US"/>
              <a:pPr>
                <a:defRPr/>
              </a:pPr>
              <a:t>‹#›</a:t>
            </a:fld>
            <a:endParaRPr lang="en-US" altLang="zh-TW"/>
          </a:p>
        </p:txBody>
      </p:sp>
    </p:spTree>
    <p:extLst>
      <p:ext uri="{BB962C8B-B14F-4D97-AF65-F5344CB8AC3E}">
        <p14:creationId xmlns:p14="http://schemas.microsoft.com/office/powerpoint/2010/main" val="231029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08C94B1-F3E8-42B4-8F3C-5B557426066B}" type="slidenum">
              <a:rPr lang="zh-TW" altLang="en-US"/>
              <a:pPr>
                <a:defRPr/>
              </a:pPr>
              <a:t>‹#›</a:t>
            </a:fld>
            <a:endParaRPr lang="en-US" altLang="zh-TW"/>
          </a:p>
        </p:txBody>
      </p:sp>
    </p:spTree>
    <p:extLst>
      <p:ext uri="{BB962C8B-B14F-4D97-AF65-F5344CB8AC3E}">
        <p14:creationId xmlns:p14="http://schemas.microsoft.com/office/powerpoint/2010/main" val="2945337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93570F0-D5A8-45AE-B083-E50D69FF78AD}" type="slidenum">
              <a:rPr lang="zh-TW" altLang="en-US"/>
              <a:pPr>
                <a:defRPr/>
              </a:pPr>
              <a:t>‹#›</a:t>
            </a:fld>
            <a:endParaRPr lang="en-US" altLang="zh-TW"/>
          </a:p>
        </p:txBody>
      </p:sp>
    </p:spTree>
    <p:extLst>
      <p:ext uri="{BB962C8B-B14F-4D97-AF65-F5344CB8AC3E}">
        <p14:creationId xmlns:p14="http://schemas.microsoft.com/office/powerpoint/2010/main" val="3736111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標題，文字及美工圖案">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85800" y="1981200"/>
            <a:ext cx="3810000"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美工圖案版面配置區 3"/>
          <p:cNvSpPr>
            <a:spLocks noGrp="1"/>
          </p:cNvSpPr>
          <p:nvPr>
            <p:ph type="clipArt" sz="half" idx="2"/>
          </p:nvPr>
        </p:nvSpPr>
        <p:spPr>
          <a:xfrm>
            <a:off x="4648200" y="1981200"/>
            <a:ext cx="3810000" cy="4114800"/>
          </a:xfrm>
        </p:spPr>
        <p:txBody>
          <a:bodyPr/>
          <a:lstStyle/>
          <a:p>
            <a:pPr lvl="0"/>
            <a:endParaRPr lang="zh-TW" alt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23DE4928-4FAD-4F61-8EEA-EDE14A20F6E1}" type="slidenum">
              <a:rPr lang="zh-TW" altLang="en-US"/>
              <a:pPr>
                <a:defRPr/>
              </a:pPr>
              <a:t>‹#›</a:t>
            </a:fld>
            <a:endParaRPr lang="en-US" altLang="zh-TW"/>
          </a:p>
        </p:txBody>
      </p:sp>
    </p:spTree>
    <p:extLst>
      <p:ext uri="{BB962C8B-B14F-4D97-AF65-F5344CB8AC3E}">
        <p14:creationId xmlns:p14="http://schemas.microsoft.com/office/powerpoint/2010/main" val="3965654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9088FC2-C31C-42F7-904A-322920997CE8}" type="slidenum">
              <a:rPr lang="zh-TW" altLang="en-US"/>
              <a:pPr>
                <a:defRPr/>
              </a:pPr>
              <a:t>‹#›</a:t>
            </a:fld>
            <a:endParaRPr lang="en-US" altLang="zh-TW"/>
          </a:p>
        </p:txBody>
      </p:sp>
    </p:spTree>
    <p:extLst>
      <p:ext uri="{BB962C8B-B14F-4D97-AF65-F5344CB8AC3E}">
        <p14:creationId xmlns:p14="http://schemas.microsoft.com/office/powerpoint/2010/main" val="1615278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D5910C43-CB7B-4015-B54A-26FF31D79329}" type="slidenum">
              <a:rPr lang="zh-TW" altLang="en-US"/>
              <a:pPr>
                <a:defRPr/>
              </a:pPr>
              <a:t>‹#›</a:t>
            </a:fld>
            <a:endParaRPr lang="en-US" altLang="zh-TW"/>
          </a:p>
        </p:txBody>
      </p:sp>
    </p:spTree>
    <p:extLst>
      <p:ext uri="{BB962C8B-B14F-4D97-AF65-F5344CB8AC3E}">
        <p14:creationId xmlns:p14="http://schemas.microsoft.com/office/powerpoint/2010/main" val="697963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6695CAC-C7F8-41A2-BC18-304BB7B8D608}" type="slidenum">
              <a:rPr lang="zh-TW" altLang="en-US"/>
              <a:pPr>
                <a:defRPr/>
              </a:pPr>
              <a:t>‹#›</a:t>
            </a:fld>
            <a:endParaRPr lang="en-US" altLang="zh-TW"/>
          </a:p>
        </p:txBody>
      </p:sp>
    </p:spTree>
    <p:extLst>
      <p:ext uri="{BB962C8B-B14F-4D97-AF65-F5344CB8AC3E}">
        <p14:creationId xmlns:p14="http://schemas.microsoft.com/office/powerpoint/2010/main" val="1547500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9A1CC614-7DB1-4E96-B565-65221646AF02}" type="slidenum">
              <a:rPr lang="zh-TW" altLang="en-US"/>
              <a:pPr>
                <a:defRPr/>
              </a:pPr>
              <a:t>‹#›</a:t>
            </a:fld>
            <a:endParaRPr lang="en-US" altLang="zh-TW"/>
          </a:p>
        </p:txBody>
      </p:sp>
    </p:spTree>
    <p:extLst>
      <p:ext uri="{BB962C8B-B14F-4D97-AF65-F5344CB8AC3E}">
        <p14:creationId xmlns:p14="http://schemas.microsoft.com/office/powerpoint/2010/main" val="1850059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F974764C-3207-4BA3-B31C-6FFD46FE5001}" type="slidenum">
              <a:rPr lang="zh-TW" altLang="en-US"/>
              <a:pPr>
                <a:defRPr/>
              </a:pPr>
              <a:t>‹#›</a:t>
            </a:fld>
            <a:endParaRPr lang="en-US" altLang="zh-TW"/>
          </a:p>
        </p:txBody>
      </p:sp>
    </p:spTree>
    <p:extLst>
      <p:ext uri="{BB962C8B-B14F-4D97-AF65-F5344CB8AC3E}">
        <p14:creationId xmlns:p14="http://schemas.microsoft.com/office/powerpoint/2010/main" val="1169579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8DC15477-E65F-47BD-961F-149E260A164F}" type="slidenum">
              <a:rPr lang="zh-TW" altLang="en-US"/>
              <a:pPr>
                <a:defRPr/>
              </a:pPr>
              <a:t>‹#›</a:t>
            </a:fld>
            <a:endParaRPr lang="en-US" altLang="zh-TW"/>
          </a:p>
        </p:txBody>
      </p:sp>
    </p:spTree>
    <p:extLst>
      <p:ext uri="{BB962C8B-B14F-4D97-AF65-F5344CB8AC3E}">
        <p14:creationId xmlns:p14="http://schemas.microsoft.com/office/powerpoint/2010/main" val="3691896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FC6F8338-A0F4-4ADA-9FDB-DA2986EA9061}" type="slidenum">
              <a:rPr lang="zh-TW" altLang="en-US"/>
              <a:pPr>
                <a:defRPr/>
              </a:pPr>
              <a:t>‹#›</a:t>
            </a:fld>
            <a:endParaRPr lang="en-US" altLang="zh-TW"/>
          </a:p>
        </p:txBody>
      </p:sp>
    </p:spTree>
    <p:extLst>
      <p:ext uri="{BB962C8B-B14F-4D97-AF65-F5344CB8AC3E}">
        <p14:creationId xmlns:p14="http://schemas.microsoft.com/office/powerpoint/2010/main" val="968351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67F4EF61-55B5-49FC-A98F-0E6B7505FA06}" type="slidenum">
              <a:rPr lang="zh-TW" altLang="en-US"/>
              <a:pPr>
                <a:defRPr/>
              </a:pPr>
              <a:t>‹#›</a:t>
            </a:fld>
            <a:endParaRPr lang="en-US" altLang="zh-TW"/>
          </a:p>
        </p:txBody>
      </p:sp>
    </p:spTree>
    <p:extLst>
      <p:ext uri="{BB962C8B-B14F-4D97-AF65-F5344CB8AC3E}">
        <p14:creationId xmlns:p14="http://schemas.microsoft.com/office/powerpoint/2010/main" val="2345814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8"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8"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smtClean="0"/>
            </a:lvl1pPr>
          </a:lstStyle>
          <a:p>
            <a:pPr>
              <a:defRPr/>
            </a:pPr>
            <a:fld id="{9108D93C-5F00-44C6-86B7-48A43078ABBC}"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 id="2147484166" r:id="rId12"/>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wmf"/></Relationships>
</file>

<file path=ppt/slides/_rels/slide100.xml.rels><?xml version="1.0" encoding="UTF-8" standalone="yes"?>
<Relationships xmlns="http://schemas.openxmlformats.org/package/2006/relationships"><Relationship Id="rId3" Type="http://schemas.openxmlformats.org/officeDocument/2006/relationships/hyperlink" Target="http://upload.wikimedia.org/wikipedia/commons/8/8e/Germicidal_UV_discharge_tube_glow.jpg" TargetMode="External"/><Relationship Id="rId2" Type="http://schemas.openxmlformats.org/officeDocument/2006/relationships/image" Target="../media/image202.jpeg"/><Relationship Id="rId1" Type="http://schemas.openxmlformats.org/officeDocument/2006/relationships/slideLayout" Target="../slideLayouts/slideLayout7.xml"/><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203.jpeg"/></Relationships>
</file>

<file path=ppt/slides/_rels/slide101.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hyperlink" Target="http://en.wikipedia.org/wiki/File:Emission_spectrum-H.png" TargetMode="External"/><Relationship Id="rId1" Type="http://schemas.openxmlformats.org/officeDocument/2006/relationships/slideLayout" Target="../slideLayouts/slideLayout7.xml"/><Relationship Id="rId6" Type="http://schemas.openxmlformats.org/officeDocument/2006/relationships/image" Target="../media/image211.jpeg"/><Relationship Id="rId5" Type="http://schemas.openxmlformats.org/officeDocument/2006/relationships/image" Target="../media/image210.png"/><Relationship Id="rId4" Type="http://schemas.openxmlformats.org/officeDocument/2006/relationships/hyperlink" Target="http://en.wikipedia.org/wiki/File:Emission_spectrum-Fe.png" TargetMode="External"/></Relationships>
</file>

<file path=ppt/slides/_rels/slide104.xml.rels><?xml version="1.0" encoding="UTF-8" standalone="yes"?>
<Relationships xmlns="http://schemas.openxmlformats.org/package/2006/relationships"><Relationship Id="rId8" Type="http://schemas.openxmlformats.org/officeDocument/2006/relationships/image" Target="../media/image216.jpeg"/><Relationship Id="rId13" Type="http://schemas.openxmlformats.org/officeDocument/2006/relationships/image" Target="../media/image220.png"/><Relationship Id="rId3" Type="http://schemas.openxmlformats.org/officeDocument/2006/relationships/image" Target="../media/image213.jpeg"/><Relationship Id="rId7" Type="http://schemas.openxmlformats.org/officeDocument/2006/relationships/image" Target="../media/image1170.png"/><Relationship Id="rId12" Type="http://schemas.openxmlformats.org/officeDocument/2006/relationships/image" Target="../media/image219.gif"/><Relationship Id="rId2" Type="http://schemas.openxmlformats.org/officeDocument/2006/relationships/image" Target="../media/image212.jpeg"/><Relationship Id="rId1" Type="http://schemas.openxmlformats.org/officeDocument/2006/relationships/slideLayout" Target="../slideLayouts/slideLayout7.xml"/><Relationship Id="rId6" Type="http://schemas.openxmlformats.org/officeDocument/2006/relationships/image" Target="../media/image215.jpeg"/><Relationship Id="rId11" Type="http://schemas.openxmlformats.org/officeDocument/2006/relationships/image" Target="../media/image218.jpeg"/><Relationship Id="rId5" Type="http://schemas.openxmlformats.org/officeDocument/2006/relationships/image" Target="../media/image214.jpeg"/><Relationship Id="rId10" Type="http://schemas.openxmlformats.org/officeDocument/2006/relationships/image" Target="../media/image1200.png"/><Relationship Id="rId4" Type="http://schemas.openxmlformats.org/officeDocument/2006/relationships/image" Target="../media/image1140.png"/><Relationship Id="rId9" Type="http://schemas.openxmlformats.org/officeDocument/2006/relationships/image" Target="../media/image217.jpeg"/></Relationships>
</file>

<file path=ppt/slides/_rels/slide105.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08.jpeg"/><Relationship Id="rId1" Type="http://schemas.openxmlformats.org/officeDocument/2006/relationships/slideLayout" Target="../slideLayouts/slideLayout7.xml"/><Relationship Id="rId4" Type="http://schemas.openxmlformats.org/officeDocument/2006/relationships/image" Target="../media/image223.jpeg"/></Relationships>
</file>

<file path=ppt/slides/_rels/slide107.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hyperlink" Target="http://en.wikipedia.org/wiki/File:Cumulative-absorption-spectrum-hubble-telescope.jpg" TargetMode="External"/><Relationship Id="rId2" Type="http://schemas.openxmlformats.org/officeDocument/2006/relationships/image" Target="../media/image225.jpeg"/><Relationship Id="rId1" Type="http://schemas.openxmlformats.org/officeDocument/2006/relationships/slideLayout" Target="../slideLayouts/slideLayout7.xml"/><Relationship Id="rId4" Type="http://schemas.openxmlformats.org/officeDocument/2006/relationships/image" Target="../media/image226.jpeg"/></Relationships>
</file>

<file path=ppt/slides/_rels/slide109.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400.png"/><Relationship Id="rId7" Type="http://schemas.openxmlformats.org/officeDocument/2006/relationships/image" Target="../media/image1280.png"/><Relationship Id="rId2" Type="http://schemas.openxmlformats.org/officeDocument/2006/relationships/image" Target="../media/image236.png"/><Relationship Id="rId1" Type="http://schemas.openxmlformats.org/officeDocument/2006/relationships/slideLayout" Target="../slideLayouts/slideLayout7.xml"/><Relationship Id="rId6" Type="http://schemas.openxmlformats.org/officeDocument/2006/relationships/image" Target="../media/image238.jpeg"/><Relationship Id="rId5" Type="http://schemas.openxmlformats.org/officeDocument/2006/relationships/hyperlink" Target="http://upload.wikimedia.org/wikipedia/commons/5/51/Balmer.jpeg" TargetMode="External"/><Relationship Id="rId4" Type="http://schemas.openxmlformats.org/officeDocument/2006/relationships/image" Target="../media/image237.jpeg"/></Relationships>
</file>

<file path=ppt/slides/_rels/slide118.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hyperlink" Target="http://upload.wikimedia.org/wikipedia/en/a/a8/LymanSeries1.gif" TargetMode="External"/><Relationship Id="rId1" Type="http://schemas.openxmlformats.org/officeDocument/2006/relationships/slideLayout" Target="../slideLayouts/slideLayout7.xml"/><Relationship Id="rId5" Type="http://schemas.openxmlformats.org/officeDocument/2006/relationships/image" Target="../media/image1310.png"/><Relationship Id="rId4" Type="http://schemas.openxmlformats.org/officeDocument/2006/relationships/image" Target="../media/image1300.png"/></Relationships>
</file>

<file path=ppt/slides/_rels/slide11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hyperlink" Target="http://en.wikipedia.org/wiki/File:Hydrogen_spectrum.svg" TargetMode="External"/><Relationship Id="rId1" Type="http://schemas.openxmlformats.org/officeDocument/2006/relationships/slideLayout" Target="../slideLayouts/slideLayout7.xml"/><Relationship Id="rId5" Type="http://schemas.openxmlformats.org/officeDocument/2006/relationships/image" Target="../media/image13400.png"/><Relationship Id="rId4" Type="http://schemas.openxmlformats.org/officeDocument/2006/relationships/image" Target="../media/image1330.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hyperlink" Target="http://en.wikipedia.org/wiki/File:Hydrogen_spectrum.svg" TargetMode="External"/><Relationship Id="rId1" Type="http://schemas.openxmlformats.org/officeDocument/2006/relationships/slideLayout" Target="../slideLayouts/slideLayout7.xml"/><Relationship Id="rId4" Type="http://schemas.openxmlformats.org/officeDocument/2006/relationships/image" Target="../media/image1360.png"/></Relationships>
</file>

<file path=ppt/slides/_rels/slide12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hyperlink" Target="http://en.wikipedia.org/wiki/File:Emission_spectrum-H.png" TargetMode="External"/><Relationship Id="rId1" Type="http://schemas.openxmlformats.org/officeDocument/2006/relationships/slideLayout" Target="../slideLayouts/slideLayout7.xml"/><Relationship Id="rId4" Type="http://schemas.openxmlformats.org/officeDocument/2006/relationships/image" Target="../media/image241.jpeg"/></Relationships>
</file>

<file path=ppt/slides/_rels/slide123.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slideLayout" Target="../slideLayouts/slideLayout7.xml"/><Relationship Id="rId4" Type="http://schemas.openxmlformats.org/officeDocument/2006/relationships/image" Target="../media/image246.jpeg"/></Relationships>
</file>

<file path=ppt/slides/_rels/slide125.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2.jpeg"/><Relationship Id="rId1" Type="http://schemas.openxmlformats.org/officeDocument/2006/relationships/slideLayout" Target="../slideLayouts/slideLayout7.xml"/><Relationship Id="rId4" Type="http://schemas.openxmlformats.org/officeDocument/2006/relationships/image" Target="../media/image248.png"/></Relationships>
</file>

<file path=ppt/slides/_rels/slide126.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190.jpeg"/><Relationship Id="rId1" Type="http://schemas.openxmlformats.org/officeDocument/2006/relationships/slideLayout" Target="../slideLayouts/slideLayout7.xml"/><Relationship Id="rId4" Type="http://schemas.openxmlformats.org/officeDocument/2006/relationships/image" Target="../media/image250.jpeg"/></Relationships>
</file>

<file path=ppt/slides/_rels/slide127.xml.rels><?xml version="1.0" encoding="UTF-8" standalone="yes"?>
<Relationships xmlns="http://schemas.openxmlformats.org/package/2006/relationships"><Relationship Id="rId3" Type="http://schemas.openxmlformats.org/officeDocument/2006/relationships/image" Target="../media/image1571.png"/><Relationship Id="rId2" Type="http://schemas.openxmlformats.org/officeDocument/2006/relationships/image" Target="../media/image129.jpeg"/><Relationship Id="rId1" Type="http://schemas.openxmlformats.org/officeDocument/2006/relationships/slideLayout" Target="../slideLayouts/slideLayout7.xml"/><Relationship Id="rId6" Type="http://schemas.openxmlformats.org/officeDocument/2006/relationships/image" Target="../media/image1600.png"/><Relationship Id="rId5" Type="http://schemas.openxmlformats.org/officeDocument/2006/relationships/image" Target="../media/image1590.png"/><Relationship Id="rId4" Type="http://schemas.openxmlformats.org/officeDocument/2006/relationships/image" Target="../media/image158.png"/></Relationships>
</file>

<file path=ppt/slides/_rels/slide128.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51.jpeg"/><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253.png"/><Relationship Id="rId4" Type="http://schemas.openxmlformats.org/officeDocument/2006/relationships/image" Target="../media/image252.jpeg"/></Relationships>
</file>

<file path=ppt/slides/_rels/slide129.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upload.wikimedia.org/wikipedia/commons/b/b9/Democritus2.jpg" TargetMode="Externa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hyperlink" Target="http://upload.wikimedia.org/wikipedia/commons/c/c8/Leucippe_(portrait).jpg"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640.png"/><Relationship Id="rId2" Type="http://schemas.openxmlformats.org/officeDocument/2006/relationships/image" Target="../media/image254.jpeg"/><Relationship Id="rId1" Type="http://schemas.openxmlformats.org/officeDocument/2006/relationships/slideLayout" Target="../slideLayouts/slideLayout7.xml"/><Relationship Id="rId5" Type="http://schemas.openxmlformats.org/officeDocument/2006/relationships/image" Target="../media/image1660.png"/><Relationship Id="rId4" Type="http://schemas.openxmlformats.org/officeDocument/2006/relationships/image" Target="../media/image1650.png"/></Relationships>
</file>

<file path=ppt/slides/_rels/slide131.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5.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57.gif"/><Relationship Id="rId2" Type="http://schemas.openxmlformats.org/officeDocument/2006/relationships/image" Target="../media/image256.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258.jpeg"/><Relationship Id="rId7" Type="http://schemas.openxmlformats.org/officeDocument/2006/relationships/image" Target="../media/image249.png"/><Relationship Id="rId2" Type="http://schemas.openxmlformats.org/officeDocument/2006/relationships/image" Target="../media/image2471.png"/><Relationship Id="rId1" Type="http://schemas.openxmlformats.org/officeDocument/2006/relationships/slideLayout" Target="../slideLayouts/slideLayout7.xml"/><Relationship Id="rId6" Type="http://schemas.openxmlformats.org/officeDocument/2006/relationships/image" Target="../media/image207.png"/><Relationship Id="rId5" Type="http://schemas.openxmlformats.org/officeDocument/2006/relationships/image" Target="../media/image209.png"/><Relationship Id="rId4" Type="http://schemas.openxmlformats.org/officeDocument/2006/relationships/hyperlink" Target="http://en.wikipedia.org/wiki/File:Emission_spectrum-H.png"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259.jpeg"/><Relationship Id="rId7" Type="http://schemas.openxmlformats.org/officeDocument/2006/relationships/image" Target="../media/image255.png"/><Relationship Id="rId2" Type="http://schemas.openxmlformats.org/officeDocument/2006/relationships/image" Target="../media/image2480.png"/><Relationship Id="rId1" Type="http://schemas.openxmlformats.org/officeDocument/2006/relationships/slideLayout" Target="../slideLayouts/slideLayout7.xml"/><Relationship Id="rId6" Type="http://schemas.openxmlformats.org/officeDocument/2006/relationships/image" Target="../media/image2540.png"/><Relationship Id="rId5" Type="http://schemas.openxmlformats.org/officeDocument/2006/relationships/image" Target="../media/image2530.png"/><Relationship Id="rId4" Type="http://schemas.openxmlformats.org/officeDocument/2006/relationships/image" Target="../media/image252.png"/></Relationships>
</file>

<file path=ppt/slides/_rels/slide135.xml.rels><?xml version="1.0" encoding="UTF-8" standalone="yes"?>
<Relationships xmlns="http://schemas.openxmlformats.org/package/2006/relationships"><Relationship Id="rId3" Type="http://schemas.openxmlformats.org/officeDocument/2006/relationships/hyperlink" Target="http://upload.wikimedia.org/wikipedia/commons/6/6d/Translational_motion.gif" TargetMode="External"/><Relationship Id="rId2" Type="http://schemas.openxmlformats.org/officeDocument/2006/relationships/image" Target="../media/image260.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4.gif"/></Relationships>
</file>

<file path=ppt/slides/_rels/slide13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60.jpeg"/><Relationship Id="rId4" Type="http://schemas.openxmlformats.org/officeDocument/2006/relationships/image" Target="../media/image261.wmf"/></Relationships>
</file>

<file path=ppt/slides/_rels/slide137.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264.jpg"/><Relationship Id="rId1" Type="http://schemas.openxmlformats.org/officeDocument/2006/relationships/slideLayout" Target="../slideLayouts/slideLayout7.xml"/><Relationship Id="rId6" Type="http://schemas.openxmlformats.org/officeDocument/2006/relationships/image" Target="../media/image263.jpeg"/><Relationship Id="rId5" Type="http://schemas.openxmlformats.org/officeDocument/2006/relationships/image" Target="../media/image262.wmf"/><Relationship Id="rId4" Type="http://schemas.openxmlformats.org/officeDocument/2006/relationships/oleObject" Target="../embeddings/oleObject8.bin"/></Relationships>
</file>

<file path=ppt/slides/_rels/slide138.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image" Target="../media/image265.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51.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image" Target="../media/image1710.png"/><Relationship Id="rId1" Type="http://schemas.openxmlformats.org/officeDocument/2006/relationships/slideLayout" Target="../slideLayouts/slideLayout7.xml"/><Relationship Id="rId5" Type="http://schemas.openxmlformats.org/officeDocument/2006/relationships/image" Target="../media/image273.png"/><Relationship Id="rId4" Type="http://schemas.openxmlformats.org/officeDocument/2006/relationships/image" Target="../media/image272.png"/></Relationships>
</file>

<file path=ppt/slides/_rels/slide143.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image" Target="../media/image271.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hyperlink" Target="http://upload.wikimedia.org/wikipedia/commons/b/b2/Hydrogen_transitions.svg" TargetMode="Externa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560.png"/><Relationship Id="rId7" Type="http://schemas.openxmlformats.org/officeDocument/2006/relationships/image" Target="../media/image2600.png"/><Relationship Id="rId2" Type="http://schemas.openxmlformats.org/officeDocument/2006/relationships/image" Target="../media/image270.jpeg"/><Relationship Id="rId1" Type="http://schemas.openxmlformats.org/officeDocument/2006/relationships/slideLayout" Target="../slideLayouts/slideLayout7.xml"/><Relationship Id="rId6" Type="http://schemas.openxmlformats.org/officeDocument/2006/relationships/image" Target="../media/image2590.png"/><Relationship Id="rId5" Type="http://schemas.openxmlformats.org/officeDocument/2006/relationships/image" Target="../media/image2580.png"/><Relationship Id="rId10" Type="http://schemas.openxmlformats.org/officeDocument/2006/relationships/image" Target="../media/image263.png"/><Relationship Id="rId4" Type="http://schemas.openxmlformats.org/officeDocument/2006/relationships/image" Target="../media/image2570.png"/><Relationship Id="rId9" Type="http://schemas.openxmlformats.org/officeDocument/2006/relationships/image" Target="../media/image2620.png"/></Relationships>
</file>

<file path=ppt/slides/_rels/slide147.xml.rels><?xml version="1.0" encoding="UTF-8" standalone="yes"?>
<Relationships xmlns="http://schemas.openxmlformats.org/package/2006/relationships"><Relationship Id="rId3" Type="http://schemas.openxmlformats.org/officeDocument/2006/relationships/image" Target="../media/image2690.png"/><Relationship Id="rId2" Type="http://schemas.openxmlformats.org/officeDocument/2006/relationships/image" Target="../media/image275.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7.xml"/><Relationship Id="rId4" Type="http://schemas.openxmlformats.org/officeDocument/2006/relationships/image" Target="../media/image278.png"/></Relationships>
</file>

<file path=ppt/slides/_rels/slide149.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77.png"/><Relationship Id="rId1" Type="http://schemas.openxmlformats.org/officeDocument/2006/relationships/slideLayout" Target="../slideLayouts/slideLayout7.xml"/><Relationship Id="rId5" Type="http://schemas.openxmlformats.org/officeDocument/2006/relationships/image" Target="../media/image284.png"/><Relationship Id="rId4" Type="http://schemas.openxmlformats.org/officeDocument/2006/relationships/image" Target="../media/image282.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8" Type="http://schemas.openxmlformats.org/officeDocument/2006/relationships/image" Target="../media/image1690.png"/><Relationship Id="rId12" Type="http://schemas.openxmlformats.org/officeDocument/2006/relationships/image" Target="../media/image2771.png"/><Relationship Id="rId2" Type="http://schemas.openxmlformats.org/officeDocument/2006/relationships/image" Target="../media/image279.jpeg"/><Relationship Id="rId1" Type="http://schemas.openxmlformats.org/officeDocument/2006/relationships/slideLayout" Target="../slideLayouts/slideLayout7.xml"/><Relationship Id="rId11" Type="http://schemas.openxmlformats.org/officeDocument/2006/relationships/image" Target="../media/image1760.png"/><Relationship Id="rId10" Type="http://schemas.openxmlformats.org/officeDocument/2006/relationships/image" Target="../media/image1821.png"/><Relationship Id="rId9" Type="http://schemas.openxmlformats.org/officeDocument/2006/relationships/image" Target="../media/image258.jpeg"/></Relationships>
</file>

<file path=ppt/slides/_rels/slide151.xml.rels><?xml version="1.0" encoding="UTF-8" standalone="yes"?>
<Relationships xmlns="http://schemas.openxmlformats.org/package/2006/relationships"><Relationship Id="rId8" Type="http://schemas.openxmlformats.org/officeDocument/2006/relationships/image" Target="../media/image1841.png"/><Relationship Id="rId3" Type="http://schemas.openxmlformats.org/officeDocument/2006/relationships/image" Target="../media/image1791.png"/><Relationship Id="rId7" Type="http://schemas.openxmlformats.org/officeDocument/2006/relationships/image" Target="../media/image183.png"/><Relationship Id="rId12" Type="http://schemas.openxmlformats.org/officeDocument/2006/relationships/image" Target="../media/image280.png"/><Relationship Id="rId2" Type="http://schemas.openxmlformats.org/officeDocument/2006/relationships/image" Target="../media/image1781.png"/><Relationship Id="rId1" Type="http://schemas.openxmlformats.org/officeDocument/2006/relationships/slideLayout" Target="../slideLayouts/slideLayout7.xml"/><Relationship Id="rId6" Type="http://schemas.openxmlformats.org/officeDocument/2006/relationships/image" Target="../media/image1822.png"/><Relationship Id="rId11" Type="http://schemas.openxmlformats.org/officeDocument/2006/relationships/image" Target="../media/image1871.png"/><Relationship Id="rId5" Type="http://schemas.openxmlformats.org/officeDocument/2006/relationships/image" Target="../media/image1810.png"/><Relationship Id="rId10" Type="http://schemas.openxmlformats.org/officeDocument/2006/relationships/image" Target="../media/image186.png"/><Relationship Id="rId4" Type="http://schemas.openxmlformats.org/officeDocument/2006/relationships/image" Target="../media/image1800.png"/><Relationship Id="rId9" Type="http://schemas.openxmlformats.org/officeDocument/2006/relationships/image" Target="../media/image1850.png"/></Relationships>
</file>

<file path=ppt/slides/_rels/slide152.xml.rels><?xml version="1.0" encoding="UTF-8" standalone="yes"?>
<Relationships xmlns="http://schemas.openxmlformats.org/package/2006/relationships"><Relationship Id="rId3" Type="http://schemas.openxmlformats.org/officeDocument/2006/relationships/image" Target="../media/image1901.png"/><Relationship Id="rId2" Type="http://schemas.openxmlformats.org/officeDocument/2006/relationships/image" Target="../media/image283.png"/><Relationship Id="rId1" Type="http://schemas.openxmlformats.org/officeDocument/2006/relationships/slideLayout" Target="../slideLayouts/slideLayout7.xml"/><Relationship Id="rId4" Type="http://schemas.openxmlformats.org/officeDocument/2006/relationships/image" Target="../media/image1910.png"/></Relationships>
</file>

<file path=ppt/slides/_rels/slide153.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image" Target="../media/image284.jpeg"/><Relationship Id="rId1" Type="http://schemas.openxmlformats.org/officeDocument/2006/relationships/slideLayout" Target="../slideLayouts/slideLayout7.xml"/><Relationship Id="rId6" Type="http://schemas.openxmlformats.org/officeDocument/2006/relationships/image" Target="../media/image287.jpeg"/><Relationship Id="rId5" Type="http://schemas.openxmlformats.org/officeDocument/2006/relationships/image" Target="../media/image286.jpeg"/><Relationship Id="rId4" Type="http://schemas.openxmlformats.org/officeDocument/2006/relationships/hyperlink" Target="http://www-personal.umich.edu/~jbourj/images/money/bohr12.jpg" TargetMode="External"/></Relationships>
</file>

<file path=ppt/slides/_rels/slide154.xml.rels><?xml version="1.0" encoding="UTF-8" standalone="yes"?>
<Relationships xmlns="http://schemas.openxmlformats.org/package/2006/relationships"><Relationship Id="rId8" Type="http://schemas.openxmlformats.org/officeDocument/2006/relationships/image" Target="../media/image1770.png"/><Relationship Id="rId3" Type="http://schemas.openxmlformats.org/officeDocument/2006/relationships/image" Target="../media/image289.jpeg"/><Relationship Id="rId7" Type="http://schemas.openxmlformats.org/officeDocument/2006/relationships/image" Target="../media/image290.png"/><Relationship Id="rId2" Type="http://schemas.openxmlformats.org/officeDocument/2006/relationships/image" Target="../media/image288.png"/><Relationship Id="rId1" Type="http://schemas.openxmlformats.org/officeDocument/2006/relationships/slideLayout" Target="../slideLayouts/slideLayout7.xml"/><Relationship Id="rId6" Type="http://schemas.openxmlformats.org/officeDocument/2006/relationships/image" Target="../media/image1750.png"/><Relationship Id="rId5" Type="http://schemas.openxmlformats.org/officeDocument/2006/relationships/image" Target="../media/image1740.png"/><Relationship Id="rId4" Type="http://schemas.openxmlformats.org/officeDocument/2006/relationships/image" Target="../media/image1730.png"/><Relationship Id="rId9" Type="http://schemas.openxmlformats.org/officeDocument/2006/relationships/image" Target="../media/image1780.png"/></Relationships>
</file>

<file path=ppt/slides/_rels/slide155.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1840.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image" Target="../media/image291.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1.jpeg"/><Relationship Id="rId1" Type="http://schemas.openxmlformats.org/officeDocument/2006/relationships/slideLayout" Target="../slideLayouts/slideLayout7.xml"/><Relationship Id="rId5" Type="http://schemas.openxmlformats.org/officeDocument/2006/relationships/image" Target="../media/image293.jpeg"/><Relationship Id="rId4" Type="http://schemas.openxmlformats.org/officeDocument/2006/relationships/image" Target="../media/image292.jpeg"/></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hyperlink" Target="http://p6.p.pixnet.net/albums/userpics/6/4/19364/1178427098.jpg" TargetMode="External"/><Relationship Id="rId1" Type="http://schemas.openxmlformats.org/officeDocument/2006/relationships/slideLayout" Target="../slideLayouts/slideLayout7.xml"/><Relationship Id="rId5" Type="http://schemas.openxmlformats.org/officeDocument/2006/relationships/image" Target="../media/image254.jpeg"/><Relationship Id="rId4" Type="http://schemas.openxmlformats.org/officeDocument/2006/relationships/image" Target="../media/image295.jpeg"/></Relationships>
</file>

<file path=ppt/slides/_rels/slide162.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259.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hyperlink" Target="http://p6.p.pixnet.net/albums/userpics/6/4/19364/1178427098.jpg" TargetMode="External"/><Relationship Id="rId1" Type="http://schemas.openxmlformats.org/officeDocument/2006/relationships/slideLayout" Target="../slideLayouts/slideLayout7.xml"/><Relationship Id="rId5" Type="http://schemas.openxmlformats.org/officeDocument/2006/relationships/image" Target="../media/image254.jpeg"/><Relationship Id="rId4" Type="http://schemas.openxmlformats.org/officeDocument/2006/relationships/image" Target="../media/image295.jpeg"/></Relationships>
</file>

<file path=ppt/slides/_rels/slide164.xml.rels><?xml version="1.0" encoding="UTF-8" standalone="yes"?>
<Relationships xmlns="http://schemas.openxmlformats.org/package/2006/relationships"><Relationship Id="rId3" Type="http://schemas.openxmlformats.org/officeDocument/2006/relationships/image" Target="../media/image1820.png"/><Relationship Id="rId2" Type="http://schemas.openxmlformats.org/officeDocument/2006/relationships/image" Target="../media/image296.jpeg"/><Relationship Id="rId1" Type="http://schemas.openxmlformats.org/officeDocument/2006/relationships/slideLayout" Target="../slideLayouts/slideLayout7.xml"/><Relationship Id="rId4" Type="http://schemas.openxmlformats.org/officeDocument/2006/relationships/image" Target="../media/image1830.png"/></Relationships>
</file>

<file path=ppt/slides/_rels/slide165.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8" Type="http://schemas.openxmlformats.org/officeDocument/2006/relationships/image" Target="../media/image1940.png"/><Relationship Id="rId3" Type="http://schemas.openxmlformats.org/officeDocument/2006/relationships/hyperlink" Target="http://upload.wikimedia.org/wikipedia/commons/b/b2/Hydrogen_transitions.svg" TargetMode="External"/><Relationship Id="rId7" Type="http://schemas.openxmlformats.org/officeDocument/2006/relationships/image" Target="../media/image299.jpeg"/><Relationship Id="rId2" Type="http://schemas.openxmlformats.org/officeDocument/2006/relationships/image" Target="../media/image298.jpeg"/><Relationship Id="rId1" Type="http://schemas.openxmlformats.org/officeDocument/2006/relationships/slideLayout" Target="../slideLayouts/slideLayout7.xml"/><Relationship Id="rId6" Type="http://schemas.openxmlformats.org/officeDocument/2006/relationships/image" Target="../media/image294.jpeg"/><Relationship Id="rId5" Type="http://schemas.openxmlformats.org/officeDocument/2006/relationships/hyperlink" Target="http://p6.p.pixnet.net/albums/userpics/6/4/19364/1178427098.jpg" TargetMode="External"/><Relationship Id="rId4" Type="http://schemas.openxmlformats.org/officeDocument/2006/relationships/image" Target="../media/image274.png"/></Relationships>
</file>

<file path=ppt/slides/_rels/slide167.xml.rels><?xml version="1.0" encoding="UTF-8" standalone="yes"?>
<Relationships xmlns="http://schemas.openxmlformats.org/package/2006/relationships"><Relationship Id="rId8" Type="http://schemas.openxmlformats.org/officeDocument/2006/relationships/image" Target="../media/image1970.png"/><Relationship Id="rId3" Type="http://schemas.openxmlformats.org/officeDocument/2006/relationships/image" Target="../media/image1880.png"/><Relationship Id="rId7" Type="http://schemas.openxmlformats.org/officeDocument/2006/relationships/image" Target="../media/image1960.png"/><Relationship Id="rId2" Type="http://schemas.openxmlformats.org/officeDocument/2006/relationships/image" Target="../media/image1870.png"/><Relationship Id="rId1" Type="http://schemas.openxmlformats.org/officeDocument/2006/relationships/slideLayout" Target="../slideLayouts/slideLayout7.xml"/><Relationship Id="rId6" Type="http://schemas.openxmlformats.org/officeDocument/2006/relationships/image" Target="../media/image1950.png"/><Relationship Id="rId5" Type="http://schemas.openxmlformats.org/officeDocument/2006/relationships/image" Target="../media/image1900.png"/><Relationship Id="rId4" Type="http://schemas.openxmlformats.org/officeDocument/2006/relationships/image" Target="../media/image193.png"/></Relationships>
</file>

<file path=ppt/slides/_rels/slide168.xml.rels><?xml version="1.0" encoding="UTF-8" standalone="yes"?>
<Relationships xmlns="http://schemas.openxmlformats.org/package/2006/relationships"><Relationship Id="rId3" Type="http://schemas.openxmlformats.org/officeDocument/2006/relationships/image" Target="../media/image168.wmf"/><Relationship Id="rId2" Type="http://schemas.openxmlformats.org/officeDocument/2006/relationships/oleObject" Target="../embeddings/oleObject9.bin"/><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7.xml"/><Relationship Id="rId4" Type="http://schemas.openxmlformats.org/officeDocument/2006/relationships/image" Target="../media/image29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upload.wikimedia.org/wikipedia/commons/3/3f/Dalton_John_desk.jpg" TargetMode="Externa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image" Target="../media/image303.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image" Target="../media/image305.jpeg"/><Relationship Id="rId1" Type="http://schemas.openxmlformats.org/officeDocument/2006/relationships/slideLayout" Target="../slideLayouts/slideLayout7.xml"/><Relationship Id="rId4" Type="http://schemas.openxmlformats.org/officeDocument/2006/relationships/image" Target="../media/image307.jpeg"/></Relationships>
</file>

<file path=ppt/slides/_rels/slide173.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image" Target="../media/image308.jpeg"/><Relationship Id="rId1" Type="http://schemas.openxmlformats.org/officeDocument/2006/relationships/slideLayout" Target="../slideLayouts/slideLayout7.xml"/><Relationship Id="rId4" Type="http://schemas.openxmlformats.org/officeDocument/2006/relationships/image" Target="../media/image309.png"/></Relationships>
</file>

<file path=ppt/slides/_rels/slide174.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image" Target="../media/image310.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312.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image" Target="../media/image313.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14.png"/><Relationship Id="rId1" Type="http://schemas.openxmlformats.org/officeDocument/2006/relationships/slideLayout" Target="../slideLayouts/slideLayout7.xml"/><Relationship Id="rId4" Type="http://schemas.openxmlformats.org/officeDocument/2006/relationships/image" Target="../media/image316.png"/></Relationships>
</file>

<file path=ppt/slides/_rels/slide178.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image" Target="../media/image317.png"/><Relationship Id="rId1" Type="http://schemas.openxmlformats.org/officeDocument/2006/relationships/slideLayout" Target="../slideLayouts/slideLayout7.xml"/><Relationship Id="rId4" Type="http://schemas.openxmlformats.org/officeDocument/2006/relationships/image" Target="../media/image319.jpeg"/></Relationships>
</file>

<file path=ppt/slides/_rels/slide179.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323.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image" Target="../media/image313.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image" Target="../media/image324.jpeg"/><Relationship Id="rId1" Type="http://schemas.openxmlformats.org/officeDocument/2006/relationships/slideLayout" Target="../slideLayouts/slideLayout7.xml"/><Relationship Id="rId6" Type="http://schemas.openxmlformats.org/officeDocument/2006/relationships/image" Target="../media/image328.png"/><Relationship Id="rId5" Type="http://schemas.openxmlformats.org/officeDocument/2006/relationships/image" Target="../media/image327.png"/><Relationship Id="rId4" Type="http://schemas.openxmlformats.org/officeDocument/2006/relationships/image" Target="../media/image326.jpeg"/></Relationships>
</file>

<file path=ppt/slides/_rels/slide184.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29.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image" Target="../media/image331.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image" Target="../media/image333.jpeg"/><Relationship Id="rId1" Type="http://schemas.openxmlformats.org/officeDocument/2006/relationships/slideLayout" Target="../slideLayouts/slideLayout7.xml"/><Relationship Id="rId4" Type="http://schemas.openxmlformats.org/officeDocument/2006/relationships/image" Target="../media/image335.jpeg"/></Relationships>
</file>

<file path=ppt/slides/_rels/slide187.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jpeg"/><Relationship Id="rId1" Type="http://schemas.openxmlformats.org/officeDocument/2006/relationships/slideLayout" Target="../slideLayouts/slideLayout7.xml"/><Relationship Id="rId5" Type="http://schemas.openxmlformats.org/officeDocument/2006/relationships/image" Target="../media/image339.png"/><Relationship Id="rId4" Type="http://schemas.openxmlformats.org/officeDocument/2006/relationships/image" Target="../media/image338.png"/></Relationships>
</file>

<file path=ppt/slides/_rels/slide188.xml.rels><?xml version="1.0" encoding="UTF-8" standalone="yes"?>
<Relationships xmlns="http://schemas.openxmlformats.org/package/2006/relationships"><Relationship Id="rId3" Type="http://schemas.openxmlformats.org/officeDocument/2006/relationships/image" Target="../media/image341.jpeg"/><Relationship Id="rId2" Type="http://schemas.openxmlformats.org/officeDocument/2006/relationships/image" Target="../media/image340.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3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326.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342.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343.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344.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259.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345.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346.jpeg"/><Relationship Id="rId2" Type="http://schemas.openxmlformats.org/officeDocument/2006/relationships/image" Target="../media/image345.jpeg"/><Relationship Id="rId1" Type="http://schemas.openxmlformats.org/officeDocument/2006/relationships/slideLayout" Target="../slideLayouts/slideLayout7.xml"/><Relationship Id="rId4" Type="http://schemas.openxmlformats.org/officeDocument/2006/relationships/image" Target="../media/image347.png"/></Relationships>
</file>

<file path=ppt/slides/_rels/slide199.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image" Target="../media/image34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upload.wikimedia.org/wikipedia/commons/9/97/A_New_System_of_Chemical_Philosophy_fp.jpg" TargetMode="Externa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hyperlink" Target="http://upload.wikimedia.org/wikipedia/commons/e/e8/SS-dalton.jpg" TargetMode="External"/><Relationship Id="rId4" Type="http://schemas.openxmlformats.org/officeDocument/2006/relationships/image" Target="../media/image35.jpeg"/></Relationships>
</file>

<file path=ppt/slides/_rels/slide200.xml.rels><?xml version="1.0" encoding="UTF-8" standalone="yes"?>
<Relationships xmlns="http://schemas.openxmlformats.org/package/2006/relationships"><Relationship Id="rId3" Type="http://schemas.openxmlformats.org/officeDocument/2006/relationships/image" Target="../media/image350.jpeg"/><Relationship Id="rId2" Type="http://schemas.openxmlformats.org/officeDocument/2006/relationships/image" Target="../media/image349.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image" Target="../media/image2470.png"/><Relationship Id="rId2" Type="http://schemas.openxmlformats.org/officeDocument/2006/relationships/image" Target="../media/image207.png"/><Relationship Id="rId1" Type="http://schemas.openxmlformats.org/officeDocument/2006/relationships/slideLayout" Target="../slideLayouts/slideLayout7.xml"/><Relationship Id="rId5" Type="http://schemas.openxmlformats.org/officeDocument/2006/relationships/image" Target="../media/image348.jpeg"/><Relationship Id="rId4" Type="http://schemas.openxmlformats.org/officeDocument/2006/relationships/image" Target="../media/image351.wmf"/></Relationships>
</file>

<file path=ppt/slides/_rels/slide20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image" Target="../media/image207.png"/><Relationship Id="rId1" Type="http://schemas.openxmlformats.org/officeDocument/2006/relationships/slideLayout" Target="../slideLayouts/slideLayout7.xml"/><Relationship Id="rId6" Type="http://schemas.openxmlformats.org/officeDocument/2006/relationships/image" Target="../media/image2490.png"/><Relationship Id="rId4" Type="http://schemas.openxmlformats.org/officeDocument/2006/relationships/image" Target="../media/image352.wmf"/></Relationships>
</file>

<file path=ppt/slides/_rels/slide203.xml.rels><?xml version="1.0" encoding="UTF-8" standalone="yes"?>
<Relationships xmlns="http://schemas.openxmlformats.org/package/2006/relationships"><Relationship Id="rId8" Type="http://schemas.openxmlformats.org/officeDocument/2006/relationships/image" Target="../media/image355.png"/><Relationship Id="rId3" Type="http://schemas.openxmlformats.org/officeDocument/2006/relationships/image" Target="../media/image342.jpeg"/><Relationship Id="rId7" Type="http://schemas.openxmlformats.org/officeDocument/2006/relationships/image" Target="../media/image354.png"/><Relationship Id="rId2" Type="http://schemas.openxmlformats.org/officeDocument/2006/relationships/image" Target="../media/image196.jpeg"/><Relationship Id="rId1" Type="http://schemas.openxmlformats.org/officeDocument/2006/relationships/slideLayout" Target="../slideLayouts/slideLayout7.xml"/><Relationship Id="rId6" Type="http://schemas.openxmlformats.org/officeDocument/2006/relationships/image" Target="../media/image353.png"/><Relationship Id="rId5" Type="http://schemas.openxmlformats.org/officeDocument/2006/relationships/image" Target="../media/image352.png"/><Relationship Id="rId4" Type="http://schemas.openxmlformats.org/officeDocument/2006/relationships/image" Target="../media/image351.png"/><Relationship Id="rId9" Type="http://schemas.openxmlformats.org/officeDocument/2006/relationships/image" Target="../media/image356.png"/></Relationships>
</file>

<file path=ppt/slides/_rels/slide204.xml.rels><?xml version="1.0" encoding="UTF-8" standalone="yes"?>
<Relationships xmlns="http://schemas.openxmlformats.org/package/2006/relationships"><Relationship Id="rId8" Type="http://schemas.openxmlformats.org/officeDocument/2006/relationships/image" Target="../media/image3530.png"/><Relationship Id="rId3" Type="http://schemas.openxmlformats.org/officeDocument/2006/relationships/image" Target="../media/image353.wmf"/><Relationship Id="rId7" Type="http://schemas.openxmlformats.org/officeDocument/2006/relationships/image" Target="../media/image3520.png"/><Relationship Id="rId2" Type="http://schemas.openxmlformats.org/officeDocument/2006/relationships/oleObject" Target="../embeddings/oleObject12.bin"/><Relationship Id="rId1" Type="http://schemas.openxmlformats.org/officeDocument/2006/relationships/slideLayout" Target="../slideLayouts/slideLayout7.xml"/><Relationship Id="rId6" Type="http://schemas.openxmlformats.org/officeDocument/2006/relationships/image" Target="../media/image354.wmf"/><Relationship Id="rId5" Type="http://schemas.openxmlformats.org/officeDocument/2006/relationships/oleObject" Target="../embeddings/oleObject13.bin"/><Relationship Id="rId10" Type="http://schemas.openxmlformats.org/officeDocument/2006/relationships/image" Target="../media/image355.wmf"/><Relationship Id="rId4" Type="http://schemas.openxmlformats.org/officeDocument/2006/relationships/image" Target="../media/image207.png"/><Relationship Id="rId9" Type="http://schemas.openxmlformats.org/officeDocument/2006/relationships/oleObject" Target="../embeddings/oleObject14.bin"/></Relationships>
</file>

<file path=ppt/slides/_rels/slide205.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3490.png"/><Relationship Id="rId2" Type="http://schemas.openxmlformats.org/officeDocument/2006/relationships/image" Target="../media/image3470.png"/><Relationship Id="rId1" Type="http://schemas.openxmlformats.org/officeDocument/2006/relationships/slideLayout" Target="../slideLayouts/slideLayout7.xml"/><Relationship Id="rId6" Type="http://schemas.openxmlformats.org/officeDocument/2006/relationships/image" Target="../media/image356.wmf"/><Relationship Id="rId5" Type="http://schemas.openxmlformats.org/officeDocument/2006/relationships/oleObject" Target="../embeddings/oleObject15.bin"/><Relationship Id="rId4" Type="http://schemas.openxmlformats.org/officeDocument/2006/relationships/image" Target="../media/image196.jpeg"/></Relationships>
</file>

<file path=ppt/slides/_rels/slide20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image" Target="../media/image342.jpeg"/><Relationship Id="rId1" Type="http://schemas.openxmlformats.org/officeDocument/2006/relationships/slideLayout" Target="../slideLayouts/slideLayout7.xml"/><Relationship Id="rId6" Type="http://schemas.openxmlformats.org/officeDocument/2006/relationships/image" Target="../media/image355.wmf"/><Relationship Id="rId5" Type="http://schemas.openxmlformats.org/officeDocument/2006/relationships/oleObject" Target="../embeddings/oleObject17.bin"/><Relationship Id="rId4" Type="http://schemas.openxmlformats.org/officeDocument/2006/relationships/image" Target="../media/image357.wmf"/></Relationships>
</file>

<file path=ppt/slides/_rels/slide207.xml.rels><?xml version="1.0" encoding="UTF-8" standalone="yes"?>
<Relationships xmlns="http://schemas.openxmlformats.org/package/2006/relationships"><Relationship Id="rId2" Type="http://schemas.openxmlformats.org/officeDocument/2006/relationships/image" Target="../media/image3560.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image" Target="../media/image358.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360.jpeg"/><Relationship Id="rId2" Type="http://schemas.openxmlformats.org/officeDocument/2006/relationships/hyperlink" Target="http://upload.wikimedia.org/wikipedia/commons/6/66/Helgoland_Vogelperspektive.jpg" TargetMode="External"/><Relationship Id="rId1" Type="http://schemas.openxmlformats.org/officeDocument/2006/relationships/slideLayout" Target="../slideLayouts/slideLayout7.xml"/><Relationship Id="rId5" Type="http://schemas.openxmlformats.org/officeDocument/2006/relationships/image" Target="../media/image361.jpeg"/><Relationship Id="rId4" Type="http://schemas.openxmlformats.org/officeDocument/2006/relationships/hyperlink" Target="http://upload.wikimedia.org/wikipedia/commons/5/50/Insel_Helgoland_um_1929-30_color.jp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javascript:gotoPic(0)" TargetMode="External"/><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10.xml.rels><?xml version="1.0" encoding="UTF-8" standalone="yes"?>
<Relationships xmlns="http://schemas.openxmlformats.org/package/2006/relationships"><Relationship Id="rId3" Type="http://schemas.openxmlformats.org/officeDocument/2006/relationships/image" Target="../media/image363.jpeg"/><Relationship Id="rId2" Type="http://schemas.openxmlformats.org/officeDocument/2006/relationships/image" Target="../media/image362.jpeg"/><Relationship Id="rId1" Type="http://schemas.openxmlformats.org/officeDocument/2006/relationships/slideLayout" Target="../slideLayouts/slideLayout7.xml"/><Relationship Id="rId5" Type="http://schemas.openxmlformats.org/officeDocument/2006/relationships/image" Target="../media/image365.jpeg"/><Relationship Id="rId4" Type="http://schemas.openxmlformats.org/officeDocument/2006/relationships/image" Target="../media/image364.jpeg"/></Relationships>
</file>

<file path=ppt/slides/_rels/slide211.xml.rels><?xml version="1.0" encoding="UTF-8" standalone="yes"?>
<Relationships xmlns="http://schemas.openxmlformats.org/package/2006/relationships"><Relationship Id="rId13" Type="http://schemas.openxmlformats.org/officeDocument/2006/relationships/image" Target="../media/image373.png"/><Relationship Id="rId18" Type="http://schemas.openxmlformats.org/officeDocument/2006/relationships/image" Target="../media/image378.png"/><Relationship Id="rId3" Type="http://schemas.openxmlformats.org/officeDocument/2006/relationships/image" Target="../media/image371.png"/><Relationship Id="rId21" Type="http://schemas.openxmlformats.org/officeDocument/2006/relationships/image" Target="../media/image381.png"/><Relationship Id="rId7" Type="http://schemas.openxmlformats.org/officeDocument/2006/relationships/image" Target="../media/image2750.png"/><Relationship Id="rId12" Type="http://schemas.openxmlformats.org/officeDocument/2006/relationships/image" Target="../media/image2810.png"/><Relationship Id="rId17" Type="http://schemas.openxmlformats.org/officeDocument/2006/relationships/image" Target="../media/image377.png"/><Relationship Id="rId2" Type="http://schemas.openxmlformats.org/officeDocument/2006/relationships/image" Target="../media/image370.png"/><Relationship Id="rId16" Type="http://schemas.openxmlformats.org/officeDocument/2006/relationships/image" Target="../media/image376.png"/><Relationship Id="rId20" Type="http://schemas.openxmlformats.org/officeDocument/2006/relationships/image" Target="../media/image380.png"/><Relationship Id="rId1" Type="http://schemas.openxmlformats.org/officeDocument/2006/relationships/slideLayout" Target="../slideLayouts/slideLayout7.xml"/><Relationship Id="rId6" Type="http://schemas.openxmlformats.org/officeDocument/2006/relationships/image" Target="../media/image372.png"/><Relationship Id="rId5" Type="http://schemas.openxmlformats.org/officeDocument/2006/relationships/image" Target="../media/image366.png"/><Relationship Id="rId15" Type="http://schemas.openxmlformats.org/officeDocument/2006/relationships/image" Target="../media/image375.png"/><Relationship Id="rId19" Type="http://schemas.openxmlformats.org/officeDocument/2006/relationships/image" Target="../media/image379.png"/><Relationship Id="rId4" Type="http://schemas.openxmlformats.org/officeDocument/2006/relationships/image" Target="../media/image365.png"/><Relationship Id="rId14" Type="http://schemas.openxmlformats.org/officeDocument/2006/relationships/image" Target="../media/image374.png"/><Relationship Id="rId22" Type="http://schemas.openxmlformats.org/officeDocument/2006/relationships/image" Target="../media/image366.jpeg"/></Relationships>
</file>

<file path=ppt/slides/_rels/slide212.xml.rels><?xml version="1.0" encoding="UTF-8" standalone="yes"?>
<Relationships xmlns="http://schemas.openxmlformats.org/package/2006/relationships"><Relationship Id="rId8" Type="http://schemas.openxmlformats.org/officeDocument/2006/relationships/image" Target="../media/image2750.png"/><Relationship Id="rId13" Type="http://schemas.openxmlformats.org/officeDocument/2006/relationships/image" Target="../media/image384.png"/><Relationship Id="rId18" Type="http://schemas.openxmlformats.org/officeDocument/2006/relationships/image" Target="../media/image3710.png"/><Relationship Id="rId3" Type="http://schemas.openxmlformats.org/officeDocument/2006/relationships/image" Target="../media/image367.wmf"/><Relationship Id="rId7" Type="http://schemas.openxmlformats.org/officeDocument/2006/relationships/image" Target="../media/image2740.png"/><Relationship Id="rId12" Type="http://schemas.openxmlformats.org/officeDocument/2006/relationships/image" Target="../media/image2790.png"/><Relationship Id="rId17" Type="http://schemas.openxmlformats.org/officeDocument/2006/relationships/image" Target="../media/image3700.png"/><Relationship Id="rId2" Type="http://schemas.openxmlformats.org/officeDocument/2006/relationships/oleObject" Target="../embeddings/oleObject18.bin"/><Relationship Id="rId16" Type="http://schemas.openxmlformats.org/officeDocument/2006/relationships/image" Target="../media/image2830.png"/><Relationship Id="rId20" Type="http://schemas.openxmlformats.org/officeDocument/2006/relationships/image" Target="../media/image386.png"/><Relationship Id="rId1" Type="http://schemas.openxmlformats.org/officeDocument/2006/relationships/slideLayout" Target="../slideLayouts/slideLayout7.xml"/><Relationship Id="rId6" Type="http://schemas.openxmlformats.org/officeDocument/2006/relationships/image" Target="../media/image366.png"/><Relationship Id="rId11" Type="http://schemas.openxmlformats.org/officeDocument/2006/relationships/image" Target="../media/image2780.png"/><Relationship Id="rId5" Type="http://schemas.openxmlformats.org/officeDocument/2006/relationships/image" Target="../media/image365.png"/><Relationship Id="rId15" Type="http://schemas.openxmlformats.org/officeDocument/2006/relationships/image" Target="../media/image2820.png"/><Relationship Id="rId10" Type="http://schemas.openxmlformats.org/officeDocument/2006/relationships/image" Target="../media/image2770.png"/><Relationship Id="rId19" Type="http://schemas.openxmlformats.org/officeDocument/2006/relationships/image" Target="../media/image385.png"/><Relationship Id="rId4" Type="http://schemas.openxmlformats.org/officeDocument/2006/relationships/image" Target="../media/image369.png"/><Relationship Id="rId9" Type="http://schemas.openxmlformats.org/officeDocument/2006/relationships/image" Target="../media/image2760.png"/><Relationship Id="rId14" Type="http://schemas.openxmlformats.org/officeDocument/2006/relationships/image" Target="../media/image2810.png"/></Relationships>
</file>

<file path=ppt/slides/_rels/slide213.xml.rels><?xml version="1.0" encoding="UTF-8" standalone="yes"?>
<Relationships xmlns="http://schemas.openxmlformats.org/package/2006/relationships"><Relationship Id="rId8" Type="http://schemas.openxmlformats.org/officeDocument/2006/relationships/image" Target="../media/image3751.png"/><Relationship Id="rId13" Type="http://schemas.openxmlformats.org/officeDocument/2006/relationships/image" Target="../media/image3800.png"/><Relationship Id="rId18" Type="http://schemas.openxmlformats.org/officeDocument/2006/relationships/image" Target="../media/image368.wmf"/><Relationship Id="rId3" Type="http://schemas.openxmlformats.org/officeDocument/2006/relationships/image" Target="../media/image367.wmf"/><Relationship Id="rId7" Type="http://schemas.openxmlformats.org/officeDocument/2006/relationships/image" Target="../media/image3740.png"/><Relationship Id="rId12" Type="http://schemas.openxmlformats.org/officeDocument/2006/relationships/image" Target="../media/image3790.png"/><Relationship Id="rId17" Type="http://schemas.openxmlformats.org/officeDocument/2006/relationships/oleObject" Target="../embeddings/oleObject19.bin"/><Relationship Id="rId2" Type="http://schemas.openxmlformats.org/officeDocument/2006/relationships/oleObject" Target="../embeddings/oleObject18.bin"/><Relationship Id="rId16" Type="http://schemas.openxmlformats.org/officeDocument/2006/relationships/image" Target="../media/image382.png"/><Relationship Id="rId1" Type="http://schemas.openxmlformats.org/officeDocument/2006/relationships/slideLayout" Target="../slideLayouts/slideLayout7.xml"/><Relationship Id="rId6" Type="http://schemas.openxmlformats.org/officeDocument/2006/relationships/image" Target="../media/image3710.png"/><Relationship Id="rId11" Type="http://schemas.openxmlformats.org/officeDocument/2006/relationships/image" Target="../media/image3780.png"/><Relationship Id="rId5" Type="http://schemas.openxmlformats.org/officeDocument/2006/relationships/image" Target="../media/image3730.png"/><Relationship Id="rId15" Type="http://schemas.openxmlformats.org/officeDocument/2006/relationships/image" Target="../media/image365.png"/><Relationship Id="rId10" Type="http://schemas.openxmlformats.org/officeDocument/2006/relationships/image" Target="../media/image3770.png"/><Relationship Id="rId19" Type="http://schemas.openxmlformats.org/officeDocument/2006/relationships/image" Target="../media/image3840.png"/><Relationship Id="rId4" Type="http://schemas.openxmlformats.org/officeDocument/2006/relationships/image" Target="../media/image3720.png"/><Relationship Id="rId9" Type="http://schemas.openxmlformats.org/officeDocument/2006/relationships/image" Target="../media/image3761.png"/><Relationship Id="rId14" Type="http://schemas.openxmlformats.org/officeDocument/2006/relationships/image" Target="../media/image3810.png"/></Relationships>
</file>

<file path=ppt/slides/_rels/slide214.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image" Target="../media/image383.png"/><Relationship Id="rId1" Type="http://schemas.openxmlformats.org/officeDocument/2006/relationships/slideLayout" Target="../slideLayouts/slideLayout7.xml"/><Relationship Id="rId4" Type="http://schemas.openxmlformats.org/officeDocument/2006/relationships/image" Target="../media/image388.png"/></Relationships>
</file>

<file path=ppt/slides/_rels/slide215.xml.rels><?xml version="1.0" encoding="UTF-8" standalone="yes"?>
<Relationships xmlns="http://schemas.openxmlformats.org/package/2006/relationships"><Relationship Id="rId8" Type="http://schemas.openxmlformats.org/officeDocument/2006/relationships/image" Target="../media/image2870.png"/><Relationship Id="rId2" Type="http://schemas.openxmlformats.org/officeDocument/2006/relationships/image" Target="../media/image74.jpeg"/><Relationship Id="rId1" Type="http://schemas.openxmlformats.org/officeDocument/2006/relationships/slideLayout" Target="../slideLayouts/slideLayout7.xml"/><Relationship Id="rId10" Type="http://schemas.openxmlformats.org/officeDocument/2006/relationships/image" Target="../media/image3020.png"/><Relationship Id="rId9" Type="http://schemas.openxmlformats.org/officeDocument/2006/relationships/image" Target="../media/image3011.png"/></Relationships>
</file>

<file path=ppt/slides/_rels/slide21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89.jpeg"/><Relationship Id="rId1" Type="http://schemas.openxmlformats.org/officeDocument/2006/relationships/slideLayout" Target="../slideLayouts/slideLayout7.xml"/><Relationship Id="rId4" Type="http://schemas.openxmlformats.org/officeDocument/2006/relationships/image" Target="../media/image3890.png"/></Relationships>
</file>

<file path=ppt/slides/_rels/slide217.xml.rels><?xml version="1.0" encoding="UTF-8" standalone="yes"?>
<Relationships xmlns="http://schemas.openxmlformats.org/package/2006/relationships"><Relationship Id="rId3" Type="http://schemas.openxmlformats.org/officeDocument/2006/relationships/image" Target="../media/image391.jpeg"/><Relationship Id="rId2" Type="http://schemas.openxmlformats.org/officeDocument/2006/relationships/image" Target="../media/image390.jpeg"/><Relationship Id="rId1" Type="http://schemas.openxmlformats.org/officeDocument/2006/relationships/slideLayout" Target="../slideLayouts/slideLayout7.xml"/><Relationship Id="rId4" Type="http://schemas.openxmlformats.org/officeDocument/2006/relationships/image" Target="../media/image392.jpeg"/></Relationships>
</file>

<file path=ppt/slides/_rels/slide218.xml.rels><?xml version="1.0" encoding="UTF-8" standalone="yes"?>
<Relationships xmlns="http://schemas.openxmlformats.org/package/2006/relationships"><Relationship Id="rId2" Type="http://schemas.openxmlformats.org/officeDocument/2006/relationships/image" Target="../media/image393.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395.jpeg"/><Relationship Id="rId2" Type="http://schemas.openxmlformats.org/officeDocument/2006/relationships/image" Target="../media/image394.jpeg"/><Relationship Id="rId1" Type="http://schemas.openxmlformats.org/officeDocument/2006/relationships/slideLayout" Target="../slideLayouts/slideLayout7.xml"/><Relationship Id="rId4" Type="http://schemas.openxmlformats.org/officeDocument/2006/relationships/image" Target="../media/image332.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0.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96.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398.jpeg"/><Relationship Id="rId2" Type="http://schemas.openxmlformats.org/officeDocument/2006/relationships/image" Target="../media/image397.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399.wmf"/><Relationship Id="rId2" Type="http://schemas.openxmlformats.org/officeDocument/2006/relationships/oleObject" Target="../embeddings/oleObject20.bin"/><Relationship Id="rId1" Type="http://schemas.openxmlformats.org/officeDocument/2006/relationships/slideLayout" Target="../slideLayouts/slideLayout7.xml"/><Relationship Id="rId5" Type="http://schemas.openxmlformats.org/officeDocument/2006/relationships/image" Target="../media/image400.wmf"/><Relationship Id="rId4" Type="http://schemas.openxmlformats.org/officeDocument/2006/relationships/oleObject" Target="../embeddings/oleObject21.bin"/></Relationships>
</file>

<file path=ppt/slides/_rels/slide224.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3040.png"/></Relationships>
</file>

<file path=ppt/slides/_rels/slide225.xml.rels><?xml version="1.0" encoding="UTF-8" standalone="yes"?>
<Relationships xmlns="http://schemas.openxmlformats.org/package/2006/relationships"><Relationship Id="rId3" Type="http://schemas.openxmlformats.org/officeDocument/2006/relationships/image" Target="../media/image402.jpeg"/><Relationship Id="rId7" Type="http://schemas.openxmlformats.org/officeDocument/2006/relationships/image" Target="../media/image2950.png"/><Relationship Id="rId2" Type="http://schemas.openxmlformats.org/officeDocument/2006/relationships/image" Target="../media/image3050.png"/><Relationship Id="rId1" Type="http://schemas.openxmlformats.org/officeDocument/2006/relationships/slideLayout" Target="../slideLayouts/slideLayout7.xml"/><Relationship Id="rId6" Type="http://schemas.openxmlformats.org/officeDocument/2006/relationships/image" Target="../media/image3080.png"/><Relationship Id="rId4" Type="http://schemas.openxmlformats.org/officeDocument/2006/relationships/image" Target="../media/image401.png"/></Relationships>
</file>

<file path=ppt/slides/_rels/slide226.xml.rels><?xml version="1.0" encoding="UTF-8" standalone="yes"?>
<Relationships xmlns="http://schemas.openxmlformats.org/package/2006/relationships"><Relationship Id="rId2" Type="http://schemas.openxmlformats.org/officeDocument/2006/relationships/image" Target="../media/image402.jpeg"/><Relationship Id="rId1" Type="http://schemas.openxmlformats.org/officeDocument/2006/relationships/slideLayout" Target="../slideLayouts/slideLayout7.xml"/><Relationship Id="rId5" Type="http://schemas.openxmlformats.org/officeDocument/2006/relationships/image" Target="../media/image2960.png"/><Relationship Id="rId4" Type="http://schemas.openxmlformats.org/officeDocument/2006/relationships/image" Target="../media/image3060.png"/></Relationships>
</file>

<file path=ppt/slides/_rels/slide227.xml.rels><?xml version="1.0" encoding="UTF-8" standalone="yes"?>
<Relationships xmlns="http://schemas.openxmlformats.org/package/2006/relationships"><Relationship Id="rId3" Type="http://schemas.openxmlformats.org/officeDocument/2006/relationships/image" Target="../media/image404.jpeg"/><Relationship Id="rId2" Type="http://schemas.openxmlformats.org/officeDocument/2006/relationships/image" Target="../media/image40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hyperlink" Target="http://upload.wikimedia.org/wikipedia/commons/6/6d/Translational_motion.gif" TargetMode="Externa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hyperlink" Target="http://upload.wikimedia.org/wikipedia/commons/4/40/Clausius.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hyperlink" Target="http://upload.wikimedia.org/wikipedia/commons/6/6d/Translational_motion.gif" TargetMode="Externa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hyperlink" Target="http://upload.wikimedia.org/wikipedia/commons/4/40/Clausius.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hyperlink" Target="http://upload.wikimedia.org/wikipedia/commons/6/6d/Translational_motion.gif" TargetMode="Externa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1.wmf"/></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hyperlink" Target="http://upload.wikimedia.org/wikipedia/commons/6/6d/Translational_motion.gif" TargetMode="Externa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3.jpeg"/><Relationship Id="rId7" Type="http://schemas.openxmlformats.org/officeDocument/2006/relationships/image" Target="../media/image58.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hyperlink" Target="http://upload.wikimedia.org/wikipedia/commons/4/43/Brown.robert.jpg" TargetMode="External"/><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upload.wikimedia.org/wikipedia/en/a/a0/Einstein_patentoffice.jpg" TargetMode="Externa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image" Target="../media/image76.gif"/><Relationship Id="rId4" Type="http://schemas.openxmlformats.org/officeDocument/2006/relationships/image" Target="../media/image75.gif"/></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118.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hyperlink" Target="http://upload.wikimedia.org/wikipedia/commons/6/6d/Translational_motion.gif" TargetMode="External"/><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4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NULL"/></Relationships>
</file>

<file path=ppt/slides/_rels/slide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94.jpe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95.png"/><Relationship Id="rId7" Type="http://schemas.openxmlformats.org/officeDocument/2006/relationships/image" Target="../media/image71.png"/><Relationship Id="rId2" Type="http://schemas.openxmlformats.org/officeDocument/2006/relationships/hyperlink" Target="http://upload.wikimedia.org/wikipedia/commons/4/44/Albert_Einstein_signature.svg" TargetMode="Externa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hyperlink" Target="http://upload.wikimedia.org/wikipedia/en/a/a0/Einstein_patentoffice.jpg" TargetMode="External"/><Relationship Id="rId4" Type="http://schemas.openxmlformats.org/officeDocument/2006/relationships/image" Target="../media/image96.png"/></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01.jpeg"/><Relationship Id="rId1" Type="http://schemas.openxmlformats.org/officeDocument/2006/relationships/slideLayout" Target="../slideLayouts/slideLayout7.xml"/><Relationship Id="rId4" Type="http://schemas.openxmlformats.org/officeDocument/2006/relationships/image" Target="../media/image72.sv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72.svg"/></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3.jpeg"/><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6.pn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72.svg"/><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13" Type="http://schemas.openxmlformats.org/officeDocument/2006/relationships/image" Target="../media/image271.png"/><Relationship Id="rId3" Type="http://schemas.openxmlformats.org/officeDocument/2006/relationships/image" Target="../media/image108.png"/><Relationship Id="rId7" Type="http://schemas.openxmlformats.org/officeDocument/2006/relationships/image" Target="../media/image110.png"/><Relationship Id="rId12" Type="http://schemas.openxmlformats.org/officeDocument/2006/relationships/image" Target="../media/image111.png"/><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05.jpeg"/><Relationship Id="rId11" Type="http://schemas.openxmlformats.org/officeDocument/2006/relationships/image" Target="../media/image1050.png"/><Relationship Id="rId5" Type="http://schemas.openxmlformats.org/officeDocument/2006/relationships/image" Target="../media/image104.jpeg"/><Relationship Id="rId15" Type="http://schemas.openxmlformats.org/officeDocument/2006/relationships/image" Target="../media/image72.svg"/><Relationship Id="rId10" Type="http://schemas.openxmlformats.org/officeDocument/2006/relationships/image" Target="../media/image267.png"/><Relationship Id="rId4" Type="http://schemas.openxmlformats.org/officeDocument/2006/relationships/image" Target="../media/image109.png"/><Relationship Id="rId9" Type="http://schemas.openxmlformats.org/officeDocument/2006/relationships/image" Target="../media/image266.png"/><Relationship Id="rId14" Type="http://schemas.openxmlformats.org/officeDocument/2006/relationships/image" Target="../media/image71.png"/></Relationships>
</file>

<file path=ppt/slides/_rels/slide5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72.svg"/></Relationships>
</file>

<file path=ppt/slides/_rels/slide5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11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5.jpeg"/><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NULL"/><Relationship Id="rId7" Type="http://schemas.openxmlformats.org/officeDocument/2006/relationships/image" Target="../media/image71.png"/><Relationship Id="rId2" Type="http://schemas.openxmlformats.org/officeDocument/2006/relationships/image" Target="../media/image126.jpe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NULL"/><Relationship Id="rId4" Type="http://schemas.openxmlformats.org/officeDocument/2006/relationships/image" Target="../media/image127.jpeg"/></Relationships>
</file>

<file path=ppt/slides/_rels/slide6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9.jpeg"/><Relationship Id="rId1" Type="http://schemas.openxmlformats.org/officeDocument/2006/relationships/slideLayout" Target="../slideLayouts/slideLayout7.xml"/><Relationship Id="rId6" Type="http://schemas.openxmlformats.org/officeDocument/2006/relationships/image" Target="../media/image1281.png"/><Relationship Id="rId5" Type="http://schemas.openxmlformats.org/officeDocument/2006/relationships/image" Target="NULL"/><Relationship Id="rId4" Type="http://schemas.openxmlformats.org/officeDocument/2006/relationships/image" Target="../media/image127.png"/></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6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7.xml.rels><?xml version="1.0" encoding="UTF-8" standalone="yes"?>
<Relationships xmlns="http://schemas.openxmlformats.org/package/2006/relationships"><Relationship Id="rId8" Type="http://schemas.openxmlformats.org/officeDocument/2006/relationships/hyperlink" Target="http://www.google.com.tw/url?sa=i&amp;rct=j&amp;q=&amp;esrc=s&amp;source=images&amp;cd=&amp;cad=rja&amp;uact=8&amp;docid=H8WWdGWBSminWM&amp;tbnid=F9xjD9EkSwTv8M:&amp;ved=0CAcQjRw&amp;url=http://wallsev.com/beautiful-purple-and-yellow-flower-wallpaper/&amp;ei=YacfVMWSLIXX8gWKpYDoDg&amp;psig=AFQjCNHNbvblGOMGz1V23I6rev-eRyhMmQ&amp;ust=1411446994241049" TargetMode="External"/><Relationship Id="rId3" Type="http://schemas.openxmlformats.org/officeDocument/2006/relationships/image" Target="../media/image11.jpeg"/><Relationship Id="rId7"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hyperlink" Target="http://www.google.com.tw/url?sa=i&amp;rct=j&amp;q=&amp;esrc=s&amp;source=images&amp;cd=&amp;cad=rja&amp;uact=8&amp;docid=gqL6QWPdIh84IM&amp;tbnid=P70IpO3WJQj-xM:&amp;ved=0CAcQjRw&amp;url=http://www.huffingtonpost.com/steven-crandell/&amp;ei=JqcfVI6bG4PZ8gXWlYDYBA&amp;psig=AFQjCNGT0FjZsb45ImcOcFr3mhO46TPozw&amp;ust=1411446904524097" TargetMode="External"/><Relationship Id="rId11" Type="http://schemas.openxmlformats.org/officeDocument/2006/relationships/image" Target="../media/image15.jpeg"/><Relationship Id="rId5" Type="http://schemas.openxmlformats.org/officeDocument/2006/relationships/image" Target="../media/image12.jpeg"/><Relationship Id="rId10" Type="http://schemas.openxmlformats.org/officeDocument/2006/relationships/hyperlink" Target="http://www.google.com.tw/url?sa=i&amp;rct=j&amp;q=&amp;esrc=s&amp;source=images&amp;cd=&amp;cad=rja&amp;uact=8&amp;docid=o_h7e7Zh_heR9M&amp;tbnid=ZHkpH5Pucp2tFM:&amp;ved=0CAcQjRw&amp;url=http://stock-clip.com/video-footage/world%20heritage&amp;ei=sKcfVNGnGZfY8gXr_oDABw&amp;psig=AFQjCNGFyjloXuwQrDkFs4ggx5Xuw1rw_g&amp;ust=1411447079005462" TargetMode="External"/><Relationship Id="rId4" Type="http://schemas.openxmlformats.org/officeDocument/2006/relationships/hyperlink" Target="http://www.google.com/url?sa=i&amp;rct=j&amp;q=&amp;esrc=s&amp;source=images&amp;cd=&amp;cad=rja&amp;uact=8&amp;docid=hIhDphO_ietceM&amp;tbnid=9jRUT0GJnnF8gM:&amp;ved=0CAcQjRw&amp;url=http://www.observatorio.ufmg.br/dicas06.htm&amp;ei=CZ8fVP2xGtP-8QWzh4KgDg&amp;psig=AFQjCNH_8tNCPZbVEMUmjr-Umg7j1HVaWw&amp;ust=1411444860044707" TargetMode="External"/><Relationship Id="rId9"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39.png"/><Relationship Id="rId1" Type="http://schemas.openxmlformats.org/officeDocument/2006/relationships/slideLayout" Target="../slideLayouts/slideLayout7.xml"/><Relationship Id="rId5" Type="http://schemas.openxmlformats.org/officeDocument/2006/relationships/image" Target="../media/image144.tiff"/><Relationship Id="rId4" Type="http://schemas.openxmlformats.org/officeDocument/2006/relationships/image" Target="../media/image143.png"/></Relationships>
</file>

<file path=ppt/slides/_rels/slide7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6.gif"/><Relationship Id="rId7" Type="http://schemas.openxmlformats.org/officeDocument/2006/relationships/image" Target="../media/image149.pn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3010.png"/><Relationship Id="rId5" Type="http://schemas.openxmlformats.org/officeDocument/2006/relationships/image" Target="../media/image72.svg"/><Relationship Id="rId4" Type="http://schemas.openxmlformats.org/officeDocument/2006/relationships/image" Target="../media/image71.png"/></Relationships>
</file>

<file path=ppt/slides/_rels/slide7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 Id="rId5" Type="http://schemas.openxmlformats.org/officeDocument/2006/relationships/image" Target="../media/image153.png"/><Relationship Id="rId4" Type="http://schemas.openxmlformats.org/officeDocument/2006/relationships/image" Target="../media/image152.png"/></Relationships>
</file>

<file path=ppt/slides/_rels/slide7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 Id="rId5" Type="http://schemas.openxmlformats.org/officeDocument/2006/relationships/image" Target="../media/image158.jpeg"/><Relationship Id="rId4" Type="http://schemas.openxmlformats.org/officeDocument/2006/relationships/image" Target="../media/image157.jpeg"/></Relationships>
</file>

<file path=ppt/slides/_rels/slide8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 Id="rId5" Type="http://schemas.openxmlformats.org/officeDocument/2006/relationships/image" Target="../media/image163.jpeg"/><Relationship Id="rId4" Type="http://schemas.openxmlformats.org/officeDocument/2006/relationships/image" Target="../media/image158.jpeg"/></Relationships>
</file>

<file path=ppt/slides/_rels/slide8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 Id="rId5" Type="http://schemas.openxmlformats.org/officeDocument/2006/relationships/image" Target="../media/image163.jpeg"/><Relationship Id="rId4" Type="http://schemas.openxmlformats.org/officeDocument/2006/relationships/image" Target="../media/image166.gif"/></Relationships>
</file>

<file path=ppt/slides/_rels/slide8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7.png"/><Relationship Id="rId1" Type="http://schemas.openxmlformats.org/officeDocument/2006/relationships/slideLayout" Target="../slideLayouts/slideLayout7.xml"/><Relationship Id="rId4" Type="http://schemas.openxmlformats.org/officeDocument/2006/relationships/image" Target="../media/image159.jpeg"/></Relationships>
</file>

<file path=ppt/slides/_rels/slide85.xml.rels><?xml version="1.0" encoding="UTF-8" standalone="yes"?>
<Relationships xmlns="http://schemas.openxmlformats.org/package/2006/relationships"><Relationship Id="rId3" Type="http://schemas.openxmlformats.org/officeDocument/2006/relationships/image" Target="../media/image168.wmf"/><Relationship Id="rId2" Type="http://schemas.openxmlformats.org/officeDocument/2006/relationships/oleObject" Target="../embeddings/oleObject2.bin"/><Relationship Id="rId1" Type="http://schemas.openxmlformats.org/officeDocument/2006/relationships/slideLayout" Target="../slideLayouts/slideLayout7.xml"/><Relationship Id="rId5" Type="http://schemas.openxmlformats.org/officeDocument/2006/relationships/image" Target="../media/image169.jpeg"/><Relationship Id="rId4" Type="http://schemas.openxmlformats.org/officeDocument/2006/relationships/image" Target="../media/image129.jpeg"/></Relationships>
</file>

<file path=ppt/slides/_rels/slide8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8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67.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hyperlink" Target="http://upload.wikimedia.org/wikipedia/commons/c/c8/Leucippe_(portrait).jpg"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7.xml"/><Relationship Id="rId6" Type="http://schemas.openxmlformats.org/officeDocument/2006/relationships/image" Target="../media/image176.wmf"/><Relationship Id="rId5" Type="http://schemas.openxmlformats.org/officeDocument/2006/relationships/oleObject" Target="../embeddings/oleObject3.bin"/><Relationship Id="rId4" Type="http://schemas.openxmlformats.org/officeDocument/2006/relationships/image" Target="../media/image175.jpeg"/></Relationships>
</file>

<file path=ppt/slides/_rels/slide89.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image" Target="../media/image177.wmf"/><Relationship Id="rId7" Type="http://schemas.openxmlformats.org/officeDocument/2006/relationships/image" Target="../media/image179.wmf"/><Relationship Id="rId2" Type="http://schemas.openxmlformats.org/officeDocument/2006/relationships/oleObject" Target="../embeddings/oleObject4.bin"/><Relationship Id="rId1" Type="http://schemas.openxmlformats.org/officeDocument/2006/relationships/slideLayout" Target="../slideLayouts/slideLayout7.xml"/><Relationship Id="rId6" Type="http://schemas.openxmlformats.org/officeDocument/2006/relationships/oleObject" Target="../embeddings/oleObject6.bin"/><Relationship Id="rId5" Type="http://schemas.openxmlformats.org/officeDocument/2006/relationships/image" Target="../media/image178.wmf"/><Relationship Id="rId4"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7.xml"/><Relationship Id="rId4" Type="http://schemas.openxmlformats.org/officeDocument/2006/relationships/image" Target="../media/image186.jpeg"/></Relationships>
</file>

<file path=ppt/slides/_rels/slide93.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95.png"/><Relationship Id="rId2" Type="http://schemas.openxmlformats.org/officeDocument/2006/relationships/hyperlink" Target="http://upload.wikimedia.org/wikipedia/commons/2/23/Helium_atom_QM.svg" TargetMode="External"/><Relationship Id="rId1" Type="http://schemas.openxmlformats.org/officeDocument/2006/relationships/slideLayout" Target="../slideLayouts/slideLayout7.xml"/><Relationship Id="rId6" Type="http://schemas.openxmlformats.org/officeDocument/2006/relationships/image" Target="../media/image194.jpeg"/><Relationship Id="rId5" Type="http://schemas.openxmlformats.org/officeDocument/2006/relationships/hyperlink" Target="http://upload.wikimedia.org/wikipedia/en/6/62/Nz100.jpg" TargetMode="External"/><Relationship Id="rId4" Type="http://schemas.openxmlformats.org/officeDocument/2006/relationships/image" Target="../media/image193.gif"/></Relationships>
</file>

<file path=ppt/slides/_rels/slide97.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7.xml"/><Relationship Id="rId5" Type="http://schemas.openxmlformats.org/officeDocument/2006/relationships/image" Target="../media/image199.png"/><Relationship Id="rId4" Type="http://schemas.openxmlformats.org/officeDocument/2006/relationships/image" Target="../media/image198.jpeg"/></Relationships>
</file>

<file path=ppt/slides/_rels/slide9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at, black, sitting&#10;&#10;Description automatically generated">
            <a:extLst>
              <a:ext uri="{FF2B5EF4-FFF2-40B4-BE49-F238E27FC236}">
                <a16:creationId xmlns:a16="http://schemas.microsoft.com/office/drawing/2014/main" id="{518ABE48-CCA5-4AAA-AB6E-DBA9CAC55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68" y="404664"/>
            <a:ext cx="4536504" cy="5865380"/>
          </a:xfrm>
          <a:prstGeom prst="rect">
            <a:avLst/>
          </a:prstGeom>
        </p:spPr>
      </p:pic>
    </p:spTree>
    <p:extLst>
      <p:ext uri="{BB962C8B-B14F-4D97-AF65-F5344CB8AC3E}">
        <p14:creationId xmlns:p14="http://schemas.microsoft.com/office/powerpoint/2010/main" val="3492645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thinker_simple"/>
          <p:cNvPicPr>
            <a:picLocks noChangeAspect="1" noChangeArrowheads="1"/>
          </p:cNvPicPr>
          <p:nvPr/>
        </p:nvPicPr>
        <p:blipFill>
          <a:blip r:embed="rId2">
            <a:extLst>
              <a:ext uri="{28A0092B-C50C-407E-A947-70E740481C1C}">
                <a14:useLocalDpi xmlns:a14="http://schemas.microsoft.com/office/drawing/2010/main" val="0"/>
              </a:ext>
            </a:extLst>
          </a:blip>
          <a:srcRect r="56525"/>
          <a:stretch>
            <a:fillRect/>
          </a:stretch>
        </p:blipFill>
        <p:spPr bwMode="auto">
          <a:xfrm>
            <a:off x="1222375" y="1397000"/>
            <a:ext cx="262890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5"/>
          <p:cNvSpPr txBox="1">
            <a:spLocks noChangeArrowheads="1"/>
          </p:cNvSpPr>
          <p:nvPr/>
        </p:nvSpPr>
        <p:spPr bwMode="auto">
          <a:xfrm>
            <a:off x="4252913" y="1624013"/>
            <a:ext cx="327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50000"/>
              </a:spcBef>
              <a:buClrTx/>
              <a:buSzTx/>
              <a:buFontTx/>
              <a:buNone/>
            </a:pPr>
            <a:endParaRPr kumimoji="0" lang="zh-TW" altLang="en-US" sz="2400"/>
          </a:p>
        </p:txBody>
      </p:sp>
      <p:pic>
        <p:nvPicPr>
          <p:cNvPr id="70666" name="Picture 10" descr="j02341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7385" y="4941168"/>
            <a:ext cx="1300162"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8" name="Picture 12" descr="j01997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7752" y="4149080"/>
            <a:ext cx="1422400"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11" descr="名表收藏"/>
          <p:cNvPicPr>
            <a:picLocks noChangeAspect="1" noChangeArrowheads="1"/>
          </p:cNvPicPr>
          <p:nvPr/>
        </p:nvPicPr>
        <p:blipFill>
          <a:blip r:embed="rId5">
            <a:extLst>
              <a:ext uri="{28A0092B-C50C-407E-A947-70E740481C1C}">
                <a14:useLocalDpi xmlns:a14="http://schemas.microsoft.com/office/drawing/2010/main" val="0"/>
              </a:ext>
            </a:extLst>
          </a:blip>
          <a:srcRect b="13600"/>
          <a:stretch>
            <a:fillRect/>
          </a:stretch>
        </p:blipFill>
        <p:spPr bwMode="auto">
          <a:xfrm>
            <a:off x="4027488" y="4159982"/>
            <a:ext cx="1865312"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橢圓 9"/>
          <p:cNvSpPr/>
          <p:nvPr/>
        </p:nvSpPr>
        <p:spPr>
          <a:xfrm>
            <a:off x="3563938" y="1196975"/>
            <a:ext cx="4679950" cy="2160588"/>
          </a:xfrm>
          <a:prstGeom prst="ellipse">
            <a:avLst/>
          </a:prstGeom>
          <a:solidFill>
            <a:srgbClr val="FFFF99"/>
          </a:solidFill>
          <a:ln w="4445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eaLnBrk="0" hangingPunct="0">
              <a:spcBef>
                <a:spcPct val="50000"/>
              </a:spcBef>
              <a:defRPr/>
            </a:pPr>
            <a:r>
              <a:rPr kumimoji="0" lang="en-US" altLang="zh-TW" sz="2000" dirty="0"/>
              <a:t>What is the world made of</a:t>
            </a:r>
            <a:r>
              <a:rPr kumimoji="0" lang="zh-TW" altLang="en-US" sz="2000" dirty="0"/>
              <a:t> </a:t>
            </a:r>
            <a:r>
              <a:rPr kumimoji="0" lang="en-US" altLang="zh-TW" sz="2000" dirty="0"/>
              <a:t>?</a:t>
            </a:r>
          </a:p>
          <a:p>
            <a:pPr eaLnBrk="0" hangingPunct="0">
              <a:spcBef>
                <a:spcPct val="50000"/>
              </a:spcBef>
              <a:defRPr/>
            </a:pPr>
            <a:r>
              <a:rPr kumimoji="0" lang="zh-TW" altLang="en-US" sz="2000" dirty="0"/>
              <a:t>這個世界是由甚麼構成的？</a:t>
            </a:r>
            <a:endParaRPr kumimoji="0" lang="en-US" altLang="zh-TW" sz="2000" dirty="0"/>
          </a:p>
          <a:p>
            <a:pPr algn="ctr">
              <a:defRPr/>
            </a:pPr>
            <a:endParaRPr lang="zh-TW" altLang="en-US" dirty="0"/>
          </a:p>
        </p:txBody>
      </p:sp>
      <p:sp>
        <p:nvSpPr>
          <p:cNvPr id="11" name="文字方塊 8"/>
          <p:cNvSpPr txBox="1">
            <a:spLocks noChangeArrowheads="1"/>
          </p:cNvSpPr>
          <p:nvPr/>
        </p:nvSpPr>
        <p:spPr bwMode="auto">
          <a:xfrm>
            <a:off x="4252912" y="3573016"/>
            <a:ext cx="42795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人類開始思索物質的基本組成成分。</a:t>
            </a:r>
          </a:p>
        </p:txBody>
      </p:sp>
      <p:sp>
        <p:nvSpPr>
          <p:cNvPr id="12" name="橢圓 11"/>
          <p:cNvSpPr/>
          <p:nvPr/>
        </p:nvSpPr>
        <p:spPr>
          <a:xfrm>
            <a:off x="3275856" y="1341438"/>
            <a:ext cx="5868144" cy="1871538"/>
          </a:xfrm>
          <a:prstGeom prst="ellipse">
            <a:avLst/>
          </a:prstGeom>
          <a:solidFill>
            <a:srgbClr val="FFFF99"/>
          </a:solidFill>
          <a:ln w="44450">
            <a:solidFill>
              <a:srgbClr val="00B050"/>
            </a:solidFill>
          </a:ln>
        </p:spPr>
        <p:style>
          <a:lnRef idx="1">
            <a:schemeClr val="accent1"/>
          </a:lnRef>
          <a:fillRef idx="0">
            <a:schemeClr val="accent1"/>
          </a:fillRef>
          <a:effectRef idx="0">
            <a:schemeClr val="accent1"/>
          </a:effectRef>
          <a:fontRef idx="minor">
            <a:schemeClr val="tx1"/>
          </a:fontRef>
        </p:style>
        <p:txBody>
          <a:bodyPr lIns="36000" tIns="36000" rIns="36000" bIns="36000" anchor="ctr"/>
          <a:lstStyle/>
          <a:p>
            <a:pPr algn="ctr">
              <a:defRPr/>
            </a:pPr>
            <a:r>
              <a:rPr lang="zh-TW" altLang="en-US" sz="2000" dirty="0"/>
              <a:t>了解基本的組成成分就了解整個宇宙</a:t>
            </a:r>
          </a:p>
        </p:txBody>
      </p:sp>
      <p:sp>
        <p:nvSpPr>
          <p:cNvPr id="19468"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B9B04F8E-2535-4E84-964A-27CA9043A071}" type="slidenum">
              <a:rPr kumimoji="0" lang="zh-TW" altLang="en-US" sz="1400">
                <a:latin typeface="Tahoma" pitchFamily="34" charset="0"/>
              </a:rPr>
              <a:pPr eaLnBrk="1" hangingPunct="1">
                <a:spcBef>
                  <a:spcPct val="0"/>
                </a:spcBef>
                <a:buClrTx/>
                <a:buSzTx/>
                <a:buFontTx/>
                <a:buNone/>
              </a:pPr>
              <a:t>10</a:t>
            </a:fld>
            <a:endParaRPr kumimoji="0" lang="en-US" altLang="zh-TW" sz="1400">
              <a:latin typeface="Tahoma" pitchFamily="34" charset="0"/>
            </a:endParaRPr>
          </a:p>
        </p:txBody>
      </p:sp>
      <p:sp>
        <p:nvSpPr>
          <p:cNvPr id="2" name="文字方塊 1"/>
          <p:cNvSpPr txBox="1"/>
          <p:nvPr/>
        </p:nvSpPr>
        <p:spPr bwMode="auto">
          <a:xfrm>
            <a:off x="1222375" y="548680"/>
            <a:ext cx="5005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於是人開始想</a:t>
            </a:r>
            <a:r>
              <a:rPr lang="en-US" altLang="zh-TW" sz="1800" dirty="0"/>
              <a:t>………..</a:t>
            </a:r>
            <a:endParaRPr lang="zh-TW" altLang="en-US" sz="1800" dirty="0"/>
          </a:p>
        </p:txBody>
      </p:sp>
    </p:spTree>
    <p:extLst>
      <p:ext uri="{BB962C8B-B14F-4D97-AF65-F5344CB8AC3E}">
        <p14:creationId xmlns:p14="http://schemas.microsoft.com/office/powerpoint/2010/main" val="3921494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79880"/>
                                        </p:tgtEl>
                                        <p:attrNameLst>
                                          <p:attrName>style.visibility</p:attrName>
                                        </p:attrNameLst>
                                      </p:cBhvr>
                                      <p:to>
                                        <p:strVal val="visible"/>
                                      </p:to>
                                    </p:set>
                                    <p:anim calcmode="lin" valueType="num">
                                      <p:cBhvr additive="base">
                                        <p:cTn id="23" dur="500" fill="hold"/>
                                        <p:tgtEl>
                                          <p:spTgt spid="79880"/>
                                        </p:tgtEl>
                                        <p:attrNameLst>
                                          <p:attrName>ppt_x</p:attrName>
                                        </p:attrNameLst>
                                      </p:cBhvr>
                                      <p:tavLst>
                                        <p:tav tm="0">
                                          <p:val>
                                            <p:strVal val="#ppt_x"/>
                                          </p:val>
                                        </p:tav>
                                        <p:tav tm="100000">
                                          <p:val>
                                            <p:strVal val="#ppt_x"/>
                                          </p:val>
                                        </p:tav>
                                      </p:tavLst>
                                    </p:anim>
                                    <p:anim calcmode="lin" valueType="num">
                                      <p:cBhvr additive="base">
                                        <p:cTn id="24" dur="500" fill="hold"/>
                                        <p:tgtEl>
                                          <p:spTgt spid="7988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0666"/>
                                        </p:tgtEl>
                                        <p:attrNameLst>
                                          <p:attrName>style.visibility</p:attrName>
                                        </p:attrNameLst>
                                      </p:cBhvr>
                                      <p:to>
                                        <p:strVal val="visible"/>
                                      </p:to>
                                    </p:set>
                                    <p:anim calcmode="lin" valueType="num">
                                      <p:cBhvr additive="base">
                                        <p:cTn id="27" dur="500" fill="hold"/>
                                        <p:tgtEl>
                                          <p:spTgt spid="70666"/>
                                        </p:tgtEl>
                                        <p:attrNameLst>
                                          <p:attrName>ppt_x</p:attrName>
                                        </p:attrNameLst>
                                      </p:cBhvr>
                                      <p:tavLst>
                                        <p:tav tm="0">
                                          <p:val>
                                            <p:strVal val="#ppt_x"/>
                                          </p:val>
                                        </p:tav>
                                        <p:tav tm="100000">
                                          <p:val>
                                            <p:strVal val="#ppt_x"/>
                                          </p:val>
                                        </p:tav>
                                      </p:tavLst>
                                    </p:anim>
                                    <p:anim calcmode="lin" valueType="num">
                                      <p:cBhvr additive="base">
                                        <p:cTn id="28" dur="500" fill="hold"/>
                                        <p:tgtEl>
                                          <p:spTgt spid="7066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0668"/>
                                        </p:tgtEl>
                                        <p:attrNameLst>
                                          <p:attrName>style.visibility</p:attrName>
                                        </p:attrNameLst>
                                      </p:cBhvr>
                                      <p:to>
                                        <p:strVal val="visible"/>
                                      </p:to>
                                    </p:set>
                                    <p:anim calcmode="lin" valueType="num">
                                      <p:cBhvr additive="base">
                                        <p:cTn id="31" dur="500" fill="hold"/>
                                        <p:tgtEl>
                                          <p:spTgt spid="70668"/>
                                        </p:tgtEl>
                                        <p:attrNameLst>
                                          <p:attrName>ppt_x</p:attrName>
                                        </p:attrNameLst>
                                      </p:cBhvr>
                                      <p:tavLst>
                                        <p:tav tm="0">
                                          <p:val>
                                            <p:strVal val="#ppt_x"/>
                                          </p:val>
                                        </p:tav>
                                        <p:tav tm="100000">
                                          <p:val>
                                            <p:strVal val="#ppt_x"/>
                                          </p:val>
                                        </p:tav>
                                      </p:tavLst>
                                    </p:anim>
                                    <p:anim calcmode="lin" valueType="num">
                                      <p:cBhvr additive="base">
                                        <p:cTn id="32" dur="500" fill="hold"/>
                                        <p:tgtEl>
                                          <p:spTgt spid="706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tub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2204269"/>
            <a:ext cx="24257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8" descr="File:Germicidal UV discharge tube glow.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2223319"/>
            <a:ext cx="1368425"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文字方塊 7"/>
          <p:cNvSpPr txBox="1">
            <a:spLocks noChangeArrowheads="1"/>
          </p:cNvSpPr>
          <p:nvPr/>
        </p:nvSpPr>
        <p:spPr bwMode="auto">
          <a:xfrm>
            <a:off x="1911797" y="1168224"/>
            <a:ext cx="53259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氣體分子在高電壓下會游離而開始導電。</a:t>
            </a:r>
          </a:p>
        </p:txBody>
      </p:sp>
      <p:pic>
        <p:nvPicPr>
          <p:cNvPr id="44038" name="圖片 10" descr="2520134769_a6c73511b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70487" y="2204269"/>
            <a:ext cx="363855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文字方塊 8"/>
          <p:cNvSpPr txBox="1">
            <a:spLocks noChangeArrowheads="1"/>
          </p:cNvSpPr>
          <p:nvPr/>
        </p:nvSpPr>
        <p:spPr bwMode="auto">
          <a:xfrm>
            <a:off x="1941286" y="365222"/>
            <a:ext cx="5870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物理學家開始由原子的發光來研究它的結構！</a:t>
            </a:r>
          </a:p>
        </p:txBody>
      </p:sp>
      <p:sp>
        <p:nvSpPr>
          <p:cNvPr id="44040" name="文字方塊 7"/>
          <p:cNvSpPr txBox="1">
            <a:spLocks noChangeArrowheads="1"/>
          </p:cNvSpPr>
          <p:nvPr/>
        </p:nvSpPr>
        <p:spPr bwMode="auto">
          <a:xfrm>
            <a:off x="1887685" y="5805264"/>
            <a:ext cx="62847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此實驗中氣體並不被加熱，所放出的光非黑體輻射！</a:t>
            </a:r>
          </a:p>
        </p:txBody>
      </p:sp>
      <p:sp>
        <p:nvSpPr>
          <p:cNvPr id="9" name="文字方塊 8"/>
          <p:cNvSpPr txBox="1"/>
          <p:nvPr/>
        </p:nvSpPr>
        <p:spPr>
          <a:xfrm>
            <a:off x="1911797" y="1569335"/>
            <a:ext cx="6644755" cy="369332"/>
          </a:xfrm>
          <a:prstGeom prst="rect">
            <a:avLst/>
          </a:prstGeom>
          <a:noFill/>
        </p:spPr>
        <p:txBody>
          <a:bodyPr wrap="square" rtlCol="0">
            <a:spAutoFit/>
          </a:bodyPr>
          <a:lstStyle/>
          <a:p>
            <a:r>
              <a:rPr lang="zh-TW" altLang="en-US" sz="1800" dirty="0"/>
              <a:t>此時分子或原子被通過的電子撞擊會激發開始發出可見光！</a:t>
            </a:r>
          </a:p>
        </p:txBody>
      </p:sp>
      <p:sp>
        <p:nvSpPr>
          <p:cNvPr id="10" name="TextBox 9">
            <a:extLst>
              <a:ext uri="{FF2B5EF4-FFF2-40B4-BE49-F238E27FC236}">
                <a16:creationId xmlns:a16="http://schemas.microsoft.com/office/drawing/2014/main" id="{56BA64C3-8196-6345-86BA-E1AE19E546BD}"/>
              </a:ext>
            </a:extLst>
          </p:cNvPr>
          <p:cNvSpPr txBox="1"/>
          <p:nvPr/>
        </p:nvSpPr>
        <p:spPr>
          <a:xfrm>
            <a:off x="1911797" y="763714"/>
            <a:ext cx="4862962" cy="369332"/>
          </a:xfrm>
          <a:prstGeom prst="rect">
            <a:avLst/>
          </a:prstGeom>
          <a:noFill/>
        </p:spPr>
        <p:txBody>
          <a:bodyPr wrap="square">
            <a:spAutoFit/>
          </a:bodyPr>
          <a:lstStyle/>
          <a:p>
            <a:r>
              <a:rPr lang="en-TW" sz="1800" dirty="0"/>
              <a:t>Gas-discharge lamp 氣體放電管</a:t>
            </a:r>
          </a:p>
        </p:txBody>
      </p:sp>
      <p:pic>
        <p:nvPicPr>
          <p:cNvPr id="22530" name="Picture 2">
            <a:extLst>
              <a:ext uri="{FF2B5EF4-FFF2-40B4-BE49-F238E27FC236}">
                <a16:creationId xmlns:a16="http://schemas.microsoft.com/office/drawing/2014/main" id="{D9317BBF-5542-424A-89C8-1074A1BDA2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0487" y="3958455"/>
            <a:ext cx="2173818" cy="16303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CEE96F85-54C3-1544-B7EE-E6CBFB16D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69689"/>
            <a:ext cx="7381776" cy="4918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9501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descr="f40_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9060" y="3845983"/>
            <a:ext cx="47053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4"/>
          <p:cNvSpPr txBox="1">
            <a:spLocks noChangeArrowheads="1"/>
          </p:cNvSpPr>
          <p:nvPr/>
        </p:nvSpPr>
        <p:spPr bwMode="auto">
          <a:xfrm>
            <a:off x="1403648" y="476672"/>
            <a:ext cx="720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將原子發出的光依其波長作分析，得到</a:t>
            </a:r>
            <a:r>
              <a:rPr lang="zh-TW" altLang="en-US" sz="1800" dirty="0">
                <a:solidFill>
                  <a:srgbClr val="FF0000"/>
                </a:solidFill>
              </a:rPr>
              <a:t>原子光譜</a:t>
            </a:r>
            <a:r>
              <a:rPr lang="en-US" altLang="zh-TW" sz="1800" dirty="0">
                <a:solidFill>
                  <a:srgbClr val="FF0000"/>
                </a:solidFill>
              </a:rPr>
              <a:t> Spectrum</a:t>
            </a:r>
            <a:r>
              <a:rPr lang="zh-TW" altLang="en-US" sz="2000" dirty="0"/>
              <a:t>。</a:t>
            </a:r>
          </a:p>
        </p:txBody>
      </p:sp>
      <p:sp>
        <p:nvSpPr>
          <p:cNvPr id="45060" name="文字方塊 5"/>
          <p:cNvSpPr txBox="1">
            <a:spLocks noChangeArrowheads="1"/>
          </p:cNvSpPr>
          <p:nvPr/>
        </p:nvSpPr>
        <p:spPr bwMode="auto">
          <a:xfrm>
            <a:off x="1115616" y="6011996"/>
            <a:ext cx="72728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物理學家驚訝地發現，原子放出的光的頻率分布竟然不是</a:t>
            </a:r>
            <a:r>
              <a:rPr lang="zh-TW" altLang="en-US" sz="1800" dirty="0">
                <a:solidFill>
                  <a:srgbClr val="FF0000"/>
                </a:solidFill>
              </a:rPr>
              <a:t>連續</a:t>
            </a:r>
            <a:r>
              <a:rPr lang="zh-TW" altLang="en-US" sz="1800" dirty="0"/>
              <a:t>的！</a:t>
            </a:r>
            <a:endParaRPr lang="en-US" altLang="zh-TW" sz="1800" dirty="0"/>
          </a:p>
        </p:txBody>
      </p:sp>
      <p:pic>
        <p:nvPicPr>
          <p:cNvPr id="45061" name="Picture 2" descr="http://1.bp.blogspot.com/-9gBQsrG17oU/Tqqd_qNS2zI/AAAAAAAAKyE/gCQ-36XyB4o/s1600/FG04_07.jpg"/>
          <p:cNvPicPr>
            <a:picLocks noChangeAspect="1" noChangeArrowheads="1"/>
          </p:cNvPicPr>
          <p:nvPr/>
        </p:nvPicPr>
        <p:blipFill>
          <a:blip r:embed="rId3">
            <a:extLst>
              <a:ext uri="{28A0092B-C50C-407E-A947-70E740481C1C}">
                <a14:useLocalDpi xmlns:a14="http://schemas.microsoft.com/office/drawing/2010/main" val="0"/>
              </a:ext>
            </a:extLst>
          </a:blip>
          <a:srcRect l="40698" b="57669"/>
          <a:stretch>
            <a:fillRect/>
          </a:stretch>
        </p:blipFill>
        <p:spPr bwMode="auto">
          <a:xfrm>
            <a:off x="1999897" y="974938"/>
            <a:ext cx="4705350" cy="273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additive="base">
                                        <p:cTn id="7" dur="500" fill="hold"/>
                                        <p:tgtEl>
                                          <p:spTgt spid="45058"/>
                                        </p:tgtEl>
                                        <p:attrNameLst>
                                          <p:attrName>ppt_x</p:attrName>
                                        </p:attrNameLst>
                                      </p:cBhvr>
                                      <p:tavLst>
                                        <p:tav tm="0">
                                          <p:val>
                                            <p:strVal val="#ppt_x"/>
                                          </p:val>
                                        </p:tav>
                                        <p:tav tm="100000">
                                          <p:val>
                                            <p:strVal val="#ppt_x"/>
                                          </p:val>
                                        </p:tav>
                                      </p:tavLst>
                                    </p:anim>
                                    <p:anim calcmode="lin" valueType="num">
                                      <p:cBhvr additive="base">
                                        <p:cTn id="8" dur="500" fill="hold"/>
                                        <p:tgtEl>
                                          <p:spTgt spid="450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5060"/>
                                        </p:tgtEl>
                                        <p:attrNameLst>
                                          <p:attrName>style.visibility</p:attrName>
                                        </p:attrNameLst>
                                      </p:cBhvr>
                                      <p:to>
                                        <p:strVal val="visible"/>
                                      </p:to>
                                    </p:set>
                                    <p:anim calcmode="lin" valueType="num">
                                      <p:cBhvr additive="base">
                                        <p:cTn id="11" dur="500" fill="hold"/>
                                        <p:tgtEl>
                                          <p:spTgt spid="45060"/>
                                        </p:tgtEl>
                                        <p:attrNameLst>
                                          <p:attrName>ppt_x</p:attrName>
                                        </p:attrNameLst>
                                      </p:cBhvr>
                                      <p:tavLst>
                                        <p:tav tm="0">
                                          <p:val>
                                            <p:strVal val="#ppt_x"/>
                                          </p:val>
                                        </p:tav>
                                        <p:tav tm="100000">
                                          <p:val>
                                            <p:strVal val="#ppt_x"/>
                                          </p:val>
                                        </p:tav>
                                      </p:tavLst>
                                    </p:anim>
                                    <p:anim calcmode="lin" valueType="num">
                                      <p:cBhvr additive="base">
                                        <p:cTn id="12" dur="500" fill="hold"/>
                                        <p:tgtEl>
                                          <p:spTgt spid="450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upload.wikimedia.org/wikipedia/en/4/4c/Emission_spectrum-H.png">
            <a:hlinkClick r:id="rId2" tooltip="Emission spectrum of Hydroge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1500188"/>
            <a:ext cx="72104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descr="http://upload.wikimedia.org/wikipedia/commons/4/43/Emission_spectrum-Fe.png">
            <a:hlinkClick r:id="rId4" tooltip="Emission spectrum of Ir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0" y="4286250"/>
            <a:ext cx="72104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文字方塊 3"/>
          <p:cNvSpPr txBox="1">
            <a:spLocks noChangeArrowheads="1"/>
          </p:cNvSpPr>
          <p:nvPr/>
        </p:nvSpPr>
        <p:spPr bwMode="auto">
          <a:xfrm>
            <a:off x="3214688" y="857250"/>
            <a:ext cx="3000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Spectrum of Hydrogen</a:t>
            </a:r>
            <a:endParaRPr lang="zh-TW" altLang="en-US" sz="1800"/>
          </a:p>
        </p:txBody>
      </p:sp>
      <p:sp>
        <p:nvSpPr>
          <p:cNvPr id="46085" name="文字方塊 4"/>
          <p:cNvSpPr txBox="1">
            <a:spLocks noChangeArrowheads="1"/>
          </p:cNvSpPr>
          <p:nvPr/>
        </p:nvSpPr>
        <p:spPr bwMode="auto">
          <a:xfrm>
            <a:off x="3286125" y="3786188"/>
            <a:ext cx="3000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Spectrum of Iron</a:t>
            </a:r>
            <a:endParaRPr lang="zh-TW" altLang="en-US" sz="1800"/>
          </a:p>
        </p:txBody>
      </p:sp>
      <p:sp>
        <p:nvSpPr>
          <p:cNvPr id="46086" name="文字方塊 5"/>
          <p:cNvSpPr txBox="1">
            <a:spLocks noChangeArrowheads="1"/>
          </p:cNvSpPr>
          <p:nvPr/>
        </p:nvSpPr>
        <p:spPr bwMode="auto">
          <a:xfrm>
            <a:off x="2878138" y="5589240"/>
            <a:ext cx="316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特定元素對應特定光譜。</a:t>
            </a:r>
          </a:p>
        </p:txBody>
      </p:sp>
      <p:sp>
        <p:nvSpPr>
          <p:cNvPr id="46087" name="文字方塊 1"/>
          <p:cNvSpPr txBox="1">
            <a:spLocks noChangeArrowheads="1"/>
          </p:cNvSpPr>
          <p:nvPr/>
        </p:nvSpPr>
        <p:spPr bwMode="auto">
          <a:xfrm>
            <a:off x="2806700" y="2717800"/>
            <a:ext cx="3816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原子放出的光的頻率是離散的。</a:t>
            </a:r>
          </a:p>
        </p:txBody>
      </p:sp>
      <p:pic>
        <p:nvPicPr>
          <p:cNvPr id="21506" name="Picture 2">
            <a:extLst>
              <a:ext uri="{FF2B5EF4-FFF2-40B4-BE49-F238E27FC236}">
                <a16:creationId xmlns:a16="http://schemas.microsoft.com/office/drawing/2014/main" id="{5CB15462-73BD-AE40-A052-75B76B751D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093" y="2635890"/>
            <a:ext cx="2640281" cy="8718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C80CE73C-BBB2-9D4C-BF71-795895DE1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983" y="1378983"/>
            <a:ext cx="4562128" cy="36671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289FDEB8-4419-8341-BB3B-A02C45005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3" y="730911"/>
            <a:ext cx="2237251" cy="149926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1E73BA2-D36B-C342-901D-511676E44D2A}"/>
                  </a:ext>
                </a:extLst>
              </p:cNvPr>
              <p:cNvSpPr txBox="1"/>
              <p:nvPr/>
            </p:nvSpPr>
            <p:spPr>
              <a:xfrm>
                <a:off x="419246" y="1378983"/>
                <a:ext cx="5040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800" b="0" i="0" smtClean="0">
                          <a:latin typeface="Cambria Math" panose="02040503050406030204" pitchFamily="18" charset="0"/>
                        </a:rPr>
                        <m:t>He</m:t>
                      </m:r>
                    </m:oMath>
                  </m:oMathPara>
                </a14:m>
                <a:endParaRPr lang="en-TW" sz="1800" b="0" dirty="0">
                  <a:latin typeface="Cambria Math"/>
                </a:endParaRPr>
              </a:p>
            </p:txBody>
          </p:sp>
        </mc:Choice>
        <mc:Fallback xmlns="">
          <p:sp>
            <p:nvSpPr>
              <p:cNvPr id="2" name="TextBox 1">
                <a:extLst>
                  <a:ext uri="{FF2B5EF4-FFF2-40B4-BE49-F238E27FC236}">
                    <a16:creationId xmlns:a16="http://schemas.microsoft.com/office/drawing/2014/main" id="{01E73BA2-D36B-C342-901D-511676E44D2A}"/>
                  </a:ext>
                </a:extLst>
              </p:cNvPr>
              <p:cNvSpPr txBox="1">
                <a:spLocks noRot="1" noChangeAspect="1" noMove="1" noResize="1" noEditPoints="1" noAdjustHandles="1" noChangeArrowheads="1" noChangeShapeType="1" noTextEdit="1"/>
              </p:cNvSpPr>
              <p:nvPr/>
            </p:nvSpPr>
            <p:spPr>
              <a:xfrm>
                <a:off x="419246" y="1378983"/>
                <a:ext cx="504056" cy="369332"/>
              </a:xfrm>
              <a:prstGeom prst="rect">
                <a:avLst/>
              </a:prstGeom>
              <a:blipFill>
                <a:blip r:embed="rId4"/>
                <a:stretch>
                  <a:fillRect/>
                </a:stretch>
              </a:blipFill>
            </p:spPr>
            <p:txBody>
              <a:bodyPr/>
              <a:lstStyle/>
              <a:p>
                <a:r>
                  <a:rPr lang="en-TW">
                    <a:noFill/>
                  </a:rPr>
                  <a:t> </a:t>
                </a:r>
              </a:p>
            </p:txBody>
          </p:sp>
        </mc:Fallback>
      </mc:AlternateContent>
      <p:pic>
        <p:nvPicPr>
          <p:cNvPr id="5126" name="Picture 6">
            <a:extLst>
              <a:ext uri="{FF2B5EF4-FFF2-40B4-BE49-F238E27FC236}">
                <a16:creationId xmlns:a16="http://schemas.microsoft.com/office/drawing/2014/main" id="{72E1091A-47BB-3248-8AB4-74661C3C84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210111" y="2985582"/>
            <a:ext cx="4572000" cy="37385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C5771BCA-31BC-A44C-A33D-4D1AD9AAB9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93" y="2475573"/>
            <a:ext cx="2237251" cy="149926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0480D05-0D68-094E-924B-E54C134C9650}"/>
                  </a:ext>
                </a:extLst>
              </p:cNvPr>
              <p:cNvSpPr txBox="1"/>
              <p:nvPr/>
            </p:nvSpPr>
            <p:spPr>
              <a:xfrm>
                <a:off x="419246" y="2985226"/>
                <a:ext cx="5040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800">
                          <a:latin typeface="Cambria Math" panose="02040503050406030204" pitchFamily="18" charset="0"/>
                        </a:rPr>
                        <m:t>N</m:t>
                      </m:r>
                      <m:r>
                        <m:rPr>
                          <m:sty m:val="p"/>
                        </m:rPr>
                        <a:rPr lang="en-US" sz="1800" b="0" i="0" smtClean="0">
                          <a:latin typeface="Cambria Math" panose="02040503050406030204" pitchFamily="18" charset="0"/>
                        </a:rPr>
                        <m:t>e</m:t>
                      </m:r>
                    </m:oMath>
                  </m:oMathPara>
                </a14:m>
                <a:endParaRPr lang="en-TW" sz="1800" b="0" dirty="0">
                  <a:latin typeface="Cambria Math"/>
                </a:endParaRPr>
              </a:p>
            </p:txBody>
          </p:sp>
        </mc:Choice>
        <mc:Fallback xmlns="">
          <p:sp>
            <p:nvSpPr>
              <p:cNvPr id="7" name="TextBox 6">
                <a:extLst>
                  <a:ext uri="{FF2B5EF4-FFF2-40B4-BE49-F238E27FC236}">
                    <a16:creationId xmlns:a16="http://schemas.microsoft.com/office/drawing/2014/main" id="{E0480D05-0D68-094E-924B-E54C134C9650}"/>
                  </a:ext>
                </a:extLst>
              </p:cNvPr>
              <p:cNvSpPr txBox="1">
                <a:spLocks noRot="1" noChangeAspect="1" noMove="1" noResize="1" noEditPoints="1" noAdjustHandles="1" noChangeArrowheads="1" noChangeShapeType="1" noTextEdit="1"/>
              </p:cNvSpPr>
              <p:nvPr/>
            </p:nvSpPr>
            <p:spPr>
              <a:xfrm>
                <a:off x="419246" y="2985226"/>
                <a:ext cx="504056" cy="369332"/>
              </a:xfrm>
              <a:prstGeom prst="rect">
                <a:avLst/>
              </a:prstGeom>
              <a:blipFill>
                <a:blip r:embed="rId7"/>
                <a:stretch>
                  <a:fillRect/>
                </a:stretch>
              </a:blipFill>
            </p:spPr>
            <p:txBody>
              <a:bodyPr/>
              <a:lstStyle/>
              <a:p>
                <a:r>
                  <a:rPr lang="en-TW">
                    <a:noFill/>
                  </a:rPr>
                  <a:t> </a:t>
                </a:r>
              </a:p>
            </p:txBody>
          </p:sp>
        </mc:Fallback>
      </mc:AlternateContent>
      <p:pic>
        <p:nvPicPr>
          <p:cNvPr id="5130" name="Picture 10">
            <a:extLst>
              <a:ext uri="{FF2B5EF4-FFF2-40B4-BE49-F238E27FC236}">
                <a16:creationId xmlns:a16="http://schemas.microsoft.com/office/drawing/2014/main" id="{D11114BC-8827-BC4C-82D6-BB3A7C2464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V="1">
            <a:off x="1206333" y="5089364"/>
            <a:ext cx="4581735" cy="373857"/>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3DBBD46E-6D36-404D-A534-DD8D059DC6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0192" y="4996706"/>
            <a:ext cx="2237252" cy="73875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1047D61-2F62-4D45-AF4C-3A8A072E6C3F}"/>
                  </a:ext>
                </a:extLst>
              </p:cNvPr>
              <p:cNvSpPr txBox="1"/>
              <p:nvPr/>
            </p:nvSpPr>
            <p:spPr>
              <a:xfrm>
                <a:off x="75265" y="5089364"/>
                <a:ext cx="106258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GB" sz="1600"/>
                        <m:t>Mercury</m:t>
                      </m:r>
                    </m:oMath>
                  </m:oMathPara>
                </a14:m>
                <a:endParaRPr lang="en-GB" sz="1600" dirty="0"/>
              </a:p>
            </p:txBody>
          </p:sp>
        </mc:Choice>
        <mc:Fallback xmlns="">
          <p:sp>
            <p:nvSpPr>
              <p:cNvPr id="10" name="TextBox 9">
                <a:extLst>
                  <a:ext uri="{FF2B5EF4-FFF2-40B4-BE49-F238E27FC236}">
                    <a16:creationId xmlns:a16="http://schemas.microsoft.com/office/drawing/2014/main" id="{01047D61-2F62-4D45-AF4C-3A8A072E6C3F}"/>
                  </a:ext>
                </a:extLst>
              </p:cNvPr>
              <p:cNvSpPr txBox="1">
                <a:spLocks noRot="1" noChangeAspect="1" noMove="1" noResize="1" noEditPoints="1" noAdjustHandles="1" noChangeArrowheads="1" noChangeShapeType="1" noTextEdit="1"/>
              </p:cNvSpPr>
              <p:nvPr/>
            </p:nvSpPr>
            <p:spPr>
              <a:xfrm>
                <a:off x="75265" y="5089364"/>
                <a:ext cx="1062581" cy="338554"/>
              </a:xfrm>
              <a:prstGeom prst="rect">
                <a:avLst/>
              </a:prstGeom>
              <a:blipFill>
                <a:blip r:embed="rId10"/>
                <a:stretch>
                  <a:fillRect b="-7143"/>
                </a:stretch>
              </a:blipFill>
            </p:spPr>
            <p:txBody>
              <a:bodyPr/>
              <a:lstStyle/>
              <a:p>
                <a:r>
                  <a:rPr lang="en-TW">
                    <a:noFill/>
                  </a:rPr>
                  <a:t> </a:t>
                </a:r>
              </a:p>
            </p:txBody>
          </p:sp>
        </mc:Fallback>
      </mc:AlternateContent>
      <p:pic>
        <p:nvPicPr>
          <p:cNvPr id="5134" name="Picture 14">
            <a:extLst>
              <a:ext uri="{FF2B5EF4-FFF2-40B4-BE49-F238E27FC236}">
                <a16:creationId xmlns:a16="http://schemas.microsoft.com/office/drawing/2014/main" id="{26543A7B-9B94-0343-9B8E-FA17D2D20D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32240" y="5749156"/>
            <a:ext cx="1322949" cy="992212"/>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a:extLst>
              <a:ext uri="{FF2B5EF4-FFF2-40B4-BE49-F238E27FC236}">
                <a16:creationId xmlns:a16="http://schemas.microsoft.com/office/drawing/2014/main" id="{1BB12A11-062E-5049-AFB1-2A0021B8D5C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65651" y="2973279"/>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a:extLst>
              <a:ext uri="{FF2B5EF4-FFF2-40B4-BE49-F238E27FC236}">
                <a16:creationId xmlns:a16="http://schemas.microsoft.com/office/drawing/2014/main" id="{65F81FF7-513B-A247-AEFC-426D366A023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18051" y="3125679"/>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Neon Light Font by erik studio · Creative Fabrica">
            <a:extLst>
              <a:ext uri="{FF2B5EF4-FFF2-40B4-BE49-F238E27FC236}">
                <a16:creationId xmlns:a16="http://schemas.microsoft.com/office/drawing/2014/main" id="{1ED68031-B004-B347-AA5D-F84462BEED5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32240" y="3996634"/>
            <a:ext cx="1463281" cy="976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5779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faculty.virginia.edu/consciousness/images/line%20spectr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100" y="1052736"/>
            <a:ext cx="3991956"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E4D97E3-2B10-7A48-8405-D290174A64A7}"/>
              </a:ext>
            </a:extLst>
          </p:cNvPr>
          <p:cNvSpPr txBox="1"/>
          <p:nvPr/>
        </p:nvSpPr>
        <p:spPr>
          <a:xfrm>
            <a:off x="2015716" y="4460709"/>
            <a:ext cx="6408712" cy="369332"/>
          </a:xfrm>
          <a:prstGeom prst="rect">
            <a:avLst/>
          </a:prstGeom>
          <a:noFill/>
        </p:spPr>
        <p:txBody>
          <a:bodyPr wrap="square" rtlCol="0">
            <a:spAutoFit/>
          </a:bodyPr>
          <a:lstStyle/>
          <a:p>
            <a:r>
              <a:rPr lang="en-TW" sz="1800" dirty="0">
                <a:latin typeface="Cambria Math"/>
              </a:rPr>
              <a:t>黑體輻射是連續的！原子或分子的熱運動所發出。</a:t>
            </a:r>
            <a:endParaRPr lang="en-TW" sz="1800" b="0" dirty="0">
              <a:latin typeface="Cambria Math"/>
            </a:endParaRPr>
          </a:p>
        </p:txBody>
      </p:sp>
      <p:sp>
        <p:nvSpPr>
          <p:cNvPr id="5" name="TextBox 4">
            <a:extLst>
              <a:ext uri="{FF2B5EF4-FFF2-40B4-BE49-F238E27FC236}">
                <a16:creationId xmlns:a16="http://schemas.microsoft.com/office/drawing/2014/main" id="{412CED8F-417E-E347-80F4-5CBA8D5C0BF7}"/>
              </a:ext>
            </a:extLst>
          </p:cNvPr>
          <p:cNvSpPr txBox="1"/>
          <p:nvPr/>
        </p:nvSpPr>
        <p:spPr>
          <a:xfrm>
            <a:off x="2015716" y="4942699"/>
            <a:ext cx="6192688" cy="369332"/>
          </a:xfrm>
          <a:prstGeom prst="rect">
            <a:avLst/>
          </a:prstGeom>
          <a:noFill/>
        </p:spPr>
        <p:txBody>
          <a:bodyPr wrap="square" rtlCol="0">
            <a:spAutoFit/>
          </a:bodyPr>
          <a:lstStyle/>
          <a:p>
            <a:r>
              <a:rPr lang="en-TW" sz="1800" dirty="0">
                <a:latin typeface="Cambria Math"/>
              </a:rPr>
              <a:t>原子光譜波長更短，來自一個新的發光機制！</a:t>
            </a:r>
            <a:endParaRPr lang="en-TW" sz="1800" b="0" dirty="0">
              <a:latin typeface="Cambria Math"/>
            </a:endParaRPr>
          </a:p>
        </p:txBody>
      </p:sp>
      <p:sp>
        <p:nvSpPr>
          <p:cNvPr id="7" name="TextBox 6">
            <a:extLst>
              <a:ext uri="{FF2B5EF4-FFF2-40B4-BE49-F238E27FC236}">
                <a16:creationId xmlns:a16="http://schemas.microsoft.com/office/drawing/2014/main" id="{C930BCC7-5365-9E47-9AB7-868D645C024E}"/>
              </a:ext>
            </a:extLst>
          </p:cNvPr>
          <p:cNvSpPr txBox="1"/>
          <p:nvPr/>
        </p:nvSpPr>
        <p:spPr>
          <a:xfrm>
            <a:off x="2015716" y="5424689"/>
            <a:ext cx="4572000" cy="369332"/>
          </a:xfrm>
          <a:prstGeom prst="rect">
            <a:avLst/>
          </a:prstGeom>
          <a:noFill/>
        </p:spPr>
        <p:txBody>
          <a:bodyPr wrap="square">
            <a:spAutoFit/>
          </a:bodyPr>
          <a:lstStyle/>
          <a:p>
            <a:r>
              <a:rPr lang="en-TW" sz="1800" dirty="0">
                <a:latin typeface="Cambria Math"/>
              </a:rPr>
              <a:t>猜想是由原子內部的變化所發出。</a:t>
            </a:r>
            <a:endParaRPr lang="en-TW" sz="1800" dirty="0"/>
          </a:p>
        </p:txBody>
      </p:sp>
      <p:pic>
        <p:nvPicPr>
          <p:cNvPr id="3" name="Picture 2" descr="http://1.bp.blogspot.com/-9gBQsrG17oU/Tqqd_qNS2zI/AAAAAAAAKyE/gCQ-36XyB4o/s1600/FG04_07.jpg">
            <a:extLst>
              <a:ext uri="{FF2B5EF4-FFF2-40B4-BE49-F238E27FC236}">
                <a16:creationId xmlns:a16="http://schemas.microsoft.com/office/drawing/2014/main" id="{580D613B-764A-F9F9-8C5E-2FCE6A4E6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698" b="57669"/>
          <a:stretch>
            <a:fillRect/>
          </a:stretch>
        </p:blipFill>
        <p:spPr bwMode="auto">
          <a:xfrm>
            <a:off x="5220072" y="2345250"/>
            <a:ext cx="3345080" cy="194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1.bp.blogspot.com/-9gBQsrG17oU/Tqqd_qNS2zI/AAAAAAAAKyE/gCQ-36XyB4o/s1600/FG04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484313"/>
            <a:ext cx="58388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文字方塊 2"/>
          <p:cNvSpPr txBox="1">
            <a:spLocks noChangeArrowheads="1"/>
          </p:cNvSpPr>
          <p:nvPr/>
        </p:nvSpPr>
        <p:spPr bwMode="auto">
          <a:xfrm>
            <a:off x="2987675" y="476250"/>
            <a:ext cx="4464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除了放射光譜，還可以有吸收光譜</a:t>
            </a:r>
          </a:p>
        </p:txBody>
      </p:sp>
      <p:pic>
        <p:nvPicPr>
          <p:cNvPr id="48132" name="Picture 2" descr="http://astro.u-strasbg.fr/~koppen/discharge/sol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61753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descr="http://astro.u-strasbg.fr/~koppen/discharge/continu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6021388"/>
            <a:ext cx="61753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E:\Media\Images\chapter42\4201ab.jpg"/>
          <p:cNvPicPr>
            <a:picLocks noChangeAspect="1" noChangeArrowheads="1"/>
          </p:cNvPicPr>
          <p:nvPr/>
        </p:nvPicPr>
        <p:blipFill>
          <a:blip r:embed="rId2">
            <a:extLst>
              <a:ext uri="{28A0092B-C50C-407E-A947-70E740481C1C}">
                <a14:useLocalDpi xmlns:a14="http://schemas.microsoft.com/office/drawing/2010/main" val="0"/>
              </a:ext>
            </a:extLst>
          </a:blip>
          <a:srcRect b="79372"/>
          <a:stretch>
            <a:fillRect/>
          </a:stretch>
        </p:blipFill>
        <p:spPr bwMode="auto">
          <a:xfrm>
            <a:off x="1331913" y="2420938"/>
            <a:ext cx="63817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文字方塊 2"/>
          <p:cNvSpPr txBox="1">
            <a:spLocks noChangeArrowheads="1"/>
          </p:cNvSpPr>
          <p:nvPr/>
        </p:nvSpPr>
        <p:spPr bwMode="auto">
          <a:xfrm>
            <a:off x="2916238" y="5229225"/>
            <a:ext cx="3432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吸收光譜與放射光譜是對應的</a:t>
            </a:r>
          </a:p>
        </p:txBody>
      </p:sp>
      <p:pic>
        <p:nvPicPr>
          <p:cNvPr id="49156" name="Picture 2" descr="E:\Media\Images\chapter42\4201ab.jpg"/>
          <p:cNvPicPr>
            <a:picLocks noChangeAspect="1" noChangeArrowheads="1"/>
          </p:cNvPicPr>
          <p:nvPr/>
        </p:nvPicPr>
        <p:blipFill>
          <a:blip r:embed="rId2">
            <a:extLst>
              <a:ext uri="{28A0092B-C50C-407E-A947-70E740481C1C}">
                <a14:useLocalDpi xmlns:a14="http://schemas.microsoft.com/office/drawing/2010/main" val="0"/>
              </a:ext>
            </a:extLst>
          </a:blip>
          <a:srcRect t="61861" b="11896"/>
          <a:stretch>
            <a:fillRect/>
          </a:stretch>
        </p:blipFill>
        <p:spPr bwMode="auto">
          <a:xfrm>
            <a:off x="1282564" y="3861048"/>
            <a:ext cx="648044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文字方塊 4"/>
          <p:cNvSpPr txBox="1">
            <a:spLocks noChangeArrowheads="1"/>
          </p:cNvSpPr>
          <p:nvPr/>
        </p:nvSpPr>
        <p:spPr bwMode="auto">
          <a:xfrm>
            <a:off x="2339975" y="1700213"/>
            <a:ext cx="4824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吸收光譜反映了黑體輻射所通過的氣體的特徵</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D:\Dropbox\Documents\課程\YoungTextBook\Images\Chapter39\A_Images\A_Figures_and_Photos\39_18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6632"/>
            <a:ext cx="6891238" cy="344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http://upload.wikimedia.org/wikipedia/commons/thumb/d/d7/Cumulative-absorption-spectrum-hubble-telescope.jpg/400px-Cumulative-absorption-spectrum-hubble-telescope.jpg">
            <a:hlinkClick r:id="rId3" tooltip="Absorption spectrum observed by the Hubble Space Telescope"/>
            <a:extLst>
              <a:ext uri="{FF2B5EF4-FFF2-40B4-BE49-F238E27FC236}">
                <a16:creationId xmlns:a16="http://schemas.microsoft.com/office/drawing/2014/main" id="{4BD81CA9-D003-5B7F-82A8-3A8F19A178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3565637"/>
            <a:ext cx="4273221" cy="320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D:\Dropbox\Documents\課程\YoungTextBook\Images\Chapter39\A_Images\A_Figures_and_Photos\39_09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692150"/>
            <a:ext cx="746760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文字方塊 2"/>
          <p:cNvSpPr txBox="1">
            <a:spLocks noChangeArrowheads="1"/>
          </p:cNvSpPr>
          <p:nvPr/>
        </p:nvSpPr>
        <p:spPr bwMode="auto">
          <a:xfrm>
            <a:off x="3851275" y="6165850"/>
            <a:ext cx="25923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太陽的吸收光譜</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4elem_ba"/>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2195736" y="1340768"/>
            <a:ext cx="4013200" cy="2571750"/>
          </a:xfrm>
        </p:spPr>
      </p:pic>
      <p:sp>
        <p:nvSpPr>
          <p:cNvPr id="13315" name="文字方塊 2"/>
          <p:cNvSpPr txBox="1">
            <a:spLocks noChangeArrowheads="1"/>
          </p:cNvSpPr>
          <p:nvPr/>
        </p:nvSpPr>
        <p:spPr bwMode="auto">
          <a:xfrm>
            <a:off x="2195736" y="4312568"/>
            <a:ext cx="3817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希臘人以為四種元素組成所有物質。</a:t>
            </a:r>
          </a:p>
        </p:txBody>
      </p:sp>
      <p:sp>
        <p:nvSpPr>
          <p:cNvPr id="13316" name="文字方塊 3"/>
          <p:cNvSpPr txBox="1">
            <a:spLocks noChangeArrowheads="1"/>
          </p:cNvSpPr>
          <p:nvPr/>
        </p:nvSpPr>
        <p:spPr bwMode="auto">
          <a:xfrm>
            <a:off x="2195736" y="4922168"/>
            <a:ext cx="52977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了解這四種元素的性質，就了解整個世界。</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D:\Downloads\Data\Knight\Media\Chapter38\Images\38_21Figureb-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8538" y="908050"/>
            <a:ext cx="5011737"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文字方塊 2"/>
          <p:cNvSpPr txBox="1">
            <a:spLocks noChangeArrowheads="1"/>
          </p:cNvSpPr>
          <p:nvPr/>
        </p:nvSpPr>
        <p:spPr bwMode="auto">
          <a:xfrm>
            <a:off x="2051720" y="5445224"/>
            <a:ext cx="56878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吸收光譜一定會出現在放射光譜上，但反之並不一定。</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圖片 5" descr="Deuterium_lamp_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714500"/>
            <a:ext cx="5754688" cy="38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文字方塊 2"/>
          <p:cNvSpPr txBox="1">
            <a:spLocks noChangeArrowheads="1"/>
          </p:cNvSpPr>
          <p:nvPr/>
        </p:nvSpPr>
        <p:spPr bwMode="auto">
          <a:xfrm>
            <a:off x="3929063" y="1071563"/>
            <a:ext cx="2857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分子光譜</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The spectrum of liquid 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188" y="1143000"/>
            <a:ext cx="6096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文字方塊 2"/>
          <p:cNvSpPr txBox="1">
            <a:spLocks noChangeArrowheads="1"/>
          </p:cNvSpPr>
          <p:nvPr/>
        </p:nvSpPr>
        <p:spPr bwMode="auto">
          <a:xfrm>
            <a:off x="3708400" y="5732463"/>
            <a:ext cx="2808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水的吸收光譜</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p4639a"/>
          <p:cNvPicPr>
            <a:picLocks noChangeAspect="1" noChangeArrowheads="1"/>
          </p:cNvPicPr>
          <p:nvPr/>
        </p:nvPicPr>
        <p:blipFill>
          <a:blip r:embed="rId2">
            <a:extLst>
              <a:ext uri="{28A0092B-C50C-407E-A947-70E740481C1C}">
                <a14:useLocalDpi xmlns:a14="http://schemas.microsoft.com/office/drawing/2010/main" val="0"/>
              </a:ext>
            </a:extLst>
          </a:blip>
          <a:srcRect l="4004" r="16174" b="31496"/>
          <a:stretch>
            <a:fillRect/>
          </a:stretch>
        </p:blipFill>
        <p:spPr bwMode="auto">
          <a:xfrm>
            <a:off x="539750" y="1628775"/>
            <a:ext cx="28797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descr="p4639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313" y="1571625"/>
            <a:ext cx="4978400"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4"/>
          <p:cNvSpPr txBox="1">
            <a:spLocks noChangeArrowheads="1"/>
          </p:cNvSpPr>
          <p:nvPr/>
        </p:nvSpPr>
        <p:spPr bwMode="auto">
          <a:xfrm>
            <a:off x="2916238" y="5890482"/>
            <a:ext cx="3806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2000" dirty="0">
                <a:latin typeface="+mn-lt"/>
              </a:rPr>
              <a:t>The universe is </a:t>
            </a:r>
            <a:r>
              <a:rPr lang="en-US" altLang="zh-TW" sz="2000" dirty="0">
                <a:solidFill>
                  <a:srgbClr val="FF0000"/>
                </a:solidFill>
                <a:latin typeface="+mn-lt"/>
              </a:rPr>
              <a:t>expanding</a:t>
            </a:r>
            <a:r>
              <a:rPr lang="en-US" altLang="zh-TW" sz="2000" dirty="0">
                <a:latin typeface="+mn-lt"/>
              </a:rPr>
              <a:t>!!!!!!</a:t>
            </a:r>
          </a:p>
        </p:txBody>
      </p:sp>
      <p:sp>
        <p:nvSpPr>
          <p:cNvPr id="56325" name="Text Box 5"/>
          <p:cNvSpPr txBox="1">
            <a:spLocks noChangeArrowheads="1"/>
          </p:cNvSpPr>
          <p:nvPr/>
        </p:nvSpPr>
        <p:spPr bwMode="auto">
          <a:xfrm>
            <a:off x="2916238" y="1052513"/>
            <a:ext cx="2357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遠處星體的</a:t>
            </a:r>
            <a:r>
              <a:rPr lang="zh-TW" altLang="en-US" sz="1800" dirty="0">
                <a:solidFill>
                  <a:srgbClr val="FF0000"/>
                </a:solidFill>
              </a:rPr>
              <a:t>紅位移。</a:t>
            </a:r>
          </a:p>
        </p:txBody>
      </p:sp>
      <p:sp>
        <p:nvSpPr>
          <p:cNvPr id="56326" name="文字方塊 5"/>
          <p:cNvSpPr txBox="1">
            <a:spLocks noChangeArrowheads="1"/>
          </p:cNvSpPr>
          <p:nvPr/>
        </p:nvSpPr>
        <p:spPr bwMode="auto">
          <a:xfrm>
            <a:off x="2926957" y="621444"/>
            <a:ext cx="3448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光譜對天文研究非常重要。</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ubble01"/>
          <p:cNvPicPr>
            <a:picLocks noChangeAspect="1" noChangeArrowheads="1"/>
          </p:cNvPicPr>
          <p:nvPr/>
        </p:nvPicPr>
        <p:blipFill>
          <a:blip r:embed="rId2">
            <a:extLst>
              <a:ext uri="{28A0092B-C50C-407E-A947-70E740481C1C}">
                <a14:useLocalDpi xmlns:a14="http://schemas.microsoft.com/office/drawing/2010/main" val="0"/>
              </a:ext>
            </a:extLst>
          </a:blip>
          <a:srcRect b="17229"/>
          <a:stretch>
            <a:fillRect/>
          </a:stretch>
        </p:blipFill>
        <p:spPr bwMode="auto">
          <a:xfrm>
            <a:off x="1476375" y="476250"/>
            <a:ext cx="6408738"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線單箭頭接點 3"/>
          <p:cNvCxnSpPr/>
          <p:nvPr/>
        </p:nvCxnSpPr>
        <p:spPr>
          <a:xfrm rot="5400000">
            <a:off x="5858669" y="499269"/>
            <a:ext cx="428625"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直線單箭頭接點 5"/>
          <p:cNvCxnSpPr/>
          <p:nvPr/>
        </p:nvCxnSpPr>
        <p:spPr>
          <a:xfrm rot="5400000">
            <a:off x="3608388" y="1606550"/>
            <a:ext cx="357188" cy="1587"/>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57349" name="文字方塊 6"/>
          <p:cNvSpPr txBox="1">
            <a:spLocks noChangeArrowheads="1"/>
          </p:cNvSpPr>
          <p:nvPr/>
        </p:nvSpPr>
        <p:spPr bwMode="auto">
          <a:xfrm>
            <a:off x="6143625" y="142875"/>
            <a:ext cx="785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t>H</a:t>
            </a:r>
            <a:r>
              <a:rPr lang="el-GR" altLang="zh-TW" sz="2000"/>
              <a:t>α</a:t>
            </a:r>
            <a:endParaRPr lang="zh-TW" altLang="en-US" sz="2000"/>
          </a:p>
        </p:txBody>
      </p:sp>
      <p:sp>
        <p:nvSpPr>
          <p:cNvPr id="57350" name="文字方塊 7"/>
          <p:cNvSpPr txBox="1">
            <a:spLocks noChangeArrowheads="1"/>
          </p:cNvSpPr>
          <p:nvPr/>
        </p:nvSpPr>
        <p:spPr bwMode="auto">
          <a:xfrm>
            <a:off x="3429000" y="1000125"/>
            <a:ext cx="785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t>H</a:t>
            </a:r>
            <a:r>
              <a:rPr lang="el-GR" altLang="zh-TW" sz="2000"/>
              <a:t>β</a:t>
            </a:r>
            <a:endParaRPr lang="zh-TW" altLang="en-US" sz="2000"/>
          </a:p>
        </p:txBody>
      </p:sp>
      <p:sp>
        <p:nvSpPr>
          <p:cNvPr id="57351" name="文字方塊 8"/>
          <p:cNvSpPr txBox="1">
            <a:spLocks noChangeArrowheads="1"/>
          </p:cNvSpPr>
          <p:nvPr/>
        </p:nvSpPr>
        <p:spPr bwMode="auto">
          <a:xfrm>
            <a:off x="3929063" y="1571625"/>
            <a:ext cx="6429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a:t>OIII</a:t>
            </a:r>
            <a:endParaRPr lang="zh-TW" altLang="en-US" sz="1600"/>
          </a:p>
        </p:txBody>
      </p:sp>
      <p:sp>
        <p:nvSpPr>
          <p:cNvPr id="57352" name="文字方塊 9"/>
          <p:cNvSpPr txBox="1">
            <a:spLocks noChangeArrowheads="1"/>
          </p:cNvSpPr>
          <p:nvPr/>
        </p:nvSpPr>
        <p:spPr bwMode="auto">
          <a:xfrm>
            <a:off x="2286000" y="1285875"/>
            <a:ext cx="6429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a:t>OII</a:t>
            </a:r>
            <a:endParaRPr lang="zh-TW" altLang="en-US" sz="160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文字方塊 4"/>
          <p:cNvSpPr txBox="1">
            <a:spLocks noChangeArrowheads="1"/>
          </p:cNvSpPr>
          <p:nvPr/>
        </p:nvSpPr>
        <p:spPr bwMode="auto">
          <a:xfrm>
            <a:off x="3419475" y="1989138"/>
            <a:ext cx="3240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可見光 </a:t>
            </a:r>
            <a:r>
              <a:rPr lang="en-US" altLang="zh-TW" sz="1800"/>
              <a:t>Balmer </a:t>
            </a:r>
            <a:r>
              <a:rPr lang="zh-TW" altLang="en-US" sz="1800"/>
              <a:t>系列 </a:t>
            </a:r>
            <a:r>
              <a:rPr lang="en-US" altLang="zh-TW" sz="1800"/>
              <a:t>of H</a:t>
            </a:r>
            <a:endParaRPr lang="zh-TW" altLang="en-US" sz="1800"/>
          </a:p>
        </p:txBody>
      </p:sp>
      <p:sp>
        <p:nvSpPr>
          <p:cNvPr id="58371" name="文字方塊 3"/>
          <p:cNvSpPr txBox="1">
            <a:spLocks noChangeArrowheads="1"/>
          </p:cNvSpPr>
          <p:nvPr/>
        </p:nvSpPr>
        <p:spPr bwMode="auto">
          <a:xfrm>
            <a:off x="3419475" y="1412875"/>
            <a:ext cx="230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氫原子光譜</a:t>
            </a:r>
          </a:p>
        </p:txBody>
      </p:sp>
      <p:pic>
        <p:nvPicPr>
          <p:cNvPr id="58372" name="Picture 5" descr="D:\Dropbox\Documents\課程\YoungTextBook\Images\Chapter39\A_Images\A_Figures_and_Photos\39_25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565400"/>
            <a:ext cx="85471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D:\Dropbox\Documents\課程\YoungTextBook\Images\Chapter39\A_Images\A_Figures_and_Photos\39_Pg1293_Un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333375"/>
            <a:ext cx="4748212"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文字方塊 2"/>
          <p:cNvSpPr txBox="1">
            <a:spLocks noChangeArrowheads="1"/>
          </p:cNvSpPr>
          <p:nvPr/>
        </p:nvSpPr>
        <p:spPr bwMode="auto">
          <a:xfrm>
            <a:off x="1619250" y="6092825"/>
            <a:ext cx="6840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Small Megellanic Cloud</a:t>
            </a:r>
            <a:r>
              <a:rPr lang="zh-TW" altLang="en-US" sz="1800"/>
              <a:t> 以氫氣為主，這是</a:t>
            </a:r>
            <a:r>
              <a:rPr lang="en-US" altLang="zh-TW" sz="1800"/>
              <a:t>Balmer</a:t>
            </a:r>
            <a:r>
              <a:rPr lang="zh-TW" altLang="en-US" sz="1800"/>
              <a:t>系列的紅光放射</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70" name="Picture 1" descr="\inf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145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矩形 5"/>
              <p:cNvSpPr>
                <a:spLocks noChangeArrowheads="1"/>
              </p:cNvSpPr>
              <p:nvPr/>
            </p:nvSpPr>
            <p:spPr bwMode="auto">
              <a:xfrm>
                <a:off x="4860032" y="4934434"/>
                <a:ext cx="285750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𝑅</m:t>
                        </m:r>
                      </m:e>
                      <m:sub>
                        <m:r>
                          <a:rPr lang="en-US" altLang="zh-TW" sz="1800" i="1">
                            <a:latin typeface="Cambria Math" panose="02040503050406030204" pitchFamily="18" charset="0"/>
                          </a:rPr>
                          <m:t>𝐻</m:t>
                        </m:r>
                      </m:sub>
                    </m:sSub>
                  </m:oMath>
                </a14:m>
                <a:r>
                  <a:rPr lang="zh-TW" altLang="en-US" sz="1800" dirty="0"/>
                  <a:t> </a:t>
                </a:r>
                <a:r>
                  <a:rPr lang="en-US" altLang="zh-TW" sz="1800" dirty="0"/>
                  <a:t>Rydberg Constant</a:t>
                </a:r>
                <a:endParaRPr lang="zh-TW" altLang="en-US" sz="1800" dirty="0"/>
              </a:p>
            </p:txBody>
          </p:sp>
        </mc:Choice>
        <mc:Fallback xmlns="">
          <p:sp>
            <p:nvSpPr>
              <p:cNvPr id="6" name="矩形 5"/>
              <p:cNvSpPr>
                <a:spLocks noRot="1" noChangeAspect="1" noMove="1" noResize="1" noEditPoints="1" noAdjustHandles="1" noChangeArrowheads="1" noChangeShapeType="1" noTextEdit="1"/>
              </p:cNvSpPr>
              <p:nvPr/>
            </p:nvSpPr>
            <p:spPr bwMode="auto">
              <a:xfrm>
                <a:off x="4860032" y="4934434"/>
                <a:ext cx="2857500" cy="369888"/>
              </a:xfrm>
              <a:prstGeom prst="rect">
                <a:avLst/>
              </a:prstGeom>
              <a:blipFill>
                <a:blip r:embed="rId3"/>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60473" name="Picture 60" descr="E:\Media\Images\chapter42\4203.jpg"/>
          <p:cNvPicPr>
            <a:picLocks noChangeAspect="1" noChangeArrowheads="1"/>
          </p:cNvPicPr>
          <p:nvPr/>
        </p:nvPicPr>
        <p:blipFill>
          <a:blip r:embed="rId4">
            <a:extLst>
              <a:ext uri="{28A0092B-C50C-407E-A947-70E740481C1C}">
                <a14:useLocalDpi xmlns:a14="http://schemas.microsoft.com/office/drawing/2010/main" val="0"/>
              </a:ext>
            </a:extLst>
          </a:blip>
          <a:srcRect b="7809"/>
          <a:stretch>
            <a:fillRect/>
          </a:stretch>
        </p:blipFill>
        <p:spPr bwMode="auto">
          <a:xfrm>
            <a:off x="2452313" y="1484784"/>
            <a:ext cx="42608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74" name="Picture 61" descr="File:Balmer.jpe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2852738"/>
            <a:ext cx="1622425"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75" name="文字方塊 8"/>
          <p:cNvSpPr txBox="1">
            <a:spLocks noChangeArrowheads="1"/>
          </p:cNvSpPr>
          <p:nvPr/>
        </p:nvSpPr>
        <p:spPr bwMode="auto">
          <a:xfrm>
            <a:off x="420210" y="5066584"/>
            <a:ext cx="1728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J. </a:t>
            </a:r>
            <a:r>
              <a:rPr lang="en-US" altLang="zh-TW" sz="1800" dirty="0" err="1"/>
              <a:t>Balmer</a:t>
            </a:r>
            <a:endParaRPr lang="zh-TW" altLang="en-US" sz="1800" dirty="0"/>
          </a:p>
        </p:txBody>
      </p:sp>
      <p:sp>
        <p:nvSpPr>
          <p:cNvPr id="2" name="文字方塊 1"/>
          <p:cNvSpPr txBox="1"/>
          <p:nvPr/>
        </p:nvSpPr>
        <p:spPr bwMode="auto">
          <a:xfrm>
            <a:off x="2452312" y="4149080"/>
            <a:ext cx="6584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女子高校一位數學教師 </a:t>
            </a:r>
            <a:r>
              <a:rPr lang="en-US" altLang="zh-TW" sz="1800" dirty="0" err="1"/>
              <a:t>Balmer</a:t>
            </a:r>
            <a:r>
              <a:rPr lang="zh-TW" altLang="en-US" sz="1800" dirty="0"/>
              <a:t> 在</a:t>
            </a:r>
            <a:r>
              <a:rPr lang="en-US" altLang="zh-TW" sz="1800" dirty="0"/>
              <a:t>1885</a:t>
            </a:r>
            <a:r>
              <a:rPr lang="zh-TW" altLang="en-US" sz="1800" dirty="0"/>
              <a:t> 找到了光譜線波長的規則：</a:t>
            </a:r>
          </a:p>
        </p:txBody>
      </p:sp>
      <p:sp>
        <p:nvSpPr>
          <p:cNvPr id="3" name="文字方塊 2"/>
          <p:cNvSpPr txBox="1"/>
          <p:nvPr/>
        </p:nvSpPr>
        <p:spPr bwMode="auto">
          <a:xfrm>
            <a:off x="2452312" y="696379"/>
            <a:ext cx="43519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光譜線的規則顯然埋藏著物質深刻的秘密。</a:t>
            </a:r>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6EB08937-F765-2A46-AAC4-2D95777350BE}"/>
                  </a:ext>
                </a:extLst>
              </p:cNvPr>
              <p:cNvSpPr txBox="1"/>
              <p:nvPr/>
            </p:nvSpPr>
            <p:spPr>
              <a:xfrm>
                <a:off x="2452312" y="4837748"/>
                <a:ext cx="1917192" cy="5262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1</m:t>
                          </m:r>
                        </m:num>
                        <m:den>
                          <m:r>
                            <a:rPr kumimoji="1" lang="en-US" altLang="zh-TW" sz="1800" b="0" i="1" smtClean="0">
                              <a:latin typeface="Cambria Math" panose="02040503050406030204" pitchFamily="18" charset="0"/>
                              <a:ea typeface="Cambria Math" panose="02040503050406030204" pitchFamily="18" charset="0"/>
                            </a:rPr>
                            <m:t>𝜆</m:t>
                          </m:r>
                        </m:den>
                      </m:f>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𝑅</m:t>
                          </m:r>
                        </m:e>
                        <m:sub>
                          <m:r>
                            <a:rPr kumimoji="1" lang="en-US" altLang="zh-TW" sz="1800" b="0" i="1" smtClean="0">
                              <a:latin typeface="Cambria Math" panose="02040503050406030204" pitchFamily="18" charset="0"/>
                            </a:rPr>
                            <m:t>𝐻</m:t>
                          </m:r>
                        </m:sub>
                      </m:sSub>
                      <m:r>
                        <a:rPr kumimoji="1" lang="en-US" altLang="zh-TW" sz="1800" b="0" i="1" smtClean="0">
                          <a:latin typeface="Cambria Math" panose="02040503050406030204" pitchFamily="18" charset="0"/>
                          <a:ea typeface="Cambria Math" panose="02040503050406030204" pitchFamily="18" charset="0"/>
                        </a:rPr>
                        <m:t>∙</m:t>
                      </m:r>
                      <m:d>
                        <m:dPr>
                          <m:ctrlPr>
                            <a:rPr kumimoji="1" lang="en-US" altLang="zh-TW" sz="1800" b="0" i="1" smtClean="0">
                              <a:latin typeface="Cambria Math" panose="02040503050406030204" pitchFamily="18" charset="0"/>
                              <a:ea typeface="Cambria Math" panose="02040503050406030204" pitchFamily="18" charset="0"/>
                            </a:rPr>
                          </m:ctrlPr>
                        </m:dPr>
                        <m:e>
                          <m:f>
                            <m:fPr>
                              <m:ctrlPr>
                                <a:rPr lang="en-US" altLang="zh-TW" sz="1800" i="1">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sSup>
                                <m:sSupPr>
                                  <m:ctrlPr>
                                    <a:rPr lang="en-US" altLang="zh-TW" sz="1800" i="1">
                                      <a:latin typeface="Cambria Math" panose="02040503050406030204" pitchFamily="18" charset="0"/>
                                      <a:ea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2</m:t>
                                  </m:r>
                                </m:e>
                                <m:sup>
                                  <m:r>
                                    <a:rPr lang="en-US" altLang="zh-TW" sz="1800" i="1">
                                      <a:latin typeface="Cambria Math" panose="02040503050406030204" pitchFamily="18" charset="0"/>
                                      <a:ea typeface="Cambria Math" panose="02040503050406030204" pitchFamily="18" charset="0"/>
                                    </a:rPr>
                                    <m:t>2</m:t>
                                  </m:r>
                                </m:sup>
                              </m:sSup>
                            </m:den>
                          </m:f>
                          <m:r>
                            <a:rPr kumimoji="1" lang="en-US" altLang="zh-TW" sz="1800" b="0" i="1" smtClean="0">
                              <a:latin typeface="Cambria Math" panose="02040503050406030204" pitchFamily="18" charset="0"/>
                              <a:ea typeface="Cambria Math" panose="02040503050406030204" pitchFamily="18" charset="0"/>
                            </a:rPr>
                            <m:t>−</m:t>
                          </m:r>
                          <m:f>
                            <m:fPr>
                              <m:ctrlPr>
                                <a:rPr kumimoji="1" lang="en-US" altLang="zh-TW" sz="1800" b="0" i="1" smtClean="0">
                                  <a:latin typeface="Cambria Math" panose="02040503050406030204" pitchFamily="18" charset="0"/>
                                  <a:ea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1</m:t>
                              </m:r>
                            </m:num>
                            <m:den>
                              <m:sSup>
                                <m:sSupPr>
                                  <m:ctrlPr>
                                    <a:rPr kumimoji="1" lang="en-US" altLang="zh-TW" sz="1800" b="0" i="1" smtClean="0">
                                      <a:latin typeface="Cambria Math" panose="02040503050406030204" pitchFamily="18" charset="0"/>
                                      <a:ea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𝑛</m:t>
                                  </m:r>
                                </m:e>
                                <m:sup>
                                  <m:r>
                                    <a:rPr kumimoji="1" lang="en-US" altLang="zh-TW" sz="1800" b="0" i="1" smtClean="0">
                                      <a:latin typeface="Cambria Math" panose="02040503050406030204" pitchFamily="18" charset="0"/>
                                      <a:ea typeface="Cambria Math" panose="02040503050406030204" pitchFamily="18" charset="0"/>
                                    </a:rPr>
                                    <m:t>2</m:t>
                                  </m:r>
                                </m:sup>
                              </m:sSup>
                            </m:den>
                          </m:f>
                        </m:e>
                      </m:d>
                    </m:oMath>
                  </m:oMathPara>
                </a14:m>
                <a:endParaRPr kumimoji="1" lang="zh-TW" altLang="en-US" sz="1800" b="0" dirty="0">
                  <a:latin typeface="Cambria Math"/>
                </a:endParaRPr>
              </a:p>
            </p:txBody>
          </p:sp>
        </mc:Choice>
        <mc:Fallback xmlns="">
          <p:sp>
            <p:nvSpPr>
              <p:cNvPr id="4" name="文字方塊 3">
                <a:extLst>
                  <a:ext uri="{FF2B5EF4-FFF2-40B4-BE49-F238E27FC236}">
                    <a16:creationId xmlns:a16="http://schemas.microsoft.com/office/drawing/2014/main" id="{6EB08937-F765-2A46-AAC4-2D95777350BE}"/>
                  </a:ext>
                </a:extLst>
              </p:cNvPr>
              <p:cNvSpPr txBox="1">
                <a:spLocks noRot="1" noChangeAspect="1" noMove="1" noResize="1" noEditPoints="1" noAdjustHandles="1" noChangeArrowheads="1" noChangeShapeType="1" noTextEdit="1"/>
              </p:cNvSpPr>
              <p:nvPr/>
            </p:nvSpPr>
            <p:spPr>
              <a:xfrm>
                <a:off x="2452312" y="4837748"/>
                <a:ext cx="1917192" cy="526298"/>
              </a:xfrm>
              <a:prstGeom prst="rect">
                <a:avLst/>
              </a:prstGeom>
              <a:blipFill>
                <a:blip r:embed="rId7"/>
                <a:stretch>
                  <a:fillRect l="-1961" t="-7143" b="-11905"/>
                </a:stretch>
              </a:blipFill>
            </p:spPr>
            <p:txBody>
              <a:bodyPr/>
              <a:lstStyle/>
              <a:p>
                <a:r>
                  <a:rPr lang="en-TW">
                    <a:noFill/>
                  </a:rPr>
                  <a:t> </a:t>
                </a:r>
              </a:p>
            </p:txBody>
          </p:sp>
        </mc:Fallback>
      </mc:AlternateContent>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Image:LymanSeries1.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484784"/>
            <a:ext cx="62865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文字方塊 2"/>
          <p:cNvSpPr txBox="1">
            <a:spLocks noChangeArrowheads="1"/>
          </p:cNvSpPr>
          <p:nvPr/>
        </p:nvSpPr>
        <p:spPr bwMode="auto">
          <a:xfrm>
            <a:off x="3348038" y="981075"/>
            <a:ext cx="2519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2000"/>
              <a:t>紫外線 </a:t>
            </a:r>
            <a:r>
              <a:rPr lang="en-US" altLang="zh-TW" sz="2000"/>
              <a:t>Lyman </a:t>
            </a:r>
            <a:r>
              <a:rPr lang="zh-TW" altLang="en-US" sz="2000"/>
              <a:t>系列</a:t>
            </a:r>
          </a:p>
        </p:txBody>
      </p:sp>
      <p:sp>
        <p:nvSpPr>
          <p:cNvPr id="6" name="向右箭號 5"/>
          <p:cNvSpPr/>
          <p:nvPr/>
        </p:nvSpPr>
        <p:spPr>
          <a:xfrm>
            <a:off x="3728692" y="5062820"/>
            <a:ext cx="79208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9" name="文字方塊 3">
                <a:extLst>
                  <a:ext uri="{FF2B5EF4-FFF2-40B4-BE49-F238E27FC236}">
                    <a16:creationId xmlns:a16="http://schemas.microsoft.com/office/drawing/2014/main" id="{BE110697-2BF0-5747-8A98-7D8A977EE189}"/>
                  </a:ext>
                </a:extLst>
              </p:cNvPr>
              <p:cNvSpPr txBox="1"/>
              <p:nvPr/>
            </p:nvSpPr>
            <p:spPr>
              <a:xfrm>
                <a:off x="1256754" y="4907683"/>
                <a:ext cx="1917192" cy="5262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1</m:t>
                          </m:r>
                        </m:num>
                        <m:den>
                          <m:r>
                            <a:rPr kumimoji="1" lang="en-US" altLang="zh-TW" sz="1800" b="0" i="1" smtClean="0">
                              <a:latin typeface="Cambria Math" panose="02040503050406030204" pitchFamily="18" charset="0"/>
                              <a:ea typeface="Cambria Math" panose="02040503050406030204" pitchFamily="18" charset="0"/>
                            </a:rPr>
                            <m:t>𝜆</m:t>
                          </m:r>
                        </m:den>
                      </m:f>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𝑅</m:t>
                          </m:r>
                        </m:e>
                        <m:sub>
                          <m:r>
                            <a:rPr kumimoji="1" lang="en-US" altLang="zh-TW" sz="1800" b="0" i="1" smtClean="0">
                              <a:latin typeface="Cambria Math" panose="02040503050406030204" pitchFamily="18" charset="0"/>
                            </a:rPr>
                            <m:t>𝐻</m:t>
                          </m:r>
                        </m:sub>
                      </m:sSub>
                      <m:r>
                        <a:rPr kumimoji="1" lang="en-US" altLang="zh-TW" sz="1800" b="0" i="1" smtClean="0">
                          <a:latin typeface="Cambria Math" panose="02040503050406030204" pitchFamily="18" charset="0"/>
                          <a:ea typeface="Cambria Math" panose="02040503050406030204" pitchFamily="18" charset="0"/>
                        </a:rPr>
                        <m:t>∙</m:t>
                      </m:r>
                      <m:d>
                        <m:dPr>
                          <m:ctrlPr>
                            <a:rPr kumimoji="1" lang="en-US" altLang="zh-TW" sz="1800" b="0" i="1" smtClean="0">
                              <a:latin typeface="Cambria Math" panose="02040503050406030204" pitchFamily="18" charset="0"/>
                              <a:ea typeface="Cambria Math" panose="02040503050406030204" pitchFamily="18" charset="0"/>
                            </a:rPr>
                          </m:ctrlPr>
                        </m:dPr>
                        <m:e>
                          <m:f>
                            <m:fPr>
                              <m:ctrlPr>
                                <a:rPr lang="en-US" altLang="zh-TW" sz="1800" i="1">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sSup>
                                <m:sSupPr>
                                  <m:ctrlPr>
                                    <a:rPr lang="en-US" altLang="zh-TW" sz="1800" i="1">
                                      <a:latin typeface="Cambria Math" panose="02040503050406030204" pitchFamily="18" charset="0"/>
                                      <a:ea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2</m:t>
                                  </m:r>
                                </m:e>
                                <m:sup>
                                  <m:r>
                                    <a:rPr lang="en-US" altLang="zh-TW" sz="1800" i="1">
                                      <a:latin typeface="Cambria Math" panose="02040503050406030204" pitchFamily="18" charset="0"/>
                                      <a:ea typeface="Cambria Math" panose="02040503050406030204" pitchFamily="18" charset="0"/>
                                    </a:rPr>
                                    <m:t>2</m:t>
                                  </m:r>
                                </m:sup>
                              </m:sSup>
                            </m:den>
                          </m:f>
                          <m:r>
                            <a:rPr kumimoji="1" lang="en-US" altLang="zh-TW" sz="1800" b="0" i="1" smtClean="0">
                              <a:latin typeface="Cambria Math" panose="02040503050406030204" pitchFamily="18" charset="0"/>
                              <a:ea typeface="Cambria Math" panose="02040503050406030204" pitchFamily="18" charset="0"/>
                            </a:rPr>
                            <m:t>−</m:t>
                          </m:r>
                          <m:f>
                            <m:fPr>
                              <m:ctrlPr>
                                <a:rPr kumimoji="1" lang="en-US" altLang="zh-TW" sz="1800" b="0" i="1" smtClean="0">
                                  <a:latin typeface="Cambria Math" panose="02040503050406030204" pitchFamily="18" charset="0"/>
                                  <a:ea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1</m:t>
                              </m:r>
                            </m:num>
                            <m:den>
                              <m:sSup>
                                <m:sSupPr>
                                  <m:ctrlPr>
                                    <a:rPr kumimoji="1" lang="en-US" altLang="zh-TW" sz="1800" b="0" i="1" smtClean="0">
                                      <a:latin typeface="Cambria Math" panose="02040503050406030204" pitchFamily="18" charset="0"/>
                                      <a:ea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𝑛</m:t>
                                  </m:r>
                                </m:e>
                                <m:sup>
                                  <m:r>
                                    <a:rPr kumimoji="1" lang="en-US" altLang="zh-TW" sz="1800" b="0" i="1" smtClean="0">
                                      <a:latin typeface="Cambria Math" panose="02040503050406030204" pitchFamily="18" charset="0"/>
                                      <a:ea typeface="Cambria Math" panose="02040503050406030204" pitchFamily="18" charset="0"/>
                                    </a:rPr>
                                    <m:t>2</m:t>
                                  </m:r>
                                </m:sup>
                              </m:sSup>
                            </m:den>
                          </m:f>
                        </m:e>
                      </m:d>
                    </m:oMath>
                  </m:oMathPara>
                </a14:m>
                <a:endParaRPr kumimoji="1" lang="zh-TW" altLang="en-US" sz="1800" b="0" dirty="0">
                  <a:latin typeface="Cambria Math"/>
                </a:endParaRPr>
              </a:p>
            </p:txBody>
          </p:sp>
        </mc:Choice>
        <mc:Fallback xmlns="">
          <p:sp>
            <p:nvSpPr>
              <p:cNvPr id="9" name="文字方塊 3">
                <a:extLst>
                  <a:ext uri="{FF2B5EF4-FFF2-40B4-BE49-F238E27FC236}">
                    <a16:creationId xmlns:a16="http://schemas.microsoft.com/office/drawing/2014/main" id="{BE110697-2BF0-5747-8A98-7D8A977EE189}"/>
                  </a:ext>
                </a:extLst>
              </p:cNvPr>
              <p:cNvSpPr txBox="1">
                <a:spLocks noRot="1" noChangeAspect="1" noMove="1" noResize="1" noEditPoints="1" noAdjustHandles="1" noChangeArrowheads="1" noChangeShapeType="1" noTextEdit="1"/>
              </p:cNvSpPr>
              <p:nvPr/>
            </p:nvSpPr>
            <p:spPr>
              <a:xfrm>
                <a:off x="1256754" y="4907683"/>
                <a:ext cx="1917192" cy="526298"/>
              </a:xfrm>
              <a:prstGeom prst="rect">
                <a:avLst/>
              </a:prstGeom>
              <a:blipFill>
                <a:blip r:embed="rId4"/>
                <a:stretch>
                  <a:fillRect l="-1961" t="-4762" b="-1428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3">
                <a:extLst>
                  <a:ext uri="{FF2B5EF4-FFF2-40B4-BE49-F238E27FC236}">
                    <a16:creationId xmlns:a16="http://schemas.microsoft.com/office/drawing/2014/main" id="{731E13E0-C153-014F-B070-5487E9BD4405}"/>
                  </a:ext>
                </a:extLst>
              </p:cNvPr>
              <p:cNvSpPr txBox="1"/>
              <p:nvPr/>
            </p:nvSpPr>
            <p:spPr>
              <a:xfrm>
                <a:off x="5111147" y="4907683"/>
                <a:ext cx="1917192" cy="5262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1</m:t>
                          </m:r>
                        </m:num>
                        <m:den>
                          <m:r>
                            <a:rPr kumimoji="1" lang="en-US" altLang="zh-TW" sz="1800" b="0" i="1" smtClean="0">
                              <a:latin typeface="Cambria Math" panose="02040503050406030204" pitchFamily="18" charset="0"/>
                              <a:ea typeface="Cambria Math" panose="02040503050406030204" pitchFamily="18" charset="0"/>
                            </a:rPr>
                            <m:t>𝜆</m:t>
                          </m:r>
                        </m:den>
                      </m:f>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𝑅</m:t>
                          </m:r>
                        </m:e>
                        <m:sub>
                          <m:r>
                            <a:rPr kumimoji="1" lang="en-US" altLang="zh-TW" sz="1800" b="0" i="1" smtClean="0">
                              <a:latin typeface="Cambria Math" panose="02040503050406030204" pitchFamily="18" charset="0"/>
                            </a:rPr>
                            <m:t>𝐻</m:t>
                          </m:r>
                        </m:sub>
                      </m:sSub>
                      <m:r>
                        <a:rPr kumimoji="1" lang="en-US" altLang="zh-TW" sz="1800" b="0" i="1" smtClean="0">
                          <a:latin typeface="Cambria Math" panose="02040503050406030204" pitchFamily="18" charset="0"/>
                          <a:ea typeface="Cambria Math" panose="02040503050406030204" pitchFamily="18" charset="0"/>
                        </a:rPr>
                        <m:t>∙</m:t>
                      </m:r>
                      <m:d>
                        <m:dPr>
                          <m:ctrlPr>
                            <a:rPr kumimoji="1" lang="en-US" altLang="zh-TW" sz="1800" b="0" i="1" smtClean="0">
                              <a:latin typeface="Cambria Math" panose="02040503050406030204" pitchFamily="18" charset="0"/>
                              <a:ea typeface="Cambria Math" panose="02040503050406030204" pitchFamily="18" charset="0"/>
                            </a:rPr>
                          </m:ctrlPr>
                        </m:dPr>
                        <m:e>
                          <m:f>
                            <m:fPr>
                              <m:ctrlPr>
                                <a:rPr lang="en-US" altLang="zh-TW" sz="1800" i="1">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sSup>
                                <m:sSupPr>
                                  <m:ctrlPr>
                                    <a:rPr lang="en-US" altLang="zh-TW" sz="1800" i="1">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1</m:t>
                                  </m:r>
                                </m:e>
                                <m:sup>
                                  <m:r>
                                    <a:rPr lang="en-US" altLang="zh-TW" sz="1800" i="1">
                                      <a:latin typeface="Cambria Math" panose="02040503050406030204" pitchFamily="18" charset="0"/>
                                      <a:ea typeface="Cambria Math" panose="02040503050406030204" pitchFamily="18" charset="0"/>
                                    </a:rPr>
                                    <m:t>2</m:t>
                                  </m:r>
                                </m:sup>
                              </m:sSup>
                            </m:den>
                          </m:f>
                          <m:r>
                            <a:rPr kumimoji="1" lang="en-US" altLang="zh-TW" sz="1800" b="0" i="1" smtClean="0">
                              <a:latin typeface="Cambria Math" panose="02040503050406030204" pitchFamily="18" charset="0"/>
                              <a:ea typeface="Cambria Math" panose="02040503050406030204" pitchFamily="18" charset="0"/>
                            </a:rPr>
                            <m:t>−</m:t>
                          </m:r>
                          <m:f>
                            <m:fPr>
                              <m:ctrlPr>
                                <a:rPr kumimoji="1" lang="en-US" altLang="zh-TW" sz="1800" b="0" i="1" smtClean="0">
                                  <a:latin typeface="Cambria Math" panose="02040503050406030204" pitchFamily="18" charset="0"/>
                                  <a:ea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1</m:t>
                              </m:r>
                            </m:num>
                            <m:den>
                              <m:sSup>
                                <m:sSupPr>
                                  <m:ctrlPr>
                                    <a:rPr kumimoji="1" lang="en-US" altLang="zh-TW" sz="1800" b="0" i="1" smtClean="0">
                                      <a:latin typeface="Cambria Math" panose="02040503050406030204" pitchFamily="18" charset="0"/>
                                      <a:ea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𝑛</m:t>
                                  </m:r>
                                </m:e>
                                <m:sup>
                                  <m:r>
                                    <a:rPr kumimoji="1" lang="en-US" altLang="zh-TW" sz="1800" b="0" i="1" smtClean="0">
                                      <a:latin typeface="Cambria Math" panose="02040503050406030204" pitchFamily="18" charset="0"/>
                                      <a:ea typeface="Cambria Math" panose="02040503050406030204" pitchFamily="18" charset="0"/>
                                    </a:rPr>
                                    <m:t>2</m:t>
                                  </m:r>
                                </m:sup>
                              </m:sSup>
                            </m:den>
                          </m:f>
                        </m:e>
                      </m:d>
                    </m:oMath>
                  </m:oMathPara>
                </a14:m>
                <a:endParaRPr kumimoji="1" lang="zh-TW" altLang="en-US" sz="1800" b="0" dirty="0">
                  <a:latin typeface="Cambria Math"/>
                </a:endParaRPr>
              </a:p>
            </p:txBody>
          </p:sp>
        </mc:Choice>
        <mc:Fallback xmlns="">
          <p:sp>
            <p:nvSpPr>
              <p:cNvPr id="10" name="文字方塊 3">
                <a:extLst>
                  <a:ext uri="{FF2B5EF4-FFF2-40B4-BE49-F238E27FC236}">
                    <a16:creationId xmlns:a16="http://schemas.microsoft.com/office/drawing/2014/main" id="{731E13E0-C153-014F-B070-5487E9BD4405}"/>
                  </a:ext>
                </a:extLst>
              </p:cNvPr>
              <p:cNvSpPr txBox="1">
                <a:spLocks noRot="1" noChangeAspect="1" noMove="1" noResize="1" noEditPoints="1" noAdjustHandles="1" noChangeArrowheads="1" noChangeShapeType="1" noTextEdit="1"/>
              </p:cNvSpPr>
              <p:nvPr/>
            </p:nvSpPr>
            <p:spPr>
              <a:xfrm>
                <a:off x="5111147" y="4907683"/>
                <a:ext cx="1917192" cy="526298"/>
              </a:xfrm>
              <a:prstGeom prst="rect">
                <a:avLst/>
              </a:prstGeom>
              <a:blipFill>
                <a:blip r:embed="rId5"/>
                <a:stretch>
                  <a:fillRect l="-2632" t="-4762" b="-14286"/>
                </a:stretch>
              </a:blipFill>
            </p:spPr>
            <p:txBody>
              <a:bodyPr/>
              <a:lstStyle/>
              <a:p>
                <a:r>
                  <a:rPr lang="en-TW">
                    <a:noFill/>
                  </a:rPr>
                  <a:t> </a:t>
                </a:r>
              </a:p>
            </p:txBody>
          </p:sp>
        </mc:Fallback>
      </mc:AlternateContent>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76375" y="1844675"/>
            <a:ext cx="5072063" cy="2643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62468" name="Picture 4" descr="http://upload.wikimedia.org/wikipedia/commons/thumb/4/41/Hydrogen_spectrum.svg/500px-Hydrogen_spectrum.svg.png">
            <a:hlinkClick r:id="rId2" tooltip="The spectral series of hydrogen, on a logarithmic sca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2058988"/>
            <a:ext cx="5180012" cy="20716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2469" name="文字方塊 4"/>
          <p:cNvSpPr txBox="1">
            <a:spLocks noChangeArrowheads="1"/>
          </p:cNvSpPr>
          <p:nvPr/>
        </p:nvSpPr>
        <p:spPr bwMode="auto">
          <a:xfrm>
            <a:off x="3869532" y="1208298"/>
            <a:ext cx="1071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dirty="0" err="1"/>
              <a:t>Paschen</a:t>
            </a:r>
            <a:r>
              <a:rPr lang="en-US" altLang="zh-TW" sz="1600" b="1" dirty="0"/>
              <a:t> series </a:t>
            </a:r>
            <a:endParaRPr lang="zh-TW" altLang="en-US" sz="1600" dirty="0"/>
          </a:p>
        </p:txBody>
      </p:sp>
      <p:sp>
        <p:nvSpPr>
          <p:cNvPr id="62470" name="文字方塊 5"/>
          <p:cNvSpPr txBox="1">
            <a:spLocks noChangeArrowheads="1"/>
          </p:cNvSpPr>
          <p:nvPr/>
        </p:nvSpPr>
        <p:spPr bwMode="auto">
          <a:xfrm>
            <a:off x="4710989" y="1214520"/>
            <a:ext cx="1071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dirty="0"/>
              <a:t>Brackett series </a:t>
            </a:r>
            <a:endParaRPr lang="zh-TW" altLang="en-US" sz="1600" dirty="0"/>
          </a:p>
        </p:txBody>
      </p:sp>
      <p:sp>
        <p:nvSpPr>
          <p:cNvPr id="62471" name="文字方塊 6"/>
          <p:cNvSpPr txBox="1">
            <a:spLocks noChangeArrowheads="1"/>
          </p:cNvSpPr>
          <p:nvPr/>
        </p:nvSpPr>
        <p:spPr bwMode="auto">
          <a:xfrm>
            <a:off x="5548314" y="1201738"/>
            <a:ext cx="114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dirty="0" err="1"/>
              <a:t>Pfund</a:t>
            </a:r>
            <a:r>
              <a:rPr lang="en-US" altLang="zh-TW" sz="1600" b="1" dirty="0"/>
              <a:t> series </a:t>
            </a:r>
            <a:endParaRPr lang="zh-TW" altLang="en-US" sz="1600" dirty="0"/>
          </a:p>
        </p:txBody>
      </p:sp>
      <p:sp>
        <p:nvSpPr>
          <p:cNvPr id="62472" name="文字方塊 7"/>
          <p:cNvSpPr txBox="1">
            <a:spLocks noChangeArrowheads="1"/>
          </p:cNvSpPr>
          <p:nvPr/>
        </p:nvSpPr>
        <p:spPr bwMode="auto">
          <a:xfrm>
            <a:off x="6171327" y="1217323"/>
            <a:ext cx="1357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dirty="0"/>
              <a:t>Humphreys series </a:t>
            </a:r>
            <a:endParaRPr lang="zh-TW" altLang="en-US" sz="1600" dirty="0"/>
          </a:p>
        </p:txBody>
      </p:sp>
      <p:sp>
        <p:nvSpPr>
          <p:cNvPr id="62473" name="文字方塊 8"/>
          <p:cNvSpPr txBox="1">
            <a:spLocks noChangeArrowheads="1"/>
          </p:cNvSpPr>
          <p:nvPr/>
        </p:nvSpPr>
        <p:spPr bwMode="auto">
          <a:xfrm>
            <a:off x="1547813" y="1201738"/>
            <a:ext cx="114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a:t>Lyman series </a:t>
            </a:r>
            <a:endParaRPr lang="zh-TW" altLang="en-US" sz="1600"/>
          </a:p>
        </p:txBody>
      </p:sp>
      <p:sp>
        <p:nvSpPr>
          <p:cNvPr id="62474" name="文字方塊 10"/>
          <p:cNvSpPr txBox="1">
            <a:spLocks noChangeArrowheads="1"/>
          </p:cNvSpPr>
          <p:nvPr/>
        </p:nvSpPr>
        <p:spPr bwMode="auto">
          <a:xfrm>
            <a:off x="3012282" y="1201738"/>
            <a:ext cx="857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dirty="0"/>
              <a:t>Balmer series </a:t>
            </a:r>
            <a:endParaRPr lang="zh-TW" altLang="en-US" sz="1600" dirty="0"/>
          </a:p>
        </p:txBody>
      </p:sp>
      <p:sp>
        <p:nvSpPr>
          <p:cNvPr id="62475" name="文字方塊 3"/>
          <p:cNvSpPr txBox="1">
            <a:spLocks noChangeArrowheads="1"/>
          </p:cNvSpPr>
          <p:nvPr/>
        </p:nvSpPr>
        <p:spPr bwMode="auto">
          <a:xfrm>
            <a:off x="1547813" y="660605"/>
            <a:ext cx="49491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氫原子光譜全系列 </a:t>
            </a:r>
            <a:r>
              <a:rPr lang="en-US" altLang="zh-TW" sz="1800" dirty="0"/>
              <a:t>Spectrum of Hydrogen</a:t>
            </a:r>
            <a:endParaRPr lang="zh-TW" altLang="en-US" sz="1800" dirty="0"/>
          </a:p>
        </p:txBody>
      </p:sp>
      <p:sp>
        <p:nvSpPr>
          <p:cNvPr id="3" name="向右箭號 2"/>
          <p:cNvSpPr/>
          <p:nvPr/>
        </p:nvSpPr>
        <p:spPr>
          <a:xfrm>
            <a:off x="3563888" y="5085184"/>
            <a:ext cx="79208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6FA546F7-0A36-1142-8D59-DBA173EC4830}"/>
                  </a:ext>
                </a:extLst>
              </p:cNvPr>
              <p:cNvSpPr txBox="1"/>
              <p:nvPr/>
            </p:nvSpPr>
            <p:spPr>
              <a:xfrm>
                <a:off x="4888731" y="4902261"/>
                <a:ext cx="1986890" cy="5262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1</m:t>
                          </m:r>
                        </m:num>
                        <m:den>
                          <m:r>
                            <a:rPr kumimoji="1" lang="en-US" altLang="zh-TW" sz="1800" b="0" i="1" smtClean="0">
                              <a:latin typeface="Cambria Math" panose="02040503050406030204" pitchFamily="18" charset="0"/>
                              <a:ea typeface="Cambria Math" panose="02040503050406030204" pitchFamily="18" charset="0"/>
                            </a:rPr>
                            <m:t>𝜆</m:t>
                          </m:r>
                        </m:den>
                      </m:f>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𝑅</m:t>
                          </m:r>
                        </m:e>
                        <m:sub>
                          <m:r>
                            <a:rPr kumimoji="1" lang="en-US" altLang="zh-TW" sz="1800" b="0" i="1" smtClean="0">
                              <a:latin typeface="Cambria Math" panose="02040503050406030204" pitchFamily="18" charset="0"/>
                            </a:rPr>
                            <m:t>𝐻</m:t>
                          </m:r>
                        </m:sub>
                      </m:sSub>
                      <m:r>
                        <a:rPr kumimoji="1" lang="en-US" altLang="zh-TW" sz="1800" b="0" i="1" smtClean="0">
                          <a:latin typeface="Cambria Math" panose="02040503050406030204" pitchFamily="18" charset="0"/>
                          <a:ea typeface="Cambria Math" panose="02040503050406030204" pitchFamily="18" charset="0"/>
                        </a:rPr>
                        <m:t>∙</m:t>
                      </m:r>
                      <m:d>
                        <m:dPr>
                          <m:ctrlPr>
                            <a:rPr kumimoji="1" lang="en-US" altLang="zh-TW" sz="1800" b="0" i="1" smtClean="0">
                              <a:latin typeface="Cambria Math" panose="02040503050406030204" pitchFamily="18" charset="0"/>
                              <a:ea typeface="Cambria Math" panose="02040503050406030204" pitchFamily="18" charset="0"/>
                            </a:rPr>
                          </m:ctrlPr>
                        </m:dPr>
                        <m:e>
                          <m:f>
                            <m:fPr>
                              <m:ctrlPr>
                                <a:rPr kumimoji="1" lang="en-US" altLang="zh-TW" sz="1800" b="0" i="1" smtClean="0">
                                  <a:latin typeface="Cambria Math" panose="02040503050406030204" pitchFamily="18" charset="0"/>
                                  <a:ea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1</m:t>
                              </m:r>
                            </m:num>
                            <m:den>
                              <m:sSup>
                                <m:sSupPr>
                                  <m:ctrlPr>
                                    <a:rPr kumimoji="1" lang="en-US" altLang="zh-TW" sz="1800" b="0" i="1" smtClean="0">
                                      <a:latin typeface="Cambria Math" panose="02040503050406030204" pitchFamily="18" charset="0"/>
                                      <a:ea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𝑚</m:t>
                                  </m:r>
                                </m:e>
                                <m:sup>
                                  <m:r>
                                    <a:rPr kumimoji="1" lang="en-US" altLang="zh-TW" sz="1800" b="0" i="1" smtClean="0">
                                      <a:latin typeface="Cambria Math" panose="02040503050406030204" pitchFamily="18" charset="0"/>
                                      <a:ea typeface="Cambria Math" panose="02040503050406030204" pitchFamily="18" charset="0"/>
                                    </a:rPr>
                                    <m:t>2</m:t>
                                  </m:r>
                                </m:sup>
                              </m:sSup>
                            </m:den>
                          </m:f>
                          <m:r>
                            <a:rPr kumimoji="1" lang="en-US" altLang="zh-TW" sz="1800" b="0" i="1" smtClean="0">
                              <a:latin typeface="Cambria Math" panose="02040503050406030204" pitchFamily="18" charset="0"/>
                              <a:ea typeface="Cambria Math" panose="02040503050406030204" pitchFamily="18" charset="0"/>
                            </a:rPr>
                            <m:t>−</m:t>
                          </m:r>
                          <m:f>
                            <m:fPr>
                              <m:ctrlPr>
                                <a:rPr kumimoji="1" lang="en-US" altLang="zh-TW" sz="1800" b="0" i="1" smtClean="0">
                                  <a:latin typeface="Cambria Math" panose="02040503050406030204" pitchFamily="18" charset="0"/>
                                  <a:ea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1</m:t>
                              </m:r>
                            </m:num>
                            <m:den>
                              <m:sSup>
                                <m:sSupPr>
                                  <m:ctrlPr>
                                    <a:rPr kumimoji="1" lang="en-US" altLang="zh-TW" sz="1800" b="0" i="1" smtClean="0">
                                      <a:latin typeface="Cambria Math" panose="02040503050406030204" pitchFamily="18" charset="0"/>
                                      <a:ea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𝑛</m:t>
                                  </m:r>
                                </m:e>
                                <m:sup>
                                  <m:r>
                                    <a:rPr kumimoji="1" lang="en-US" altLang="zh-TW" sz="1800" b="0" i="1" smtClean="0">
                                      <a:latin typeface="Cambria Math" panose="02040503050406030204" pitchFamily="18" charset="0"/>
                                      <a:ea typeface="Cambria Math" panose="02040503050406030204" pitchFamily="18" charset="0"/>
                                    </a:rPr>
                                    <m:t>2</m:t>
                                  </m:r>
                                </m:sup>
                              </m:sSup>
                            </m:den>
                          </m:f>
                        </m:e>
                      </m:d>
                    </m:oMath>
                  </m:oMathPara>
                </a14:m>
                <a:endParaRPr kumimoji="1" lang="zh-TW" altLang="en-US" sz="1800" b="0" dirty="0">
                  <a:latin typeface="Cambria Math"/>
                </a:endParaRPr>
              </a:p>
            </p:txBody>
          </p:sp>
        </mc:Choice>
        <mc:Fallback xmlns="">
          <p:sp>
            <p:nvSpPr>
              <p:cNvPr id="15" name="文字方塊 14">
                <a:extLst>
                  <a:ext uri="{FF2B5EF4-FFF2-40B4-BE49-F238E27FC236}">
                    <a16:creationId xmlns:a16="http://schemas.microsoft.com/office/drawing/2014/main" id="{6FA546F7-0A36-1142-8D59-DBA173EC4830}"/>
                  </a:ext>
                </a:extLst>
              </p:cNvPr>
              <p:cNvSpPr txBox="1">
                <a:spLocks noRot="1" noChangeAspect="1" noMove="1" noResize="1" noEditPoints="1" noAdjustHandles="1" noChangeArrowheads="1" noChangeShapeType="1" noTextEdit="1"/>
              </p:cNvSpPr>
              <p:nvPr/>
            </p:nvSpPr>
            <p:spPr>
              <a:xfrm>
                <a:off x="4888731" y="4902261"/>
                <a:ext cx="1986890" cy="526298"/>
              </a:xfrm>
              <a:prstGeom prst="rect">
                <a:avLst/>
              </a:prstGeom>
              <a:blipFill>
                <a:blip r:embed="rId4"/>
                <a:stretch>
                  <a:fillRect l="-1899" t="-2326" b="-1162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3">
                <a:extLst>
                  <a:ext uri="{FF2B5EF4-FFF2-40B4-BE49-F238E27FC236}">
                    <a16:creationId xmlns:a16="http://schemas.microsoft.com/office/drawing/2014/main" id="{B14C1995-C257-1A4A-AF06-B73ACF0CF7E2}"/>
                  </a:ext>
                </a:extLst>
              </p:cNvPr>
              <p:cNvSpPr txBox="1"/>
              <p:nvPr/>
            </p:nvSpPr>
            <p:spPr>
              <a:xfrm>
                <a:off x="1406971" y="4930047"/>
                <a:ext cx="1917192" cy="5262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1</m:t>
                          </m:r>
                        </m:num>
                        <m:den>
                          <m:r>
                            <a:rPr kumimoji="1" lang="en-US" altLang="zh-TW" sz="1800" b="0" i="1" smtClean="0">
                              <a:latin typeface="Cambria Math" panose="02040503050406030204" pitchFamily="18" charset="0"/>
                              <a:ea typeface="Cambria Math" panose="02040503050406030204" pitchFamily="18" charset="0"/>
                            </a:rPr>
                            <m:t>𝜆</m:t>
                          </m:r>
                        </m:den>
                      </m:f>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𝑅</m:t>
                          </m:r>
                        </m:e>
                        <m:sub>
                          <m:r>
                            <a:rPr kumimoji="1" lang="en-US" altLang="zh-TW" sz="1800" b="0" i="1" smtClean="0">
                              <a:latin typeface="Cambria Math" panose="02040503050406030204" pitchFamily="18" charset="0"/>
                            </a:rPr>
                            <m:t>𝐻</m:t>
                          </m:r>
                        </m:sub>
                      </m:sSub>
                      <m:r>
                        <a:rPr kumimoji="1" lang="en-US" altLang="zh-TW" sz="1800" b="0" i="1" smtClean="0">
                          <a:latin typeface="Cambria Math" panose="02040503050406030204" pitchFamily="18" charset="0"/>
                          <a:ea typeface="Cambria Math" panose="02040503050406030204" pitchFamily="18" charset="0"/>
                        </a:rPr>
                        <m:t>∙</m:t>
                      </m:r>
                      <m:d>
                        <m:dPr>
                          <m:ctrlPr>
                            <a:rPr kumimoji="1" lang="en-US" altLang="zh-TW" sz="1800" b="0" i="1" smtClean="0">
                              <a:latin typeface="Cambria Math" panose="02040503050406030204" pitchFamily="18" charset="0"/>
                              <a:ea typeface="Cambria Math" panose="02040503050406030204" pitchFamily="18" charset="0"/>
                            </a:rPr>
                          </m:ctrlPr>
                        </m:dPr>
                        <m:e>
                          <m:f>
                            <m:fPr>
                              <m:ctrlPr>
                                <a:rPr lang="en-US" altLang="zh-TW" sz="1800" i="1">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sSup>
                                <m:sSupPr>
                                  <m:ctrlPr>
                                    <a:rPr lang="en-US" altLang="zh-TW" sz="1800" i="1">
                                      <a:latin typeface="Cambria Math" panose="02040503050406030204" pitchFamily="18" charset="0"/>
                                      <a:ea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2</m:t>
                                  </m:r>
                                </m:e>
                                <m:sup>
                                  <m:r>
                                    <a:rPr lang="en-US" altLang="zh-TW" sz="1800" i="1">
                                      <a:latin typeface="Cambria Math" panose="02040503050406030204" pitchFamily="18" charset="0"/>
                                      <a:ea typeface="Cambria Math" panose="02040503050406030204" pitchFamily="18" charset="0"/>
                                    </a:rPr>
                                    <m:t>2</m:t>
                                  </m:r>
                                </m:sup>
                              </m:sSup>
                            </m:den>
                          </m:f>
                          <m:r>
                            <a:rPr kumimoji="1" lang="en-US" altLang="zh-TW" sz="1800" b="0" i="1" smtClean="0">
                              <a:latin typeface="Cambria Math" panose="02040503050406030204" pitchFamily="18" charset="0"/>
                              <a:ea typeface="Cambria Math" panose="02040503050406030204" pitchFamily="18" charset="0"/>
                            </a:rPr>
                            <m:t>−</m:t>
                          </m:r>
                          <m:f>
                            <m:fPr>
                              <m:ctrlPr>
                                <a:rPr kumimoji="1" lang="en-US" altLang="zh-TW" sz="1800" b="0" i="1" smtClean="0">
                                  <a:latin typeface="Cambria Math" panose="02040503050406030204" pitchFamily="18" charset="0"/>
                                  <a:ea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1</m:t>
                              </m:r>
                            </m:num>
                            <m:den>
                              <m:sSup>
                                <m:sSupPr>
                                  <m:ctrlPr>
                                    <a:rPr kumimoji="1" lang="en-US" altLang="zh-TW" sz="1800" b="0" i="1" smtClean="0">
                                      <a:latin typeface="Cambria Math" panose="02040503050406030204" pitchFamily="18" charset="0"/>
                                      <a:ea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𝑛</m:t>
                                  </m:r>
                                </m:e>
                                <m:sup>
                                  <m:r>
                                    <a:rPr kumimoji="1" lang="en-US" altLang="zh-TW" sz="1800" b="0" i="1" smtClean="0">
                                      <a:latin typeface="Cambria Math" panose="02040503050406030204" pitchFamily="18" charset="0"/>
                                      <a:ea typeface="Cambria Math" panose="02040503050406030204" pitchFamily="18" charset="0"/>
                                    </a:rPr>
                                    <m:t>2</m:t>
                                  </m:r>
                                </m:sup>
                              </m:sSup>
                            </m:den>
                          </m:f>
                        </m:e>
                      </m:d>
                    </m:oMath>
                  </m:oMathPara>
                </a14:m>
                <a:endParaRPr kumimoji="1" lang="zh-TW" altLang="en-US" sz="1800" b="0" dirty="0">
                  <a:latin typeface="Cambria Math"/>
                </a:endParaRPr>
              </a:p>
            </p:txBody>
          </p:sp>
        </mc:Choice>
        <mc:Fallback xmlns="">
          <p:sp>
            <p:nvSpPr>
              <p:cNvPr id="16" name="文字方塊 3">
                <a:extLst>
                  <a:ext uri="{FF2B5EF4-FFF2-40B4-BE49-F238E27FC236}">
                    <a16:creationId xmlns:a16="http://schemas.microsoft.com/office/drawing/2014/main" id="{B14C1995-C257-1A4A-AF06-B73ACF0CF7E2}"/>
                  </a:ext>
                </a:extLst>
              </p:cNvPr>
              <p:cNvSpPr txBox="1">
                <a:spLocks noRot="1" noChangeAspect="1" noMove="1" noResize="1" noEditPoints="1" noAdjustHandles="1" noChangeArrowheads="1" noChangeShapeType="1" noTextEdit="1"/>
              </p:cNvSpPr>
              <p:nvPr/>
            </p:nvSpPr>
            <p:spPr>
              <a:xfrm>
                <a:off x="1406971" y="4930047"/>
                <a:ext cx="1917192" cy="526298"/>
              </a:xfrm>
              <a:prstGeom prst="rect">
                <a:avLst/>
              </a:prstGeom>
              <a:blipFill>
                <a:blip r:embed="rId5"/>
                <a:stretch>
                  <a:fillRect l="-2632" t="-7143" b="-11905"/>
                </a:stretch>
              </a:blipFill>
            </p:spPr>
            <p:txBody>
              <a:bodyPr/>
              <a:lstStyle/>
              <a:p>
                <a:r>
                  <a:rPr lang="en-TW">
                    <a:noFill/>
                  </a:rPr>
                  <a:t> </a:t>
                </a:r>
              </a:p>
            </p:txBody>
          </p:sp>
        </mc:Fallback>
      </mc:AlternateContent>
      <p:sp>
        <p:nvSpPr>
          <p:cNvPr id="2" name="TextBox 1">
            <a:extLst>
              <a:ext uri="{FF2B5EF4-FFF2-40B4-BE49-F238E27FC236}">
                <a16:creationId xmlns:a16="http://schemas.microsoft.com/office/drawing/2014/main" id="{1E6E6D79-BAAD-538F-0082-6B595245C157}"/>
              </a:ext>
            </a:extLst>
          </p:cNvPr>
          <p:cNvSpPr txBox="1"/>
          <p:nvPr/>
        </p:nvSpPr>
        <p:spPr>
          <a:xfrm>
            <a:off x="1565694" y="4060003"/>
            <a:ext cx="864096" cy="369332"/>
          </a:xfrm>
          <a:prstGeom prst="rect">
            <a:avLst/>
          </a:prstGeom>
          <a:noFill/>
        </p:spPr>
        <p:txBody>
          <a:bodyPr wrap="square" rtlCol="0">
            <a:spAutoFit/>
          </a:bodyPr>
          <a:lstStyle/>
          <a:p>
            <a:r>
              <a:rPr lang="en-TW" sz="1800" b="0" dirty="0">
                <a:latin typeface="Cambria Math"/>
              </a:rPr>
              <a:t>紫外</a:t>
            </a:r>
          </a:p>
        </p:txBody>
      </p:sp>
      <p:sp>
        <p:nvSpPr>
          <p:cNvPr id="5" name="TextBox 4">
            <a:extLst>
              <a:ext uri="{FF2B5EF4-FFF2-40B4-BE49-F238E27FC236}">
                <a16:creationId xmlns:a16="http://schemas.microsoft.com/office/drawing/2014/main" id="{7AAE170A-EE0C-CBCA-C84F-DD26E864AB24}"/>
              </a:ext>
            </a:extLst>
          </p:cNvPr>
          <p:cNvSpPr txBox="1"/>
          <p:nvPr/>
        </p:nvSpPr>
        <p:spPr>
          <a:xfrm>
            <a:off x="4355976" y="4049603"/>
            <a:ext cx="864096" cy="369332"/>
          </a:xfrm>
          <a:prstGeom prst="rect">
            <a:avLst/>
          </a:prstGeom>
          <a:noFill/>
        </p:spPr>
        <p:txBody>
          <a:bodyPr wrap="square" rtlCol="0">
            <a:spAutoFit/>
          </a:bodyPr>
          <a:lstStyle/>
          <a:p>
            <a:r>
              <a:rPr lang="en-TW" sz="1800" dirty="0">
                <a:latin typeface="Cambria Math"/>
              </a:rPr>
              <a:t>紅</a:t>
            </a:r>
            <a:r>
              <a:rPr lang="en-TW" sz="1800" b="0" dirty="0">
                <a:latin typeface="Cambria Math"/>
              </a:rPr>
              <a:t>外</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文字方塊 4"/>
          <p:cNvSpPr txBox="1">
            <a:spLocks noChangeArrowheads="1"/>
          </p:cNvSpPr>
          <p:nvPr/>
        </p:nvSpPr>
        <p:spPr bwMode="auto">
          <a:xfrm>
            <a:off x="2166604" y="1723857"/>
            <a:ext cx="453465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最後一定會出現無法再被分割的單元。</a:t>
            </a:r>
            <a:endParaRPr lang="en-US" altLang="zh-TW" sz="1800" dirty="0">
              <a:latin typeface="Tahoma" pitchFamily="34" charset="0"/>
            </a:endParaRPr>
          </a:p>
        </p:txBody>
      </p:sp>
      <p:sp>
        <p:nvSpPr>
          <p:cNvPr id="21508" name="矩形 5"/>
          <p:cNvSpPr>
            <a:spLocks noChangeArrowheads="1"/>
          </p:cNvSpPr>
          <p:nvPr/>
        </p:nvSpPr>
        <p:spPr bwMode="auto">
          <a:xfrm>
            <a:off x="2166604" y="1243041"/>
            <a:ext cx="542973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進一步地，想像我們將這四種元素再繼續一直分割，</a:t>
            </a:r>
          </a:p>
        </p:txBody>
      </p:sp>
      <p:sp>
        <p:nvSpPr>
          <p:cNvPr id="154630" name="矩形 1"/>
          <p:cNvSpPr>
            <a:spLocks noChangeArrowheads="1"/>
          </p:cNvSpPr>
          <p:nvPr/>
        </p:nvSpPr>
        <p:spPr bwMode="auto">
          <a:xfrm>
            <a:off x="2166604" y="2197971"/>
            <a:ext cx="4339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那麼整個世界不是就由這個單元所構成？</a:t>
            </a:r>
          </a:p>
        </p:txBody>
      </p:sp>
      <p:sp>
        <p:nvSpPr>
          <p:cNvPr id="21515"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8695D670-ED97-491A-9635-22EE72266AA4}" type="slidenum">
              <a:rPr kumimoji="0" lang="zh-TW" altLang="en-US" sz="1400">
                <a:latin typeface="Tahoma" pitchFamily="34" charset="0"/>
              </a:rPr>
              <a:pPr eaLnBrk="1" hangingPunct="1">
                <a:spcBef>
                  <a:spcPct val="0"/>
                </a:spcBef>
                <a:buClrTx/>
                <a:buSzTx/>
                <a:buFontTx/>
                <a:buNone/>
              </a:pPr>
              <a:t>12</a:t>
            </a:fld>
            <a:endParaRPr kumimoji="0" lang="en-US" altLang="zh-TW" sz="1400">
              <a:latin typeface="Tahoma" pitchFamily="34" charset="0"/>
            </a:endParaRPr>
          </a:p>
        </p:txBody>
      </p:sp>
      <p:pic>
        <p:nvPicPr>
          <p:cNvPr id="268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2818135"/>
            <a:ext cx="3292244" cy="2469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74532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文字方塊 4"/>
          <p:cNvSpPr txBox="1">
            <a:spLocks noChangeArrowheads="1"/>
          </p:cNvSpPr>
          <p:nvPr/>
        </p:nvSpPr>
        <p:spPr bwMode="auto">
          <a:xfrm>
            <a:off x="1836614" y="5750704"/>
            <a:ext cx="51132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我們應該原子預期放出的光頻率是連續分布的！</a:t>
            </a:r>
          </a:p>
        </p:txBody>
      </p:sp>
      <p:sp>
        <p:nvSpPr>
          <p:cNvPr id="63491" name="文字方塊 4"/>
          <p:cNvSpPr txBox="1">
            <a:spLocks noChangeArrowheads="1"/>
          </p:cNvSpPr>
          <p:nvPr/>
        </p:nvSpPr>
        <p:spPr bwMode="auto">
          <a:xfrm>
            <a:off x="1836614" y="5309932"/>
            <a:ext cx="6623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電子軌道大小是任意的，因此電子繞行的頻率是任意的，</a:t>
            </a:r>
          </a:p>
        </p:txBody>
      </p:sp>
      <p:sp>
        <p:nvSpPr>
          <p:cNvPr id="63492" name="文字方塊 3"/>
          <p:cNvSpPr txBox="1">
            <a:spLocks noChangeArrowheads="1"/>
          </p:cNvSpPr>
          <p:nvPr/>
        </p:nvSpPr>
        <p:spPr bwMode="auto">
          <a:xfrm>
            <a:off x="1601613" y="755412"/>
            <a:ext cx="608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加速的電荷會發出等於電荷振動頻率的電磁波！</a:t>
            </a:r>
          </a:p>
        </p:txBody>
      </p:sp>
      <p:pic>
        <p:nvPicPr>
          <p:cNvPr id="63493" name="Picture 6" descr="D:\Dropbox\Documents\課程\YoungTextBook\Images\Chapter39\A_Images\A_Figures_and_Photos\39_14_Figure.jpg"/>
          <p:cNvPicPr>
            <a:picLocks noChangeAspect="1" noChangeArrowheads="1"/>
          </p:cNvPicPr>
          <p:nvPr/>
        </p:nvPicPr>
        <p:blipFill>
          <a:blip r:embed="rId2">
            <a:extLst>
              <a:ext uri="{28A0092B-C50C-407E-A947-70E740481C1C}">
                <a14:useLocalDpi xmlns:a14="http://schemas.microsoft.com/office/drawing/2010/main" val="0"/>
              </a:ext>
            </a:extLst>
          </a:blip>
          <a:srcRect t="42523" b="18102"/>
          <a:stretch>
            <a:fillRect/>
          </a:stretch>
        </p:blipFill>
        <p:spPr bwMode="auto">
          <a:xfrm>
            <a:off x="1619672" y="1272738"/>
            <a:ext cx="4651375"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836614" y="4869160"/>
            <a:ext cx="53996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原子的發光顯然是由內部帶電的電子發出的。</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690688" y="1198563"/>
            <a:ext cx="5072062" cy="2643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64516" name="Picture 4" descr="http://upload.wikimedia.org/wikipedia/commons/thumb/4/41/Hydrogen_spectrum.svg/500px-Hydrogen_spectrum.svg.png">
            <a:hlinkClick r:id="rId2" tooltip="The spectral series of hydrogen, on a logarithmic sca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412875"/>
            <a:ext cx="5180013"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文字方塊 4"/>
          <p:cNvSpPr txBox="1">
            <a:spLocks noChangeArrowheads="1"/>
          </p:cNvSpPr>
          <p:nvPr/>
        </p:nvSpPr>
        <p:spPr bwMode="auto">
          <a:xfrm>
            <a:off x="4119563" y="555625"/>
            <a:ext cx="1071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a:t>Paschen series </a:t>
            </a:r>
            <a:endParaRPr lang="zh-TW" altLang="en-US" sz="1600"/>
          </a:p>
        </p:txBody>
      </p:sp>
      <p:sp>
        <p:nvSpPr>
          <p:cNvPr id="64518" name="文字方塊 5"/>
          <p:cNvSpPr txBox="1">
            <a:spLocks noChangeArrowheads="1"/>
          </p:cNvSpPr>
          <p:nvPr/>
        </p:nvSpPr>
        <p:spPr bwMode="auto">
          <a:xfrm>
            <a:off x="5119688" y="555625"/>
            <a:ext cx="1071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a:t>Brackett series </a:t>
            </a:r>
            <a:endParaRPr lang="zh-TW" altLang="en-US" sz="1600"/>
          </a:p>
        </p:txBody>
      </p:sp>
      <p:sp>
        <p:nvSpPr>
          <p:cNvPr id="64519" name="文字方塊 6"/>
          <p:cNvSpPr txBox="1">
            <a:spLocks noChangeArrowheads="1"/>
          </p:cNvSpPr>
          <p:nvPr/>
        </p:nvSpPr>
        <p:spPr bwMode="auto">
          <a:xfrm>
            <a:off x="6119813" y="555625"/>
            <a:ext cx="114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a:t>Pfund series </a:t>
            </a:r>
            <a:endParaRPr lang="zh-TW" altLang="en-US" sz="1600"/>
          </a:p>
        </p:txBody>
      </p:sp>
      <p:sp>
        <p:nvSpPr>
          <p:cNvPr id="64520" name="文字方塊 7"/>
          <p:cNvSpPr txBox="1">
            <a:spLocks noChangeArrowheads="1"/>
          </p:cNvSpPr>
          <p:nvPr/>
        </p:nvSpPr>
        <p:spPr bwMode="auto">
          <a:xfrm>
            <a:off x="6905625" y="555625"/>
            <a:ext cx="1357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a:t>Humphreys series </a:t>
            </a:r>
            <a:endParaRPr lang="zh-TW" altLang="en-US" sz="1600"/>
          </a:p>
        </p:txBody>
      </p:sp>
      <p:sp>
        <p:nvSpPr>
          <p:cNvPr id="64521" name="文字方塊 8"/>
          <p:cNvSpPr txBox="1">
            <a:spLocks noChangeArrowheads="1"/>
          </p:cNvSpPr>
          <p:nvPr/>
        </p:nvSpPr>
        <p:spPr bwMode="auto">
          <a:xfrm>
            <a:off x="1762125" y="555625"/>
            <a:ext cx="114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a:t>Lyman series </a:t>
            </a:r>
            <a:endParaRPr lang="zh-TW" altLang="en-US" sz="1600"/>
          </a:p>
        </p:txBody>
      </p:sp>
      <p:sp>
        <p:nvSpPr>
          <p:cNvPr id="64522" name="文字方塊 10"/>
          <p:cNvSpPr txBox="1">
            <a:spLocks noChangeArrowheads="1"/>
          </p:cNvSpPr>
          <p:nvPr/>
        </p:nvSpPr>
        <p:spPr bwMode="auto">
          <a:xfrm>
            <a:off x="3048000" y="555625"/>
            <a:ext cx="857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a:t>Balmer series </a:t>
            </a:r>
            <a:endParaRPr lang="zh-TW" altLang="en-US" sz="1600"/>
          </a:p>
        </p:txBody>
      </p:sp>
      <p:sp>
        <p:nvSpPr>
          <p:cNvPr id="64523" name="文字方塊 10"/>
          <p:cNvSpPr txBox="1">
            <a:spLocks noChangeArrowheads="1"/>
          </p:cNvSpPr>
          <p:nvPr/>
        </p:nvSpPr>
        <p:spPr bwMode="auto">
          <a:xfrm>
            <a:off x="1382713" y="5070475"/>
            <a:ext cx="633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氫原子的光譜顯然是太陽系般的原子模型所無法解釋的。</a:t>
            </a:r>
          </a:p>
        </p:txBody>
      </p:sp>
      <p:sp>
        <p:nvSpPr>
          <p:cNvPr id="64524" name="文字方塊 11"/>
          <p:cNvSpPr txBox="1">
            <a:spLocks noChangeArrowheads="1"/>
          </p:cNvSpPr>
          <p:nvPr/>
        </p:nvSpPr>
        <p:spPr bwMode="auto">
          <a:xfrm>
            <a:off x="1384300" y="5502275"/>
            <a:ext cx="7004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如此清晰的規則，似乎指點了正確的原子模型最重要的特徵！</a:t>
            </a:r>
            <a:endParaRPr lang="en-US" altLang="zh-TW" sz="1800" dirty="0"/>
          </a:p>
        </p:txBody>
      </p:sp>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BEE334C9-B54F-B947-AD8D-DE14E4D91647}"/>
                  </a:ext>
                </a:extLst>
              </p:cNvPr>
              <p:cNvSpPr txBox="1"/>
              <p:nvPr/>
            </p:nvSpPr>
            <p:spPr>
              <a:xfrm>
                <a:off x="3476625" y="4250072"/>
                <a:ext cx="1986890" cy="5262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1</m:t>
                          </m:r>
                        </m:num>
                        <m:den>
                          <m:r>
                            <a:rPr kumimoji="1" lang="en-US" altLang="zh-TW" sz="1800" b="0" i="1" smtClean="0">
                              <a:latin typeface="Cambria Math" panose="02040503050406030204" pitchFamily="18" charset="0"/>
                              <a:ea typeface="Cambria Math" panose="02040503050406030204" pitchFamily="18" charset="0"/>
                            </a:rPr>
                            <m:t>𝜆</m:t>
                          </m:r>
                        </m:den>
                      </m:f>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𝑅</m:t>
                          </m:r>
                        </m:e>
                        <m:sub>
                          <m:r>
                            <a:rPr kumimoji="1" lang="en-US" altLang="zh-TW" sz="1800" b="0" i="1" smtClean="0">
                              <a:latin typeface="Cambria Math" panose="02040503050406030204" pitchFamily="18" charset="0"/>
                            </a:rPr>
                            <m:t>𝐻</m:t>
                          </m:r>
                        </m:sub>
                      </m:sSub>
                      <m:r>
                        <a:rPr kumimoji="1" lang="en-US" altLang="zh-TW" sz="1800" b="0" i="1" smtClean="0">
                          <a:latin typeface="Cambria Math" panose="02040503050406030204" pitchFamily="18" charset="0"/>
                          <a:ea typeface="Cambria Math" panose="02040503050406030204" pitchFamily="18" charset="0"/>
                        </a:rPr>
                        <m:t>∙</m:t>
                      </m:r>
                      <m:d>
                        <m:dPr>
                          <m:ctrlPr>
                            <a:rPr kumimoji="1" lang="en-US" altLang="zh-TW" sz="1800" b="0" i="1" smtClean="0">
                              <a:latin typeface="Cambria Math" panose="02040503050406030204" pitchFamily="18" charset="0"/>
                              <a:ea typeface="Cambria Math" panose="02040503050406030204" pitchFamily="18" charset="0"/>
                            </a:rPr>
                          </m:ctrlPr>
                        </m:dPr>
                        <m:e>
                          <m:f>
                            <m:fPr>
                              <m:ctrlPr>
                                <a:rPr kumimoji="1" lang="en-US" altLang="zh-TW" sz="1800" b="0" i="1" smtClean="0">
                                  <a:latin typeface="Cambria Math" panose="02040503050406030204" pitchFamily="18" charset="0"/>
                                  <a:ea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1</m:t>
                              </m:r>
                            </m:num>
                            <m:den>
                              <m:sSup>
                                <m:sSupPr>
                                  <m:ctrlPr>
                                    <a:rPr kumimoji="1" lang="en-US" altLang="zh-TW" sz="1800" b="0" i="1" smtClean="0">
                                      <a:latin typeface="Cambria Math" panose="02040503050406030204" pitchFamily="18" charset="0"/>
                                      <a:ea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𝑚</m:t>
                                  </m:r>
                                </m:e>
                                <m:sup>
                                  <m:r>
                                    <a:rPr kumimoji="1" lang="en-US" altLang="zh-TW" sz="1800" b="0" i="1" smtClean="0">
                                      <a:latin typeface="Cambria Math" panose="02040503050406030204" pitchFamily="18" charset="0"/>
                                      <a:ea typeface="Cambria Math" panose="02040503050406030204" pitchFamily="18" charset="0"/>
                                    </a:rPr>
                                    <m:t>2</m:t>
                                  </m:r>
                                </m:sup>
                              </m:sSup>
                            </m:den>
                          </m:f>
                          <m:r>
                            <a:rPr kumimoji="1" lang="en-US" altLang="zh-TW" sz="1800" b="0" i="1" smtClean="0">
                              <a:latin typeface="Cambria Math" panose="02040503050406030204" pitchFamily="18" charset="0"/>
                              <a:ea typeface="Cambria Math" panose="02040503050406030204" pitchFamily="18" charset="0"/>
                            </a:rPr>
                            <m:t>−</m:t>
                          </m:r>
                          <m:f>
                            <m:fPr>
                              <m:ctrlPr>
                                <a:rPr kumimoji="1" lang="en-US" altLang="zh-TW" sz="1800" b="0" i="1" smtClean="0">
                                  <a:latin typeface="Cambria Math" panose="02040503050406030204" pitchFamily="18" charset="0"/>
                                  <a:ea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1</m:t>
                              </m:r>
                            </m:num>
                            <m:den>
                              <m:sSup>
                                <m:sSupPr>
                                  <m:ctrlPr>
                                    <a:rPr kumimoji="1" lang="en-US" altLang="zh-TW" sz="1800" b="0" i="1" smtClean="0">
                                      <a:latin typeface="Cambria Math" panose="02040503050406030204" pitchFamily="18" charset="0"/>
                                      <a:ea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𝑛</m:t>
                                  </m:r>
                                </m:e>
                                <m:sup>
                                  <m:r>
                                    <a:rPr kumimoji="1" lang="en-US" altLang="zh-TW" sz="1800" b="0" i="1" smtClean="0">
                                      <a:latin typeface="Cambria Math" panose="02040503050406030204" pitchFamily="18" charset="0"/>
                                      <a:ea typeface="Cambria Math" panose="02040503050406030204" pitchFamily="18" charset="0"/>
                                    </a:rPr>
                                    <m:t>2</m:t>
                                  </m:r>
                                </m:sup>
                              </m:sSup>
                            </m:den>
                          </m:f>
                        </m:e>
                      </m:d>
                    </m:oMath>
                  </m:oMathPara>
                </a14:m>
                <a:endParaRPr kumimoji="1" lang="zh-TW" altLang="en-US" sz="1800" b="0" dirty="0">
                  <a:latin typeface="Cambria Math"/>
                </a:endParaRPr>
              </a:p>
            </p:txBody>
          </p:sp>
        </mc:Choice>
        <mc:Fallback xmlns="">
          <p:sp>
            <p:nvSpPr>
              <p:cNvPr id="13" name="文字方塊 12">
                <a:extLst>
                  <a:ext uri="{FF2B5EF4-FFF2-40B4-BE49-F238E27FC236}">
                    <a16:creationId xmlns:a16="http://schemas.microsoft.com/office/drawing/2014/main" id="{BEE334C9-B54F-B947-AD8D-DE14E4D91647}"/>
                  </a:ext>
                </a:extLst>
              </p:cNvPr>
              <p:cNvSpPr txBox="1">
                <a:spLocks noRot="1" noChangeAspect="1" noMove="1" noResize="1" noEditPoints="1" noAdjustHandles="1" noChangeArrowheads="1" noChangeShapeType="1" noTextEdit="1"/>
              </p:cNvSpPr>
              <p:nvPr/>
            </p:nvSpPr>
            <p:spPr>
              <a:xfrm>
                <a:off x="3476625" y="4250072"/>
                <a:ext cx="1986890" cy="526298"/>
              </a:xfrm>
              <a:prstGeom prst="rect">
                <a:avLst/>
              </a:prstGeom>
              <a:blipFill>
                <a:blip r:embed="rId4"/>
                <a:stretch>
                  <a:fillRect l="-2532" t="-4651" b="-11628"/>
                </a:stretch>
              </a:blipFill>
            </p:spPr>
            <p:txBody>
              <a:bodyPr/>
              <a:lstStyle/>
              <a:p>
                <a:r>
                  <a:rPr lang="en-TW">
                    <a:noFill/>
                  </a:rPr>
                  <a:t> </a:t>
                </a:r>
              </a:p>
            </p:txBody>
          </p:sp>
        </mc:Fallback>
      </mc:AlternateContent>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upload.wikimedia.org/wikipedia/en/4/4c/Emission_spectrum-H.png">
            <a:hlinkClick r:id="rId2" tooltip="Emission spectrum of Hydroge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420938"/>
            <a:ext cx="50101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6" descr="D:\Dropbox\Documents\課程\YoungTextBook\Images\Chapter39\A_Images\A_Figures_and_Photos\39_14_Figure.jpg"/>
          <p:cNvPicPr>
            <a:picLocks noChangeAspect="1" noChangeArrowheads="1"/>
          </p:cNvPicPr>
          <p:nvPr/>
        </p:nvPicPr>
        <p:blipFill>
          <a:blip r:embed="rId4">
            <a:extLst>
              <a:ext uri="{28A0092B-C50C-407E-A947-70E740481C1C}">
                <a14:useLocalDpi xmlns:a14="http://schemas.microsoft.com/office/drawing/2010/main" val="0"/>
              </a:ext>
            </a:extLst>
          </a:blip>
          <a:srcRect t="42523" b="18102"/>
          <a:stretch>
            <a:fillRect/>
          </a:stretch>
        </p:blipFill>
        <p:spPr bwMode="auto">
          <a:xfrm>
            <a:off x="5940425" y="1773238"/>
            <a:ext cx="26098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文字方塊 3"/>
          <p:cNvSpPr txBox="1">
            <a:spLocks noChangeArrowheads="1"/>
          </p:cNvSpPr>
          <p:nvPr/>
        </p:nvSpPr>
        <p:spPr bwMode="auto">
          <a:xfrm>
            <a:off x="1547813" y="4149725"/>
            <a:ext cx="467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原子的光譜與原子內電子的狀態直接相關！</a:t>
            </a:r>
          </a:p>
        </p:txBody>
      </p:sp>
      <p:sp>
        <p:nvSpPr>
          <p:cNvPr id="65541" name="文字方塊 4"/>
          <p:cNvSpPr txBox="1">
            <a:spLocks noChangeArrowheads="1"/>
          </p:cNvSpPr>
          <p:nvPr/>
        </p:nvSpPr>
        <p:spPr bwMode="auto">
          <a:xfrm>
            <a:off x="1547813" y="4581525"/>
            <a:ext cx="6911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了解光譜的規則，就瞭解了原子結構，也就瞭解了原子中的電子！</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444209" y="5319084"/>
            <a:ext cx="1512168" cy="401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563" name="文字方塊 2"/>
          <p:cNvSpPr txBox="1">
            <a:spLocks noChangeArrowheads="1"/>
          </p:cNvSpPr>
          <p:nvPr/>
        </p:nvSpPr>
        <p:spPr bwMode="auto">
          <a:xfrm>
            <a:off x="3599892" y="965781"/>
            <a:ext cx="1944216"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波爾的原子模型</a:t>
            </a:r>
          </a:p>
        </p:txBody>
      </p:sp>
      <p:sp>
        <p:nvSpPr>
          <p:cNvPr id="2" name="矩形 1"/>
          <p:cNvSpPr/>
          <p:nvPr/>
        </p:nvSpPr>
        <p:spPr>
          <a:xfrm>
            <a:off x="3302982" y="5373216"/>
            <a:ext cx="2826415" cy="369332"/>
          </a:xfrm>
          <a:prstGeom prst="rect">
            <a:avLst/>
          </a:prstGeom>
        </p:spPr>
        <p:txBody>
          <a:bodyPr wrap="none">
            <a:spAutoFit/>
          </a:bodyPr>
          <a:lstStyle/>
          <a:p>
            <a:r>
              <a:rPr lang="en-US" altLang="zh-TW" sz="1800" dirty="0"/>
              <a:t>Niels Bohr </a:t>
            </a:r>
            <a:r>
              <a:rPr lang="zh-TW" altLang="en-US" sz="1800" dirty="0"/>
              <a:t>波爾 </a:t>
            </a:r>
            <a:r>
              <a:rPr lang="en-US" altLang="zh-TW" sz="1800" dirty="0"/>
              <a:t>1985-1962 </a:t>
            </a:r>
            <a:endParaRPr lang="zh-TW" altLang="en-US" sz="1800" dirty="0"/>
          </a:p>
        </p:txBody>
      </p:sp>
      <p:pic>
        <p:nvPicPr>
          <p:cNvPr id="153602" name="Picture 2" descr="\\psf\Home\Downloads\Niels_Boh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1521078"/>
            <a:ext cx="2592636" cy="3666728"/>
          </a:xfrm>
          <a:prstGeom prst="rect">
            <a:avLst/>
          </a:prstGeom>
          <a:noFill/>
          <a:extLst>
            <a:ext uri="{909E8E84-426E-40DD-AFC4-6F175D3DCCD1}">
              <a14:hiddenFill xmlns:a14="http://schemas.microsoft.com/office/drawing/2010/main">
                <a:solidFill>
                  <a:srgbClr val="FFFFFF"/>
                </a:solidFill>
              </a14:hiddenFill>
            </a:ext>
          </a:extLst>
        </p:spPr>
      </p:pic>
      <p:pic>
        <p:nvPicPr>
          <p:cNvPr id="153603" name="Picture 3" descr="\\psf\Home\Downloads\107px-Niels_Bohr_Signatur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9" y="5318770"/>
            <a:ext cx="1512168" cy="3957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photos.aip.org/history/Thumbnails/bohr_niels_g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500063"/>
            <a:ext cx="43434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圖片 2" descr="Bohr 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86188" y="0"/>
            <a:ext cx="4859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5" descr="http://www.gap-system.org/~history/BigPictures/Bohr_Niels_1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3786188"/>
            <a:ext cx="366712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82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9090"/>
                                        </p:tgtEl>
                                        <p:attrNameLst>
                                          <p:attrName>style.visibility</p:attrName>
                                        </p:attrNameLst>
                                      </p:cBhvr>
                                      <p:to>
                                        <p:strVal val="visible"/>
                                      </p:to>
                                    </p:set>
                                    <p:anim calcmode="lin" valueType="num">
                                      <p:cBhvr additive="base">
                                        <p:cTn id="7" dur="500" fill="hold"/>
                                        <p:tgtEl>
                                          <p:spTgt spid="89090"/>
                                        </p:tgtEl>
                                        <p:attrNameLst>
                                          <p:attrName>ppt_x</p:attrName>
                                        </p:attrNameLst>
                                      </p:cBhvr>
                                      <p:tavLst>
                                        <p:tav tm="0">
                                          <p:val>
                                            <p:strVal val="#ppt_x"/>
                                          </p:val>
                                        </p:tav>
                                        <p:tav tm="100000">
                                          <p:val>
                                            <p:strVal val="#ppt_x"/>
                                          </p:val>
                                        </p:tav>
                                      </p:tavLst>
                                    </p:anim>
                                    <p:anim calcmode="lin" valueType="num">
                                      <p:cBhvr additive="base">
                                        <p:cTn id="8" dur="500" fill="hold"/>
                                        <p:tgtEl>
                                          <p:spTgt spid="8909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9092"/>
                                        </p:tgtEl>
                                        <p:attrNameLst>
                                          <p:attrName>style.visibility</p:attrName>
                                        </p:attrNameLst>
                                      </p:cBhvr>
                                      <p:to>
                                        <p:strVal val="visible"/>
                                      </p:to>
                                    </p:set>
                                    <p:anim calcmode="lin" valueType="num">
                                      <p:cBhvr additive="base">
                                        <p:cTn id="11" dur="500" fill="hold"/>
                                        <p:tgtEl>
                                          <p:spTgt spid="89092"/>
                                        </p:tgtEl>
                                        <p:attrNameLst>
                                          <p:attrName>ppt_x</p:attrName>
                                        </p:attrNameLst>
                                      </p:cBhvr>
                                      <p:tavLst>
                                        <p:tav tm="0">
                                          <p:val>
                                            <p:strVal val="#ppt_x"/>
                                          </p:val>
                                        </p:tav>
                                        <p:tav tm="100000">
                                          <p:val>
                                            <p:strVal val="#ppt_x"/>
                                          </p:val>
                                        </p:tav>
                                      </p:tavLst>
                                    </p:anim>
                                    <p:anim calcmode="lin" valueType="num">
                                      <p:cBhvr additive="base">
                                        <p:cTn id="12" dur="500" fill="hold"/>
                                        <p:tgtEl>
                                          <p:spTgt spid="890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sf\Home\Downloads\Niels_Boh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145" y="973433"/>
            <a:ext cx="1728192" cy="2444157"/>
          </a:xfrm>
          <a:prstGeom prst="rect">
            <a:avLst/>
          </a:prstGeom>
          <a:noFill/>
          <a:extLst>
            <a:ext uri="{909E8E84-426E-40DD-AFC4-6F175D3DCCD1}">
              <a14:hiddenFill xmlns:a14="http://schemas.microsoft.com/office/drawing/2010/main">
                <a:solidFill>
                  <a:srgbClr val="FFFFFF"/>
                </a:solidFill>
              </a14:hiddenFill>
            </a:ext>
          </a:extLst>
        </p:spPr>
      </p:pic>
      <p:pic>
        <p:nvPicPr>
          <p:cNvPr id="151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7102" y="1002432"/>
            <a:ext cx="2181511" cy="3408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1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5731" y="980728"/>
            <a:ext cx="2436862" cy="4873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bwMode="auto">
          <a:xfrm>
            <a:off x="1213195" y="476672"/>
            <a:ext cx="7056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Bohr went to work with JJ</a:t>
            </a:r>
            <a:r>
              <a:rPr lang="zh-TW" altLang="en-US" sz="1800" dirty="0"/>
              <a:t> </a:t>
            </a:r>
            <a:r>
              <a:rPr lang="en-US" altLang="zh-TW" sz="1800" dirty="0"/>
              <a:t>Thomson at Cavendish Lab of Cambridge U</a:t>
            </a:r>
            <a:endParaRPr lang="zh-TW" altLang="en-US" sz="1800" dirty="0"/>
          </a:p>
        </p:txBody>
      </p:sp>
      <p:sp>
        <p:nvSpPr>
          <p:cNvPr id="4" name="文字方塊 3"/>
          <p:cNvSpPr txBox="1"/>
          <p:nvPr/>
        </p:nvSpPr>
        <p:spPr bwMode="auto">
          <a:xfrm>
            <a:off x="1043608" y="5949280"/>
            <a:ext cx="76593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The whole thing was very interesting in Cambridge, but it was absolutely useless. </a:t>
            </a:r>
            <a:endParaRPr lang="zh-TW" altLang="en-US" sz="1800" dirty="0"/>
          </a:p>
        </p:txBody>
      </p:sp>
    </p:spTree>
    <p:extLst>
      <p:ext uri="{BB962C8B-B14F-4D97-AF65-F5344CB8AC3E}">
        <p14:creationId xmlns:p14="http://schemas.microsoft.com/office/powerpoint/2010/main" val="3462862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980728"/>
            <a:ext cx="4176464" cy="5568619"/>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980728"/>
            <a:ext cx="2193096" cy="2924127"/>
          </a:xfrm>
          <a:prstGeom prst="rect">
            <a:avLst/>
          </a:prstGeom>
        </p:spPr>
      </p:pic>
      <p:pic>
        <p:nvPicPr>
          <p:cNvPr id="4" name="Picture 3" descr="fig40"/>
          <p:cNvPicPr>
            <a:picLocks noChangeAspect="1" noChangeArrowheads="1"/>
          </p:cNvPicPr>
          <p:nvPr/>
        </p:nvPicPr>
        <p:blipFill>
          <a:blip r:embed="rId4" cstate="print">
            <a:extLst>
              <a:ext uri="{28A0092B-C50C-407E-A947-70E740481C1C}">
                <a14:useLocalDpi xmlns:a14="http://schemas.microsoft.com/office/drawing/2010/main" val="0"/>
              </a:ext>
            </a:extLst>
          </a:blip>
          <a:srcRect b="17500"/>
          <a:stretch>
            <a:fillRect/>
          </a:stretch>
        </p:blipFill>
        <p:spPr bwMode="auto">
          <a:xfrm>
            <a:off x="5148064" y="3904854"/>
            <a:ext cx="2193096" cy="2688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bwMode="auto">
          <a:xfrm>
            <a:off x="755576" y="476672"/>
            <a:ext cx="78488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失望之餘，波爾往北到</a:t>
            </a:r>
            <a:r>
              <a:rPr lang="en-US" altLang="zh-TW" sz="1800" dirty="0"/>
              <a:t>Manchester</a:t>
            </a:r>
            <a:r>
              <a:rPr lang="zh-TW" altLang="en-US" sz="1800" dirty="0"/>
              <a:t>與</a:t>
            </a:r>
            <a:r>
              <a:rPr lang="en-US" altLang="zh-TW" sz="1800" dirty="0"/>
              <a:t>Rutherford</a:t>
            </a:r>
            <a:r>
              <a:rPr lang="zh-TW" altLang="en-US" sz="1800" dirty="0"/>
              <a:t>共事，就此改變了歷史。</a:t>
            </a:r>
          </a:p>
        </p:txBody>
      </p:sp>
    </p:spTree>
    <p:extLst>
      <p:ext uri="{BB962C8B-B14F-4D97-AF65-F5344CB8AC3E}">
        <p14:creationId xmlns:p14="http://schemas.microsoft.com/office/powerpoint/2010/main" val="13464139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9"/>
          <p:cNvSpPr txBox="1">
            <a:spLocks noChangeArrowheads="1"/>
          </p:cNvSpPr>
          <p:nvPr/>
        </p:nvSpPr>
        <p:spPr bwMode="auto">
          <a:xfrm>
            <a:off x="3156193" y="796534"/>
            <a:ext cx="2160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b="1" dirty="0">
                <a:solidFill>
                  <a:srgbClr val="FF0000"/>
                </a:solidFill>
              </a:rPr>
              <a:t>光子 </a:t>
            </a:r>
            <a:r>
              <a:rPr lang="en-US" altLang="zh-TW" sz="1800" b="1" dirty="0">
                <a:solidFill>
                  <a:srgbClr val="FF0000"/>
                </a:solidFill>
                <a:latin typeface="Times New Roman" panose="02020603050405020304" pitchFamily="18" charset="0"/>
                <a:cs typeface="Times New Roman" panose="02020603050405020304" pitchFamily="18" charset="0"/>
              </a:rPr>
              <a:t>Photon</a:t>
            </a:r>
            <a:endParaRPr lang="zh-TW" altLang="en-US" sz="1800" b="1" dirty="0">
              <a:solidFill>
                <a:srgbClr val="FF0000"/>
              </a:solidFill>
              <a:latin typeface="Times New Roman" panose="02020603050405020304" pitchFamily="18" charset="0"/>
              <a:cs typeface="Times New Roman" panose="02020603050405020304" pitchFamily="18" charset="0"/>
            </a:endParaRPr>
          </a:p>
        </p:txBody>
      </p:sp>
      <p:sp>
        <p:nvSpPr>
          <p:cNvPr id="3" name="笑臉 2"/>
          <p:cNvSpPr/>
          <p:nvPr/>
        </p:nvSpPr>
        <p:spPr>
          <a:xfrm>
            <a:off x="3730868" y="1444234"/>
            <a:ext cx="576263" cy="5762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21860" name="Picture 4" descr="http://www-d0.fnal.gov/Run2Physics/WWW/results/final/TOP/T06C/elementary_particles.jpg"/>
          <p:cNvPicPr>
            <a:picLocks noChangeAspect="1" noChangeArrowheads="1"/>
          </p:cNvPicPr>
          <p:nvPr/>
        </p:nvPicPr>
        <p:blipFill>
          <a:blip r:embed="rId2" cstate="print">
            <a:extLst>
              <a:ext uri="{28A0092B-C50C-407E-A947-70E740481C1C}">
                <a14:useLocalDpi xmlns:a14="http://schemas.microsoft.com/office/drawing/2010/main" val="0"/>
              </a:ext>
            </a:extLst>
          </a:blip>
          <a:srcRect l="20081" r="20857" b="5501"/>
          <a:stretch>
            <a:fillRect/>
          </a:stretch>
        </p:blipFill>
        <p:spPr bwMode="auto">
          <a:xfrm>
            <a:off x="2795831" y="2307834"/>
            <a:ext cx="2579687"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a:xfrm>
                <a:off x="6156176" y="2668072"/>
                <a:ext cx="953851"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a:rPr>
                        <m:t>h𝑓</m:t>
                      </m:r>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6156176" y="2668072"/>
                <a:ext cx="953851" cy="369332"/>
              </a:xfrm>
              <a:prstGeom prst="rect">
                <a:avLst/>
              </a:prstGeom>
              <a:blipFill>
                <a:blip r:embed="rId3"/>
                <a:stretch>
                  <a:fillRect b="-1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6156176" y="3266445"/>
                <a:ext cx="802206" cy="6183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zh-TW" altLang="en-US" sz="1800" b="0" i="1" smtClean="0">
                              <a:latin typeface="Cambria Math"/>
                            </a:rPr>
                            <m:t>𝜆</m:t>
                          </m:r>
                        </m:den>
                      </m:f>
                    </m:oMath>
                  </m:oMathPara>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6156176" y="3266445"/>
                <a:ext cx="802206" cy="618311"/>
              </a:xfrm>
              <a:prstGeom prst="rect">
                <a:avLst/>
              </a:prstGeom>
              <a:blipFill>
                <a:blip r:embed="rId4"/>
                <a:stretch>
                  <a:fillRect b="-612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a:xfrm>
                <a:off x="4572000" y="764724"/>
                <a:ext cx="38388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2000" i="1" smtClean="0">
                          <a:latin typeface="Cambria Math"/>
                        </a:rPr>
                        <m:t>𝛾</m:t>
                      </m:r>
                    </m:oMath>
                  </m:oMathPara>
                </a14:m>
                <a:endParaRPr lang="zh-TW" altLang="en-US" sz="2000"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4572000" y="764724"/>
                <a:ext cx="383888" cy="400110"/>
              </a:xfrm>
              <a:prstGeom prst="rect">
                <a:avLst/>
              </a:prstGeom>
              <a:blipFill>
                <a:blip r:embed="rId5"/>
                <a:stretch>
                  <a:fillRect b="-625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2123728" y="5577780"/>
                <a:ext cx="4753802" cy="372410"/>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h</m:t>
                      </m:r>
                      <m:r>
                        <a:rPr lang="en-US" altLang="zh-TW" sz="1800" b="0" i="1" smtClean="0">
                          <a:latin typeface="Cambria Math"/>
                        </a:rPr>
                        <m:t>=6.626×</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−34</m:t>
                          </m:r>
                        </m:sup>
                      </m:sSup>
                      <m:r>
                        <m:rPr>
                          <m:nor/>
                        </m:rPr>
                        <a:rPr lang="en-US" altLang="zh-TW" sz="1800" b="0" i="0" smtClean="0">
                          <a:latin typeface="Cambria Math"/>
                          <a:ea typeface="Cambria Math"/>
                        </a:rPr>
                        <m:t> </m:t>
                      </m:r>
                      <m:r>
                        <m:rPr>
                          <m:nor/>
                        </m:rPr>
                        <a:rPr lang="en-US" altLang="zh-TW" sz="1800" b="0" i="0" smtClean="0">
                          <a:latin typeface="Cambria Math"/>
                          <a:ea typeface="Cambria Math"/>
                        </a:rPr>
                        <m:t>J</m:t>
                      </m:r>
                      <m:r>
                        <a:rPr lang="zh-TW" altLang="en-US" sz="1800" dirty="0">
                          <a:latin typeface="Cambria Math"/>
                        </a:rPr>
                        <m:t>∙</m:t>
                      </m:r>
                      <m:r>
                        <m:rPr>
                          <m:sty m:val="p"/>
                        </m:rPr>
                        <a:rPr lang="en-US" altLang="zh-TW" sz="1800" b="0" i="0" dirty="0" smtClean="0">
                          <a:latin typeface="Cambria Math"/>
                        </a:rPr>
                        <m:t>s</m:t>
                      </m:r>
                      <m:r>
                        <a:rPr lang="en-US" altLang="zh-TW" sz="1800" b="0" i="0" dirty="0" smtClean="0">
                          <a:latin typeface="Cambria Math"/>
                        </a:rPr>
                        <m:t>=4.136</m:t>
                      </m:r>
                      <m:r>
                        <a:rPr lang="en-US" altLang="zh-TW" sz="1800" b="0" i="1" dirty="0" smtClean="0">
                          <a:latin typeface="Cambria Math"/>
                          <a:ea typeface="Cambria Math"/>
                        </a:rPr>
                        <m:t>×</m:t>
                      </m:r>
                      <m:sSup>
                        <m:sSupPr>
                          <m:ctrlPr>
                            <a:rPr lang="en-US" altLang="zh-TW" sz="1800" b="0" i="1" dirty="0" smtClean="0">
                              <a:latin typeface="Cambria Math" panose="02040503050406030204" pitchFamily="18" charset="0"/>
                              <a:ea typeface="Cambria Math"/>
                            </a:rPr>
                          </m:ctrlPr>
                        </m:sSupPr>
                        <m:e>
                          <m:r>
                            <a:rPr lang="en-US" altLang="zh-TW" sz="1800" b="0" i="1" dirty="0" smtClean="0">
                              <a:latin typeface="Cambria Math"/>
                              <a:ea typeface="Cambria Math"/>
                            </a:rPr>
                            <m:t>10</m:t>
                          </m:r>
                        </m:e>
                        <m:sup>
                          <m:r>
                            <a:rPr lang="en-US" altLang="zh-TW" sz="1800" b="0" i="1" dirty="0" smtClean="0">
                              <a:latin typeface="Cambria Math"/>
                              <a:ea typeface="Cambria Math"/>
                            </a:rPr>
                            <m:t>−15</m:t>
                          </m:r>
                        </m:sup>
                      </m:sSup>
                      <m:r>
                        <a:rPr lang="en-US" altLang="zh-TW" sz="1800" b="0" i="1" dirty="0" smtClean="0">
                          <a:latin typeface="Cambria Math"/>
                          <a:ea typeface="Cambria Math"/>
                        </a:rPr>
                        <m:t> </m:t>
                      </m:r>
                      <m:r>
                        <m:rPr>
                          <m:nor/>
                        </m:rPr>
                        <a:rPr lang="en-US" altLang="zh-TW" sz="1800" b="0" i="0" dirty="0" smtClean="0">
                          <a:latin typeface="Cambria Math"/>
                          <a:ea typeface="Cambria Math"/>
                        </a:rPr>
                        <m:t>eV</m:t>
                      </m:r>
                      <m:r>
                        <a:rPr lang="en-US" altLang="zh-TW" sz="1800" b="0" i="1" dirty="0" smtClean="0">
                          <a:latin typeface="Cambria Math"/>
                          <a:ea typeface="Cambria Math"/>
                        </a:rPr>
                        <m:t>∙</m:t>
                      </m:r>
                      <m:r>
                        <m:rPr>
                          <m:nor/>
                        </m:rPr>
                        <a:rPr lang="en-US" altLang="zh-TW" sz="1800" b="0" i="0" dirty="0" smtClean="0">
                          <a:latin typeface="Cambria Math"/>
                          <a:ea typeface="Cambria Math"/>
                        </a:rPr>
                        <m:t>s</m:t>
                      </m:r>
                    </m:oMath>
                  </m:oMathPara>
                </a14:m>
                <a:endParaRPr lang="zh-TW" altLang="en-US" sz="18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2123728" y="5577780"/>
                <a:ext cx="4753802" cy="372410"/>
              </a:xfrm>
              <a:prstGeom prst="rect">
                <a:avLst/>
              </a:prstGeom>
              <a:blipFill>
                <a:blip r:embed="rId6"/>
                <a:stretch>
                  <a:fillRect b="-2000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70046945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14" descr="D:\Dropbox\Documents\課程\YoungTextBook\Images\Chapter39\A_Images\A_Figures_and_Photos\39_16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4322" y="4518992"/>
            <a:ext cx="28067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3" descr="fig40"/>
          <p:cNvPicPr>
            <a:picLocks noChangeAspect="1" noChangeArrowheads="1"/>
          </p:cNvPicPr>
          <p:nvPr/>
        </p:nvPicPr>
        <p:blipFill>
          <a:blip r:embed="rId3" cstate="print">
            <a:extLst>
              <a:ext uri="{28A0092B-C50C-407E-A947-70E740481C1C}">
                <a14:useLocalDpi xmlns:a14="http://schemas.microsoft.com/office/drawing/2010/main" val="0"/>
              </a:ext>
            </a:extLst>
          </a:blip>
          <a:srcRect b="17500"/>
          <a:stretch>
            <a:fillRect/>
          </a:stretch>
        </p:blipFill>
        <p:spPr bwMode="auto">
          <a:xfrm>
            <a:off x="6479406" y="793256"/>
            <a:ext cx="2114878" cy="2592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文字方塊 5"/>
          <p:cNvSpPr txBox="1">
            <a:spLocks noChangeArrowheads="1"/>
          </p:cNvSpPr>
          <p:nvPr/>
        </p:nvSpPr>
        <p:spPr bwMode="auto">
          <a:xfrm>
            <a:off x="1257338" y="6092825"/>
            <a:ext cx="618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光不是在電子在</a:t>
            </a:r>
            <a:r>
              <a:rPr lang="zh-TW" altLang="en-US" sz="1800" dirty="0">
                <a:solidFill>
                  <a:srgbClr val="FF0000"/>
                </a:solidFill>
              </a:rPr>
              <a:t>繞</a:t>
            </a:r>
            <a:r>
              <a:rPr lang="zh-TW" altLang="en-US" sz="1800" dirty="0"/>
              <a:t>的時候發出，而是在</a:t>
            </a:r>
            <a:r>
              <a:rPr lang="zh-TW" altLang="en-US" sz="1800" dirty="0">
                <a:solidFill>
                  <a:srgbClr val="FF0000"/>
                </a:solidFill>
              </a:rPr>
              <a:t>跳</a:t>
            </a:r>
            <a:r>
              <a:rPr lang="zh-TW" altLang="en-US" sz="1800" dirty="0"/>
              <a:t>的時候發出！</a:t>
            </a:r>
          </a:p>
        </p:txBody>
      </p:sp>
      <p:sp>
        <p:nvSpPr>
          <p:cNvPr id="73735" name="文字方塊 8"/>
          <p:cNvSpPr txBox="1">
            <a:spLocks noChangeArrowheads="1"/>
          </p:cNvSpPr>
          <p:nvPr/>
        </p:nvSpPr>
        <p:spPr bwMode="auto">
          <a:xfrm>
            <a:off x="1251030" y="765175"/>
            <a:ext cx="50065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波爾透過光子理論來看原子的光譜線 </a:t>
            </a:r>
            <a:r>
              <a:rPr lang="en-US" altLang="zh-TW" sz="1800" dirty="0"/>
              <a:t>1913</a:t>
            </a:r>
            <a:r>
              <a:rPr lang="zh-TW" altLang="en-US" sz="1800" dirty="0"/>
              <a:t>。</a:t>
            </a:r>
          </a:p>
        </p:txBody>
      </p:sp>
      <p:sp>
        <p:nvSpPr>
          <p:cNvPr id="10249" name="文字方塊 8"/>
          <p:cNvSpPr txBox="1">
            <a:spLocks noChangeArrowheads="1"/>
          </p:cNvSpPr>
          <p:nvPr/>
        </p:nvSpPr>
        <p:spPr bwMode="auto">
          <a:xfrm>
            <a:off x="1250644" y="3008437"/>
            <a:ext cx="50065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光子的能量似乎可以看成是兩個狀態的能量的差！</a:t>
            </a:r>
          </a:p>
        </p:txBody>
      </p:sp>
      <p:sp>
        <p:nvSpPr>
          <p:cNvPr id="73737" name="文字方塊 11"/>
          <p:cNvSpPr txBox="1">
            <a:spLocks noChangeArrowheads="1"/>
          </p:cNvSpPr>
          <p:nvPr/>
        </p:nvSpPr>
        <p:spPr bwMode="auto">
          <a:xfrm>
            <a:off x="1251030" y="1258888"/>
            <a:ext cx="4646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原子所發出的光，每一個光子的能量為：</a:t>
            </a:r>
          </a:p>
        </p:txBody>
      </p:sp>
      <p:pic>
        <p:nvPicPr>
          <p:cNvPr id="13" name="Picture 6" descr="D:\Dropbox\Documents\課程\YoungTextBook\Images\Chapter39\A_Images\A_Figures_and_Photos\39_14_Figure.jpg"/>
          <p:cNvPicPr>
            <a:picLocks noChangeAspect="1" noChangeArrowheads="1"/>
          </p:cNvPicPr>
          <p:nvPr/>
        </p:nvPicPr>
        <p:blipFill>
          <a:blip r:embed="rId4" cstate="print">
            <a:extLst>
              <a:ext uri="{28A0092B-C50C-407E-A947-70E740481C1C}">
                <a14:useLocalDpi xmlns:a14="http://schemas.microsoft.com/office/drawing/2010/main" val="0"/>
              </a:ext>
            </a:extLst>
          </a:blip>
          <a:srcRect t="42523" b="18102"/>
          <a:stretch>
            <a:fillRect/>
          </a:stretch>
        </p:blipFill>
        <p:spPr bwMode="auto">
          <a:xfrm>
            <a:off x="1250644" y="4518992"/>
            <a:ext cx="1928461"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9" name="文字方塊 1"/>
          <p:cNvSpPr txBox="1">
            <a:spLocks noChangeArrowheads="1"/>
          </p:cNvSpPr>
          <p:nvPr/>
        </p:nvSpPr>
        <p:spPr bwMode="auto">
          <a:xfrm>
            <a:off x="1257338" y="2564904"/>
            <a:ext cx="42033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這是兩個類似的數學式的差。</a:t>
            </a:r>
          </a:p>
        </p:txBody>
      </p:sp>
      <mc:AlternateContent xmlns:mc="http://schemas.openxmlformats.org/markup-compatibility/2006">
        <mc:Choice xmlns:a14="http://schemas.microsoft.com/office/drawing/2010/main" Requires="a14">
          <p:sp>
            <p:nvSpPr>
              <p:cNvPr id="2" name="文字方塊 1"/>
              <p:cNvSpPr txBox="1"/>
              <p:nvPr/>
            </p:nvSpPr>
            <p:spPr bwMode="auto">
              <a:xfrm>
                <a:off x="1243292" y="3464701"/>
                <a:ext cx="7322368" cy="4849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r>
                  <a:rPr lang="zh-TW" altLang="en-US" sz="1800" dirty="0"/>
                  <a:t>而狀態的能量</a:t>
                </a:r>
                <a14:m>
                  <m:oMath xmlns:m="http://schemas.openxmlformats.org/officeDocument/2006/math">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1</m:t>
                        </m:r>
                      </m:num>
                      <m:den>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a:rPr>
                              <m:t>𝑛</m:t>
                            </m:r>
                          </m:e>
                          <m:sup>
                            <m:r>
                              <a:rPr lang="en-US" altLang="zh-TW" sz="1800" i="1">
                                <a:latin typeface="Cambria Math"/>
                                <a:ea typeface="Cambria Math"/>
                              </a:rPr>
                              <m:t>2</m:t>
                            </m:r>
                          </m:sup>
                        </m:sSup>
                      </m:den>
                    </m:f>
                  </m:oMath>
                </a14:m>
                <a:r>
                  <a:rPr lang="zh-TW" altLang="en-US" sz="1800" dirty="0"/>
                  <a:t>，是由一個自然數</a:t>
                </a:r>
                <a14:m>
                  <m:oMath xmlns:m="http://schemas.openxmlformats.org/officeDocument/2006/math">
                    <m:r>
                      <a:rPr lang="en-US" altLang="zh-TW" sz="1800" b="0" i="1" dirty="0" smtClean="0">
                        <a:latin typeface="Cambria Math" panose="02040503050406030204" pitchFamily="18" charset="0"/>
                      </a:rPr>
                      <m:t>𝑛</m:t>
                    </m:r>
                  </m:oMath>
                </a14:m>
                <a:r>
                  <a:rPr lang="zh-TW" altLang="en-US" sz="1800" dirty="0"/>
                  <a:t>標定，因此不是連續分布的。</a:t>
                </a:r>
              </a:p>
            </p:txBody>
          </p:sp>
        </mc:Choice>
        <mc:Fallback>
          <p:sp>
            <p:nvSpPr>
              <p:cNvPr id="2" name="文字方塊 1"/>
              <p:cNvSpPr txBox="1">
                <a:spLocks noRot="1" noChangeAspect="1" noMove="1" noResize="1" noEditPoints="1" noAdjustHandles="1" noChangeArrowheads="1" noChangeShapeType="1" noTextEdit="1"/>
              </p:cNvSpPr>
              <p:nvPr/>
            </p:nvSpPr>
            <p:spPr bwMode="auto">
              <a:xfrm>
                <a:off x="1243292" y="3464701"/>
                <a:ext cx="7322368" cy="484941"/>
              </a:xfrm>
              <a:prstGeom prst="rect">
                <a:avLst/>
              </a:prstGeom>
              <a:blipFill>
                <a:blip r:embed="rId5"/>
                <a:stretch>
                  <a:fillRect l="-519" b="-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 name="矩形 2"/>
          <p:cNvSpPr/>
          <p:nvPr/>
        </p:nvSpPr>
        <p:spPr>
          <a:xfrm>
            <a:off x="5034322" y="4735016"/>
            <a:ext cx="1512168"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4" name="文字方塊 13"/>
              <p:cNvSpPr txBox="1"/>
              <p:nvPr/>
            </p:nvSpPr>
            <p:spPr>
              <a:xfrm>
                <a:off x="1271916" y="1772609"/>
                <a:ext cx="2219964" cy="618631"/>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h𝑓</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1</m:t>
                          </m:r>
                        </m:num>
                        <m:den>
                          <m:r>
                            <a:rPr lang="zh-TW" altLang="en-US" sz="1800" b="0" i="1" smtClean="0">
                              <a:latin typeface="Cambria Math"/>
                              <a:ea typeface="Cambria Math"/>
                            </a:rPr>
                            <m:t>𝜆</m:t>
                          </m:r>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num>
                        <m:den>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a:rPr>
                                <m:t>𝑚</m:t>
                              </m:r>
                            </m:e>
                            <m:sup>
                              <m:r>
                                <a:rPr lang="en-US" altLang="zh-TW" sz="1800" i="1">
                                  <a:latin typeface="Cambria Math"/>
                                  <a:ea typeface="Cambria Math"/>
                                </a:rPr>
                                <m:t>2</m:t>
                              </m:r>
                            </m:sup>
                          </m:sSup>
                        </m:den>
                      </m:f>
                      <m:r>
                        <a:rPr lang="en-US" altLang="zh-TW" sz="1800" i="1">
                          <a:latin typeface="Cambria Math"/>
                          <a:ea typeface="Cambria Math"/>
                        </a:rPr>
                        <m:t>−</m:t>
                      </m:r>
                      <m:f>
                        <m:fPr>
                          <m:ctrlPr>
                            <a:rPr lang="en-US" altLang="zh-TW" sz="1800" i="1">
                              <a:latin typeface="Cambria Math" panose="02040503050406030204" pitchFamily="18" charset="0"/>
                              <a:ea typeface="Cambria Math"/>
                            </a:rPr>
                          </m:ctrlPr>
                        </m:fPr>
                        <m:num>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num>
                        <m:den>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a:rPr>
                                <m:t>𝑛</m:t>
                              </m:r>
                            </m:e>
                            <m:sup>
                              <m:r>
                                <a:rPr lang="en-US" altLang="zh-TW" sz="1800" i="1">
                                  <a:latin typeface="Cambria Math"/>
                                  <a:ea typeface="Cambria Math"/>
                                </a:rPr>
                                <m:t>2</m:t>
                              </m:r>
                            </m:sup>
                          </m:sSup>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1271916" y="1772609"/>
                <a:ext cx="2219964" cy="618631"/>
              </a:xfrm>
              <a:prstGeom prst="rect">
                <a:avLst/>
              </a:prstGeom>
              <a:blipFill>
                <a:blip r:embed="rId6"/>
                <a:stretch>
                  <a:fillRect b="-4000"/>
                </a:stretch>
              </a:blipFill>
            </p:spPr>
            <p:txBody>
              <a:bodyPr/>
              <a:lstStyle/>
              <a:p>
                <a:r>
                  <a:rPr lang="en-TW">
                    <a:noFill/>
                  </a:rPr>
                  <a:t> </a:t>
                </a:r>
              </a:p>
            </p:txBody>
          </p:sp>
        </mc:Fallback>
      </mc:AlternateContent>
      <p:sp>
        <p:nvSpPr>
          <p:cNvPr id="4" name="Right Arrow 3">
            <a:extLst>
              <a:ext uri="{FF2B5EF4-FFF2-40B4-BE49-F238E27FC236}">
                <a16:creationId xmlns:a16="http://schemas.microsoft.com/office/drawing/2014/main" id="{D093C9DE-EF53-DB49-B565-4D67F5A9CED3}"/>
              </a:ext>
            </a:extLst>
          </p:cNvPr>
          <p:cNvSpPr/>
          <p:nvPr/>
        </p:nvSpPr>
        <p:spPr>
          <a:xfrm>
            <a:off x="3739790" y="5167064"/>
            <a:ext cx="576064" cy="2880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 name="TextBox 4">
            <a:extLst>
              <a:ext uri="{FF2B5EF4-FFF2-40B4-BE49-F238E27FC236}">
                <a16:creationId xmlns:a16="http://schemas.microsoft.com/office/drawing/2014/main" id="{E1E712FB-0C16-1F4B-AE76-B92BB82E2981}"/>
              </a:ext>
            </a:extLst>
          </p:cNvPr>
          <p:cNvSpPr txBox="1"/>
          <p:nvPr/>
        </p:nvSpPr>
        <p:spPr>
          <a:xfrm>
            <a:off x="1250644" y="3995869"/>
            <a:ext cx="6642712" cy="369332"/>
          </a:xfrm>
          <a:prstGeom prst="rect">
            <a:avLst/>
          </a:prstGeom>
          <a:noFill/>
        </p:spPr>
        <p:txBody>
          <a:bodyPr wrap="square" rtlCol="0">
            <a:spAutoFit/>
          </a:bodyPr>
          <a:lstStyle/>
          <a:p>
            <a:r>
              <a:rPr lang="en-TW" sz="1800" b="0" dirty="0">
                <a:latin typeface="Cambria Math"/>
              </a:rPr>
              <a:t>如一棟沒有樓梯的大樓</a:t>
            </a:r>
            <a:r>
              <a:rPr lang="en-TW" sz="1800" dirty="0">
                <a:latin typeface="Cambria Math"/>
              </a:rPr>
              <a:t>！這就是光譜線是離散的原因</a:t>
            </a:r>
            <a:r>
              <a:rPr lang="en-TW" sz="1800" b="0" dirty="0">
                <a:latin typeface="Cambria Math"/>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9"/>
                                        </p:tgtEl>
                                        <p:attrNameLst>
                                          <p:attrName>style.visibility</p:attrName>
                                        </p:attrNameLst>
                                      </p:cBhvr>
                                      <p:to>
                                        <p:strVal val="visible"/>
                                      </p:to>
                                    </p:set>
                                    <p:anim calcmode="lin" valueType="num">
                                      <p:cBhvr additive="base">
                                        <p:cTn id="7" dur="500" fill="hold"/>
                                        <p:tgtEl>
                                          <p:spTgt spid="10249"/>
                                        </p:tgtEl>
                                        <p:attrNameLst>
                                          <p:attrName>ppt_x</p:attrName>
                                        </p:attrNameLst>
                                      </p:cBhvr>
                                      <p:tavLst>
                                        <p:tav tm="0">
                                          <p:val>
                                            <p:strVal val="#ppt_x"/>
                                          </p:val>
                                        </p:tav>
                                        <p:tav tm="100000">
                                          <p:val>
                                            <p:strVal val="#ppt_x"/>
                                          </p:val>
                                        </p:tav>
                                      </p:tavLst>
                                    </p:anim>
                                    <p:anim calcmode="lin" valueType="num">
                                      <p:cBhvr additive="base">
                                        <p:cTn id="8" dur="500" fill="hold"/>
                                        <p:tgtEl>
                                          <p:spTgt spid="102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245"/>
                                        </p:tgtEl>
                                        <p:attrNameLst>
                                          <p:attrName>style.visibility</p:attrName>
                                        </p:attrNameLst>
                                      </p:cBhvr>
                                      <p:to>
                                        <p:strVal val="visible"/>
                                      </p:to>
                                    </p:set>
                                    <p:anim calcmode="lin" valueType="num">
                                      <p:cBhvr additive="base">
                                        <p:cTn id="21" dur="500" fill="hold"/>
                                        <p:tgtEl>
                                          <p:spTgt spid="10245"/>
                                        </p:tgtEl>
                                        <p:attrNameLst>
                                          <p:attrName>ppt_x</p:attrName>
                                        </p:attrNameLst>
                                      </p:cBhvr>
                                      <p:tavLst>
                                        <p:tav tm="0">
                                          <p:val>
                                            <p:strVal val="#ppt_x"/>
                                          </p:val>
                                        </p:tav>
                                        <p:tav tm="100000">
                                          <p:val>
                                            <p:strVal val="#ppt_x"/>
                                          </p:val>
                                        </p:tav>
                                      </p:tavLst>
                                    </p:anim>
                                    <p:anim calcmode="lin" valueType="num">
                                      <p:cBhvr additive="base">
                                        <p:cTn id="22" dur="500" fill="hold"/>
                                        <p:tgtEl>
                                          <p:spTgt spid="1024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243"/>
                                        </p:tgtEl>
                                        <p:attrNameLst>
                                          <p:attrName>style.visibility</p:attrName>
                                        </p:attrNameLst>
                                      </p:cBhvr>
                                      <p:to>
                                        <p:strVal val="visible"/>
                                      </p:to>
                                    </p:set>
                                    <p:anim calcmode="lin" valueType="num">
                                      <p:cBhvr additive="base">
                                        <p:cTn id="29" dur="500" fill="hold"/>
                                        <p:tgtEl>
                                          <p:spTgt spid="10243"/>
                                        </p:tgtEl>
                                        <p:attrNameLst>
                                          <p:attrName>ppt_x</p:attrName>
                                        </p:attrNameLst>
                                      </p:cBhvr>
                                      <p:tavLst>
                                        <p:tav tm="0">
                                          <p:val>
                                            <p:strVal val="#ppt_x"/>
                                          </p:val>
                                        </p:tav>
                                        <p:tav tm="100000">
                                          <p:val>
                                            <p:strVal val="#ppt_x"/>
                                          </p:val>
                                        </p:tav>
                                      </p:tavLst>
                                    </p:anim>
                                    <p:anim calcmode="lin" valueType="num">
                                      <p:cBhvr additive="base">
                                        <p:cTn id="30" dur="500" fill="hold"/>
                                        <p:tgtEl>
                                          <p:spTgt spid="1024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10249" grpId="0"/>
      <p:bldP spid="2" grpId="0"/>
      <p:bldP spid="3" grpId="0" animBg="1"/>
      <p:bldP spid="4" grpId="0" animBg="1"/>
      <p:bldP spid="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文字方塊 4"/>
          <p:cNvSpPr txBox="1">
            <a:spLocks noChangeArrowheads="1"/>
          </p:cNvSpPr>
          <p:nvPr/>
        </p:nvSpPr>
        <p:spPr bwMode="auto">
          <a:xfrm>
            <a:off x="2627312" y="5300662"/>
            <a:ext cx="388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原子放出光不是一個連續的過程！</a:t>
            </a:r>
          </a:p>
        </p:txBody>
      </p:sp>
      <p:pic>
        <p:nvPicPr>
          <p:cNvPr id="74755" name="Picture 6" descr="D:\Dropbox\Documents\課程\YoungTextBook\Images\Chapter39\A_Images\A_Figures_and_Photos\39_14_Figure.jpg"/>
          <p:cNvPicPr>
            <a:picLocks noChangeAspect="1" noChangeArrowheads="1"/>
          </p:cNvPicPr>
          <p:nvPr/>
        </p:nvPicPr>
        <p:blipFill>
          <a:blip r:embed="rId2">
            <a:extLst>
              <a:ext uri="{28A0092B-C50C-407E-A947-70E740481C1C}">
                <a14:useLocalDpi xmlns:a14="http://schemas.microsoft.com/office/drawing/2010/main" val="0"/>
              </a:ext>
            </a:extLst>
          </a:blip>
          <a:srcRect t="42523" b="18102"/>
          <a:stretch>
            <a:fillRect/>
          </a:stretch>
        </p:blipFill>
        <p:spPr bwMode="auto">
          <a:xfrm>
            <a:off x="2051050" y="1557338"/>
            <a:ext cx="465137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矩形 1"/>
          <p:cNvSpPr>
            <a:spLocks noChangeArrowheads="1"/>
          </p:cNvSpPr>
          <p:nvPr/>
        </p:nvSpPr>
        <p:spPr bwMode="auto">
          <a:xfrm>
            <a:off x="2603500" y="836613"/>
            <a:ext cx="3186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光不是在電子在</a:t>
            </a:r>
            <a:r>
              <a:rPr lang="zh-TW" altLang="en-US" sz="1800">
                <a:solidFill>
                  <a:srgbClr val="FF0000"/>
                </a:solidFill>
              </a:rPr>
              <a:t>繞</a:t>
            </a:r>
            <a:r>
              <a:rPr lang="zh-TW" altLang="en-US" sz="1800"/>
              <a:t>的時候發出</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370261" y="4526906"/>
            <a:ext cx="5289971" cy="369332"/>
          </a:xfrm>
          <a:prstGeom prst="rect">
            <a:avLst/>
          </a:prstGeom>
          <a:noFill/>
          <a:ln w="9525">
            <a:noFill/>
            <a:miter lim="800000"/>
            <a:headEnd/>
            <a:tailEnd/>
          </a:ln>
        </p:spPr>
        <p:txBody>
          <a:bodyPr wrap="square">
            <a:spAutoFit/>
          </a:bodyPr>
          <a:lstStyle/>
          <a:p>
            <a:pPr eaLnBrk="0" hangingPunct="0">
              <a:defRPr/>
            </a:pPr>
            <a:r>
              <a:rPr kumimoji="0" lang="zh-TW" altLang="en-US" sz="1800" dirty="0">
                <a:latin typeface="+mn-ea"/>
                <a:ea typeface="+mn-ea"/>
              </a:rPr>
              <a:t>西元前五世紀， </a:t>
            </a:r>
            <a:r>
              <a:rPr kumimoji="0" lang="en-US" altLang="en-US" sz="1800" dirty="0">
                <a:ea typeface="+mn-ea"/>
                <a:cs typeface="Times New Roman" pitchFamily="18" charset="0"/>
              </a:rPr>
              <a:t>Democritus</a:t>
            </a:r>
            <a:r>
              <a:rPr kumimoji="0" lang="zh-TW" altLang="en-US" sz="1800" dirty="0">
                <a:ea typeface="+mn-ea"/>
                <a:cs typeface="Times New Roman" pitchFamily="18" charset="0"/>
              </a:rPr>
              <a:t> </a:t>
            </a:r>
            <a:r>
              <a:rPr kumimoji="0" lang="zh-TW" altLang="en-US" sz="1800" dirty="0">
                <a:latin typeface="+mn-ea"/>
                <a:ea typeface="+mn-ea"/>
              </a:rPr>
              <a:t>和 </a:t>
            </a:r>
            <a:r>
              <a:rPr kumimoji="0" lang="en-US" altLang="en-US" sz="1800" dirty="0">
                <a:ea typeface="+mn-ea"/>
                <a:cs typeface="Times New Roman" pitchFamily="18" charset="0"/>
              </a:rPr>
              <a:t>Leucippus</a:t>
            </a:r>
            <a:r>
              <a:rPr kumimoji="0" lang="en-US" altLang="en-US" sz="1800" dirty="0">
                <a:latin typeface="+mn-ea"/>
                <a:ea typeface="+mn-ea"/>
              </a:rPr>
              <a:t> </a:t>
            </a:r>
            <a:r>
              <a:rPr kumimoji="0" lang="zh-TW" altLang="en-US" sz="1800" dirty="0">
                <a:latin typeface="+mn-ea"/>
                <a:ea typeface="+mn-ea"/>
              </a:rPr>
              <a:t>提出：</a:t>
            </a:r>
            <a:endParaRPr kumimoji="0" lang="zh-TW" altLang="en-US" sz="1800" dirty="0">
              <a:solidFill>
                <a:srgbClr val="FF0000"/>
              </a:solidFill>
              <a:ea typeface="+mn-ea"/>
              <a:cs typeface="Times New Roman" pitchFamily="18" charset="0"/>
            </a:endParaRPr>
          </a:p>
        </p:txBody>
      </p:sp>
      <p:pic>
        <p:nvPicPr>
          <p:cNvPr id="58370" name="Picture 2" descr="File:Democritus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374" y="1001143"/>
            <a:ext cx="23495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4" descr="File:Leucippe (portrait).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1052736"/>
            <a:ext cx="2547937"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352797" y="4935837"/>
            <a:ext cx="7167405" cy="461665"/>
          </a:xfrm>
          <a:prstGeom prst="rect">
            <a:avLst/>
          </a:prstGeom>
        </p:spPr>
        <p:txBody>
          <a:bodyPr wrap="square">
            <a:spAutoFit/>
          </a:bodyPr>
          <a:lstStyle/>
          <a:p>
            <a:pPr eaLnBrk="0" hangingPunct="0">
              <a:defRPr/>
            </a:pPr>
            <a:r>
              <a:rPr kumimoji="0" lang="zh-TW" altLang="en-US" sz="1800" dirty="0">
                <a:latin typeface="+mn-ea"/>
              </a:rPr>
              <a:t>所有物質分割到最後，</a:t>
            </a:r>
            <a:r>
              <a:rPr kumimoji="0" lang="zh-TW" altLang="en-US" sz="1800" dirty="0">
                <a:latin typeface="+mn-ea"/>
                <a:ea typeface="新細明體" charset="0"/>
              </a:rPr>
              <a:t>將只有</a:t>
            </a:r>
            <a:r>
              <a:rPr kumimoji="0" lang="zh-TW" altLang="en-US" b="1" dirty="0">
                <a:solidFill>
                  <a:srgbClr val="FF0000"/>
                </a:solidFill>
                <a:latin typeface="+mn-ea"/>
                <a:ea typeface="新細明體" charset="0"/>
              </a:rPr>
              <a:t>一種</a:t>
            </a:r>
            <a:r>
              <a:rPr kumimoji="0" lang="zh-TW" altLang="en-US" sz="1800" dirty="0">
                <a:latin typeface="+mn-ea"/>
                <a:ea typeface="新細明體" charset="0"/>
                <a:cs typeface="新細明體" charset="0"/>
              </a:rPr>
              <a:t>微小的、永恆不可分割的粒子。</a:t>
            </a:r>
            <a:endParaRPr kumimoji="0" lang="en-US" altLang="zh-TW" sz="1800" dirty="0">
              <a:latin typeface="+mn-ea"/>
              <a:ea typeface="新細明體" charset="0"/>
              <a:cs typeface="新細明體" charset="0"/>
            </a:endParaRPr>
          </a:p>
        </p:txBody>
      </p:sp>
      <p:sp>
        <p:nvSpPr>
          <p:cNvPr id="4" name="矩形 3"/>
          <p:cNvSpPr/>
          <p:nvPr/>
        </p:nvSpPr>
        <p:spPr>
          <a:xfrm>
            <a:off x="1352797" y="5517232"/>
            <a:ext cx="6502400" cy="368300"/>
          </a:xfrm>
          <a:prstGeom prst="rect">
            <a:avLst/>
          </a:prstGeom>
        </p:spPr>
        <p:txBody>
          <a:bodyPr>
            <a:spAutoFit/>
          </a:bodyPr>
          <a:lstStyle/>
          <a:p>
            <a:pPr eaLnBrk="0" hangingPunct="0">
              <a:defRPr/>
            </a:pPr>
            <a:r>
              <a:rPr kumimoji="0" lang="zh-TW" altLang="en-US" sz="1800" dirty="0">
                <a:latin typeface="+mn-ea"/>
                <a:ea typeface="新細明體" charset="0"/>
                <a:cs typeface="新細明體" charset="0"/>
              </a:rPr>
              <a:t>他們叫這粒子</a:t>
            </a:r>
            <a:r>
              <a:rPr kumimoji="0" lang="en-US" altLang="en-US" sz="1800" dirty="0">
                <a:ea typeface="新細明體" charset="0"/>
                <a:cs typeface="Times New Roman" pitchFamily="18" charset="0"/>
              </a:rPr>
              <a:t>Atom</a:t>
            </a:r>
            <a:r>
              <a:rPr kumimoji="0" lang="en-US" altLang="zh-TW" sz="1800" dirty="0">
                <a:latin typeface="+mn-ea"/>
                <a:ea typeface="新細明體" charset="0"/>
                <a:cs typeface="新細明體" charset="0"/>
              </a:rPr>
              <a:t>─</a:t>
            </a:r>
            <a:r>
              <a:rPr kumimoji="0" lang="zh-TW" altLang="en-US" sz="1800" dirty="0">
                <a:latin typeface="+mn-ea"/>
                <a:ea typeface="新細明體" charset="0"/>
                <a:cs typeface="新細明體" charset="0"/>
              </a:rPr>
              <a:t>原子，意思就是無法再分割。</a:t>
            </a:r>
            <a:endParaRPr lang="en-US" altLang="zh-TW" sz="1800" dirty="0">
              <a:cs typeface="Times New Roman" pitchFamily="18" charset="0"/>
            </a:endParaRPr>
          </a:p>
        </p:txBody>
      </p:sp>
      <p:sp>
        <p:nvSpPr>
          <p:cNvPr id="21515"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8695D670-ED97-491A-9635-22EE72266AA4}" type="slidenum">
              <a:rPr kumimoji="0" lang="zh-TW" altLang="en-US" sz="1400">
                <a:latin typeface="Tahoma" pitchFamily="34" charset="0"/>
              </a:rPr>
              <a:pPr eaLnBrk="1" hangingPunct="1">
                <a:spcBef>
                  <a:spcPct val="0"/>
                </a:spcBef>
                <a:buClrTx/>
                <a:buSzTx/>
                <a:buFontTx/>
                <a:buNone/>
              </a:pPr>
              <a:t>13</a:t>
            </a:fld>
            <a:endParaRPr kumimoji="0" lang="en-US" altLang="zh-TW" sz="1400" dirty="0">
              <a:latin typeface="Tahoma" pitchFamily="34" charset="0"/>
            </a:endParaRPr>
          </a:p>
        </p:txBody>
      </p:sp>
    </p:spTree>
    <p:extLst>
      <p:ext uri="{BB962C8B-B14F-4D97-AF65-F5344CB8AC3E}">
        <p14:creationId xmlns:p14="http://schemas.microsoft.com/office/powerpoint/2010/main" val="31537194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descr="D:\Dropbox\Documents\課程\YoungTextBook\Images\Chapter39\A_Images\A_Figures_and_Photos\39_16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174521"/>
            <a:ext cx="419735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文字方塊 5"/>
          <p:cNvSpPr txBox="1">
            <a:spLocks noChangeArrowheads="1"/>
          </p:cNvSpPr>
          <p:nvPr/>
        </p:nvSpPr>
        <p:spPr bwMode="auto">
          <a:xfrm>
            <a:off x="1620242" y="4624034"/>
            <a:ext cx="5400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在原子中，電子的狀態是分立而不連續的 </a:t>
            </a:r>
            <a:r>
              <a:rPr lang="en-US" altLang="zh-TW" sz="1800" dirty="0"/>
              <a:t>(Discrete)</a:t>
            </a:r>
            <a:r>
              <a:rPr lang="zh-TW" altLang="en-US" sz="1800" dirty="0"/>
              <a:t>，</a:t>
            </a:r>
          </a:p>
        </p:txBody>
      </p:sp>
      <p:sp>
        <p:nvSpPr>
          <p:cNvPr id="75780" name="文字方塊 5"/>
          <p:cNvSpPr txBox="1">
            <a:spLocks noChangeArrowheads="1"/>
          </p:cNvSpPr>
          <p:nvPr/>
        </p:nvSpPr>
        <p:spPr bwMode="auto">
          <a:xfrm>
            <a:off x="1655167" y="1111566"/>
            <a:ext cx="65892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光是在電子從一個能量狀態直接</a:t>
            </a:r>
            <a:r>
              <a:rPr lang="zh-TW" altLang="en-US" sz="1800" dirty="0">
                <a:solidFill>
                  <a:srgbClr val="FF0000"/>
                </a:solidFill>
              </a:rPr>
              <a:t>跳</a:t>
            </a:r>
            <a:r>
              <a:rPr lang="zh-TW" altLang="en-US" sz="1800" dirty="0"/>
              <a:t>到另一個態的時候發出！</a:t>
            </a:r>
          </a:p>
        </p:txBody>
      </p:sp>
      <p:sp>
        <p:nvSpPr>
          <p:cNvPr id="75782" name="矩形 2"/>
          <p:cNvSpPr>
            <a:spLocks noChangeArrowheads="1"/>
          </p:cNvSpPr>
          <p:nvPr/>
        </p:nvSpPr>
        <p:spPr bwMode="auto">
          <a:xfrm>
            <a:off x="1620242" y="5070490"/>
            <a:ext cx="67681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躍遷前後狀態間能量差以一個光子的形式釋放。</a:t>
            </a:r>
          </a:p>
        </p:txBody>
      </p:sp>
      <p:sp>
        <p:nvSpPr>
          <p:cNvPr id="2" name="文字方塊 1"/>
          <p:cNvSpPr txBox="1"/>
          <p:nvPr/>
        </p:nvSpPr>
        <p:spPr bwMode="auto">
          <a:xfrm>
            <a:off x="1655167" y="1564506"/>
            <a:ext cx="6986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能態不是連續分布，因此稱為跳。量子躍遷！ </a:t>
            </a:r>
            <a:r>
              <a:rPr lang="en-US" altLang="zh-TW" sz="1800" dirty="0">
                <a:solidFill>
                  <a:srgbClr val="FF0000"/>
                </a:solidFill>
              </a:rPr>
              <a:t>Quantum Jump</a:t>
            </a:r>
            <a:r>
              <a:rPr lang="zh-TW" altLang="en-US" sz="1800" dirty="0">
                <a:solidFill>
                  <a:srgbClr val="FF0000"/>
                </a:solidFill>
              </a:rPr>
              <a:t>。</a:t>
            </a:r>
            <a:endParaRPr lang="en-US" altLang="zh-TW" sz="1800" dirty="0">
              <a:solidFill>
                <a:srgbClr val="FF0000"/>
              </a:solidFill>
            </a:endParaRPr>
          </a:p>
        </p:txBody>
      </p:sp>
      <p:sp>
        <p:nvSpPr>
          <p:cNvPr id="9" name="矩形 8"/>
          <p:cNvSpPr/>
          <p:nvPr/>
        </p:nvSpPr>
        <p:spPr>
          <a:xfrm>
            <a:off x="1731020" y="2479718"/>
            <a:ext cx="2210146" cy="129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2091060" y="2479718"/>
            <a:ext cx="1800200"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4" name="文字方塊 3"/>
              <p:cNvSpPr txBox="1"/>
              <p:nvPr/>
            </p:nvSpPr>
            <p:spPr>
              <a:xfrm>
                <a:off x="6084168" y="2037411"/>
                <a:ext cx="1234825" cy="61087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i="1">
                              <a:latin typeface="Cambria Math"/>
                            </a:rPr>
                            <m:t>𝐸</m:t>
                          </m:r>
                        </m:e>
                        <m:sub>
                          <m:r>
                            <a:rPr lang="en-US" altLang="zh-TW" sz="1800" b="0" i="1" smtClean="0">
                              <a:latin typeface="Cambria Math"/>
                            </a:rPr>
                            <m:t>𝑖</m:t>
                          </m:r>
                        </m:sub>
                      </m:sSub>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m:t>
                      </m:r>
                      <m:f>
                        <m:fPr>
                          <m:ctrlPr>
                            <a:rPr lang="en-US" altLang="zh-TW" sz="1800" b="0" i="1" smtClean="0">
                              <a:latin typeface="Cambria Math" panose="02040503050406030204" pitchFamily="18" charset="0"/>
                              <a:ea typeface="Cambria Math"/>
                            </a:rPr>
                          </m:ctrlPr>
                        </m:fPr>
                        <m:num>
                          <m:sSub>
                            <m:sSubPr>
                              <m:ctrlPr>
                                <a:rPr lang="en-US" altLang="zh-TW" sz="1800" b="0" i="1" smtClean="0">
                                  <a:latin typeface="Cambria Math" panose="02040503050406030204" pitchFamily="18" charset="0"/>
                                  <a:ea typeface="Cambria Math"/>
                                </a:rPr>
                              </m:ctrlPr>
                            </m:sSubPr>
                            <m:e>
                              <m:r>
                                <a:rPr lang="en-US" altLang="zh-TW" sz="1800" b="0" i="1" smtClean="0">
                                  <a:latin typeface="Cambria Math"/>
                                  <a:ea typeface="Cambria Math"/>
                                </a:rPr>
                                <m:t>𝑅</m:t>
                              </m:r>
                            </m:e>
                            <m:sub>
                              <m:r>
                                <a:rPr lang="en-US" altLang="zh-TW" sz="1800" b="0" i="1" smtClean="0">
                                  <a:latin typeface="Cambria Math"/>
                                  <a:ea typeface="Cambria Math"/>
                                </a:rPr>
                                <m:t>𝐻</m:t>
                              </m:r>
                            </m:sub>
                          </m:sSub>
                        </m:num>
                        <m:den>
                          <m:sSup>
                            <m:sSupPr>
                              <m:ctrlPr>
                                <a:rPr lang="en-US" altLang="zh-TW" sz="1800" b="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𝑛</m:t>
                              </m:r>
                            </m:e>
                            <m:sup>
                              <m:r>
                                <a:rPr lang="en-US" altLang="zh-TW" sz="1800" b="0" i="1" smtClean="0">
                                  <a:latin typeface="Cambria Math"/>
                                  <a:ea typeface="Cambria Math"/>
                                </a:rPr>
                                <m:t>2</m:t>
                              </m:r>
                            </m:sup>
                          </m:sSup>
                        </m:den>
                      </m:f>
                    </m:oMath>
                  </m:oMathPara>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6084168" y="2037411"/>
                <a:ext cx="1234825" cy="610873"/>
              </a:xfrm>
              <a:prstGeom prst="rect">
                <a:avLst/>
              </a:prstGeom>
              <a:blipFill>
                <a:blip r:embed="rId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6084168" y="3651211"/>
                <a:ext cx="1282402" cy="61087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i="1">
                              <a:latin typeface="Cambria Math"/>
                            </a:rPr>
                            <m:t>𝐸</m:t>
                          </m:r>
                        </m:e>
                        <m:sub>
                          <m:r>
                            <a:rPr lang="en-US" altLang="zh-TW" sz="1800" b="0" i="1" smtClean="0">
                              <a:latin typeface="Cambria Math"/>
                            </a:rPr>
                            <m:t>𝑓</m:t>
                          </m:r>
                        </m:sub>
                      </m:sSub>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m:t>
                      </m:r>
                      <m:f>
                        <m:fPr>
                          <m:ctrlPr>
                            <a:rPr lang="en-US" altLang="zh-TW" sz="1800" b="0" i="1" smtClean="0">
                              <a:latin typeface="Cambria Math" panose="02040503050406030204" pitchFamily="18" charset="0"/>
                              <a:ea typeface="Cambria Math"/>
                            </a:rPr>
                          </m:ctrlPr>
                        </m:fPr>
                        <m:num>
                          <m:sSub>
                            <m:sSubPr>
                              <m:ctrlPr>
                                <a:rPr lang="en-US" altLang="zh-TW" sz="1800" b="0" i="1" smtClean="0">
                                  <a:latin typeface="Cambria Math" panose="02040503050406030204" pitchFamily="18" charset="0"/>
                                  <a:ea typeface="Cambria Math"/>
                                </a:rPr>
                              </m:ctrlPr>
                            </m:sSubPr>
                            <m:e>
                              <m:r>
                                <a:rPr lang="en-US" altLang="zh-TW" sz="1800" b="0" i="1" smtClean="0">
                                  <a:latin typeface="Cambria Math"/>
                                  <a:ea typeface="Cambria Math"/>
                                </a:rPr>
                                <m:t>𝑅</m:t>
                              </m:r>
                            </m:e>
                            <m:sub>
                              <m:r>
                                <a:rPr lang="en-US" altLang="zh-TW" sz="1800" b="0" i="1" smtClean="0">
                                  <a:latin typeface="Cambria Math"/>
                                  <a:ea typeface="Cambria Math"/>
                                </a:rPr>
                                <m:t>𝐻</m:t>
                              </m:r>
                            </m:sub>
                          </m:sSub>
                        </m:num>
                        <m:den>
                          <m:sSup>
                            <m:sSupPr>
                              <m:ctrlPr>
                                <a:rPr lang="en-US" altLang="zh-TW" sz="1800" b="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𝑚</m:t>
                              </m:r>
                            </m:e>
                            <m:sup>
                              <m:r>
                                <a:rPr lang="en-US" altLang="zh-TW" sz="1800" b="0" i="1" smtClean="0">
                                  <a:latin typeface="Cambria Math"/>
                                  <a:ea typeface="Cambria Math"/>
                                </a:rPr>
                                <m:t>2</m:t>
                              </m:r>
                            </m:sup>
                          </m:sSup>
                        </m:den>
                      </m:f>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6084168" y="3651211"/>
                <a:ext cx="1282402" cy="610873"/>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3A8AC779-3B76-0B47-BC38-BA86BA1AA1C5}"/>
                  </a:ext>
                </a:extLst>
              </p:cNvPr>
              <p:cNvSpPr txBox="1"/>
              <p:nvPr/>
            </p:nvSpPr>
            <p:spPr>
              <a:xfrm>
                <a:off x="6084168" y="2851605"/>
                <a:ext cx="2580004" cy="618631"/>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h𝑓</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1</m:t>
                          </m:r>
                        </m:num>
                        <m:den>
                          <m:r>
                            <a:rPr lang="zh-TW" altLang="en-US" sz="1800" b="0" i="1" smtClean="0">
                              <a:latin typeface="Cambria Math"/>
                              <a:ea typeface="Cambria Math"/>
                            </a:rPr>
                            <m:t>𝜆</m:t>
                          </m:r>
                        </m:den>
                      </m:f>
                      <m:r>
                        <a:rPr lang="en-US" altLang="zh-TW" sz="1800" b="0" i="1" smtClean="0">
                          <a:latin typeface="Cambria Math"/>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d>
                        <m:dPr>
                          <m:ctrlPr>
                            <a:rPr lang="en-US" altLang="zh-TW" sz="1800" b="0" i="1" smtClean="0">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𝑚</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𝑛</m:t>
                                  </m:r>
                                </m:e>
                                <m:sup>
                                  <m:r>
                                    <a:rPr lang="en-US" altLang="zh-TW" sz="1800" b="0" i="1" smtClean="0">
                                      <a:latin typeface="Cambria Math"/>
                                      <a:ea typeface="Cambria Math"/>
                                    </a:rPr>
                                    <m:t>2</m:t>
                                  </m:r>
                                </m:sup>
                              </m:sSup>
                            </m:den>
                          </m:f>
                        </m:e>
                      </m:d>
                    </m:oMath>
                  </m:oMathPara>
                </a14:m>
                <a:endParaRPr lang="zh-TW" altLang="en-US" sz="1800" dirty="0"/>
              </a:p>
            </p:txBody>
          </p:sp>
        </mc:Choice>
        <mc:Fallback xmlns="">
          <p:sp>
            <p:nvSpPr>
              <p:cNvPr id="14" name="文字方塊 13">
                <a:extLst>
                  <a:ext uri="{FF2B5EF4-FFF2-40B4-BE49-F238E27FC236}">
                    <a16:creationId xmlns:a16="http://schemas.microsoft.com/office/drawing/2014/main" id="{3A8AC779-3B76-0B47-BC38-BA86BA1AA1C5}"/>
                  </a:ext>
                </a:extLst>
              </p:cNvPr>
              <p:cNvSpPr txBox="1">
                <a:spLocks noRot="1" noChangeAspect="1" noMove="1" noResize="1" noEditPoints="1" noAdjustHandles="1" noChangeArrowheads="1" noChangeShapeType="1" noTextEdit="1"/>
              </p:cNvSpPr>
              <p:nvPr/>
            </p:nvSpPr>
            <p:spPr>
              <a:xfrm>
                <a:off x="6084168" y="2851605"/>
                <a:ext cx="2580004" cy="618631"/>
              </a:xfrm>
              <a:prstGeom prst="rect">
                <a:avLst/>
              </a:prstGeom>
              <a:blipFill>
                <a:blip r:embed="rId5"/>
                <a:stretch>
                  <a:fillRect b="-4000"/>
                </a:stretch>
              </a:blipFill>
            </p:spPr>
            <p:txBody>
              <a:bodyPr/>
              <a:lstStyle/>
              <a:p>
                <a:r>
                  <a:rPr lang="en-TW">
                    <a:noFill/>
                  </a:rPr>
                  <a:t> </a:t>
                </a:r>
              </a:p>
            </p:txBody>
          </p:sp>
        </mc:Fallback>
      </mc:AlternateContent>
      <p:sp>
        <p:nvSpPr>
          <p:cNvPr id="3" name="Oval 2">
            <a:extLst>
              <a:ext uri="{FF2B5EF4-FFF2-40B4-BE49-F238E27FC236}">
                <a16:creationId xmlns:a16="http://schemas.microsoft.com/office/drawing/2014/main" id="{0D7557F2-8797-704D-9311-BE496981C577}"/>
              </a:ext>
            </a:extLst>
          </p:cNvPr>
          <p:cNvSpPr/>
          <p:nvPr/>
        </p:nvSpPr>
        <p:spPr>
          <a:xfrm>
            <a:off x="5224540" y="2567651"/>
            <a:ext cx="288032" cy="27666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 name="文字方塊 5">
            <a:extLst>
              <a:ext uri="{FF2B5EF4-FFF2-40B4-BE49-F238E27FC236}">
                <a16:creationId xmlns:a16="http://schemas.microsoft.com/office/drawing/2014/main" id="{2314E676-FFE3-FAEE-A08E-61F46938ECAD}"/>
              </a:ext>
            </a:extLst>
          </p:cNvPr>
          <p:cNvSpPr txBox="1">
            <a:spLocks noChangeArrowheads="1"/>
          </p:cNvSpPr>
          <p:nvPr/>
        </p:nvSpPr>
        <p:spPr bwMode="auto">
          <a:xfrm>
            <a:off x="1618295" y="5517978"/>
            <a:ext cx="65892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光子是不能分割的！因此，躍遷的時候不經過中間連續的變化！</a:t>
            </a:r>
          </a:p>
        </p:txBody>
      </p:sp>
      <p:sp>
        <p:nvSpPr>
          <p:cNvPr id="6" name="TextBox 5">
            <a:extLst>
              <a:ext uri="{FF2B5EF4-FFF2-40B4-BE49-F238E27FC236}">
                <a16:creationId xmlns:a16="http://schemas.microsoft.com/office/drawing/2014/main" id="{E2DB7F89-57EC-4E74-D081-708A27FE01C4}"/>
              </a:ext>
            </a:extLst>
          </p:cNvPr>
          <p:cNvSpPr txBox="1"/>
          <p:nvPr/>
        </p:nvSpPr>
        <p:spPr>
          <a:xfrm>
            <a:off x="1618295" y="5965466"/>
            <a:ext cx="6301209" cy="369332"/>
          </a:xfrm>
          <a:prstGeom prst="rect">
            <a:avLst/>
          </a:prstGeom>
          <a:noFill/>
        </p:spPr>
        <p:txBody>
          <a:bodyPr wrap="square" rtlCol="0">
            <a:spAutoFit/>
          </a:bodyPr>
          <a:lstStyle/>
          <a:p>
            <a:pPr algn="l"/>
            <a:r>
              <a:rPr lang="en-US" sz="1800" dirty="0" err="1">
                <a:latin typeface="Cambria Math" panose="02040503050406030204" pitchFamily="18" charset="0"/>
              </a:rPr>
              <a:t>否則你就可以問跳到一半時，放出了多少光子</a:t>
            </a:r>
            <a:r>
              <a:rPr lang="en-US" sz="1800" dirty="0">
                <a:latin typeface="Cambria Math" panose="02040503050406030204" pitchFamily="18" charset="0"/>
              </a:rPr>
              <a:t>。</a:t>
            </a:r>
          </a:p>
        </p:txBody>
      </p:sp>
    </p:spTree>
    <p:extLst>
      <p:ext uri="{BB962C8B-B14F-4D97-AF65-F5344CB8AC3E}">
        <p14:creationId xmlns:p14="http://schemas.microsoft.com/office/powerpoint/2010/main" val="42635935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4" descr="D:\Dropbox\Documents\課程\YoungTextBook\Images\Chapter39\A_Images\A_Figures_and_Photos\39_17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066652"/>
            <a:ext cx="4092156" cy="212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5" descr="D:\Dropbox\Documents\課程\YoungTextBook\Images\Chapter39\A_Images\A_Figures_and_Photos\39_16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3501008"/>
            <a:ext cx="4062167" cy="202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DF9189E-8CAF-F0C3-7D2E-4BF07B3E23A9}"/>
              </a:ext>
            </a:extLst>
          </p:cNvPr>
          <p:cNvSpPr txBox="1"/>
          <p:nvPr/>
        </p:nvSpPr>
        <p:spPr>
          <a:xfrm>
            <a:off x="3290715" y="5761759"/>
            <a:ext cx="2736304" cy="369332"/>
          </a:xfrm>
          <a:prstGeom prst="rect">
            <a:avLst/>
          </a:prstGeom>
          <a:noFill/>
        </p:spPr>
        <p:txBody>
          <a:bodyPr wrap="square" rtlCol="0">
            <a:spAutoFit/>
          </a:bodyPr>
          <a:lstStyle/>
          <a:p>
            <a:r>
              <a:rPr lang="en-TW" sz="1800" b="0" dirty="0">
                <a:latin typeface="Cambria Math"/>
              </a:rPr>
              <a:t>也可以吸收能量往上跳！</a:t>
            </a:r>
          </a:p>
        </p:txBody>
      </p:sp>
    </p:spTree>
    <p:extLst>
      <p:ext uri="{BB962C8B-B14F-4D97-AF65-F5344CB8AC3E}">
        <p14:creationId xmlns:p14="http://schemas.microsoft.com/office/powerpoint/2010/main" val="276425278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52F36A-87B1-ACD8-F35A-2F90F358F3CF}"/>
              </a:ext>
            </a:extLst>
          </p:cNvPr>
          <p:cNvSpPr/>
          <p:nvPr/>
        </p:nvSpPr>
        <p:spPr>
          <a:xfrm>
            <a:off x="611560" y="1844824"/>
            <a:ext cx="6304694" cy="3600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 name="Rectangle 1">
            <a:extLst>
              <a:ext uri="{FF2B5EF4-FFF2-40B4-BE49-F238E27FC236}">
                <a16:creationId xmlns:a16="http://schemas.microsoft.com/office/drawing/2014/main" id="{F6A046F4-CA1A-53F5-7774-4CAF2A1A6862}"/>
              </a:ext>
            </a:extLst>
          </p:cNvPr>
          <p:cNvSpPr/>
          <p:nvPr/>
        </p:nvSpPr>
        <p:spPr>
          <a:xfrm>
            <a:off x="7020272" y="1831132"/>
            <a:ext cx="1800200" cy="3600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4098" name="Picture 2" descr="Drawing showing three circles, each with a label &quot;Hg&quot; inside. The top circle is labeled &quot;elastic collision&quot;. It is next to two arrows of equal length, one pointing towards the circle, and one pointing away. The middle circle is labeled &quot;inelastic collision&quot;, and has a longer arrow pointing towards it, and a shorter arrow leading away. The lowest circle is labeled &quot;light emission&quot;, and is next to a squiggly arrow that points away.">
            <a:extLst>
              <a:ext uri="{FF2B5EF4-FFF2-40B4-BE49-F238E27FC236}">
                <a16:creationId xmlns:a16="http://schemas.microsoft.com/office/drawing/2014/main" id="{EC1F846E-C7AA-88AB-7AC4-02CF3B1D4D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1844824"/>
            <a:ext cx="1832210" cy="386104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E98A8F49-04BA-4674-BE2E-52BBE8A96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564904"/>
            <a:ext cx="6023198" cy="27845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8564BA-A31F-68CA-C319-EFBADEA69A28}"/>
              </a:ext>
            </a:extLst>
          </p:cNvPr>
          <p:cNvSpPr txBox="1"/>
          <p:nvPr/>
        </p:nvSpPr>
        <p:spPr>
          <a:xfrm>
            <a:off x="2123728" y="1228110"/>
            <a:ext cx="3816424" cy="369332"/>
          </a:xfrm>
          <a:prstGeom prst="rect">
            <a:avLst/>
          </a:prstGeom>
          <a:noFill/>
        </p:spPr>
        <p:txBody>
          <a:bodyPr wrap="square">
            <a:spAutoFit/>
          </a:bodyPr>
          <a:lstStyle/>
          <a:p>
            <a:pPr algn="ctr"/>
            <a:r>
              <a:rPr lang="en-GB" sz="1800" i="0" u="none" strike="noStrike" dirty="0">
                <a:solidFill>
                  <a:srgbClr val="000000"/>
                </a:solidFill>
                <a:effectLst/>
                <a:latin typeface="+mn-lt"/>
              </a:rPr>
              <a:t>The Franck-Hertz Experiment 1914</a:t>
            </a:r>
          </a:p>
        </p:txBody>
      </p:sp>
    </p:spTree>
    <p:extLst>
      <p:ext uri="{BB962C8B-B14F-4D97-AF65-F5344CB8AC3E}">
        <p14:creationId xmlns:p14="http://schemas.microsoft.com/office/powerpoint/2010/main" val="338425723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文字方塊 1"/>
          <p:cNvSpPr txBox="1">
            <a:spLocks noChangeArrowheads="1"/>
          </p:cNvSpPr>
          <p:nvPr/>
        </p:nvSpPr>
        <p:spPr bwMode="auto">
          <a:xfrm>
            <a:off x="827583" y="1321228"/>
            <a:ext cx="65328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原子中電子的狀態是一系列</a:t>
            </a:r>
            <a:r>
              <a:rPr lang="zh-TW" altLang="en-US" sz="1800" dirty="0">
                <a:solidFill>
                  <a:srgbClr val="FF0000"/>
                </a:solidFill>
              </a:rPr>
              <a:t>分離的穩定態 </a:t>
            </a:r>
            <a:r>
              <a:rPr lang="en-US" altLang="zh-TW" sz="1800" dirty="0" err="1">
                <a:solidFill>
                  <a:srgbClr val="FF0000"/>
                </a:solidFill>
              </a:rPr>
              <a:t>Staionary</a:t>
            </a:r>
            <a:r>
              <a:rPr lang="en-US" altLang="zh-TW" sz="1800" dirty="0">
                <a:solidFill>
                  <a:srgbClr val="FF0000"/>
                </a:solidFill>
              </a:rPr>
              <a:t> States</a:t>
            </a:r>
            <a:r>
              <a:rPr lang="zh-TW" altLang="en-US" sz="1800" dirty="0"/>
              <a:t>。</a:t>
            </a:r>
          </a:p>
        </p:txBody>
      </p:sp>
      <mc:AlternateContent xmlns:mc="http://schemas.openxmlformats.org/markup-compatibility/2006" xmlns:a14="http://schemas.microsoft.com/office/drawing/2010/main">
        <mc:Choice Requires="a14">
          <p:sp>
            <p:nvSpPr>
              <p:cNvPr id="77827" name="文字方塊 2"/>
              <p:cNvSpPr txBox="1">
                <a:spLocks noChangeArrowheads="1"/>
              </p:cNvSpPr>
              <p:nvPr/>
            </p:nvSpPr>
            <p:spPr bwMode="auto">
              <a:xfrm>
                <a:off x="827584" y="1782805"/>
                <a:ext cx="738902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穩定態的能量</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𝐸</m:t>
                        </m:r>
                      </m:e>
                      <m:sub>
                        <m:r>
                          <a:rPr lang="en-US" altLang="zh-TW" sz="1800" b="0" i="1" smtClean="0">
                            <a:latin typeface="Cambria Math"/>
                          </a:rPr>
                          <m:t>𝑛</m:t>
                        </m:r>
                      </m:sub>
                    </m:sSub>
                  </m:oMath>
                </a14:m>
                <a:r>
                  <a:rPr lang="zh-TW" altLang="en-US" sz="1800" dirty="0"/>
                  <a:t>，以一個自然數</a:t>
                </a:r>
                <a14:m>
                  <m:oMath xmlns:m="http://schemas.openxmlformats.org/officeDocument/2006/math">
                    <m:r>
                      <a:rPr lang="en-US" altLang="zh-TW" sz="1800" b="0" i="1" smtClean="0">
                        <a:latin typeface="Cambria Math"/>
                      </a:rPr>
                      <m:t>𝑛</m:t>
                    </m:r>
                  </m:oMath>
                </a14:m>
                <a:r>
                  <a:rPr lang="zh-TW" altLang="en-US" sz="1800" dirty="0"/>
                  <a:t>標定，</a:t>
                </a:r>
                <a:r>
                  <a:rPr lang="en-US" altLang="zh-TW" sz="1800" dirty="0"/>
                  <a:t> </a:t>
                </a:r>
                <a14:m>
                  <m:oMath xmlns:m="http://schemas.openxmlformats.org/officeDocument/2006/math">
                    <m:r>
                      <a:rPr lang="en-US" altLang="zh-TW" sz="1800" i="1">
                        <a:latin typeface="Cambria Math"/>
                      </a:rPr>
                      <m:t>𝑛</m:t>
                    </m:r>
                  </m:oMath>
                </a14:m>
                <a:r>
                  <a:rPr lang="zh-TW" altLang="en-US" sz="1800" dirty="0"/>
                  <a:t>稱為量子數！</a:t>
                </a:r>
                <a:endParaRPr lang="en-US" altLang="zh-TW" sz="1800" dirty="0"/>
              </a:p>
            </p:txBody>
          </p:sp>
        </mc:Choice>
        <mc:Fallback xmlns="">
          <p:sp>
            <p:nvSpPr>
              <p:cNvPr id="77827" name="文字方塊 2"/>
              <p:cNvSpPr txBox="1">
                <a:spLocks noRot="1" noChangeAspect="1" noMove="1" noResize="1" noEditPoints="1" noAdjustHandles="1" noChangeArrowheads="1" noChangeShapeType="1" noTextEdit="1"/>
              </p:cNvSpPr>
              <p:nvPr/>
            </p:nvSpPr>
            <p:spPr bwMode="auto">
              <a:xfrm>
                <a:off x="827584" y="1782805"/>
                <a:ext cx="7389023" cy="369332"/>
              </a:xfrm>
              <a:prstGeom prst="rect">
                <a:avLst/>
              </a:prstGeom>
              <a:blipFill>
                <a:blip r:embed="rId2"/>
                <a:stretch>
                  <a:fillRect l="-85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77830" name="文字方塊 5"/>
          <p:cNvSpPr txBox="1">
            <a:spLocks noChangeArrowheads="1"/>
          </p:cNvSpPr>
          <p:nvPr/>
        </p:nvSpPr>
        <p:spPr bwMode="auto">
          <a:xfrm>
            <a:off x="827582" y="5117310"/>
            <a:ext cx="81595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電子在能態間</a:t>
            </a:r>
            <a:r>
              <a:rPr lang="zh-TW" altLang="en-US" sz="1800" dirty="0">
                <a:solidFill>
                  <a:srgbClr val="FF0000"/>
                </a:solidFill>
              </a:rPr>
              <a:t>躍遷</a:t>
            </a:r>
            <a:r>
              <a:rPr lang="zh-TW" altLang="en-US" sz="1800" dirty="0"/>
              <a:t>，同時放出或吸收</a:t>
            </a:r>
            <a:r>
              <a:rPr lang="zh-TW" altLang="en-US" sz="1800" dirty="0">
                <a:solidFill>
                  <a:srgbClr val="FF0000"/>
                </a:solidFill>
              </a:rPr>
              <a:t>一個光子</a:t>
            </a:r>
            <a:r>
              <a:rPr lang="zh-TW" altLang="en-US" sz="1800" dirty="0"/>
              <a:t>，光子的能量即能態的能量差：</a:t>
            </a:r>
          </a:p>
        </p:txBody>
      </p:sp>
      <p:sp>
        <p:nvSpPr>
          <p:cNvPr id="77832" name="文字方塊 8"/>
          <p:cNvSpPr txBox="1">
            <a:spLocks noChangeArrowheads="1"/>
          </p:cNvSpPr>
          <p:nvPr/>
        </p:nvSpPr>
        <p:spPr bwMode="auto">
          <a:xfrm>
            <a:off x="3117939" y="689940"/>
            <a:ext cx="2808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波爾原子模型的基本假設</a:t>
            </a:r>
          </a:p>
        </p:txBody>
      </p:sp>
      <p:pic>
        <p:nvPicPr>
          <p:cNvPr id="77833" name="Picture 9" descr="D:\Downloads\Data\Knight\Media\Chapter39\Images\39_25Figure-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007" y="2242681"/>
            <a:ext cx="2771651" cy="2746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1"/>
          <p:cNvSpPr>
            <a:spLocks noChangeArrowheads="1"/>
          </p:cNvSpPr>
          <p:nvPr/>
        </p:nvSpPr>
        <p:spPr bwMode="auto">
          <a:xfrm>
            <a:off x="827583" y="5601069"/>
            <a:ext cx="72524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因為穩定態是離散分布，所以發出的光子頻率不是連續的：</a:t>
            </a:r>
          </a:p>
        </p:txBody>
      </p:sp>
      <p:pic>
        <p:nvPicPr>
          <p:cNvPr id="11" name="Picture 2" descr="http://upload.wikimedia.org/wikipedia/en/4/4c/Emission_spectrum-H.png">
            <a:hlinkClick r:id="rId4" tooltip="Emission spectrum of Hydroge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0103" y="2465096"/>
            <a:ext cx="4389167" cy="616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f40_17">
            <a:extLst>
              <a:ext uri="{FF2B5EF4-FFF2-40B4-BE49-F238E27FC236}">
                <a16:creationId xmlns:a16="http://schemas.microsoft.com/office/drawing/2014/main" id="{F2A4E6B7-5257-9D43-8F00-CCC72B7548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591" b="37914"/>
          <a:stretch>
            <a:fillRect/>
          </a:stretch>
        </p:blipFill>
        <p:spPr bwMode="auto">
          <a:xfrm flipH="1">
            <a:off x="3680103" y="3667830"/>
            <a:ext cx="4664287" cy="129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3">
                <a:extLst>
                  <a:ext uri="{FF2B5EF4-FFF2-40B4-BE49-F238E27FC236}">
                    <a16:creationId xmlns:a16="http://schemas.microsoft.com/office/drawing/2014/main" id="{483DB629-DAE2-0DCB-5242-F541E3A73BFA}"/>
                  </a:ext>
                </a:extLst>
              </p:cNvPr>
              <p:cNvSpPr txBox="1"/>
              <p:nvPr/>
            </p:nvSpPr>
            <p:spPr>
              <a:xfrm>
                <a:off x="6876256" y="5529500"/>
                <a:ext cx="1835733" cy="618631"/>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h𝑓</m:t>
                      </m:r>
                      <m:r>
                        <a:rPr lang="en-US" altLang="zh-TW" sz="1800" i="1">
                          <a:latin typeface="Cambria Math"/>
                          <a:ea typeface="Cambria Math"/>
                        </a:rPr>
                        <m:t>~</m:t>
                      </m:r>
                      <m:d>
                        <m:dPr>
                          <m:ctrlPr>
                            <a:rPr lang="en-US" altLang="zh-TW" sz="1800" b="0" i="1" smtClean="0">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𝑚</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𝑛</m:t>
                                  </m:r>
                                </m:e>
                                <m:sup>
                                  <m:r>
                                    <a:rPr lang="en-US" altLang="zh-TW" sz="1800" b="0" i="1" smtClean="0">
                                      <a:latin typeface="Cambria Math"/>
                                      <a:ea typeface="Cambria Math"/>
                                    </a:rPr>
                                    <m:t>2</m:t>
                                  </m:r>
                                </m:sup>
                              </m:sSup>
                            </m:den>
                          </m:f>
                        </m:e>
                      </m:d>
                    </m:oMath>
                  </m:oMathPara>
                </a14:m>
                <a:endParaRPr lang="zh-TW" altLang="en-US" sz="1800" dirty="0"/>
              </a:p>
            </p:txBody>
          </p:sp>
        </mc:Choice>
        <mc:Fallback xmlns="">
          <p:sp>
            <p:nvSpPr>
              <p:cNvPr id="2" name="文字方塊 13">
                <a:extLst>
                  <a:ext uri="{FF2B5EF4-FFF2-40B4-BE49-F238E27FC236}">
                    <a16:creationId xmlns:a16="http://schemas.microsoft.com/office/drawing/2014/main" id="{483DB629-DAE2-0DCB-5242-F541E3A73BFA}"/>
                  </a:ext>
                </a:extLst>
              </p:cNvPr>
              <p:cNvSpPr txBox="1">
                <a:spLocks noRot="1" noChangeAspect="1" noMove="1" noResize="1" noEditPoints="1" noAdjustHandles="1" noChangeArrowheads="1" noChangeShapeType="1" noTextEdit="1"/>
              </p:cNvSpPr>
              <p:nvPr/>
            </p:nvSpPr>
            <p:spPr>
              <a:xfrm>
                <a:off x="6876256" y="5529500"/>
                <a:ext cx="1835733" cy="618631"/>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9">
                <a:extLst>
                  <a:ext uri="{FF2B5EF4-FFF2-40B4-BE49-F238E27FC236}">
                    <a16:creationId xmlns:a16="http://schemas.microsoft.com/office/drawing/2014/main" id="{9D3FAF76-A00D-1017-7FC2-CDF7C00DD89A}"/>
                  </a:ext>
                </a:extLst>
              </p:cNvPr>
              <p:cNvSpPr txBox="1"/>
              <p:nvPr/>
            </p:nvSpPr>
            <p:spPr>
              <a:xfrm>
                <a:off x="6681785" y="1695885"/>
                <a:ext cx="1357338" cy="6127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𝐸</m:t>
                          </m:r>
                        </m:e>
                        <m:sub>
                          <m:r>
                            <a:rPr lang="en-US" altLang="zh-TW" sz="1800" b="0" i="1" smtClean="0">
                              <a:latin typeface="Cambria Math" panose="02040503050406030204" pitchFamily="18" charset="0"/>
                              <a:ea typeface="Cambria Math"/>
                            </a:rPr>
                            <m:t>𝑛</m:t>
                          </m:r>
                        </m:sub>
                      </m:sSub>
                      <m:r>
                        <a:rPr lang="en-US" altLang="zh-TW" sz="1800" b="0" i="1" smtClean="0">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ea typeface="Cambria Math"/>
                            </a:rPr>
                          </m:ctrlPr>
                        </m:fPr>
                        <m:num>
                          <m:r>
                            <a:rPr lang="en-US" altLang="zh-TW" sz="1800" i="1">
                              <a:latin typeface="Cambria Math" panose="02040503050406030204" pitchFamily="18" charset="0"/>
                              <a:ea typeface="Cambria Math"/>
                            </a:rPr>
                            <m:t>1</m:t>
                          </m:r>
                        </m:num>
                        <m:den>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𝑛</m:t>
                              </m:r>
                            </m:e>
                            <m:sup>
                              <m:r>
                                <a:rPr lang="en-US" altLang="zh-TW" sz="1800" i="1">
                                  <a:latin typeface="Cambria Math"/>
                                  <a:ea typeface="Cambria Math"/>
                                </a:rPr>
                                <m:t>2</m:t>
                              </m:r>
                            </m:sup>
                          </m:sSup>
                        </m:den>
                      </m:f>
                    </m:oMath>
                  </m:oMathPara>
                </a14:m>
                <a:endParaRPr lang="en-US" altLang="zh-TW" sz="1800" b="0" dirty="0">
                  <a:ea typeface="Cambria Math"/>
                </a:endParaRPr>
              </a:p>
            </p:txBody>
          </p:sp>
        </mc:Choice>
        <mc:Fallback xmlns="">
          <p:sp>
            <p:nvSpPr>
              <p:cNvPr id="3" name="文字方塊 9">
                <a:extLst>
                  <a:ext uri="{FF2B5EF4-FFF2-40B4-BE49-F238E27FC236}">
                    <a16:creationId xmlns:a16="http://schemas.microsoft.com/office/drawing/2014/main" id="{9D3FAF76-A00D-1017-7FC2-CDF7C00DD89A}"/>
                  </a:ext>
                </a:extLst>
              </p:cNvPr>
              <p:cNvSpPr txBox="1">
                <a:spLocks noRot="1" noChangeAspect="1" noMove="1" noResize="1" noEditPoints="1" noAdjustHandles="1" noChangeArrowheads="1" noChangeShapeType="1" noTextEdit="1"/>
              </p:cNvSpPr>
              <p:nvPr/>
            </p:nvSpPr>
            <p:spPr>
              <a:xfrm>
                <a:off x="6681785" y="1695885"/>
                <a:ext cx="1357338" cy="612732"/>
              </a:xfrm>
              <a:prstGeom prst="rect">
                <a:avLst/>
              </a:prstGeom>
              <a:blipFill>
                <a:blip r:embed="rId8"/>
                <a:stretch>
                  <a:fillRect/>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7830"/>
                                        </p:tgtEl>
                                        <p:attrNameLst>
                                          <p:attrName>style.visibility</p:attrName>
                                        </p:attrNameLst>
                                      </p:cBhvr>
                                      <p:to>
                                        <p:strVal val="visible"/>
                                      </p:to>
                                    </p:set>
                                    <p:anim calcmode="lin" valueType="num">
                                      <p:cBhvr additive="base">
                                        <p:cTn id="15" dur="500" fill="hold"/>
                                        <p:tgtEl>
                                          <p:spTgt spid="77830"/>
                                        </p:tgtEl>
                                        <p:attrNameLst>
                                          <p:attrName>ppt_x</p:attrName>
                                        </p:attrNameLst>
                                      </p:cBhvr>
                                      <p:tavLst>
                                        <p:tav tm="0">
                                          <p:val>
                                            <p:strVal val="#ppt_x"/>
                                          </p:val>
                                        </p:tav>
                                        <p:tav tm="100000">
                                          <p:val>
                                            <p:strVal val="#ppt_x"/>
                                          </p:val>
                                        </p:tav>
                                      </p:tavLst>
                                    </p:anim>
                                    <p:anim calcmode="lin" valueType="num">
                                      <p:cBhvr additive="base">
                                        <p:cTn id="16" dur="500" fill="hold"/>
                                        <p:tgtEl>
                                          <p:spTgt spid="7783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0" grpId="0"/>
      <p:bldP spid="10" grpId="0"/>
      <p:bldP spid="2"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8851" name="文字方塊 3"/>
              <p:cNvSpPr txBox="1">
                <a:spLocks noChangeArrowheads="1"/>
              </p:cNvSpPr>
              <p:nvPr/>
            </p:nvSpPr>
            <p:spPr bwMode="auto">
              <a:xfrm>
                <a:off x="5003354" y="2853060"/>
                <a:ext cx="3764126"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 xmlns:m="http://schemas.openxmlformats.org/officeDocument/2006/math">
                    <m:r>
                      <a:rPr lang="en-US" altLang="zh-TW" sz="1800" i="1" dirty="0" smtClean="0">
                        <a:latin typeface="Cambria Math" panose="02040503050406030204" pitchFamily="18" charset="0"/>
                      </a:rPr>
                      <m:t>𝑛</m:t>
                    </m:r>
                    <m:r>
                      <a:rPr lang="en-US" altLang="zh-TW" sz="1800" i="1" dirty="0" smtClean="0">
                        <a:latin typeface="Cambria Math" panose="02040503050406030204" pitchFamily="18" charset="0"/>
                      </a:rPr>
                      <m:t>,</m:t>
                    </m:r>
                    <m:r>
                      <a:rPr lang="en-US" altLang="zh-TW" sz="1800" i="1" dirty="0" smtClean="0">
                        <a:latin typeface="Cambria Math" panose="02040503050406030204" pitchFamily="18" charset="0"/>
                      </a:rPr>
                      <m:t>𝑚</m:t>
                    </m:r>
                  </m:oMath>
                </a14:m>
                <a:r>
                  <a:rPr lang="zh-TW" altLang="en-US" sz="1800" dirty="0"/>
                  <a:t>分別標定跳躍前後的穩定態，</a:t>
                </a:r>
              </a:p>
            </p:txBody>
          </p:sp>
        </mc:Choice>
        <mc:Fallback xmlns="">
          <p:sp>
            <p:nvSpPr>
              <p:cNvPr id="78851" name="文字方塊 3"/>
              <p:cNvSpPr txBox="1">
                <a:spLocks noRot="1" noChangeAspect="1" noMove="1" noResize="1" noEditPoints="1" noAdjustHandles="1" noChangeArrowheads="1" noChangeShapeType="1" noTextEdit="1"/>
              </p:cNvSpPr>
              <p:nvPr/>
            </p:nvSpPr>
            <p:spPr bwMode="auto">
              <a:xfrm>
                <a:off x="5003354" y="2853060"/>
                <a:ext cx="3764126" cy="369888"/>
              </a:xfrm>
              <a:prstGeom prst="rect">
                <a:avLst/>
              </a:prstGeom>
              <a:blipFill>
                <a:blip r:embed="rId2"/>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78853" name="文字方塊 5"/>
          <p:cNvSpPr txBox="1">
            <a:spLocks noChangeArrowheads="1"/>
          </p:cNvSpPr>
          <p:nvPr/>
        </p:nvSpPr>
        <p:spPr bwMode="auto">
          <a:xfrm>
            <a:off x="4984850" y="3267689"/>
            <a:ext cx="32680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波爾得到了</a:t>
            </a:r>
            <a:r>
              <a:rPr lang="zh-TW" altLang="en-US" sz="1800" dirty="0">
                <a:solidFill>
                  <a:srgbClr val="FF0000"/>
                </a:solidFill>
              </a:rPr>
              <a:t>能階</a:t>
            </a:r>
            <a:r>
              <a:rPr lang="zh-TW" altLang="en-US" sz="1800" dirty="0"/>
              <a:t>的具體公式：</a:t>
            </a:r>
          </a:p>
        </p:txBody>
      </p:sp>
      <p:sp>
        <p:nvSpPr>
          <p:cNvPr id="78855" name="矩形 1"/>
          <p:cNvSpPr>
            <a:spLocks noChangeArrowheads="1"/>
          </p:cNvSpPr>
          <p:nvPr/>
        </p:nvSpPr>
        <p:spPr bwMode="auto">
          <a:xfrm>
            <a:off x="5005310" y="1083597"/>
            <a:ext cx="33430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即可得出能態的能量：</a:t>
            </a:r>
          </a:p>
        </p:txBody>
      </p:sp>
      <p:pic>
        <p:nvPicPr>
          <p:cNvPr id="8" name="Picture 5" descr="D:\Dropbox\Documents\課程\YoungTextBook\Images\Chapter39\A_Images\A_Figures_and_Photos\39_24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l="53919" t="9525" b="9094"/>
          <a:stretch/>
        </p:blipFill>
        <p:spPr bwMode="auto">
          <a:xfrm>
            <a:off x="795661" y="620688"/>
            <a:ext cx="4127176" cy="444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31975830-3331-FE4D-9933-10739D2F761B}"/>
                  </a:ext>
                </a:extLst>
              </p:cNvPr>
              <p:cNvSpPr txBox="1"/>
              <p:nvPr/>
            </p:nvSpPr>
            <p:spPr>
              <a:xfrm>
                <a:off x="5051505" y="1476641"/>
                <a:ext cx="3114710" cy="118795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h𝑓</m:t>
                      </m:r>
                      <m:r>
                        <a:rPr lang="en-US" altLang="zh-TW" sz="1800" b="0" i="1" smtClean="0">
                          <a:latin typeface="Cambria Math" panose="02040503050406030204" pitchFamily="18" charset="0"/>
                          <a:ea typeface="Cambria Math"/>
                        </a:rPr>
                        <m:t>=</m:t>
                      </m:r>
                      <m:r>
                        <m:rPr>
                          <m:sty m:val="p"/>
                        </m:rPr>
                        <a:rPr lang="el-GR" altLang="zh-TW" sz="1800" b="0" i="1" smtClean="0">
                          <a:latin typeface="Cambria Math" panose="02040503050406030204" pitchFamily="18" charset="0"/>
                          <a:ea typeface="Cambria Math" panose="02040503050406030204" pitchFamily="18" charset="0"/>
                        </a:rPr>
                        <m:t>Δ</m:t>
                      </m:r>
                      <m:r>
                        <a:rPr lang="en-US" altLang="zh-TW" sz="1800" b="0" i="1" smtClean="0">
                          <a:latin typeface="Cambria Math" panose="02040503050406030204" pitchFamily="18" charset="0"/>
                          <a:ea typeface="Cambria Math" panose="02040503050406030204" pitchFamily="18" charset="0"/>
                        </a:rPr>
                        <m:t>𝐸</m:t>
                      </m:r>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h𝑐</m:t>
                      </m:r>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d>
                        <m:dPr>
                          <m:ctrlPr>
                            <a:rPr lang="en-US" altLang="zh-TW" sz="1800" b="0" i="1" smtClean="0">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𝑚</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𝑛</m:t>
                                  </m:r>
                                </m:e>
                                <m:sup>
                                  <m:r>
                                    <a:rPr lang="en-US" altLang="zh-TW" sz="1800" b="0" i="1" smtClean="0">
                                      <a:latin typeface="Cambria Math"/>
                                      <a:ea typeface="Cambria Math"/>
                                    </a:rPr>
                                    <m:t>2</m:t>
                                  </m:r>
                                </m:sup>
                              </m:sSup>
                            </m:den>
                          </m:f>
                        </m:e>
                      </m:d>
                      <m:r>
                        <a:rPr lang="en-US" altLang="zh-TW" sz="1800" b="0" i="1" smtClean="0">
                          <a:latin typeface="Cambria Math" panose="02040503050406030204" pitchFamily="18" charset="0"/>
                          <a:ea typeface="Cambria Math"/>
                        </a:rPr>
                        <m:t>=</m:t>
                      </m:r>
                      <m:d>
                        <m:dPr>
                          <m:ctrlPr>
                            <a:rPr lang="en-US" altLang="zh-TW" sz="1800" b="0" i="1" smtClean="0">
                              <a:latin typeface="Cambria Math" panose="02040503050406030204" pitchFamily="18" charset="0"/>
                              <a:ea typeface="Cambria Math"/>
                            </a:rPr>
                          </m:ctrlPr>
                        </m:dPr>
                        <m:e>
                          <m:r>
                            <a:rPr lang="en-US" altLang="zh-TW" sz="1800" b="0" i="1" smtClean="0">
                              <a:latin typeface="Cambria Math" panose="02040503050406030204" pitchFamily="18" charset="0"/>
                              <a:ea typeface="Cambria Math"/>
                            </a:rPr>
                            <m:t>−13.6</m:t>
                          </m:r>
                          <m:r>
                            <m:rPr>
                              <m:nor/>
                            </m:rPr>
                            <a:rPr lang="en-US" altLang="zh-TW" sz="1800" b="0" i="0" smtClean="0">
                              <a:latin typeface="Cambria Math" panose="02040503050406030204" pitchFamily="18" charset="0"/>
                              <a:ea typeface="Cambria Math"/>
                            </a:rPr>
                            <m:t>eV</m:t>
                          </m:r>
                        </m:e>
                      </m:d>
                      <m:d>
                        <m:dPr>
                          <m:ctrlPr>
                            <a:rPr lang="en-US" altLang="zh-TW" sz="1800" i="1">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i="1">
                                  <a:latin typeface="Cambria Math" panose="02040503050406030204" pitchFamily="18" charset="0"/>
                                  <a:ea typeface="Cambria Math"/>
                                </a:rPr>
                                <m:t>1</m:t>
                              </m:r>
                            </m:num>
                            <m:den>
                              <m:sSup>
                                <m:sSupPr>
                                  <m:ctrlPr>
                                    <a:rPr lang="en-US" altLang="zh-TW" sz="1800" i="1">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𝑛</m:t>
                                  </m:r>
                                </m:e>
                                <m:sup>
                                  <m:r>
                                    <a:rPr lang="en-US" altLang="zh-TW" sz="1800" i="1">
                                      <a:latin typeface="Cambria Math"/>
                                      <a:ea typeface="Cambria Math"/>
                                    </a:rPr>
                                    <m:t>2</m:t>
                                  </m:r>
                                </m:sup>
                              </m:sSup>
                            </m:den>
                          </m:f>
                          <m:r>
                            <a:rPr lang="en-US" altLang="zh-TW" sz="1800" i="1">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i="1">
                                  <a:latin typeface="Cambria Math" panose="02040503050406030204" pitchFamily="18" charset="0"/>
                                  <a:ea typeface="Cambria Math"/>
                                </a:rPr>
                                <m:t>1</m:t>
                              </m:r>
                            </m:num>
                            <m:den>
                              <m:sSup>
                                <m:sSupPr>
                                  <m:ctrlPr>
                                    <a:rPr lang="en-US" altLang="zh-TW" sz="1800" i="1">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𝑚</m:t>
                                  </m:r>
                                </m:e>
                                <m:sup>
                                  <m:r>
                                    <a:rPr lang="en-US" altLang="zh-TW" sz="1800" i="1">
                                      <a:latin typeface="Cambria Math"/>
                                      <a:ea typeface="Cambria Math"/>
                                    </a:rPr>
                                    <m:t>2</m:t>
                                  </m:r>
                                </m:sup>
                              </m:sSup>
                            </m:den>
                          </m:f>
                        </m:e>
                      </m:d>
                    </m:oMath>
                  </m:oMathPara>
                </a14:m>
                <a:endParaRPr lang="en-US" altLang="zh-TW" sz="1800" b="0" dirty="0">
                  <a:ea typeface="Cambria Math"/>
                </a:endParaRPr>
              </a:p>
            </p:txBody>
          </p:sp>
        </mc:Choice>
        <mc:Fallback xmlns="">
          <p:sp>
            <p:nvSpPr>
              <p:cNvPr id="9" name="文字方塊 8">
                <a:extLst>
                  <a:ext uri="{FF2B5EF4-FFF2-40B4-BE49-F238E27FC236}">
                    <a16:creationId xmlns:a16="http://schemas.microsoft.com/office/drawing/2014/main" id="{31975830-3331-FE4D-9933-10739D2F761B}"/>
                  </a:ext>
                </a:extLst>
              </p:cNvPr>
              <p:cNvSpPr txBox="1">
                <a:spLocks noRot="1" noChangeAspect="1" noMove="1" noResize="1" noEditPoints="1" noAdjustHandles="1" noChangeArrowheads="1" noChangeShapeType="1" noTextEdit="1"/>
              </p:cNvSpPr>
              <p:nvPr/>
            </p:nvSpPr>
            <p:spPr>
              <a:xfrm>
                <a:off x="5051505" y="1476641"/>
                <a:ext cx="3114710" cy="1187954"/>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5D621DDF-F280-BC47-A9DC-0657BD59DE8E}"/>
                  </a:ext>
                </a:extLst>
              </p:cNvPr>
              <p:cNvSpPr txBox="1"/>
              <p:nvPr/>
            </p:nvSpPr>
            <p:spPr>
              <a:xfrm>
                <a:off x="5076056" y="3789040"/>
                <a:ext cx="2376264" cy="618631"/>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𝐸</m:t>
                          </m:r>
                        </m:e>
                        <m:sub>
                          <m:r>
                            <a:rPr lang="en-US" altLang="zh-TW" sz="1800" b="0" i="1" smtClean="0">
                              <a:latin typeface="Cambria Math" panose="02040503050406030204" pitchFamily="18" charset="0"/>
                              <a:ea typeface="Cambria Math"/>
                            </a:rPr>
                            <m:t>𝑛</m:t>
                          </m:r>
                        </m:sub>
                      </m:sSub>
                      <m:r>
                        <a:rPr lang="en-US" altLang="zh-TW" sz="1800" b="0" i="1" smtClean="0">
                          <a:latin typeface="Cambria Math" panose="02040503050406030204" pitchFamily="18" charset="0"/>
                          <a:ea typeface="Cambria Math"/>
                        </a:rPr>
                        <m:t>=</m:t>
                      </m:r>
                      <m:d>
                        <m:dPr>
                          <m:ctrlPr>
                            <a:rPr lang="en-US" altLang="zh-TW" sz="1800" b="0" i="1" smtClean="0">
                              <a:latin typeface="Cambria Math" panose="02040503050406030204" pitchFamily="18" charset="0"/>
                              <a:ea typeface="Cambria Math"/>
                            </a:rPr>
                          </m:ctrlPr>
                        </m:dPr>
                        <m:e>
                          <m:r>
                            <a:rPr lang="en-US" altLang="zh-TW" sz="1800" b="0" i="1" smtClean="0">
                              <a:latin typeface="Cambria Math" panose="02040503050406030204" pitchFamily="18" charset="0"/>
                              <a:ea typeface="Cambria Math"/>
                            </a:rPr>
                            <m:t>−13.6</m:t>
                          </m:r>
                          <m:r>
                            <m:rPr>
                              <m:nor/>
                            </m:rPr>
                            <a:rPr lang="en-US" altLang="zh-TW" sz="1800" b="0" i="0" smtClean="0">
                              <a:latin typeface="Cambria Math" panose="02040503050406030204" pitchFamily="18" charset="0"/>
                              <a:ea typeface="Cambria Math"/>
                            </a:rPr>
                            <m:t>eV</m:t>
                          </m:r>
                        </m:e>
                      </m:d>
                      <m:d>
                        <m:dPr>
                          <m:ctrlPr>
                            <a:rPr lang="en-US" altLang="zh-TW" sz="1800" i="1">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i="1">
                                  <a:latin typeface="Cambria Math" panose="02040503050406030204" pitchFamily="18" charset="0"/>
                                  <a:ea typeface="Cambria Math"/>
                                </a:rPr>
                                <m:t>1</m:t>
                              </m:r>
                            </m:num>
                            <m:den>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𝑛</m:t>
                                  </m:r>
                                </m:e>
                                <m:sup>
                                  <m:r>
                                    <a:rPr lang="en-US" altLang="zh-TW" sz="1800" i="1">
                                      <a:latin typeface="Cambria Math"/>
                                      <a:ea typeface="Cambria Math"/>
                                    </a:rPr>
                                    <m:t>2</m:t>
                                  </m:r>
                                </m:sup>
                              </m:sSup>
                            </m:den>
                          </m:f>
                        </m:e>
                      </m:d>
                    </m:oMath>
                  </m:oMathPara>
                </a14:m>
                <a:endParaRPr lang="en-US" altLang="zh-TW" sz="1800" b="0" dirty="0">
                  <a:ea typeface="Cambria Math"/>
                </a:endParaRPr>
              </a:p>
            </p:txBody>
          </p:sp>
        </mc:Choice>
        <mc:Fallback xmlns="">
          <p:sp>
            <p:nvSpPr>
              <p:cNvPr id="10" name="文字方塊 9">
                <a:extLst>
                  <a:ext uri="{FF2B5EF4-FFF2-40B4-BE49-F238E27FC236}">
                    <a16:creationId xmlns:a16="http://schemas.microsoft.com/office/drawing/2014/main" id="{5D621DDF-F280-BC47-A9DC-0657BD59DE8E}"/>
                  </a:ext>
                </a:extLst>
              </p:cNvPr>
              <p:cNvSpPr txBox="1">
                <a:spLocks noRot="1" noChangeAspect="1" noMove="1" noResize="1" noEditPoints="1" noAdjustHandles="1" noChangeArrowheads="1" noChangeShapeType="1" noTextEdit="1"/>
              </p:cNvSpPr>
              <p:nvPr/>
            </p:nvSpPr>
            <p:spPr>
              <a:xfrm>
                <a:off x="5076056" y="3789040"/>
                <a:ext cx="2376264" cy="618631"/>
              </a:xfrm>
              <a:prstGeom prst="rect">
                <a:avLst/>
              </a:prstGeom>
              <a:blipFill>
                <a:blip r:embed="rId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4">
                <a:extLst>
                  <a:ext uri="{FF2B5EF4-FFF2-40B4-BE49-F238E27FC236}">
                    <a16:creationId xmlns:a16="http://schemas.microsoft.com/office/drawing/2014/main" id="{97607D02-8A7B-5059-3F6A-156866FF5D01}"/>
                  </a:ext>
                </a:extLst>
              </p:cNvPr>
              <p:cNvSpPr txBox="1">
                <a:spLocks noChangeArrowheads="1"/>
              </p:cNvSpPr>
              <p:nvPr/>
            </p:nvSpPr>
            <p:spPr bwMode="auto">
              <a:xfrm>
                <a:off x="1178966" y="5167457"/>
                <a:ext cx="752475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存在一能量最低、穩定的能態，</a:t>
                </a:r>
                <a:r>
                  <a:rPr lang="en-US" altLang="zh-TW" sz="1800" b="0" dirty="0">
                    <a:solidFill>
                      <a:srgbClr val="FF0000"/>
                    </a:solidFill>
                  </a:rPr>
                  <a:t> </a:t>
                </a:r>
                <a14:m>
                  <m:oMath xmlns:m="http://schemas.openxmlformats.org/officeDocument/2006/math">
                    <m:r>
                      <a:rPr lang="en-US" altLang="zh-TW" sz="1800" b="0" i="1" smtClean="0">
                        <a:solidFill>
                          <a:srgbClr val="FF0000"/>
                        </a:solidFill>
                        <a:latin typeface="Cambria Math"/>
                      </a:rPr>
                      <m:t>𝑛</m:t>
                    </m:r>
                    <m:r>
                      <a:rPr lang="en-US" altLang="zh-TW" sz="1800" b="0" i="1" smtClean="0">
                        <a:solidFill>
                          <a:srgbClr val="FF0000"/>
                        </a:solidFill>
                        <a:latin typeface="Cambria Math" panose="02040503050406030204" pitchFamily="18" charset="0"/>
                      </a:rPr>
                      <m:t>=1</m:t>
                    </m:r>
                    <m:r>
                      <a:rPr lang="zh-TW" altLang="en-US" sz="1800" i="1">
                        <a:solidFill>
                          <a:srgbClr val="FF0000"/>
                        </a:solidFill>
                        <a:latin typeface="Cambria Math" panose="02040503050406030204" pitchFamily="18" charset="0"/>
                      </a:rPr>
                      <m:t>，</m:t>
                    </m:r>
                  </m:oMath>
                </a14:m>
                <a:r>
                  <a:rPr lang="zh-TW" altLang="en-US" sz="1800" dirty="0">
                    <a:solidFill>
                      <a:srgbClr val="FF0000"/>
                    </a:solidFill>
                  </a:rPr>
                  <a:t>稱基態。其餘的態稱激發態。</a:t>
                </a:r>
              </a:p>
            </p:txBody>
          </p:sp>
        </mc:Choice>
        <mc:Fallback xmlns="">
          <p:sp>
            <p:nvSpPr>
              <p:cNvPr id="2" name="文字方塊 4">
                <a:extLst>
                  <a:ext uri="{FF2B5EF4-FFF2-40B4-BE49-F238E27FC236}">
                    <a16:creationId xmlns:a16="http://schemas.microsoft.com/office/drawing/2014/main" id="{97607D02-8A7B-5059-3F6A-156866FF5D01}"/>
                  </a:ext>
                </a:extLst>
              </p:cNvPr>
              <p:cNvSpPr txBox="1">
                <a:spLocks noRot="1" noChangeAspect="1" noMove="1" noResize="1" noEditPoints="1" noAdjustHandles="1" noChangeArrowheads="1" noChangeShapeType="1" noTextEdit="1"/>
              </p:cNvSpPr>
              <p:nvPr/>
            </p:nvSpPr>
            <p:spPr bwMode="auto">
              <a:xfrm>
                <a:off x="1178966" y="5167457"/>
                <a:ext cx="7524750" cy="369888"/>
              </a:xfrm>
              <a:prstGeom prst="rect">
                <a:avLst/>
              </a:prstGeom>
              <a:blipFill>
                <a:blip r:embed="rId6"/>
                <a:stretch>
                  <a:fillRect l="-673"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3" name="TextBox 2">
            <a:extLst>
              <a:ext uri="{FF2B5EF4-FFF2-40B4-BE49-F238E27FC236}">
                <a16:creationId xmlns:a16="http://schemas.microsoft.com/office/drawing/2014/main" id="{A17B341E-2912-73AC-B27F-8CE59264F89F}"/>
              </a:ext>
            </a:extLst>
          </p:cNvPr>
          <p:cNvSpPr txBox="1"/>
          <p:nvPr/>
        </p:nvSpPr>
        <p:spPr>
          <a:xfrm>
            <a:off x="1178966" y="5589240"/>
            <a:ext cx="7929538" cy="369332"/>
          </a:xfrm>
          <a:prstGeom prst="rect">
            <a:avLst/>
          </a:prstGeom>
          <a:noFill/>
        </p:spPr>
        <p:txBody>
          <a:bodyPr wrap="square" rtlCol="0">
            <a:spAutoFit/>
          </a:bodyPr>
          <a:lstStyle/>
          <a:p>
            <a:pPr algn="l"/>
            <a:r>
              <a:rPr lang="en-TW" sz="1800" dirty="0">
                <a:solidFill>
                  <a:srgbClr val="FF0000"/>
                </a:solidFill>
                <a:latin typeface="Cambria Math" panose="02040503050406030204" pitchFamily="18" charset="0"/>
              </a:rPr>
              <a:t>處於基態的電子，沒有更低的能態了，因此完全無法再放出光子。</a:t>
            </a:r>
          </a:p>
        </p:txBody>
      </p:sp>
      <p:sp>
        <p:nvSpPr>
          <p:cNvPr id="4" name="TextBox 3">
            <a:extLst>
              <a:ext uri="{FF2B5EF4-FFF2-40B4-BE49-F238E27FC236}">
                <a16:creationId xmlns:a16="http://schemas.microsoft.com/office/drawing/2014/main" id="{F163DD8E-956E-8921-79CF-348407CAE5B8}"/>
              </a:ext>
            </a:extLst>
          </p:cNvPr>
          <p:cNvSpPr txBox="1"/>
          <p:nvPr/>
        </p:nvSpPr>
        <p:spPr>
          <a:xfrm>
            <a:off x="1178966" y="6021288"/>
            <a:ext cx="6993434" cy="369332"/>
          </a:xfrm>
          <a:prstGeom prst="rect">
            <a:avLst/>
          </a:prstGeom>
          <a:noFill/>
        </p:spPr>
        <p:txBody>
          <a:bodyPr wrap="square" rtlCol="0">
            <a:spAutoFit/>
          </a:bodyPr>
          <a:lstStyle/>
          <a:p>
            <a:pPr algn="l"/>
            <a:r>
              <a:rPr lang="en-TW" sz="1800" dirty="0">
                <a:latin typeface="Cambria Math" panose="02040503050406030204" pitchFamily="18" charset="0"/>
              </a:rPr>
              <a:t>這是古典物理不會出現的，也是原子之所以會穩定的原因！</a:t>
            </a:r>
          </a:p>
        </p:txBody>
      </p:sp>
      <mc:AlternateContent xmlns:mc="http://schemas.openxmlformats.org/markup-compatibility/2006" xmlns:a14="http://schemas.microsoft.com/office/drawing/2010/main">
        <mc:Choice Requires="a14">
          <p:sp>
            <p:nvSpPr>
              <p:cNvPr id="5" name="文字方塊 13">
                <a:extLst>
                  <a:ext uri="{FF2B5EF4-FFF2-40B4-BE49-F238E27FC236}">
                    <a16:creationId xmlns:a16="http://schemas.microsoft.com/office/drawing/2014/main" id="{B3DD87AB-B2D1-498F-407E-AD1288247C3F}"/>
                  </a:ext>
                </a:extLst>
              </p:cNvPr>
              <p:cNvSpPr txBox="1"/>
              <p:nvPr/>
            </p:nvSpPr>
            <p:spPr>
              <a:xfrm>
                <a:off x="6522315" y="402250"/>
                <a:ext cx="1643900" cy="61863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1</m:t>
                          </m:r>
                        </m:num>
                        <m:den>
                          <m:r>
                            <a:rPr lang="zh-TW" altLang="en-US" sz="1800" b="0" i="1" smtClean="0">
                              <a:latin typeface="Cambria Math"/>
                              <a:ea typeface="Cambria Math"/>
                            </a:rPr>
                            <m:t>𝜆</m:t>
                          </m:r>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num>
                        <m:den>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a:rPr>
                                <m:t>𝑚</m:t>
                              </m:r>
                            </m:e>
                            <m:sup>
                              <m:r>
                                <a:rPr lang="en-US" altLang="zh-TW" sz="1800" i="1">
                                  <a:latin typeface="Cambria Math"/>
                                  <a:ea typeface="Cambria Math"/>
                                </a:rPr>
                                <m:t>2</m:t>
                              </m:r>
                            </m:sup>
                          </m:sSup>
                        </m:den>
                      </m:f>
                      <m:r>
                        <a:rPr lang="en-US" altLang="zh-TW" sz="1800" i="1">
                          <a:latin typeface="Cambria Math"/>
                          <a:ea typeface="Cambria Math"/>
                        </a:rPr>
                        <m:t>−</m:t>
                      </m:r>
                      <m:f>
                        <m:fPr>
                          <m:ctrlPr>
                            <a:rPr lang="en-US" altLang="zh-TW" sz="1800" i="1">
                              <a:latin typeface="Cambria Math" panose="02040503050406030204" pitchFamily="18" charset="0"/>
                              <a:ea typeface="Cambria Math"/>
                            </a:rPr>
                          </m:ctrlPr>
                        </m:fPr>
                        <m:num>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num>
                        <m:den>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a:rPr>
                                <m:t>𝑛</m:t>
                              </m:r>
                            </m:e>
                            <m:sup>
                              <m:r>
                                <a:rPr lang="en-US" altLang="zh-TW" sz="1800" i="1">
                                  <a:latin typeface="Cambria Math"/>
                                  <a:ea typeface="Cambria Math"/>
                                </a:rPr>
                                <m:t>2</m:t>
                              </m:r>
                            </m:sup>
                          </m:sSup>
                        </m:den>
                      </m:f>
                    </m:oMath>
                  </m:oMathPara>
                </a14:m>
                <a:endParaRPr lang="zh-TW" altLang="en-US" sz="1800" dirty="0"/>
              </a:p>
            </p:txBody>
          </p:sp>
        </mc:Choice>
        <mc:Fallback xmlns="">
          <p:sp>
            <p:nvSpPr>
              <p:cNvPr id="5" name="文字方塊 13">
                <a:extLst>
                  <a:ext uri="{FF2B5EF4-FFF2-40B4-BE49-F238E27FC236}">
                    <a16:creationId xmlns:a16="http://schemas.microsoft.com/office/drawing/2014/main" id="{B3DD87AB-B2D1-498F-407E-AD1288247C3F}"/>
                  </a:ext>
                </a:extLst>
              </p:cNvPr>
              <p:cNvSpPr txBox="1">
                <a:spLocks noRot="1" noChangeAspect="1" noMove="1" noResize="1" noEditPoints="1" noAdjustHandles="1" noChangeArrowheads="1" noChangeShapeType="1" noTextEdit="1"/>
              </p:cNvSpPr>
              <p:nvPr/>
            </p:nvSpPr>
            <p:spPr>
              <a:xfrm>
                <a:off x="6522315" y="402250"/>
                <a:ext cx="1643900" cy="618631"/>
              </a:xfrm>
              <a:prstGeom prst="rect">
                <a:avLst/>
              </a:prstGeom>
              <a:blipFill>
                <a:blip r:embed="rId7"/>
                <a:stretch>
                  <a:fillRect b="-4000"/>
                </a:stretch>
              </a:blipFill>
            </p:spPr>
            <p:txBody>
              <a:bodyPr/>
              <a:lstStyle/>
              <a:p>
                <a:r>
                  <a:rPr lang="en-TW">
                    <a:noFill/>
                  </a:rPr>
                  <a:t> </a:t>
                </a:r>
              </a:p>
            </p:txBody>
          </p:sp>
        </mc:Fallback>
      </mc:AlternateContent>
      <p:sp>
        <p:nvSpPr>
          <p:cNvPr id="6" name="矩形 1">
            <a:extLst>
              <a:ext uri="{FF2B5EF4-FFF2-40B4-BE49-F238E27FC236}">
                <a16:creationId xmlns:a16="http://schemas.microsoft.com/office/drawing/2014/main" id="{5414C187-BBC2-09CB-2DA0-93217BF63671}"/>
              </a:ext>
            </a:extLst>
          </p:cNvPr>
          <p:cNvSpPr>
            <a:spLocks noChangeArrowheads="1"/>
          </p:cNvSpPr>
          <p:nvPr/>
        </p:nvSpPr>
        <p:spPr bwMode="auto">
          <a:xfrm>
            <a:off x="5005310" y="582447"/>
            <a:ext cx="43195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由光譜波長，</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2" descr="D:\Users\Vincent\Downloads\Data\Knight\Media\Chapter39\Images\39_25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107" y="2370162"/>
            <a:ext cx="319563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文字方塊 1"/>
          <p:cNvSpPr txBox="1">
            <a:spLocks noChangeArrowheads="1"/>
          </p:cNvSpPr>
          <p:nvPr/>
        </p:nvSpPr>
        <p:spPr bwMode="auto">
          <a:xfrm>
            <a:off x="2987824" y="620688"/>
            <a:ext cx="3095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室溫下的氫氣為何不發光？</a:t>
            </a:r>
          </a:p>
        </p:txBody>
      </p:sp>
      <p:pic>
        <p:nvPicPr>
          <p:cNvPr id="3" name="Picture 8" descr="File:Translational motion.gif">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250394"/>
            <a:ext cx="28575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descr="https://reich-chemistry.wikispaces.com/file/view/demo__atom_model.gif/185485279/demo__atom_model.gif"/>
          <p:cNvPicPr>
            <a:picLocks noChangeAspect="1" noChangeArrowheads="1"/>
          </p:cNvPicPr>
          <p:nvPr/>
        </p:nvPicPr>
        <p:blipFill>
          <a:blip r:embed="rId5" cstate="print">
            <a:extLst>
              <a:ext uri="{28A0092B-C50C-407E-A947-70E740481C1C}">
                <a14:useLocalDpi xmlns:a14="http://schemas.microsoft.com/office/drawing/2010/main" val="0"/>
              </a:ext>
            </a:extLst>
          </a:blip>
          <a:srcRect b="33794"/>
          <a:stretch>
            <a:fillRect/>
          </a:stretch>
        </p:blipFill>
        <p:spPr bwMode="auto">
          <a:xfrm>
            <a:off x="2124075" y="1412875"/>
            <a:ext cx="50323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6"/>
          <p:cNvSpPr txBox="1">
            <a:spLocks noChangeArrowheads="1"/>
          </p:cNvSpPr>
          <p:nvPr/>
        </p:nvSpPr>
        <p:spPr bwMode="auto">
          <a:xfrm>
            <a:off x="4463440" y="3954487"/>
            <a:ext cx="41044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原子的內部是有可被激發的能量！</a:t>
            </a:r>
          </a:p>
        </p:txBody>
      </p:sp>
      <p:sp>
        <p:nvSpPr>
          <p:cNvPr id="8" name="笑臉 7"/>
          <p:cNvSpPr/>
          <p:nvPr/>
        </p:nvSpPr>
        <p:spPr>
          <a:xfrm>
            <a:off x="6227763" y="2185754"/>
            <a:ext cx="504825" cy="50323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向右箭號 8"/>
          <p:cNvSpPr/>
          <p:nvPr/>
        </p:nvSpPr>
        <p:spPr>
          <a:xfrm>
            <a:off x="4284663" y="1557338"/>
            <a:ext cx="647700" cy="35877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向右箭號 9"/>
          <p:cNvSpPr/>
          <p:nvPr/>
        </p:nvSpPr>
        <p:spPr>
          <a:xfrm rot="16200000">
            <a:off x="1476377" y="4084686"/>
            <a:ext cx="1943100" cy="35877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1690" name="文字方塊 10"/>
          <p:cNvSpPr txBox="1">
            <a:spLocks noChangeArrowheads="1"/>
          </p:cNvSpPr>
          <p:nvPr/>
        </p:nvSpPr>
        <p:spPr bwMode="auto">
          <a:xfrm>
            <a:off x="4463440" y="4389284"/>
            <a:ext cx="41044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熱碰撞可否使原子由基態跳到激發態？</a:t>
            </a:r>
          </a:p>
        </p:txBody>
      </p:sp>
      <p:sp>
        <p:nvSpPr>
          <p:cNvPr id="2" name="文字方塊 1">
            <a:extLst>
              <a:ext uri="{FF2B5EF4-FFF2-40B4-BE49-F238E27FC236}">
                <a16:creationId xmlns:a16="http://schemas.microsoft.com/office/drawing/2014/main" id="{E87B63DD-F9F3-CB42-98B7-5D6646DB9C58}"/>
              </a:ext>
            </a:extLst>
          </p:cNvPr>
          <p:cNvSpPr txBox="1"/>
          <p:nvPr/>
        </p:nvSpPr>
        <p:spPr>
          <a:xfrm>
            <a:off x="1547193" y="5628292"/>
            <a:ext cx="2160240" cy="369332"/>
          </a:xfrm>
          <a:prstGeom prst="rect">
            <a:avLst/>
          </a:prstGeom>
          <a:noFill/>
        </p:spPr>
        <p:txBody>
          <a:bodyPr wrap="square" rtlCol="0">
            <a:spAutoFit/>
          </a:bodyPr>
          <a:lstStyle/>
          <a:p>
            <a:r>
              <a:rPr kumimoji="1" lang="zh-TW" altLang="en-US" sz="1800" dirty="0"/>
              <a:t>氫原子能階</a:t>
            </a:r>
          </a:p>
        </p:txBody>
      </p:sp>
    </p:spTree>
    <p:extLst>
      <p:ext uri="{BB962C8B-B14F-4D97-AF65-F5344CB8AC3E}">
        <p14:creationId xmlns:p14="http://schemas.microsoft.com/office/powerpoint/2010/main" val="31233748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4" descr="https://reich-chemistry.wikispaces.com/file/view/demo__atom_model.gif/185485279/demo__atom_model.gif"/>
          <p:cNvPicPr>
            <a:picLocks noChangeAspect="1" noChangeArrowheads="1"/>
          </p:cNvPicPr>
          <p:nvPr/>
        </p:nvPicPr>
        <p:blipFill>
          <a:blip r:embed="rId2" cstate="print">
            <a:extLst>
              <a:ext uri="{28A0092B-C50C-407E-A947-70E740481C1C}">
                <a14:useLocalDpi xmlns:a14="http://schemas.microsoft.com/office/drawing/2010/main" val="0"/>
              </a:ext>
            </a:extLst>
          </a:blip>
          <a:srcRect b="33794"/>
          <a:stretch>
            <a:fillRect/>
          </a:stretch>
        </p:blipFill>
        <p:spPr bwMode="auto">
          <a:xfrm>
            <a:off x="5075957" y="4006106"/>
            <a:ext cx="5048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向右箭號 9"/>
          <p:cNvSpPr/>
          <p:nvPr/>
        </p:nvSpPr>
        <p:spPr>
          <a:xfrm rot="16200000">
            <a:off x="3672607" y="3034556"/>
            <a:ext cx="1871663" cy="36036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2709" name="文字方塊 11"/>
          <p:cNvSpPr txBox="1">
            <a:spLocks noChangeArrowheads="1"/>
          </p:cNvSpPr>
          <p:nvPr/>
        </p:nvSpPr>
        <p:spPr bwMode="auto">
          <a:xfrm>
            <a:off x="2195736" y="261293"/>
            <a:ext cx="4545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第一激發態氫原子與基態氫原子的比例：</a:t>
            </a:r>
          </a:p>
        </p:txBody>
      </p:sp>
      <p:graphicFrame>
        <p:nvGraphicFramePr>
          <p:cNvPr id="72710" name="Object 2"/>
          <p:cNvGraphicFramePr>
            <a:graphicFrameLocks noChangeAspect="1"/>
          </p:cNvGraphicFramePr>
          <p:nvPr/>
        </p:nvGraphicFramePr>
        <p:xfrm>
          <a:off x="1558354" y="837357"/>
          <a:ext cx="5819775" cy="1079500"/>
        </p:xfrm>
        <a:graphic>
          <a:graphicData uri="http://schemas.openxmlformats.org/presentationml/2006/ole">
            <mc:AlternateContent xmlns:mc="http://schemas.openxmlformats.org/markup-compatibility/2006">
              <mc:Choice xmlns:v="urn:schemas-microsoft-com:vml" Requires="v">
                <p:oleObj name="方程式" r:id="rId3" imgW="3352680" imgH="622080" progId="Equation.3">
                  <p:embed/>
                </p:oleObj>
              </mc:Choice>
              <mc:Fallback>
                <p:oleObj name="方程式" r:id="rId3" imgW="3352680" imgH="622080" progId="Equation.3">
                  <p:embed/>
                  <p:pic>
                    <p:nvPicPr>
                      <p:cNvPr id="72710" name="Object 2"/>
                      <p:cNvPicPr>
                        <a:picLocks noChangeAspect="1" noChangeArrowheads="1"/>
                      </p:cNvPicPr>
                      <p:nvPr/>
                    </p:nvPicPr>
                    <p:blipFill>
                      <a:blip r:embed="rId4"/>
                      <a:srcRect/>
                      <a:stretch>
                        <a:fillRect/>
                      </a:stretch>
                    </p:blipFill>
                    <p:spPr bwMode="auto">
                      <a:xfrm>
                        <a:off x="1558354" y="837357"/>
                        <a:ext cx="5819775" cy="1079500"/>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72711" name="Picture 12" descr="D:\Users\Vincent\Downloads\Data\Knight\Media\Chapter39\Images\39_25Figure-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2132856"/>
            <a:ext cx="319563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笑臉 11"/>
          <p:cNvSpPr/>
          <p:nvPr/>
        </p:nvSpPr>
        <p:spPr>
          <a:xfrm>
            <a:off x="4405238" y="2781573"/>
            <a:ext cx="504825" cy="50323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笑臉 12"/>
          <p:cNvSpPr/>
          <p:nvPr/>
        </p:nvSpPr>
        <p:spPr>
          <a:xfrm>
            <a:off x="4407607" y="4653781"/>
            <a:ext cx="504825" cy="503238"/>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p:cNvSpPr txBox="1"/>
          <p:nvPr/>
        </p:nvSpPr>
        <p:spPr>
          <a:xfrm>
            <a:off x="2195735" y="6152762"/>
            <a:ext cx="4662413" cy="369332"/>
          </a:xfrm>
          <a:prstGeom prst="rect">
            <a:avLst/>
          </a:prstGeom>
          <a:noFill/>
        </p:spPr>
        <p:txBody>
          <a:bodyPr wrap="square" rtlCol="0">
            <a:spAutoFit/>
          </a:bodyPr>
          <a:lstStyle/>
          <a:p>
            <a:r>
              <a:rPr lang="zh-TW" altLang="en-US" sz="1800" dirty="0"/>
              <a:t>但此比例會隨溫度升高而增加！</a:t>
            </a:r>
          </a:p>
        </p:txBody>
      </p:sp>
      <p:sp>
        <p:nvSpPr>
          <p:cNvPr id="11" name="文字方塊 11">
            <a:extLst>
              <a:ext uri="{FF2B5EF4-FFF2-40B4-BE49-F238E27FC236}">
                <a16:creationId xmlns:a16="http://schemas.microsoft.com/office/drawing/2014/main" id="{2937D663-DF42-4E4A-9A53-01566881B77C}"/>
              </a:ext>
            </a:extLst>
          </p:cNvPr>
          <p:cNvSpPr txBox="1">
            <a:spLocks noChangeArrowheads="1"/>
          </p:cNvSpPr>
          <p:nvPr/>
        </p:nvSpPr>
        <p:spPr bwMode="auto">
          <a:xfrm>
            <a:off x="2195736" y="5366749"/>
            <a:ext cx="6382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CN" altLang="en-US" sz="1800" dirty="0"/>
              <a:t>室溫下的氫氣中，能量位於</a:t>
            </a:r>
            <a:r>
              <a:rPr lang="zh-TW" altLang="en-US" sz="1800" dirty="0"/>
              <a:t>激發態的氫原子非常稀少！</a:t>
            </a:r>
          </a:p>
        </p:txBody>
      </p:sp>
      <p:sp>
        <p:nvSpPr>
          <p:cNvPr id="3" name="矩形 2">
            <a:extLst>
              <a:ext uri="{FF2B5EF4-FFF2-40B4-BE49-F238E27FC236}">
                <a16:creationId xmlns:a16="http://schemas.microsoft.com/office/drawing/2014/main" id="{4CBB93EB-C620-854C-9C53-782617A2FD3D}"/>
              </a:ext>
            </a:extLst>
          </p:cNvPr>
          <p:cNvSpPr/>
          <p:nvPr/>
        </p:nvSpPr>
        <p:spPr>
          <a:xfrm>
            <a:off x="2195735" y="5736782"/>
            <a:ext cx="4339650" cy="369332"/>
          </a:xfrm>
          <a:prstGeom prst="rect">
            <a:avLst/>
          </a:prstGeom>
        </p:spPr>
        <p:txBody>
          <a:bodyPr wrap="none">
            <a:spAutoFit/>
          </a:bodyPr>
          <a:lstStyle/>
          <a:p>
            <a:r>
              <a:rPr lang="zh-TW" altLang="en-US" sz="1800" dirty="0"/>
              <a:t>氫原子大部分處於基態。因此不會發光。</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3733" name="文字方塊 10"/>
              <p:cNvSpPr txBox="1">
                <a:spLocks noChangeArrowheads="1"/>
              </p:cNvSpPr>
              <p:nvPr/>
            </p:nvSpPr>
            <p:spPr bwMode="auto">
              <a:xfrm>
                <a:off x="1952922" y="1092994"/>
                <a:ext cx="4500563"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如果是</a:t>
                </a:r>
                <a14:m>
                  <m:oMath xmlns:m="http://schemas.openxmlformats.org/officeDocument/2006/math">
                    <m:r>
                      <a:rPr lang="en-US" altLang="zh-TW" sz="1800" i="1" dirty="0" smtClean="0">
                        <a:latin typeface="Cambria Math"/>
                      </a:rPr>
                      <m:t>9500</m:t>
                    </m:r>
                    <m:r>
                      <m:rPr>
                        <m:nor/>
                      </m:rPr>
                      <a:rPr lang="en-US" altLang="zh-TW" sz="1800" i="0" dirty="0" smtClean="0">
                        <a:latin typeface="Cambria Math"/>
                      </a:rPr>
                      <m:t>K</m:t>
                    </m:r>
                  </m:oMath>
                </a14:m>
                <a:r>
                  <a:rPr lang="zh-TW" altLang="en-US" sz="1800" dirty="0"/>
                  <a:t>的恆星呢？</a:t>
                </a:r>
              </a:p>
            </p:txBody>
          </p:sp>
        </mc:Choice>
        <mc:Fallback xmlns="">
          <p:sp>
            <p:nvSpPr>
              <p:cNvPr id="73733" name="文字方塊 10"/>
              <p:cNvSpPr txBox="1">
                <a:spLocks noRot="1" noChangeAspect="1" noMove="1" noResize="1" noEditPoints="1" noAdjustHandles="1" noChangeArrowheads="1" noChangeShapeType="1" noTextEdit="1"/>
              </p:cNvSpPr>
              <p:nvPr/>
            </p:nvSpPr>
            <p:spPr bwMode="auto">
              <a:xfrm>
                <a:off x="1952922" y="1092994"/>
                <a:ext cx="4500563" cy="369888"/>
              </a:xfrm>
              <a:prstGeom prst="rect">
                <a:avLst/>
              </a:prstGeom>
              <a:blipFill rotWithShape="1">
                <a:blip r:embed="rId3"/>
                <a:stretch>
                  <a:fillRect l="-1083"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73734" name="文字方塊 11"/>
          <p:cNvSpPr txBox="1">
            <a:spLocks noChangeArrowheads="1"/>
          </p:cNvSpPr>
          <p:nvPr/>
        </p:nvSpPr>
        <p:spPr bwMode="auto">
          <a:xfrm>
            <a:off x="1952922" y="2141253"/>
            <a:ext cx="44647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第一激發態氫原子與基態氫原子的比例：</a:t>
            </a:r>
          </a:p>
        </p:txBody>
      </p:sp>
      <p:graphicFrame>
        <p:nvGraphicFramePr>
          <p:cNvPr id="73735" name="Object 2"/>
          <p:cNvGraphicFramePr>
            <a:graphicFrameLocks noChangeAspect="1"/>
          </p:cNvGraphicFramePr>
          <p:nvPr/>
        </p:nvGraphicFramePr>
        <p:xfrm>
          <a:off x="1952922" y="2561360"/>
          <a:ext cx="5795963" cy="1079500"/>
        </p:xfrm>
        <a:graphic>
          <a:graphicData uri="http://schemas.openxmlformats.org/presentationml/2006/ole">
            <mc:AlternateContent xmlns:mc="http://schemas.openxmlformats.org/markup-compatibility/2006">
              <mc:Choice xmlns:v="urn:schemas-microsoft-com:vml" Requires="v">
                <p:oleObj name="方程式" r:id="rId4" imgW="3340080" imgH="622080" progId="Equation.3">
                  <p:embed/>
                </p:oleObj>
              </mc:Choice>
              <mc:Fallback>
                <p:oleObj name="方程式" r:id="rId4" imgW="3340080" imgH="622080" progId="Equation.3">
                  <p:embed/>
                  <p:pic>
                    <p:nvPicPr>
                      <p:cNvPr id="73735" name="Object 2"/>
                      <p:cNvPicPr>
                        <a:picLocks noChangeAspect="1" noChangeArrowheads="1"/>
                      </p:cNvPicPr>
                      <p:nvPr/>
                    </p:nvPicPr>
                    <p:blipFill>
                      <a:blip r:embed="rId5"/>
                      <a:srcRect/>
                      <a:stretch>
                        <a:fillRect/>
                      </a:stretch>
                    </p:blipFill>
                    <p:spPr bwMode="auto">
                      <a:xfrm>
                        <a:off x="1952922" y="2561360"/>
                        <a:ext cx="5795963" cy="1079500"/>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73736" name="Picture 6" descr="http://www.didierbeck.com/pics/200502/su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5986" y="443156"/>
            <a:ext cx="1692363" cy="163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descr="一張含有 時鐘, 儀錶 的圖片&#10;&#10;自動產生的描述">
            <a:extLst>
              <a:ext uri="{FF2B5EF4-FFF2-40B4-BE49-F238E27FC236}">
                <a16:creationId xmlns:a16="http://schemas.microsoft.com/office/drawing/2014/main" id="{875C1B86-0A6E-BB4F-9A74-732CD30AEF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5544" y="3701540"/>
            <a:ext cx="6068273" cy="2106113"/>
          </a:xfrm>
          <a:prstGeom prst="rect">
            <a:avLst/>
          </a:prstGeom>
        </p:spPr>
      </p:pic>
      <p:sp>
        <p:nvSpPr>
          <p:cNvPr id="2" name="TextBox 1">
            <a:extLst>
              <a:ext uri="{FF2B5EF4-FFF2-40B4-BE49-F238E27FC236}">
                <a16:creationId xmlns:a16="http://schemas.microsoft.com/office/drawing/2014/main" id="{FBF3381F-9AE2-814A-84BE-43D8D1E4224D}"/>
              </a:ext>
            </a:extLst>
          </p:cNvPr>
          <p:cNvSpPr txBox="1"/>
          <p:nvPr/>
        </p:nvSpPr>
        <p:spPr>
          <a:xfrm>
            <a:off x="2015716" y="6228020"/>
            <a:ext cx="5112568" cy="369332"/>
          </a:xfrm>
          <a:prstGeom prst="rect">
            <a:avLst/>
          </a:prstGeom>
          <a:noFill/>
        </p:spPr>
        <p:txBody>
          <a:bodyPr wrap="square" rtlCol="0">
            <a:spAutoFit/>
          </a:bodyPr>
          <a:lstStyle/>
          <a:p>
            <a:r>
              <a:rPr lang="en-GB" sz="1800" dirty="0" err="1"/>
              <a:t>高溫可以增加較高能量狀態的機率</a:t>
            </a:r>
            <a:r>
              <a:rPr lang="en-GB" sz="1800" dirty="0"/>
              <a:t>！</a:t>
            </a:r>
            <a:endParaRPr lang="en-TW" sz="1800" dirty="0"/>
          </a:p>
        </p:txBody>
      </p:sp>
      <p:sp>
        <p:nvSpPr>
          <p:cNvPr id="3" name="TextBox 2">
            <a:extLst>
              <a:ext uri="{FF2B5EF4-FFF2-40B4-BE49-F238E27FC236}">
                <a16:creationId xmlns:a16="http://schemas.microsoft.com/office/drawing/2014/main" id="{6056148B-8666-C04C-BF63-5F018D819AB3}"/>
              </a:ext>
            </a:extLst>
          </p:cNvPr>
          <p:cNvSpPr txBox="1"/>
          <p:nvPr/>
        </p:nvSpPr>
        <p:spPr>
          <a:xfrm>
            <a:off x="2015715" y="5814998"/>
            <a:ext cx="5733169" cy="461665"/>
          </a:xfrm>
          <a:prstGeom prst="rect">
            <a:avLst/>
          </a:prstGeom>
          <a:noFill/>
        </p:spPr>
        <p:txBody>
          <a:bodyPr wrap="square" rtlCol="0">
            <a:spAutoFit/>
          </a:bodyPr>
          <a:lstStyle/>
          <a:p>
            <a:r>
              <a:rPr lang="en-TW" sz="1800" dirty="0"/>
              <a:t>恆星上的氫氣會發光！越熱發光強度越強</a:t>
            </a:r>
            <a:r>
              <a:rPr lang="en-TW" dirty="0"/>
              <a:t>！</a:t>
            </a:r>
          </a:p>
        </p:txBody>
      </p:sp>
      <p:sp>
        <p:nvSpPr>
          <p:cNvPr id="4" name="Rectangle 3">
            <a:extLst>
              <a:ext uri="{FF2B5EF4-FFF2-40B4-BE49-F238E27FC236}">
                <a16:creationId xmlns:a16="http://schemas.microsoft.com/office/drawing/2014/main" id="{97C1BE44-DBF8-364F-9AA1-92F929EC869D}"/>
              </a:ext>
            </a:extLst>
          </p:cNvPr>
          <p:cNvSpPr/>
          <p:nvPr/>
        </p:nvSpPr>
        <p:spPr>
          <a:xfrm>
            <a:off x="2267744" y="4941168"/>
            <a:ext cx="64807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Rectangle 9">
            <a:extLst>
              <a:ext uri="{FF2B5EF4-FFF2-40B4-BE49-F238E27FC236}">
                <a16:creationId xmlns:a16="http://schemas.microsoft.com/office/drawing/2014/main" id="{199F9D72-189E-0649-9315-1DB8857F5D32}"/>
              </a:ext>
            </a:extLst>
          </p:cNvPr>
          <p:cNvSpPr/>
          <p:nvPr/>
        </p:nvSpPr>
        <p:spPr>
          <a:xfrm>
            <a:off x="2303200" y="4340440"/>
            <a:ext cx="64807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1" name="Rectangle 10">
            <a:extLst>
              <a:ext uri="{FF2B5EF4-FFF2-40B4-BE49-F238E27FC236}">
                <a16:creationId xmlns:a16="http://schemas.microsoft.com/office/drawing/2014/main" id="{602175C2-6F9C-6B45-BA23-FFA0A3534F8F}"/>
              </a:ext>
            </a:extLst>
          </p:cNvPr>
          <p:cNvSpPr/>
          <p:nvPr/>
        </p:nvSpPr>
        <p:spPr>
          <a:xfrm>
            <a:off x="4394928" y="3773581"/>
            <a:ext cx="402115" cy="15121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4" name="Picture 2" descr="D:\Downloads\Data\Knight\Media\Chapter38\Images\38_21Figureb-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2407" y="1469965"/>
            <a:ext cx="3821112"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文字方塊 2"/>
          <p:cNvSpPr txBox="1">
            <a:spLocks noChangeArrowheads="1"/>
          </p:cNvSpPr>
          <p:nvPr/>
        </p:nvSpPr>
        <p:spPr bwMode="auto">
          <a:xfrm>
            <a:off x="1927144" y="5141852"/>
            <a:ext cx="5688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吸收光譜一定會出現在放射光譜上，但反之並不一定。</a:t>
            </a:r>
          </a:p>
        </p:txBody>
      </p:sp>
      <p:pic>
        <p:nvPicPr>
          <p:cNvPr id="84996" name="Picture 2" descr="D:\Downloads\Data\Knight\Media\Chapter39\Images\39_24Figur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057" y="1469965"/>
            <a:ext cx="3587750"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文字方塊 4"/>
          <p:cNvSpPr txBox="1">
            <a:spLocks noChangeArrowheads="1"/>
          </p:cNvSpPr>
          <p:nvPr/>
        </p:nvSpPr>
        <p:spPr bwMode="auto">
          <a:xfrm>
            <a:off x="1927144" y="5573627"/>
            <a:ext cx="424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因為，吸收大部分是由基態出發。</a:t>
            </a:r>
          </a:p>
        </p:txBody>
      </p:sp>
      <p:sp>
        <p:nvSpPr>
          <p:cNvPr id="84998" name="文字方塊 5"/>
          <p:cNvSpPr txBox="1">
            <a:spLocks noChangeArrowheads="1"/>
          </p:cNvSpPr>
          <p:nvPr/>
        </p:nvSpPr>
        <p:spPr bwMode="auto">
          <a:xfrm>
            <a:off x="1910554" y="709552"/>
            <a:ext cx="6121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吸收光譜即是電子吸收光子後由較低能態躍遷到較高能態</a:t>
            </a:r>
          </a:p>
        </p:txBody>
      </p:sp>
    </p:spTree>
    <p:extLst>
      <p:ext uri="{BB962C8B-B14F-4D97-AF65-F5344CB8AC3E}">
        <p14:creationId xmlns:p14="http://schemas.microsoft.com/office/powerpoint/2010/main" val="43610781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D:\Dropbox\Documents\課程\YoungTextBook\Images\Chapter39\A_Images\A_Figures_and_Photos\39_20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333375"/>
            <a:ext cx="5197475"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541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文字方塊 1"/>
          <p:cNvSpPr txBox="1">
            <a:spLocks noChangeArrowheads="1"/>
          </p:cNvSpPr>
          <p:nvPr/>
        </p:nvSpPr>
        <p:spPr bwMode="auto">
          <a:xfrm>
            <a:off x="857250" y="1168453"/>
            <a:ext cx="7358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t>分割後自然趨向簡化，不斷分割後的成分，將因單純而簡單而容易理解！</a:t>
            </a:r>
          </a:p>
        </p:txBody>
      </p:sp>
      <p:sp>
        <p:nvSpPr>
          <p:cNvPr id="22532"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F3665AA2-9FC9-4BA4-8895-64C81137E0C9}" type="slidenum">
              <a:rPr kumimoji="0" lang="zh-TW" altLang="en-US" sz="1400">
                <a:latin typeface="Tahoma" pitchFamily="34" charset="0"/>
              </a:rPr>
              <a:pPr eaLnBrk="1" hangingPunct="1">
                <a:spcBef>
                  <a:spcPct val="0"/>
                </a:spcBef>
                <a:buClrTx/>
                <a:buSzTx/>
                <a:buFontTx/>
                <a:buNone/>
              </a:pPr>
              <a:t>14</a:t>
            </a:fld>
            <a:endParaRPr kumimoji="0" lang="en-US" altLang="zh-TW" sz="1400">
              <a:latin typeface="Tahoma" pitchFamily="34" charset="0"/>
            </a:endParaRPr>
          </a:p>
        </p:txBody>
      </p:sp>
      <p:sp>
        <p:nvSpPr>
          <p:cNvPr id="5" name="矩形 7"/>
          <p:cNvSpPr>
            <a:spLocks noChangeArrowheads="1"/>
          </p:cNvSpPr>
          <p:nvPr/>
        </p:nvSpPr>
        <p:spPr bwMode="auto">
          <a:xfrm>
            <a:off x="857250" y="1538340"/>
            <a:ext cx="7772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0"/>
              </a:spcBef>
              <a:buClrTx/>
              <a:buSzTx/>
              <a:buFontTx/>
              <a:buNone/>
            </a:pPr>
            <a:r>
              <a:rPr kumimoji="0" lang="zh-TW" altLang="en-US" sz="1800" dirty="0">
                <a:latin typeface="新細明體" pitchFamily="18" charset="-120"/>
              </a:rPr>
              <a:t>在分割的過程中，這些物質的日常熟悉的性質，已完全喪失，</a:t>
            </a:r>
          </a:p>
        </p:txBody>
      </p:sp>
      <p:sp>
        <p:nvSpPr>
          <p:cNvPr id="2" name="矩形 1"/>
          <p:cNvSpPr/>
          <p:nvPr/>
        </p:nvSpPr>
        <p:spPr>
          <a:xfrm>
            <a:off x="857250" y="1930576"/>
            <a:ext cx="7111958" cy="369332"/>
          </a:xfrm>
          <a:prstGeom prst="rect">
            <a:avLst/>
          </a:prstGeom>
        </p:spPr>
        <p:txBody>
          <a:bodyPr wrap="square">
            <a:spAutoFit/>
          </a:bodyPr>
          <a:lstStyle/>
          <a:p>
            <a:r>
              <a:rPr kumimoji="0" lang="zh-TW" altLang="en-US" sz="1800" dirty="0">
                <a:latin typeface="新細明體" pitchFamily="18" charset="-120"/>
              </a:rPr>
              <a:t>所以原子必定是非常簡單單純，因此應該可能只有一種。</a:t>
            </a:r>
            <a:endParaRPr lang="zh-TW" altLang="en-US" sz="1800" dirty="0"/>
          </a:p>
        </p:txBody>
      </p:sp>
      <p:pic>
        <p:nvPicPr>
          <p:cNvPr id="270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542" y="2537720"/>
            <a:ext cx="4876800" cy="324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853614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文字方塊 5"/>
          <p:cNvSpPr txBox="1">
            <a:spLocks noChangeArrowheads="1"/>
          </p:cNvSpPr>
          <p:nvPr/>
        </p:nvSpPr>
        <p:spPr bwMode="auto">
          <a:xfrm>
            <a:off x="1333500" y="1557338"/>
            <a:ext cx="7358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光不是在電子在</a:t>
            </a:r>
            <a:r>
              <a:rPr lang="zh-TW" altLang="en-US" sz="1800" dirty="0">
                <a:solidFill>
                  <a:srgbClr val="FF0000"/>
                </a:solidFill>
              </a:rPr>
              <a:t>繞</a:t>
            </a:r>
            <a:r>
              <a:rPr lang="zh-TW" altLang="en-US" sz="1800" dirty="0"/>
              <a:t>的時候發出，而是在</a:t>
            </a:r>
            <a:r>
              <a:rPr lang="zh-TW" altLang="en-US" sz="1800" dirty="0">
                <a:solidFill>
                  <a:srgbClr val="FF0000"/>
                </a:solidFill>
              </a:rPr>
              <a:t>分立</a:t>
            </a:r>
            <a:r>
              <a:rPr lang="zh-TW" altLang="en-US" sz="1800" dirty="0"/>
              <a:t>的穩定態之間</a:t>
            </a:r>
            <a:r>
              <a:rPr lang="zh-TW" altLang="en-US" sz="1800" dirty="0">
                <a:solidFill>
                  <a:srgbClr val="FF0000"/>
                </a:solidFill>
              </a:rPr>
              <a:t>跳</a:t>
            </a:r>
            <a:r>
              <a:rPr lang="zh-TW" altLang="en-US" sz="1800" dirty="0"/>
              <a:t>的時候發出！</a:t>
            </a:r>
          </a:p>
        </p:txBody>
      </p:sp>
      <p:pic>
        <p:nvPicPr>
          <p:cNvPr id="76803" name="Picture 14" descr="D:\Dropbox\Documents\課程\YoungTextBook\Images\Chapter39\A_Images\A_Figures_and_Photos\39_16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2708275"/>
            <a:ext cx="28067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6" descr="D:\Dropbox\Documents\課程\YoungTextBook\Images\Chapter39\A_Images\A_Figures_and_Photos\39_14_Figure.jpg"/>
          <p:cNvPicPr>
            <a:picLocks noChangeAspect="1" noChangeArrowheads="1"/>
          </p:cNvPicPr>
          <p:nvPr/>
        </p:nvPicPr>
        <p:blipFill>
          <a:blip r:embed="rId3">
            <a:extLst>
              <a:ext uri="{28A0092B-C50C-407E-A947-70E740481C1C}">
                <a14:useLocalDpi xmlns:a14="http://schemas.microsoft.com/office/drawing/2010/main" val="0"/>
              </a:ext>
            </a:extLst>
          </a:blip>
          <a:srcRect t="42523" b="18102"/>
          <a:stretch>
            <a:fillRect/>
          </a:stretch>
        </p:blipFill>
        <p:spPr bwMode="auto">
          <a:xfrm>
            <a:off x="1331913" y="2349500"/>
            <a:ext cx="26098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文字方塊 9"/>
          <p:cNvSpPr txBox="1">
            <a:spLocks noChangeArrowheads="1"/>
          </p:cNvSpPr>
          <p:nvPr/>
        </p:nvSpPr>
        <p:spPr bwMode="auto">
          <a:xfrm>
            <a:off x="1333500" y="692696"/>
            <a:ext cx="3457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這是一個驚天動地的大洞見！</a:t>
            </a:r>
          </a:p>
        </p:txBody>
      </p:sp>
      <p:sp>
        <p:nvSpPr>
          <p:cNvPr id="76806" name="向右箭號 10"/>
          <p:cNvSpPr>
            <a:spLocks noChangeArrowheads="1"/>
          </p:cNvSpPr>
          <p:nvPr/>
        </p:nvSpPr>
        <p:spPr bwMode="auto">
          <a:xfrm>
            <a:off x="4356100" y="3068638"/>
            <a:ext cx="647700" cy="504825"/>
          </a:xfrm>
          <a:prstGeom prst="rightArrow">
            <a:avLst>
              <a:gd name="adj1" fmla="val 50000"/>
              <a:gd name="adj2" fmla="val 49895"/>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2400"/>
          </a:p>
        </p:txBody>
      </p:sp>
      <p:sp>
        <p:nvSpPr>
          <p:cNvPr id="76807" name="向右箭號 11"/>
          <p:cNvSpPr>
            <a:spLocks noChangeArrowheads="1"/>
          </p:cNvSpPr>
          <p:nvPr/>
        </p:nvSpPr>
        <p:spPr bwMode="auto">
          <a:xfrm>
            <a:off x="4140200" y="2924175"/>
            <a:ext cx="1008063" cy="576263"/>
          </a:xfrm>
          <a:prstGeom prst="rightArrow">
            <a:avLst>
              <a:gd name="adj1" fmla="val 50000"/>
              <a:gd name="adj2" fmla="val 4997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2400"/>
          </a:p>
        </p:txBody>
      </p:sp>
      <p:sp>
        <p:nvSpPr>
          <p:cNvPr id="76808" name="向右箭號 12"/>
          <p:cNvSpPr>
            <a:spLocks noChangeArrowheads="1"/>
          </p:cNvSpPr>
          <p:nvPr/>
        </p:nvSpPr>
        <p:spPr bwMode="auto">
          <a:xfrm>
            <a:off x="4211638" y="3389313"/>
            <a:ext cx="1584325" cy="733425"/>
          </a:xfrm>
          <a:prstGeom prst="rightArrow">
            <a:avLst>
              <a:gd name="adj1" fmla="val 50000"/>
              <a:gd name="adj2" fmla="val 5002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2400"/>
          </a:p>
        </p:txBody>
      </p:sp>
      <p:sp>
        <p:nvSpPr>
          <p:cNvPr id="76809" name="文字方塊 1"/>
          <p:cNvSpPr txBox="1">
            <a:spLocks noChangeArrowheads="1"/>
          </p:cNvSpPr>
          <p:nvPr/>
        </p:nvSpPr>
        <p:spPr bwMode="auto">
          <a:xfrm>
            <a:off x="1692275" y="4724400"/>
            <a:ext cx="2374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這是連續的！</a:t>
            </a:r>
          </a:p>
        </p:txBody>
      </p:sp>
      <p:sp>
        <p:nvSpPr>
          <p:cNvPr id="76810" name="文字方塊 9"/>
          <p:cNvSpPr txBox="1">
            <a:spLocks noChangeArrowheads="1"/>
          </p:cNvSpPr>
          <p:nvPr/>
        </p:nvSpPr>
        <p:spPr bwMode="auto">
          <a:xfrm>
            <a:off x="6011863" y="4692650"/>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這是不連續的！</a:t>
            </a:r>
          </a:p>
        </p:txBody>
      </p:sp>
      <p:sp>
        <p:nvSpPr>
          <p:cNvPr id="76811" name="文字方塊 2"/>
          <p:cNvSpPr txBox="1">
            <a:spLocks noChangeArrowheads="1"/>
          </p:cNvSpPr>
          <p:nvPr/>
        </p:nvSpPr>
        <p:spPr bwMode="auto">
          <a:xfrm>
            <a:off x="2181224" y="5356600"/>
            <a:ext cx="4926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量子躍遷 </a:t>
            </a:r>
            <a:r>
              <a:rPr lang="en-US" altLang="zh-TW" sz="1800"/>
              <a:t>(Quantum Jump) </a:t>
            </a:r>
            <a:r>
              <a:rPr lang="zh-TW" altLang="en-US" sz="1800"/>
              <a:t>的概念正式誕生！</a:t>
            </a:r>
          </a:p>
        </p:txBody>
      </p:sp>
      <p:sp>
        <p:nvSpPr>
          <p:cNvPr id="76812" name="文字方塊 3"/>
          <p:cNvSpPr txBox="1">
            <a:spLocks noChangeArrowheads="1"/>
          </p:cNvSpPr>
          <p:nvPr/>
        </p:nvSpPr>
        <p:spPr bwMode="auto">
          <a:xfrm>
            <a:off x="2195512" y="5859837"/>
            <a:ext cx="4911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微觀世界的物理過程基本上是不連續的跳！</a:t>
            </a:r>
          </a:p>
        </p:txBody>
      </p:sp>
      <p:sp>
        <p:nvSpPr>
          <p:cNvPr id="13" name="文字方塊 12"/>
          <p:cNvSpPr txBox="1"/>
          <p:nvPr/>
        </p:nvSpPr>
        <p:spPr>
          <a:xfrm>
            <a:off x="1321286" y="1116812"/>
            <a:ext cx="6912818" cy="369332"/>
          </a:xfrm>
          <a:prstGeom prst="rect">
            <a:avLst/>
          </a:prstGeom>
          <a:noFill/>
        </p:spPr>
        <p:txBody>
          <a:bodyPr wrap="square" rtlCol="0">
            <a:spAutoFit/>
          </a:bodyPr>
          <a:lstStyle/>
          <a:p>
            <a:r>
              <a:rPr lang="zh-TW" altLang="en-US" sz="1800" dirty="0"/>
              <a:t>電子在原子中，只能處在特定、分立而不是連續分布的狀態！</a:t>
            </a:r>
          </a:p>
        </p:txBody>
      </p:sp>
    </p:spTree>
    <p:extLst>
      <p:ext uri="{BB962C8B-B14F-4D97-AF65-F5344CB8AC3E}">
        <p14:creationId xmlns:p14="http://schemas.microsoft.com/office/powerpoint/2010/main" val="44449961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611560" y="5229200"/>
            <a:ext cx="4248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革命不是一日就可以達到目標！</a:t>
            </a:r>
          </a:p>
        </p:txBody>
      </p:sp>
      <p:pic>
        <p:nvPicPr>
          <p:cNvPr id="146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85" y="1484784"/>
            <a:ext cx="607695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6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3573016"/>
            <a:ext cx="3824461" cy="2101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9"/>
          <p:cNvSpPr txBox="1">
            <a:spLocks noChangeArrowheads="1"/>
          </p:cNvSpPr>
          <p:nvPr/>
        </p:nvSpPr>
        <p:spPr bwMode="auto">
          <a:xfrm>
            <a:off x="755576" y="764704"/>
            <a:ext cx="61206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量子躍遷是一個驚天動地、革命性的大洞見！</a:t>
            </a:r>
          </a:p>
        </p:txBody>
      </p:sp>
    </p:spTree>
    <p:extLst>
      <p:ext uri="{BB962C8B-B14F-4D97-AF65-F5344CB8AC3E}">
        <p14:creationId xmlns:p14="http://schemas.microsoft.com/office/powerpoint/2010/main" val="82068317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文字方塊 2"/>
          <p:cNvSpPr txBox="1">
            <a:spLocks noChangeArrowheads="1"/>
          </p:cNvSpPr>
          <p:nvPr/>
        </p:nvSpPr>
        <p:spPr bwMode="auto">
          <a:xfrm>
            <a:off x="1062706" y="1895995"/>
            <a:ext cx="467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由穩定態的能量可以找到對應的電子</a:t>
            </a:r>
            <a:r>
              <a:rPr lang="zh-TW" altLang="en-US" sz="1800" dirty="0">
                <a:solidFill>
                  <a:srgbClr val="FF0000"/>
                </a:solidFill>
              </a:rPr>
              <a:t>軌道。</a:t>
            </a:r>
          </a:p>
        </p:txBody>
      </p:sp>
      <p:sp>
        <p:nvSpPr>
          <p:cNvPr id="79875" name="文字方塊 3"/>
          <p:cNvSpPr txBox="1">
            <a:spLocks noChangeArrowheads="1"/>
          </p:cNvSpPr>
          <p:nvPr/>
        </p:nvSpPr>
        <p:spPr bwMode="auto">
          <a:xfrm>
            <a:off x="1062706" y="1312927"/>
            <a:ext cx="77768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t>波爾將穩定態能階能量，代入電子繞轉原子核的圖像來了解這些穩定態。</a:t>
            </a:r>
          </a:p>
        </p:txBody>
      </p:sp>
      <mc:AlternateContent xmlns:mc="http://schemas.openxmlformats.org/markup-compatibility/2006" xmlns:a14="http://schemas.microsoft.com/office/drawing/2010/main">
        <mc:Choice Requires="a14">
          <p:sp>
            <p:nvSpPr>
              <p:cNvPr id="79876" name="Text Box 4"/>
              <p:cNvSpPr txBox="1">
                <a:spLocks noChangeArrowheads="1"/>
              </p:cNvSpPr>
              <p:nvPr/>
            </p:nvSpPr>
            <p:spPr bwMode="auto">
              <a:xfrm>
                <a:off x="1054143" y="5566300"/>
                <a:ext cx="6167395" cy="4912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波爾驚訝地發現這些軌道的角動量是常數</a:t>
                </a:r>
                <a14:m>
                  <m:oMath xmlns:m="http://schemas.openxmlformats.org/officeDocument/2006/math">
                    <m:r>
                      <a:rPr lang="en-US" altLang="zh-TW" sz="1800" i="1" smtClean="0">
                        <a:latin typeface="Cambria Math"/>
                        <a:ea typeface="Cambria Math"/>
                      </a:rPr>
                      <m:t>ℏ</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h</m:t>
                        </m:r>
                      </m:num>
                      <m:den>
                        <m:r>
                          <a:rPr lang="en-US" altLang="zh-TW" sz="1800" b="0" i="1" smtClean="0">
                            <a:latin typeface="Cambria Math"/>
                            <a:ea typeface="Cambria Math"/>
                          </a:rPr>
                          <m:t>2</m:t>
                        </m:r>
                        <m:r>
                          <a:rPr lang="zh-TW" altLang="en-US" sz="1800" b="0" i="1" smtClean="0">
                            <a:latin typeface="Cambria Math"/>
                            <a:ea typeface="Cambria Math"/>
                          </a:rPr>
                          <m:t>𝜋</m:t>
                        </m:r>
                      </m:den>
                    </m:f>
                  </m:oMath>
                </a14:m>
                <a:r>
                  <a:rPr lang="zh-TW" altLang="en-US" sz="1800" dirty="0"/>
                  <a:t>的整數倍：</a:t>
                </a:r>
              </a:p>
            </p:txBody>
          </p:sp>
        </mc:Choice>
        <mc:Fallback xmlns="">
          <p:sp>
            <p:nvSpPr>
              <p:cNvPr id="79876" name="Text Box 4"/>
              <p:cNvSpPr txBox="1">
                <a:spLocks noRot="1" noChangeAspect="1" noMove="1" noResize="1" noEditPoints="1" noAdjustHandles="1" noChangeArrowheads="1" noChangeShapeType="1" noTextEdit="1"/>
              </p:cNvSpPr>
              <p:nvPr/>
            </p:nvSpPr>
            <p:spPr bwMode="auto">
              <a:xfrm>
                <a:off x="1054143" y="5566300"/>
                <a:ext cx="6167395" cy="491288"/>
              </a:xfrm>
              <a:prstGeom prst="rect">
                <a:avLst/>
              </a:prstGeom>
              <a:blipFill>
                <a:blip r:embed="rId2"/>
                <a:stretch>
                  <a:fillRect l="-823" b="-5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79879" name="矩形 7"/>
          <p:cNvSpPr>
            <a:spLocks noChangeArrowheads="1"/>
          </p:cNvSpPr>
          <p:nvPr/>
        </p:nvSpPr>
        <p:spPr bwMode="auto">
          <a:xfrm>
            <a:off x="4867902" y="4988051"/>
            <a:ext cx="3184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（這部分證實是部分正確的）</a:t>
            </a:r>
          </a:p>
        </p:txBody>
      </p:sp>
      <p:pic>
        <p:nvPicPr>
          <p:cNvPr id="79880" name="Picture 9" descr="D:\Dropbox\Documents\課程\YoungTextBook\Images\Chapter39\A_Images\A_Figures_and_Photos\39_23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1" y="2878437"/>
            <a:ext cx="2520280" cy="255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002173" y="2406034"/>
            <a:ext cx="6647974" cy="369332"/>
          </a:xfrm>
          <a:prstGeom prst="rect">
            <a:avLst/>
          </a:prstGeom>
        </p:spPr>
        <p:txBody>
          <a:bodyPr wrap="none">
            <a:spAutoFit/>
          </a:bodyPr>
          <a:lstStyle/>
          <a:p>
            <a:r>
              <a:rPr lang="zh-TW" altLang="en-US" sz="1800" dirty="0">
                <a:solidFill>
                  <a:srgbClr val="FF0000"/>
                </a:solidFill>
              </a:rPr>
              <a:t>（後來證實這部分不是正確的，原子中的電子沒有軌道可言）</a:t>
            </a:r>
            <a:endParaRPr lang="zh-TW" altLang="en-US" sz="1800" dirty="0"/>
          </a:p>
        </p:txBody>
      </p:sp>
      <p:sp>
        <p:nvSpPr>
          <p:cNvPr id="10" name="文字方塊 9"/>
          <p:cNvSpPr txBox="1"/>
          <p:nvPr/>
        </p:nvSpPr>
        <p:spPr bwMode="auto">
          <a:xfrm>
            <a:off x="1062706" y="920684"/>
            <a:ext cx="5616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這個革命性的能階是對應到電子怎麼樣的運動狀態？</a:t>
            </a:r>
          </a:p>
        </p:txBody>
      </p:sp>
      <p:sp>
        <p:nvSpPr>
          <p:cNvPr id="3" name="矩形 2"/>
          <p:cNvSpPr/>
          <p:nvPr/>
        </p:nvSpPr>
        <p:spPr>
          <a:xfrm>
            <a:off x="1054142" y="6104425"/>
            <a:ext cx="7622313" cy="369332"/>
          </a:xfrm>
          <a:prstGeom prst="rect">
            <a:avLst/>
          </a:prstGeom>
        </p:spPr>
        <p:txBody>
          <a:bodyPr wrap="square">
            <a:spAutoFit/>
          </a:bodyPr>
          <a:lstStyle/>
          <a:p>
            <a:r>
              <a:rPr lang="zh-TW" altLang="en-US" sz="1800" dirty="0"/>
              <a:t>這就被稱為</a:t>
            </a:r>
            <a:r>
              <a:rPr lang="zh-TW" altLang="en-US" sz="1800" dirty="0">
                <a:solidFill>
                  <a:srgbClr val="FF0000"/>
                </a:solidFill>
              </a:rPr>
              <a:t>波爾的量子化條件</a:t>
            </a:r>
            <a:r>
              <a:rPr lang="zh-TW" altLang="en-US" sz="1800" dirty="0"/>
              <a:t>！波爾認為這是能量量子化的原因。</a:t>
            </a:r>
          </a:p>
        </p:txBody>
      </p:sp>
      <mc:AlternateContent xmlns:mc="http://schemas.openxmlformats.org/markup-compatibility/2006" xmlns:a14="http://schemas.microsoft.com/office/drawing/2010/main">
        <mc:Choice Requires="a14">
          <p:sp>
            <p:nvSpPr>
              <p:cNvPr id="4" name="文字方塊 3"/>
              <p:cNvSpPr txBox="1"/>
              <p:nvPr/>
            </p:nvSpPr>
            <p:spPr>
              <a:xfrm>
                <a:off x="7117619" y="5627278"/>
                <a:ext cx="934808"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a:rPr>
                        <m:t>𝐿</m:t>
                      </m:r>
                      <m:r>
                        <a:rPr lang="en-US" altLang="zh-TW" sz="1800" b="0" i="1" smtClean="0">
                          <a:latin typeface="Cambria Math"/>
                        </a:rPr>
                        <m:t>=</m:t>
                      </m:r>
                      <m:r>
                        <a:rPr lang="en-US" altLang="zh-TW" sz="1800" b="0" i="1" smtClean="0">
                          <a:latin typeface="Cambria Math"/>
                        </a:rPr>
                        <m:t>𝑛</m:t>
                      </m:r>
                      <m:r>
                        <a:rPr lang="en-US" altLang="zh-TW" sz="1800" b="0" i="1" smtClean="0">
                          <a:latin typeface="Cambria Math"/>
                          <a:ea typeface="Cambria Math"/>
                        </a:rPr>
                        <m:t>ℏ</m:t>
                      </m:r>
                    </m:oMath>
                  </m:oMathPara>
                </a14:m>
                <a:endParaRPr lang="zh-TW" altLang="en-US" sz="1800" b="0" i="1" dirty="0">
                  <a:latin typeface="Cambria Math"/>
                </a:endParaRPr>
              </a:p>
            </p:txBody>
          </p:sp>
        </mc:Choice>
        <mc:Fallback xmlns="">
          <p:sp>
            <p:nvSpPr>
              <p:cNvPr id="4" name="文字方塊 3"/>
              <p:cNvSpPr txBox="1">
                <a:spLocks noRot="1" noChangeAspect="1" noMove="1" noResize="1" noEditPoints="1" noAdjustHandles="1" noChangeArrowheads="1" noChangeShapeType="1" noTextEdit="1"/>
              </p:cNvSpPr>
              <p:nvPr/>
            </p:nvSpPr>
            <p:spPr>
              <a:xfrm>
                <a:off x="7117619" y="5627278"/>
                <a:ext cx="934808" cy="369332"/>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9">
                <a:extLst>
                  <a:ext uri="{FF2B5EF4-FFF2-40B4-BE49-F238E27FC236}">
                    <a16:creationId xmlns:a16="http://schemas.microsoft.com/office/drawing/2014/main" id="{505582CE-CBCF-7941-914B-5670FEA0F668}"/>
                  </a:ext>
                </a:extLst>
              </p:cNvPr>
              <p:cNvSpPr txBox="1"/>
              <p:nvPr/>
            </p:nvSpPr>
            <p:spPr>
              <a:xfrm>
                <a:off x="5620085" y="1803708"/>
                <a:ext cx="2432342" cy="618631"/>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𝐸</m:t>
                          </m:r>
                        </m:e>
                        <m:sub>
                          <m:r>
                            <a:rPr lang="en-US" altLang="zh-TW" sz="1800" b="0" i="1" smtClean="0">
                              <a:latin typeface="Cambria Math" panose="02040503050406030204" pitchFamily="18" charset="0"/>
                              <a:ea typeface="Cambria Math"/>
                            </a:rPr>
                            <m:t>𝑛</m:t>
                          </m:r>
                        </m:sub>
                      </m:sSub>
                      <m:r>
                        <a:rPr lang="en-US" altLang="zh-TW" sz="1800" b="0" i="1" smtClean="0">
                          <a:latin typeface="Cambria Math" panose="02040503050406030204" pitchFamily="18" charset="0"/>
                          <a:ea typeface="Cambria Math"/>
                        </a:rPr>
                        <m:t>=</m:t>
                      </m:r>
                      <m:d>
                        <m:dPr>
                          <m:ctrlPr>
                            <a:rPr lang="en-US" altLang="zh-TW" sz="1800" b="0" i="1" smtClean="0">
                              <a:latin typeface="Cambria Math" panose="02040503050406030204" pitchFamily="18" charset="0"/>
                              <a:ea typeface="Cambria Math"/>
                            </a:rPr>
                          </m:ctrlPr>
                        </m:dPr>
                        <m:e>
                          <m:r>
                            <a:rPr lang="en-US" altLang="zh-TW" sz="1800" b="0" i="1" smtClean="0">
                              <a:latin typeface="Cambria Math" panose="02040503050406030204" pitchFamily="18" charset="0"/>
                              <a:ea typeface="Cambria Math"/>
                            </a:rPr>
                            <m:t>−13.6</m:t>
                          </m:r>
                          <m:r>
                            <m:rPr>
                              <m:nor/>
                            </m:rPr>
                            <a:rPr lang="en-US" altLang="zh-TW" sz="1800" b="0" i="0" smtClean="0">
                              <a:latin typeface="Cambria Math" panose="02040503050406030204" pitchFamily="18" charset="0"/>
                              <a:ea typeface="Cambria Math"/>
                            </a:rPr>
                            <m:t>eV</m:t>
                          </m:r>
                        </m:e>
                      </m:d>
                      <m:d>
                        <m:dPr>
                          <m:ctrlPr>
                            <a:rPr lang="en-US" altLang="zh-TW" sz="1800" i="1">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i="1">
                                  <a:latin typeface="Cambria Math" panose="02040503050406030204" pitchFamily="18" charset="0"/>
                                  <a:ea typeface="Cambria Math"/>
                                </a:rPr>
                                <m:t>1</m:t>
                              </m:r>
                            </m:num>
                            <m:den>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𝑛</m:t>
                                  </m:r>
                                </m:e>
                                <m:sup>
                                  <m:r>
                                    <a:rPr lang="en-US" altLang="zh-TW" sz="1800" i="1">
                                      <a:latin typeface="Cambria Math"/>
                                      <a:ea typeface="Cambria Math"/>
                                    </a:rPr>
                                    <m:t>2</m:t>
                                  </m:r>
                                </m:sup>
                              </m:sSup>
                            </m:den>
                          </m:f>
                        </m:e>
                      </m:d>
                    </m:oMath>
                  </m:oMathPara>
                </a14:m>
                <a:endParaRPr lang="en-US" altLang="zh-TW" sz="1800" b="0" dirty="0">
                  <a:ea typeface="Cambria Math"/>
                </a:endParaRPr>
              </a:p>
            </p:txBody>
          </p:sp>
        </mc:Choice>
        <mc:Fallback xmlns="">
          <p:sp>
            <p:nvSpPr>
              <p:cNvPr id="12" name="文字方塊 9">
                <a:extLst>
                  <a:ext uri="{FF2B5EF4-FFF2-40B4-BE49-F238E27FC236}">
                    <a16:creationId xmlns:a16="http://schemas.microsoft.com/office/drawing/2014/main" id="{505582CE-CBCF-7941-914B-5670FEA0F668}"/>
                  </a:ext>
                </a:extLst>
              </p:cNvPr>
              <p:cNvSpPr txBox="1">
                <a:spLocks noRot="1" noChangeAspect="1" noMove="1" noResize="1" noEditPoints="1" noAdjustHandles="1" noChangeArrowheads="1" noChangeShapeType="1" noTextEdit="1"/>
              </p:cNvSpPr>
              <p:nvPr/>
            </p:nvSpPr>
            <p:spPr>
              <a:xfrm>
                <a:off x="5620085" y="1803708"/>
                <a:ext cx="2432342" cy="618631"/>
              </a:xfrm>
              <a:prstGeom prst="rect">
                <a:avLst/>
              </a:prstGeom>
              <a:blipFill>
                <a:blip r:embed="rId5"/>
                <a:stretch>
                  <a:fillRect/>
                </a:stretch>
              </a:blipFill>
            </p:spPr>
            <p:txBody>
              <a:bodyPr/>
              <a:lstStyle/>
              <a:p>
                <a:r>
                  <a:rPr lang="en-TW">
                    <a:noFill/>
                  </a:rPr>
                  <a:t> </a:t>
                </a:r>
              </a:p>
            </p:txBody>
          </p:sp>
        </mc:Fallback>
      </mc:AlternateContent>
      <p:sp>
        <p:nvSpPr>
          <p:cNvPr id="5" name="TextBox 4">
            <a:extLst>
              <a:ext uri="{FF2B5EF4-FFF2-40B4-BE49-F238E27FC236}">
                <a16:creationId xmlns:a16="http://schemas.microsoft.com/office/drawing/2014/main" id="{703DA6C6-3984-9B9A-6D65-E14EB640A4A0}"/>
              </a:ext>
            </a:extLst>
          </p:cNvPr>
          <p:cNvSpPr txBox="1"/>
          <p:nvPr/>
        </p:nvSpPr>
        <p:spPr>
          <a:xfrm>
            <a:off x="1062706" y="461055"/>
            <a:ext cx="7776864" cy="369332"/>
          </a:xfrm>
          <a:prstGeom prst="rect">
            <a:avLst/>
          </a:prstGeom>
          <a:noFill/>
        </p:spPr>
        <p:txBody>
          <a:bodyPr wrap="square" rtlCol="0">
            <a:spAutoFit/>
          </a:bodyPr>
          <a:lstStyle/>
          <a:p>
            <a:r>
              <a:rPr lang="en-TW" sz="1800" b="0" dirty="0">
                <a:latin typeface="Cambria Math"/>
              </a:rPr>
              <a:t>波爾最厲害的創見是原子內的電子會處於一系列穩定的狀態，形成能階。</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9874"/>
                                        </p:tgtEl>
                                        <p:attrNameLst>
                                          <p:attrName>style.visibility</p:attrName>
                                        </p:attrNameLst>
                                      </p:cBhvr>
                                      <p:to>
                                        <p:strVal val="visible"/>
                                      </p:to>
                                    </p:set>
                                    <p:anim calcmode="lin" valueType="num">
                                      <p:cBhvr additive="base">
                                        <p:cTn id="7" dur="500" fill="hold"/>
                                        <p:tgtEl>
                                          <p:spTgt spid="79874"/>
                                        </p:tgtEl>
                                        <p:attrNameLst>
                                          <p:attrName>ppt_x</p:attrName>
                                        </p:attrNameLst>
                                      </p:cBhvr>
                                      <p:tavLst>
                                        <p:tav tm="0">
                                          <p:val>
                                            <p:strVal val="#ppt_x"/>
                                          </p:val>
                                        </p:tav>
                                        <p:tav tm="100000">
                                          <p:val>
                                            <p:strVal val="#ppt_x"/>
                                          </p:val>
                                        </p:tav>
                                      </p:tavLst>
                                    </p:anim>
                                    <p:anim calcmode="lin" valueType="num">
                                      <p:cBhvr additive="base">
                                        <p:cTn id="8" dur="500" fill="hold"/>
                                        <p:tgtEl>
                                          <p:spTgt spid="798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9875"/>
                                        </p:tgtEl>
                                        <p:attrNameLst>
                                          <p:attrName>style.visibility</p:attrName>
                                        </p:attrNameLst>
                                      </p:cBhvr>
                                      <p:to>
                                        <p:strVal val="visible"/>
                                      </p:to>
                                    </p:set>
                                    <p:anim calcmode="lin" valueType="num">
                                      <p:cBhvr additive="base">
                                        <p:cTn id="11" dur="500" fill="hold"/>
                                        <p:tgtEl>
                                          <p:spTgt spid="79875"/>
                                        </p:tgtEl>
                                        <p:attrNameLst>
                                          <p:attrName>ppt_x</p:attrName>
                                        </p:attrNameLst>
                                      </p:cBhvr>
                                      <p:tavLst>
                                        <p:tav tm="0">
                                          <p:val>
                                            <p:strVal val="#ppt_x"/>
                                          </p:val>
                                        </p:tav>
                                        <p:tav tm="100000">
                                          <p:val>
                                            <p:strVal val="#ppt_x"/>
                                          </p:val>
                                        </p:tav>
                                      </p:tavLst>
                                    </p:anim>
                                    <p:anim calcmode="lin" valueType="num">
                                      <p:cBhvr additive="base">
                                        <p:cTn id="12" dur="500" fill="hold"/>
                                        <p:tgtEl>
                                          <p:spTgt spid="7987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9880"/>
                                        </p:tgtEl>
                                        <p:attrNameLst>
                                          <p:attrName>style.visibility</p:attrName>
                                        </p:attrNameLst>
                                      </p:cBhvr>
                                      <p:to>
                                        <p:strVal val="visible"/>
                                      </p:to>
                                    </p:set>
                                    <p:anim calcmode="lin" valueType="num">
                                      <p:cBhvr additive="base">
                                        <p:cTn id="23" dur="500" fill="hold"/>
                                        <p:tgtEl>
                                          <p:spTgt spid="79880"/>
                                        </p:tgtEl>
                                        <p:attrNameLst>
                                          <p:attrName>ppt_x</p:attrName>
                                        </p:attrNameLst>
                                      </p:cBhvr>
                                      <p:tavLst>
                                        <p:tav tm="0">
                                          <p:val>
                                            <p:strVal val="#ppt_x"/>
                                          </p:val>
                                        </p:tav>
                                        <p:tav tm="100000">
                                          <p:val>
                                            <p:strVal val="#ppt_x"/>
                                          </p:val>
                                        </p:tav>
                                      </p:tavLst>
                                    </p:anim>
                                    <p:anim calcmode="lin" valueType="num">
                                      <p:cBhvr additive="base">
                                        <p:cTn id="24" dur="500" fill="hold"/>
                                        <p:tgtEl>
                                          <p:spTgt spid="7988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9876"/>
                                        </p:tgtEl>
                                        <p:attrNameLst>
                                          <p:attrName>style.visibility</p:attrName>
                                        </p:attrNameLst>
                                      </p:cBhvr>
                                      <p:to>
                                        <p:strVal val="visible"/>
                                      </p:to>
                                    </p:set>
                                    <p:anim calcmode="lin" valueType="num">
                                      <p:cBhvr additive="base">
                                        <p:cTn id="29" dur="500" fill="hold"/>
                                        <p:tgtEl>
                                          <p:spTgt spid="79876"/>
                                        </p:tgtEl>
                                        <p:attrNameLst>
                                          <p:attrName>ppt_x</p:attrName>
                                        </p:attrNameLst>
                                      </p:cBhvr>
                                      <p:tavLst>
                                        <p:tav tm="0">
                                          <p:val>
                                            <p:strVal val="#ppt_x"/>
                                          </p:val>
                                        </p:tav>
                                        <p:tav tm="100000">
                                          <p:val>
                                            <p:strVal val="#ppt_x"/>
                                          </p:val>
                                        </p:tav>
                                      </p:tavLst>
                                    </p:anim>
                                    <p:anim calcmode="lin" valueType="num">
                                      <p:cBhvr additive="base">
                                        <p:cTn id="30" dur="500" fill="hold"/>
                                        <p:tgtEl>
                                          <p:spTgt spid="7987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9879"/>
                                        </p:tgtEl>
                                        <p:attrNameLst>
                                          <p:attrName>style.visibility</p:attrName>
                                        </p:attrNameLst>
                                      </p:cBhvr>
                                      <p:to>
                                        <p:strVal val="visible"/>
                                      </p:to>
                                    </p:set>
                                    <p:anim calcmode="lin" valueType="num">
                                      <p:cBhvr additive="base">
                                        <p:cTn id="33" dur="500" fill="hold"/>
                                        <p:tgtEl>
                                          <p:spTgt spid="79879"/>
                                        </p:tgtEl>
                                        <p:attrNameLst>
                                          <p:attrName>ppt_x</p:attrName>
                                        </p:attrNameLst>
                                      </p:cBhvr>
                                      <p:tavLst>
                                        <p:tav tm="0">
                                          <p:val>
                                            <p:strVal val="#ppt_x"/>
                                          </p:val>
                                        </p:tav>
                                        <p:tav tm="100000">
                                          <p:val>
                                            <p:strVal val="#ppt_x"/>
                                          </p:val>
                                        </p:tav>
                                      </p:tavLst>
                                    </p:anim>
                                    <p:anim calcmode="lin" valueType="num">
                                      <p:cBhvr additive="base">
                                        <p:cTn id="34" dur="500" fill="hold"/>
                                        <p:tgtEl>
                                          <p:spTgt spid="7987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p:bldP spid="79875" grpId="0"/>
      <p:bldP spid="79876" grpId="0"/>
      <p:bldP spid="79879" grpId="0"/>
      <p:bldP spid="2" grpId="0"/>
      <p:bldP spid="3" grpId="0"/>
      <p:bldP spid="4" grpId="0" animBg="1"/>
      <p:bldP spid="12"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5" descr="D:\Dropbox\Documents\課程\YoungTextBook\Images\Chapter39\A_Images\A_Figures_and_Photos\39_24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836613"/>
            <a:ext cx="8547100"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763688" y="260648"/>
            <a:ext cx="59046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對於波爾，能階是一系列滿足量子化條件的同心軌道。</a:t>
            </a:r>
            <a:endParaRPr lang="zh-CN" altLang="en-US" sz="1800" dirty="0"/>
          </a:p>
        </p:txBody>
      </p:sp>
    </p:spTree>
    <p:extLst>
      <p:ext uri="{BB962C8B-B14F-4D97-AF65-F5344CB8AC3E}">
        <p14:creationId xmlns:p14="http://schemas.microsoft.com/office/powerpoint/2010/main" val="197548334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Chia-Hung Chang\Downloads\Data\Knight\Media\Chapter39\Images\39_17Figureb-F.jpg"/>
          <p:cNvPicPr>
            <a:picLocks noChangeAspect="1" noChangeArrowheads="1"/>
          </p:cNvPicPr>
          <p:nvPr/>
        </p:nvPicPr>
        <p:blipFill>
          <a:blip r:embed="rId2">
            <a:extLst>
              <a:ext uri="{28A0092B-C50C-407E-A947-70E740481C1C}">
                <a14:useLocalDpi xmlns:a14="http://schemas.microsoft.com/office/drawing/2010/main" val="0"/>
              </a:ext>
            </a:extLst>
          </a:blip>
          <a:srcRect t="11510" b="4091"/>
          <a:stretch>
            <a:fillRect/>
          </a:stretch>
        </p:blipFill>
        <p:spPr bwMode="auto">
          <a:xfrm>
            <a:off x="2261227" y="620688"/>
            <a:ext cx="4764087"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3" descr="C:\Users\Chia-Hung Chang\Downloads\Data\Knight\Media\Chapter39\Images\39_17Figurea-F.jpg"/>
          <p:cNvPicPr>
            <a:picLocks noChangeAspect="1" noChangeArrowheads="1"/>
          </p:cNvPicPr>
          <p:nvPr/>
        </p:nvPicPr>
        <p:blipFill>
          <a:blip r:embed="rId3">
            <a:extLst>
              <a:ext uri="{28A0092B-C50C-407E-A947-70E740481C1C}">
                <a14:useLocalDpi xmlns:a14="http://schemas.microsoft.com/office/drawing/2010/main" val="0"/>
              </a:ext>
            </a:extLst>
          </a:blip>
          <a:srcRect t="5522" b="45647"/>
          <a:stretch>
            <a:fillRect/>
          </a:stretch>
        </p:blipFill>
        <p:spPr bwMode="auto">
          <a:xfrm>
            <a:off x="2261227" y="3501008"/>
            <a:ext cx="4992687"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16171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File:Hydrogen transitions.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981075"/>
            <a:ext cx="5715000" cy="4286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3203848" y="5445224"/>
            <a:ext cx="37444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如此光譜線是這樣解釋！</a:t>
            </a:r>
            <a:endParaRPr lang="zh-CN" altLang="en-US" sz="1800" dirty="0"/>
          </a:p>
        </p:txBody>
      </p:sp>
    </p:spTree>
    <p:extLst>
      <p:ext uri="{BB962C8B-B14F-4D97-AF65-F5344CB8AC3E}">
        <p14:creationId xmlns:p14="http://schemas.microsoft.com/office/powerpoint/2010/main" val="108441580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D:\Dropbox\Documents\課程\YoungTextBook\Images\Chapter39\A_Images\A_Figures_and_Photos\39_23_Figure.jpg">
            <a:extLst>
              <a:ext uri="{FF2B5EF4-FFF2-40B4-BE49-F238E27FC236}">
                <a16:creationId xmlns:a16="http://schemas.microsoft.com/office/drawing/2014/main" id="{2E2AC808-07C3-50E4-C523-BB88B44363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7286" y="361319"/>
            <a:ext cx="2189806" cy="221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376729F4-AC3D-6591-C66E-E6BE19D10F6D}"/>
                  </a:ext>
                </a:extLst>
              </p:cNvPr>
              <p:cNvSpPr txBox="1"/>
              <p:nvPr/>
            </p:nvSpPr>
            <p:spPr>
              <a:xfrm>
                <a:off x="5426969" y="310972"/>
                <a:ext cx="1241365"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𝑚𝑟𝑣</m:t>
                      </m:r>
                      <m:r>
                        <a:rPr lang="en-US" altLang="zh-TW" sz="1800" b="0" i="1" smtClean="0">
                          <a:latin typeface="Cambria Math"/>
                        </a:rPr>
                        <m:t>=</m:t>
                      </m:r>
                      <m:r>
                        <a:rPr lang="en-US" altLang="zh-TW" sz="1800" b="0" i="1" smtClean="0">
                          <a:latin typeface="Cambria Math"/>
                        </a:rPr>
                        <m:t>𝑛</m:t>
                      </m:r>
                      <m:r>
                        <a:rPr lang="en-US" altLang="zh-TW" sz="1800" b="0" i="1" smtClean="0">
                          <a:latin typeface="Cambria Math"/>
                          <a:ea typeface="Cambria Math"/>
                        </a:rPr>
                        <m:t>ℏ</m:t>
                      </m:r>
                    </m:oMath>
                  </m:oMathPara>
                </a14:m>
                <a:endParaRPr lang="zh-TW" altLang="en-US" sz="1800" b="0" i="1" dirty="0">
                  <a:latin typeface="Cambria Math"/>
                </a:endParaRPr>
              </a:p>
            </p:txBody>
          </p:sp>
        </mc:Choice>
        <mc:Fallback xmlns="">
          <p:sp>
            <p:nvSpPr>
              <p:cNvPr id="4" name="文字方塊 3">
                <a:extLst>
                  <a:ext uri="{FF2B5EF4-FFF2-40B4-BE49-F238E27FC236}">
                    <a16:creationId xmlns:a16="http://schemas.microsoft.com/office/drawing/2014/main" id="{376729F4-AC3D-6591-C66E-E6BE19D10F6D}"/>
                  </a:ext>
                </a:extLst>
              </p:cNvPr>
              <p:cNvSpPr txBox="1">
                <a:spLocks noRot="1" noChangeAspect="1" noMove="1" noResize="1" noEditPoints="1" noAdjustHandles="1" noChangeArrowheads="1" noChangeShapeType="1" noTextEdit="1"/>
              </p:cNvSpPr>
              <p:nvPr/>
            </p:nvSpPr>
            <p:spPr>
              <a:xfrm>
                <a:off x="5426969" y="310972"/>
                <a:ext cx="1241365" cy="369332"/>
              </a:xfrm>
              <a:prstGeom prst="rect">
                <a:avLst/>
              </a:prstGeom>
              <a:blipFill>
                <a:blip r:embed="rId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2BF7910-A8DE-AA02-96A2-05ACC034703A}"/>
                  </a:ext>
                </a:extLst>
              </p:cNvPr>
              <p:cNvSpPr txBox="1"/>
              <p:nvPr/>
            </p:nvSpPr>
            <p:spPr>
              <a:xfrm>
                <a:off x="3419873" y="1225197"/>
                <a:ext cx="1728192" cy="719684"/>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𝑍</m:t>
                          </m:r>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num>
                        <m:den>
                          <m:r>
                            <a:rPr lang="en-US" altLang="zh-TW" sz="1800" i="1">
                              <a:latin typeface="Cambria Math" panose="02040503050406030204" pitchFamily="18" charset="0"/>
                            </a:rPr>
                            <m:t>4</m:t>
                          </m:r>
                          <m:r>
                            <a:rPr lang="en-US" altLang="zh-TW" sz="1800" i="1">
                              <a:latin typeface="Cambria Math" panose="02040503050406030204" pitchFamily="18" charset="0"/>
                              <a:ea typeface="Cambria Math" panose="02040503050406030204" pitchFamily="18" charset="0"/>
                            </a:rPr>
                            <m:t>𝜋</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ea typeface="Cambria Math" panose="02040503050406030204" pitchFamily="18" charset="0"/>
                                </a:rPr>
                                <m:t>0</m:t>
                              </m:r>
                            </m:sub>
                          </m:sSub>
                          <m:sSup>
                            <m:sSupPr>
                              <m:ctrlPr>
                                <a:rPr lang="en-US" altLang="zh-TW" sz="1800" i="1">
                                  <a:latin typeface="Cambria Math" panose="02040503050406030204" pitchFamily="18" charset="0"/>
                                </a:rPr>
                              </m:ctrlPr>
                            </m:sSupPr>
                            <m:e>
                              <m:r>
                                <a:rPr lang="en-US" altLang="zh-TW" sz="1800" b="0" i="1" smtClean="0">
                                  <a:latin typeface="Cambria Math" panose="02040503050406030204" pitchFamily="18" charset="0"/>
                                </a:rPr>
                                <m:t>𝑟</m:t>
                              </m:r>
                            </m:e>
                            <m:sup>
                              <m:r>
                                <a:rPr lang="en-US" altLang="zh-TW" sz="1800" i="1">
                                  <a:latin typeface="Cambria Math"/>
                                </a:rPr>
                                <m:t>2</m:t>
                              </m:r>
                            </m:sup>
                          </m:sSup>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𝑚</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𝑣</m:t>
                              </m:r>
                            </m:e>
                            <m:sup>
                              <m:r>
                                <a:rPr lang="en-US" altLang="zh-TW" sz="1800" b="0" i="1" smtClean="0">
                                  <a:latin typeface="Cambria Math" panose="02040503050406030204" pitchFamily="18" charset="0"/>
                                </a:rPr>
                                <m:t>2</m:t>
                              </m:r>
                            </m:sup>
                          </m:sSup>
                        </m:num>
                        <m:den>
                          <m:r>
                            <a:rPr lang="en-US" altLang="zh-TW" sz="1800" b="0" i="1" smtClean="0">
                              <a:latin typeface="Cambria Math" panose="02040503050406030204" pitchFamily="18" charset="0"/>
                            </a:rPr>
                            <m:t>𝑟</m:t>
                          </m:r>
                        </m:den>
                      </m:f>
                    </m:oMath>
                  </m:oMathPara>
                </a14:m>
                <a:endParaRPr lang="en-TW" sz="1800" dirty="0"/>
              </a:p>
            </p:txBody>
          </p:sp>
        </mc:Choice>
        <mc:Fallback xmlns="">
          <p:sp>
            <p:nvSpPr>
              <p:cNvPr id="11" name="TextBox 10">
                <a:extLst>
                  <a:ext uri="{FF2B5EF4-FFF2-40B4-BE49-F238E27FC236}">
                    <a16:creationId xmlns:a16="http://schemas.microsoft.com/office/drawing/2014/main" id="{12BF7910-A8DE-AA02-96A2-05ACC034703A}"/>
                  </a:ext>
                </a:extLst>
              </p:cNvPr>
              <p:cNvSpPr txBox="1">
                <a:spLocks noRot="1" noChangeAspect="1" noMove="1" noResize="1" noEditPoints="1" noAdjustHandles="1" noChangeArrowheads="1" noChangeShapeType="1" noTextEdit="1"/>
              </p:cNvSpPr>
              <p:nvPr/>
            </p:nvSpPr>
            <p:spPr>
              <a:xfrm>
                <a:off x="3419873" y="1225197"/>
                <a:ext cx="1728192" cy="719684"/>
              </a:xfrm>
              <a:prstGeom prst="rect">
                <a:avLst/>
              </a:prstGeom>
              <a:blipFill>
                <a:blip r:embed="rId4"/>
                <a:stretch>
                  <a:fillRect/>
                </a:stretch>
              </a:blipFill>
            </p:spPr>
            <p:txBody>
              <a:bodyPr/>
              <a:lstStyle/>
              <a:p>
                <a:r>
                  <a:rPr lang="en-TW">
                    <a:noFill/>
                  </a:rPr>
                  <a:t> </a:t>
                </a:r>
              </a:p>
            </p:txBody>
          </p:sp>
        </mc:Fallback>
      </mc:AlternateContent>
      <p:sp>
        <p:nvSpPr>
          <p:cNvPr id="12" name="TextBox 11">
            <a:extLst>
              <a:ext uri="{FF2B5EF4-FFF2-40B4-BE49-F238E27FC236}">
                <a16:creationId xmlns:a16="http://schemas.microsoft.com/office/drawing/2014/main" id="{E8A641F4-A971-1F3C-068D-FDA7CD8AF55A}"/>
              </a:ext>
            </a:extLst>
          </p:cNvPr>
          <p:cNvSpPr txBox="1"/>
          <p:nvPr/>
        </p:nvSpPr>
        <p:spPr>
          <a:xfrm>
            <a:off x="3356993" y="310972"/>
            <a:ext cx="2069976" cy="369332"/>
          </a:xfrm>
          <a:prstGeom prst="rect">
            <a:avLst/>
          </a:prstGeom>
          <a:noFill/>
        </p:spPr>
        <p:txBody>
          <a:bodyPr wrap="square">
            <a:spAutoFit/>
          </a:bodyPr>
          <a:lstStyle/>
          <a:p>
            <a:r>
              <a:rPr lang="zh-TW" altLang="en-US" sz="1800" dirty="0">
                <a:solidFill>
                  <a:srgbClr val="FF0000"/>
                </a:solidFill>
              </a:rPr>
              <a:t>波爾的量子化條件</a:t>
            </a:r>
            <a:endParaRPr lang="en-TW" sz="1800" dirty="0"/>
          </a:p>
        </p:txBody>
      </p:sp>
      <p:sp>
        <p:nvSpPr>
          <p:cNvPr id="13" name="TextBox 12">
            <a:extLst>
              <a:ext uri="{FF2B5EF4-FFF2-40B4-BE49-F238E27FC236}">
                <a16:creationId xmlns:a16="http://schemas.microsoft.com/office/drawing/2014/main" id="{9BD5F960-9FF9-24FA-38FE-40BF3DFBF9E9}"/>
              </a:ext>
            </a:extLst>
          </p:cNvPr>
          <p:cNvSpPr txBox="1"/>
          <p:nvPr/>
        </p:nvSpPr>
        <p:spPr>
          <a:xfrm>
            <a:off x="3356993" y="725902"/>
            <a:ext cx="2592288" cy="369332"/>
          </a:xfrm>
          <a:prstGeom prst="rect">
            <a:avLst/>
          </a:prstGeom>
          <a:noFill/>
        </p:spPr>
        <p:txBody>
          <a:bodyPr wrap="square" rtlCol="0">
            <a:spAutoFit/>
          </a:bodyPr>
          <a:lstStyle/>
          <a:p>
            <a:pPr algn="l"/>
            <a:r>
              <a:rPr lang="en-GB" sz="1800" dirty="0" err="1">
                <a:latin typeface="Cambria Math" panose="02040503050406030204" pitchFamily="18" charset="0"/>
              </a:rPr>
              <a:t>靜電力等於向心力</a:t>
            </a:r>
            <a:r>
              <a:rPr lang="en-GB" sz="1800" dirty="0">
                <a:latin typeface="Cambria Math" panose="02040503050406030204" pitchFamily="18" charset="0"/>
              </a:rPr>
              <a: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3DC8DE6-B1D9-1FB4-97C0-524739874C85}"/>
                  </a:ext>
                </a:extLst>
              </p:cNvPr>
              <p:cNvSpPr txBox="1"/>
              <p:nvPr/>
            </p:nvSpPr>
            <p:spPr>
              <a:xfrm>
                <a:off x="5426969" y="1238324"/>
                <a:ext cx="1728192" cy="69519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𝑍</m:t>
                          </m:r>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num>
                        <m:den>
                          <m:r>
                            <a:rPr lang="en-US" altLang="zh-TW" sz="1800" i="1">
                              <a:latin typeface="Cambria Math" panose="02040503050406030204" pitchFamily="18" charset="0"/>
                            </a:rPr>
                            <m:t>4</m:t>
                          </m:r>
                          <m:r>
                            <a:rPr lang="en-US" altLang="zh-TW" sz="1800" i="1">
                              <a:latin typeface="Cambria Math" panose="02040503050406030204" pitchFamily="18" charset="0"/>
                              <a:ea typeface="Cambria Math" panose="02040503050406030204" pitchFamily="18" charset="0"/>
                            </a:rPr>
                            <m:t>𝜋</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ea typeface="Cambria Math" panose="02040503050406030204" pitchFamily="18" charset="0"/>
                                </a:rPr>
                                <m:t>0</m:t>
                              </m:r>
                            </m:sub>
                          </m:sSub>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𝑚𝑟</m:t>
                      </m:r>
                      <m:sSup>
                        <m:sSupPr>
                          <m:ctrlPr>
                            <a:rPr lang="en-US" altLang="zh-TW" sz="1800" i="1" smtClean="0">
                              <a:latin typeface="Cambria Math" panose="02040503050406030204" pitchFamily="18" charset="0"/>
                            </a:rPr>
                          </m:ctrlPr>
                        </m:sSupPr>
                        <m:e>
                          <m:r>
                            <a:rPr lang="en-US" altLang="zh-TW" sz="1800" i="1">
                              <a:latin typeface="Cambria Math" panose="02040503050406030204" pitchFamily="18" charset="0"/>
                            </a:rPr>
                            <m:t>𝑣</m:t>
                          </m:r>
                        </m:e>
                        <m:sup>
                          <m:r>
                            <a:rPr lang="en-US" altLang="zh-TW" sz="1800" i="1" smtClean="0">
                              <a:latin typeface="Cambria Math" panose="02040503050406030204" pitchFamily="18" charset="0"/>
                            </a:rPr>
                            <m:t>2</m:t>
                          </m:r>
                        </m:sup>
                      </m:sSup>
                    </m:oMath>
                  </m:oMathPara>
                </a14:m>
                <a:endParaRPr lang="en-TW" sz="1800" dirty="0"/>
              </a:p>
            </p:txBody>
          </p:sp>
        </mc:Choice>
        <mc:Fallback xmlns="">
          <p:sp>
            <p:nvSpPr>
              <p:cNvPr id="14" name="TextBox 13">
                <a:extLst>
                  <a:ext uri="{FF2B5EF4-FFF2-40B4-BE49-F238E27FC236}">
                    <a16:creationId xmlns:a16="http://schemas.microsoft.com/office/drawing/2014/main" id="{A3DC8DE6-B1D9-1FB4-97C0-524739874C85}"/>
                  </a:ext>
                </a:extLst>
              </p:cNvPr>
              <p:cNvSpPr txBox="1">
                <a:spLocks noRot="1" noChangeAspect="1" noMove="1" noResize="1" noEditPoints="1" noAdjustHandles="1" noChangeArrowheads="1" noChangeShapeType="1" noTextEdit="1"/>
              </p:cNvSpPr>
              <p:nvPr/>
            </p:nvSpPr>
            <p:spPr>
              <a:xfrm>
                <a:off x="5426969" y="1238324"/>
                <a:ext cx="1728192" cy="695190"/>
              </a:xfrm>
              <a:prstGeom prst="rect">
                <a:avLst/>
              </a:prstGeom>
              <a:blipFill>
                <a:blip r:embed="rId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B7BC279-400C-5AE2-8832-1AC60B5F18BE}"/>
                  </a:ext>
                </a:extLst>
              </p:cNvPr>
              <p:cNvSpPr txBox="1"/>
              <p:nvPr/>
            </p:nvSpPr>
            <p:spPr>
              <a:xfrm>
                <a:off x="3401201" y="2424765"/>
                <a:ext cx="1504205" cy="69519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𝑣</m:t>
                      </m:r>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𝑍</m:t>
                          </m:r>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num>
                        <m:den>
                          <m:r>
                            <a:rPr lang="en-US" altLang="zh-TW" sz="1800" i="1">
                              <a:latin typeface="Cambria Math" panose="02040503050406030204" pitchFamily="18" charset="0"/>
                            </a:rPr>
                            <m:t>4</m:t>
                          </m:r>
                          <m:r>
                            <a:rPr lang="en-US" altLang="zh-TW" sz="1800" i="1">
                              <a:latin typeface="Cambria Math" panose="02040503050406030204" pitchFamily="18" charset="0"/>
                              <a:ea typeface="Cambria Math" panose="02040503050406030204" pitchFamily="18" charset="0"/>
                            </a:rPr>
                            <m:t>𝜋</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ea typeface="Cambria Math" panose="02040503050406030204" pitchFamily="18" charset="0"/>
                                </a:rPr>
                                <m:t>0</m:t>
                              </m:r>
                            </m:sub>
                          </m:sSub>
                          <m:r>
                            <a:rPr lang="en-US" altLang="zh-TW" sz="1800" b="0" i="1" smtClean="0">
                              <a:latin typeface="Cambria Math" panose="02040503050406030204" pitchFamily="18" charset="0"/>
                              <a:ea typeface="Cambria Math" panose="02040503050406030204" pitchFamily="18" charset="0"/>
                            </a:rPr>
                            <m:t>𝑛</m:t>
                          </m:r>
                          <m:r>
                            <a:rPr lang="en-US" altLang="zh-TW" sz="1800" i="1">
                              <a:latin typeface="Cambria Math"/>
                              <a:ea typeface="Cambria Math"/>
                            </a:rPr>
                            <m:t>ℏ</m:t>
                          </m:r>
                        </m:den>
                      </m:f>
                    </m:oMath>
                  </m:oMathPara>
                </a14:m>
                <a:endParaRPr lang="en-TW" sz="1800" dirty="0"/>
              </a:p>
            </p:txBody>
          </p:sp>
        </mc:Choice>
        <mc:Fallback xmlns="">
          <p:sp>
            <p:nvSpPr>
              <p:cNvPr id="15" name="TextBox 14">
                <a:extLst>
                  <a:ext uri="{FF2B5EF4-FFF2-40B4-BE49-F238E27FC236}">
                    <a16:creationId xmlns:a16="http://schemas.microsoft.com/office/drawing/2014/main" id="{EB7BC279-400C-5AE2-8832-1AC60B5F18BE}"/>
                  </a:ext>
                </a:extLst>
              </p:cNvPr>
              <p:cNvSpPr txBox="1">
                <a:spLocks noRot="1" noChangeAspect="1" noMove="1" noResize="1" noEditPoints="1" noAdjustHandles="1" noChangeArrowheads="1" noChangeShapeType="1" noTextEdit="1"/>
              </p:cNvSpPr>
              <p:nvPr/>
            </p:nvSpPr>
            <p:spPr>
              <a:xfrm>
                <a:off x="3401201" y="2424765"/>
                <a:ext cx="1504205" cy="695190"/>
              </a:xfrm>
              <a:prstGeom prst="rect">
                <a:avLst/>
              </a:prstGeom>
              <a:blipFill>
                <a:blip r:embed="rId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042980E-C131-8869-F0DC-7E68625E03A8}"/>
                  </a:ext>
                </a:extLst>
              </p:cNvPr>
              <p:cNvSpPr txBox="1"/>
              <p:nvPr/>
            </p:nvSpPr>
            <p:spPr>
              <a:xfrm>
                <a:off x="3401201" y="3580809"/>
                <a:ext cx="3348886" cy="77502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𝐾</m:t>
                      </m:r>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2</m:t>
                          </m:r>
                        </m:den>
                      </m:f>
                      <m:r>
                        <a:rPr lang="en-US" altLang="zh-TW" sz="1800" b="0" i="1" smtClean="0">
                          <a:latin typeface="Cambria Math" panose="02040503050406030204" pitchFamily="18" charset="0"/>
                        </a:rPr>
                        <m:t>𝑚</m:t>
                      </m:r>
                      <m:sSup>
                        <m:sSupPr>
                          <m:ctrlPr>
                            <a:rPr lang="en-US" altLang="zh-TW" sz="1800" i="1" smtClean="0">
                              <a:latin typeface="Cambria Math" panose="02040503050406030204" pitchFamily="18" charset="0"/>
                            </a:rPr>
                          </m:ctrlPr>
                        </m:sSupPr>
                        <m:e>
                          <m:r>
                            <a:rPr lang="en-US" altLang="zh-TW" sz="1800" i="1">
                              <a:latin typeface="Cambria Math" panose="02040503050406030204" pitchFamily="18" charset="0"/>
                            </a:rPr>
                            <m:t>𝑣</m:t>
                          </m:r>
                        </m:e>
                        <m:sup>
                          <m:r>
                            <a:rPr lang="en-US" altLang="zh-TW" sz="1800" i="1" smtClean="0">
                              <a:latin typeface="Cambria Math" panose="02040503050406030204" pitchFamily="18" charset="0"/>
                            </a:rPr>
                            <m:t>2</m:t>
                          </m:r>
                        </m:sup>
                      </m:sSup>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𝑚</m:t>
                          </m:r>
                        </m:num>
                        <m:den>
                          <m:r>
                            <a:rPr lang="en-US" altLang="zh-TW" sz="1800" b="0" i="1" smtClean="0">
                              <a:latin typeface="Cambria Math" panose="02040503050406030204" pitchFamily="18" charset="0"/>
                            </a:rPr>
                            <m:t>2</m:t>
                          </m:r>
                        </m:den>
                      </m:f>
                      <m:sSup>
                        <m:sSupPr>
                          <m:ctrlPr>
                            <a:rPr lang="en-US" altLang="zh-TW" sz="1800" b="0" i="1" smtClean="0">
                              <a:latin typeface="Cambria Math" panose="02040503050406030204" pitchFamily="18" charset="0"/>
                            </a:rPr>
                          </m:ctrlPr>
                        </m:sSupPr>
                        <m:e>
                          <m:d>
                            <m:dPr>
                              <m:ctrlPr>
                                <a:rPr lang="en-US" altLang="zh-TW" sz="1800" b="0" i="1" smtClean="0">
                                  <a:latin typeface="Cambria Math" panose="02040503050406030204" pitchFamily="18" charset="0"/>
                                </a:rPr>
                              </m:ctrlPr>
                            </m:dPr>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𝑍</m:t>
                                  </m:r>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num>
                                <m:den>
                                  <m:r>
                                    <a:rPr lang="en-US" altLang="zh-TW" sz="1800" i="1">
                                      <a:latin typeface="Cambria Math" panose="02040503050406030204" pitchFamily="18" charset="0"/>
                                    </a:rPr>
                                    <m:t>4</m:t>
                                  </m:r>
                                  <m:r>
                                    <a:rPr lang="en-US" altLang="zh-TW" sz="1800" i="1">
                                      <a:latin typeface="Cambria Math" panose="02040503050406030204" pitchFamily="18" charset="0"/>
                                      <a:ea typeface="Cambria Math" panose="02040503050406030204" pitchFamily="18" charset="0"/>
                                    </a:rPr>
                                    <m:t>𝜋</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a:ea typeface="Cambria Math"/>
                                    </a:rPr>
                                    <m:t>ℏ</m:t>
                                  </m:r>
                                </m:den>
                              </m:f>
                            </m:e>
                          </m:d>
                        </m:e>
                        <m:sup>
                          <m:r>
                            <a:rPr lang="en-US" altLang="zh-TW" sz="1800" b="0" i="1" smtClean="0">
                              <a:latin typeface="Cambria Math" panose="02040503050406030204" pitchFamily="18" charset="0"/>
                            </a:rPr>
                            <m:t>2</m:t>
                          </m:r>
                        </m:sup>
                      </m:sSup>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1</m:t>
                          </m:r>
                        </m:num>
                        <m:den>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𝑛</m:t>
                              </m:r>
                            </m:e>
                            <m:sup>
                              <m:r>
                                <a:rPr lang="en-US" altLang="zh-TW" sz="1800" b="0" i="1" smtClean="0">
                                  <a:latin typeface="Cambria Math" panose="02040503050406030204" pitchFamily="18" charset="0"/>
                                </a:rPr>
                                <m:t>2</m:t>
                              </m:r>
                            </m:sup>
                          </m:sSup>
                        </m:den>
                      </m:f>
                    </m:oMath>
                  </m:oMathPara>
                </a14:m>
                <a:endParaRPr lang="en-TW" sz="1800" dirty="0"/>
              </a:p>
            </p:txBody>
          </p:sp>
        </mc:Choice>
        <mc:Fallback xmlns="">
          <p:sp>
            <p:nvSpPr>
              <p:cNvPr id="17" name="TextBox 16">
                <a:extLst>
                  <a:ext uri="{FF2B5EF4-FFF2-40B4-BE49-F238E27FC236}">
                    <a16:creationId xmlns:a16="http://schemas.microsoft.com/office/drawing/2014/main" id="{A042980E-C131-8869-F0DC-7E68625E03A8}"/>
                  </a:ext>
                </a:extLst>
              </p:cNvPr>
              <p:cNvSpPr txBox="1">
                <a:spLocks noRot="1" noChangeAspect="1" noMove="1" noResize="1" noEditPoints="1" noAdjustHandles="1" noChangeArrowheads="1" noChangeShapeType="1" noTextEdit="1"/>
              </p:cNvSpPr>
              <p:nvPr/>
            </p:nvSpPr>
            <p:spPr>
              <a:xfrm>
                <a:off x="3401201" y="3580809"/>
                <a:ext cx="3348886" cy="775020"/>
              </a:xfrm>
              <a:prstGeom prst="rect">
                <a:avLst/>
              </a:prstGeom>
              <a:blipFill>
                <a:blip r:embed="rId7"/>
                <a:stretch>
                  <a:fillRect/>
                </a:stretch>
              </a:blipFill>
            </p:spPr>
            <p:txBody>
              <a:bodyPr/>
              <a:lstStyle/>
              <a:p>
                <a:r>
                  <a:rPr lang="en-TW">
                    <a:noFill/>
                  </a:rPr>
                  <a:t> </a:t>
                </a:r>
              </a:p>
            </p:txBody>
          </p:sp>
        </mc:Fallback>
      </mc:AlternateContent>
      <p:sp>
        <p:nvSpPr>
          <p:cNvPr id="18" name="TextBox 17">
            <a:extLst>
              <a:ext uri="{FF2B5EF4-FFF2-40B4-BE49-F238E27FC236}">
                <a16:creationId xmlns:a16="http://schemas.microsoft.com/office/drawing/2014/main" id="{424DE970-7E17-54D3-0D1C-4D5BDB4281F1}"/>
              </a:ext>
            </a:extLst>
          </p:cNvPr>
          <p:cNvSpPr txBox="1"/>
          <p:nvPr/>
        </p:nvSpPr>
        <p:spPr>
          <a:xfrm>
            <a:off x="3369756" y="2000588"/>
            <a:ext cx="4239344" cy="369332"/>
          </a:xfrm>
          <a:prstGeom prst="rect">
            <a:avLst/>
          </a:prstGeom>
          <a:noFill/>
        </p:spPr>
        <p:txBody>
          <a:bodyPr wrap="square" rtlCol="0">
            <a:spAutoFit/>
          </a:bodyPr>
          <a:lstStyle/>
          <a:p>
            <a:pPr algn="l"/>
            <a:r>
              <a:rPr lang="en-TW" sz="1800" dirty="0">
                <a:latin typeface="Cambria Math" panose="02040503050406030204" pitchFamily="18" charset="0"/>
              </a:rPr>
              <a:t>代入量子化條件即可得電子速度：</a:t>
            </a:r>
          </a:p>
        </p:txBody>
      </p:sp>
      <p:sp>
        <p:nvSpPr>
          <p:cNvPr id="19" name="TextBox 18">
            <a:extLst>
              <a:ext uri="{FF2B5EF4-FFF2-40B4-BE49-F238E27FC236}">
                <a16:creationId xmlns:a16="http://schemas.microsoft.com/office/drawing/2014/main" id="{F1F3C63A-A45A-621D-EB13-3B76A7E3D9D8}"/>
              </a:ext>
            </a:extLst>
          </p:cNvPr>
          <p:cNvSpPr txBox="1"/>
          <p:nvPr/>
        </p:nvSpPr>
        <p:spPr>
          <a:xfrm>
            <a:off x="3369756" y="3165716"/>
            <a:ext cx="1728192" cy="369332"/>
          </a:xfrm>
          <a:prstGeom prst="rect">
            <a:avLst/>
          </a:prstGeom>
          <a:noFill/>
        </p:spPr>
        <p:txBody>
          <a:bodyPr wrap="square" rtlCol="0">
            <a:spAutoFit/>
          </a:bodyPr>
          <a:lstStyle/>
          <a:p>
            <a:pPr algn="l"/>
            <a:r>
              <a:rPr lang="en-TW" sz="1800" dirty="0">
                <a:latin typeface="Cambria Math" panose="02040503050406030204" pitchFamily="18" charset="0"/>
              </a:rPr>
              <a:t>及電子動能：</a:t>
            </a:r>
          </a:p>
        </p:txBody>
      </p:sp>
      <p:sp>
        <p:nvSpPr>
          <p:cNvPr id="20" name="TextBox 19">
            <a:extLst>
              <a:ext uri="{FF2B5EF4-FFF2-40B4-BE49-F238E27FC236}">
                <a16:creationId xmlns:a16="http://schemas.microsoft.com/office/drawing/2014/main" id="{B0461976-D83A-3FA2-A280-6E7A8F7BDE37}"/>
              </a:ext>
            </a:extLst>
          </p:cNvPr>
          <p:cNvSpPr txBox="1"/>
          <p:nvPr/>
        </p:nvSpPr>
        <p:spPr>
          <a:xfrm>
            <a:off x="879597" y="4451235"/>
            <a:ext cx="5297157" cy="369332"/>
          </a:xfrm>
          <a:prstGeom prst="rect">
            <a:avLst/>
          </a:prstGeom>
          <a:noFill/>
        </p:spPr>
        <p:txBody>
          <a:bodyPr wrap="square" rtlCol="0">
            <a:spAutoFit/>
          </a:bodyPr>
          <a:lstStyle/>
          <a:p>
            <a:pPr algn="l"/>
            <a:r>
              <a:rPr lang="en-TW" sz="1800" dirty="0">
                <a:latin typeface="Cambria Math" panose="02040503050406030204" pitchFamily="18" charset="0"/>
              </a:rPr>
              <a:t>將速度代入量子化條件，軌道半徑也可得到：</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2725BAF-F5F6-7ACB-A8CC-55AE7665E886}"/>
                  </a:ext>
                </a:extLst>
              </p:cNvPr>
              <p:cNvSpPr txBox="1"/>
              <p:nvPr/>
            </p:nvSpPr>
            <p:spPr>
              <a:xfrm>
                <a:off x="880131" y="4915973"/>
                <a:ext cx="2466943" cy="636713"/>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𝑟</m:t>
                      </m:r>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i="1">
                              <a:latin typeface="Cambria Math"/>
                            </a:rPr>
                            <m:t>𝑛</m:t>
                          </m:r>
                          <m:r>
                            <a:rPr lang="en-US" altLang="zh-TW" sz="1800" i="1">
                              <a:latin typeface="Cambria Math"/>
                              <a:ea typeface="Cambria Math"/>
                            </a:rPr>
                            <m:t>ℏ</m:t>
                          </m:r>
                        </m:num>
                        <m:den>
                          <m:r>
                            <a:rPr lang="en-US" altLang="zh-TW" sz="1800" b="0" i="1" smtClean="0">
                              <a:latin typeface="Cambria Math" panose="02040503050406030204" pitchFamily="18" charset="0"/>
                            </a:rPr>
                            <m:t>𝑚𝑣</m:t>
                          </m:r>
                        </m:den>
                      </m:f>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i="1">
                              <a:latin typeface="Cambria Math" panose="02040503050406030204" pitchFamily="18" charset="0"/>
                            </a:rPr>
                            <m:t>4</m:t>
                          </m:r>
                          <m:r>
                            <a:rPr lang="en-US" altLang="zh-TW" sz="1800" i="1">
                              <a:latin typeface="Cambria Math" panose="02040503050406030204" pitchFamily="18" charset="0"/>
                              <a:ea typeface="Cambria Math" panose="02040503050406030204" pitchFamily="18" charset="0"/>
                            </a:rPr>
                            <m:t>𝜋</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ea typeface="Cambria Math" panose="02040503050406030204" pitchFamily="18" charset="0"/>
                                </a:rPr>
                                <m:t>0</m:t>
                              </m:r>
                            </m:sub>
                          </m:sSub>
                        </m:num>
                        <m:den>
                          <m:r>
                            <a:rPr lang="en-US" altLang="zh-TW" sz="1800" b="0" i="1" smtClean="0">
                              <a:latin typeface="Cambria Math" panose="02040503050406030204" pitchFamily="18" charset="0"/>
                            </a:rPr>
                            <m:t>𝑚</m:t>
                          </m:r>
                          <m:r>
                            <a:rPr lang="en-US" altLang="zh-TW" sz="1800" i="1">
                              <a:latin typeface="Cambria Math" panose="02040503050406030204" pitchFamily="18" charset="0"/>
                            </a:rPr>
                            <m:t>𝑍</m:t>
                          </m:r>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den>
                      </m:f>
                      <m:sSup>
                        <m:sSupPr>
                          <m:ctrlPr>
                            <a:rPr lang="en-US" altLang="zh-TW" sz="1800" i="1" smtClean="0">
                              <a:latin typeface="Cambria Math" panose="02040503050406030204" pitchFamily="18" charset="0"/>
                            </a:rPr>
                          </m:ctrlPr>
                        </m:sSupPr>
                        <m:e>
                          <m:d>
                            <m:dPr>
                              <m:ctrlPr>
                                <a:rPr lang="en-US" altLang="zh-TW" sz="1800" i="1" smtClean="0">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𝑛</m:t>
                              </m:r>
                              <m:r>
                                <a:rPr lang="en-US" altLang="zh-TW" sz="1800" i="1">
                                  <a:latin typeface="Cambria Math"/>
                                  <a:ea typeface="Cambria Math"/>
                                </a:rPr>
                                <m:t>ℏ</m:t>
                              </m:r>
                            </m:e>
                          </m:d>
                        </m:e>
                        <m:sup>
                          <m:r>
                            <a:rPr lang="en-US" altLang="zh-TW" sz="1800" b="0" i="1" smtClean="0">
                              <a:latin typeface="Cambria Math" panose="02040503050406030204" pitchFamily="18" charset="0"/>
                            </a:rPr>
                            <m:t>2</m:t>
                          </m:r>
                        </m:sup>
                      </m:sSup>
                    </m:oMath>
                  </m:oMathPara>
                </a14:m>
                <a:endParaRPr lang="en-TW" sz="1800" dirty="0"/>
              </a:p>
            </p:txBody>
          </p:sp>
        </mc:Choice>
        <mc:Fallback xmlns="">
          <p:sp>
            <p:nvSpPr>
              <p:cNvPr id="21" name="TextBox 20">
                <a:extLst>
                  <a:ext uri="{FF2B5EF4-FFF2-40B4-BE49-F238E27FC236}">
                    <a16:creationId xmlns:a16="http://schemas.microsoft.com/office/drawing/2014/main" id="{42725BAF-F5F6-7ACB-A8CC-55AE7665E886}"/>
                  </a:ext>
                </a:extLst>
              </p:cNvPr>
              <p:cNvSpPr txBox="1">
                <a:spLocks noRot="1" noChangeAspect="1" noMove="1" noResize="1" noEditPoints="1" noAdjustHandles="1" noChangeArrowheads="1" noChangeShapeType="1" noTextEdit="1"/>
              </p:cNvSpPr>
              <p:nvPr/>
            </p:nvSpPr>
            <p:spPr>
              <a:xfrm>
                <a:off x="880131" y="4915973"/>
                <a:ext cx="2466943" cy="636713"/>
              </a:xfrm>
              <a:prstGeom prst="rect">
                <a:avLst/>
              </a:prstGeom>
              <a:blipFill>
                <a:blip r:embed="rId8"/>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C7463F7-2B21-377B-0813-18E1BF954472}"/>
                  </a:ext>
                </a:extLst>
              </p:cNvPr>
              <p:cNvSpPr txBox="1"/>
              <p:nvPr/>
            </p:nvSpPr>
            <p:spPr>
              <a:xfrm>
                <a:off x="3528175" y="4841900"/>
                <a:ext cx="3626986" cy="77502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𝑈</m:t>
                      </m:r>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𝑍</m:t>
                          </m:r>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num>
                        <m:den>
                          <m:r>
                            <a:rPr lang="en-US" altLang="zh-TW" sz="1800" i="1">
                              <a:latin typeface="Cambria Math" panose="02040503050406030204" pitchFamily="18" charset="0"/>
                            </a:rPr>
                            <m:t>4</m:t>
                          </m:r>
                          <m:r>
                            <a:rPr lang="en-US" altLang="zh-TW" sz="1800" i="1">
                              <a:latin typeface="Cambria Math" panose="02040503050406030204" pitchFamily="18" charset="0"/>
                              <a:ea typeface="Cambria Math" panose="02040503050406030204" pitchFamily="18" charset="0"/>
                            </a:rPr>
                            <m:t>𝜋</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ea typeface="Cambria Math" panose="02040503050406030204" pitchFamily="18" charset="0"/>
                                </a:rPr>
                                <m:t>0</m:t>
                              </m:r>
                            </m:sub>
                          </m:sSub>
                          <m:r>
                            <a:rPr lang="en-US" altLang="zh-TW" sz="1800" b="0" i="1" smtClean="0">
                              <a:latin typeface="Cambria Math" panose="02040503050406030204" pitchFamily="18" charset="0"/>
                              <a:ea typeface="Cambria Math" panose="02040503050406030204" pitchFamily="18" charset="0"/>
                            </a:rPr>
                            <m:t>𝑟</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𝑚</m:t>
                      </m:r>
                      <m:sSup>
                        <m:sSupPr>
                          <m:ctrlPr>
                            <a:rPr lang="en-US" altLang="zh-TW" sz="1800" b="0" i="1" smtClean="0">
                              <a:latin typeface="Cambria Math" panose="02040503050406030204" pitchFamily="18" charset="0"/>
                            </a:rPr>
                          </m:ctrlPr>
                        </m:sSupPr>
                        <m:e>
                          <m:d>
                            <m:dPr>
                              <m:ctrlPr>
                                <a:rPr lang="en-US" altLang="zh-TW" sz="1800" b="0" i="1" smtClean="0">
                                  <a:latin typeface="Cambria Math" panose="02040503050406030204" pitchFamily="18" charset="0"/>
                                </a:rPr>
                              </m:ctrlPr>
                            </m:dPr>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𝑍</m:t>
                                  </m:r>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num>
                                <m:den>
                                  <m:r>
                                    <a:rPr lang="en-US" altLang="zh-TW" sz="1800" i="1">
                                      <a:latin typeface="Cambria Math" panose="02040503050406030204" pitchFamily="18" charset="0"/>
                                    </a:rPr>
                                    <m:t>4</m:t>
                                  </m:r>
                                  <m:r>
                                    <a:rPr lang="en-US" altLang="zh-TW" sz="1800" i="1">
                                      <a:latin typeface="Cambria Math" panose="02040503050406030204" pitchFamily="18" charset="0"/>
                                      <a:ea typeface="Cambria Math" panose="02040503050406030204" pitchFamily="18" charset="0"/>
                                    </a:rPr>
                                    <m:t>𝜋</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a:ea typeface="Cambria Math"/>
                                    </a:rPr>
                                    <m:t>ℏ</m:t>
                                  </m:r>
                                </m:den>
                              </m:f>
                            </m:e>
                          </m:d>
                        </m:e>
                        <m:sup>
                          <m:r>
                            <a:rPr lang="en-US" altLang="zh-TW" sz="1800" b="0" i="1" smtClean="0">
                              <a:latin typeface="Cambria Math" panose="02040503050406030204" pitchFamily="18" charset="0"/>
                            </a:rPr>
                            <m:t>2</m:t>
                          </m:r>
                        </m:sup>
                      </m:sSup>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1</m:t>
                          </m:r>
                        </m:num>
                        <m:den>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𝑛</m:t>
                              </m:r>
                            </m:e>
                            <m:sup>
                              <m:r>
                                <a:rPr lang="en-US" altLang="zh-TW" sz="1800" b="0" i="1" smtClean="0">
                                  <a:latin typeface="Cambria Math" panose="02040503050406030204" pitchFamily="18" charset="0"/>
                                </a:rPr>
                                <m:t>2</m:t>
                              </m:r>
                            </m:sup>
                          </m:sSup>
                        </m:den>
                      </m:f>
                    </m:oMath>
                  </m:oMathPara>
                </a14:m>
                <a:endParaRPr lang="en-TW" sz="1800" dirty="0"/>
              </a:p>
            </p:txBody>
          </p:sp>
        </mc:Choice>
        <mc:Fallback xmlns="">
          <p:sp>
            <p:nvSpPr>
              <p:cNvPr id="22" name="TextBox 21">
                <a:extLst>
                  <a:ext uri="{FF2B5EF4-FFF2-40B4-BE49-F238E27FC236}">
                    <a16:creationId xmlns:a16="http://schemas.microsoft.com/office/drawing/2014/main" id="{2C7463F7-2B21-377B-0813-18E1BF954472}"/>
                  </a:ext>
                </a:extLst>
              </p:cNvPr>
              <p:cNvSpPr txBox="1">
                <a:spLocks noRot="1" noChangeAspect="1" noMove="1" noResize="1" noEditPoints="1" noAdjustHandles="1" noChangeArrowheads="1" noChangeShapeType="1" noTextEdit="1"/>
              </p:cNvSpPr>
              <p:nvPr/>
            </p:nvSpPr>
            <p:spPr>
              <a:xfrm>
                <a:off x="3528175" y="4841900"/>
                <a:ext cx="3626986" cy="775020"/>
              </a:xfrm>
              <a:prstGeom prst="rect">
                <a:avLst/>
              </a:prstGeom>
              <a:blipFill>
                <a:blip r:embed="rId9"/>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C2A3BF2-C835-BD06-5C83-05D173C45B74}"/>
                  </a:ext>
                </a:extLst>
              </p:cNvPr>
              <p:cNvSpPr txBox="1"/>
              <p:nvPr/>
            </p:nvSpPr>
            <p:spPr>
              <a:xfrm>
                <a:off x="3528175" y="5772008"/>
                <a:ext cx="3348081" cy="77502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𝐸</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𝐾</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𝑈</m:t>
                      </m:r>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𝑚</m:t>
                          </m:r>
                        </m:num>
                        <m:den>
                          <m:r>
                            <a:rPr lang="en-US" altLang="zh-TW" sz="1800" i="1">
                              <a:latin typeface="Cambria Math" panose="02040503050406030204" pitchFamily="18" charset="0"/>
                            </a:rPr>
                            <m:t>2</m:t>
                          </m:r>
                        </m:den>
                      </m:f>
                      <m:sSup>
                        <m:sSupPr>
                          <m:ctrlPr>
                            <a:rPr lang="en-US" altLang="zh-TW" sz="1800" b="0" i="1" smtClean="0">
                              <a:latin typeface="Cambria Math" panose="02040503050406030204" pitchFamily="18" charset="0"/>
                            </a:rPr>
                          </m:ctrlPr>
                        </m:sSupPr>
                        <m:e>
                          <m:d>
                            <m:dPr>
                              <m:ctrlPr>
                                <a:rPr lang="en-US" altLang="zh-TW" sz="1800" b="0" i="1" smtClean="0">
                                  <a:latin typeface="Cambria Math" panose="02040503050406030204" pitchFamily="18" charset="0"/>
                                </a:rPr>
                              </m:ctrlPr>
                            </m:dPr>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𝑍</m:t>
                                  </m:r>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num>
                                <m:den>
                                  <m:r>
                                    <a:rPr lang="en-US" altLang="zh-TW" sz="1800" i="1">
                                      <a:latin typeface="Cambria Math" panose="02040503050406030204" pitchFamily="18" charset="0"/>
                                    </a:rPr>
                                    <m:t>4</m:t>
                                  </m:r>
                                  <m:r>
                                    <a:rPr lang="en-US" altLang="zh-TW" sz="1800" i="1">
                                      <a:latin typeface="Cambria Math" panose="02040503050406030204" pitchFamily="18" charset="0"/>
                                      <a:ea typeface="Cambria Math" panose="02040503050406030204" pitchFamily="18" charset="0"/>
                                    </a:rPr>
                                    <m:t>𝜋</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a:ea typeface="Cambria Math"/>
                                    </a:rPr>
                                    <m:t>ℏ</m:t>
                                  </m:r>
                                </m:den>
                              </m:f>
                            </m:e>
                          </m:d>
                        </m:e>
                        <m:sup>
                          <m:r>
                            <a:rPr lang="en-US" altLang="zh-TW" sz="1800" b="0" i="1" smtClean="0">
                              <a:latin typeface="Cambria Math" panose="02040503050406030204" pitchFamily="18" charset="0"/>
                            </a:rPr>
                            <m:t>2</m:t>
                          </m:r>
                        </m:sup>
                      </m:sSup>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1</m:t>
                          </m:r>
                        </m:num>
                        <m:den>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𝑛</m:t>
                              </m:r>
                            </m:e>
                            <m:sup>
                              <m:r>
                                <a:rPr lang="en-US" altLang="zh-TW" sz="1800" b="0" i="1" smtClean="0">
                                  <a:latin typeface="Cambria Math" panose="02040503050406030204" pitchFamily="18" charset="0"/>
                                </a:rPr>
                                <m:t>2</m:t>
                              </m:r>
                            </m:sup>
                          </m:sSup>
                        </m:den>
                      </m:f>
                    </m:oMath>
                  </m:oMathPara>
                </a14:m>
                <a:endParaRPr lang="en-TW" sz="1800" dirty="0"/>
              </a:p>
            </p:txBody>
          </p:sp>
        </mc:Choice>
        <mc:Fallback xmlns="">
          <p:sp>
            <p:nvSpPr>
              <p:cNvPr id="23" name="TextBox 22">
                <a:extLst>
                  <a:ext uri="{FF2B5EF4-FFF2-40B4-BE49-F238E27FC236}">
                    <a16:creationId xmlns:a16="http://schemas.microsoft.com/office/drawing/2014/main" id="{DC2A3BF2-C835-BD06-5C83-05D173C45B74}"/>
                  </a:ext>
                </a:extLst>
              </p:cNvPr>
              <p:cNvSpPr txBox="1">
                <a:spLocks noRot="1" noChangeAspect="1" noMove="1" noResize="1" noEditPoints="1" noAdjustHandles="1" noChangeArrowheads="1" noChangeShapeType="1" noTextEdit="1"/>
              </p:cNvSpPr>
              <p:nvPr/>
            </p:nvSpPr>
            <p:spPr>
              <a:xfrm>
                <a:off x="3528175" y="5772008"/>
                <a:ext cx="3348081" cy="775020"/>
              </a:xfrm>
              <a:prstGeom prst="rect">
                <a:avLst/>
              </a:prstGeom>
              <a:blipFill>
                <a:blip r:embed="rId10"/>
                <a:stretch>
                  <a:fillRect/>
                </a:stretch>
              </a:blipFill>
            </p:spPr>
            <p:txBody>
              <a:bodyPr/>
              <a:lstStyle/>
              <a:p>
                <a:r>
                  <a:rPr lang="en-TW">
                    <a:noFill/>
                  </a:rPr>
                  <a:t> </a:t>
                </a:r>
              </a:p>
            </p:txBody>
          </p:sp>
        </mc:Fallback>
      </mc:AlternateContent>
      <p:sp>
        <p:nvSpPr>
          <p:cNvPr id="24" name="TextBox 23">
            <a:extLst>
              <a:ext uri="{FF2B5EF4-FFF2-40B4-BE49-F238E27FC236}">
                <a16:creationId xmlns:a16="http://schemas.microsoft.com/office/drawing/2014/main" id="{3675ADB2-B04A-1247-35BE-B85DCBE0E8EA}"/>
              </a:ext>
            </a:extLst>
          </p:cNvPr>
          <p:cNvSpPr txBox="1"/>
          <p:nvPr/>
        </p:nvSpPr>
        <p:spPr>
          <a:xfrm>
            <a:off x="2555776" y="5956185"/>
            <a:ext cx="1295354" cy="369332"/>
          </a:xfrm>
          <a:prstGeom prst="rect">
            <a:avLst/>
          </a:prstGeom>
          <a:noFill/>
        </p:spPr>
        <p:txBody>
          <a:bodyPr wrap="square" rtlCol="0">
            <a:spAutoFit/>
          </a:bodyPr>
          <a:lstStyle/>
          <a:p>
            <a:pPr algn="l"/>
            <a:r>
              <a:rPr lang="en-GB" sz="1800" dirty="0" err="1">
                <a:latin typeface="Cambria Math" panose="02040503050406030204" pitchFamily="18" charset="0"/>
              </a:rPr>
              <a:t>總能量</a:t>
            </a:r>
            <a:endParaRPr lang="en-TW" sz="1800" dirty="0">
              <a:latin typeface="Cambria Math" panose="02040503050406030204" pitchFamily="18" charset="0"/>
            </a:endParaRPr>
          </a:p>
        </p:txBody>
      </p:sp>
    </p:spTree>
    <p:extLst>
      <p:ext uri="{BB962C8B-B14F-4D97-AF65-F5344CB8AC3E}">
        <p14:creationId xmlns:p14="http://schemas.microsoft.com/office/powerpoint/2010/main" val="283895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p:bldP spid="19" grpId="0"/>
      <p:bldP spid="20" grpId="0"/>
      <p:bldP spid="21" grpId="0" animBg="1"/>
      <p:bldP spid="22" grpId="0" animBg="1"/>
      <p:bldP spid="23" grpId="0" animBg="1"/>
      <p:bldP spid="24"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CD50C3-40A0-2D84-73CC-CA1CBB5695B5}"/>
              </a:ext>
            </a:extLst>
          </p:cNvPr>
          <p:cNvPicPr>
            <a:picLocks noChangeAspect="1"/>
          </p:cNvPicPr>
          <p:nvPr/>
        </p:nvPicPr>
        <p:blipFill>
          <a:blip r:embed="rId2"/>
          <a:stretch>
            <a:fillRect/>
          </a:stretch>
        </p:blipFill>
        <p:spPr>
          <a:xfrm>
            <a:off x="2339752" y="620688"/>
            <a:ext cx="4608512" cy="515714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05B3E7C-1F3C-EEC3-F1D4-0026786A512C}"/>
                  </a:ext>
                </a:extLst>
              </p:cNvPr>
              <p:cNvSpPr txBox="1"/>
              <p:nvPr/>
            </p:nvSpPr>
            <p:spPr>
              <a:xfrm>
                <a:off x="2321353" y="5849802"/>
                <a:ext cx="5274983" cy="77502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𝐸</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𝐾</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𝑈</m:t>
                      </m:r>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𝑚</m:t>
                          </m:r>
                        </m:num>
                        <m:den>
                          <m:r>
                            <a:rPr lang="en-US" altLang="zh-TW" sz="1800" i="1">
                              <a:latin typeface="Cambria Math" panose="02040503050406030204" pitchFamily="18" charset="0"/>
                            </a:rPr>
                            <m:t>2</m:t>
                          </m:r>
                        </m:den>
                      </m:f>
                      <m:sSup>
                        <m:sSupPr>
                          <m:ctrlPr>
                            <a:rPr lang="en-US" altLang="zh-TW" sz="1800" b="0" i="1" smtClean="0">
                              <a:latin typeface="Cambria Math" panose="02040503050406030204" pitchFamily="18" charset="0"/>
                            </a:rPr>
                          </m:ctrlPr>
                        </m:sSupPr>
                        <m:e>
                          <m:d>
                            <m:dPr>
                              <m:ctrlPr>
                                <a:rPr lang="en-US" altLang="zh-TW" sz="1800" b="0" i="1" smtClean="0">
                                  <a:latin typeface="Cambria Math" panose="02040503050406030204" pitchFamily="18" charset="0"/>
                                </a:rPr>
                              </m:ctrlPr>
                            </m:dPr>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𝑍</m:t>
                                  </m:r>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num>
                                <m:den>
                                  <m:r>
                                    <a:rPr lang="en-US" altLang="zh-TW" sz="1800" i="1">
                                      <a:latin typeface="Cambria Math" panose="02040503050406030204" pitchFamily="18" charset="0"/>
                                    </a:rPr>
                                    <m:t>4</m:t>
                                  </m:r>
                                  <m:r>
                                    <a:rPr lang="en-US" altLang="zh-TW" sz="1800" i="1">
                                      <a:latin typeface="Cambria Math" panose="02040503050406030204" pitchFamily="18" charset="0"/>
                                      <a:ea typeface="Cambria Math" panose="02040503050406030204" pitchFamily="18" charset="0"/>
                                    </a:rPr>
                                    <m:t>𝜋</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a:ea typeface="Cambria Math"/>
                                    </a:rPr>
                                    <m:t>ℏ</m:t>
                                  </m:r>
                                </m:den>
                              </m:f>
                            </m:e>
                          </m:d>
                        </m:e>
                        <m:sup>
                          <m:r>
                            <a:rPr lang="en-US" altLang="zh-TW" sz="1800" b="0" i="1" smtClean="0">
                              <a:latin typeface="Cambria Math" panose="02040503050406030204" pitchFamily="18" charset="0"/>
                            </a:rPr>
                            <m:t>2</m:t>
                          </m:r>
                        </m:sup>
                      </m:sSup>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1</m:t>
                          </m:r>
                        </m:num>
                        <m:den>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𝑛</m:t>
                              </m:r>
                            </m:e>
                            <m:sup>
                              <m:r>
                                <a:rPr lang="en-US" altLang="zh-TW" sz="1800" b="0" i="1" smtClean="0">
                                  <a:latin typeface="Cambria Math" panose="02040503050406030204" pitchFamily="18" charset="0"/>
                                </a:rPr>
                                <m:t>2</m:t>
                              </m:r>
                            </m:sup>
                          </m:sSup>
                        </m:den>
                      </m:f>
                      <m:r>
                        <a:rPr lang="en-US" altLang="zh-TW" sz="1800" b="0" i="1" smtClean="0">
                          <a:latin typeface="Cambria Math" panose="02040503050406030204" pitchFamily="18" charset="0"/>
                        </a:rPr>
                        <m:t>=</m:t>
                      </m:r>
                      <m:d>
                        <m:dPr>
                          <m:ctrlPr>
                            <a:rPr lang="en-US" altLang="zh-TW" sz="1800" i="1">
                              <a:latin typeface="Cambria Math" panose="02040503050406030204" pitchFamily="18" charset="0"/>
                              <a:ea typeface="Cambria Math"/>
                            </a:rPr>
                          </m:ctrlPr>
                        </m:dPr>
                        <m:e>
                          <m:r>
                            <a:rPr lang="en-US" altLang="zh-TW" sz="1800" i="1">
                              <a:latin typeface="Cambria Math" panose="02040503050406030204" pitchFamily="18" charset="0"/>
                              <a:ea typeface="Cambria Math"/>
                            </a:rPr>
                            <m:t>−13.6</m:t>
                          </m:r>
                          <m:r>
                            <m:rPr>
                              <m:nor/>
                            </m:rPr>
                            <a:rPr lang="en-US" altLang="zh-TW" sz="1800">
                              <a:latin typeface="Cambria Math" panose="02040503050406030204" pitchFamily="18" charset="0"/>
                              <a:ea typeface="Cambria Math"/>
                            </a:rPr>
                            <m:t>eV</m:t>
                          </m:r>
                        </m:e>
                      </m:d>
                      <m:d>
                        <m:dPr>
                          <m:ctrlPr>
                            <a:rPr lang="en-US" altLang="zh-TW" sz="1800" i="1">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i="1">
                                  <a:latin typeface="Cambria Math" panose="02040503050406030204" pitchFamily="18" charset="0"/>
                                  <a:ea typeface="Cambria Math"/>
                                </a:rPr>
                                <m:t>1</m:t>
                              </m:r>
                            </m:num>
                            <m:den>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𝑛</m:t>
                                  </m:r>
                                </m:e>
                                <m:sup>
                                  <m:r>
                                    <a:rPr lang="en-US" altLang="zh-TW" sz="1800" i="1">
                                      <a:latin typeface="Cambria Math"/>
                                      <a:ea typeface="Cambria Math"/>
                                    </a:rPr>
                                    <m:t>2</m:t>
                                  </m:r>
                                </m:sup>
                              </m:sSup>
                            </m:den>
                          </m:f>
                        </m:e>
                      </m:d>
                    </m:oMath>
                  </m:oMathPara>
                </a14:m>
                <a:endParaRPr lang="en-TW" sz="1800" dirty="0"/>
              </a:p>
            </p:txBody>
          </p:sp>
        </mc:Choice>
        <mc:Fallback xmlns="">
          <p:sp>
            <p:nvSpPr>
              <p:cNvPr id="3" name="TextBox 2">
                <a:extLst>
                  <a:ext uri="{FF2B5EF4-FFF2-40B4-BE49-F238E27FC236}">
                    <a16:creationId xmlns:a16="http://schemas.microsoft.com/office/drawing/2014/main" id="{305B3E7C-1F3C-EEC3-F1D4-0026786A512C}"/>
                  </a:ext>
                </a:extLst>
              </p:cNvPr>
              <p:cNvSpPr txBox="1">
                <a:spLocks noRot="1" noChangeAspect="1" noMove="1" noResize="1" noEditPoints="1" noAdjustHandles="1" noChangeArrowheads="1" noChangeShapeType="1" noTextEdit="1"/>
              </p:cNvSpPr>
              <p:nvPr/>
            </p:nvSpPr>
            <p:spPr>
              <a:xfrm>
                <a:off x="2321353" y="5849802"/>
                <a:ext cx="5274983" cy="775020"/>
              </a:xfrm>
              <a:prstGeom prst="rect">
                <a:avLst/>
              </a:prstGeom>
              <a:blipFill>
                <a:blip r:embed="rId3"/>
                <a:stretch>
                  <a:fillRect/>
                </a:stretch>
              </a:blipFill>
            </p:spPr>
            <p:txBody>
              <a:bodyPr/>
              <a:lstStyle/>
              <a:p>
                <a:r>
                  <a:rPr lang="en-TW">
                    <a:noFill/>
                  </a:rPr>
                  <a:t> </a:t>
                </a:r>
              </a:p>
            </p:txBody>
          </p:sp>
        </mc:Fallback>
      </mc:AlternateContent>
    </p:spTree>
    <p:extLst>
      <p:ext uri="{BB962C8B-B14F-4D97-AF65-F5344CB8AC3E}">
        <p14:creationId xmlns:p14="http://schemas.microsoft.com/office/powerpoint/2010/main" val="374920982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303751-1735-0D74-5A84-A9108D8B4E50}"/>
              </a:ext>
            </a:extLst>
          </p:cNvPr>
          <p:cNvPicPr>
            <a:picLocks noChangeAspect="1"/>
          </p:cNvPicPr>
          <p:nvPr/>
        </p:nvPicPr>
        <p:blipFill>
          <a:blip r:embed="rId2"/>
          <a:stretch>
            <a:fillRect/>
          </a:stretch>
        </p:blipFill>
        <p:spPr>
          <a:xfrm>
            <a:off x="899592" y="298166"/>
            <a:ext cx="7536593" cy="2967778"/>
          </a:xfrm>
          <a:prstGeom prst="rect">
            <a:avLst/>
          </a:prstGeom>
        </p:spPr>
      </p:pic>
      <p:pic>
        <p:nvPicPr>
          <p:cNvPr id="3" name="Picture 2">
            <a:extLst>
              <a:ext uri="{FF2B5EF4-FFF2-40B4-BE49-F238E27FC236}">
                <a16:creationId xmlns:a16="http://schemas.microsoft.com/office/drawing/2014/main" id="{FFEBFFB8-BDA7-C31A-72FF-624616E319BC}"/>
              </a:ext>
            </a:extLst>
          </p:cNvPr>
          <p:cNvPicPr>
            <a:picLocks noChangeAspect="1"/>
          </p:cNvPicPr>
          <p:nvPr/>
        </p:nvPicPr>
        <p:blipFill rotWithShape="1">
          <a:blip r:embed="rId3"/>
          <a:srcRect b="51227"/>
          <a:stretch/>
        </p:blipFill>
        <p:spPr>
          <a:xfrm>
            <a:off x="899592" y="4293096"/>
            <a:ext cx="7559645" cy="2269935"/>
          </a:xfrm>
          <a:prstGeom prst="rect">
            <a:avLst/>
          </a:prstGeom>
        </p:spPr>
      </p:pic>
      <p:pic>
        <p:nvPicPr>
          <p:cNvPr id="4" name="Picture 3">
            <a:extLst>
              <a:ext uri="{FF2B5EF4-FFF2-40B4-BE49-F238E27FC236}">
                <a16:creationId xmlns:a16="http://schemas.microsoft.com/office/drawing/2014/main" id="{C4F1AA94-774B-F5A5-F986-B8D6C7BCBABC}"/>
              </a:ext>
            </a:extLst>
          </p:cNvPr>
          <p:cNvPicPr>
            <a:picLocks noChangeAspect="1"/>
          </p:cNvPicPr>
          <p:nvPr/>
        </p:nvPicPr>
        <p:blipFill>
          <a:blip r:embed="rId4"/>
          <a:stretch>
            <a:fillRect/>
          </a:stretch>
        </p:blipFill>
        <p:spPr>
          <a:xfrm>
            <a:off x="890562" y="3253101"/>
            <a:ext cx="7545624" cy="1027153"/>
          </a:xfrm>
          <a:prstGeom prst="rect">
            <a:avLst/>
          </a:prstGeom>
        </p:spPr>
      </p:pic>
    </p:spTree>
    <p:extLst>
      <p:ext uri="{BB962C8B-B14F-4D97-AF65-F5344CB8AC3E}">
        <p14:creationId xmlns:p14="http://schemas.microsoft.com/office/powerpoint/2010/main" val="230155265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34128C-E523-A77B-792E-B3616568CDC2}"/>
              </a:ext>
            </a:extLst>
          </p:cNvPr>
          <p:cNvPicPr>
            <a:picLocks noChangeAspect="1"/>
          </p:cNvPicPr>
          <p:nvPr/>
        </p:nvPicPr>
        <p:blipFill rotWithShape="1">
          <a:blip r:embed="rId2"/>
          <a:srcRect t="48434"/>
          <a:stretch/>
        </p:blipFill>
        <p:spPr>
          <a:xfrm>
            <a:off x="611560" y="1988840"/>
            <a:ext cx="8165565" cy="2592288"/>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FEC6010-78C3-6647-B501-9F0B177E2C36}"/>
                  </a:ext>
                </a:extLst>
              </p:cNvPr>
              <p:cNvSpPr txBox="1"/>
              <p:nvPr/>
            </p:nvSpPr>
            <p:spPr>
              <a:xfrm>
                <a:off x="2974423" y="1196752"/>
                <a:ext cx="1584176" cy="611706"/>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b="0" i="1" smtClean="0">
                              <a:latin typeface="Cambria Math" panose="02040503050406030204" pitchFamily="18" charset="0"/>
                            </a:rPr>
                            <m:t>0</m:t>
                          </m:r>
                        </m:sub>
                      </m:sSub>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r>
                            <a:rPr lang="en-US" altLang="zh-TW" sz="1800" i="1">
                              <a:latin typeface="Cambria Math" panose="02040503050406030204" pitchFamily="18" charset="0"/>
                            </a:rPr>
                            <m:t>4</m:t>
                          </m:r>
                          <m:r>
                            <a:rPr lang="en-US" altLang="zh-TW" sz="1800" i="1">
                              <a:latin typeface="Cambria Math" panose="02040503050406030204" pitchFamily="18" charset="0"/>
                              <a:ea typeface="Cambria Math" panose="02040503050406030204" pitchFamily="18" charset="0"/>
                            </a:rPr>
                            <m:t>𝜋</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ea typeface="Cambria Math" panose="02040503050406030204" pitchFamily="18" charset="0"/>
                                </a:rPr>
                                <m:t>0</m:t>
                              </m:r>
                            </m:sub>
                          </m:sSub>
                        </m:num>
                        <m:den>
                          <m:r>
                            <a:rPr lang="en-US" altLang="zh-TW" sz="1800" b="0" i="1" smtClean="0">
                              <a:latin typeface="Cambria Math" panose="02040503050406030204" pitchFamily="18" charset="0"/>
                            </a:rPr>
                            <m:t>𝑚</m:t>
                          </m:r>
                          <m:r>
                            <a:rPr lang="en-US" altLang="zh-TW" sz="1800" i="1">
                              <a:latin typeface="Cambria Math" panose="02040503050406030204" pitchFamily="18" charset="0"/>
                            </a:rPr>
                            <m:t>𝑍</m:t>
                          </m:r>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den>
                      </m:f>
                      <m:r>
                        <a:rPr lang="en-US" altLang="zh-TW" sz="1800" i="1">
                          <a:latin typeface="Cambria Math"/>
                          <a:ea typeface="Cambria Math"/>
                        </a:rPr>
                        <m:t>ℏ</m:t>
                      </m:r>
                    </m:oMath>
                  </m:oMathPara>
                </a14:m>
                <a:endParaRPr lang="en-TW" sz="1800" dirty="0"/>
              </a:p>
            </p:txBody>
          </p:sp>
        </mc:Choice>
        <mc:Fallback xmlns="">
          <p:sp>
            <p:nvSpPr>
              <p:cNvPr id="3" name="TextBox 2">
                <a:extLst>
                  <a:ext uri="{FF2B5EF4-FFF2-40B4-BE49-F238E27FC236}">
                    <a16:creationId xmlns:a16="http://schemas.microsoft.com/office/drawing/2014/main" id="{6FEC6010-78C3-6647-B501-9F0B177E2C36}"/>
                  </a:ext>
                </a:extLst>
              </p:cNvPr>
              <p:cNvSpPr txBox="1">
                <a:spLocks noRot="1" noChangeAspect="1" noMove="1" noResize="1" noEditPoints="1" noAdjustHandles="1" noChangeArrowheads="1" noChangeShapeType="1" noTextEdit="1"/>
              </p:cNvSpPr>
              <p:nvPr/>
            </p:nvSpPr>
            <p:spPr>
              <a:xfrm>
                <a:off x="2974423" y="1196752"/>
                <a:ext cx="1584176" cy="611706"/>
              </a:xfrm>
              <a:prstGeom prst="rect">
                <a:avLst/>
              </a:prstGeom>
              <a:blipFill>
                <a:blip r:embed="rId3"/>
                <a:stretch>
                  <a:fillRect b="-204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A688B7D-20CB-2863-EFE8-3556F7E3B174}"/>
                  </a:ext>
                </a:extLst>
              </p:cNvPr>
              <p:cNvSpPr txBox="1"/>
              <p:nvPr/>
            </p:nvSpPr>
            <p:spPr>
              <a:xfrm>
                <a:off x="2909292" y="4737010"/>
                <a:ext cx="3298613" cy="77502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𝐸</m:t>
                      </m:r>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𝑚</m:t>
                          </m:r>
                        </m:num>
                        <m:den>
                          <m:r>
                            <a:rPr lang="en-US" altLang="zh-TW" sz="1800" i="1">
                              <a:latin typeface="Cambria Math" panose="02040503050406030204" pitchFamily="18" charset="0"/>
                            </a:rPr>
                            <m:t>2</m:t>
                          </m:r>
                        </m:den>
                      </m:f>
                      <m:sSup>
                        <m:sSupPr>
                          <m:ctrlPr>
                            <a:rPr lang="en-US" altLang="zh-TW" sz="1800" b="0" i="1" smtClean="0">
                              <a:latin typeface="Cambria Math" panose="02040503050406030204" pitchFamily="18" charset="0"/>
                            </a:rPr>
                          </m:ctrlPr>
                        </m:sSupPr>
                        <m:e>
                          <m:d>
                            <m:dPr>
                              <m:ctrlPr>
                                <a:rPr lang="en-US" altLang="zh-TW" sz="1800" b="0" i="1" smtClean="0">
                                  <a:latin typeface="Cambria Math" panose="02040503050406030204" pitchFamily="18" charset="0"/>
                                </a:rPr>
                              </m:ctrlPr>
                            </m:dPr>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𝑍</m:t>
                                  </m:r>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2</m:t>
                                      </m:r>
                                    </m:sup>
                                  </m:sSup>
                                </m:num>
                                <m:den>
                                  <m:r>
                                    <a:rPr lang="en-US" altLang="zh-TW" sz="1800" i="1">
                                      <a:latin typeface="Cambria Math" panose="02040503050406030204" pitchFamily="18" charset="0"/>
                                    </a:rPr>
                                    <m:t>4</m:t>
                                  </m:r>
                                  <m:r>
                                    <a:rPr lang="en-US" altLang="zh-TW" sz="1800" i="1">
                                      <a:latin typeface="Cambria Math" panose="02040503050406030204" pitchFamily="18" charset="0"/>
                                      <a:ea typeface="Cambria Math" panose="02040503050406030204" pitchFamily="18" charset="0"/>
                                    </a:rPr>
                                    <m:t>𝜋</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𝜀</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a:ea typeface="Cambria Math"/>
                                    </a:rPr>
                                    <m:t>ℏ</m:t>
                                  </m:r>
                                </m:den>
                              </m:f>
                            </m:e>
                          </m:d>
                        </m:e>
                        <m:sup>
                          <m:r>
                            <a:rPr lang="en-US" altLang="zh-TW" sz="1800" b="0" i="1" smtClean="0">
                              <a:latin typeface="Cambria Math" panose="02040503050406030204" pitchFamily="18" charset="0"/>
                            </a:rPr>
                            <m:t>2</m:t>
                          </m:r>
                        </m:sup>
                      </m:sSup>
                      <m:r>
                        <a:rPr lang="en-US" altLang="zh-TW" sz="1800" b="0" i="1" smtClean="0">
                          <a:latin typeface="Cambria Math" panose="02040503050406030204" pitchFamily="18" charset="0"/>
                        </a:rPr>
                        <m:t>=</m:t>
                      </m:r>
                      <m:r>
                        <a:rPr lang="en-US" altLang="zh-TW" sz="1800" i="1">
                          <a:latin typeface="Cambria Math" panose="02040503050406030204" pitchFamily="18" charset="0"/>
                          <a:ea typeface="Cambria Math"/>
                        </a:rPr>
                        <m:t>−13.6</m:t>
                      </m:r>
                      <m:r>
                        <m:rPr>
                          <m:nor/>
                        </m:rPr>
                        <a:rPr lang="en-US" altLang="zh-TW" sz="1800">
                          <a:latin typeface="Cambria Math" panose="02040503050406030204" pitchFamily="18" charset="0"/>
                          <a:ea typeface="Cambria Math"/>
                        </a:rPr>
                        <m:t>eV</m:t>
                      </m:r>
                    </m:oMath>
                  </m:oMathPara>
                </a14:m>
                <a:endParaRPr lang="en-TW" sz="1800" dirty="0"/>
              </a:p>
            </p:txBody>
          </p:sp>
        </mc:Choice>
        <mc:Fallback xmlns="">
          <p:sp>
            <p:nvSpPr>
              <p:cNvPr id="4" name="TextBox 3">
                <a:extLst>
                  <a:ext uri="{FF2B5EF4-FFF2-40B4-BE49-F238E27FC236}">
                    <a16:creationId xmlns:a16="http://schemas.microsoft.com/office/drawing/2014/main" id="{7A688B7D-20CB-2863-EFE8-3556F7E3B174}"/>
                  </a:ext>
                </a:extLst>
              </p:cNvPr>
              <p:cNvSpPr txBox="1">
                <a:spLocks noRot="1" noChangeAspect="1" noMove="1" noResize="1" noEditPoints="1" noAdjustHandles="1" noChangeArrowheads="1" noChangeShapeType="1" noTextEdit="1"/>
              </p:cNvSpPr>
              <p:nvPr/>
            </p:nvSpPr>
            <p:spPr>
              <a:xfrm>
                <a:off x="2909292" y="4737010"/>
                <a:ext cx="3298613" cy="775020"/>
              </a:xfrm>
              <a:prstGeom prst="rect">
                <a:avLst/>
              </a:prstGeom>
              <a:blipFill>
                <a:blip r:embed="rId4"/>
                <a:stretch>
                  <a:fillRect/>
                </a:stretch>
              </a:blipFill>
            </p:spPr>
            <p:txBody>
              <a:bodyPr/>
              <a:lstStyle/>
              <a:p>
                <a:r>
                  <a:rPr lang="en-TW">
                    <a:noFill/>
                  </a:rPr>
                  <a:t> </a:t>
                </a:r>
              </a:p>
            </p:txBody>
          </p:sp>
        </mc:Fallback>
      </mc:AlternateContent>
      <p:sp>
        <p:nvSpPr>
          <p:cNvPr id="5" name="TextBox 4">
            <a:extLst>
              <a:ext uri="{FF2B5EF4-FFF2-40B4-BE49-F238E27FC236}">
                <a16:creationId xmlns:a16="http://schemas.microsoft.com/office/drawing/2014/main" id="{B34ECDF4-AF1D-FE5C-2885-A1352B6F49AC}"/>
              </a:ext>
            </a:extLst>
          </p:cNvPr>
          <p:cNvSpPr txBox="1"/>
          <p:nvPr/>
        </p:nvSpPr>
        <p:spPr>
          <a:xfrm>
            <a:off x="1259633" y="5667912"/>
            <a:ext cx="7344816" cy="369332"/>
          </a:xfrm>
          <a:prstGeom prst="rect">
            <a:avLst/>
          </a:prstGeom>
          <a:noFill/>
        </p:spPr>
        <p:txBody>
          <a:bodyPr wrap="square" rtlCol="0">
            <a:spAutoFit/>
          </a:bodyPr>
          <a:lstStyle/>
          <a:p>
            <a:pPr algn="l"/>
            <a:r>
              <a:rPr lang="en-TW" sz="1800" dirty="0">
                <a:latin typeface="Cambria Math" panose="02040503050406030204" pitchFamily="18" charset="0"/>
              </a:rPr>
              <a:t>這兩個重要的關於氫原子的物理觀測量，可以由電子的性質計算出來！</a:t>
            </a:r>
          </a:p>
        </p:txBody>
      </p:sp>
      <mc:AlternateContent xmlns:mc="http://schemas.openxmlformats.org/markup-compatibility/2006" xmlns:a14="http://schemas.microsoft.com/office/drawing/2010/main">
        <mc:Choice Requires="a14">
          <p:sp>
            <p:nvSpPr>
              <p:cNvPr id="6" name="文字方塊 4">
                <a:extLst>
                  <a:ext uri="{FF2B5EF4-FFF2-40B4-BE49-F238E27FC236}">
                    <a16:creationId xmlns:a16="http://schemas.microsoft.com/office/drawing/2014/main" id="{5D1AAD84-F7D0-F1BA-0CF3-984B802FDBFF}"/>
                  </a:ext>
                </a:extLst>
              </p:cNvPr>
              <p:cNvSpPr txBox="1">
                <a:spLocks noChangeArrowheads="1"/>
              </p:cNvSpPr>
              <p:nvPr/>
            </p:nvSpPr>
            <p:spPr bwMode="auto">
              <a:xfrm>
                <a:off x="1228444" y="670982"/>
                <a:ext cx="752475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存在一能量最低、穩定的態，</a:t>
                </a:r>
                <a:r>
                  <a:rPr lang="en-US" altLang="zh-TW" sz="1800" b="0" dirty="0"/>
                  <a:t> </a:t>
                </a:r>
                <a14:m>
                  <m:oMath xmlns:m="http://schemas.openxmlformats.org/officeDocument/2006/math">
                    <m:r>
                      <a:rPr lang="en-US" altLang="zh-TW" sz="1800" b="0" i="1" smtClean="0">
                        <a:latin typeface="Cambria Math"/>
                      </a:rPr>
                      <m:t>𝑛</m:t>
                    </m:r>
                    <m:r>
                      <a:rPr lang="en-US" altLang="zh-TW" sz="1800" b="0" i="1" smtClean="0">
                        <a:latin typeface="Cambria Math" panose="02040503050406030204" pitchFamily="18" charset="0"/>
                      </a:rPr>
                      <m:t>=1</m:t>
                    </m:r>
                    <m:r>
                      <a:rPr lang="zh-TW" altLang="en-US" sz="1800" i="1">
                        <a:latin typeface="Cambria Math" panose="02040503050406030204" pitchFamily="18" charset="0"/>
                      </a:rPr>
                      <m:t>，</m:t>
                    </m:r>
                  </m:oMath>
                </a14:m>
                <a:r>
                  <a:rPr lang="zh-TW" altLang="en-US" sz="1800" dirty="0"/>
                  <a:t>稱基態。這是氫原子的自然狀態。</a:t>
                </a:r>
              </a:p>
            </p:txBody>
          </p:sp>
        </mc:Choice>
        <mc:Fallback xmlns="">
          <p:sp>
            <p:nvSpPr>
              <p:cNvPr id="6" name="文字方塊 4">
                <a:extLst>
                  <a:ext uri="{FF2B5EF4-FFF2-40B4-BE49-F238E27FC236}">
                    <a16:creationId xmlns:a16="http://schemas.microsoft.com/office/drawing/2014/main" id="{5D1AAD84-F7D0-F1BA-0CF3-984B802FDBFF}"/>
                  </a:ext>
                </a:extLst>
              </p:cNvPr>
              <p:cNvSpPr txBox="1">
                <a:spLocks noRot="1" noChangeAspect="1" noMove="1" noResize="1" noEditPoints="1" noAdjustHandles="1" noChangeArrowheads="1" noChangeShapeType="1" noTextEdit="1"/>
              </p:cNvSpPr>
              <p:nvPr/>
            </p:nvSpPr>
            <p:spPr bwMode="auto">
              <a:xfrm>
                <a:off x="1228444" y="670982"/>
                <a:ext cx="7524750" cy="369888"/>
              </a:xfrm>
              <a:prstGeom prst="rect">
                <a:avLst/>
              </a:prstGeom>
              <a:blipFill>
                <a:blip r:embed="rId5"/>
                <a:stretch>
                  <a:fillRect l="-673"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Tree>
    <p:extLst>
      <p:ext uri="{BB962C8B-B14F-4D97-AF65-F5344CB8AC3E}">
        <p14:creationId xmlns:p14="http://schemas.microsoft.com/office/powerpoint/2010/main" val="3731212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547664" y="5104170"/>
            <a:ext cx="64807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0"/>
              </a:spcBef>
              <a:buClrTx/>
              <a:buSzTx/>
              <a:buFontTx/>
              <a:buNone/>
            </a:pPr>
            <a:r>
              <a:rPr kumimoji="0" lang="zh-TW" altLang="en-US" sz="1800" dirty="0">
                <a:solidFill>
                  <a:srgbClr val="FF0000"/>
                </a:solidFill>
                <a:latin typeface="新細明體" pitchFamily="18" charset="-120"/>
              </a:rPr>
              <a:t>在這世界上，可以看到顏色，可以聞到氣味，可以嘗到甜味，</a:t>
            </a:r>
            <a:endParaRPr kumimoji="0" lang="en-US" altLang="zh-TW" sz="1800" dirty="0">
              <a:solidFill>
                <a:srgbClr val="FF0000"/>
              </a:solidFill>
              <a:latin typeface="新細明體" pitchFamily="18" charset="-120"/>
            </a:endParaRPr>
          </a:p>
        </p:txBody>
      </p:sp>
      <p:pic>
        <p:nvPicPr>
          <p:cNvPr id="2" name="Picture 4" descr="https://reich-chemistry.wikispaces.com/file/view/demo__atom_model.gif/185485279/demo__atom_mod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8463" y="856662"/>
            <a:ext cx="717213" cy="1075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投影片編號版面配置區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C6A51670-B859-40CC-98DA-D297CF72B139}" type="slidenum">
              <a:rPr kumimoji="0" lang="zh-TW" altLang="en-US" sz="1400">
                <a:latin typeface="Tahoma" pitchFamily="34" charset="0"/>
              </a:rPr>
              <a:pPr eaLnBrk="1" hangingPunct="1">
                <a:spcBef>
                  <a:spcPct val="0"/>
                </a:spcBef>
                <a:buClrTx/>
                <a:buSzTx/>
                <a:buFontTx/>
                <a:buNone/>
              </a:pPr>
              <a:t>15</a:t>
            </a:fld>
            <a:endParaRPr kumimoji="0" lang="en-US" altLang="zh-TW" sz="1400">
              <a:latin typeface="Tahoma" pitchFamily="34" charset="0"/>
            </a:endParaRPr>
          </a:p>
        </p:txBody>
      </p:sp>
      <p:pic>
        <p:nvPicPr>
          <p:cNvPr id="269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2113530"/>
            <a:ext cx="443865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2184247" y="3955200"/>
            <a:ext cx="4918169" cy="369332"/>
          </a:xfrm>
          <a:prstGeom prst="rect">
            <a:avLst/>
          </a:prstGeom>
        </p:spPr>
        <p:txBody>
          <a:bodyPr wrap="square">
            <a:spAutoFit/>
          </a:bodyPr>
          <a:lstStyle/>
          <a:p>
            <a:r>
              <a:rPr kumimoji="0" lang="zh-TW" altLang="en-US" sz="1800" dirty="0">
                <a:latin typeface="新細明體" pitchFamily="18" charset="-120"/>
              </a:rPr>
              <a:t>世間物質的萬像，就是來自原子的組合方式！</a:t>
            </a:r>
          </a:p>
        </p:txBody>
      </p:sp>
      <p:sp>
        <p:nvSpPr>
          <p:cNvPr id="10" name="矩形 4"/>
          <p:cNvSpPr>
            <a:spLocks noChangeArrowheads="1"/>
          </p:cNvSpPr>
          <p:nvPr/>
        </p:nvSpPr>
        <p:spPr bwMode="auto">
          <a:xfrm>
            <a:off x="5136575" y="1177426"/>
            <a:ext cx="27238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0"/>
              </a:spcBef>
              <a:buClrTx/>
              <a:buSzTx/>
              <a:buFontTx/>
              <a:buNone/>
            </a:pPr>
            <a:r>
              <a:rPr kumimoji="0" lang="zh-TW" altLang="en-US" sz="1800" dirty="0">
                <a:cs typeface="Times New Roman" pitchFamily="18" charset="0"/>
              </a:rPr>
              <a:t>一種原子構成整個世界！</a:t>
            </a:r>
          </a:p>
        </p:txBody>
      </p:sp>
      <p:sp>
        <p:nvSpPr>
          <p:cNvPr id="4" name="矩形 3"/>
          <p:cNvSpPr/>
          <p:nvPr/>
        </p:nvSpPr>
        <p:spPr>
          <a:xfrm>
            <a:off x="1547664" y="5608226"/>
            <a:ext cx="5094312" cy="369332"/>
          </a:xfrm>
          <a:prstGeom prst="rect">
            <a:avLst/>
          </a:prstGeom>
        </p:spPr>
        <p:txBody>
          <a:bodyPr wrap="square">
            <a:spAutoFit/>
          </a:bodyPr>
          <a:lstStyle/>
          <a:p>
            <a:r>
              <a:rPr kumimoji="0" lang="zh-TW" altLang="en-US" sz="1800" dirty="0">
                <a:solidFill>
                  <a:srgbClr val="FF0000"/>
                </a:solidFill>
                <a:latin typeface="新細明體" pitchFamily="18" charset="-120"/>
              </a:rPr>
              <a:t>可是真實存在的只有原子和原子之間的空間</a:t>
            </a:r>
            <a:r>
              <a:rPr kumimoji="0" lang="zh-TW" altLang="en-US" sz="1800" dirty="0">
                <a:solidFill>
                  <a:srgbClr val="FF0000"/>
                </a:solidFill>
                <a:ea typeface="標楷體" pitchFamily="65" charset="-120"/>
              </a:rPr>
              <a:t>。</a:t>
            </a:r>
          </a:p>
        </p:txBody>
      </p:sp>
    </p:spTree>
    <p:extLst>
      <p:ext uri="{BB962C8B-B14F-4D97-AF65-F5344CB8AC3E}">
        <p14:creationId xmlns:p14="http://schemas.microsoft.com/office/powerpoint/2010/main" val="1701433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500" fill="hold"/>
                                        <p:tgtEl>
                                          <p:spTgt spid="39938"/>
                                        </p:tgtEl>
                                        <p:attrNameLst>
                                          <p:attrName>ppt_x</p:attrName>
                                        </p:attrNameLst>
                                      </p:cBhvr>
                                      <p:tavLst>
                                        <p:tav tm="0">
                                          <p:val>
                                            <p:strVal val="#ppt_x"/>
                                          </p:val>
                                        </p:tav>
                                        <p:tav tm="100000">
                                          <p:val>
                                            <p:strVal val="#ppt_x"/>
                                          </p:val>
                                        </p:tav>
                                      </p:tavLst>
                                    </p:anim>
                                    <p:anim calcmode="lin" valueType="num">
                                      <p:cBhvr additive="base">
                                        <p:cTn id="8" dur="500" fill="hold"/>
                                        <p:tgtEl>
                                          <p:spTgt spid="3993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5" name="文字方塊 2"/>
          <p:cNvSpPr txBox="1">
            <a:spLocks noChangeArrowheads="1"/>
          </p:cNvSpPr>
          <p:nvPr/>
        </p:nvSpPr>
        <p:spPr bwMode="auto">
          <a:xfrm>
            <a:off x="3995936" y="5886287"/>
            <a:ext cx="2016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1922 Nobel Prize</a:t>
            </a:r>
            <a:endParaRPr lang="zh-TW" altLang="en-US" sz="1800" dirty="0"/>
          </a:p>
        </p:txBody>
      </p:sp>
      <p:pic>
        <p:nvPicPr>
          <p:cNvPr id="87046" name="Picture 2" descr="C:\Users\Chia-Hung Chang\Downloads\Data\Knight\Media\Chapter39\Images\39_22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730" y="2085019"/>
            <a:ext cx="4748213"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7047" name="文字方塊 9"/>
              <p:cNvSpPr txBox="1">
                <a:spLocks noChangeArrowheads="1"/>
              </p:cNvSpPr>
              <p:nvPr/>
            </p:nvSpPr>
            <p:spPr bwMode="auto">
              <a:xfrm>
                <a:off x="362730" y="1082409"/>
                <a:ext cx="489634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由電子繞行的軌道圖像可以計算出神秘常數</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𝑅</m:t>
                        </m:r>
                      </m:e>
                      <m:sub>
                        <m:r>
                          <m:rPr>
                            <m:sty m:val="p"/>
                          </m:rPr>
                          <a:rPr lang="en-US" altLang="zh-TW" sz="1800" i="1">
                            <a:latin typeface="Cambria Math" panose="02040503050406030204" pitchFamily="18" charset="0"/>
                          </a:rPr>
                          <m:t>H</m:t>
                        </m:r>
                      </m:sub>
                    </m:sSub>
                  </m:oMath>
                </a14:m>
                <a:endParaRPr lang="zh-TW" altLang="en-US" sz="1800" dirty="0"/>
              </a:p>
            </p:txBody>
          </p:sp>
        </mc:Choice>
        <mc:Fallback xmlns="">
          <p:sp>
            <p:nvSpPr>
              <p:cNvPr id="87047" name="文字方塊 9"/>
              <p:cNvSpPr txBox="1">
                <a:spLocks noRot="1" noChangeAspect="1" noMove="1" noResize="1" noEditPoints="1" noAdjustHandles="1" noChangeArrowheads="1" noChangeShapeType="1" noTextEdit="1"/>
              </p:cNvSpPr>
              <p:nvPr/>
            </p:nvSpPr>
            <p:spPr bwMode="auto">
              <a:xfrm>
                <a:off x="362730" y="1082409"/>
                <a:ext cx="4896346" cy="369332"/>
              </a:xfrm>
              <a:prstGeom prst="rect">
                <a:avLst/>
              </a:prstGeom>
              <a:blipFill rotWithShape="1">
                <a:blip r:embed="rId8"/>
                <a:stretch>
                  <a:fillRect l="-1121" t="-6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9" name="Picture 9" descr="D:\Downloads\Data\Knight\Media\Chapter39\Images\39_25Figure-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2080" y="2954730"/>
            <a:ext cx="2771651" cy="2746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 name="文字方塊 7"/>
              <p:cNvSpPr txBox="1"/>
              <p:nvPr/>
            </p:nvSpPr>
            <p:spPr>
              <a:xfrm>
                <a:off x="5292080" y="980728"/>
                <a:ext cx="1765290" cy="6186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1</m:t>
                          </m:r>
                        </m:num>
                        <m:den>
                          <m:r>
                            <a:rPr lang="zh-TW" altLang="en-US" sz="1800" b="0" i="1" smtClean="0">
                              <a:latin typeface="Cambria Math"/>
                              <a:ea typeface="Cambria Math"/>
                            </a:rPr>
                            <m:t>𝜆</m:t>
                          </m:r>
                        </m:den>
                      </m:f>
                      <m:r>
                        <a:rPr lang="en-US" altLang="zh-TW" sz="1800" b="0" i="1" smtClean="0">
                          <a:latin typeface="Cambria Math"/>
                          <a:ea typeface="Cambria Math"/>
                        </a:rPr>
                        <m:t>=</m:t>
                      </m:r>
                      <m:d>
                        <m:dPr>
                          <m:ctrlPr>
                            <a:rPr lang="en-US" altLang="zh-TW" sz="1800" b="0" i="1" smtClean="0">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𝑚</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𝑛</m:t>
                                  </m:r>
                                </m:e>
                                <m:sup>
                                  <m:r>
                                    <a:rPr lang="en-US" altLang="zh-TW" sz="1800" b="0" i="1" smtClean="0">
                                      <a:latin typeface="Cambria Math"/>
                                      <a:ea typeface="Cambria Math"/>
                                    </a:rPr>
                                    <m:t>2</m:t>
                                  </m:r>
                                </m:sup>
                              </m:sSup>
                            </m:den>
                          </m:f>
                        </m:e>
                      </m:d>
                    </m:oMath>
                  </m:oMathPara>
                </a14:m>
                <a:endParaRPr lang="zh-TW" altLang="en-US" sz="18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5292080" y="980728"/>
                <a:ext cx="1765290" cy="618631"/>
              </a:xfrm>
              <a:prstGeom prst="rect">
                <a:avLst/>
              </a:prstGeom>
              <a:blipFill>
                <a:blip r:embed="rId10"/>
                <a:stretch>
                  <a:fillRect b="-40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7">
                <a:extLst>
                  <a:ext uri="{FF2B5EF4-FFF2-40B4-BE49-F238E27FC236}">
                    <a16:creationId xmlns:a16="http://schemas.microsoft.com/office/drawing/2014/main" id="{EBD6957C-79B2-B247-9F65-F234515CB553}"/>
                  </a:ext>
                </a:extLst>
              </p:cNvPr>
              <p:cNvSpPr txBox="1"/>
              <p:nvPr/>
            </p:nvSpPr>
            <p:spPr>
              <a:xfrm>
                <a:off x="5284180" y="2085019"/>
                <a:ext cx="3391506" cy="74097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𝑚</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𝑒</m:t>
                              </m:r>
                            </m:e>
                            <m:sup>
                              <m:r>
                                <a:rPr lang="en-US" altLang="zh-TW" sz="1800" b="0" i="1" smtClean="0">
                                  <a:latin typeface="Cambria Math" panose="02040503050406030204" pitchFamily="18" charset="0"/>
                                  <a:ea typeface="Cambria Math"/>
                                </a:rPr>
                                <m:t>4</m:t>
                              </m:r>
                            </m:sup>
                          </m:sSup>
                        </m:num>
                        <m:den>
                          <m:r>
                            <a:rPr lang="en-US" altLang="zh-TW" sz="1800" b="0" i="1" smtClean="0">
                              <a:latin typeface="Cambria Math" panose="02040503050406030204" pitchFamily="18" charset="0"/>
                              <a:ea typeface="Cambria Math"/>
                            </a:rPr>
                            <m:t>8</m:t>
                          </m:r>
                          <m:sSubSup>
                            <m:sSubSupPr>
                              <m:ctrlPr>
                                <a:rPr lang="en-US" altLang="zh-TW" sz="1800" b="0" i="1" smtClean="0">
                                  <a:latin typeface="Cambria Math" panose="02040503050406030204" pitchFamily="18" charset="0"/>
                                  <a:ea typeface="Cambria Math"/>
                                </a:rPr>
                              </m:ctrlPr>
                            </m:sSubSupPr>
                            <m:e>
                              <m:r>
                                <a:rPr lang="en-US" altLang="zh-TW" sz="1800" b="0" i="1" smtClean="0">
                                  <a:latin typeface="Cambria Math" panose="02040503050406030204" pitchFamily="18" charset="0"/>
                                  <a:ea typeface="Cambria Math" panose="02040503050406030204" pitchFamily="18" charset="0"/>
                                </a:rPr>
                                <m:t>𝜀</m:t>
                              </m:r>
                            </m:e>
                            <m:sub>
                              <m:r>
                                <a:rPr lang="en-US" altLang="zh-TW" sz="1800" b="0" i="1" smtClean="0">
                                  <a:latin typeface="Cambria Math" panose="02040503050406030204" pitchFamily="18" charset="0"/>
                                  <a:ea typeface="Cambria Math"/>
                                </a:rPr>
                                <m:t>0</m:t>
                              </m:r>
                            </m:sub>
                            <m:sup>
                              <m:r>
                                <a:rPr lang="en-US" altLang="zh-TW" sz="1800" b="0" i="1" smtClean="0">
                                  <a:latin typeface="Cambria Math" panose="02040503050406030204" pitchFamily="18" charset="0"/>
                                  <a:ea typeface="Cambria Math"/>
                                </a:rPr>
                                <m:t>2</m:t>
                              </m:r>
                            </m:sup>
                          </m:sSubSup>
                          <m:sSup>
                            <m:sSupPr>
                              <m:ctrlPr>
                                <a:rPr lang="en-US" altLang="zh-TW" sz="1800" i="1">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h</m:t>
                              </m:r>
                            </m:e>
                            <m:sup>
                              <m:r>
                                <a:rPr lang="en-US" altLang="zh-TW" sz="1800" b="0" i="1" smtClean="0">
                                  <a:latin typeface="Cambria Math" panose="02040503050406030204" pitchFamily="18" charset="0"/>
                                  <a:ea typeface="Cambria Math"/>
                                </a:rPr>
                                <m:t>3</m:t>
                              </m:r>
                            </m:sup>
                          </m:sSup>
                          <m:r>
                            <a:rPr lang="en-US" altLang="zh-TW" sz="1800" b="0" i="1" smtClean="0">
                              <a:latin typeface="Cambria Math" panose="02040503050406030204" pitchFamily="18" charset="0"/>
                              <a:ea typeface="Cambria Math"/>
                            </a:rPr>
                            <m:t>𝑐</m:t>
                          </m:r>
                        </m:den>
                      </m:f>
                      <m:r>
                        <a:rPr lang="en-US" altLang="zh-TW" sz="1800" b="0" i="1" smtClean="0">
                          <a:latin typeface="Cambria Math" panose="02040503050406030204" pitchFamily="18" charset="0"/>
                          <a:ea typeface="Cambria Math"/>
                        </a:rPr>
                        <m:t>=1.097</m:t>
                      </m:r>
                      <m:r>
                        <a:rPr lang="en-US" altLang="zh-TW" sz="1800" b="0" i="1" smtClean="0">
                          <a:latin typeface="Cambria Math" panose="02040503050406030204" pitchFamily="18" charset="0"/>
                          <a:ea typeface="Cambria Math" panose="02040503050406030204" pitchFamily="18" charset="0"/>
                        </a:rPr>
                        <m:t>×</m:t>
                      </m:r>
                      <m:sSup>
                        <m:sSupPr>
                          <m:ctrlPr>
                            <a:rPr lang="en-US" altLang="zh-TW" sz="1800" b="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10</m:t>
                          </m:r>
                        </m:e>
                        <m:sup>
                          <m:r>
                            <a:rPr lang="en-US" altLang="zh-TW" sz="1800" b="0" i="1" smtClean="0">
                              <a:latin typeface="Cambria Math" panose="02040503050406030204" pitchFamily="18" charset="0"/>
                              <a:ea typeface="Cambria Math" panose="02040503050406030204" pitchFamily="18" charset="0"/>
                            </a:rPr>
                            <m:t>7</m:t>
                          </m:r>
                        </m:sup>
                      </m:sSup>
                      <m:sSup>
                        <m:sSupPr>
                          <m:ctrlPr>
                            <a:rPr lang="en-US" altLang="zh-TW" sz="1800" b="0" i="1" smtClean="0">
                              <a:latin typeface="Cambria Math" panose="02040503050406030204" pitchFamily="18" charset="0"/>
                              <a:ea typeface="Cambria Math" panose="02040503050406030204" pitchFamily="18" charset="0"/>
                            </a:rPr>
                          </m:ctrlPr>
                        </m:sSupPr>
                        <m:e>
                          <m:r>
                            <m:rPr>
                              <m:nor/>
                            </m:rPr>
                            <a:rPr lang="en-US" altLang="zh-TW" sz="1800" b="0" i="0" smtClean="0">
                              <a:latin typeface="Cambria Math" panose="02040503050406030204" pitchFamily="18" charset="0"/>
                              <a:ea typeface="Cambria Math" panose="02040503050406030204" pitchFamily="18" charset="0"/>
                            </a:rPr>
                            <m:t>m</m:t>
                          </m:r>
                        </m:e>
                        <m:sup>
                          <m:r>
                            <a:rPr lang="en-US" altLang="zh-TW" sz="1800" b="0" i="1" smtClean="0">
                              <a:latin typeface="Cambria Math" panose="02040503050406030204" pitchFamily="18" charset="0"/>
                              <a:ea typeface="Cambria Math" panose="02040503050406030204" pitchFamily="18" charset="0"/>
                            </a:rPr>
                            <m:t>−1</m:t>
                          </m:r>
                        </m:sup>
                      </m:sSup>
                    </m:oMath>
                  </m:oMathPara>
                </a14:m>
                <a:endParaRPr lang="zh-TW" altLang="en-US" sz="1800" dirty="0"/>
              </a:p>
            </p:txBody>
          </p:sp>
        </mc:Choice>
        <mc:Fallback xmlns="">
          <p:sp>
            <p:nvSpPr>
              <p:cNvPr id="10" name="文字方塊 7">
                <a:extLst>
                  <a:ext uri="{FF2B5EF4-FFF2-40B4-BE49-F238E27FC236}">
                    <a16:creationId xmlns:a16="http://schemas.microsoft.com/office/drawing/2014/main" id="{EBD6957C-79B2-B247-9F65-F234515CB553}"/>
                  </a:ext>
                </a:extLst>
              </p:cNvPr>
              <p:cNvSpPr txBox="1">
                <a:spLocks noRot="1" noChangeAspect="1" noMove="1" noResize="1" noEditPoints="1" noAdjustHandles="1" noChangeArrowheads="1" noChangeShapeType="1" noTextEdit="1"/>
              </p:cNvSpPr>
              <p:nvPr/>
            </p:nvSpPr>
            <p:spPr>
              <a:xfrm>
                <a:off x="5284180" y="2085019"/>
                <a:ext cx="3391506" cy="740972"/>
              </a:xfrm>
              <a:prstGeom prst="rect">
                <a:avLst/>
              </a:prstGeom>
              <a:blipFill>
                <a:blip r:embed="rId11"/>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F3B272F-3047-E44D-9BFC-171D0B3FBE27}"/>
                  </a:ext>
                </a:extLst>
              </p:cNvPr>
              <p:cNvSpPr txBox="1"/>
              <p:nvPr/>
            </p:nvSpPr>
            <p:spPr>
              <a:xfrm>
                <a:off x="683568" y="5239818"/>
                <a:ext cx="2393211"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TW" sz="1800" b="0" i="1" u="none" strike="noStrike" smtClean="0">
                              <a:solidFill>
                                <a:srgbClr val="000000"/>
                              </a:solidFill>
                              <a:effectLst/>
                              <a:latin typeface="Cambria Math" panose="02040503050406030204" pitchFamily="18" charset="0"/>
                            </a:rPr>
                          </m:ctrlPr>
                        </m:sSubPr>
                        <m:e>
                          <m:r>
                            <a:rPr lang="en-US" sz="1800" b="0" i="1" u="none" strike="noStrike" smtClean="0">
                              <a:solidFill>
                                <a:srgbClr val="000000"/>
                              </a:solidFill>
                              <a:effectLst/>
                              <a:latin typeface="Cambria Math" panose="02040503050406030204" pitchFamily="18" charset="0"/>
                            </a:rPr>
                            <m:t>𝑎</m:t>
                          </m:r>
                        </m:e>
                        <m:sub>
                          <m:r>
                            <a:rPr lang="en-US" sz="1800" b="0" i="0" u="none" strike="noStrike" smtClean="0">
                              <a:solidFill>
                                <a:srgbClr val="000000"/>
                              </a:solidFill>
                              <a:effectLst/>
                              <a:latin typeface="Cambria Math" panose="02040503050406030204" pitchFamily="18" charset="0"/>
                            </a:rPr>
                            <m:t>0</m:t>
                          </m:r>
                        </m:sub>
                      </m:sSub>
                      <m:r>
                        <a:rPr lang="en-US" sz="1800" b="0" i="1" u="none" strike="noStrike" smtClean="0">
                          <a:solidFill>
                            <a:srgbClr val="000000"/>
                          </a:solidFill>
                          <a:effectLst/>
                          <a:latin typeface="Cambria Math" panose="02040503050406030204" pitchFamily="18" charset="0"/>
                        </a:rPr>
                        <m:t>=5.29</m:t>
                      </m:r>
                      <m:r>
                        <a:rPr lang="en-US" sz="1800" b="0" i="1" u="none" strike="noStrike" smtClean="0">
                          <a:solidFill>
                            <a:srgbClr val="000000"/>
                          </a:solidFill>
                          <a:effectLst/>
                          <a:latin typeface="Cambria Math" panose="02040503050406030204" pitchFamily="18" charset="0"/>
                          <a:ea typeface="Cambria Math" panose="02040503050406030204" pitchFamily="18" charset="0"/>
                        </a:rPr>
                        <m:t>×</m:t>
                      </m:r>
                      <m:sSup>
                        <m:sSupPr>
                          <m:ctrlPr>
                            <a:rPr lang="en-US" sz="1800" b="0" i="1" u="none" strike="noStrike" smtClean="0">
                              <a:solidFill>
                                <a:srgbClr val="000000"/>
                              </a:solidFill>
                              <a:effectLst/>
                              <a:latin typeface="Cambria Math" panose="02040503050406030204" pitchFamily="18" charset="0"/>
                              <a:ea typeface="Cambria Math" panose="02040503050406030204" pitchFamily="18" charset="0"/>
                            </a:rPr>
                          </m:ctrlPr>
                        </m:sSupPr>
                        <m:e>
                          <m:r>
                            <a:rPr lang="en-US" sz="1800" b="0" i="1" u="none" strike="noStrike" smtClean="0">
                              <a:solidFill>
                                <a:srgbClr val="000000"/>
                              </a:solidFill>
                              <a:effectLst/>
                              <a:latin typeface="Cambria Math" panose="02040503050406030204" pitchFamily="18" charset="0"/>
                              <a:ea typeface="Cambria Math" panose="02040503050406030204" pitchFamily="18" charset="0"/>
                            </a:rPr>
                            <m:t>10</m:t>
                          </m:r>
                        </m:e>
                        <m:sup>
                          <m:r>
                            <a:rPr lang="en-US" sz="1800" b="0" i="1" u="none" strike="noStrike" smtClean="0">
                              <a:solidFill>
                                <a:srgbClr val="000000"/>
                              </a:solidFill>
                              <a:effectLst/>
                              <a:latin typeface="Cambria Math" panose="02040503050406030204" pitchFamily="18" charset="0"/>
                              <a:ea typeface="Cambria Math" panose="02040503050406030204" pitchFamily="18" charset="0"/>
                            </a:rPr>
                            <m:t>−11</m:t>
                          </m:r>
                        </m:sup>
                      </m:sSup>
                      <m:r>
                        <m:rPr>
                          <m:sty m:val="p"/>
                        </m:rPr>
                        <a:rPr lang="en-US" sz="1800" b="0" i="0" u="none" strike="noStrike" smtClean="0">
                          <a:solidFill>
                            <a:srgbClr val="000000"/>
                          </a:solidFill>
                          <a:effectLst/>
                          <a:latin typeface="Cambria Math" panose="02040503050406030204" pitchFamily="18" charset="0"/>
                          <a:ea typeface="Cambria Math" panose="02040503050406030204" pitchFamily="18" charset="0"/>
                        </a:rPr>
                        <m:t>m</m:t>
                      </m:r>
                    </m:oMath>
                  </m:oMathPara>
                </a14:m>
                <a:endParaRPr lang="en-TW" sz="1800" dirty="0"/>
              </a:p>
            </p:txBody>
          </p:sp>
        </mc:Choice>
        <mc:Fallback xmlns="">
          <p:sp>
            <p:nvSpPr>
              <p:cNvPr id="11" name="TextBox 10">
                <a:extLst>
                  <a:ext uri="{FF2B5EF4-FFF2-40B4-BE49-F238E27FC236}">
                    <a16:creationId xmlns:a16="http://schemas.microsoft.com/office/drawing/2014/main" id="{DF3B272F-3047-E44D-9BFC-171D0B3FBE27}"/>
                  </a:ext>
                </a:extLst>
              </p:cNvPr>
              <p:cNvSpPr txBox="1">
                <a:spLocks noRot="1" noChangeAspect="1" noMove="1" noResize="1" noEditPoints="1" noAdjustHandles="1" noChangeArrowheads="1" noChangeShapeType="1" noTextEdit="1"/>
              </p:cNvSpPr>
              <p:nvPr/>
            </p:nvSpPr>
            <p:spPr>
              <a:xfrm>
                <a:off x="683568" y="5239818"/>
                <a:ext cx="2393211" cy="369332"/>
              </a:xfrm>
              <a:prstGeom prst="rect">
                <a:avLst/>
              </a:prstGeom>
              <a:blipFill>
                <a:blip r:embed="rId12"/>
                <a:stretch>
                  <a:fillRect/>
                </a:stretch>
              </a:blipFill>
            </p:spPr>
            <p:txBody>
              <a:bodyPr/>
              <a:lstStyle/>
              <a:p>
                <a:r>
                  <a:rPr lang="en-TW">
                    <a:noFill/>
                  </a:rPr>
                  <a:t> </a:t>
                </a:r>
              </a:p>
            </p:txBody>
          </p:sp>
        </mc:Fallback>
      </mc:AlternateContent>
      <p:sp>
        <p:nvSpPr>
          <p:cNvPr id="3" name="Rectangle 2">
            <a:extLst>
              <a:ext uri="{FF2B5EF4-FFF2-40B4-BE49-F238E27FC236}">
                <a16:creationId xmlns:a16="http://schemas.microsoft.com/office/drawing/2014/main" id="{CEA59969-E0C1-0444-B9F7-61FA587DB1AA}"/>
              </a:ext>
            </a:extLst>
          </p:cNvPr>
          <p:cNvSpPr/>
          <p:nvPr/>
        </p:nvSpPr>
        <p:spPr>
          <a:xfrm>
            <a:off x="3347864" y="4797152"/>
            <a:ext cx="1763079" cy="904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409793047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5C8441D-34D0-86EC-1475-5ABF7716A892}"/>
                  </a:ext>
                </a:extLst>
              </p:cNvPr>
              <p:cNvSpPr txBox="1"/>
              <p:nvPr/>
            </p:nvSpPr>
            <p:spPr>
              <a:xfrm>
                <a:off x="4248208" y="1940491"/>
                <a:ext cx="1182888" cy="281937"/>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𝐹</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0</m:t>
                          </m:r>
                        </m:sub>
                      </m:sSub>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𝑟</m:t>
                          </m:r>
                        </m:e>
                        <m:sup>
                          <m:r>
                            <a:rPr lang="en-US" sz="1800" b="0" i="1" smtClean="0">
                              <a:latin typeface="Cambria Math" panose="02040503050406030204" pitchFamily="18" charset="0"/>
                            </a:rPr>
                            <m:t>𝑘</m:t>
                          </m:r>
                          <m:r>
                            <a:rPr lang="en-US" sz="1800" b="0" i="1" smtClean="0">
                              <a:latin typeface="Cambria Math" panose="02040503050406030204" pitchFamily="18" charset="0"/>
                            </a:rPr>
                            <m:t>−1</m:t>
                          </m:r>
                        </m:sup>
                      </m:sSup>
                    </m:oMath>
                  </m:oMathPara>
                </a14:m>
                <a:endParaRPr lang="en-TW" sz="1800" b="0" dirty="0">
                  <a:latin typeface="Cambria Math"/>
                </a:endParaRPr>
              </a:p>
            </p:txBody>
          </p:sp>
        </mc:Choice>
        <mc:Fallback xmlns="">
          <p:sp>
            <p:nvSpPr>
              <p:cNvPr id="2" name="TextBox 1">
                <a:extLst>
                  <a:ext uri="{FF2B5EF4-FFF2-40B4-BE49-F238E27FC236}">
                    <a16:creationId xmlns:a16="http://schemas.microsoft.com/office/drawing/2014/main" id="{65C8441D-34D0-86EC-1475-5ABF7716A892}"/>
                  </a:ext>
                </a:extLst>
              </p:cNvPr>
              <p:cNvSpPr txBox="1">
                <a:spLocks noRot="1" noChangeAspect="1" noMove="1" noResize="1" noEditPoints="1" noAdjustHandles="1" noChangeArrowheads="1" noChangeShapeType="1" noTextEdit="1"/>
              </p:cNvSpPr>
              <p:nvPr/>
            </p:nvSpPr>
            <p:spPr>
              <a:xfrm>
                <a:off x="4248208" y="1940491"/>
                <a:ext cx="1182888" cy="281937"/>
              </a:xfrm>
              <a:prstGeom prst="rect">
                <a:avLst/>
              </a:prstGeom>
              <a:blipFill>
                <a:blip r:embed="rId2"/>
                <a:stretch>
                  <a:fillRect l="-4255" t="-4167" r="-2128" b="-8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AADE58D-A918-0A85-952F-8A76A29588B6}"/>
                  </a:ext>
                </a:extLst>
              </p:cNvPr>
              <p:cNvSpPr txBox="1"/>
              <p:nvPr/>
            </p:nvSpPr>
            <p:spPr>
              <a:xfrm>
                <a:off x="4248208" y="2444547"/>
                <a:ext cx="1476558" cy="553998"/>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0</m:t>
                          </m:r>
                        </m:sub>
                      </m:sSub>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𝑟</m:t>
                          </m:r>
                        </m:e>
                        <m:sup>
                          <m:r>
                            <a:rPr lang="en-US" sz="1800" b="0" i="1" smtClean="0">
                              <a:latin typeface="Cambria Math" panose="02040503050406030204" pitchFamily="18" charset="0"/>
                            </a:rPr>
                            <m:t>𝑘</m:t>
                          </m:r>
                          <m:r>
                            <a:rPr lang="en-US" sz="1800" b="0" i="1" smtClean="0">
                              <a:latin typeface="Cambria Math" panose="02040503050406030204" pitchFamily="18" charset="0"/>
                            </a:rPr>
                            <m:t>−1</m:t>
                          </m:r>
                        </m:sup>
                      </m:sSup>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𝑚</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𝑣</m:t>
                              </m:r>
                            </m:e>
                            <m:sup>
                              <m:r>
                                <a:rPr lang="en-US" sz="1800" b="0" i="1" smtClean="0">
                                  <a:latin typeface="Cambria Math" panose="02040503050406030204" pitchFamily="18" charset="0"/>
                                </a:rPr>
                                <m:t>2</m:t>
                              </m:r>
                            </m:sup>
                          </m:sSup>
                        </m:num>
                        <m:den>
                          <m:r>
                            <a:rPr lang="en-US" sz="1800" b="0" i="1" smtClean="0">
                              <a:latin typeface="Cambria Math" panose="02040503050406030204" pitchFamily="18" charset="0"/>
                            </a:rPr>
                            <m:t>𝑟</m:t>
                          </m:r>
                        </m:den>
                      </m:f>
                    </m:oMath>
                  </m:oMathPara>
                </a14:m>
                <a:endParaRPr lang="en-TW" sz="1800" b="0" dirty="0">
                  <a:latin typeface="Cambria Math"/>
                </a:endParaRPr>
              </a:p>
            </p:txBody>
          </p:sp>
        </mc:Choice>
        <mc:Fallback xmlns="">
          <p:sp>
            <p:nvSpPr>
              <p:cNvPr id="3" name="TextBox 2">
                <a:extLst>
                  <a:ext uri="{FF2B5EF4-FFF2-40B4-BE49-F238E27FC236}">
                    <a16:creationId xmlns:a16="http://schemas.microsoft.com/office/drawing/2014/main" id="{CAADE58D-A918-0A85-952F-8A76A29588B6}"/>
                  </a:ext>
                </a:extLst>
              </p:cNvPr>
              <p:cNvSpPr txBox="1">
                <a:spLocks noRot="1" noChangeAspect="1" noMove="1" noResize="1" noEditPoints="1" noAdjustHandles="1" noChangeArrowheads="1" noChangeShapeType="1" noTextEdit="1"/>
              </p:cNvSpPr>
              <p:nvPr/>
            </p:nvSpPr>
            <p:spPr>
              <a:xfrm>
                <a:off x="4248208" y="2444547"/>
                <a:ext cx="1476558" cy="553998"/>
              </a:xfrm>
              <a:prstGeom prst="rect">
                <a:avLst/>
              </a:prstGeom>
              <a:blipFill>
                <a:blip r:embed="rId3"/>
                <a:stretch>
                  <a:fillRect l="-3419" r="-855" b="-888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9BDFE98D-3972-B83E-6529-2643E4F0A47A}"/>
                  </a:ext>
                </a:extLst>
              </p:cNvPr>
              <p:cNvSpPr txBox="1"/>
              <p:nvPr/>
            </p:nvSpPr>
            <p:spPr>
              <a:xfrm>
                <a:off x="5953982" y="2536880"/>
                <a:ext cx="1241365"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𝑚𝑟𝑣</m:t>
                      </m:r>
                      <m:r>
                        <a:rPr lang="en-US" altLang="zh-TW" sz="1800" b="0" i="1" smtClean="0">
                          <a:latin typeface="Cambria Math"/>
                        </a:rPr>
                        <m:t>=</m:t>
                      </m:r>
                      <m:r>
                        <a:rPr lang="en-US" altLang="zh-TW" sz="1800" b="0" i="1" smtClean="0">
                          <a:latin typeface="Cambria Math"/>
                        </a:rPr>
                        <m:t>𝑛</m:t>
                      </m:r>
                      <m:r>
                        <a:rPr lang="en-US" altLang="zh-TW" sz="1800" b="0" i="1" smtClean="0">
                          <a:latin typeface="Cambria Math"/>
                          <a:ea typeface="Cambria Math"/>
                        </a:rPr>
                        <m:t>ℏ</m:t>
                      </m:r>
                    </m:oMath>
                  </m:oMathPara>
                </a14:m>
                <a:endParaRPr lang="zh-TW" altLang="en-US" sz="1800" b="0" i="1" dirty="0">
                  <a:latin typeface="Cambria Math"/>
                </a:endParaRPr>
              </a:p>
            </p:txBody>
          </p:sp>
        </mc:Choice>
        <mc:Fallback xmlns="">
          <p:sp>
            <p:nvSpPr>
              <p:cNvPr id="4" name="文字方塊 3">
                <a:extLst>
                  <a:ext uri="{FF2B5EF4-FFF2-40B4-BE49-F238E27FC236}">
                    <a16:creationId xmlns:a16="http://schemas.microsoft.com/office/drawing/2014/main" id="{9BDFE98D-3972-B83E-6529-2643E4F0A47A}"/>
                  </a:ext>
                </a:extLst>
              </p:cNvPr>
              <p:cNvSpPr txBox="1">
                <a:spLocks noRot="1" noChangeAspect="1" noMove="1" noResize="1" noEditPoints="1" noAdjustHandles="1" noChangeArrowheads="1" noChangeShapeType="1" noTextEdit="1"/>
              </p:cNvSpPr>
              <p:nvPr/>
            </p:nvSpPr>
            <p:spPr>
              <a:xfrm>
                <a:off x="5953982" y="2536880"/>
                <a:ext cx="1241365" cy="369332"/>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211631A-65F8-E154-5699-6581153EFD9A}"/>
                  </a:ext>
                </a:extLst>
              </p:cNvPr>
              <p:cNvSpPr txBox="1"/>
              <p:nvPr/>
            </p:nvSpPr>
            <p:spPr>
              <a:xfrm>
                <a:off x="4248208" y="3215687"/>
                <a:ext cx="1256947" cy="281937"/>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0</m:t>
                          </m:r>
                        </m:sub>
                      </m:sSub>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𝑟</m:t>
                          </m:r>
                        </m:e>
                        <m:sup>
                          <m:r>
                            <a:rPr lang="en-US" sz="1800" b="0" i="1" smtClean="0">
                              <a:latin typeface="Cambria Math" panose="02040503050406030204" pitchFamily="18" charset="0"/>
                            </a:rPr>
                            <m:t>𝑘</m:t>
                          </m:r>
                        </m:sup>
                      </m:sSup>
                      <m:r>
                        <a:rPr lang="en-US" sz="1800" i="1">
                          <a:latin typeface="Cambria Math" panose="02040503050406030204" pitchFamily="18" charset="0"/>
                        </a:rPr>
                        <m:t>=</m:t>
                      </m:r>
                      <m:r>
                        <a:rPr lang="en-US" sz="1800" i="1">
                          <a:latin typeface="Cambria Math" panose="02040503050406030204" pitchFamily="18" charset="0"/>
                        </a:rPr>
                        <m:t>𝑚</m:t>
                      </m:r>
                      <m:sSup>
                        <m:sSupPr>
                          <m:ctrlPr>
                            <a:rPr lang="en-US" sz="1800" i="1">
                              <a:latin typeface="Cambria Math" panose="02040503050406030204" pitchFamily="18" charset="0"/>
                            </a:rPr>
                          </m:ctrlPr>
                        </m:sSupPr>
                        <m:e>
                          <m:r>
                            <a:rPr lang="en-US" sz="1800" i="1">
                              <a:latin typeface="Cambria Math" panose="02040503050406030204" pitchFamily="18" charset="0"/>
                            </a:rPr>
                            <m:t>𝑣</m:t>
                          </m:r>
                        </m:e>
                        <m:sup>
                          <m:r>
                            <a:rPr lang="en-US" sz="1800" i="1">
                              <a:latin typeface="Cambria Math" panose="02040503050406030204" pitchFamily="18" charset="0"/>
                            </a:rPr>
                            <m:t>2</m:t>
                          </m:r>
                        </m:sup>
                      </m:sSup>
                    </m:oMath>
                  </m:oMathPara>
                </a14:m>
                <a:endParaRPr lang="en-TW" sz="1800" b="0" dirty="0">
                  <a:latin typeface="Cambria Math"/>
                </a:endParaRPr>
              </a:p>
            </p:txBody>
          </p:sp>
        </mc:Choice>
        <mc:Fallback xmlns="">
          <p:sp>
            <p:nvSpPr>
              <p:cNvPr id="5" name="TextBox 4">
                <a:extLst>
                  <a:ext uri="{FF2B5EF4-FFF2-40B4-BE49-F238E27FC236}">
                    <a16:creationId xmlns:a16="http://schemas.microsoft.com/office/drawing/2014/main" id="{1211631A-65F8-E154-5699-6581153EFD9A}"/>
                  </a:ext>
                </a:extLst>
              </p:cNvPr>
              <p:cNvSpPr txBox="1">
                <a:spLocks noRot="1" noChangeAspect="1" noMove="1" noResize="1" noEditPoints="1" noAdjustHandles="1" noChangeArrowheads="1" noChangeShapeType="1" noTextEdit="1"/>
              </p:cNvSpPr>
              <p:nvPr/>
            </p:nvSpPr>
            <p:spPr>
              <a:xfrm>
                <a:off x="4248208" y="3215687"/>
                <a:ext cx="1256947" cy="281937"/>
              </a:xfrm>
              <a:prstGeom prst="rect">
                <a:avLst/>
              </a:prstGeom>
              <a:blipFill>
                <a:blip r:embed="rId5"/>
                <a:stretch>
                  <a:fillRect l="-4000" t="-4348" r="-1000" b="-869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322D11-031D-0404-2896-75E40963DD67}"/>
                  </a:ext>
                </a:extLst>
              </p:cNvPr>
              <p:cNvSpPr txBox="1"/>
              <p:nvPr/>
            </p:nvSpPr>
            <p:spPr>
              <a:xfrm>
                <a:off x="1945556" y="3230158"/>
                <a:ext cx="1798954" cy="281937"/>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𝑚</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0</m:t>
                          </m:r>
                        </m:sub>
                      </m:sSub>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𝑟</m:t>
                          </m:r>
                        </m:e>
                        <m:sup>
                          <m:r>
                            <a:rPr lang="en-US" sz="1800" b="0" i="1" smtClean="0">
                              <a:latin typeface="Cambria Math" panose="02040503050406030204" pitchFamily="18" charset="0"/>
                            </a:rPr>
                            <m:t>𝑘</m:t>
                          </m:r>
                          <m:r>
                            <a:rPr lang="en-US" sz="1800" b="0" i="1" smtClean="0">
                              <a:latin typeface="Cambria Math" panose="02040503050406030204" pitchFamily="18" charset="0"/>
                            </a:rPr>
                            <m:t>+2</m:t>
                          </m:r>
                        </m:sup>
                      </m:sSup>
                      <m:r>
                        <a:rPr lang="en-US" sz="1800" i="1">
                          <a:latin typeface="Cambria Math" panose="02040503050406030204" pitchFamily="18" charset="0"/>
                        </a:rPr>
                        <m:t>=</m:t>
                      </m:r>
                      <m:sSup>
                        <m:sSupPr>
                          <m:ctrlPr>
                            <a:rPr lang="en-US" sz="1800" i="1" smtClean="0">
                              <a:latin typeface="Cambria Math" panose="02040503050406030204" pitchFamily="18" charset="0"/>
                            </a:rPr>
                          </m:ctrlPr>
                        </m:sSupPr>
                        <m:e>
                          <m:d>
                            <m:dPr>
                              <m:ctrlPr>
                                <a:rPr lang="en-US" sz="1800" i="1" smtClean="0">
                                  <a:latin typeface="Cambria Math" panose="02040503050406030204" pitchFamily="18" charset="0"/>
                                </a:rPr>
                              </m:ctrlPr>
                            </m:dPr>
                            <m:e>
                              <m:r>
                                <a:rPr lang="en-US" altLang="zh-TW" sz="1800" i="1">
                                  <a:latin typeface="Cambria Math"/>
                                </a:rPr>
                                <m:t>𝑛</m:t>
                              </m:r>
                              <m:r>
                                <a:rPr lang="en-US" altLang="zh-TW" sz="1800" i="1">
                                  <a:latin typeface="Cambria Math"/>
                                  <a:ea typeface="Cambria Math"/>
                                </a:rPr>
                                <m:t>ℏ</m:t>
                              </m:r>
                            </m:e>
                          </m:d>
                        </m:e>
                        <m:sup>
                          <m:r>
                            <a:rPr lang="en-US" sz="1800" b="0" i="1" smtClean="0">
                              <a:latin typeface="Cambria Math" panose="02040503050406030204" pitchFamily="18" charset="0"/>
                            </a:rPr>
                            <m:t>2</m:t>
                          </m:r>
                        </m:sup>
                      </m:sSup>
                    </m:oMath>
                  </m:oMathPara>
                </a14:m>
                <a:endParaRPr lang="en-TW" sz="1800" b="0" dirty="0">
                  <a:latin typeface="Cambria Math"/>
                </a:endParaRPr>
              </a:p>
            </p:txBody>
          </p:sp>
        </mc:Choice>
        <mc:Fallback xmlns="">
          <p:sp>
            <p:nvSpPr>
              <p:cNvPr id="6" name="TextBox 5">
                <a:extLst>
                  <a:ext uri="{FF2B5EF4-FFF2-40B4-BE49-F238E27FC236}">
                    <a16:creationId xmlns:a16="http://schemas.microsoft.com/office/drawing/2014/main" id="{55322D11-031D-0404-2896-75E40963DD67}"/>
                  </a:ext>
                </a:extLst>
              </p:cNvPr>
              <p:cNvSpPr txBox="1">
                <a:spLocks noRot="1" noChangeAspect="1" noMove="1" noResize="1" noEditPoints="1" noAdjustHandles="1" noChangeArrowheads="1" noChangeShapeType="1" noTextEdit="1"/>
              </p:cNvSpPr>
              <p:nvPr/>
            </p:nvSpPr>
            <p:spPr>
              <a:xfrm>
                <a:off x="1945556" y="3230158"/>
                <a:ext cx="1798954" cy="281937"/>
              </a:xfrm>
              <a:prstGeom prst="rect">
                <a:avLst/>
              </a:prstGeom>
              <a:blipFill>
                <a:blip r:embed="rId6"/>
                <a:stretch>
                  <a:fillRect l="-1408" t="-4348" r="-1408" b="-1304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AD0EC84-3F78-AEE2-4415-F7C5B9564D60}"/>
                  </a:ext>
                </a:extLst>
              </p:cNvPr>
              <p:cNvSpPr txBox="1"/>
              <p:nvPr/>
            </p:nvSpPr>
            <p:spPr>
              <a:xfrm>
                <a:off x="5953982" y="1740004"/>
                <a:ext cx="1136593" cy="5203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𝑉</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𝑘</m:t>
                          </m:r>
                        </m:den>
                      </m:f>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0</m:t>
                          </m:r>
                        </m:sub>
                      </m:sSub>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𝑟</m:t>
                          </m:r>
                        </m:e>
                        <m:sup>
                          <m:r>
                            <a:rPr lang="en-US" sz="1800" b="0" i="1" smtClean="0">
                              <a:latin typeface="Cambria Math" panose="02040503050406030204" pitchFamily="18" charset="0"/>
                            </a:rPr>
                            <m:t>𝑘</m:t>
                          </m:r>
                        </m:sup>
                      </m:sSup>
                    </m:oMath>
                  </m:oMathPara>
                </a14:m>
                <a:endParaRPr lang="en-TW" sz="1800" b="0" dirty="0">
                  <a:latin typeface="Cambria Math"/>
                </a:endParaRPr>
              </a:p>
            </p:txBody>
          </p:sp>
        </mc:Choice>
        <mc:Fallback xmlns="">
          <p:sp>
            <p:nvSpPr>
              <p:cNvPr id="7" name="TextBox 6">
                <a:extLst>
                  <a:ext uri="{FF2B5EF4-FFF2-40B4-BE49-F238E27FC236}">
                    <a16:creationId xmlns:a16="http://schemas.microsoft.com/office/drawing/2014/main" id="{6AD0EC84-3F78-AEE2-4415-F7C5B9564D60}"/>
                  </a:ext>
                </a:extLst>
              </p:cNvPr>
              <p:cNvSpPr txBox="1">
                <a:spLocks noRot="1" noChangeAspect="1" noMove="1" noResize="1" noEditPoints="1" noAdjustHandles="1" noChangeArrowheads="1" noChangeShapeType="1" noTextEdit="1"/>
              </p:cNvSpPr>
              <p:nvPr/>
            </p:nvSpPr>
            <p:spPr>
              <a:xfrm>
                <a:off x="5953982" y="1740004"/>
                <a:ext cx="1136593" cy="520399"/>
              </a:xfrm>
              <a:prstGeom prst="rect">
                <a:avLst/>
              </a:prstGeom>
              <a:blipFill>
                <a:blip r:embed="rId7"/>
                <a:stretch>
                  <a:fillRect l="-3297" t="-4651" r="-1099" b="-1162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6488224-98AC-BB4C-8ED0-5DD65DE7F91F}"/>
                  </a:ext>
                </a:extLst>
              </p:cNvPr>
              <p:cNvSpPr txBox="1"/>
              <p:nvPr/>
            </p:nvSpPr>
            <p:spPr>
              <a:xfrm>
                <a:off x="1919701" y="4886342"/>
                <a:ext cx="2019848" cy="78386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𝑉</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𝑘</m:t>
                          </m:r>
                        </m:den>
                      </m:f>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0</m:t>
                          </m:r>
                        </m:sub>
                      </m:sSub>
                      <m:sSup>
                        <m:sSupPr>
                          <m:ctrlPr>
                            <a:rPr lang="en-US" sz="1800" b="0" i="1" smtClean="0">
                              <a:latin typeface="Cambria Math" panose="02040503050406030204" pitchFamily="18" charset="0"/>
                            </a:rPr>
                          </m:ctrlPr>
                        </m:sSupPr>
                        <m:e>
                          <m:d>
                            <m:dPr>
                              <m:begChr m:val="["/>
                              <m:endChr m:val="]"/>
                              <m:ctrlPr>
                                <a:rPr lang="en-US" sz="1800" b="0" i="1" smtClean="0">
                                  <a:latin typeface="Cambria Math" panose="02040503050406030204" pitchFamily="18" charset="0"/>
                                </a:rPr>
                              </m:ctrlPr>
                            </m:dPr>
                            <m:e>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altLang="zh-TW" sz="1800" i="1">
                                              <a:latin typeface="Cambria Math"/>
                                            </a:rPr>
                                            <m:t>𝑛</m:t>
                                          </m:r>
                                          <m:r>
                                            <a:rPr lang="en-US" altLang="zh-TW" sz="1800" i="1">
                                              <a:latin typeface="Cambria Math"/>
                                              <a:ea typeface="Cambria Math"/>
                                            </a:rPr>
                                            <m:t>ℏ</m:t>
                                          </m:r>
                                        </m:e>
                                      </m:d>
                                    </m:e>
                                    <m:sup>
                                      <m:r>
                                        <a:rPr lang="en-US" sz="1800" i="1">
                                          <a:latin typeface="Cambria Math" panose="02040503050406030204" pitchFamily="18" charset="0"/>
                                        </a:rPr>
                                        <m:t>2</m:t>
                                      </m:r>
                                    </m:sup>
                                  </m:sSup>
                                </m:num>
                                <m:den>
                                  <m:r>
                                    <a:rPr lang="en-US" sz="1800" i="1">
                                      <a:latin typeface="Cambria Math" panose="02040503050406030204" pitchFamily="18" charset="0"/>
                                    </a:rPr>
                                    <m:t>𝑚</m:t>
                                  </m:r>
                                  <m:sSub>
                                    <m:sSubPr>
                                      <m:ctrlPr>
                                        <a:rPr lang="en-US" sz="1800" i="1">
                                          <a:latin typeface="Cambria Math" panose="02040503050406030204" pitchFamily="18" charset="0"/>
                                        </a:rPr>
                                      </m:ctrlPr>
                                    </m:sSubPr>
                                    <m:e>
                                      <m:r>
                                        <a:rPr lang="en-US" sz="1800" i="1">
                                          <a:latin typeface="Cambria Math" panose="02040503050406030204" pitchFamily="18" charset="0"/>
                                        </a:rPr>
                                        <m:t>𝐹</m:t>
                                      </m:r>
                                    </m:e>
                                    <m:sub>
                                      <m:r>
                                        <a:rPr lang="en-US" sz="1800" i="1">
                                          <a:latin typeface="Cambria Math" panose="02040503050406030204" pitchFamily="18" charset="0"/>
                                        </a:rPr>
                                        <m:t>0</m:t>
                                      </m:r>
                                    </m:sub>
                                  </m:sSub>
                                </m:den>
                              </m:f>
                            </m:e>
                          </m:d>
                        </m:e>
                        <m:sup>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𝑘</m:t>
                              </m:r>
                            </m:num>
                            <m:den>
                              <m:r>
                                <a:rPr lang="en-US" sz="1800" b="0" i="1" smtClean="0">
                                  <a:latin typeface="Cambria Math" panose="02040503050406030204" pitchFamily="18" charset="0"/>
                                </a:rPr>
                                <m:t>𝑘</m:t>
                              </m:r>
                              <m:r>
                                <a:rPr lang="en-US" sz="1800" b="0" i="1" smtClean="0">
                                  <a:latin typeface="Cambria Math" panose="02040503050406030204" pitchFamily="18" charset="0"/>
                                </a:rPr>
                                <m:t>+2</m:t>
                              </m:r>
                            </m:den>
                          </m:f>
                        </m:sup>
                      </m:sSup>
                    </m:oMath>
                  </m:oMathPara>
                </a14:m>
                <a:endParaRPr lang="en-TW" sz="1800" b="0" dirty="0">
                  <a:latin typeface="Cambria Math"/>
                </a:endParaRPr>
              </a:p>
            </p:txBody>
          </p:sp>
        </mc:Choice>
        <mc:Fallback xmlns="">
          <p:sp>
            <p:nvSpPr>
              <p:cNvPr id="8" name="TextBox 7">
                <a:extLst>
                  <a:ext uri="{FF2B5EF4-FFF2-40B4-BE49-F238E27FC236}">
                    <a16:creationId xmlns:a16="http://schemas.microsoft.com/office/drawing/2014/main" id="{E6488224-98AC-BB4C-8ED0-5DD65DE7F91F}"/>
                  </a:ext>
                </a:extLst>
              </p:cNvPr>
              <p:cNvSpPr txBox="1">
                <a:spLocks noRot="1" noChangeAspect="1" noMove="1" noResize="1" noEditPoints="1" noAdjustHandles="1" noChangeArrowheads="1" noChangeShapeType="1" noTextEdit="1"/>
              </p:cNvSpPr>
              <p:nvPr/>
            </p:nvSpPr>
            <p:spPr>
              <a:xfrm>
                <a:off x="1919701" y="4886342"/>
                <a:ext cx="2019848" cy="783869"/>
              </a:xfrm>
              <a:prstGeom prst="rect">
                <a:avLst/>
              </a:prstGeom>
              <a:blipFill>
                <a:blip r:embed="rId8"/>
                <a:stretch>
                  <a:fillRect l="-2500" r="-625" b="-317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D0B3F3D-9F6B-4454-4B8F-8DA3529D98D8}"/>
                  </a:ext>
                </a:extLst>
              </p:cNvPr>
              <p:cNvSpPr txBox="1"/>
              <p:nvPr/>
            </p:nvSpPr>
            <p:spPr>
              <a:xfrm>
                <a:off x="1911998" y="3777639"/>
                <a:ext cx="1798954" cy="897938"/>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𝑟</m:t>
                      </m:r>
                      <m:r>
                        <a:rPr lang="en-US" sz="1800" b="0" i="1" smtClean="0">
                          <a:latin typeface="Cambria Math" panose="02040503050406030204" pitchFamily="18" charset="0"/>
                        </a:rPr>
                        <m:t>=</m:t>
                      </m:r>
                      <m:sSup>
                        <m:sSupPr>
                          <m:ctrlPr>
                            <a:rPr lang="en-US" sz="1800" i="1">
                              <a:latin typeface="Cambria Math" panose="02040503050406030204" pitchFamily="18" charset="0"/>
                            </a:rPr>
                          </m:ctrlPr>
                        </m:sSupPr>
                        <m:e>
                          <m:d>
                            <m:dPr>
                              <m:begChr m:val="["/>
                              <m:endChr m:val="]"/>
                              <m:ctrlPr>
                                <a:rPr lang="en-US" sz="1800" i="1">
                                  <a:latin typeface="Cambria Math" panose="02040503050406030204" pitchFamily="18" charset="0"/>
                                </a:rPr>
                              </m:ctrlPr>
                            </m:dPr>
                            <m:e>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altLang="zh-TW" sz="1800" i="1">
                                              <a:latin typeface="Cambria Math"/>
                                            </a:rPr>
                                            <m:t>𝑛</m:t>
                                          </m:r>
                                          <m:r>
                                            <a:rPr lang="en-US" altLang="zh-TW" sz="1800" i="1">
                                              <a:latin typeface="Cambria Math"/>
                                              <a:ea typeface="Cambria Math"/>
                                            </a:rPr>
                                            <m:t>ℏ</m:t>
                                          </m:r>
                                        </m:e>
                                      </m:d>
                                    </m:e>
                                    <m:sup>
                                      <m:r>
                                        <a:rPr lang="en-US" sz="1800" i="1">
                                          <a:latin typeface="Cambria Math" panose="02040503050406030204" pitchFamily="18" charset="0"/>
                                        </a:rPr>
                                        <m:t>2</m:t>
                                      </m:r>
                                    </m:sup>
                                  </m:sSup>
                                </m:num>
                                <m:den>
                                  <m:r>
                                    <a:rPr lang="en-US" sz="1800" i="1">
                                      <a:latin typeface="Cambria Math" panose="02040503050406030204" pitchFamily="18" charset="0"/>
                                    </a:rPr>
                                    <m:t>𝑚</m:t>
                                  </m:r>
                                  <m:sSub>
                                    <m:sSubPr>
                                      <m:ctrlPr>
                                        <a:rPr lang="en-US" sz="1800" i="1">
                                          <a:latin typeface="Cambria Math" panose="02040503050406030204" pitchFamily="18" charset="0"/>
                                        </a:rPr>
                                      </m:ctrlPr>
                                    </m:sSubPr>
                                    <m:e>
                                      <m:r>
                                        <a:rPr lang="en-US" sz="1800" i="1">
                                          <a:latin typeface="Cambria Math" panose="02040503050406030204" pitchFamily="18" charset="0"/>
                                        </a:rPr>
                                        <m:t>𝐹</m:t>
                                      </m:r>
                                    </m:e>
                                    <m:sub>
                                      <m:r>
                                        <a:rPr lang="en-US" sz="1800" i="1">
                                          <a:latin typeface="Cambria Math" panose="02040503050406030204" pitchFamily="18" charset="0"/>
                                        </a:rPr>
                                        <m:t>0</m:t>
                                      </m:r>
                                    </m:sub>
                                  </m:sSub>
                                </m:den>
                              </m:f>
                            </m:e>
                          </m:d>
                        </m:e>
                        <m:sup>
                          <m:f>
                            <m:fPr>
                              <m:ctrlPr>
                                <a:rPr lang="en-US" sz="1800" i="1">
                                  <a:latin typeface="Cambria Math" panose="02040503050406030204" pitchFamily="18" charset="0"/>
                                </a:rPr>
                              </m:ctrlPr>
                            </m:fPr>
                            <m:num>
                              <m:r>
                                <a:rPr lang="en-US" sz="1800" b="0" i="1" smtClean="0">
                                  <a:latin typeface="Cambria Math" panose="02040503050406030204" pitchFamily="18" charset="0"/>
                                </a:rPr>
                                <m:t>1</m:t>
                              </m:r>
                            </m:num>
                            <m:den>
                              <m:r>
                                <a:rPr lang="en-US" sz="1800" i="1">
                                  <a:latin typeface="Cambria Math" panose="02040503050406030204" pitchFamily="18" charset="0"/>
                                </a:rPr>
                                <m:t>𝑘</m:t>
                              </m:r>
                              <m:r>
                                <a:rPr lang="en-US" sz="1800" i="1">
                                  <a:latin typeface="Cambria Math" panose="02040503050406030204" pitchFamily="18" charset="0"/>
                                </a:rPr>
                                <m:t>+2</m:t>
                              </m:r>
                            </m:den>
                          </m:f>
                        </m:sup>
                      </m:sSup>
                    </m:oMath>
                  </m:oMathPara>
                </a14:m>
                <a:endParaRPr lang="en-TW" sz="1800" dirty="0"/>
              </a:p>
            </p:txBody>
          </p:sp>
        </mc:Choice>
        <mc:Fallback xmlns="">
          <p:sp>
            <p:nvSpPr>
              <p:cNvPr id="10" name="TextBox 9">
                <a:extLst>
                  <a:ext uri="{FF2B5EF4-FFF2-40B4-BE49-F238E27FC236}">
                    <a16:creationId xmlns:a16="http://schemas.microsoft.com/office/drawing/2014/main" id="{9D0B3F3D-9F6B-4454-4B8F-8DA3529D98D8}"/>
                  </a:ext>
                </a:extLst>
              </p:cNvPr>
              <p:cNvSpPr txBox="1">
                <a:spLocks noRot="1" noChangeAspect="1" noMove="1" noResize="1" noEditPoints="1" noAdjustHandles="1" noChangeArrowheads="1" noChangeShapeType="1" noTextEdit="1"/>
              </p:cNvSpPr>
              <p:nvPr/>
            </p:nvSpPr>
            <p:spPr>
              <a:xfrm>
                <a:off x="1911998" y="3777639"/>
                <a:ext cx="1798954" cy="897938"/>
              </a:xfrm>
              <a:prstGeom prst="rect">
                <a:avLst/>
              </a:prstGeom>
              <a:blipFill>
                <a:blip r:embed="rId9"/>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E856BC1-B934-9F61-DC3A-85FBC09AFCC3}"/>
                  </a:ext>
                </a:extLst>
              </p:cNvPr>
              <p:cNvSpPr txBox="1"/>
              <p:nvPr/>
            </p:nvSpPr>
            <p:spPr>
              <a:xfrm>
                <a:off x="4572000" y="4822553"/>
                <a:ext cx="3872470" cy="78386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𝐾</m:t>
                      </m:r>
                      <m:r>
                        <a:rPr lang="en-US" sz="1800" i="1">
                          <a:latin typeface="Cambria Math" panose="02040503050406030204" pitchFamily="18" charset="0"/>
                        </a:rPr>
                        <m:t>=</m:t>
                      </m:r>
                      <m:f>
                        <m:fPr>
                          <m:ctrlPr>
                            <a:rPr lang="en-US" sz="180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2</m:t>
                          </m:r>
                        </m:den>
                      </m:f>
                      <m:r>
                        <a:rPr lang="en-US" sz="1800" i="1">
                          <a:latin typeface="Cambria Math" panose="02040503050406030204" pitchFamily="18" charset="0"/>
                        </a:rPr>
                        <m:t>𝑚</m:t>
                      </m:r>
                      <m:sSup>
                        <m:sSupPr>
                          <m:ctrlPr>
                            <a:rPr lang="en-US" sz="1800" i="1">
                              <a:latin typeface="Cambria Math" panose="02040503050406030204" pitchFamily="18" charset="0"/>
                            </a:rPr>
                          </m:ctrlPr>
                        </m:sSupPr>
                        <m:e>
                          <m:r>
                            <a:rPr lang="en-US" sz="1800" i="1">
                              <a:latin typeface="Cambria Math" panose="02040503050406030204" pitchFamily="18" charset="0"/>
                            </a:rPr>
                            <m:t>𝑣</m:t>
                          </m:r>
                        </m:e>
                        <m:sup>
                          <m:r>
                            <a:rPr lang="en-US" sz="1800" i="1">
                              <a:latin typeface="Cambria Math" panose="02040503050406030204" pitchFamily="18" charset="0"/>
                            </a:rPr>
                            <m:t>2</m:t>
                          </m:r>
                        </m:sup>
                      </m:sSup>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1</m:t>
                          </m:r>
                        </m:num>
                        <m:den>
                          <m:r>
                            <a:rPr lang="en-US" sz="1800" i="1">
                              <a:latin typeface="Cambria Math" panose="02040503050406030204" pitchFamily="18" charset="0"/>
                            </a:rPr>
                            <m:t>2</m:t>
                          </m:r>
                        </m:den>
                      </m:f>
                      <m:sSub>
                        <m:sSubPr>
                          <m:ctrlPr>
                            <a:rPr lang="en-US" sz="1800" i="1">
                              <a:latin typeface="Cambria Math" panose="02040503050406030204" pitchFamily="18" charset="0"/>
                            </a:rPr>
                          </m:ctrlPr>
                        </m:sSubPr>
                        <m:e>
                          <m:r>
                            <a:rPr lang="en-US" sz="1800" i="1">
                              <a:latin typeface="Cambria Math" panose="02040503050406030204" pitchFamily="18" charset="0"/>
                            </a:rPr>
                            <m:t>𝐹</m:t>
                          </m:r>
                        </m:e>
                        <m:sub>
                          <m:r>
                            <a:rPr lang="en-US" sz="1800" i="1">
                              <a:latin typeface="Cambria Math" panose="02040503050406030204" pitchFamily="18" charset="0"/>
                            </a:rPr>
                            <m:t>0</m:t>
                          </m:r>
                        </m:sub>
                      </m:sSub>
                      <m:sSup>
                        <m:sSupPr>
                          <m:ctrlPr>
                            <a:rPr lang="en-US" sz="1800" i="1">
                              <a:latin typeface="Cambria Math" panose="02040503050406030204" pitchFamily="18" charset="0"/>
                            </a:rPr>
                          </m:ctrlPr>
                        </m:sSupPr>
                        <m:e>
                          <m:r>
                            <a:rPr lang="en-US" sz="1800" i="1">
                              <a:latin typeface="Cambria Math" panose="02040503050406030204" pitchFamily="18" charset="0"/>
                            </a:rPr>
                            <m:t>𝑟</m:t>
                          </m:r>
                        </m:e>
                        <m:sup>
                          <m:r>
                            <a:rPr lang="en-US" sz="1800" i="1">
                              <a:latin typeface="Cambria Math" panose="02040503050406030204" pitchFamily="18" charset="0"/>
                            </a:rPr>
                            <m:t>𝑘</m:t>
                          </m:r>
                        </m:sup>
                      </m:sSup>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1</m:t>
                          </m:r>
                        </m:num>
                        <m:den>
                          <m:r>
                            <a:rPr lang="en-US" sz="1800" b="0" i="1" smtClean="0">
                              <a:latin typeface="Cambria Math" panose="02040503050406030204" pitchFamily="18" charset="0"/>
                            </a:rPr>
                            <m:t>2</m:t>
                          </m:r>
                        </m:den>
                      </m:f>
                      <m:sSub>
                        <m:sSubPr>
                          <m:ctrlPr>
                            <a:rPr lang="en-US" sz="1800" i="1">
                              <a:latin typeface="Cambria Math" panose="02040503050406030204" pitchFamily="18" charset="0"/>
                            </a:rPr>
                          </m:ctrlPr>
                        </m:sSubPr>
                        <m:e>
                          <m:r>
                            <a:rPr lang="en-US" sz="1800" i="1">
                              <a:latin typeface="Cambria Math" panose="02040503050406030204" pitchFamily="18" charset="0"/>
                            </a:rPr>
                            <m:t>𝐹</m:t>
                          </m:r>
                        </m:e>
                        <m:sub>
                          <m:r>
                            <a:rPr lang="en-US" sz="1800" i="1">
                              <a:latin typeface="Cambria Math" panose="02040503050406030204" pitchFamily="18" charset="0"/>
                            </a:rPr>
                            <m:t>0</m:t>
                          </m:r>
                        </m:sub>
                      </m:sSub>
                      <m:sSup>
                        <m:sSupPr>
                          <m:ctrlPr>
                            <a:rPr lang="en-US" sz="1800" i="1">
                              <a:latin typeface="Cambria Math" panose="02040503050406030204" pitchFamily="18" charset="0"/>
                            </a:rPr>
                          </m:ctrlPr>
                        </m:sSupPr>
                        <m:e>
                          <m:d>
                            <m:dPr>
                              <m:begChr m:val="["/>
                              <m:endChr m:val="]"/>
                              <m:ctrlPr>
                                <a:rPr lang="en-US" sz="1800" i="1">
                                  <a:latin typeface="Cambria Math" panose="02040503050406030204" pitchFamily="18" charset="0"/>
                                </a:rPr>
                              </m:ctrlPr>
                            </m:dPr>
                            <m:e>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altLang="zh-TW" sz="1800" i="1">
                                              <a:latin typeface="Cambria Math"/>
                                            </a:rPr>
                                            <m:t>𝑛</m:t>
                                          </m:r>
                                          <m:r>
                                            <a:rPr lang="en-US" altLang="zh-TW" sz="1800" i="1">
                                              <a:latin typeface="Cambria Math"/>
                                              <a:ea typeface="Cambria Math"/>
                                            </a:rPr>
                                            <m:t>ℏ</m:t>
                                          </m:r>
                                        </m:e>
                                      </m:d>
                                    </m:e>
                                    <m:sup>
                                      <m:r>
                                        <a:rPr lang="en-US" sz="1800" i="1">
                                          <a:latin typeface="Cambria Math" panose="02040503050406030204" pitchFamily="18" charset="0"/>
                                        </a:rPr>
                                        <m:t>2</m:t>
                                      </m:r>
                                    </m:sup>
                                  </m:sSup>
                                </m:num>
                                <m:den>
                                  <m:r>
                                    <a:rPr lang="en-US" sz="1800" i="1">
                                      <a:latin typeface="Cambria Math" panose="02040503050406030204" pitchFamily="18" charset="0"/>
                                    </a:rPr>
                                    <m:t>𝑚</m:t>
                                  </m:r>
                                  <m:sSub>
                                    <m:sSubPr>
                                      <m:ctrlPr>
                                        <a:rPr lang="en-US" sz="1800" i="1">
                                          <a:latin typeface="Cambria Math" panose="02040503050406030204" pitchFamily="18" charset="0"/>
                                        </a:rPr>
                                      </m:ctrlPr>
                                    </m:sSubPr>
                                    <m:e>
                                      <m:r>
                                        <a:rPr lang="en-US" sz="1800" i="1">
                                          <a:latin typeface="Cambria Math" panose="02040503050406030204" pitchFamily="18" charset="0"/>
                                        </a:rPr>
                                        <m:t>𝐹</m:t>
                                      </m:r>
                                    </m:e>
                                    <m:sub>
                                      <m:r>
                                        <a:rPr lang="en-US" sz="1800" i="1">
                                          <a:latin typeface="Cambria Math" panose="02040503050406030204" pitchFamily="18" charset="0"/>
                                        </a:rPr>
                                        <m:t>0</m:t>
                                      </m:r>
                                    </m:sub>
                                  </m:sSub>
                                </m:den>
                              </m:f>
                            </m:e>
                          </m:d>
                        </m:e>
                        <m:sup>
                          <m:f>
                            <m:fPr>
                              <m:ctrlPr>
                                <a:rPr lang="en-US" sz="1800" i="1">
                                  <a:latin typeface="Cambria Math" panose="02040503050406030204" pitchFamily="18" charset="0"/>
                                </a:rPr>
                              </m:ctrlPr>
                            </m:fPr>
                            <m:num>
                              <m:r>
                                <a:rPr lang="en-US" sz="1800" i="1">
                                  <a:latin typeface="Cambria Math" panose="02040503050406030204" pitchFamily="18" charset="0"/>
                                </a:rPr>
                                <m:t>𝑘</m:t>
                              </m:r>
                            </m:num>
                            <m:den>
                              <m:r>
                                <a:rPr lang="en-US" sz="1800" i="1">
                                  <a:latin typeface="Cambria Math" panose="02040503050406030204" pitchFamily="18" charset="0"/>
                                </a:rPr>
                                <m:t>𝑘</m:t>
                              </m:r>
                              <m:r>
                                <a:rPr lang="en-US" sz="1800" i="1">
                                  <a:latin typeface="Cambria Math" panose="02040503050406030204" pitchFamily="18" charset="0"/>
                                </a:rPr>
                                <m:t>+2</m:t>
                              </m:r>
                            </m:den>
                          </m:f>
                        </m:sup>
                      </m:sSup>
                    </m:oMath>
                  </m:oMathPara>
                </a14:m>
                <a:endParaRPr lang="en-TW" sz="1800" b="0" dirty="0">
                  <a:latin typeface="Cambria Math"/>
                </a:endParaRPr>
              </a:p>
            </p:txBody>
          </p:sp>
        </mc:Choice>
        <mc:Fallback xmlns="">
          <p:sp>
            <p:nvSpPr>
              <p:cNvPr id="11" name="TextBox 10">
                <a:extLst>
                  <a:ext uri="{FF2B5EF4-FFF2-40B4-BE49-F238E27FC236}">
                    <a16:creationId xmlns:a16="http://schemas.microsoft.com/office/drawing/2014/main" id="{AE856BC1-B934-9F61-DC3A-85FBC09AFCC3}"/>
                  </a:ext>
                </a:extLst>
              </p:cNvPr>
              <p:cNvSpPr txBox="1">
                <a:spLocks noRot="1" noChangeAspect="1" noMove="1" noResize="1" noEditPoints="1" noAdjustHandles="1" noChangeArrowheads="1" noChangeShapeType="1" noTextEdit="1"/>
              </p:cNvSpPr>
              <p:nvPr/>
            </p:nvSpPr>
            <p:spPr>
              <a:xfrm>
                <a:off x="4572000" y="4822553"/>
                <a:ext cx="3872470" cy="783869"/>
              </a:xfrm>
              <a:prstGeom prst="rect">
                <a:avLst/>
              </a:prstGeom>
              <a:blipFill>
                <a:blip r:embed="rId10"/>
                <a:stretch>
                  <a:fillRect l="-984" b="-317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D9F697B-BFE3-0209-1A32-B54A2D216FCE}"/>
                  </a:ext>
                </a:extLst>
              </p:cNvPr>
              <p:cNvSpPr txBox="1"/>
              <p:nvPr/>
            </p:nvSpPr>
            <p:spPr>
              <a:xfrm>
                <a:off x="1911998" y="5822446"/>
                <a:ext cx="4169924" cy="78386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𝐸</m:t>
                      </m:r>
                      <m:r>
                        <a:rPr lang="en-US" sz="1800" b="0" i="1" smtClean="0">
                          <a:latin typeface="Cambria Math" panose="02040503050406030204" pitchFamily="18" charset="0"/>
                        </a:rPr>
                        <m:t>=</m:t>
                      </m:r>
                      <m:r>
                        <a:rPr lang="en-US" sz="1800" b="0" i="1" smtClean="0">
                          <a:latin typeface="Cambria Math" panose="02040503050406030204" pitchFamily="18" charset="0"/>
                        </a:rPr>
                        <m:t>𝐾</m:t>
                      </m:r>
                      <m:r>
                        <a:rPr lang="en-US" sz="1800" b="0" i="1" smtClean="0">
                          <a:latin typeface="Cambria Math" panose="02040503050406030204" pitchFamily="18" charset="0"/>
                        </a:rPr>
                        <m:t>+</m:t>
                      </m:r>
                      <m:r>
                        <a:rPr lang="en-US" sz="1800" b="0" i="1" smtClean="0">
                          <a:latin typeface="Cambria Math" panose="02040503050406030204" pitchFamily="18" charset="0"/>
                        </a:rPr>
                        <m:t>𝑉</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2+</m:t>
                          </m:r>
                          <m:r>
                            <a:rPr lang="en-US" sz="1800" b="0" i="1" smtClean="0">
                              <a:latin typeface="Cambria Math" panose="02040503050406030204" pitchFamily="18" charset="0"/>
                            </a:rPr>
                            <m:t>𝑘</m:t>
                          </m:r>
                        </m:num>
                        <m:den>
                          <m:r>
                            <a:rPr lang="en-US" sz="1800" b="0" i="1" smtClean="0">
                              <a:latin typeface="Cambria Math" panose="02040503050406030204" pitchFamily="18" charset="0"/>
                            </a:rPr>
                            <m:t>2</m:t>
                          </m:r>
                          <m:r>
                            <a:rPr lang="en-US" sz="1800" b="0" i="1" smtClean="0">
                              <a:latin typeface="Cambria Math" panose="02040503050406030204" pitchFamily="18" charset="0"/>
                            </a:rPr>
                            <m:t>𝑘</m:t>
                          </m:r>
                        </m:den>
                      </m:f>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0</m:t>
                          </m:r>
                        </m:sub>
                      </m:sSub>
                      <m:sSup>
                        <m:sSupPr>
                          <m:ctrlPr>
                            <a:rPr lang="en-US" sz="1800" b="0" i="1" smtClean="0">
                              <a:latin typeface="Cambria Math" panose="02040503050406030204" pitchFamily="18" charset="0"/>
                            </a:rPr>
                          </m:ctrlPr>
                        </m:sSupPr>
                        <m:e>
                          <m:d>
                            <m:dPr>
                              <m:begChr m:val="["/>
                              <m:endChr m:val="]"/>
                              <m:ctrlPr>
                                <a:rPr lang="en-US" sz="1800" b="0" i="1" smtClean="0">
                                  <a:latin typeface="Cambria Math" panose="02040503050406030204" pitchFamily="18" charset="0"/>
                                </a:rPr>
                              </m:ctrlPr>
                            </m:dPr>
                            <m:e>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altLang="zh-TW" sz="1800" i="1">
                                              <a:latin typeface="Cambria Math"/>
                                            </a:rPr>
                                            <m:t>𝑛</m:t>
                                          </m:r>
                                          <m:r>
                                            <a:rPr lang="en-US" altLang="zh-TW" sz="1800" i="1">
                                              <a:latin typeface="Cambria Math"/>
                                              <a:ea typeface="Cambria Math"/>
                                            </a:rPr>
                                            <m:t>ℏ</m:t>
                                          </m:r>
                                        </m:e>
                                      </m:d>
                                    </m:e>
                                    <m:sup>
                                      <m:r>
                                        <a:rPr lang="en-US" sz="1800" i="1">
                                          <a:latin typeface="Cambria Math" panose="02040503050406030204" pitchFamily="18" charset="0"/>
                                        </a:rPr>
                                        <m:t>2</m:t>
                                      </m:r>
                                    </m:sup>
                                  </m:sSup>
                                </m:num>
                                <m:den>
                                  <m:r>
                                    <a:rPr lang="en-US" sz="1800" i="1">
                                      <a:latin typeface="Cambria Math" panose="02040503050406030204" pitchFamily="18" charset="0"/>
                                    </a:rPr>
                                    <m:t>𝑚</m:t>
                                  </m:r>
                                  <m:sSub>
                                    <m:sSubPr>
                                      <m:ctrlPr>
                                        <a:rPr lang="en-US" sz="1800" i="1">
                                          <a:latin typeface="Cambria Math" panose="02040503050406030204" pitchFamily="18" charset="0"/>
                                        </a:rPr>
                                      </m:ctrlPr>
                                    </m:sSubPr>
                                    <m:e>
                                      <m:r>
                                        <a:rPr lang="en-US" sz="1800" i="1">
                                          <a:latin typeface="Cambria Math" panose="02040503050406030204" pitchFamily="18" charset="0"/>
                                        </a:rPr>
                                        <m:t>𝐹</m:t>
                                      </m:r>
                                    </m:e>
                                    <m:sub>
                                      <m:r>
                                        <a:rPr lang="en-US" sz="1800" i="1">
                                          <a:latin typeface="Cambria Math" panose="02040503050406030204" pitchFamily="18" charset="0"/>
                                        </a:rPr>
                                        <m:t>0</m:t>
                                      </m:r>
                                    </m:sub>
                                  </m:sSub>
                                </m:den>
                              </m:f>
                            </m:e>
                          </m:d>
                        </m:e>
                        <m:sup>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𝑘</m:t>
                              </m:r>
                            </m:num>
                            <m:den>
                              <m:r>
                                <a:rPr lang="en-US" sz="1800" b="0" i="1" smtClean="0">
                                  <a:latin typeface="Cambria Math" panose="02040503050406030204" pitchFamily="18" charset="0"/>
                                </a:rPr>
                                <m:t>𝑘</m:t>
                              </m:r>
                              <m:r>
                                <a:rPr lang="en-US" sz="1800" b="0" i="1" smtClean="0">
                                  <a:latin typeface="Cambria Math" panose="02040503050406030204" pitchFamily="18" charset="0"/>
                                </a:rPr>
                                <m:t>+2</m:t>
                              </m:r>
                            </m:den>
                          </m:f>
                        </m:sup>
                      </m:sSup>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𝐶</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𝑛</m:t>
                          </m:r>
                        </m:e>
                        <m:sup>
                          <m:r>
                            <a:rPr lang="en-US" sz="1800" b="0" i="1" smtClean="0">
                              <a:latin typeface="Cambria Math" panose="02040503050406030204" pitchFamily="18" charset="0"/>
                              <a:ea typeface="Cambria Math" panose="02040503050406030204" pitchFamily="18" charset="0"/>
                            </a:rPr>
                            <m:t>2</m:t>
                          </m:r>
                        </m:sup>
                      </m:sSup>
                    </m:oMath>
                  </m:oMathPara>
                </a14:m>
                <a:endParaRPr lang="en-TW" sz="1800" b="0" dirty="0">
                  <a:latin typeface="Cambria Math"/>
                </a:endParaRPr>
              </a:p>
            </p:txBody>
          </p:sp>
        </mc:Choice>
        <mc:Fallback xmlns="">
          <p:sp>
            <p:nvSpPr>
              <p:cNvPr id="12" name="TextBox 11">
                <a:extLst>
                  <a:ext uri="{FF2B5EF4-FFF2-40B4-BE49-F238E27FC236}">
                    <a16:creationId xmlns:a16="http://schemas.microsoft.com/office/drawing/2014/main" id="{AD9F697B-BFE3-0209-1A32-B54A2D216FCE}"/>
                  </a:ext>
                </a:extLst>
              </p:cNvPr>
              <p:cNvSpPr txBox="1">
                <a:spLocks noRot="1" noChangeAspect="1" noMove="1" noResize="1" noEditPoints="1" noAdjustHandles="1" noChangeArrowheads="1" noChangeShapeType="1" noTextEdit="1"/>
              </p:cNvSpPr>
              <p:nvPr/>
            </p:nvSpPr>
            <p:spPr>
              <a:xfrm>
                <a:off x="1911998" y="5822446"/>
                <a:ext cx="4169924" cy="783869"/>
              </a:xfrm>
              <a:prstGeom prst="rect">
                <a:avLst/>
              </a:prstGeom>
              <a:blipFill>
                <a:blip r:embed="rId11"/>
                <a:stretch>
                  <a:fillRect b="-3175"/>
                </a:stretch>
              </a:blipFill>
            </p:spPr>
            <p:txBody>
              <a:bodyPr/>
              <a:lstStyle/>
              <a:p>
                <a:r>
                  <a:rPr lang="en-TW">
                    <a:noFill/>
                  </a:rPr>
                  <a:t> </a:t>
                </a:r>
              </a:p>
            </p:txBody>
          </p:sp>
        </mc:Fallback>
      </mc:AlternateContent>
      <p:sp>
        <p:nvSpPr>
          <p:cNvPr id="13" name="TextBox 12">
            <a:extLst>
              <a:ext uri="{FF2B5EF4-FFF2-40B4-BE49-F238E27FC236}">
                <a16:creationId xmlns:a16="http://schemas.microsoft.com/office/drawing/2014/main" id="{29826D94-6739-B17E-43AC-B682C5BE476C}"/>
              </a:ext>
            </a:extLst>
          </p:cNvPr>
          <p:cNvSpPr txBox="1"/>
          <p:nvPr/>
        </p:nvSpPr>
        <p:spPr>
          <a:xfrm>
            <a:off x="338023" y="515789"/>
            <a:ext cx="1363858" cy="369332"/>
          </a:xfrm>
          <a:prstGeom prst="rect">
            <a:avLst/>
          </a:prstGeom>
          <a:noFill/>
        </p:spPr>
        <p:txBody>
          <a:bodyPr wrap="square" rtlCol="0">
            <a:spAutoFit/>
          </a:bodyPr>
          <a:lstStyle/>
          <a:p>
            <a:r>
              <a:rPr lang="en-TW" sz="1800" b="0" dirty="0">
                <a:latin typeface="Cambria Math"/>
              </a:rPr>
              <a:t>1-15</a:t>
            </a:r>
          </a:p>
        </p:txBody>
      </p:sp>
      <p:pic>
        <p:nvPicPr>
          <p:cNvPr id="14" name="Picture 13">
            <a:extLst>
              <a:ext uri="{FF2B5EF4-FFF2-40B4-BE49-F238E27FC236}">
                <a16:creationId xmlns:a16="http://schemas.microsoft.com/office/drawing/2014/main" id="{C4061B77-87ED-2D35-B4C5-C2B25BF53F84}"/>
              </a:ext>
            </a:extLst>
          </p:cNvPr>
          <p:cNvPicPr>
            <a:picLocks noChangeAspect="1"/>
          </p:cNvPicPr>
          <p:nvPr/>
        </p:nvPicPr>
        <p:blipFill>
          <a:blip r:embed="rId12"/>
          <a:stretch>
            <a:fillRect/>
          </a:stretch>
        </p:blipFill>
        <p:spPr>
          <a:xfrm>
            <a:off x="1115268" y="517065"/>
            <a:ext cx="7670800" cy="1181100"/>
          </a:xfrm>
          <a:prstGeom prst="rect">
            <a:avLst/>
          </a:prstGeom>
        </p:spPr>
      </p:pic>
      <p:cxnSp>
        <p:nvCxnSpPr>
          <p:cNvPr id="15" name="Straight Arrow Connector 14">
            <a:extLst>
              <a:ext uri="{FF2B5EF4-FFF2-40B4-BE49-F238E27FC236}">
                <a16:creationId xmlns:a16="http://schemas.microsoft.com/office/drawing/2014/main" id="{33F45992-4C52-F26D-4495-434F2868F314}"/>
              </a:ext>
            </a:extLst>
          </p:cNvPr>
          <p:cNvCxnSpPr>
            <a:endCxn id="5" idx="3"/>
          </p:cNvCxnSpPr>
          <p:nvPr/>
        </p:nvCxnSpPr>
        <p:spPr>
          <a:xfrm flipH="1">
            <a:off x="5505155" y="2906212"/>
            <a:ext cx="576767" cy="4504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Left Arrow 15">
            <a:extLst>
              <a:ext uri="{FF2B5EF4-FFF2-40B4-BE49-F238E27FC236}">
                <a16:creationId xmlns:a16="http://schemas.microsoft.com/office/drawing/2014/main" id="{C7268F97-7829-1125-35FC-22EC205C134E}"/>
              </a:ext>
            </a:extLst>
          </p:cNvPr>
          <p:cNvSpPr/>
          <p:nvPr/>
        </p:nvSpPr>
        <p:spPr>
          <a:xfrm>
            <a:off x="3851920" y="3230158"/>
            <a:ext cx="216024" cy="26746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7" name="Down Arrow 16">
            <a:extLst>
              <a:ext uri="{FF2B5EF4-FFF2-40B4-BE49-F238E27FC236}">
                <a16:creationId xmlns:a16="http://schemas.microsoft.com/office/drawing/2014/main" id="{FFBD6D9B-711E-1B8E-2965-F048D31DE0FE}"/>
              </a:ext>
            </a:extLst>
          </p:cNvPr>
          <p:cNvSpPr/>
          <p:nvPr/>
        </p:nvSpPr>
        <p:spPr>
          <a:xfrm>
            <a:off x="2771800" y="3512095"/>
            <a:ext cx="216024" cy="265544"/>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400808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11" grpId="0" animBg="1"/>
      <p:bldP spid="12" grpId="0" animBg="1"/>
      <p:bldP spid="16" grpId="0" animBg="1"/>
      <p:bldP spid="17" grpId="0" animBg="1"/>
    </p:bld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692696"/>
            <a:ext cx="6628239"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矩形 2"/>
              <p:cNvSpPr/>
              <p:nvPr/>
            </p:nvSpPr>
            <p:spPr>
              <a:xfrm>
                <a:off x="3263070" y="4781377"/>
                <a:ext cx="2477345" cy="64812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cs typeface="Times New Roman" panose="02020603050405020304" pitchFamily="18" charset="0"/>
                            </a:rPr>
                          </m:ctrlPr>
                        </m:sSubPr>
                        <m:e>
                          <m:r>
                            <a:rPr lang="en-US" altLang="zh-TW" sz="1800" i="1">
                              <a:latin typeface="Cambria Math"/>
                              <a:cs typeface="Times New Roman" panose="02020603050405020304" pitchFamily="18" charset="0"/>
                            </a:rPr>
                            <m:t>𝑉</m:t>
                          </m:r>
                        </m:e>
                        <m:sub>
                          <m:r>
                            <m:rPr>
                              <m:sty m:val="p"/>
                            </m:rPr>
                            <a:rPr lang="en-US" altLang="zh-TW" sz="1800">
                              <a:latin typeface="Cambria Math"/>
                              <a:cs typeface="Times New Roman" panose="02020603050405020304" pitchFamily="18" charset="0"/>
                            </a:rPr>
                            <m:t>eff</m:t>
                          </m:r>
                        </m:sub>
                      </m:sSub>
                      <m:d>
                        <m:dPr>
                          <m:ctrlPr>
                            <a:rPr lang="en-US" altLang="zh-TW" sz="1800" i="1">
                              <a:latin typeface="Cambria Math" panose="02040503050406030204" pitchFamily="18" charset="0"/>
                              <a:cs typeface="Times New Roman" panose="02020603050405020304" pitchFamily="18" charset="0"/>
                            </a:rPr>
                          </m:ctrlPr>
                        </m:dPr>
                        <m:e>
                          <m:r>
                            <a:rPr lang="en-US" altLang="zh-TW" sz="1800" i="1">
                              <a:latin typeface="Cambria Math"/>
                              <a:cs typeface="Times New Roman" panose="02020603050405020304" pitchFamily="18" charset="0"/>
                            </a:rPr>
                            <m:t>𝑟</m:t>
                          </m:r>
                        </m:e>
                      </m:d>
                      <m:r>
                        <a:rPr lang="en-US" altLang="zh-TW" sz="1800" b="0" i="1" smtClean="0">
                          <a:latin typeface="Cambria Math"/>
                          <a:cs typeface="Times New Roman" panose="02020603050405020304" pitchFamily="18" charset="0"/>
                        </a:rPr>
                        <m:t>=</m:t>
                      </m:r>
                      <m:f>
                        <m:fPr>
                          <m:ctrlPr>
                            <a:rPr lang="en-US" altLang="zh-TW" sz="1800" i="1">
                              <a:latin typeface="Cambria Math" panose="02040503050406030204" pitchFamily="18" charset="0"/>
                              <a:cs typeface="Times New Roman" panose="02020603050405020304" pitchFamily="18" charset="0"/>
                            </a:rPr>
                          </m:ctrlPr>
                        </m:fPr>
                        <m:num>
                          <m:sSup>
                            <m:sSupPr>
                              <m:ctrlPr>
                                <a:rPr lang="en-US" altLang="zh-TW" sz="1800" i="1">
                                  <a:latin typeface="Cambria Math" panose="02040503050406030204" pitchFamily="18" charset="0"/>
                                  <a:cs typeface="Times New Roman" panose="02020603050405020304" pitchFamily="18" charset="0"/>
                                </a:rPr>
                              </m:ctrlPr>
                            </m:sSupPr>
                            <m:e>
                              <m:r>
                                <a:rPr lang="en-US" altLang="zh-TW" sz="1800" i="1">
                                  <a:latin typeface="Cambria Math"/>
                                  <a:cs typeface="Times New Roman" panose="02020603050405020304" pitchFamily="18" charset="0"/>
                                </a:rPr>
                                <m:t>𝑙</m:t>
                              </m:r>
                            </m:e>
                            <m:sup>
                              <m:r>
                                <a:rPr lang="en-US" altLang="zh-TW" sz="1800" i="1">
                                  <a:latin typeface="Cambria Math"/>
                                  <a:cs typeface="Times New Roman" panose="02020603050405020304" pitchFamily="18" charset="0"/>
                                </a:rPr>
                                <m:t>2</m:t>
                              </m:r>
                            </m:sup>
                          </m:sSup>
                        </m:num>
                        <m:den>
                          <m:r>
                            <a:rPr lang="en-US" altLang="zh-TW" sz="1800" i="1">
                              <a:latin typeface="Cambria Math"/>
                              <a:cs typeface="Times New Roman" panose="02020603050405020304" pitchFamily="18" charset="0"/>
                            </a:rPr>
                            <m:t>2</m:t>
                          </m:r>
                          <m:r>
                            <a:rPr lang="en-US" altLang="zh-TW" sz="1800" i="1">
                              <a:latin typeface="Cambria Math"/>
                              <a:cs typeface="Times New Roman" panose="02020603050405020304" pitchFamily="18" charset="0"/>
                            </a:rPr>
                            <m:t>𝑚</m:t>
                          </m:r>
                          <m:sSup>
                            <m:sSupPr>
                              <m:ctrlPr>
                                <a:rPr lang="en-US" altLang="zh-TW" sz="1800" i="1">
                                  <a:latin typeface="Cambria Math" panose="02040503050406030204" pitchFamily="18" charset="0"/>
                                  <a:ea typeface="Cambria Math"/>
                                  <a:cs typeface="Times New Roman" panose="02020603050405020304" pitchFamily="18" charset="0"/>
                                </a:rPr>
                              </m:ctrlPr>
                            </m:sSupPr>
                            <m:e>
                              <m:r>
                                <a:rPr lang="en-US" altLang="zh-TW" sz="1800" i="1">
                                  <a:latin typeface="Cambria Math"/>
                                  <a:ea typeface="Cambria Math"/>
                                  <a:cs typeface="Times New Roman" panose="02020603050405020304" pitchFamily="18" charset="0"/>
                                </a:rPr>
                                <m:t>𝑟</m:t>
                              </m:r>
                            </m:e>
                            <m:sup>
                              <m:r>
                                <a:rPr lang="en-US" altLang="zh-TW" sz="1800" i="1">
                                  <a:latin typeface="Cambria Math"/>
                                  <a:ea typeface="Cambria Math"/>
                                  <a:cs typeface="Times New Roman" panose="02020603050405020304" pitchFamily="18" charset="0"/>
                                </a:rPr>
                                <m:t>2</m:t>
                              </m:r>
                            </m:sup>
                          </m:sSup>
                        </m:den>
                      </m:f>
                      <m:r>
                        <a:rPr lang="en-US" altLang="zh-TW" sz="1800" i="1">
                          <a:latin typeface="Cambria Math"/>
                          <a:cs typeface="Times New Roman" panose="02020603050405020304" pitchFamily="18" charset="0"/>
                        </a:rPr>
                        <m:t>+</m:t>
                      </m:r>
                      <m:r>
                        <a:rPr lang="en-US" altLang="zh-TW" sz="1800" i="1">
                          <a:latin typeface="Cambria Math"/>
                          <a:cs typeface="Times New Roman" panose="02020603050405020304" pitchFamily="18" charset="0"/>
                        </a:rPr>
                        <m:t>𝑉</m:t>
                      </m:r>
                      <m:d>
                        <m:dPr>
                          <m:ctrlPr>
                            <a:rPr lang="en-US" altLang="zh-TW" sz="1800" i="1">
                              <a:latin typeface="Cambria Math" panose="02040503050406030204" pitchFamily="18" charset="0"/>
                              <a:cs typeface="Times New Roman" panose="02020603050405020304" pitchFamily="18" charset="0"/>
                            </a:rPr>
                          </m:ctrlPr>
                        </m:dPr>
                        <m:e>
                          <m:r>
                            <a:rPr lang="en-US" altLang="zh-TW" sz="1800" i="1">
                              <a:latin typeface="Cambria Math"/>
                              <a:cs typeface="Times New Roman" panose="02020603050405020304" pitchFamily="18" charset="0"/>
                            </a:rPr>
                            <m:t>𝑟</m:t>
                          </m:r>
                        </m:e>
                      </m:d>
                    </m:oMath>
                  </m:oMathPara>
                </a14:m>
                <a:endParaRPr lang="zh-TW" altLang="en-US" sz="1800" dirty="0"/>
              </a:p>
            </p:txBody>
          </p:sp>
        </mc:Choice>
        <mc:Fallback xmlns="">
          <p:sp>
            <p:nvSpPr>
              <p:cNvPr id="3" name="矩形 2"/>
              <p:cNvSpPr>
                <a:spLocks noRot="1" noChangeAspect="1" noMove="1" noResize="1" noEditPoints="1" noAdjustHandles="1" noChangeArrowheads="1" noChangeShapeType="1" noTextEdit="1"/>
              </p:cNvSpPr>
              <p:nvPr/>
            </p:nvSpPr>
            <p:spPr>
              <a:xfrm>
                <a:off x="3263070" y="4781377"/>
                <a:ext cx="2477345" cy="648126"/>
              </a:xfrm>
              <a:prstGeom prst="rect">
                <a:avLst/>
              </a:prstGeom>
              <a:blipFill>
                <a:blip r:embed="rId3"/>
                <a:stretch>
                  <a:fillRect b="-384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3224982" y="921296"/>
                <a:ext cx="1620242" cy="52456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cs typeface="Times New Roman" panose="02020603050405020304" pitchFamily="18" charset="0"/>
                            </a:rPr>
                          </m:ctrlPr>
                        </m:fPr>
                        <m:num>
                          <m:sSup>
                            <m:sSupPr>
                              <m:ctrlPr>
                                <a:rPr lang="en-US" altLang="zh-TW" sz="1400" i="1">
                                  <a:latin typeface="Cambria Math" panose="02040503050406030204" pitchFamily="18" charset="0"/>
                                  <a:cs typeface="Times New Roman" panose="02020603050405020304" pitchFamily="18" charset="0"/>
                                </a:rPr>
                              </m:ctrlPr>
                            </m:sSupPr>
                            <m:e>
                              <m:r>
                                <a:rPr lang="en-US" altLang="zh-TW" sz="1400" i="1">
                                  <a:latin typeface="Cambria Math"/>
                                  <a:cs typeface="Times New Roman" panose="02020603050405020304" pitchFamily="18" charset="0"/>
                                </a:rPr>
                                <m:t>𝑙</m:t>
                              </m:r>
                            </m:e>
                            <m:sup>
                              <m:r>
                                <a:rPr lang="en-US" altLang="zh-TW" sz="1400" i="1">
                                  <a:latin typeface="Cambria Math"/>
                                  <a:cs typeface="Times New Roman" panose="02020603050405020304" pitchFamily="18" charset="0"/>
                                </a:rPr>
                                <m:t>2</m:t>
                              </m:r>
                            </m:sup>
                          </m:sSup>
                        </m:num>
                        <m:den>
                          <m:r>
                            <a:rPr lang="en-US" altLang="zh-TW" sz="1400" i="1">
                              <a:latin typeface="Cambria Math"/>
                              <a:cs typeface="Times New Roman" panose="02020603050405020304" pitchFamily="18" charset="0"/>
                            </a:rPr>
                            <m:t>2</m:t>
                          </m:r>
                          <m:r>
                            <a:rPr lang="en-US" altLang="zh-TW" sz="1400" i="1">
                              <a:latin typeface="Cambria Math"/>
                              <a:cs typeface="Times New Roman" panose="02020603050405020304" pitchFamily="18" charset="0"/>
                            </a:rPr>
                            <m:t>𝑚</m:t>
                          </m:r>
                          <m:sSup>
                            <m:sSupPr>
                              <m:ctrlPr>
                                <a:rPr lang="en-US" altLang="zh-TW" sz="1400" i="1">
                                  <a:latin typeface="Cambria Math" panose="02040503050406030204" pitchFamily="18" charset="0"/>
                                  <a:ea typeface="Cambria Math"/>
                                  <a:cs typeface="Times New Roman" panose="02020603050405020304" pitchFamily="18" charset="0"/>
                                </a:rPr>
                              </m:ctrlPr>
                            </m:sSupPr>
                            <m:e>
                              <m:r>
                                <a:rPr lang="en-US" altLang="zh-TW" sz="1400" i="1">
                                  <a:latin typeface="Cambria Math"/>
                                  <a:ea typeface="Cambria Math"/>
                                  <a:cs typeface="Times New Roman" panose="02020603050405020304" pitchFamily="18" charset="0"/>
                                </a:rPr>
                                <m:t>𝑟</m:t>
                              </m:r>
                            </m:e>
                            <m:sup>
                              <m:r>
                                <a:rPr lang="en-US" altLang="zh-TW" sz="1400" i="1">
                                  <a:latin typeface="Cambria Math"/>
                                  <a:ea typeface="Cambria Math"/>
                                  <a:cs typeface="Times New Roman" panose="02020603050405020304" pitchFamily="18" charset="0"/>
                                </a:rPr>
                                <m:t>2</m:t>
                              </m:r>
                            </m:sup>
                          </m:sSup>
                        </m:den>
                      </m:f>
                      <m:r>
                        <a:rPr lang="en-US" altLang="zh-TW" sz="1400" b="0" i="1" smtClean="0">
                          <a:latin typeface="Cambria Math"/>
                          <a:ea typeface="Cambria Math"/>
                          <a:cs typeface="Times New Roman" panose="02020603050405020304" pitchFamily="18" charset="0"/>
                        </a:rPr>
                        <m:t>=</m:t>
                      </m:r>
                      <m:f>
                        <m:fPr>
                          <m:ctrlPr>
                            <a:rPr lang="en-US" altLang="zh-TW" sz="1400" i="1">
                              <a:latin typeface="Cambria Math" panose="02040503050406030204" pitchFamily="18" charset="0"/>
                              <a:cs typeface="Times New Roman" panose="02020603050405020304" pitchFamily="18" charset="0"/>
                            </a:rPr>
                          </m:ctrlPr>
                        </m:fPr>
                        <m:num>
                          <m:r>
                            <a:rPr lang="en-US" altLang="zh-TW" sz="1400" i="1">
                              <a:latin typeface="Cambria Math"/>
                              <a:cs typeface="Times New Roman" panose="02020603050405020304" pitchFamily="18" charset="0"/>
                            </a:rPr>
                            <m:t>1</m:t>
                          </m:r>
                        </m:num>
                        <m:den>
                          <m:r>
                            <a:rPr lang="en-US" altLang="zh-TW" sz="1400" i="1">
                              <a:latin typeface="Cambria Math"/>
                              <a:cs typeface="Times New Roman" panose="02020603050405020304" pitchFamily="18" charset="0"/>
                            </a:rPr>
                            <m:t>2</m:t>
                          </m:r>
                        </m:den>
                      </m:f>
                      <m:r>
                        <a:rPr lang="en-US" altLang="zh-TW" sz="1400" i="1">
                          <a:latin typeface="Cambria Math"/>
                          <a:cs typeface="Times New Roman" panose="02020603050405020304" pitchFamily="18" charset="0"/>
                        </a:rPr>
                        <m:t>𝑚</m:t>
                      </m:r>
                      <m:sSup>
                        <m:sSupPr>
                          <m:ctrlPr>
                            <a:rPr lang="en-US" altLang="zh-TW" sz="1400" i="1">
                              <a:latin typeface="Cambria Math" panose="02040503050406030204" pitchFamily="18" charset="0"/>
                              <a:cs typeface="Times New Roman" panose="02020603050405020304" pitchFamily="18" charset="0"/>
                            </a:rPr>
                          </m:ctrlPr>
                        </m:sSupPr>
                        <m:e>
                          <m:r>
                            <a:rPr lang="en-US" altLang="zh-TW" sz="1400" i="1">
                              <a:latin typeface="Cambria Math"/>
                              <a:cs typeface="Times New Roman" panose="02020603050405020304" pitchFamily="18" charset="0"/>
                            </a:rPr>
                            <m:t>𝑟</m:t>
                          </m:r>
                        </m:e>
                        <m:sup>
                          <m:r>
                            <a:rPr lang="en-US" altLang="zh-TW" sz="1400" i="1">
                              <a:latin typeface="Cambria Math"/>
                              <a:cs typeface="Times New Roman" panose="02020603050405020304" pitchFamily="18" charset="0"/>
                            </a:rPr>
                            <m:t>2</m:t>
                          </m:r>
                        </m:sup>
                      </m:sSup>
                      <m:sSup>
                        <m:sSupPr>
                          <m:ctrlPr>
                            <a:rPr lang="en-US" altLang="zh-TW" sz="1400" i="1">
                              <a:latin typeface="Cambria Math" panose="02040503050406030204" pitchFamily="18" charset="0"/>
                              <a:cs typeface="Times New Roman" panose="02020603050405020304" pitchFamily="18" charset="0"/>
                            </a:rPr>
                          </m:ctrlPr>
                        </m:sSupPr>
                        <m:e>
                          <m:acc>
                            <m:accPr>
                              <m:chr m:val="̇"/>
                              <m:ctrlPr>
                                <a:rPr lang="en-US" altLang="zh-TW" sz="1400" i="1">
                                  <a:latin typeface="Cambria Math" panose="02040503050406030204" pitchFamily="18" charset="0"/>
                                  <a:cs typeface="Times New Roman" panose="02020603050405020304" pitchFamily="18" charset="0"/>
                                </a:rPr>
                              </m:ctrlPr>
                            </m:accPr>
                            <m:e>
                              <m:r>
                                <a:rPr lang="zh-TW" altLang="en-US" sz="1400" i="1">
                                  <a:latin typeface="Cambria Math"/>
                                  <a:cs typeface="Times New Roman" panose="02020603050405020304" pitchFamily="18" charset="0"/>
                                </a:rPr>
                                <m:t>𝜙</m:t>
                              </m:r>
                            </m:e>
                          </m:acc>
                        </m:e>
                        <m:sup>
                          <m:r>
                            <a:rPr lang="en-US" altLang="zh-TW" sz="1400" i="1">
                              <a:latin typeface="Cambria Math"/>
                              <a:cs typeface="Times New Roman" panose="02020603050405020304" pitchFamily="18" charset="0"/>
                            </a:rPr>
                            <m:t>2</m:t>
                          </m:r>
                        </m:sup>
                      </m:sSup>
                    </m:oMath>
                  </m:oMathPara>
                </a14:m>
                <a:endParaRPr lang="zh-TW" altLang="en-US" sz="1400" dirty="0"/>
              </a:p>
            </p:txBody>
          </p:sp>
        </mc:Choice>
        <mc:Fallback xmlns="">
          <p:sp>
            <p:nvSpPr>
              <p:cNvPr id="2" name="矩形 1"/>
              <p:cNvSpPr>
                <a:spLocks noRot="1" noChangeAspect="1" noMove="1" noResize="1" noEditPoints="1" noAdjustHandles="1" noChangeArrowheads="1" noChangeShapeType="1" noTextEdit="1"/>
              </p:cNvSpPr>
              <p:nvPr/>
            </p:nvSpPr>
            <p:spPr>
              <a:xfrm>
                <a:off x="3224982" y="921296"/>
                <a:ext cx="1620242" cy="524567"/>
              </a:xfrm>
              <a:prstGeom prst="rect">
                <a:avLst/>
              </a:prstGeom>
              <a:blipFill>
                <a:blip r:embed="rId4"/>
                <a:stretch>
                  <a:fillRect b="-2381"/>
                </a:stretch>
              </a:blipFill>
            </p:spPr>
            <p:txBody>
              <a:bodyPr/>
              <a:lstStyle/>
              <a:p>
                <a:r>
                  <a:rPr lang="en-TW">
                    <a:noFill/>
                  </a:rPr>
                  <a:t> </a:t>
                </a:r>
              </a:p>
            </p:txBody>
          </p:sp>
        </mc:Fallback>
      </mc:AlternateContent>
    </p:spTree>
    <p:extLst>
      <p:ext uri="{BB962C8B-B14F-4D97-AF65-F5344CB8AC3E}">
        <p14:creationId xmlns:p14="http://schemas.microsoft.com/office/powerpoint/2010/main" val="272222444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photos.aip.org/history/Thumbnails/bohr_niels_b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785813"/>
            <a:ext cx="380047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4" descr="http://photos.aip.org/history/Thumbnails/bohr_aage_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785813"/>
            <a:ext cx="35623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5" descr="Bohr 500 Danish Krone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563" y="4500563"/>
            <a:ext cx="38100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6" descr="http://www.gap-system.org/~history/BigPictures/Bohr_Niels_4.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2125" y="4500563"/>
            <a:ext cx="2514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F8D7F0D-44B7-8246-BC1B-3805E55FD7BD}"/>
              </a:ext>
            </a:extLst>
          </p:cNvPr>
          <p:cNvSpPr/>
          <p:nvPr/>
        </p:nvSpPr>
        <p:spPr>
          <a:xfrm>
            <a:off x="5572125" y="5013176"/>
            <a:ext cx="1520155" cy="100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www.cord.edu/faculty/ulnessd/legacy/fall2000/pfeifer/Image5.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580"/>
          <a:stretch/>
        </p:blipFill>
        <p:spPr bwMode="auto">
          <a:xfrm>
            <a:off x="696729" y="1113221"/>
            <a:ext cx="4874563" cy="280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741682" y="201684"/>
            <a:ext cx="52565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橢圓軌道應該也是可能的！</a:t>
            </a:r>
          </a:p>
        </p:txBody>
      </p:sp>
      <p:pic>
        <p:nvPicPr>
          <p:cNvPr id="4" name="Picture 5" descr="http://www.aip.org/history/heisenberg/images/h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9283" y="1113221"/>
            <a:ext cx="2471429" cy="199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741683" y="4221088"/>
            <a:ext cx="4784657" cy="369332"/>
          </a:xfrm>
          <a:prstGeom prst="rect">
            <a:avLst/>
          </a:prstGeom>
          <a:noFill/>
        </p:spPr>
        <p:txBody>
          <a:bodyPr wrap="square" rtlCol="0">
            <a:spAutoFit/>
          </a:bodyPr>
          <a:lstStyle/>
          <a:p>
            <a:r>
              <a:rPr lang="zh-TW" altLang="en-US" sz="1800" b="0" dirty="0">
                <a:latin typeface="Cambria Math"/>
              </a:rPr>
              <a:t>並且將量子化條件</a:t>
            </a:r>
            <a:r>
              <a:rPr lang="zh-TW" altLang="en-US" sz="1800" dirty="0">
                <a:latin typeface="Cambria Math"/>
              </a:rPr>
              <a:t>，寫成角座標的積分，</a:t>
            </a:r>
            <a:endParaRPr lang="zh-TW" altLang="en-US" sz="1800" b="0" dirty="0">
              <a:latin typeface="Cambria Math"/>
            </a:endParaRPr>
          </a:p>
        </p:txBody>
      </p:sp>
      <mc:AlternateContent xmlns:mc="http://schemas.openxmlformats.org/markup-compatibility/2006" xmlns:a14="http://schemas.microsoft.com/office/drawing/2010/main">
        <mc:Choice Requires="a14">
          <p:sp>
            <p:nvSpPr>
              <p:cNvPr id="6" name="文字方塊 5"/>
              <p:cNvSpPr txBox="1"/>
              <p:nvPr/>
            </p:nvSpPr>
            <p:spPr>
              <a:xfrm>
                <a:off x="788635" y="5069829"/>
                <a:ext cx="1498487" cy="39408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a:rPr>
                        <m:t>𝐿</m:t>
                      </m:r>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a:rPr>
                            <m:t>𝑝</m:t>
                          </m:r>
                        </m:e>
                        <m:sub>
                          <m:r>
                            <a:rPr lang="zh-TW" altLang="en-US" sz="1800" i="1">
                              <a:latin typeface="Cambria Math"/>
                            </a:rPr>
                            <m:t>𝜙</m:t>
                          </m:r>
                        </m:sub>
                      </m:sSub>
                      <m:r>
                        <a:rPr lang="en-US" altLang="zh-TW" sz="1800" b="0" i="1" smtClean="0">
                          <a:latin typeface="Cambria Math"/>
                        </a:rPr>
                        <m:t>=</m:t>
                      </m:r>
                      <m:r>
                        <a:rPr lang="en-US" altLang="zh-TW" sz="1800" b="0" i="1" smtClean="0">
                          <a:latin typeface="Cambria Math"/>
                        </a:rPr>
                        <m:t>𝑛</m:t>
                      </m:r>
                      <m:r>
                        <a:rPr lang="en-US" altLang="zh-TW" sz="1800" b="0" i="1" smtClean="0">
                          <a:latin typeface="Cambria Math"/>
                          <a:ea typeface="Cambria Math"/>
                        </a:rPr>
                        <m:t>ℏ</m:t>
                      </m:r>
                    </m:oMath>
                  </m:oMathPara>
                </a14:m>
                <a:endParaRPr lang="zh-TW" altLang="en-US" sz="1800" b="0" i="1" dirty="0">
                  <a:latin typeface="Cambria Math"/>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788635" y="5069829"/>
                <a:ext cx="1498487" cy="394082"/>
              </a:xfrm>
              <a:prstGeom prst="rect">
                <a:avLst/>
              </a:prstGeom>
              <a:blipFill rotWithShape="1">
                <a:blip r:embed="rId4"/>
                <a:stretch>
                  <a:fillRect b="-10938"/>
                </a:stretch>
              </a:blipFill>
            </p:spPr>
            <p:txBody>
              <a:bodyPr/>
              <a:lstStyle/>
              <a:p>
                <a:r>
                  <a:rPr lang="zh-TW" altLang="en-US">
                    <a:noFill/>
                  </a:rPr>
                  <a:t> </a:t>
                </a:r>
              </a:p>
            </p:txBody>
          </p:sp>
        </mc:Fallback>
      </mc:AlternateContent>
      <p:sp>
        <p:nvSpPr>
          <p:cNvPr id="5" name="文字方塊 4"/>
          <p:cNvSpPr txBox="1"/>
          <p:nvPr/>
        </p:nvSpPr>
        <p:spPr>
          <a:xfrm>
            <a:off x="741682" y="633732"/>
            <a:ext cx="7128792" cy="369332"/>
          </a:xfrm>
          <a:prstGeom prst="rect">
            <a:avLst/>
          </a:prstGeom>
          <a:noFill/>
        </p:spPr>
        <p:txBody>
          <a:bodyPr wrap="square" rtlCol="0">
            <a:spAutoFit/>
          </a:bodyPr>
          <a:lstStyle/>
          <a:p>
            <a:r>
              <a:rPr lang="en-US" altLang="zh-TW" sz="1800" dirty="0" err="1">
                <a:latin typeface="Cambria Math"/>
              </a:rPr>
              <a:t>Sommerfeld</a:t>
            </a:r>
            <a:r>
              <a:rPr lang="en-US" altLang="zh-TW" sz="1800" dirty="0">
                <a:latin typeface="Cambria Math"/>
              </a:rPr>
              <a:t> </a:t>
            </a:r>
            <a:r>
              <a:rPr lang="zh-TW" altLang="en-US" sz="1800" dirty="0">
                <a:latin typeface="Cambria Math"/>
              </a:rPr>
              <a:t>將波爾的想法推廣到橢圓形軌道（這部分是錯的）。</a:t>
            </a:r>
            <a:endParaRPr lang="zh-TW" altLang="en-US" sz="1800" b="0" dirty="0">
              <a:latin typeface="Cambria Math"/>
            </a:endParaRPr>
          </a:p>
        </p:txBody>
      </p:sp>
      <mc:AlternateContent xmlns:mc="http://schemas.openxmlformats.org/markup-compatibility/2006" xmlns:a14="http://schemas.microsoft.com/office/drawing/2010/main">
        <mc:Choice Requires="a14">
          <p:sp>
            <p:nvSpPr>
              <p:cNvPr id="8" name="文字方塊 7"/>
              <p:cNvSpPr txBox="1"/>
              <p:nvPr/>
            </p:nvSpPr>
            <p:spPr>
              <a:xfrm>
                <a:off x="2926782" y="5048935"/>
                <a:ext cx="1886350"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sz="1800" b="0" i="1" smtClean="0">
                              <a:latin typeface="Cambria Math" panose="02040503050406030204" pitchFamily="18" charset="0"/>
                            </a:rPr>
                          </m:ctrlPr>
                        </m:naryPr>
                        <m:sub/>
                        <m:sup/>
                        <m:e>
                          <m:r>
                            <a:rPr lang="en-US" altLang="zh-TW" sz="1800" b="0" i="1" smtClean="0">
                              <a:latin typeface="Cambria Math"/>
                            </a:rPr>
                            <m:t>𝑑</m:t>
                          </m:r>
                          <m:r>
                            <a:rPr lang="zh-TW" altLang="en-US" sz="1800" b="0" i="1" smtClean="0">
                              <a:latin typeface="Cambria Math"/>
                            </a:rPr>
                            <m:t>𝜙</m:t>
                          </m:r>
                          <m:r>
                            <a:rPr lang="zh-TW" altLang="en-US"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𝑝</m:t>
                              </m:r>
                            </m:e>
                            <m:sub>
                              <m:r>
                                <a:rPr lang="zh-TW" altLang="en-US" sz="1800" b="0" i="1" smtClean="0">
                                  <a:latin typeface="Cambria Math"/>
                                </a:rPr>
                                <m:t>𝜙</m:t>
                              </m:r>
                            </m:sub>
                          </m:sSub>
                        </m:e>
                      </m:nary>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𝑛</m:t>
                          </m:r>
                        </m:e>
                        <m:sub>
                          <m:r>
                            <a:rPr lang="zh-TW" altLang="en-US" sz="1800" b="0" i="1" smtClean="0">
                              <a:latin typeface="Cambria Math"/>
                            </a:rPr>
                            <m:t>𝜙</m:t>
                          </m:r>
                        </m:sub>
                      </m:sSub>
                      <m:r>
                        <a:rPr lang="en-US" altLang="zh-TW" sz="1800" b="0" i="1" smtClean="0">
                          <a:latin typeface="Cambria Math"/>
                          <a:ea typeface="Cambria Math"/>
                        </a:rPr>
                        <m:t>h</m:t>
                      </m:r>
                    </m:oMath>
                  </m:oMathPara>
                </a14:m>
                <a:endParaRPr lang="zh-TW" altLang="en-US" sz="1800" b="0" i="1" dirty="0">
                  <a:latin typeface="Cambria Math"/>
                </a:endParaRPr>
              </a:p>
            </p:txBody>
          </p:sp>
        </mc:Choice>
        <mc:Fallback xmlns="">
          <p:sp>
            <p:nvSpPr>
              <p:cNvPr id="8" name="文字方塊 7"/>
              <p:cNvSpPr txBox="1">
                <a:spLocks noRot="1" noChangeAspect="1" noMove="1" noResize="1" noEditPoints="1" noAdjustHandles="1" noChangeArrowheads="1" noChangeShapeType="1" noTextEdit="1"/>
              </p:cNvSpPr>
              <p:nvPr/>
            </p:nvSpPr>
            <p:spPr>
              <a:xfrm>
                <a:off x="2926782" y="5048935"/>
                <a:ext cx="1886350" cy="818879"/>
              </a:xfrm>
              <a:prstGeom prst="rect">
                <a:avLst/>
              </a:prstGeom>
              <a:blipFill rotWithShape="1">
                <a:blip r:embed="rId5"/>
                <a:stretch>
                  <a:fillRect/>
                </a:stretch>
              </a:blipFill>
            </p:spPr>
            <p:txBody>
              <a:bodyPr/>
              <a:lstStyle/>
              <a:p>
                <a:r>
                  <a:rPr lang="zh-TW" altLang="en-US">
                    <a:noFill/>
                  </a:rPr>
                  <a:t> </a:t>
                </a:r>
              </a:p>
            </p:txBody>
          </p:sp>
        </mc:Fallback>
      </mc:AlternateContent>
      <p:sp>
        <p:nvSpPr>
          <p:cNvPr id="7" name="向右箭號 6"/>
          <p:cNvSpPr/>
          <p:nvPr/>
        </p:nvSpPr>
        <p:spPr>
          <a:xfrm>
            <a:off x="2424685" y="5069830"/>
            <a:ext cx="432048" cy="39408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1" name="文字方塊 10"/>
              <p:cNvSpPr txBox="1"/>
              <p:nvPr/>
            </p:nvSpPr>
            <p:spPr>
              <a:xfrm>
                <a:off x="5364088" y="5037700"/>
                <a:ext cx="1823576"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sz="1800" b="0" i="1" smtClean="0">
                              <a:latin typeface="Cambria Math" panose="02040503050406030204" pitchFamily="18" charset="0"/>
                            </a:rPr>
                          </m:ctrlPr>
                        </m:naryPr>
                        <m:sub/>
                        <m:sup/>
                        <m:e>
                          <m:r>
                            <a:rPr lang="en-US" altLang="zh-TW" sz="1800" b="0" i="1" smtClean="0">
                              <a:latin typeface="Cambria Math"/>
                            </a:rPr>
                            <m:t>𝑑𝑟</m:t>
                          </m:r>
                          <m:r>
                            <a:rPr lang="zh-TW" altLang="en-US"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𝑝</m:t>
                              </m:r>
                            </m:e>
                            <m:sub>
                              <m:r>
                                <a:rPr lang="en-US" altLang="zh-TW" sz="1800" b="0" i="1" smtClean="0">
                                  <a:latin typeface="Cambria Math"/>
                                </a:rPr>
                                <m:t>𝑟</m:t>
                              </m:r>
                            </m:sub>
                          </m:sSub>
                        </m:e>
                      </m:nary>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b="0" i="1" smtClean="0">
                              <a:latin typeface="Cambria Math"/>
                            </a:rPr>
                            <m:t>𝑟</m:t>
                          </m:r>
                        </m:sub>
                      </m:sSub>
                      <m:r>
                        <a:rPr lang="en-US" altLang="zh-TW" sz="1800" b="0" i="1" smtClean="0">
                          <a:latin typeface="Cambria Math"/>
                          <a:ea typeface="Cambria Math"/>
                        </a:rPr>
                        <m:t>h</m:t>
                      </m:r>
                    </m:oMath>
                  </m:oMathPara>
                </a14:m>
                <a:endParaRPr lang="zh-TW" altLang="en-US" sz="1800" b="0" i="1" dirty="0">
                  <a:latin typeface="Cambria Math"/>
                </a:endParaRPr>
              </a:p>
            </p:txBody>
          </p:sp>
        </mc:Choice>
        <mc:Fallback xmlns="">
          <p:sp>
            <p:nvSpPr>
              <p:cNvPr id="11" name="文字方塊 10"/>
              <p:cNvSpPr txBox="1">
                <a:spLocks noRot="1" noChangeAspect="1" noMove="1" noResize="1" noEditPoints="1" noAdjustHandles="1" noChangeArrowheads="1" noChangeShapeType="1" noTextEdit="1"/>
              </p:cNvSpPr>
              <p:nvPr/>
            </p:nvSpPr>
            <p:spPr>
              <a:xfrm>
                <a:off x="5364088" y="5037700"/>
                <a:ext cx="1823576" cy="818879"/>
              </a:xfrm>
              <a:prstGeom prst="rect">
                <a:avLst/>
              </a:prstGeom>
              <a:blipFill rotWithShape="1">
                <a:blip r:embed="rId6"/>
                <a:stretch>
                  <a:fillRect/>
                </a:stretch>
              </a:blipFill>
            </p:spPr>
            <p:txBody>
              <a:bodyPr/>
              <a:lstStyle/>
              <a:p>
                <a:r>
                  <a:rPr lang="zh-TW" altLang="en-US">
                    <a:noFill/>
                  </a:rPr>
                  <a:t> </a:t>
                </a:r>
              </a:p>
            </p:txBody>
          </p:sp>
        </mc:Fallback>
      </mc:AlternateContent>
      <p:pic>
        <p:nvPicPr>
          <p:cNvPr id="15360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6997" y="2707759"/>
            <a:ext cx="1622938" cy="2276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矩形 9"/>
          <p:cNvSpPr/>
          <p:nvPr/>
        </p:nvSpPr>
        <p:spPr>
          <a:xfrm>
            <a:off x="759754" y="4615101"/>
            <a:ext cx="6980598" cy="369332"/>
          </a:xfrm>
          <a:prstGeom prst="rect">
            <a:avLst/>
          </a:prstGeom>
        </p:spPr>
        <p:txBody>
          <a:bodyPr wrap="square">
            <a:spAutoFit/>
          </a:bodyPr>
          <a:lstStyle/>
          <a:p>
            <a:r>
              <a:rPr lang="zh-TW" altLang="en-US" sz="1800" dirty="0">
                <a:latin typeface="Cambria Math"/>
              </a:rPr>
              <a:t>推廣到其他兩個極座標，由新的量子化條件可以得出能階量子化。</a:t>
            </a:r>
          </a:p>
        </p:txBody>
      </p:sp>
      <p:sp>
        <p:nvSpPr>
          <p:cNvPr id="14" name="向右箭號 13"/>
          <p:cNvSpPr/>
          <p:nvPr/>
        </p:nvSpPr>
        <p:spPr>
          <a:xfrm>
            <a:off x="4872586" y="5152436"/>
            <a:ext cx="432048" cy="39408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5" name="文字方塊 14"/>
              <p:cNvSpPr txBox="1"/>
              <p:nvPr/>
            </p:nvSpPr>
            <p:spPr>
              <a:xfrm>
                <a:off x="4727567" y="5940530"/>
                <a:ext cx="1687450"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sz="1800" b="0" i="1" smtClean="0">
                              <a:latin typeface="Cambria Math" panose="02040503050406030204" pitchFamily="18" charset="0"/>
                            </a:rPr>
                          </m:ctrlPr>
                        </m:naryPr>
                        <m:sub/>
                        <m:sup/>
                        <m:e>
                          <m:r>
                            <a:rPr lang="en-US" altLang="zh-TW" sz="1800" b="0" i="1" smtClean="0">
                              <a:latin typeface="Cambria Math"/>
                            </a:rPr>
                            <m:t>𝑑𝑞</m:t>
                          </m:r>
                          <m:r>
                            <a:rPr lang="zh-TW" altLang="en-US"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𝑝</m:t>
                              </m:r>
                            </m:e>
                            <m:sub>
                              <m:r>
                                <a:rPr lang="en-US" altLang="zh-TW" sz="1800" b="0" i="1" smtClean="0">
                                  <a:latin typeface="Cambria Math"/>
                                </a:rPr>
                                <m:t>𝑞</m:t>
                              </m:r>
                            </m:sub>
                          </m:sSub>
                        </m:e>
                      </m:nary>
                      <m:r>
                        <a:rPr lang="en-US" altLang="zh-TW" sz="1800" b="0" i="1" smtClean="0">
                          <a:latin typeface="Cambria Math"/>
                        </a:rPr>
                        <m:t>=</m:t>
                      </m:r>
                      <m:r>
                        <a:rPr lang="en-US" altLang="zh-TW" sz="1800" b="0" i="1" smtClean="0">
                          <a:latin typeface="Cambria Math"/>
                        </a:rPr>
                        <m:t>𝑛h</m:t>
                      </m:r>
                    </m:oMath>
                  </m:oMathPara>
                </a14:m>
                <a:endParaRPr lang="zh-TW" altLang="en-US" sz="1800" b="0" i="1" dirty="0">
                  <a:latin typeface="Cambria Math"/>
                </a:endParaRPr>
              </a:p>
            </p:txBody>
          </p:sp>
        </mc:Choice>
        <mc:Fallback xmlns="">
          <p:sp>
            <p:nvSpPr>
              <p:cNvPr id="15" name="文字方塊 14"/>
              <p:cNvSpPr txBox="1">
                <a:spLocks noRot="1" noChangeAspect="1" noMove="1" noResize="1" noEditPoints="1" noAdjustHandles="1" noChangeArrowheads="1" noChangeShapeType="1" noTextEdit="1"/>
              </p:cNvSpPr>
              <p:nvPr/>
            </p:nvSpPr>
            <p:spPr>
              <a:xfrm>
                <a:off x="4727567" y="5940530"/>
                <a:ext cx="1687450" cy="818879"/>
              </a:xfrm>
              <a:prstGeom prst="rect">
                <a:avLst/>
              </a:prstGeom>
              <a:blipFill rotWithShape="1">
                <a:blip r:embed="rId8"/>
                <a:stretch>
                  <a:fillRect/>
                </a:stretch>
              </a:blipFill>
            </p:spPr>
            <p:txBody>
              <a:bodyPr/>
              <a:lstStyle/>
              <a:p>
                <a:r>
                  <a:rPr lang="zh-TW" altLang="en-US">
                    <a:noFill/>
                  </a:rPr>
                  <a:t> </a:t>
                </a:r>
              </a:p>
            </p:txBody>
          </p:sp>
        </mc:Fallback>
      </mc:AlternateContent>
      <p:sp>
        <p:nvSpPr>
          <p:cNvPr id="12" name="文字方塊 11"/>
          <p:cNvSpPr txBox="1"/>
          <p:nvPr/>
        </p:nvSpPr>
        <p:spPr>
          <a:xfrm>
            <a:off x="741682" y="6084769"/>
            <a:ext cx="3902326" cy="369332"/>
          </a:xfrm>
          <a:prstGeom prst="rect">
            <a:avLst/>
          </a:prstGeom>
          <a:noFill/>
        </p:spPr>
        <p:txBody>
          <a:bodyPr wrap="square" rtlCol="0">
            <a:spAutoFit/>
          </a:bodyPr>
          <a:lstStyle/>
          <a:p>
            <a:r>
              <a:rPr lang="zh-TW" altLang="en-US" sz="1800" dirty="0">
                <a:latin typeface="Cambria Math"/>
              </a:rPr>
              <a:t>猜想對任一廣義座標，量子化條件：</a:t>
            </a:r>
            <a:endParaRPr lang="zh-TW" altLang="en-US" sz="1800" b="0" dirty="0">
              <a:latin typeface="Cambria Math"/>
            </a:endParaRPr>
          </a:p>
        </p:txBody>
      </p:sp>
      <p:sp>
        <p:nvSpPr>
          <p:cNvPr id="13" name="矩形 12"/>
          <p:cNvSpPr/>
          <p:nvPr/>
        </p:nvSpPr>
        <p:spPr>
          <a:xfrm>
            <a:off x="6588224" y="6100450"/>
            <a:ext cx="1800493" cy="369332"/>
          </a:xfrm>
          <a:prstGeom prst="rect">
            <a:avLst/>
          </a:prstGeom>
        </p:spPr>
        <p:txBody>
          <a:bodyPr wrap="none">
            <a:spAutoFit/>
          </a:bodyPr>
          <a:lstStyle/>
          <a:p>
            <a:r>
              <a:rPr lang="zh-TW" altLang="en-US" sz="1800" dirty="0">
                <a:latin typeface="Cambria Math"/>
              </a:rPr>
              <a:t>這部分猜對了！</a:t>
            </a:r>
            <a:endParaRPr lang="zh-TW" altLang="en-US" sz="1800" dirty="0"/>
          </a:p>
        </p:txBody>
      </p:sp>
      <mc:AlternateContent xmlns:mc="http://schemas.openxmlformats.org/markup-compatibility/2006" xmlns:a14="http://schemas.microsoft.com/office/drawing/2010/main">
        <mc:Choice Requires="a14">
          <p:sp>
            <p:nvSpPr>
              <p:cNvPr id="19" name="文字方塊 18"/>
              <p:cNvSpPr txBox="1"/>
              <p:nvPr/>
            </p:nvSpPr>
            <p:spPr>
              <a:xfrm>
                <a:off x="7336524" y="5076937"/>
                <a:ext cx="1788375" cy="769826"/>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1</m:t>
                          </m:r>
                        </m:num>
                        <m:den>
                          <m:sSup>
                            <m:sSupPr>
                              <m:ctrlPr>
                                <a:rPr lang="en-US" altLang="zh-TW" sz="1800" b="0" i="1" smtClean="0">
                                  <a:latin typeface="Cambria Math" panose="02040503050406030204" pitchFamily="18" charset="0"/>
                                  <a:ea typeface="Cambria Math"/>
                                </a:rPr>
                              </m:ctrlPr>
                            </m:sSupPr>
                            <m:e>
                              <m:d>
                                <m:dPr>
                                  <m:ctrlPr>
                                    <a:rPr lang="en-US" altLang="zh-TW" sz="1800" b="0" i="1" smtClean="0">
                                      <a:latin typeface="Cambria Math" panose="02040503050406030204" pitchFamily="18" charset="0"/>
                                      <a:ea typeface="Cambria Math"/>
                                    </a:rPr>
                                  </m:ctrlPr>
                                </m:dPr>
                                <m:e>
                                  <m:sSub>
                                    <m:sSubPr>
                                      <m:ctrlPr>
                                        <a:rPr lang="en-US" altLang="zh-TW" sz="1800" i="1">
                                          <a:latin typeface="Cambria Math" panose="02040503050406030204" pitchFamily="18" charset="0"/>
                                        </a:rPr>
                                      </m:ctrlPr>
                                    </m:sSubPr>
                                    <m:e>
                                      <m:r>
                                        <a:rPr lang="en-US" altLang="zh-TW" sz="1800" i="1">
                                          <a:latin typeface="Cambria Math"/>
                                        </a:rPr>
                                        <m:t>𝑛</m:t>
                                      </m:r>
                                    </m:e>
                                    <m:sub>
                                      <m:r>
                                        <a:rPr lang="zh-TW" altLang="en-US" sz="1800" i="1">
                                          <a:latin typeface="Cambria Math"/>
                                        </a:rPr>
                                        <m:t>𝜙</m:t>
                                      </m:r>
                                    </m:sub>
                                  </m:sSub>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i="1">
                                          <a:latin typeface="Cambria Math"/>
                                        </a:rPr>
                                        <m:t>𝑟</m:t>
                                      </m:r>
                                    </m:sub>
                                  </m:sSub>
                                </m:e>
                              </m:d>
                            </m:e>
                            <m:sup>
                              <m:r>
                                <a:rPr lang="en-US" altLang="zh-TW" sz="1800" b="0" i="1" smtClean="0">
                                  <a:latin typeface="Cambria Math"/>
                                  <a:ea typeface="Cambria Math"/>
                                </a:rPr>
                                <m:t>2</m:t>
                              </m:r>
                            </m:sup>
                          </m:sSup>
                        </m:den>
                      </m:f>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7336524" y="5076937"/>
                <a:ext cx="1788375" cy="769826"/>
              </a:xfrm>
              <a:prstGeom prst="rect">
                <a:avLst/>
              </a:prstGeom>
              <a:blipFill rotWithShape="1">
                <a:blip r:embed="rId9"/>
                <a:stretch>
                  <a:fillRect/>
                </a:stretch>
              </a:blipFill>
            </p:spPr>
            <p:txBody>
              <a:bodyPr/>
              <a:lstStyle/>
              <a:p>
                <a:r>
                  <a:rPr lang="zh-TW" altLang="en-US">
                    <a:noFill/>
                  </a:rPr>
                  <a:t> </a:t>
                </a:r>
              </a:p>
            </p:txBody>
          </p:sp>
        </mc:Fallback>
      </mc:AlternateContent>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4"/>
          <p:cNvSpPr txBox="1">
            <a:spLocks noChangeArrowheads="1"/>
          </p:cNvSpPr>
          <p:nvPr/>
        </p:nvSpPr>
        <p:spPr bwMode="auto">
          <a:xfrm>
            <a:off x="1219200" y="5157788"/>
            <a:ext cx="6017096"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電子只能選擇某些符合量子化條件的軌道形成</a:t>
            </a:r>
            <a:r>
              <a:rPr lang="zh-TW" altLang="en-US" sz="1800" dirty="0">
                <a:solidFill>
                  <a:srgbClr val="FF0000"/>
                </a:solidFill>
              </a:rPr>
              <a:t>穩定狀態：</a:t>
            </a:r>
          </a:p>
        </p:txBody>
      </p:sp>
      <p:sp>
        <p:nvSpPr>
          <p:cNvPr id="91139" name="Text Box 5"/>
          <p:cNvSpPr txBox="1">
            <a:spLocks noChangeArrowheads="1"/>
          </p:cNvSpPr>
          <p:nvPr/>
        </p:nvSpPr>
        <p:spPr bwMode="auto">
          <a:xfrm>
            <a:off x="1219200" y="5692370"/>
            <a:ext cx="6178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電子在穩定態之間</a:t>
            </a:r>
            <a:r>
              <a:rPr lang="zh-TW" altLang="en-US" sz="1800" dirty="0">
                <a:solidFill>
                  <a:srgbClr val="FF0000"/>
                </a:solidFill>
              </a:rPr>
              <a:t>躍遷</a:t>
            </a:r>
            <a:r>
              <a:rPr lang="zh-TW" altLang="en-US" sz="1800" dirty="0"/>
              <a:t>，釋放的能量以一個光子釋出。</a:t>
            </a:r>
          </a:p>
        </p:txBody>
      </p:sp>
      <p:sp>
        <p:nvSpPr>
          <p:cNvPr id="91142" name="文字方塊 7"/>
          <p:cNvSpPr txBox="1">
            <a:spLocks noChangeArrowheads="1"/>
          </p:cNvSpPr>
          <p:nvPr/>
        </p:nvSpPr>
        <p:spPr bwMode="auto">
          <a:xfrm>
            <a:off x="2555875" y="860425"/>
            <a:ext cx="316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波爾原子模型的量子化條件</a:t>
            </a:r>
          </a:p>
        </p:txBody>
      </p:sp>
      <mc:AlternateContent xmlns:mc="http://schemas.openxmlformats.org/markup-compatibility/2006" xmlns:a14="http://schemas.microsoft.com/office/drawing/2010/main">
        <mc:Choice Requires="a14">
          <p:sp>
            <p:nvSpPr>
              <p:cNvPr id="7" name="文字方塊 6"/>
              <p:cNvSpPr txBox="1"/>
              <p:nvPr/>
            </p:nvSpPr>
            <p:spPr>
              <a:xfrm>
                <a:off x="7081075" y="4941888"/>
                <a:ext cx="1687450"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sz="1800" b="0" i="1" smtClean="0">
                              <a:latin typeface="Cambria Math" panose="02040503050406030204" pitchFamily="18" charset="0"/>
                            </a:rPr>
                          </m:ctrlPr>
                        </m:naryPr>
                        <m:sub/>
                        <m:sup/>
                        <m:e>
                          <m:r>
                            <a:rPr lang="en-US" altLang="zh-TW" sz="1800" b="0" i="1" smtClean="0">
                              <a:latin typeface="Cambria Math"/>
                            </a:rPr>
                            <m:t>𝑑𝑞</m:t>
                          </m:r>
                          <m:r>
                            <a:rPr lang="zh-TW" altLang="en-US"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𝑝</m:t>
                              </m:r>
                            </m:e>
                            <m:sub>
                              <m:r>
                                <a:rPr lang="en-US" altLang="zh-TW" sz="1800" b="0" i="1" smtClean="0">
                                  <a:latin typeface="Cambria Math"/>
                                </a:rPr>
                                <m:t>𝑞</m:t>
                              </m:r>
                            </m:sub>
                          </m:sSub>
                        </m:e>
                      </m:nary>
                      <m:r>
                        <a:rPr lang="en-US" altLang="zh-TW" sz="1800" b="0" i="1" smtClean="0">
                          <a:latin typeface="Cambria Math"/>
                        </a:rPr>
                        <m:t>=</m:t>
                      </m:r>
                      <m:r>
                        <a:rPr lang="en-US" altLang="zh-TW" sz="1800" b="0" i="1" smtClean="0">
                          <a:latin typeface="Cambria Math"/>
                        </a:rPr>
                        <m:t>𝑛h</m:t>
                      </m:r>
                    </m:oMath>
                  </m:oMathPara>
                </a14:m>
                <a:endParaRPr lang="zh-TW" altLang="en-US" sz="1800" b="0" i="1" dirty="0">
                  <a:latin typeface="Cambria Math"/>
                </a:endParaRPr>
              </a:p>
            </p:txBody>
          </p:sp>
        </mc:Choice>
        <mc:Fallback xmlns="">
          <p:sp>
            <p:nvSpPr>
              <p:cNvPr id="7" name="文字方塊 6"/>
              <p:cNvSpPr txBox="1">
                <a:spLocks noRot="1" noChangeAspect="1" noMove="1" noResize="1" noEditPoints="1" noAdjustHandles="1" noChangeArrowheads="1" noChangeShapeType="1" noTextEdit="1"/>
              </p:cNvSpPr>
              <p:nvPr/>
            </p:nvSpPr>
            <p:spPr>
              <a:xfrm>
                <a:off x="7081075" y="4941888"/>
                <a:ext cx="1687450" cy="818879"/>
              </a:xfrm>
              <a:prstGeom prst="rect">
                <a:avLst/>
              </a:prstGeom>
              <a:blipFill>
                <a:blip r:embed="rId2"/>
                <a:stretch>
                  <a:fillRect l="-51493" t="-132308" b="-189231"/>
                </a:stretch>
              </a:blipFill>
            </p:spPr>
            <p:txBody>
              <a:bodyPr/>
              <a:lstStyle/>
              <a:p>
                <a:r>
                  <a:rPr lang="en-TW">
                    <a:noFill/>
                  </a:rPr>
                  <a:t> </a:t>
                </a:r>
              </a:p>
            </p:txBody>
          </p:sp>
        </mc:Fallback>
      </mc:AlternateContent>
      <p:pic>
        <p:nvPicPr>
          <p:cNvPr id="8" name="Picture 5" descr="D:\Dropbox\Documents\課程\YoungTextBook\Images\Chapter39\A_Images\A_Figures_and_Photos\39_24_Figure.jpg">
            <a:extLst>
              <a:ext uri="{FF2B5EF4-FFF2-40B4-BE49-F238E27FC236}">
                <a16:creationId xmlns:a16="http://schemas.microsoft.com/office/drawing/2014/main" id="{B7AF2B1B-E3E9-0D45-AD45-A79241E226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68"/>
          <a:stretch/>
        </p:blipFill>
        <p:spPr bwMode="auto">
          <a:xfrm>
            <a:off x="1240512" y="1395008"/>
            <a:ext cx="6266881" cy="329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187624" y="1619508"/>
            <a:ext cx="7056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波爾的原子模型是一個極為正確又精確但肯定是錯誤的理論！</a:t>
            </a:r>
          </a:p>
        </p:txBody>
      </p:sp>
      <p:pic>
        <p:nvPicPr>
          <p:cNvPr id="3" name="Picture 6" descr="D:\Dropbox\Documents\課程\YoungTextBook\Images\Chapter39\A_Images\A_Figures_and_Photos\39_14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t="43518" b="18102"/>
          <a:stretch/>
        </p:blipFill>
        <p:spPr bwMode="auto">
          <a:xfrm>
            <a:off x="4980082" y="2390345"/>
            <a:ext cx="3283223" cy="237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0" descr="E:\Media\Images\chapter42\4203.jpg"/>
          <p:cNvPicPr>
            <a:picLocks noChangeAspect="1" noChangeArrowheads="1"/>
          </p:cNvPicPr>
          <p:nvPr/>
        </p:nvPicPr>
        <p:blipFill>
          <a:blip r:embed="rId3">
            <a:extLst>
              <a:ext uri="{28A0092B-C50C-407E-A947-70E740481C1C}">
                <a14:useLocalDpi xmlns:a14="http://schemas.microsoft.com/office/drawing/2010/main" val="0"/>
              </a:ext>
            </a:extLst>
          </a:blip>
          <a:srcRect b="7809"/>
          <a:stretch>
            <a:fillRect/>
          </a:stretch>
        </p:blipFill>
        <p:spPr bwMode="auto">
          <a:xfrm>
            <a:off x="395536" y="2406224"/>
            <a:ext cx="42608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bwMode="auto">
          <a:xfrm>
            <a:off x="1403648" y="5157192"/>
            <a:ext cx="61206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關鍵的原子內電子的穩定態是一個非常矛盾奧秘的觀念。</a:t>
            </a:r>
          </a:p>
        </p:txBody>
      </p:sp>
    </p:spTree>
    <p:extLst>
      <p:ext uri="{BB962C8B-B14F-4D97-AF65-F5344CB8AC3E}">
        <p14:creationId xmlns:p14="http://schemas.microsoft.com/office/powerpoint/2010/main" val="345252814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4"/>
          <p:cNvSpPr txBox="1">
            <a:spLocks noChangeArrowheads="1"/>
          </p:cNvSpPr>
          <p:nvPr/>
        </p:nvSpPr>
        <p:spPr bwMode="auto">
          <a:xfrm>
            <a:off x="1116013" y="3213100"/>
            <a:ext cx="7054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電子只能選擇符合量子化條件的軌道形成穩定態。</a:t>
            </a:r>
            <a:endParaRPr lang="en-US" altLang="zh-TW" sz="1800" dirty="0"/>
          </a:p>
        </p:txBody>
      </p:sp>
      <p:pic>
        <p:nvPicPr>
          <p:cNvPr id="6" name="Picture 6" descr="C:\Users\Chia-Hung Chang\Downloads\Data\Knight\Media\Chapter38\Images\38_23Figure-F.jpg"/>
          <p:cNvPicPr>
            <a:picLocks noChangeAspect="1" noChangeArrowheads="1"/>
          </p:cNvPicPr>
          <p:nvPr/>
        </p:nvPicPr>
        <p:blipFill>
          <a:blip r:embed="rId2" cstate="print">
            <a:extLst>
              <a:ext uri="{28A0092B-C50C-407E-A947-70E740481C1C}">
                <a14:useLocalDpi xmlns:a14="http://schemas.microsoft.com/office/drawing/2010/main" val="0"/>
              </a:ext>
            </a:extLst>
          </a:blip>
          <a:srcRect b="35486"/>
          <a:stretch>
            <a:fillRect/>
          </a:stretch>
        </p:blipFill>
        <p:spPr bwMode="auto">
          <a:xfrm>
            <a:off x="1259632" y="4725144"/>
            <a:ext cx="3096518" cy="161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a:spLocks noChangeArrowheads="1"/>
          </p:cNvSpPr>
          <p:nvPr/>
        </p:nvSpPr>
        <p:spPr bwMode="auto">
          <a:xfrm>
            <a:off x="1116013" y="3644900"/>
            <a:ext cx="720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為什麼？量子化條件是從何而來？</a:t>
            </a:r>
            <a:endParaRPr lang="en-US" altLang="zh-TW" sz="1800">
              <a:solidFill>
                <a:srgbClr val="FF0000"/>
              </a:solidFill>
            </a:endParaRPr>
          </a:p>
        </p:txBody>
      </p:sp>
      <p:sp>
        <p:nvSpPr>
          <p:cNvPr id="8" name="文字方塊 7"/>
          <p:cNvSpPr txBox="1">
            <a:spLocks noChangeArrowheads="1"/>
          </p:cNvSpPr>
          <p:nvPr/>
        </p:nvSpPr>
        <p:spPr bwMode="auto">
          <a:xfrm>
            <a:off x="4643437" y="5085184"/>
            <a:ext cx="4103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畢竟這是巨觀觀察到的事實！</a:t>
            </a:r>
          </a:p>
        </p:txBody>
      </p:sp>
      <p:sp>
        <p:nvSpPr>
          <p:cNvPr id="9" name="矩形 8"/>
          <p:cNvSpPr>
            <a:spLocks noChangeArrowheads="1"/>
          </p:cNvSpPr>
          <p:nvPr/>
        </p:nvSpPr>
        <p:spPr bwMode="auto">
          <a:xfrm>
            <a:off x="1116013" y="4076700"/>
            <a:ext cx="7632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為什麼基態軌道上的電子會穩定？加速的點電荷不是會放出電磁波的嗎？</a:t>
            </a:r>
            <a:endParaRPr lang="zh-TW" altLang="en-US" sz="1800" dirty="0"/>
          </a:p>
        </p:txBody>
      </p:sp>
      <p:sp>
        <p:nvSpPr>
          <p:cNvPr id="2" name="文字方塊 1"/>
          <p:cNvSpPr txBox="1"/>
          <p:nvPr/>
        </p:nvSpPr>
        <p:spPr bwMode="auto">
          <a:xfrm>
            <a:off x="4643438" y="5533023"/>
            <a:ext cx="38159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難道微觀世界與巨觀世界不同？</a:t>
            </a:r>
          </a:p>
        </p:txBody>
      </p:sp>
      <p:pic>
        <p:nvPicPr>
          <p:cNvPr id="3" name="Picture 2" descr="C:\Users\Chia-Hung Chang\Downloads\Data\Knight\Media\Chapter39\Images\39_22Figure-F.jpg">
            <a:extLst>
              <a:ext uri="{FF2B5EF4-FFF2-40B4-BE49-F238E27FC236}">
                <a16:creationId xmlns:a16="http://schemas.microsoft.com/office/drawing/2014/main" id="{987490F5-B733-FB6D-2A75-757BBEBB3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680" y="517098"/>
            <a:ext cx="3346797" cy="254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5"/>
          <p:cNvSpPr txBox="1">
            <a:spLocks noChangeArrowheads="1"/>
          </p:cNvSpPr>
          <p:nvPr/>
        </p:nvSpPr>
        <p:spPr bwMode="auto">
          <a:xfrm>
            <a:off x="1692275" y="3826424"/>
            <a:ext cx="6048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電子在穩定態之間</a:t>
            </a:r>
            <a:r>
              <a:rPr lang="zh-TW" altLang="en-US" sz="1800" dirty="0">
                <a:solidFill>
                  <a:srgbClr val="FF0000"/>
                </a:solidFill>
              </a:rPr>
              <a:t>躍遷</a:t>
            </a:r>
            <a:r>
              <a:rPr lang="zh-TW" altLang="en-US" sz="1800" dirty="0"/>
              <a:t>，釋放的能量以一個光子釋出。</a:t>
            </a:r>
            <a:endParaRPr lang="en-US" altLang="zh-TW" sz="1800" dirty="0"/>
          </a:p>
        </p:txBody>
      </p:sp>
      <p:pic>
        <p:nvPicPr>
          <p:cNvPr id="7" name="Picture 3" descr="C:\Users\Chia-Hung Chang\Downloads\Data\Knight\Media\Chapter39\Images\39_17Figurea-F.jpg">
            <a:extLst>
              <a:ext uri="{FF2B5EF4-FFF2-40B4-BE49-F238E27FC236}">
                <a16:creationId xmlns:a16="http://schemas.microsoft.com/office/drawing/2014/main" id="{218D99D4-2C63-2944-AD6F-2036047D5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22" b="45647"/>
          <a:stretch>
            <a:fillRect/>
          </a:stretch>
        </p:blipFill>
        <p:spPr bwMode="auto">
          <a:xfrm>
            <a:off x="1692275" y="798913"/>
            <a:ext cx="4992687"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a:extLst>
              <a:ext uri="{FF2B5EF4-FFF2-40B4-BE49-F238E27FC236}">
                <a16:creationId xmlns:a16="http://schemas.microsoft.com/office/drawing/2014/main" id="{FB002DED-0AE7-28B5-403C-CD2657CA6B6F}"/>
              </a:ext>
            </a:extLst>
          </p:cNvPr>
          <p:cNvSpPr txBox="1">
            <a:spLocks noChangeArrowheads="1"/>
          </p:cNvSpPr>
          <p:nvPr/>
        </p:nvSpPr>
        <p:spPr bwMode="auto">
          <a:xfrm>
            <a:off x="1692274" y="4243356"/>
            <a:ext cx="6048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因光子無法分割，所以電子不能慢慢挪移過去！</a:t>
            </a:r>
            <a:endParaRPr lang="en-US" altLang="zh-TW" sz="1800"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矩形 25"/>
          <p:cNvSpPr>
            <a:spLocks noChangeArrowheads="1"/>
          </p:cNvSpPr>
          <p:nvPr/>
        </p:nvSpPr>
        <p:spPr bwMode="auto">
          <a:xfrm>
            <a:off x="2700338" y="836613"/>
            <a:ext cx="2808287" cy="3024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4211" name="矩形 13"/>
          <p:cNvSpPr>
            <a:spLocks noChangeArrowheads="1"/>
          </p:cNvSpPr>
          <p:nvPr/>
        </p:nvSpPr>
        <p:spPr bwMode="auto">
          <a:xfrm>
            <a:off x="2051050" y="4005263"/>
            <a:ext cx="6186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躍遷如果是一個連續地過渡的過程，必然放出連續的光譜！</a:t>
            </a:r>
          </a:p>
        </p:txBody>
      </p:sp>
      <p:pic>
        <p:nvPicPr>
          <p:cNvPr id="23" name="Picture 6" descr="C:\Users\Chia-Hung Chang\Downloads\Data\Knight\Media\Chapter38\Images\38_23Figure-F.jpg"/>
          <p:cNvPicPr>
            <a:picLocks noChangeAspect="1" noChangeArrowheads="1"/>
          </p:cNvPicPr>
          <p:nvPr/>
        </p:nvPicPr>
        <p:blipFill>
          <a:blip r:embed="rId2">
            <a:extLst>
              <a:ext uri="{28A0092B-C50C-407E-A947-70E740481C1C}">
                <a14:useLocalDpi xmlns:a14="http://schemas.microsoft.com/office/drawing/2010/main" val="0"/>
              </a:ext>
            </a:extLst>
          </a:blip>
          <a:srcRect t="5093" r="58794" b="33788"/>
          <a:stretch>
            <a:fillRect/>
          </a:stretch>
        </p:blipFill>
        <p:spPr bwMode="auto">
          <a:xfrm>
            <a:off x="2916238" y="1052513"/>
            <a:ext cx="244792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橢圓 23"/>
          <p:cNvSpPr/>
          <p:nvPr/>
        </p:nvSpPr>
        <p:spPr>
          <a:xfrm>
            <a:off x="3348038" y="1700213"/>
            <a:ext cx="1655762" cy="1584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 name="橢圓 2"/>
          <p:cNvSpPr/>
          <p:nvPr/>
        </p:nvSpPr>
        <p:spPr>
          <a:xfrm>
            <a:off x="2779713" y="1208088"/>
            <a:ext cx="2714625" cy="26431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94215" name="矩形 24"/>
          <p:cNvSpPr>
            <a:spLocks noChangeArrowheads="1"/>
          </p:cNvSpPr>
          <p:nvPr/>
        </p:nvSpPr>
        <p:spPr bwMode="auto">
          <a:xfrm>
            <a:off x="2771775" y="836613"/>
            <a:ext cx="2808288"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4216" name="矩形 26"/>
          <p:cNvSpPr>
            <a:spLocks noChangeArrowheads="1"/>
          </p:cNvSpPr>
          <p:nvPr/>
        </p:nvSpPr>
        <p:spPr bwMode="auto">
          <a:xfrm>
            <a:off x="4427538" y="795338"/>
            <a:ext cx="1081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4" name="笑臉 3"/>
          <p:cNvSpPr/>
          <p:nvPr/>
        </p:nvSpPr>
        <p:spPr>
          <a:xfrm>
            <a:off x="4211638" y="1052513"/>
            <a:ext cx="357187" cy="357187"/>
          </a:xfrm>
          <a:prstGeom prst="smileyFac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 name="笑臉 27"/>
          <p:cNvSpPr/>
          <p:nvPr/>
        </p:nvSpPr>
        <p:spPr>
          <a:xfrm>
            <a:off x="4716463" y="1916113"/>
            <a:ext cx="357187" cy="357187"/>
          </a:xfrm>
          <a:prstGeom prst="smileyFac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94219" name="Picture 3" descr="f40_17"/>
          <p:cNvPicPr>
            <a:picLocks noChangeAspect="1" noChangeArrowheads="1"/>
          </p:cNvPicPr>
          <p:nvPr/>
        </p:nvPicPr>
        <p:blipFill>
          <a:blip r:embed="rId3">
            <a:extLst>
              <a:ext uri="{28A0092B-C50C-407E-A947-70E740481C1C}">
                <a14:useLocalDpi xmlns:a14="http://schemas.microsoft.com/office/drawing/2010/main" val="0"/>
              </a:ext>
            </a:extLst>
          </a:blip>
          <a:srcRect l="4591" b="37914"/>
          <a:stretch>
            <a:fillRect/>
          </a:stretch>
        </p:blipFill>
        <p:spPr bwMode="auto">
          <a:xfrm>
            <a:off x="1979613" y="4437063"/>
            <a:ext cx="44894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0" name="文字方塊 29"/>
          <p:cNvSpPr txBox="1">
            <a:spLocks noChangeArrowheads="1"/>
          </p:cNvSpPr>
          <p:nvPr/>
        </p:nvSpPr>
        <p:spPr bwMode="auto">
          <a:xfrm>
            <a:off x="2124075" y="5805488"/>
            <a:ext cx="4176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實驗上卻只觀察到極細的譜線。</a:t>
            </a:r>
          </a:p>
        </p:txBody>
      </p:sp>
      <p:sp>
        <p:nvSpPr>
          <p:cNvPr id="94221" name="矩形 30"/>
          <p:cNvSpPr>
            <a:spLocks noChangeArrowheads="1"/>
          </p:cNvSpPr>
          <p:nvPr/>
        </p:nvSpPr>
        <p:spPr bwMode="auto">
          <a:xfrm>
            <a:off x="3492500" y="333375"/>
            <a:ext cx="1338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solidFill>
                  <a:srgbClr val="FF0000"/>
                </a:solidFill>
              </a:rPr>
              <a:t>躍遷的過程</a:t>
            </a:r>
            <a:endParaRPr lang="en-US" altLang="zh-TW" sz="1800">
              <a:solidFill>
                <a:srgbClr val="FF0000"/>
              </a:solidFill>
            </a:endParaRPr>
          </a:p>
        </p:txBody>
      </p:sp>
      <p:pic>
        <p:nvPicPr>
          <p:cNvPr id="32" name="Picture 6" descr="C:\Users\Chia-Hung Chang\Downloads\Data\Knight\Media\Chapter38\Images\38_23Figure-F.jpg"/>
          <p:cNvPicPr>
            <a:picLocks noChangeAspect="1" noChangeArrowheads="1"/>
          </p:cNvPicPr>
          <p:nvPr/>
        </p:nvPicPr>
        <p:blipFill>
          <a:blip r:embed="rId4" cstate="print">
            <a:extLst>
              <a:ext uri="{28A0092B-C50C-407E-A947-70E740481C1C}">
                <a14:useLocalDpi xmlns:a14="http://schemas.microsoft.com/office/drawing/2010/main" val="0"/>
              </a:ext>
            </a:extLst>
          </a:blip>
          <a:srcRect l="43266" t="15286" b="43950"/>
          <a:stretch>
            <a:fillRect/>
          </a:stretch>
        </p:blipFill>
        <p:spPr bwMode="auto">
          <a:xfrm>
            <a:off x="5724526" y="2610365"/>
            <a:ext cx="1584920" cy="920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C:\Users\Chia-Hung Chang\Downloads\Data\Knight\Media\Chapter38\Images\38_23Figure-F.jpg"/>
          <p:cNvPicPr>
            <a:picLocks noChangeAspect="1" noChangeArrowheads="1"/>
          </p:cNvPicPr>
          <p:nvPr/>
        </p:nvPicPr>
        <p:blipFill>
          <a:blip r:embed="rId5">
            <a:extLst>
              <a:ext uri="{28A0092B-C50C-407E-A947-70E740481C1C}">
                <a14:useLocalDpi xmlns:a14="http://schemas.microsoft.com/office/drawing/2010/main" val="0"/>
              </a:ext>
            </a:extLst>
          </a:blip>
          <a:srcRect l="43266" t="15286" b="43950"/>
          <a:stretch>
            <a:fillRect/>
          </a:stretch>
        </p:blipFill>
        <p:spPr bwMode="auto">
          <a:xfrm>
            <a:off x="5745573" y="795338"/>
            <a:ext cx="2809055" cy="920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FBEA47A-C2C1-164A-BFF5-994D7F05CDBB}"/>
              </a:ext>
            </a:extLst>
          </p:cNvPr>
          <p:cNvSpPr/>
          <p:nvPr/>
        </p:nvSpPr>
        <p:spPr>
          <a:xfrm>
            <a:off x="4830763" y="1208088"/>
            <a:ext cx="663575" cy="276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nodeType="afterGroup">
                            <p:stCondLst>
                              <p:cond delay="0"/>
                            </p:stCondLst>
                            <p:childTnLst>
                              <p:par>
                                <p:cTn id="8" presetID="4" presetClass="entr" presetSubtype="16" fill="hold"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800"/>
                                        <p:tgtEl>
                                          <p:spTgt spid="23"/>
                                        </p:tgtEl>
                                      </p:cBhvr>
                                    </p:animEffect>
                                  </p:childTnLst>
                                </p:cTn>
                              </p:par>
                              <p:par>
                                <p:cTn id="11" presetID="17" presetClass="entr" presetSubtype="10" fill="hold" nodeType="withEffect">
                                  <p:stCondLst>
                                    <p:cond delay="700"/>
                                  </p:stCondLst>
                                  <p:childTnLst>
                                    <p:set>
                                      <p:cBhvr>
                                        <p:cTn id="12" dur="1" fill="hold">
                                          <p:stCondLst>
                                            <p:cond delay="0"/>
                                          </p:stCondLst>
                                        </p:cTn>
                                        <p:tgtEl>
                                          <p:spTgt spid="32"/>
                                        </p:tgtEl>
                                        <p:attrNameLst>
                                          <p:attrName>style.visibility</p:attrName>
                                        </p:attrNameLst>
                                      </p:cBhvr>
                                      <p:to>
                                        <p:strVal val="visible"/>
                                      </p:to>
                                    </p:set>
                                    <p:anim calcmode="lin" valueType="num">
                                      <p:cBhvr>
                                        <p:cTn id="13" dur="400" fill="hold"/>
                                        <p:tgtEl>
                                          <p:spTgt spid="32"/>
                                        </p:tgtEl>
                                        <p:attrNameLst>
                                          <p:attrName>ppt_w</p:attrName>
                                        </p:attrNameLst>
                                      </p:cBhvr>
                                      <p:tavLst>
                                        <p:tav tm="0">
                                          <p:val>
                                            <p:fltVal val="0"/>
                                          </p:val>
                                        </p:tav>
                                        <p:tav tm="100000">
                                          <p:val>
                                            <p:strVal val="#ppt_w"/>
                                          </p:val>
                                        </p:tav>
                                      </p:tavLst>
                                    </p:anim>
                                    <p:anim calcmode="lin" valueType="num">
                                      <p:cBhvr>
                                        <p:cTn id="14" dur="400" fill="hold"/>
                                        <p:tgtEl>
                                          <p:spTgt spid="32"/>
                                        </p:tgtEl>
                                        <p:attrNameLst>
                                          <p:attrName>ppt_h</p:attrName>
                                        </p:attrNameLst>
                                      </p:cBhvr>
                                      <p:tavLst>
                                        <p:tav tm="0">
                                          <p:val>
                                            <p:strVal val="#ppt_h"/>
                                          </p:val>
                                        </p:tav>
                                        <p:tav tm="100000">
                                          <p:val>
                                            <p:strVal val="#ppt_h"/>
                                          </p:val>
                                        </p:tav>
                                      </p:tavLst>
                                    </p:anim>
                                  </p:childTnLst>
                                </p:cTn>
                              </p:par>
                              <p:par>
                                <p:cTn id="15" presetID="1" presetClass="entr" presetSubtype="0" fill="hold" grpId="0" nodeType="withEffect">
                                  <p:stCondLst>
                                    <p:cond delay="1100"/>
                                  </p:stCondLst>
                                  <p:childTnLst>
                                    <p:set>
                                      <p:cBhvr>
                                        <p:cTn id="16" dur="1" fill="hold">
                                          <p:stCondLst>
                                            <p:cond delay="0"/>
                                          </p:stCondLst>
                                        </p:cTn>
                                        <p:tgtEl>
                                          <p:spTgt spid="28"/>
                                        </p:tgtEl>
                                        <p:attrNameLst>
                                          <p:attrName>style.visibility</p:attrName>
                                        </p:attrNameLst>
                                      </p:cBhvr>
                                      <p:to>
                                        <p:strVal val="visible"/>
                                      </p:to>
                                    </p:set>
                                  </p:childTnLst>
                                </p:cTn>
                              </p:par>
                              <p:par>
                                <p:cTn id="17" presetID="17" presetClass="entr" presetSubtype="10" fill="hold" nodeType="withEffect">
                                  <p:stCondLst>
                                    <p:cond delay="3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300" fill="hold"/>
                                        <p:tgtEl>
                                          <p:spTgt spid="15"/>
                                        </p:tgtEl>
                                        <p:attrNameLst>
                                          <p:attrName>ppt_w</p:attrName>
                                        </p:attrNameLst>
                                      </p:cBhvr>
                                      <p:tavLst>
                                        <p:tav tm="0">
                                          <p:val>
                                            <p:fltVal val="0"/>
                                          </p:val>
                                        </p:tav>
                                        <p:tav tm="100000">
                                          <p:val>
                                            <p:strVal val="#ppt_w"/>
                                          </p:val>
                                        </p:tav>
                                      </p:tavLst>
                                    </p:anim>
                                    <p:anim calcmode="lin" valueType="num">
                                      <p:cBhvr>
                                        <p:cTn id="20" dur="300" fill="hold"/>
                                        <p:tgtEl>
                                          <p:spTgt spid="15"/>
                                        </p:tgtEl>
                                        <p:attrNameLst>
                                          <p:attrName>ppt_h</p:attrName>
                                        </p:attrNameLst>
                                      </p:cBhvr>
                                      <p:tavLst>
                                        <p:tav tm="0">
                                          <p:val>
                                            <p:strVal val="#ppt_h"/>
                                          </p:val>
                                        </p:tav>
                                        <p:tav tm="100000">
                                          <p:val>
                                            <p:strVal val="#ppt_h"/>
                                          </p:val>
                                        </p:tav>
                                      </p:tavLst>
                                    </p:anim>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949325" y="5199856"/>
            <a:ext cx="6229350" cy="369888"/>
          </a:xfrm>
          <a:prstGeom prst="rect">
            <a:avLst/>
          </a:prstGeom>
          <a:noFill/>
          <a:ln w="9525">
            <a:noFill/>
            <a:miter lim="800000"/>
            <a:headEnd/>
            <a:tailEnd/>
          </a:ln>
        </p:spPr>
        <p:txBody>
          <a:bodyPr>
            <a:spAutoFit/>
          </a:bodyPr>
          <a:lstStyle/>
          <a:p>
            <a:pPr eaLnBrk="0" hangingPunct="0">
              <a:defRPr/>
            </a:pPr>
            <a:r>
              <a:rPr kumimoji="0" lang="zh-TW" altLang="en-US" sz="1800" dirty="0">
                <a:latin typeface="Times New Roman" pitchFamily="18" charset="0"/>
                <a:ea typeface="+mn-ea"/>
                <a:cs typeface="Times New Roman" pitchFamily="18" charset="0"/>
              </a:rPr>
              <a:t>這樣的想法，到現在都是物理學最有力的 一個觀念之一。</a:t>
            </a:r>
            <a:endParaRPr kumimoji="0" lang="en-US" altLang="zh-TW" sz="1800" dirty="0">
              <a:latin typeface="Times New Roman" pitchFamily="18" charset="0"/>
              <a:ea typeface="+mn-ea"/>
              <a:cs typeface="Times New Roman" pitchFamily="18" charset="0"/>
            </a:endParaRPr>
          </a:p>
        </p:txBody>
      </p:sp>
      <p:sp>
        <p:nvSpPr>
          <p:cNvPr id="25603" name="文字方塊 4"/>
          <p:cNvSpPr txBox="1">
            <a:spLocks noChangeArrowheads="1"/>
          </p:cNvSpPr>
          <p:nvPr/>
        </p:nvSpPr>
        <p:spPr bwMode="auto">
          <a:xfrm>
            <a:off x="762000" y="389965"/>
            <a:ext cx="7526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一直不斷分割下去，我們會發現一層又一層的物質組成結構</a:t>
            </a:r>
          </a:p>
        </p:txBody>
      </p:sp>
      <p:pic>
        <p:nvPicPr>
          <p:cNvPr id="25604" name="Picture 2" descr="http://universe-review.ca/I15-01-domain.jpg"/>
          <p:cNvPicPr>
            <a:picLocks noChangeAspect="1" noChangeArrowheads="1"/>
          </p:cNvPicPr>
          <p:nvPr/>
        </p:nvPicPr>
        <p:blipFill>
          <a:blip r:embed="rId2">
            <a:extLst>
              <a:ext uri="{28A0092B-C50C-407E-A947-70E740481C1C}">
                <a14:useLocalDpi xmlns:a14="http://schemas.microsoft.com/office/drawing/2010/main" val="0"/>
              </a:ext>
            </a:extLst>
          </a:blip>
          <a:srcRect r="37822"/>
          <a:stretch>
            <a:fillRect/>
          </a:stretch>
        </p:blipFill>
        <p:spPr bwMode="auto">
          <a:xfrm>
            <a:off x="3070225" y="1281393"/>
            <a:ext cx="2124075"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矩形 7"/>
          <p:cNvSpPr>
            <a:spLocks noChangeArrowheads="1"/>
          </p:cNvSpPr>
          <p:nvPr/>
        </p:nvSpPr>
        <p:spPr bwMode="auto">
          <a:xfrm>
            <a:off x="762000" y="827088"/>
            <a:ext cx="4570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lgn="ctr" eaLnBrk="1" hangingPunct="1">
              <a:spcBef>
                <a:spcPct val="0"/>
              </a:spcBef>
              <a:buClrTx/>
              <a:buSzTx/>
              <a:buFontTx/>
              <a:buNone/>
            </a:pPr>
            <a:r>
              <a:rPr lang="zh-TW" altLang="en-US" sz="1800" dirty="0">
                <a:latin typeface="Tahoma" pitchFamily="34" charset="0"/>
              </a:rPr>
              <a:t>了解物質的組成，就能了解物質的運作規則</a:t>
            </a:r>
          </a:p>
        </p:txBody>
      </p:sp>
      <p:sp>
        <p:nvSpPr>
          <p:cNvPr id="25606" name="文字方塊 1"/>
          <p:cNvSpPr txBox="1">
            <a:spLocks noChangeArrowheads="1"/>
          </p:cNvSpPr>
          <p:nvPr/>
        </p:nvSpPr>
        <p:spPr bwMode="auto">
          <a:xfrm>
            <a:off x="949325" y="5670550"/>
            <a:ext cx="6710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現代物理中，不可再分割的物質組成成分就稱為</a:t>
            </a:r>
            <a:r>
              <a:rPr lang="zh-TW" altLang="en-US" sz="1800" dirty="0">
                <a:solidFill>
                  <a:srgbClr val="FF0000"/>
                </a:solidFill>
                <a:latin typeface="Tahoma" pitchFamily="34" charset="0"/>
              </a:rPr>
              <a:t>基本粒子</a:t>
            </a:r>
            <a:r>
              <a:rPr lang="zh-TW" altLang="en-US" sz="1800" dirty="0">
                <a:latin typeface="Tahoma" pitchFamily="34" charset="0"/>
              </a:rPr>
              <a:t>。</a:t>
            </a:r>
          </a:p>
        </p:txBody>
      </p:sp>
      <p:sp>
        <p:nvSpPr>
          <p:cNvPr id="25607" name="文字方塊 2"/>
          <p:cNvSpPr txBox="1">
            <a:spLocks noChangeArrowheads="1"/>
          </p:cNvSpPr>
          <p:nvPr/>
        </p:nvSpPr>
        <p:spPr bwMode="auto">
          <a:xfrm>
            <a:off x="949325" y="6167624"/>
            <a:ext cx="6710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基本粒子不止一種，而且很可能後來才發現它也可以再分割。</a:t>
            </a:r>
          </a:p>
        </p:txBody>
      </p:sp>
      <p:sp>
        <p:nvSpPr>
          <p:cNvPr id="25608"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575D31D3-86CA-403E-8347-D1162B0419CB}" type="slidenum">
              <a:rPr kumimoji="0" lang="zh-TW" altLang="en-US" sz="1400">
                <a:latin typeface="Tahoma" pitchFamily="34" charset="0"/>
              </a:rPr>
              <a:pPr eaLnBrk="1" hangingPunct="1">
                <a:spcBef>
                  <a:spcPct val="0"/>
                </a:spcBef>
                <a:buClrTx/>
                <a:buSzTx/>
                <a:buFontTx/>
                <a:buNone/>
              </a:pPr>
              <a:t>16</a:t>
            </a:fld>
            <a:endParaRPr kumimoji="0" lang="en-US" altLang="zh-TW" sz="1400">
              <a:latin typeface="Tahoma" pitchFamily="34" charset="0"/>
            </a:endParaRPr>
          </a:p>
        </p:txBody>
      </p:sp>
    </p:spTree>
    <p:extLst>
      <p:ext uri="{BB962C8B-B14F-4D97-AF65-F5344CB8AC3E}">
        <p14:creationId xmlns:p14="http://schemas.microsoft.com/office/powerpoint/2010/main" val="102613421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矩形 25"/>
          <p:cNvSpPr>
            <a:spLocks noChangeArrowheads="1"/>
          </p:cNvSpPr>
          <p:nvPr/>
        </p:nvSpPr>
        <p:spPr bwMode="auto">
          <a:xfrm>
            <a:off x="2555875" y="2214832"/>
            <a:ext cx="2808287" cy="3024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24" name="橢圓 23"/>
          <p:cNvSpPr/>
          <p:nvPr/>
        </p:nvSpPr>
        <p:spPr>
          <a:xfrm>
            <a:off x="3205162" y="3078432"/>
            <a:ext cx="1655763" cy="1584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 name="橢圓 2"/>
          <p:cNvSpPr/>
          <p:nvPr/>
        </p:nvSpPr>
        <p:spPr>
          <a:xfrm>
            <a:off x="2636837" y="2586307"/>
            <a:ext cx="2714625" cy="26431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95237" name="矩形 24"/>
          <p:cNvSpPr>
            <a:spLocks noChangeArrowheads="1"/>
          </p:cNvSpPr>
          <p:nvPr/>
        </p:nvSpPr>
        <p:spPr bwMode="auto">
          <a:xfrm>
            <a:off x="2628900" y="2214832"/>
            <a:ext cx="280828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5238" name="矩形 26"/>
          <p:cNvSpPr>
            <a:spLocks noChangeArrowheads="1"/>
          </p:cNvSpPr>
          <p:nvPr/>
        </p:nvSpPr>
        <p:spPr bwMode="auto">
          <a:xfrm>
            <a:off x="4284662" y="2173557"/>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4" name="笑臉 3"/>
          <p:cNvSpPr/>
          <p:nvPr/>
        </p:nvSpPr>
        <p:spPr>
          <a:xfrm>
            <a:off x="4068762" y="2430732"/>
            <a:ext cx="357188" cy="357188"/>
          </a:xfrm>
          <a:prstGeom prst="smileyFac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 name="笑臉 27"/>
          <p:cNvSpPr/>
          <p:nvPr/>
        </p:nvSpPr>
        <p:spPr>
          <a:xfrm>
            <a:off x="4572000" y="3294332"/>
            <a:ext cx="357187" cy="357188"/>
          </a:xfrm>
          <a:prstGeom prst="smileyFac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95241" name="Picture 3" descr="f40_17"/>
          <p:cNvPicPr>
            <a:picLocks noChangeAspect="1" noChangeArrowheads="1"/>
          </p:cNvPicPr>
          <p:nvPr/>
        </p:nvPicPr>
        <p:blipFill>
          <a:blip r:embed="rId2">
            <a:extLst>
              <a:ext uri="{28A0092B-C50C-407E-A947-70E740481C1C}">
                <a14:useLocalDpi xmlns:a14="http://schemas.microsoft.com/office/drawing/2010/main" val="0"/>
              </a:ext>
            </a:extLst>
          </a:blip>
          <a:srcRect l="4591" b="37914"/>
          <a:stretch>
            <a:fillRect/>
          </a:stretch>
        </p:blipFill>
        <p:spPr bwMode="auto">
          <a:xfrm>
            <a:off x="1908175" y="270145"/>
            <a:ext cx="44894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2" name="文字方塊 29"/>
          <p:cNvSpPr txBox="1">
            <a:spLocks noChangeArrowheads="1"/>
          </p:cNvSpPr>
          <p:nvPr/>
        </p:nvSpPr>
        <p:spPr bwMode="auto">
          <a:xfrm>
            <a:off x="2051843" y="5301208"/>
            <a:ext cx="5040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這躍遷是一個量子的，非連續性的，跳躍！</a:t>
            </a:r>
          </a:p>
        </p:txBody>
      </p:sp>
      <p:sp>
        <p:nvSpPr>
          <p:cNvPr id="95243" name="矩形 30"/>
          <p:cNvSpPr>
            <a:spLocks noChangeArrowheads="1"/>
          </p:cNvSpPr>
          <p:nvPr/>
        </p:nvSpPr>
        <p:spPr bwMode="auto">
          <a:xfrm>
            <a:off x="2268537" y="1638570"/>
            <a:ext cx="3646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極細的譜線顯示躍遷是沒有過程的</a:t>
            </a:r>
            <a:endParaRPr lang="en-US" altLang="zh-TW" sz="1800"/>
          </a:p>
        </p:txBody>
      </p:sp>
      <p:sp>
        <p:nvSpPr>
          <p:cNvPr id="15" name="笑臉 14"/>
          <p:cNvSpPr/>
          <p:nvPr/>
        </p:nvSpPr>
        <p:spPr>
          <a:xfrm>
            <a:off x="4068762" y="2430732"/>
            <a:ext cx="357188" cy="357188"/>
          </a:xfrm>
          <a:prstGeom prst="smileyFac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 name="笑臉 15"/>
          <p:cNvSpPr/>
          <p:nvPr/>
        </p:nvSpPr>
        <p:spPr>
          <a:xfrm>
            <a:off x="5076825" y="2718070"/>
            <a:ext cx="357187" cy="357187"/>
          </a:xfrm>
          <a:prstGeom prst="smileyFace">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 name="矩形 6">
            <a:extLst>
              <a:ext uri="{FF2B5EF4-FFF2-40B4-BE49-F238E27FC236}">
                <a16:creationId xmlns:a16="http://schemas.microsoft.com/office/drawing/2014/main" id="{B1151C3C-F24B-A8A8-74AD-8AA796880321}"/>
              </a:ext>
            </a:extLst>
          </p:cNvPr>
          <p:cNvSpPr>
            <a:spLocks noChangeArrowheads="1"/>
          </p:cNvSpPr>
          <p:nvPr/>
        </p:nvSpPr>
        <p:spPr bwMode="auto">
          <a:xfrm>
            <a:off x="2052637" y="5721620"/>
            <a:ext cx="6048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躍遷的過程如何描述？兩個軌道之間是禁止區，</a:t>
            </a:r>
            <a:endParaRPr lang="zh-TW" altLang="en-US" sz="1800" dirty="0"/>
          </a:p>
        </p:txBody>
      </p:sp>
      <p:sp>
        <p:nvSpPr>
          <p:cNvPr id="5" name="矩形 1">
            <a:extLst>
              <a:ext uri="{FF2B5EF4-FFF2-40B4-BE49-F238E27FC236}">
                <a16:creationId xmlns:a16="http://schemas.microsoft.com/office/drawing/2014/main" id="{82E0C8DB-D4BA-A3D0-BBA8-0B14C21459A4}"/>
              </a:ext>
            </a:extLst>
          </p:cNvPr>
          <p:cNvSpPr/>
          <p:nvPr/>
        </p:nvSpPr>
        <p:spPr>
          <a:xfrm>
            <a:off x="2050776" y="6164416"/>
            <a:ext cx="6402078" cy="369332"/>
          </a:xfrm>
          <a:prstGeom prst="rect">
            <a:avLst/>
          </a:prstGeom>
        </p:spPr>
        <p:txBody>
          <a:bodyPr wrap="square">
            <a:spAutoFit/>
          </a:bodyPr>
          <a:lstStyle/>
          <a:p>
            <a:r>
              <a:rPr lang="zh-TW" altLang="en-US" sz="1800" dirty="0">
                <a:solidFill>
                  <a:srgbClr val="FF0000"/>
                </a:solidFill>
              </a:rPr>
              <a:t>那麼如何從一個軌道跳到另一個軌道而不會踏到禁止區？</a:t>
            </a:r>
            <a:endParaRPr lang="zh-TW"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par>
                          <p:cTn id="12" fill="hold" nodeType="afterGroup">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56" presetClass="path" presetSubtype="0" accel="50000" decel="50000" fill="hold" grpId="1" nodeType="withEffect">
                                  <p:stCondLst>
                                    <p:cond delay="0"/>
                                  </p:stCondLst>
                                  <p:childTnLst>
                                    <p:animMotion origin="layout" path="M -2.77778E-6 -2.22222E-6 L 0.25 -0.33287 " pathEditMode="relative" rAng="0" ptsTypes="AA">
                                      <p:cBhvr>
                                        <p:cTn id="16" dur="2000" fill="hold"/>
                                        <p:tgtEl>
                                          <p:spTgt spid="16"/>
                                        </p:tgtEl>
                                        <p:attrNameLst>
                                          <p:attrName>ppt_x</p:attrName>
                                          <p:attrName>ppt_y</p:attrName>
                                        </p:attrNameLst>
                                      </p:cBhvr>
                                      <p:rCtr x="12500" y="-16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15" grpId="0" animBg="1"/>
      <p:bldP spid="16" grpId="0" animBg="1"/>
      <p:bldP spid="16" grpId="1"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矩形 24"/>
          <p:cNvSpPr>
            <a:spLocks noChangeArrowheads="1"/>
          </p:cNvSpPr>
          <p:nvPr/>
        </p:nvSpPr>
        <p:spPr bwMode="auto">
          <a:xfrm>
            <a:off x="1319413" y="2520032"/>
            <a:ext cx="2808288"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6259" name="矩形 26"/>
          <p:cNvSpPr>
            <a:spLocks noChangeArrowheads="1"/>
          </p:cNvSpPr>
          <p:nvPr/>
        </p:nvSpPr>
        <p:spPr bwMode="auto">
          <a:xfrm>
            <a:off x="2975176" y="2478757"/>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6260" name="文字方塊 29"/>
          <p:cNvSpPr txBox="1">
            <a:spLocks noChangeArrowheads="1"/>
          </p:cNvSpPr>
          <p:nvPr/>
        </p:nvSpPr>
        <p:spPr bwMode="auto">
          <a:xfrm>
            <a:off x="1000898" y="874623"/>
            <a:ext cx="79635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躍遷沒有過程，我們將沒有過程的細節來決定這躍遷何時發生，要到那兒去。</a:t>
            </a:r>
          </a:p>
        </p:txBody>
      </p:sp>
      <p:pic>
        <p:nvPicPr>
          <p:cNvPr id="96261" name="Picture 11" descr="http://tbn0.google.com/images?q=tbn:j1F_7_GS3oPerM:http://p6.p.pixnet.net/albums/userpics/6/4/19364/1178427098.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9013" y="2243807"/>
            <a:ext cx="1665288"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2" descr="http://liyanhow.myweb.hinet.net/blog/CASA.jpg"/>
          <p:cNvPicPr>
            <a:picLocks noChangeAspect="1" noChangeArrowheads="1"/>
          </p:cNvPicPr>
          <p:nvPr/>
        </p:nvPicPr>
        <p:blipFill>
          <a:blip r:embed="rId4">
            <a:extLst>
              <a:ext uri="{28A0092B-C50C-407E-A947-70E740481C1C}">
                <a14:useLocalDpi xmlns:a14="http://schemas.microsoft.com/office/drawing/2010/main" val="0"/>
              </a:ext>
            </a:extLst>
          </a:blip>
          <a:srcRect l="61267" b="74335"/>
          <a:stretch>
            <a:fillRect/>
          </a:stretch>
        </p:blipFill>
        <p:spPr bwMode="auto">
          <a:xfrm>
            <a:off x="6088366" y="3179738"/>
            <a:ext cx="1979509" cy="19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5" name="Picture 5" descr="D:\Dropbox\Documents\課程\YoungTextBook\Images\Chapter39\A_Images\A_Figures_and_Photos\39_16_Figure.jpg"/>
          <p:cNvPicPr>
            <a:picLocks noChangeAspect="1" noChangeArrowheads="1"/>
          </p:cNvPicPr>
          <p:nvPr/>
        </p:nvPicPr>
        <p:blipFill rotWithShape="1">
          <a:blip r:embed="rId5">
            <a:extLst>
              <a:ext uri="{28A0092B-C50C-407E-A947-70E740481C1C}">
                <a14:useLocalDpi xmlns:a14="http://schemas.microsoft.com/office/drawing/2010/main" val="0"/>
              </a:ext>
            </a:extLst>
          </a:blip>
          <a:srcRect t="-1" b="7014"/>
          <a:stretch/>
        </p:blipFill>
        <p:spPr bwMode="auto">
          <a:xfrm>
            <a:off x="1182070" y="3467770"/>
            <a:ext cx="4475941" cy="20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182071" y="3827388"/>
            <a:ext cx="2449511" cy="13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bwMode="auto">
          <a:xfrm>
            <a:off x="1000898" y="1340768"/>
            <a:ext cx="7603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躍遷的終點與時間只能由起始條件決定！</a:t>
            </a:r>
          </a:p>
        </p:txBody>
      </p:sp>
    </p:spTree>
    <p:extLst>
      <p:ext uri="{BB962C8B-B14F-4D97-AF65-F5344CB8AC3E}">
        <p14:creationId xmlns:p14="http://schemas.microsoft.com/office/powerpoint/2010/main" val="330680950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D:\Dropbox\Documents\課程\YoungTextBook\Images\Chapter39\A_Images\A_Figures_and_Photos\39_24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87677" t="14127" b="9674"/>
          <a:stretch/>
        </p:blipFill>
        <p:spPr bwMode="auto">
          <a:xfrm>
            <a:off x="1697076" y="404664"/>
            <a:ext cx="1053234"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4205"/>
          <p:cNvPicPr>
            <a:picLocks noChangeAspect="1" noChangeArrowheads="1"/>
          </p:cNvPicPr>
          <p:nvPr/>
        </p:nvPicPr>
        <p:blipFill>
          <a:blip r:embed="rId3">
            <a:extLst>
              <a:ext uri="{28A0092B-C50C-407E-A947-70E740481C1C}">
                <a14:useLocalDpi xmlns:a14="http://schemas.microsoft.com/office/drawing/2010/main" val="0"/>
              </a:ext>
            </a:extLst>
          </a:blip>
          <a:srcRect l="73788" t="30794" r="4884" b="32162"/>
          <a:stretch>
            <a:fillRect/>
          </a:stretch>
        </p:blipFill>
        <p:spPr bwMode="auto">
          <a:xfrm>
            <a:off x="895327" y="4596621"/>
            <a:ext cx="1857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380434" y="4596621"/>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2380434" y="6391596"/>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895327" y="6377922"/>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895327" y="4596620"/>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Picture 2" descr="4205"/>
          <p:cNvPicPr>
            <a:picLocks noChangeAspect="1" noChangeArrowheads="1"/>
          </p:cNvPicPr>
          <p:nvPr/>
        </p:nvPicPr>
        <p:blipFill rotWithShape="1">
          <a:blip r:embed="rId3">
            <a:extLst>
              <a:ext uri="{28A0092B-C50C-407E-A947-70E740481C1C}">
                <a14:useLocalDpi xmlns:a14="http://schemas.microsoft.com/office/drawing/2010/main" val="0"/>
              </a:ext>
            </a:extLst>
          </a:blip>
          <a:srcRect l="80700" t="60993" r="15161" b="32162"/>
          <a:stretch/>
        </p:blipFill>
        <p:spPr bwMode="auto">
          <a:xfrm>
            <a:off x="1672110" y="1365325"/>
            <a:ext cx="426652" cy="42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D:\Dropbox\Documents\課程\YoungTextBook\Images\Chapter39\A_Images\A_Figures_and_Photos\39_24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53089" t="14128" r="39224" b="9675"/>
          <a:stretch/>
        </p:blipFill>
        <p:spPr bwMode="auto">
          <a:xfrm>
            <a:off x="1040041" y="404664"/>
            <a:ext cx="657035"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1697076" y="404483"/>
            <a:ext cx="188360" cy="382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笑臉 12"/>
          <p:cNvSpPr/>
          <p:nvPr/>
        </p:nvSpPr>
        <p:spPr>
          <a:xfrm>
            <a:off x="3281251" y="1690134"/>
            <a:ext cx="576263" cy="57626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7" name="文字方塊 6"/>
          <p:cNvSpPr txBox="1"/>
          <p:nvPr/>
        </p:nvSpPr>
        <p:spPr bwMode="auto">
          <a:xfrm>
            <a:off x="2921212" y="2392700"/>
            <a:ext cx="5688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電子在原子中處於離散的能態，</a:t>
            </a:r>
            <a:endParaRPr lang="en-US" altLang="zh-TW" sz="1800" dirty="0"/>
          </a:p>
        </p:txBody>
      </p:sp>
      <p:sp>
        <p:nvSpPr>
          <p:cNvPr id="8" name="文字方塊 7"/>
          <p:cNvSpPr txBox="1"/>
          <p:nvPr/>
        </p:nvSpPr>
        <p:spPr bwMode="auto">
          <a:xfrm>
            <a:off x="2921212" y="2824748"/>
            <a:ext cx="60432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solidFill>
                  <a:srgbClr val="FF0000"/>
                </a:solidFill>
              </a:rPr>
              <a:t>任意兩顆電子，若處於原子內的同樣狀態，將完全相同。</a:t>
            </a:r>
          </a:p>
        </p:txBody>
      </p:sp>
      <p:sp>
        <p:nvSpPr>
          <p:cNvPr id="14" name="文字方塊 13"/>
          <p:cNvSpPr txBox="1"/>
          <p:nvPr/>
        </p:nvSpPr>
        <p:spPr bwMode="auto">
          <a:xfrm>
            <a:off x="2849204" y="4864311"/>
            <a:ext cx="4752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古典的電子在原子中處於連續的軌道，</a:t>
            </a:r>
            <a:endParaRPr lang="en-US" altLang="zh-TW" sz="1800" dirty="0"/>
          </a:p>
        </p:txBody>
      </p:sp>
      <p:sp>
        <p:nvSpPr>
          <p:cNvPr id="15" name="文字方塊 14"/>
          <p:cNvSpPr txBox="1"/>
          <p:nvPr/>
        </p:nvSpPr>
        <p:spPr bwMode="auto">
          <a:xfrm>
            <a:off x="2849204" y="5296359"/>
            <a:ext cx="61152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軌道的大小可以連續的微調，起始條件可以有細微差異。</a:t>
            </a:r>
          </a:p>
        </p:txBody>
      </p:sp>
      <p:sp>
        <p:nvSpPr>
          <p:cNvPr id="16" name="文字方塊 15"/>
          <p:cNvSpPr txBox="1"/>
          <p:nvPr/>
        </p:nvSpPr>
        <p:spPr bwMode="auto">
          <a:xfrm>
            <a:off x="2849204" y="5728407"/>
            <a:ext cx="46085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沒有任何兩顆電子的狀態是完全相同的。</a:t>
            </a:r>
          </a:p>
        </p:txBody>
      </p:sp>
      <p:sp>
        <p:nvSpPr>
          <p:cNvPr id="17" name="文字方塊 16"/>
          <p:cNvSpPr txBox="1"/>
          <p:nvPr/>
        </p:nvSpPr>
        <p:spPr bwMode="auto">
          <a:xfrm>
            <a:off x="2921212" y="692696"/>
            <a:ext cx="55392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可是，由相同的激態出發，起始條件是完全相同的！</a:t>
            </a:r>
          </a:p>
        </p:txBody>
      </p:sp>
      <p:sp>
        <p:nvSpPr>
          <p:cNvPr id="18" name="TextBox 17">
            <a:extLst>
              <a:ext uri="{FF2B5EF4-FFF2-40B4-BE49-F238E27FC236}">
                <a16:creationId xmlns:a16="http://schemas.microsoft.com/office/drawing/2014/main" id="{20BC6BF1-9495-5048-B7F8-6BAA9BC948A4}"/>
              </a:ext>
            </a:extLst>
          </p:cNvPr>
          <p:cNvSpPr txBox="1"/>
          <p:nvPr/>
        </p:nvSpPr>
        <p:spPr>
          <a:xfrm>
            <a:off x="2921212" y="3259173"/>
            <a:ext cx="5539220" cy="369332"/>
          </a:xfrm>
          <a:prstGeom prst="rect">
            <a:avLst/>
          </a:prstGeom>
          <a:noFill/>
        </p:spPr>
        <p:txBody>
          <a:bodyPr wrap="square" rtlCol="0">
            <a:spAutoFit/>
          </a:bodyPr>
          <a:lstStyle/>
          <a:p>
            <a:r>
              <a:rPr lang="en-TW" sz="1800" b="0" dirty="0">
                <a:solidFill>
                  <a:srgbClr val="FF0000"/>
                </a:solidFill>
                <a:latin typeface="Cambria Math"/>
              </a:rPr>
              <a:t>這類似數位的1與0</a:t>
            </a:r>
            <a:r>
              <a:rPr lang="en-TW" sz="1800" dirty="0">
                <a:solidFill>
                  <a:srgbClr val="FF0000"/>
                </a:solidFill>
                <a:latin typeface="Cambria Math"/>
              </a:rPr>
              <a:t>，所有的 1 都是完全相同</a:t>
            </a:r>
            <a:r>
              <a:rPr lang="en-TW" sz="1800" b="0" dirty="0">
                <a:solidFill>
                  <a:srgbClr val="FF0000"/>
                </a:solidFill>
                <a:latin typeface="Cambria Math"/>
              </a:rPr>
              <a:t>。</a:t>
            </a:r>
          </a:p>
        </p:txBody>
      </p:sp>
    </p:spTree>
    <p:extLst>
      <p:ext uri="{BB962C8B-B14F-4D97-AF65-F5344CB8AC3E}">
        <p14:creationId xmlns:p14="http://schemas.microsoft.com/office/powerpoint/2010/main" val="51275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4" grpId="0"/>
      <p:bldP spid="15" grpId="0"/>
      <p:bldP spid="16"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矩形 24"/>
          <p:cNvSpPr>
            <a:spLocks noChangeArrowheads="1"/>
          </p:cNvSpPr>
          <p:nvPr/>
        </p:nvSpPr>
        <p:spPr bwMode="auto">
          <a:xfrm>
            <a:off x="1310910" y="1329134"/>
            <a:ext cx="2808288"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6259" name="矩形 26"/>
          <p:cNvSpPr>
            <a:spLocks noChangeArrowheads="1"/>
          </p:cNvSpPr>
          <p:nvPr/>
        </p:nvSpPr>
        <p:spPr bwMode="auto">
          <a:xfrm>
            <a:off x="2966673" y="1287859"/>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pic>
        <p:nvPicPr>
          <p:cNvPr id="96261" name="Picture 11" descr="http://tbn0.google.com/images?q=tbn:j1F_7_GS3oPerM:http://p6.p.pixnet.net/albums/userpics/6/4/19364/1178427098.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510" y="1052909"/>
            <a:ext cx="1665288"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2" descr="http://liyanhow.myweb.hinet.net/blog/CASA.jpg"/>
          <p:cNvPicPr>
            <a:picLocks noChangeAspect="1" noChangeArrowheads="1"/>
          </p:cNvPicPr>
          <p:nvPr/>
        </p:nvPicPr>
        <p:blipFill>
          <a:blip r:embed="rId4">
            <a:extLst>
              <a:ext uri="{28A0092B-C50C-407E-A947-70E740481C1C}">
                <a14:useLocalDpi xmlns:a14="http://schemas.microsoft.com/office/drawing/2010/main" val="0"/>
              </a:ext>
            </a:extLst>
          </a:blip>
          <a:srcRect l="61267" b="74335"/>
          <a:stretch>
            <a:fillRect/>
          </a:stretch>
        </p:blipFill>
        <p:spPr bwMode="auto">
          <a:xfrm>
            <a:off x="6079863" y="1988840"/>
            <a:ext cx="1979509" cy="19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3" name="文字方塊 18"/>
          <p:cNvSpPr txBox="1">
            <a:spLocks noChangeArrowheads="1"/>
          </p:cNvSpPr>
          <p:nvPr/>
        </p:nvSpPr>
        <p:spPr bwMode="auto">
          <a:xfrm>
            <a:off x="1173568" y="4745062"/>
            <a:ext cx="7272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處於同樣軌道的電子，狀態完全相同，照理說就只能在同時開始躍遷！</a:t>
            </a:r>
          </a:p>
        </p:txBody>
      </p:sp>
      <p:sp>
        <p:nvSpPr>
          <p:cNvPr id="96264" name="文字方塊 19"/>
          <p:cNvSpPr txBox="1">
            <a:spLocks noChangeArrowheads="1"/>
          </p:cNvSpPr>
          <p:nvPr/>
        </p:nvSpPr>
        <p:spPr bwMode="auto">
          <a:xfrm>
            <a:off x="1173568" y="5249887"/>
            <a:ext cx="6624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實驗上應該看到一群同樣激發原子的向下躍遷是同時發生。</a:t>
            </a:r>
          </a:p>
        </p:txBody>
      </p:sp>
      <p:pic>
        <p:nvPicPr>
          <p:cNvPr id="96265" name="Picture 5" descr="D:\Dropbox\Documents\課程\YoungTextBook\Images\Chapter39\A_Images\A_Figures_and_Photos\39_16_Figure.jpg"/>
          <p:cNvPicPr>
            <a:picLocks noChangeAspect="1" noChangeArrowheads="1"/>
          </p:cNvPicPr>
          <p:nvPr/>
        </p:nvPicPr>
        <p:blipFill rotWithShape="1">
          <a:blip r:embed="rId5">
            <a:extLst>
              <a:ext uri="{28A0092B-C50C-407E-A947-70E740481C1C}">
                <a14:useLocalDpi xmlns:a14="http://schemas.microsoft.com/office/drawing/2010/main" val="0"/>
              </a:ext>
            </a:extLst>
          </a:blip>
          <a:srcRect t="-1" b="7014"/>
          <a:stretch/>
        </p:blipFill>
        <p:spPr bwMode="auto">
          <a:xfrm>
            <a:off x="1173567" y="2276872"/>
            <a:ext cx="4475941" cy="20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173568" y="2636490"/>
            <a:ext cx="2449511" cy="13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6557130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圖片 1" descr="decay.jpg"/>
          <p:cNvPicPr>
            <a:picLocks noChangeAspect="1"/>
          </p:cNvPicPr>
          <p:nvPr/>
        </p:nvPicPr>
        <p:blipFill>
          <a:blip r:embed="rId2">
            <a:extLst>
              <a:ext uri="{28A0092B-C50C-407E-A947-70E740481C1C}">
                <a14:useLocalDpi xmlns:a14="http://schemas.microsoft.com/office/drawing/2010/main" val="0"/>
              </a:ext>
            </a:extLst>
          </a:blip>
          <a:srcRect l="30128" t="9094" b="5412"/>
          <a:stretch>
            <a:fillRect/>
          </a:stretch>
        </p:blipFill>
        <p:spPr bwMode="auto">
          <a:xfrm>
            <a:off x="1397066" y="1900519"/>
            <a:ext cx="4610777" cy="322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文字方塊 2"/>
          <p:cNvSpPr txBox="1">
            <a:spLocks noChangeArrowheads="1"/>
          </p:cNvSpPr>
          <p:nvPr/>
        </p:nvSpPr>
        <p:spPr bwMode="auto">
          <a:xfrm>
            <a:off x="1403648" y="527155"/>
            <a:ext cx="4786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但事實是：觀測一大群已激發的原子：</a:t>
            </a:r>
          </a:p>
        </p:txBody>
      </p:sp>
      <mc:AlternateContent xmlns:mc="http://schemas.openxmlformats.org/markup-compatibility/2006" xmlns:a14="http://schemas.microsoft.com/office/drawing/2010/main">
        <mc:Choice Requires="a14">
          <p:sp>
            <p:nvSpPr>
              <p:cNvPr id="72713" name="文字方塊 9"/>
              <p:cNvSpPr txBox="1">
                <a:spLocks noChangeArrowheads="1"/>
              </p:cNvSpPr>
              <p:nvPr/>
            </p:nvSpPr>
            <p:spPr bwMode="auto">
              <a:xfrm>
                <a:off x="1403647" y="966356"/>
                <a:ext cx="500235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經過時間</a:t>
                </a:r>
                <a14:m>
                  <m:oMath xmlns:m="http://schemas.openxmlformats.org/officeDocument/2006/math">
                    <m:r>
                      <a:rPr lang="en-US" altLang="zh-TW" sz="1800" b="0" i="1" smtClean="0">
                        <a:latin typeface="Cambria Math"/>
                      </a:rPr>
                      <m:t>𝑡</m:t>
                    </m:r>
                    <m:r>
                      <a:rPr lang="zh-TW" altLang="en-US" sz="1800" b="0" i="1" smtClean="0">
                        <a:latin typeface="Cambria Math"/>
                      </a:rPr>
                      <m:t>後</m:t>
                    </m:r>
                  </m:oMath>
                </a14:m>
                <a:r>
                  <a:rPr lang="zh-TW" altLang="en-US" sz="1800" dirty="0"/>
                  <a:t>尚未躍遷的數量是時間</a:t>
                </a:r>
                <a14:m>
                  <m:oMath xmlns:m="http://schemas.openxmlformats.org/officeDocument/2006/math">
                    <m:r>
                      <a:rPr lang="en-US" altLang="zh-TW" sz="1800" i="1">
                        <a:latin typeface="Cambria Math"/>
                      </a:rPr>
                      <m:t>𝑡</m:t>
                    </m:r>
                  </m:oMath>
                </a14:m>
                <a:r>
                  <a:rPr lang="zh-TW" altLang="en-US" sz="1800" dirty="0"/>
                  <a:t>的指數函數</a:t>
                </a:r>
              </a:p>
            </p:txBody>
          </p:sp>
        </mc:Choice>
        <mc:Fallback xmlns="">
          <p:sp>
            <p:nvSpPr>
              <p:cNvPr id="72713" name="文字方塊 9"/>
              <p:cNvSpPr txBox="1">
                <a:spLocks noRot="1" noChangeAspect="1" noMove="1" noResize="1" noEditPoints="1" noAdjustHandles="1" noChangeArrowheads="1" noChangeShapeType="1" noTextEdit="1"/>
              </p:cNvSpPr>
              <p:nvPr/>
            </p:nvSpPr>
            <p:spPr bwMode="auto">
              <a:xfrm>
                <a:off x="1403647" y="966356"/>
                <a:ext cx="5002353" cy="369332"/>
              </a:xfrm>
              <a:prstGeom prst="rect">
                <a:avLst/>
              </a:prstGeom>
              <a:blipFill rotWithShape="1">
                <a:blip r:embed="rId3"/>
                <a:stretch>
                  <a:fillRect l="-974" t="-6667" r="-122"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2" name="笑臉 11"/>
          <p:cNvSpPr/>
          <p:nvPr/>
        </p:nvSpPr>
        <p:spPr>
          <a:xfrm>
            <a:off x="5580112" y="532320"/>
            <a:ext cx="288033" cy="25975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矩形 2"/>
          <p:cNvSpPr/>
          <p:nvPr/>
        </p:nvSpPr>
        <p:spPr>
          <a:xfrm>
            <a:off x="1397065" y="5212337"/>
            <a:ext cx="6457165" cy="369332"/>
          </a:xfrm>
          <a:prstGeom prst="rect">
            <a:avLst/>
          </a:prstGeom>
        </p:spPr>
        <p:txBody>
          <a:bodyPr wrap="square">
            <a:spAutoFit/>
          </a:bodyPr>
          <a:lstStyle/>
          <a:p>
            <a:pPr eaLnBrk="1" hangingPunct="1"/>
            <a:r>
              <a:rPr lang="zh-TW" altLang="en-US" sz="1800" dirty="0"/>
              <a:t>以上的觀測等於是重複一個完全相同的實驗許多次。</a:t>
            </a:r>
          </a:p>
        </p:txBody>
      </p:sp>
      <p:sp>
        <p:nvSpPr>
          <p:cNvPr id="4" name="矩形 3"/>
          <p:cNvSpPr/>
          <p:nvPr/>
        </p:nvSpPr>
        <p:spPr>
          <a:xfrm>
            <a:off x="1397066" y="5670485"/>
            <a:ext cx="6280202" cy="369332"/>
          </a:xfrm>
          <a:prstGeom prst="rect">
            <a:avLst/>
          </a:prstGeom>
        </p:spPr>
        <p:txBody>
          <a:bodyPr wrap="square">
            <a:spAutoFit/>
          </a:bodyPr>
          <a:lstStyle/>
          <a:p>
            <a:pPr eaLnBrk="1" hangingPunct="1"/>
            <a:r>
              <a:rPr lang="zh-TW" altLang="en-US" sz="1800" dirty="0"/>
              <a:t>而結果顯示，完全相同的實驗，所得的結果不會一樣。</a:t>
            </a:r>
          </a:p>
        </p:txBody>
      </p:sp>
      <mc:AlternateContent xmlns:mc="http://schemas.openxmlformats.org/markup-compatibility/2006" xmlns:a14="http://schemas.microsoft.com/office/drawing/2010/main">
        <mc:Choice Requires="a14">
          <p:sp>
            <p:nvSpPr>
              <p:cNvPr id="10" name="文字方塊 9"/>
              <p:cNvSpPr txBox="1"/>
              <p:nvPr/>
            </p:nvSpPr>
            <p:spPr bwMode="auto">
              <a:xfrm>
                <a:off x="6446473" y="953404"/>
                <a:ext cx="1407758" cy="382284"/>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𝑁</m:t>
                      </m:r>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𝑁</m:t>
                          </m:r>
                        </m:e>
                        <m:sub>
                          <m:r>
                            <a:rPr lang="en-US" altLang="zh-TW" sz="1800" b="0" i="1" smtClean="0">
                              <a:latin typeface="Cambria Math"/>
                            </a:rPr>
                            <m:t>0</m:t>
                          </m:r>
                        </m:sub>
                      </m:sSub>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m:t>
                          </m:r>
                          <m:r>
                            <a:rPr lang="zh-TW" altLang="en-US" sz="1800" b="0" i="1" smtClean="0">
                              <a:latin typeface="Cambria Math"/>
                            </a:rPr>
                            <m:t>𝜆</m:t>
                          </m:r>
                          <m:r>
                            <a:rPr lang="en-US" altLang="zh-TW" sz="1800" b="0" i="1" smtClean="0">
                              <a:latin typeface="Cambria Math"/>
                            </a:rPr>
                            <m:t>𝑡</m:t>
                          </m:r>
                        </m:sup>
                      </m:sSup>
                    </m:oMath>
                  </m:oMathPara>
                </a14:m>
                <a:endParaRPr lang="zh-TW" altLang="en-US" sz="1800" dirty="0"/>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6446473" y="953404"/>
                <a:ext cx="1407758" cy="382284"/>
              </a:xfrm>
              <a:prstGeom prst="rect">
                <a:avLst/>
              </a:prstGeom>
              <a:blipFill rotWithShape="1">
                <a:blip r:embed="rId4"/>
                <a:stretch>
                  <a:fillRect/>
                </a:stretch>
              </a:blipFill>
              <a:ln>
                <a:noFill/>
              </a:ln>
              <a:extLst/>
            </p:spPr>
            <p:txBody>
              <a:bodyPr/>
              <a:lstStyle/>
              <a:p>
                <a:r>
                  <a:rPr lang="zh-TW" altLang="en-US">
                    <a:noFill/>
                  </a:rPr>
                  <a:t> </a:t>
                </a:r>
              </a:p>
            </p:txBody>
          </p:sp>
        </mc:Fallback>
      </mc:AlternateContent>
      <p:sp>
        <p:nvSpPr>
          <p:cNvPr id="11" name="文字方塊 9">
            <a:extLst>
              <a:ext uri="{FF2B5EF4-FFF2-40B4-BE49-F238E27FC236}">
                <a16:creationId xmlns:a16="http://schemas.microsoft.com/office/drawing/2014/main" id="{14211246-1066-6145-B4AD-EE807A132CAE}"/>
              </a:ext>
            </a:extLst>
          </p:cNvPr>
          <p:cNvSpPr txBox="1">
            <a:spLocks noChangeArrowheads="1"/>
          </p:cNvSpPr>
          <p:nvPr/>
        </p:nvSpPr>
        <p:spPr bwMode="auto">
          <a:xfrm>
            <a:off x="1397066" y="6140998"/>
            <a:ext cx="7632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如此的話，面對單一一顆激發原子，我們是無法預測它何時向下躍遷的！</a:t>
            </a:r>
          </a:p>
        </p:txBody>
      </p:sp>
      <p:sp>
        <p:nvSpPr>
          <p:cNvPr id="2" name="TextBox 1">
            <a:extLst>
              <a:ext uri="{FF2B5EF4-FFF2-40B4-BE49-F238E27FC236}">
                <a16:creationId xmlns:a16="http://schemas.microsoft.com/office/drawing/2014/main" id="{9D995288-3D10-4A46-A7F4-6A54E57084FB}"/>
              </a:ext>
            </a:extLst>
          </p:cNvPr>
          <p:cNvSpPr txBox="1"/>
          <p:nvPr/>
        </p:nvSpPr>
        <p:spPr>
          <a:xfrm>
            <a:off x="1403647" y="1442371"/>
            <a:ext cx="3744417" cy="369332"/>
          </a:xfrm>
          <a:prstGeom prst="rect">
            <a:avLst/>
          </a:prstGeom>
          <a:noFill/>
        </p:spPr>
        <p:txBody>
          <a:bodyPr wrap="square" rtlCol="0">
            <a:spAutoFit/>
          </a:bodyPr>
          <a:lstStyle/>
          <a:p>
            <a:r>
              <a:rPr lang="en-TW" sz="1800" b="0" dirty="0">
                <a:latin typeface="Cambria Math"/>
              </a:rPr>
              <a:t>有的躍遷得快，有的躍遷得慢！</a:t>
            </a:r>
          </a:p>
        </p:txBody>
      </p:sp>
    </p:spTree>
    <p:extLst>
      <p:ext uri="{BB962C8B-B14F-4D97-AF65-F5344CB8AC3E}">
        <p14:creationId xmlns:p14="http://schemas.microsoft.com/office/powerpoint/2010/main" val="219393628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908720"/>
            <a:ext cx="4694252" cy="3403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1115616" y="4653136"/>
            <a:ext cx="72728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農場的每一株菜都不同：即使一樣品種的菜，還是有先天與後天的差異。</a:t>
            </a:r>
          </a:p>
        </p:txBody>
      </p:sp>
      <p:sp>
        <p:nvSpPr>
          <p:cNvPr id="4" name="文字方塊 3"/>
          <p:cNvSpPr txBox="1"/>
          <p:nvPr/>
        </p:nvSpPr>
        <p:spPr bwMode="auto">
          <a:xfrm>
            <a:off x="1123504" y="5140041"/>
            <a:ext cx="59766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但每一個激發原子都是一模一樣的，無從分辨，</a:t>
            </a:r>
          </a:p>
        </p:txBody>
      </p:sp>
    </p:spTree>
    <p:extLst>
      <p:ext uri="{BB962C8B-B14F-4D97-AF65-F5344CB8AC3E}">
        <p14:creationId xmlns:p14="http://schemas.microsoft.com/office/powerpoint/2010/main" val="41471701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838085" y="1932222"/>
            <a:ext cx="3314700" cy="2815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29"/>
          <p:cNvSpPr txBox="1">
            <a:spLocks noChangeArrowheads="1"/>
          </p:cNvSpPr>
          <p:nvPr/>
        </p:nvSpPr>
        <p:spPr bwMode="auto">
          <a:xfrm>
            <a:off x="1277148" y="491449"/>
            <a:ext cx="76873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而且，從同樣的穩定態出發，電子如何決定它要躍遷</a:t>
            </a:r>
            <a:r>
              <a:rPr lang="en-US" altLang="zh-TW" sz="1800" dirty="0"/>
              <a:t>”</a:t>
            </a:r>
            <a:r>
              <a:rPr lang="zh-TW" altLang="en-US" sz="1800" dirty="0"/>
              <a:t>跳</a:t>
            </a:r>
            <a:r>
              <a:rPr lang="en-US" altLang="zh-TW" sz="1800" dirty="0"/>
              <a:t>”</a:t>
            </a:r>
            <a:r>
              <a:rPr lang="zh-TW" altLang="en-US" sz="1800" dirty="0"/>
              <a:t>到那一個狀態？</a:t>
            </a:r>
          </a:p>
        </p:txBody>
      </p:sp>
      <p:sp>
        <p:nvSpPr>
          <p:cNvPr id="5" name="文字方塊 4"/>
          <p:cNvSpPr txBox="1"/>
          <p:nvPr/>
        </p:nvSpPr>
        <p:spPr bwMode="auto">
          <a:xfrm>
            <a:off x="4279171" y="2005827"/>
            <a:ext cx="44644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How does an electron decide which stationary state to pass to and when to go? You would have to assume that the electron knows beforehand where it is going to stop.        </a:t>
            </a:r>
            <a:endParaRPr lang="zh-TW" altLang="en-US" sz="1800" dirty="0"/>
          </a:p>
        </p:txBody>
      </p:sp>
      <p:sp>
        <p:nvSpPr>
          <p:cNvPr id="6" name="文字方塊 5"/>
          <p:cNvSpPr txBox="1"/>
          <p:nvPr/>
        </p:nvSpPr>
        <p:spPr bwMode="auto">
          <a:xfrm>
            <a:off x="5389717" y="3771949"/>
            <a:ext cx="2664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Criticism by Rutherford</a:t>
            </a:r>
            <a:endParaRPr lang="zh-TW" altLang="en-US" sz="1800" dirty="0"/>
          </a:p>
        </p:txBody>
      </p:sp>
      <p:sp>
        <p:nvSpPr>
          <p:cNvPr id="7" name="文字方塊 6"/>
          <p:cNvSpPr txBox="1"/>
          <p:nvPr/>
        </p:nvSpPr>
        <p:spPr bwMode="auto">
          <a:xfrm>
            <a:off x="1277148" y="952241"/>
            <a:ext cx="44426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你必須假設電子事先得知道他要停在哪裡，</a:t>
            </a:r>
          </a:p>
        </p:txBody>
      </p:sp>
      <p:sp>
        <p:nvSpPr>
          <p:cNvPr id="8" name="文字方塊 7"/>
          <p:cNvSpPr txBox="1"/>
          <p:nvPr/>
        </p:nvSpPr>
        <p:spPr bwMode="auto">
          <a:xfrm>
            <a:off x="1316981" y="4797152"/>
            <a:ext cx="60486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電子所停的軌道的果，必定在出發時就必須有一個因！</a:t>
            </a:r>
          </a:p>
        </p:txBody>
      </p:sp>
      <p:sp>
        <p:nvSpPr>
          <p:cNvPr id="9" name="文字方塊 8"/>
          <p:cNvSpPr txBox="1"/>
          <p:nvPr/>
        </p:nvSpPr>
        <p:spPr bwMode="auto">
          <a:xfrm>
            <a:off x="1301376" y="6132922"/>
            <a:ext cx="62828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量子躍遷的觀念與物理內在的因果律可能是牴觸的！</a:t>
            </a:r>
          </a:p>
        </p:txBody>
      </p:sp>
      <p:sp>
        <p:nvSpPr>
          <p:cNvPr id="11" name="文字方塊 10"/>
          <p:cNvSpPr txBox="1"/>
          <p:nvPr/>
        </p:nvSpPr>
        <p:spPr bwMode="auto">
          <a:xfrm>
            <a:off x="1301376" y="5669545"/>
            <a:ext cx="4824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在量子躍遷中，同樣的因卻造成不同的果！</a:t>
            </a:r>
          </a:p>
        </p:txBody>
      </p:sp>
      <p:sp>
        <p:nvSpPr>
          <p:cNvPr id="12" name="文字方塊 18"/>
          <p:cNvSpPr txBox="1">
            <a:spLocks noChangeArrowheads="1"/>
          </p:cNvSpPr>
          <p:nvPr/>
        </p:nvSpPr>
        <p:spPr bwMode="auto">
          <a:xfrm>
            <a:off x="1319210" y="5250248"/>
            <a:ext cx="414211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但處於同樣軌道的電子，狀態完全相同，</a:t>
            </a:r>
          </a:p>
        </p:txBody>
      </p:sp>
      <p:pic>
        <p:nvPicPr>
          <p:cNvPr id="14" name="Picture 2" descr="solvay"/>
          <p:cNvPicPr>
            <a:picLocks noChangeAspect="1" noChangeArrowheads="1"/>
          </p:cNvPicPr>
          <p:nvPr/>
        </p:nvPicPr>
        <p:blipFill rotWithShape="1">
          <a:blip r:embed="rId2">
            <a:extLst>
              <a:ext uri="{28A0092B-C50C-407E-A947-70E740481C1C}">
                <a14:useLocalDpi xmlns:a14="http://schemas.microsoft.com/office/drawing/2010/main" val="0"/>
              </a:ext>
            </a:extLst>
          </a:blip>
          <a:srcRect l="81099" t="4025" r="9450" b="81997"/>
          <a:stretch/>
        </p:blipFill>
        <p:spPr bwMode="auto">
          <a:xfrm>
            <a:off x="7353555" y="5272867"/>
            <a:ext cx="847182" cy="117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File:Hydrogen transitions.sv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085" y="2261718"/>
            <a:ext cx="3314700" cy="2486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 name="Picture 11" descr="http://tbn0.google.com/images?q=tbn:j1F_7_GS3oPerM:http://p6.p.pixnet.net/albums/userpics/6/4/19364/1178427098.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4683" y="1923694"/>
            <a:ext cx="707237" cy="51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8" name="Picture 2" descr="\\psf\Home\Downloads\images.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8532" y="3596498"/>
            <a:ext cx="933550" cy="110111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CD50C54-060A-1A47-AFB2-BB120D7A673B}"/>
                  </a:ext>
                </a:extLst>
              </p:cNvPr>
              <p:cNvSpPr txBox="1"/>
              <p:nvPr/>
            </p:nvSpPr>
            <p:spPr>
              <a:xfrm>
                <a:off x="1262821" y="1429161"/>
                <a:ext cx="7128792" cy="369332"/>
              </a:xfrm>
              <a:prstGeom prst="rect">
                <a:avLst/>
              </a:prstGeom>
              <a:noFill/>
            </p:spPr>
            <p:txBody>
              <a:bodyPr wrap="square" rtlCol="0">
                <a:spAutoFit/>
              </a:bodyPr>
              <a:lstStyle/>
              <a:p>
                <a:r>
                  <a:rPr lang="en-TW" sz="1800" b="0" dirty="0">
                    <a:latin typeface="Cambria Math"/>
                  </a:rPr>
                  <a:t>從</a:t>
                </a:r>
                <a14:m>
                  <m:oMath xmlns:m="http://schemas.openxmlformats.org/officeDocument/2006/math">
                    <m:r>
                      <a:rPr lang="en-US" sz="1800" b="0" i="1" smtClean="0">
                        <a:latin typeface="Cambria Math" panose="02040503050406030204" pitchFamily="18" charset="0"/>
                      </a:rPr>
                      <m:t>𝑛</m:t>
                    </m:r>
                    <m:r>
                      <a:rPr lang="en-US" sz="1800" b="0" i="1" smtClean="0">
                        <a:latin typeface="Cambria Math" panose="02040503050406030204" pitchFamily="18" charset="0"/>
                      </a:rPr>
                      <m:t>=6</m:t>
                    </m:r>
                  </m:oMath>
                </a14:m>
                <a:r>
                  <a:rPr lang="en-TW" sz="1800" b="0" dirty="0">
                    <a:latin typeface="Cambria Math"/>
                  </a:rPr>
                  <a:t>出發的電子，必須事先決定它是跳到</a:t>
                </a:r>
                <a:r>
                  <a:rPr lang="en-US" sz="1800" dirty="0"/>
                  <a:t> </a:t>
                </a:r>
                <a14:m>
                  <m:oMath xmlns:m="http://schemas.openxmlformats.org/officeDocument/2006/math">
                    <m:r>
                      <a:rPr lang="en-US" sz="1800" i="1">
                        <a:latin typeface="Cambria Math" panose="02040503050406030204" pitchFamily="18" charset="0"/>
                      </a:rPr>
                      <m:t>𝑛</m:t>
                    </m:r>
                    <m:r>
                      <a:rPr lang="en-US" sz="1800" i="1">
                        <a:latin typeface="Cambria Math" panose="02040503050406030204" pitchFamily="18" charset="0"/>
                      </a:rPr>
                      <m:t>=2</m:t>
                    </m:r>
                  </m:oMath>
                </a14:m>
                <a:r>
                  <a:rPr lang="en-TW" sz="1800" b="0" dirty="0">
                    <a:latin typeface="Cambria Math"/>
                  </a:rPr>
                  <a:t>還是</a:t>
                </a:r>
                <a:r>
                  <a:rPr lang="en-US" sz="1800" dirty="0"/>
                  <a:t> </a:t>
                </a:r>
                <a14:m>
                  <m:oMath xmlns:m="http://schemas.openxmlformats.org/officeDocument/2006/math">
                    <m:r>
                      <a:rPr lang="en-US" sz="1800" i="1">
                        <a:latin typeface="Cambria Math" panose="02040503050406030204" pitchFamily="18" charset="0"/>
                      </a:rPr>
                      <m:t>𝑛</m:t>
                    </m:r>
                    <m:r>
                      <a:rPr lang="en-US" sz="1800" i="1">
                        <a:latin typeface="Cambria Math" panose="02040503050406030204" pitchFamily="18" charset="0"/>
                      </a:rPr>
                      <m:t>=3</m:t>
                    </m:r>
                  </m:oMath>
                </a14:m>
                <a:r>
                  <a:rPr lang="en-TW" sz="1800" b="0" dirty="0">
                    <a:latin typeface="Cambria Math"/>
                  </a:rPr>
                  <a:t>。</a:t>
                </a:r>
              </a:p>
            </p:txBody>
          </p:sp>
        </mc:Choice>
        <mc:Fallback xmlns="">
          <p:sp>
            <p:nvSpPr>
              <p:cNvPr id="10" name="TextBox 9">
                <a:extLst>
                  <a:ext uri="{FF2B5EF4-FFF2-40B4-BE49-F238E27FC236}">
                    <a16:creationId xmlns:a16="http://schemas.microsoft.com/office/drawing/2014/main" id="{4CD50C54-060A-1A47-AFB2-BB120D7A673B}"/>
                  </a:ext>
                </a:extLst>
              </p:cNvPr>
              <p:cNvSpPr txBox="1">
                <a:spLocks noRot="1" noChangeAspect="1" noMove="1" noResize="1" noEditPoints="1" noAdjustHandles="1" noChangeArrowheads="1" noChangeShapeType="1" noTextEdit="1"/>
              </p:cNvSpPr>
              <p:nvPr/>
            </p:nvSpPr>
            <p:spPr>
              <a:xfrm>
                <a:off x="1262821" y="1429161"/>
                <a:ext cx="7128792" cy="369332"/>
              </a:xfrm>
              <a:prstGeom prst="rect">
                <a:avLst/>
              </a:prstGeom>
              <a:blipFill>
                <a:blip r:embed="rId8"/>
                <a:stretch>
                  <a:fillRect l="-712" t="-6667" b="-23333"/>
                </a:stretch>
              </a:blipFill>
            </p:spPr>
            <p:txBody>
              <a:bodyPr/>
              <a:lstStyle/>
              <a:p>
                <a:r>
                  <a:rPr lang="en-TW">
                    <a:noFill/>
                  </a:rPr>
                  <a:t> </a:t>
                </a:r>
              </a:p>
            </p:txBody>
          </p:sp>
        </mc:Fallback>
      </mc:AlternateContent>
    </p:spTree>
    <p:extLst>
      <p:ext uri="{BB962C8B-B14F-4D97-AF65-F5344CB8AC3E}">
        <p14:creationId xmlns:p14="http://schemas.microsoft.com/office/powerpoint/2010/main" val="52884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7698"/>
                                        </p:tgtEl>
                                        <p:attrNameLst>
                                          <p:attrName>style.visibility</p:attrName>
                                        </p:attrNameLst>
                                      </p:cBhvr>
                                      <p:to>
                                        <p:strVal val="visible"/>
                                      </p:to>
                                    </p:set>
                                    <p:anim calcmode="lin" valueType="num">
                                      <p:cBhvr additive="base">
                                        <p:cTn id="15" dur="500" fill="hold"/>
                                        <p:tgtEl>
                                          <p:spTgt spid="157698"/>
                                        </p:tgtEl>
                                        <p:attrNameLst>
                                          <p:attrName>ppt_x</p:attrName>
                                        </p:attrNameLst>
                                      </p:cBhvr>
                                      <p:tavLst>
                                        <p:tav tm="0">
                                          <p:val>
                                            <p:strVal val="#ppt_x"/>
                                          </p:val>
                                        </p:tav>
                                        <p:tav tm="100000">
                                          <p:val>
                                            <p:strVal val="#ppt_x"/>
                                          </p:val>
                                        </p:tav>
                                      </p:tavLst>
                                    </p:anim>
                                    <p:anim calcmode="lin" valueType="num">
                                      <p:cBhvr additive="base">
                                        <p:cTn id="16" dur="500" fill="hold"/>
                                        <p:tgtEl>
                                          <p:spTgt spid="15769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1" grpId="0"/>
      <p:bldP spid="12"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笑臉 3"/>
          <p:cNvSpPr/>
          <p:nvPr/>
        </p:nvSpPr>
        <p:spPr>
          <a:xfrm>
            <a:off x="1986706" y="4796827"/>
            <a:ext cx="500062" cy="5000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向右箭號 4"/>
          <p:cNvSpPr/>
          <p:nvPr/>
        </p:nvSpPr>
        <p:spPr>
          <a:xfrm rot="20166475">
            <a:off x="2697906" y="4504727"/>
            <a:ext cx="1071562"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向右箭號 5"/>
          <p:cNvSpPr/>
          <p:nvPr/>
        </p:nvSpPr>
        <p:spPr>
          <a:xfrm rot="1319998">
            <a:off x="2710606" y="5288952"/>
            <a:ext cx="1071562"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71686" name="文字方塊 6"/>
              <p:cNvSpPr txBox="1">
                <a:spLocks noChangeArrowheads="1"/>
              </p:cNvSpPr>
              <p:nvPr/>
            </p:nvSpPr>
            <p:spPr bwMode="auto">
              <a:xfrm>
                <a:off x="2772518" y="4225327"/>
                <a:ext cx="500063" cy="3385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l-GR" altLang="zh-TW" sz="1600" i="1" dirty="0" smtClean="0">
                          <a:latin typeface="Cambria Math"/>
                        </a:rPr>
                        <m:t>𝜆</m:t>
                      </m:r>
                    </m:oMath>
                  </m:oMathPara>
                </a14:m>
                <a:endParaRPr lang="zh-TW" altLang="en-US" sz="1600" i="1" dirty="0"/>
              </a:p>
            </p:txBody>
          </p:sp>
        </mc:Choice>
        <mc:Fallback xmlns="">
          <p:sp>
            <p:nvSpPr>
              <p:cNvPr id="71686" name="文字方塊 6"/>
              <p:cNvSpPr txBox="1">
                <a:spLocks noRot="1" noChangeAspect="1" noMove="1" noResize="1" noEditPoints="1" noAdjustHandles="1" noChangeArrowheads="1" noChangeShapeType="1" noTextEdit="1"/>
              </p:cNvSpPr>
              <p:nvPr/>
            </p:nvSpPr>
            <p:spPr bwMode="auto">
              <a:xfrm>
                <a:off x="2772518" y="4225327"/>
                <a:ext cx="500063" cy="338554"/>
              </a:xfrm>
              <a:prstGeom prst="rect">
                <a:avLst/>
              </a:prstGeom>
              <a:blipFill rotWithShape="1">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8" name="笑臉 7"/>
          <p:cNvSpPr/>
          <p:nvPr/>
        </p:nvSpPr>
        <p:spPr>
          <a:xfrm>
            <a:off x="3986956" y="5439764"/>
            <a:ext cx="500062" cy="50006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71688" name="文字方塊 8"/>
              <p:cNvSpPr txBox="1">
                <a:spLocks noChangeArrowheads="1"/>
              </p:cNvSpPr>
              <p:nvPr/>
            </p:nvSpPr>
            <p:spPr bwMode="auto">
              <a:xfrm>
                <a:off x="2772518" y="5582639"/>
                <a:ext cx="876686" cy="3385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600" i="1" dirty="0" smtClean="0">
                          <a:latin typeface="Cambria Math"/>
                        </a:rPr>
                        <m:t>1−</m:t>
                      </m:r>
                      <m:r>
                        <a:rPr lang="el-GR" altLang="zh-TW" sz="1600" i="1" dirty="0">
                          <a:latin typeface="Cambria Math"/>
                        </a:rPr>
                        <m:t>𝜆</m:t>
                      </m:r>
                    </m:oMath>
                  </m:oMathPara>
                </a14:m>
                <a:endParaRPr lang="zh-TW" altLang="en-US" sz="1600" i="1" dirty="0"/>
              </a:p>
            </p:txBody>
          </p:sp>
        </mc:Choice>
        <mc:Fallback xmlns="">
          <p:sp>
            <p:nvSpPr>
              <p:cNvPr id="71688" name="文字方塊 8"/>
              <p:cNvSpPr txBox="1">
                <a:spLocks noRot="1" noChangeAspect="1" noMove="1" noResize="1" noEditPoints="1" noAdjustHandles="1" noChangeArrowheads="1" noChangeShapeType="1" noTextEdit="1"/>
              </p:cNvSpPr>
              <p:nvPr/>
            </p:nvSpPr>
            <p:spPr bwMode="auto">
              <a:xfrm>
                <a:off x="2772518" y="5582639"/>
                <a:ext cx="876686" cy="338554"/>
              </a:xfrm>
              <a:prstGeom prst="rect">
                <a:avLst/>
              </a:prstGeom>
              <a:blipFill rotWithShape="1">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71689" name="文字方塊 9"/>
          <p:cNvSpPr txBox="1">
            <a:spLocks noChangeArrowheads="1"/>
          </p:cNvSpPr>
          <p:nvPr/>
        </p:nvSpPr>
        <p:spPr bwMode="auto">
          <a:xfrm>
            <a:off x="4187015" y="4725144"/>
            <a:ext cx="4071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每單位時間躍遷機率為 </a:t>
            </a:r>
            <a:r>
              <a:rPr lang="el-GR" altLang="zh-TW" sz="1800" i="1" dirty="0"/>
              <a:t>λ</a:t>
            </a:r>
            <a:endParaRPr lang="zh-TW" altLang="en-US" sz="1800" i="1" dirty="0"/>
          </a:p>
        </p:txBody>
      </p:sp>
      <p:sp>
        <p:nvSpPr>
          <p:cNvPr id="71690" name="矩形 10"/>
          <p:cNvSpPr>
            <a:spLocks noChangeArrowheads="1"/>
          </p:cNvSpPr>
          <p:nvPr/>
        </p:nvSpPr>
        <p:spPr bwMode="auto">
          <a:xfrm>
            <a:off x="980956" y="6021288"/>
            <a:ext cx="77350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我們無法預測單一一顆激發原子何時及是否躍遷，但能預測它躍遷的機率。</a:t>
            </a:r>
          </a:p>
        </p:txBody>
      </p:sp>
      <p:sp>
        <p:nvSpPr>
          <p:cNvPr id="11" name="文字方塊 9"/>
          <p:cNvSpPr txBox="1">
            <a:spLocks noChangeArrowheads="1"/>
          </p:cNvSpPr>
          <p:nvPr/>
        </p:nvSpPr>
        <p:spPr bwMode="auto">
          <a:xfrm>
            <a:off x="957327" y="400420"/>
            <a:ext cx="7632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如此的話，面對單一一顆激發原子，我們是無法預測它何時向下躍遷的！</a:t>
            </a:r>
          </a:p>
        </p:txBody>
      </p:sp>
      <mc:AlternateContent xmlns:mc="http://schemas.openxmlformats.org/markup-compatibility/2006" xmlns:a14="http://schemas.microsoft.com/office/drawing/2010/main">
        <mc:Choice Requires="a14">
          <p:sp>
            <p:nvSpPr>
              <p:cNvPr id="15" name="文字方塊 6"/>
              <p:cNvSpPr txBox="1">
                <a:spLocks noChangeArrowheads="1"/>
              </p:cNvSpPr>
              <p:nvPr/>
            </p:nvSpPr>
            <p:spPr bwMode="auto">
              <a:xfrm>
                <a:off x="4083892" y="2764626"/>
                <a:ext cx="4214812" cy="3698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14:m>
                  <m:oMath xmlns:m="http://schemas.openxmlformats.org/officeDocument/2006/math">
                    <m:r>
                      <a:rPr lang="el-GR" altLang="zh-TW" sz="1800" i="1" dirty="0" smtClean="0">
                        <a:latin typeface="Cambria Math"/>
                      </a:rPr>
                      <m:t>𝜆</m:t>
                    </m:r>
                    <m:r>
                      <a:rPr lang="en-US" altLang="zh-TW" sz="1800" i="1" dirty="0">
                        <a:latin typeface="Cambria Math"/>
                      </a:rPr>
                      <m:t>𝑁</m:t>
                    </m:r>
                  </m:oMath>
                </a14:m>
                <a:r>
                  <a:rPr lang="zh-TW" altLang="en-US" sz="1800" i="1" dirty="0"/>
                  <a:t> </a:t>
                </a:r>
                <a:r>
                  <a:rPr lang="zh-TW" altLang="en-US" sz="1800" dirty="0"/>
                  <a:t>即是每秒躍遷發生的次數</a:t>
                </a:r>
                <a:r>
                  <a:rPr lang="en-US" altLang="zh-TW" sz="1800" dirty="0"/>
                  <a:t>!</a:t>
                </a:r>
                <a:endParaRPr lang="zh-TW" altLang="en-US" sz="1800" dirty="0"/>
              </a:p>
            </p:txBody>
          </p:sp>
        </mc:Choice>
        <mc:Fallback xmlns="">
          <p:sp>
            <p:nvSpPr>
              <p:cNvPr id="15" name="文字方塊 6"/>
              <p:cNvSpPr txBox="1">
                <a:spLocks noRot="1" noChangeAspect="1" noMove="1" noResize="1" noEditPoints="1" noAdjustHandles="1" noChangeArrowheads="1" noChangeShapeType="1" noTextEdit="1"/>
              </p:cNvSpPr>
              <p:nvPr/>
            </p:nvSpPr>
            <p:spPr bwMode="auto">
              <a:xfrm>
                <a:off x="4083892" y="2764626"/>
                <a:ext cx="4214812" cy="369887"/>
              </a:xfrm>
              <a:prstGeom prst="rect">
                <a:avLst/>
              </a:prstGeom>
              <a:blipFill>
                <a:blip r:embed="rId4"/>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6"/>
              <p:cNvSpPr txBox="1">
                <a:spLocks noChangeArrowheads="1"/>
              </p:cNvSpPr>
              <p:nvPr/>
            </p:nvSpPr>
            <p:spPr bwMode="auto">
              <a:xfrm>
                <a:off x="980956" y="3791651"/>
                <a:ext cx="698872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根據機率理論：</a:t>
                </a:r>
                <a14:m>
                  <m:oMath xmlns:m="http://schemas.openxmlformats.org/officeDocument/2006/math">
                    <m:r>
                      <a:rPr lang="el-GR" altLang="zh-TW" sz="1800" i="1" dirty="0" smtClean="0">
                        <a:latin typeface="Cambria Math"/>
                      </a:rPr>
                      <m:t>𝜆</m:t>
                    </m:r>
                    <m:r>
                      <a:rPr lang="zh-TW" altLang="en-US" sz="1800" i="1" dirty="0" smtClean="0">
                        <a:latin typeface="Cambria Math"/>
                      </a:rPr>
                      <m:t> </m:t>
                    </m:r>
                  </m:oMath>
                </a14:m>
                <a:r>
                  <a:rPr lang="zh-TW" altLang="en-US" sz="1800" dirty="0"/>
                  <a:t>就是一個激發原子每秒發生躍遷的機率</a:t>
                </a:r>
                <a:r>
                  <a:rPr lang="en-US" altLang="zh-TW" sz="1800" dirty="0"/>
                  <a:t>!</a:t>
                </a:r>
                <a:endParaRPr lang="zh-TW" altLang="en-US" sz="1800" dirty="0"/>
              </a:p>
            </p:txBody>
          </p:sp>
        </mc:Choice>
        <mc:Fallback xmlns="">
          <p:sp>
            <p:nvSpPr>
              <p:cNvPr id="17" name="文字方塊 6"/>
              <p:cNvSpPr txBox="1">
                <a:spLocks noRot="1" noChangeAspect="1" noMove="1" noResize="1" noEditPoints="1" noAdjustHandles="1" noChangeArrowheads="1" noChangeShapeType="1" noTextEdit="1"/>
              </p:cNvSpPr>
              <p:nvPr/>
            </p:nvSpPr>
            <p:spPr bwMode="auto">
              <a:xfrm>
                <a:off x="980956" y="3791651"/>
                <a:ext cx="6988728" cy="369332"/>
              </a:xfrm>
              <a:prstGeom prst="rect">
                <a:avLst/>
              </a:prstGeom>
              <a:blipFill rotWithShape="1">
                <a:blip r:embed="rId5"/>
                <a:stretch>
                  <a:fillRect l="-785" t="-819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1006917" y="3353840"/>
                <a:ext cx="5506997" cy="369332"/>
              </a:xfrm>
              <a:prstGeom prst="rect">
                <a:avLst/>
              </a:prstGeom>
            </p:spPr>
            <p:txBody>
              <a:bodyPr wrap="square">
                <a:spAutoFit/>
              </a:bodyPr>
              <a:lstStyle/>
              <a:p>
                <a:pPr eaLnBrk="1" hangingPunct="1"/>
                <a:r>
                  <a:rPr lang="zh-TW" altLang="en-US" sz="1800" dirty="0"/>
                  <a:t>觀察</a:t>
                </a:r>
                <a14:m>
                  <m:oMath xmlns:m="http://schemas.openxmlformats.org/officeDocument/2006/math">
                    <m:r>
                      <a:rPr lang="en-US" altLang="zh-TW" sz="1800" i="1" dirty="0">
                        <a:latin typeface="Cambria Math"/>
                      </a:rPr>
                      <m:t>𝑁</m:t>
                    </m:r>
                  </m:oMath>
                </a14:m>
                <a:r>
                  <a:rPr lang="zh-TW" altLang="en-US" sz="1800" dirty="0"/>
                  <a:t>個原子，每秒有</a:t>
                </a:r>
                <a14:m>
                  <m:oMath xmlns:m="http://schemas.openxmlformats.org/officeDocument/2006/math">
                    <m:r>
                      <a:rPr lang="el-GR" altLang="zh-TW" sz="1800" i="1" dirty="0">
                        <a:latin typeface="Cambria Math"/>
                      </a:rPr>
                      <m:t>𝜆</m:t>
                    </m:r>
                    <m:r>
                      <a:rPr lang="en-US" altLang="zh-TW" sz="1800" i="1" dirty="0">
                        <a:latin typeface="Cambria Math"/>
                      </a:rPr>
                      <m:t>𝑁</m:t>
                    </m:r>
                  </m:oMath>
                </a14:m>
                <a:r>
                  <a:rPr lang="zh-TW" altLang="en-US" sz="1800" dirty="0"/>
                  <a:t>次躍遷。</a:t>
                </a:r>
              </a:p>
            </p:txBody>
          </p:sp>
        </mc:Choice>
        <mc:Fallback xmlns="">
          <p:sp>
            <p:nvSpPr>
              <p:cNvPr id="18" name="矩形 17"/>
              <p:cNvSpPr>
                <a:spLocks noRot="1" noChangeAspect="1" noMove="1" noResize="1" noEditPoints="1" noAdjustHandles="1" noChangeArrowheads="1" noChangeShapeType="1" noTextEdit="1"/>
              </p:cNvSpPr>
              <p:nvPr/>
            </p:nvSpPr>
            <p:spPr>
              <a:xfrm>
                <a:off x="1006917" y="3353840"/>
                <a:ext cx="5506997" cy="369332"/>
              </a:xfrm>
              <a:prstGeom prst="rect">
                <a:avLst/>
              </a:prstGeom>
              <a:blipFill>
                <a:blip r:embed="rId6"/>
                <a:stretch>
                  <a:fillRect l="-920" t="-6667" b="-20000"/>
                </a:stretch>
              </a:blipFill>
            </p:spPr>
            <p:txBody>
              <a:bodyPr/>
              <a:lstStyle/>
              <a:p>
                <a:r>
                  <a:rPr lang="en-TW">
                    <a:noFill/>
                  </a:rPr>
                  <a:t> </a:t>
                </a:r>
              </a:p>
            </p:txBody>
          </p:sp>
        </mc:Fallback>
      </mc:AlternateContent>
      <p:sp>
        <p:nvSpPr>
          <p:cNvPr id="7" name="文字方塊 6"/>
          <p:cNvSpPr txBox="1"/>
          <p:nvPr/>
        </p:nvSpPr>
        <p:spPr bwMode="auto">
          <a:xfrm>
            <a:off x="957327" y="1275911"/>
            <a:ext cx="74874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妙的是，我們也不是完全無法做預測。</a:t>
            </a:r>
          </a:p>
        </p:txBody>
      </p:sp>
      <p:sp>
        <p:nvSpPr>
          <p:cNvPr id="16" name="矩形 15"/>
          <p:cNvSpPr/>
          <p:nvPr/>
        </p:nvSpPr>
        <p:spPr>
          <a:xfrm>
            <a:off x="970320" y="2190350"/>
            <a:ext cx="6102424" cy="369332"/>
          </a:xfrm>
          <a:prstGeom prst="rect">
            <a:avLst/>
          </a:prstGeom>
        </p:spPr>
        <p:txBody>
          <a:bodyPr wrap="square">
            <a:spAutoFit/>
          </a:bodyPr>
          <a:lstStyle/>
          <a:p>
            <a:r>
              <a:rPr lang="zh-TW" altLang="en-US" sz="1800" dirty="0">
                <a:solidFill>
                  <a:srgbClr val="000000"/>
                </a:solidFill>
              </a:rPr>
              <a:t>實驗結果顯示：未躍遷原子的數目隨時間而指數遞減：</a:t>
            </a:r>
            <a:endParaRPr lang="zh-TW" altLang="en-US" dirty="0"/>
          </a:p>
        </p:txBody>
      </p:sp>
      <mc:AlternateContent xmlns:mc="http://schemas.openxmlformats.org/markup-compatibility/2006" xmlns:a14="http://schemas.microsoft.com/office/drawing/2010/main">
        <mc:Choice Requires="a14">
          <p:sp>
            <p:nvSpPr>
              <p:cNvPr id="19" name="文字方塊 18"/>
              <p:cNvSpPr txBox="1"/>
              <p:nvPr/>
            </p:nvSpPr>
            <p:spPr bwMode="auto">
              <a:xfrm>
                <a:off x="6561263" y="2191343"/>
                <a:ext cx="1407758" cy="382284"/>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𝑁</m:t>
                      </m:r>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𝑁</m:t>
                          </m:r>
                        </m:e>
                        <m:sub>
                          <m:r>
                            <a:rPr lang="en-US" altLang="zh-TW" sz="1800" b="0" i="1" smtClean="0">
                              <a:latin typeface="Cambria Math"/>
                            </a:rPr>
                            <m:t>0</m:t>
                          </m:r>
                        </m:sub>
                      </m:sSub>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m:t>
                          </m:r>
                          <m:r>
                            <a:rPr lang="zh-TW" altLang="en-US" sz="1800" b="0" i="1" smtClean="0">
                              <a:latin typeface="Cambria Math"/>
                            </a:rPr>
                            <m:t>𝜆</m:t>
                          </m:r>
                          <m:r>
                            <a:rPr lang="en-US" altLang="zh-TW" sz="1800" b="0" i="1" smtClean="0">
                              <a:latin typeface="Cambria Math"/>
                            </a:rPr>
                            <m:t>𝑡</m:t>
                          </m:r>
                        </m:sup>
                      </m:sSup>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bwMode="auto">
              <a:xfrm>
                <a:off x="6561263" y="2191343"/>
                <a:ext cx="1407758" cy="382284"/>
              </a:xfrm>
              <a:prstGeom prst="rect">
                <a:avLst/>
              </a:prstGeom>
              <a:blipFill>
                <a:blip r:embed="rId7"/>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文字方塊 23"/>
              <p:cNvSpPr txBox="1"/>
              <p:nvPr/>
            </p:nvSpPr>
            <p:spPr bwMode="auto">
              <a:xfrm>
                <a:off x="2678155" y="2640446"/>
                <a:ext cx="1318053" cy="61824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𝑑𝑁</m:t>
                          </m:r>
                        </m:num>
                        <m:den>
                          <m:r>
                            <a:rPr lang="en-US" altLang="zh-TW" sz="1800" b="0" i="1" smtClean="0">
                              <a:latin typeface="Cambria Math"/>
                            </a:rPr>
                            <m:t>𝑑𝑡</m:t>
                          </m:r>
                        </m:den>
                      </m:f>
                      <m:r>
                        <a:rPr lang="en-US" altLang="zh-TW" sz="1800" b="0" i="1" smtClean="0">
                          <a:latin typeface="Cambria Math"/>
                        </a:rPr>
                        <m:t>=−</m:t>
                      </m:r>
                      <m:r>
                        <a:rPr lang="zh-TW" altLang="en-US" sz="1800" b="0" i="1" smtClean="0">
                          <a:latin typeface="Cambria Math"/>
                        </a:rPr>
                        <m:t>𝜆</m:t>
                      </m:r>
                      <m:r>
                        <a:rPr lang="en-US" altLang="zh-TW" sz="1800" b="0" i="1" smtClean="0">
                          <a:latin typeface="Cambria Math"/>
                        </a:rPr>
                        <m:t>𝑁</m:t>
                      </m:r>
                    </m:oMath>
                  </m:oMathPara>
                </a14:m>
                <a:endParaRPr lang="zh-TW" altLang="en-US" sz="1800" dirty="0"/>
              </a:p>
            </p:txBody>
          </p:sp>
        </mc:Choice>
        <mc:Fallback xmlns="">
          <p:sp>
            <p:nvSpPr>
              <p:cNvPr id="24" name="文字方塊 23"/>
              <p:cNvSpPr txBox="1">
                <a:spLocks noRot="1" noChangeAspect="1" noMove="1" noResize="1" noEditPoints="1" noAdjustHandles="1" noChangeArrowheads="1" noChangeShapeType="1" noTextEdit="1"/>
              </p:cNvSpPr>
              <p:nvPr/>
            </p:nvSpPr>
            <p:spPr bwMode="auto">
              <a:xfrm>
                <a:off x="2678155" y="2640446"/>
                <a:ext cx="1318053" cy="618246"/>
              </a:xfrm>
              <a:prstGeom prst="rect">
                <a:avLst/>
              </a:prstGeom>
              <a:blipFill>
                <a:blip r:embed="rId8"/>
                <a:stretch>
                  <a:fillRect b="-6000"/>
                </a:stretch>
              </a:blipFill>
              <a:ln>
                <a:noFill/>
              </a:ln>
            </p:spPr>
            <p:txBody>
              <a:bodyPr/>
              <a:lstStyle/>
              <a:p>
                <a:r>
                  <a:rPr lang="en-TW">
                    <a:noFill/>
                  </a:rPr>
                  <a:t> </a:t>
                </a:r>
              </a:p>
            </p:txBody>
          </p:sp>
        </mc:Fallback>
      </mc:AlternateContent>
      <p:sp>
        <p:nvSpPr>
          <p:cNvPr id="25" name="文字方塊 10"/>
          <p:cNvSpPr txBox="1">
            <a:spLocks noChangeArrowheads="1"/>
          </p:cNvSpPr>
          <p:nvPr/>
        </p:nvSpPr>
        <p:spPr bwMode="auto">
          <a:xfrm>
            <a:off x="971942" y="819799"/>
            <a:ext cx="63069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科學的預測確定性受到前所未見的威脅！</a:t>
            </a:r>
          </a:p>
        </p:txBody>
      </p:sp>
    </p:spTree>
    <p:extLst>
      <p:ext uri="{BB962C8B-B14F-4D97-AF65-F5344CB8AC3E}">
        <p14:creationId xmlns:p14="http://schemas.microsoft.com/office/powerpoint/2010/main" val="124160920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9"/>
          <p:cNvSpPr txBox="1">
            <a:spLocks noChangeArrowheads="1"/>
          </p:cNvSpPr>
          <p:nvPr/>
        </p:nvSpPr>
        <p:spPr bwMode="auto">
          <a:xfrm>
            <a:off x="3204816" y="1052711"/>
            <a:ext cx="2160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2400" b="1">
                <a:solidFill>
                  <a:srgbClr val="FF0000"/>
                </a:solidFill>
              </a:rPr>
              <a:t>電子 </a:t>
            </a:r>
            <a:r>
              <a:rPr lang="en-US" altLang="zh-TW" sz="2400" b="1">
                <a:solidFill>
                  <a:srgbClr val="FF0000"/>
                </a:solidFill>
              </a:rPr>
              <a:t>Electron</a:t>
            </a:r>
            <a:r>
              <a:rPr lang="zh-TW" altLang="en-US" sz="2400" b="1">
                <a:solidFill>
                  <a:srgbClr val="FF0000"/>
                </a:solidFill>
              </a:rPr>
              <a:t> </a:t>
            </a:r>
          </a:p>
        </p:txBody>
      </p:sp>
      <p:sp>
        <p:nvSpPr>
          <p:cNvPr id="3" name="笑臉 2"/>
          <p:cNvSpPr/>
          <p:nvPr/>
        </p:nvSpPr>
        <p:spPr>
          <a:xfrm>
            <a:off x="3635896" y="1990129"/>
            <a:ext cx="576263" cy="576263"/>
          </a:xfrm>
          <a:prstGeom prst="smileyFac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aphicFrame>
        <p:nvGraphicFramePr>
          <p:cNvPr id="97284" name="Object 2"/>
          <p:cNvGraphicFramePr>
            <a:graphicFrameLocks noChangeAspect="1"/>
          </p:cNvGraphicFramePr>
          <p:nvPr>
            <p:extLst>
              <p:ext uri="{D42A27DB-BD31-4B8C-83A1-F6EECF244321}">
                <p14:modId xmlns:p14="http://schemas.microsoft.com/office/powerpoint/2010/main" val="3358810398"/>
              </p:ext>
            </p:extLst>
          </p:nvPr>
        </p:nvGraphicFramePr>
        <p:xfrm>
          <a:off x="4445521" y="2091729"/>
          <a:ext cx="390525" cy="455613"/>
        </p:xfrm>
        <a:graphic>
          <a:graphicData uri="http://schemas.openxmlformats.org/presentationml/2006/ole">
            <mc:AlternateContent xmlns:mc="http://schemas.openxmlformats.org/markup-compatibility/2006">
              <mc:Choice xmlns:v="urn:schemas-microsoft-com:vml" Requires="v">
                <p:oleObj name="方程式" r:id="rId2" imgW="177569" imgH="202936" progId="Equation.3">
                  <p:embed/>
                </p:oleObj>
              </mc:Choice>
              <mc:Fallback>
                <p:oleObj name="方程式" r:id="rId2" imgW="177569" imgH="202936" progId="Equation.3">
                  <p:embed/>
                  <p:pic>
                    <p:nvPicPr>
                      <p:cNvPr id="9728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521" y="2091729"/>
                        <a:ext cx="39052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7285" name="文字方塊 8"/>
          <p:cNvSpPr txBox="1">
            <a:spLocks noChangeArrowheads="1"/>
          </p:cNvSpPr>
          <p:nvPr/>
        </p:nvSpPr>
        <p:spPr bwMode="auto">
          <a:xfrm>
            <a:off x="1979712" y="3654623"/>
            <a:ext cx="4824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我們對電子作為一個終極的牛頓粒子寄予厚望</a:t>
            </a:r>
          </a:p>
        </p:txBody>
      </p:sp>
      <p:sp>
        <p:nvSpPr>
          <p:cNvPr id="97286" name="文字方塊 9"/>
          <p:cNvSpPr txBox="1">
            <a:spLocks noChangeArrowheads="1"/>
          </p:cNvSpPr>
          <p:nvPr/>
        </p:nvSpPr>
        <p:spPr bwMode="auto">
          <a:xfrm>
            <a:off x="1979712" y="4086423"/>
            <a:ext cx="5832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但光譜及原子結構的實驗結果，顯然不支持這樣的期待。</a:t>
            </a:r>
          </a:p>
        </p:txBody>
      </p:sp>
      <p:sp>
        <p:nvSpPr>
          <p:cNvPr id="97287" name="文字方塊 10"/>
          <p:cNvSpPr txBox="1">
            <a:spLocks noChangeArrowheads="1"/>
          </p:cNvSpPr>
          <p:nvPr/>
        </p:nvSpPr>
        <p:spPr bwMode="auto">
          <a:xfrm>
            <a:off x="1979712" y="4734743"/>
            <a:ext cx="3671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電子不是單純的牛頓力學的粒子！</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0"/>
          <p:cNvSpPr txBox="1">
            <a:spLocks noChangeArrowheads="1"/>
          </p:cNvSpPr>
          <p:nvPr/>
        </p:nvSpPr>
        <p:spPr bwMode="auto">
          <a:xfrm>
            <a:off x="2123728" y="5661248"/>
            <a:ext cx="45365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科學的因果原則受到前所未見的威脅！</a:t>
            </a:r>
          </a:p>
        </p:txBody>
      </p:sp>
      <p:sp>
        <p:nvSpPr>
          <p:cNvPr id="3" name="文字方塊 2"/>
          <p:cNvSpPr txBox="1"/>
          <p:nvPr/>
        </p:nvSpPr>
        <p:spPr bwMode="auto">
          <a:xfrm>
            <a:off x="2267744" y="1124744"/>
            <a:ext cx="39604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更糟的是它可能是一隻特洛伊木馬！</a:t>
            </a:r>
          </a:p>
        </p:txBody>
      </p:sp>
      <p:pic>
        <p:nvPicPr>
          <p:cNvPr id="149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700808"/>
            <a:ext cx="3852428" cy="3274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9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276872"/>
            <a:ext cx="3932212" cy="262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bwMode="auto">
          <a:xfrm>
            <a:off x="2123728" y="5196971"/>
            <a:ext cx="39604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量子不確定性的敵人可能藉此入侵！</a:t>
            </a:r>
          </a:p>
        </p:txBody>
      </p:sp>
      <p:pic>
        <p:nvPicPr>
          <p:cNvPr id="7" name="Picture 2" descr="solvay"/>
          <p:cNvPicPr>
            <a:picLocks noChangeAspect="1" noChangeArrowheads="1"/>
          </p:cNvPicPr>
          <p:nvPr/>
        </p:nvPicPr>
        <p:blipFill rotWithShape="1">
          <a:blip r:embed="rId4">
            <a:extLst>
              <a:ext uri="{28A0092B-C50C-407E-A947-70E740481C1C}">
                <a14:useLocalDpi xmlns:a14="http://schemas.microsoft.com/office/drawing/2010/main" val="0"/>
              </a:ext>
            </a:extLst>
          </a:blip>
          <a:srcRect l="81099" t="4025" r="9450" b="81997"/>
          <a:stretch/>
        </p:blipFill>
        <p:spPr bwMode="auto">
          <a:xfrm>
            <a:off x="7236296" y="5071312"/>
            <a:ext cx="847182" cy="117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8782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File:Dalton John desk.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071563"/>
            <a:ext cx="2919413" cy="39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文字方塊 4"/>
          <p:cNvSpPr txBox="1">
            <a:spLocks noChangeArrowheads="1"/>
          </p:cNvSpPr>
          <p:nvPr/>
        </p:nvSpPr>
        <p:spPr bwMode="auto">
          <a:xfrm>
            <a:off x="929344" y="5157192"/>
            <a:ext cx="2489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John Dalton</a:t>
            </a:r>
            <a:r>
              <a:rPr lang="zh-TW" altLang="en-US" sz="1800" dirty="0"/>
              <a:t> </a:t>
            </a:r>
            <a:r>
              <a:rPr lang="en-US" altLang="zh-TW" sz="1800" dirty="0"/>
              <a:t>1766-1844</a:t>
            </a:r>
            <a:endParaRPr lang="zh-TW" altLang="en-US" sz="1800" dirty="0"/>
          </a:p>
        </p:txBody>
      </p:sp>
      <p:sp>
        <p:nvSpPr>
          <p:cNvPr id="60421" name="文字方塊 6"/>
          <p:cNvSpPr txBox="1">
            <a:spLocks noChangeArrowheads="1"/>
          </p:cNvSpPr>
          <p:nvPr/>
        </p:nvSpPr>
        <p:spPr bwMode="auto">
          <a:xfrm>
            <a:off x="3815953" y="1678298"/>
            <a:ext cx="50667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兩個元素可依不同比例，組成不同的化合物時，</a:t>
            </a:r>
          </a:p>
        </p:txBody>
      </p:sp>
      <p:sp>
        <p:nvSpPr>
          <p:cNvPr id="19461" name="文字方塊 5"/>
          <p:cNvSpPr txBox="1">
            <a:spLocks noChangeArrowheads="1"/>
          </p:cNvSpPr>
          <p:nvPr/>
        </p:nvSpPr>
        <p:spPr bwMode="auto">
          <a:xfrm>
            <a:off x="3819401" y="1090106"/>
            <a:ext cx="4286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現代的原子論從</a:t>
            </a:r>
            <a:r>
              <a:rPr lang="zh-TW" altLang="en-US" sz="1800" dirty="0">
                <a:solidFill>
                  <a:srgbClr val="FF0000"/>
                </a:solidFill>
              </a:rPr>
              <a:t>化學反應</a:t>
            </a:r>
            <a:r>
              <a:rPr lang="zh-TW" altLang="en-US" sz="1800" dirty="0"/>
              <a:t>的觀察開始：</a:t>
            </a:r>
          </a:p>
        </p:txBody>
      </p:sp>
      <p:sp>
        <p:nvSpPr>
          <p:cNvPr id="7" name="文字方塊 6"/>
          <p:cNvSpPr txBox="1">
            <a:spLocks noChangeArrowheads="1"/>
          </p:cNvSpPr>
          <p:nvPr/>
        </p:nvSpPr>
        <p:spPr bwMode="auto">
          <a:xfrm>
            <a:off x="3838013" y="4595353"/>
            <a:ext cx="5178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可見元素不像油彩是連續的，有</a:t>
            </a:r>
            <a:r>
              <a:rPr lang="zh-TW" altLang="en-US" sz="1800" dirty="0">
                <a:solidFill>
                  <a:srgbClr val="FF0000"/>
                </a:solidFill>
              </a:rPr>
              <a:t>不可分割的單位</a:t>
            </a:r>
            <a:r>
              <a:rPr lang="zh-TW" altLang="en-US" sz="1800" dirty="0"/>
              <a:t>！</a:t>
            </a:r>
          </a:p>
        </p:txBody>
      </p:sp>
      <p:sp>
        <p:nvSpPr>
          <p:cNvPr id="2" name="矩形 1"/>
          <p:cNvSpPr/>
          <p:nvPr/>
        </p:nvSpPr>
        <p:spPr>
          <a:xfrm>
            <a:off x="3793993" y="2156014"/>
            <a:ext cx="4898964" cy="369332"/>
          </a:xfrm>
          <a:prstGeom prst="rect">
            <a:avLst/>
          </a:prstGeom>
        </p:spPr>
        <p:txBody>
          <a:bodyPr wrap="square">
            <a:spAutoFit/>
          </a:bodyPr>
          <a:lstStyle/>
          <a:p>
            <a:pPr eaLnBrk="1" hangingPunct="1"/>
            <a:r>
              <a:rPr lang="zh-TW" altLang="en-US" sz="1800" dirty="0"/>
              <a:t>化學家發現，當固定其中一個元素的重量時，</a:t>
            </a:r>
          </a:p>
        </p:txBody>
      </p:sp>
      <p:sp>
        <p:nvSpPr>
          <p:cNvPr id="3" name="矩形 2"/>
          <p:cNvSpPr/>
          <p:nvPr/>
        </p:nvSpPr>
        <p:spPr>
          <a:xfrm>
            <a:off x="3793993" y="2643855"/>
            <a:ext cx="4572000" cy="369332"/>
          </a:xfrm>
          <a:prstGeom prst="rect">
            <a:avLst/>
          </a:prstGeom>
        </p:spPr>
        <p:txBody>
          <a:bodyPr>
            <a:spAutoFit/>
          </a:bodyPr>
          <a:lstStyle/>
          <a:p>
            <a:pPr eaLnBrk="1" hangingPunct="1"/>
            <a:r>
              <a:rPr lang="zh-TW" altLang="en-US" sz="1800" dirty="0"/>
              <a:t>另一個元素的重量比例一定是</a:t>
            </a:r>
            <a:r>
              <a:rPr lang="zh-TW" altLang="en-US" sz="1800" dirty="0">
                <a:solidFill>
                  <a:srgbClr val="FF0000"/>
                </a:solidFill>
              </a:rPr>
              <a:t>整數比</a:t>
            </a:r>
            <a:r>
              <a:rPr lang="zh-TW" altLang="en-US" sz="1800" dirty="0"/>
              <a:t>。</a:t>
            </a:r>
          </a:p>
        </p:txBody>
      </p:sp>
      <p:sp>
        <p:nvSpPr>
          <p:cNvPr id="4" name="矩形 3"/>
          <p:cNvSpPr/>
          <p:nvPr/>
        </p:nvSpPr>
        <p:spPr>
          <a:xfrm>
            <a:off x="3815953" y="3132829"/>
            <a:ext cx="3294492" cy="369332"/>
          </a:xfrm>
          <a:prstGeom prst="rect">
            <a:avLst/>
          </a:prstGeom>
        </p:spPr>
        <p:txBody>
          <a:bodyPr wrap="none">
            <a:spAutoFit/>
          </a:bodyPr>
          <a:lstStyle/>
          <a:p>
            <a:pPr lvl="0" eaLnBrk="1" hangingPunct="1"/>
            <a:r>
              <a:rPr lang="zh-TW" altLang="en-US" sz="1800" dirty="0">
                <a:solidFill>
                  <a:srgbClr val="000000"/>
                </a:solidFill>
              </a:rPr>
              <a:t>例如：</a:t>
            </a:r>
            <a:r>
              <a:rPr lang="en-US" altLang="zh-TW" sz="1800" dirty="0">
                <a:solidFill>
                  <a:srgbClr val="000000"/>
                </a:solidFill>
              </a:rPr>
              <a:t>CO or CO</a:t>
            </a:r>
            <a:r>
              <a:rPr lang="en-US" altLang="zh-TW" sz="1800" baseline="-25000" dirty="0">
                <a:solidFill>
                  <a:srgbClr val="000000"/>
                </a:solidFill>
              </a:rPr>
              <a:t>2</a:t>
            </a:r>
            <a:r>
              <a:rPr lang="en-US" altLang="zh-TW" sz="1800" dirty="0">
                <a:solidFill>
                  <a:srgbClr val="000000"/>
                </a:solidFill>
              </a:rPr>
              <a:t>, but not CO</a:t>
            </a:r>
            <a:r>
              <a:rPr lang="en-US" altLang="zh-TW" sz="1800" baseline="-25000" dirty="0">
                <a:solidFill>
                  <a:srgbClr val="000000"/>
                </a:solidFill>
              </a:rPr>
              <a:t>1.3</a:t>
            </a:r>
            <a:r>
              <a:rPr lang="en-US" altLang="zh-TW" sz="1800" dirty="0">
                <a:solidFill>
                  <a:srgbClr val="000000"/>
                </a:solidFill>
              </a:rPr>
              <a:t> </a:t>
            </a:r>
            <a:endParaRPr lang="zh-TW" altLang="en-US" sz="1800" dirty="0">
              <a:solidFill>
                <a:srgbClr val="000000"/>
              </a:solidFill>
            </a:endParaRPr>
          </a:p>
        </p:txBody>
      </p:sp>
      <p:sp>
        <p:nvSpPr>
          <p:cNvPr id="5" name="文字方塊 4"/>
          <p:cNvSpPr txBox="1"/>
          <p:nvPr/>
        </p:nvSpPr>
        <p:spPr>
          <a:xfrm>
            <a:off x="3819400" y="4100230"/>
            <a:ext cx="5063317" cy="369332"/>
          </a:xfrm>
          <a:prstGeom prst="rect">
            <a:avLst/>
          </a:prstGeom>
          <a:noFill/>
        </p:spPr>
        <p:txBody>
          <a:bodyPr wrap="square" rtlCol="0">
            <a:spAutoFit/>
          </a:bodyPr>
          <a:lstStyle/>
          <a:p>
            <a:r>
              <a:rPr lang="zh-TW" altLang="en-US" sz="1800" dirty="0">
                <a:latin typeface="Cambria Math"/>
              </a:rPr>
              <a:t>比較</a:t>
            </a:r>
            <a:r>
              <a:rPr lang="zh-TW" altLang="en-US" sz="1800" b="0" dirty="0">
                <a:latin typeface="Cambria Math"/>
              </a:rPr>
              <a:t>油彩調色，我們可以任意連續調整比例，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21"/>
                                        </p:tgtEl>
                                        <p:attrNameLst>
                                          <p:attrName>style.visibility</p:attrName>
                                        </p:attrNameLst>
                                      </p:cBhvr>
                                      <p:to>
                                        <p:strVal val="visible"/>
                                      </p:to>
                                    </p:set>
                                    <p:anim calcmode="lin" valueType="num">
                                      <p:cBhvr additive="base">
                                        <p:cTn id="7" dur="500" fill="hold"/>
                                        <p:tgtEl>
                                          <p:spTgt spid="60421"/>
                                        </p:tgtEl>
                                        <p:attrNameLst>
                                          <p:attrName>ppt_x</p:attrName>
                                        </p:attrNameLst>
                                      </p:cBhvr>
                                      <p:tavLst>
                                        <p:tav tm="0">
                                          <p:val>
                                            <p:strVal val="#ppt_x"/>
                                          </p:val>
                                        </p:tav>
                                        <p:tav tm="100000">
                                          <p:val>
                                            <p:strVal val="#ppt_x"/>
                                          </p:val>
                                        </p:tav>
                                      </p:tavLst>
                                    </p:anim>
                                    <p:anim calcmode="lin" valueType="num">
                                      <p:cBhvr additive="base">
                                        <p:cTn id="8" dur="500" fill="hold"/>
                                        <p:tgtEl>
                                          <p:spTgt spid="6042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p:bldP spid="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987717" y="343261"/>
            <a:ext cx="45365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當時的教科書是這樣描述量子物理：</a:t>
            </a:r>
            <a:r>
              <a:rPr lang="en-US" altLang="zh-TW" sz="1800" dirty="0"/>
              <a:t>1923</a:t>
            </a:r>
            <a:endParaRPr lang="zh-TW" altLang="en-US" sz="1800" dirty="0"/>
          </a:p>
        </p:txBody>
      </p:sp>
      <p:sp>
        <p:nvSpPr>
          <p:cNvPr id="3" name="文字方塊 2"/>
          <p:cNvSpPr txBox="1"/>
          <p:nvPr/>
        </p:nvSpPr>
        <p:spPr bwMode="auto">
          <a:xfrm>
            <a:off x="1987717" y="864589"/>
            <a:ext cx="51845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It has been necessary in many respects to grope in the dark, guided in part by the experimental results and in part by various assumptions, often very arbitrary.</a:t>
            </a:r>
            <a:endParaRPr lang="zh-TW" altLang="en-US" sz="1800" dirty="0"/>
          </a:p>
        </p:txBody>
      </p:sp>
      <p:pic>
        <p:nvPicPr>
          <p:cNvPr id="150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24" t="2176" r="3537"/>
          <a:stretch/>
        </p:blipFill>
        <p:spPr bwMode="auto">
          <a:xfrm>
            <a:off x="2339752" y="3096836"/>
            <a:ext cx="4480506" cy="3528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bwMode="auto">
          <a:xfrm>
            <a:off x="1987717" y="1872701"/>
            <a:ext cx="51845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量子物理如在黑暗中摸索，</a:t>
            </a:r>
            <a:endParaRPr lang="en-US" altLang="zh-TW" sz="1800" dirty="0"/>
          </a:p>
        </p:txBody>
      </p:sp>
      <p:sp>
        <p:nvSpPr>
          <p:cNvPr id="6" name="文字方塊 5"/>
          <p:cNvSpPr txBox="1"/>
          <p:nvPr/>
        </p:nvSpPr>
        <p:spPr bwMode="auto">
          <a:xfrm>
            <a:off x="1987716" y="2242033"/>
            <a:ext cx="69767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能憑藉的就是實驗結果的導引，偶而參考各式各樣的假設，</a:t>
            </a:r>
          </a:p>
        </p:txBody>
      </p:sp>
      <p:sp>
        <p:nvSpPr>
          <p:cNvPr id="7" name="文字方塊 6"/>
          <p:cNvSpPr txBox="1"/>
          <p:nvPr/>
        </p:nvSpPr>
        <p:spPr bwMode="auto">
          <a:xfrm>
            <a:off x="1987717" y="2611365"/>
            <a:ext cx="62646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這些假設大部分是沒有太大的原因，非常隨意的。</a:t>
            </a:r>
          </a:p>
        </p:txBody>
      </p:sp>
    </p:spTree>
    <p:extLst>
      <p:ext uri="{BB962C8B-B14F-4D97-AF65-F5344CB8AC3E}">
        <p14:creationId xmlns:p14="http://schemas.microsoft.com/office/powerpoint/2010/main" val="254746974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home.vicnet.net.au/~richard/raczr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75" y="3643313"/>
            <a:ext cx="3643313"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4" descr="http://images2.layoutsparks.com/1/3094/Alice-wonderland-paradise-tre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61" y="3409847"/>
            <a:ext cx="3689851" cy="2765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文字方塊 4"/>
          <p:cNvSpPr txBox="1">
            <a:spLocks noChangeArrowheads="1"/>
          </p:cNvSpPr>
          <p:nvPr/>
        </p:nvSpPr>
        <p:spPr bwMode="auto">
          <a:xfrm>
            <a:off x="5234182" y="3169777"/>
            <a:ext cx="26046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solidFill>
                  <a:srgbClr val="FF0000"/>
                </a:solidFill>
              </a:rPr>
              <a:t>Quantum Wonderland</a:t>
            </a:r>
            <a:endParaRPr lang="zh-TW" altLang="en-US" sz="1800" dirty="0">
              <a:solidFill>
                <a:srgbClr val="FF0000"/>
              </a:solidFill>
            </a:endParaRPr>
          </a:p>
        </p:txBody>
      </p:sp>
      <p:sp>
        <p:nvSpPr>
          <p:cNvPr id="98309" name="文字方塊 1"/>
          <p:cNvSpPr txBox="1">
            <a:spLocks noChangeArrowheads="1"/>
          </p:cNvSpPr>
          <p:nvPr/>
        </p:nvSpPr>
        <p:spPr bwMode="auto">
          <a:xfrm>
            <a:off x="764775" y="1080467"/>
            <a:ext cx="720487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Alice laughed. </a:t>
            </a:r>
          </a:p>
          <a:p>
            <a:pPr eaLnBrk="1" hangingPunct="1">
              <a:spcBef>
                <a:spcPct val="0"/>
              </a:spcBef>
              <a:buFontTx/>
              <a:buNone/>
            </a:pPr>
            <a:r>
              <a:rPr lang="en-US" altLang="zh-TW" sz="1800" dirty="0"/>
              <a:t>“There‘s no use trying,” she said: “</a:t>
            </a:r>
            <a:r>
              <a:rPr lang="en-US" altLang="zh-TW" sz="1800" dirty="0">
                <a:solidFill>
                  <a:srgbClr val="FF0000"/>
                </a:solidFill>
              </a:rPr>
              <a:t>one can’t believe impossible things</a:t>
            </a:r>
            <a:r>
              <a:rPr lang="en-US" altLang="zh-TW" sz="1800" dirty="0"/>
              <a:t>.” </a:t>
            </a:r>
            <a:br>
              <a:rPr lang="en-US" altLang="zh-TW" sz="1800" dirty="0"/>
            </a:br>
            <a:endParaRPr lang="en-US" altLang="zh-TW" sz="1800" dirty="0"/>
          </a:p>
          <a:p>
            <a:pPr eaLnBrk="1" hangingPunct="1">
              <a:spcBef>
                <a:spcPct val="0"/>
              </a:spcBef>
              <a:buFontTx/>
              <a:buNone/>
            </a:pPr>
            <a:r>
              <a:rPr lang="en-US" altLang="zh-TW" sz="1800" dirty="0"/>
              <a:t>“I dare</a:t>
            </a:r>
            <a:r>
              <a:rPr lang="zh-TW" altLang="en-US" sz="1800" dirty="0"/>
              <a:t> </a:t>
            </a:r>
            <a:r>
              <a:rPr lang="en-US" altLang="zh-TW" sz="1800" dirty="0"/>
              <a:t>say you haven‘t had much practice,” said the Queen. “When I was your age, I always did it for half-an-hour a day. Why, sometimes </a:t>
            </a:r>
            <a:r>
              <a:rPr lang="en-US" altLang="zh-TW" sz="1800" dirty="0">
                <a:solidFill>
                  <a:srgbClr val="FF0000"/>
                </a:solidFill>
              </a:rPr>
              <a:t>I’ve believed as many as six impossible things before breakfast</a:t>
            </a:r>
            <a:r>
              <a:rPr lang="en-US" altLang="zh-TW" sz="1800" dirty="0"/>
              <a:t>” (Lewis 127).</a:t>
            </a:r>
            <a:endParaRPr lang="zh-TW" altLang="en-US" sz="1800" dirty="0"/>
          </a:p>
        </p:txBody>
      </p:sp>
      <p:sp>
        <p:nvSpPr>
          <p:cNvPr id="2" name="文字方塊 1"/>
          <p:cNvSpPr txBox="1"/>
          <p:nvPr/>
        </p:nvSpPr>
        <p:spPr bwMode="auto">
          <a:xfrm>
            <a:off x="768849" y="576411"/>
            <a:ext cx="71287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新的量子世界，本來就應該有全新的、不可置信的、</a:t>
            </a:r>
            <a:r>
              <a:rPr lang="en-US" altLang="zh-TW" sz="1800" dirty="0">
                <a:solidFill>
                  <a:srgbClr val="FF0000"/>
                </a:solidFill>
              </a:rPr>
              <a:t>impossible</a:t>
            </a:r>
            <a:r>
              <a:rPr lang="zh-TW" altLang="en-US" sz="1800" dirty="0"/>
              <a:t>的觀念，</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9330"/>
                                        </p:tgtEl>
                                        <p:attrNameLst>
                                          <p:attrName>style.visibility</p:attrName>
                                        </p:attrNameLst>
                                      </p:cBhvr>
                                      <p:to>
                                        <p:strVal val="visible"/>
                                      </p:to>
                                    </p:set>
                                    <p:anim calcmode="lin" valueType="num">
                                      <p:cBhvr additive="base">
                                        <p:cTn id="7" dur="500" fill="hold"/>
                                        <p:tgtEl>
                                          <p:spTgt spid="99330"/>
                                        </p:tgtEl>
                                        <p:attrNameLst>
                                          <p:attrName>ppt_x</p:attrName>
                                        </p:attrNameLst>
                                      </p:cBhvr>
                                      <p:tavLst>
                                        <p:tav tm="0">
                                          <p:val>
                                            <p:strVal val="#ppt_x"/>
                                          </p:val>
                                        </p:tav>
                                        <p:tav tm="100000">
                                          <p:val>
                                            <p:strVal val="#ppt_x"/>
                                          </p:val>
                                        </p:tav>
                                      </p:tavLst>
                                    </p:anim>
                                    <p:anim calcmode="lin" valueType="num">
                                      <p:cBhvr additive="base">
                                        <p:cTn id="8" dur="500" fill="hold"/>
                                        <p:tgtEl>
                                          <p:spTgt spid="993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5" descr="http://photos.aip.org/history/Thumbnails/niels_bohr_institute_h4.jpg"/>
          <p:cNvPicPr>
            <a:picLocks noChangeAspect="1" noChangeArrowheads="1"/>
          </p:cNvPicPr>
          <p:nvPr/>
        </p:nvPicPr>
        <p:blipFill>
          <a:blip r:embed="rId2">
            <a:extLst>
              <a:ext uri="{28A0092B-C50C-407E-A947-70E740481C1C}">
                <a14:useLocalDpi xmlns:a14="http://schemas.microsoft.com/office/drawing/2010/main" val="0"/>
              </a:ext>
            </a:extLst>
          </a:blip>
          <a:srcRect b="11365"/>
          <a:stretch>
            <a:fillRect/>
          </a:stretch>
        </p:blipFill>
        <p:spPr bwMode="auto">
          <a:xfrm>
            <a:off x="1496145" y="1102301"/>
            <a:ext cx="6301903" cy="325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文字方塊 4"/>
          <p:cNvSpPr txBox="1">
            <a:spLocks noChangeArrowheads="1"/>
          </p:cNvSpPr>
          <p:nvPr/>
        </p:nvSpPr>
        <p:spPr bwMode="auto">
          <a:xfrm>
            <a:off x="899592" y="548680"/>
            <a:ext cx="75551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1920</a:t>
            </a:r>
            <a:r>
              <a:rPr lang="zh-TW" altLang="en-US" sz="1800" dirty="0"/>
              <a:t>波爾在哥本哈根創立了</a:t>
            </a:r>
            <a:r>
              <a:rPr lang="en-US" altLang="zh-TW" sz="1800" dirty="0"/>
              <a:t>Niles Bohr Institute</a:t>
            </a:r>
            <a:r>
              <a:rPr lang="zh-TW" altLang="en-US" sz="1800" dirty="0"/>
              <a:t>，成為量子物理發展的中心！</a:t>
            </a:r>
          </a:p>
        </p:txBody>
      </p:sp>
      <p:pic>
        <p:nvPicPr>
          <p:cNvPr id="9" name="Picture 2" descr="\\psf\Dropbox\Photos\13-07 哥本哈根\2013-07-12 16.02.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1377" y="4431289"/>
            <a:ext cx="2772402" cy="2070745"/>
          </a:xfrm>
          <a:prstGeom prst="rect">
            <a:avLst/>
          </a:prstGeom>
          <a:noFill/>
          <a:extLst>
            <a:ext uri="{909E8E84-426E-40DD-AFC4-6F175D3DCCD1}">
              <a14:hiddenFill xmlns:a14="http://schemas.microsoft.com/office/drawing/2010/main">
                <a:solidFill>
                  <a:srgbClr val="FFFFFF"/>
                </a:solidFill>
              </a14:hiddenFill>
            </a:ext>
          </a:extLst>
        </p:spPr>
      </p:pic>
      <p:pic>
        <p:nvPicPr>
          <p:cNvPr id="147458" name="Picture 2" descr="\\psf\Dropbox\Photos\13-07 哥本哈根\2013-07-09 11.59.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4453732"/>
            <a:ext cx="2742355" cy="20483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photos.aip.org/history/Thumbnails/niels_bohr_institute_e4.jpg"/>
          <p:cNvPicPr>
            <a:picLocks noChangeAspect="1" noChangeArrowheads="1"/>
          </p:cNvPicPr>
          <p:nvPr/>
        </p:nvPicPr>
        <p:blipFill rotWithShape="1">
          <a:blip r:embed="rId2">
            <a:extLst>
              <a:ext uri="{28A0092B-C50C-407E-A947-70E740481C1C}">
                <a14:useLocalDpi xmlns:a14="http://schemas.microsoft.com/office/drawing/2010/main" val="0"/>
              </a:ext>
            </a:extLst>
          </a:blip>
          <a:srcRect b="9334"/>
          <a:stretch/>
        </p:blipFill>
        <p:spPr bwMode="auto">
          <a:xfrm>
            <a:off x="338257" y="3284984"/>
            <a:ext cx="3914286" cy="284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文字方塊 2"/>
          <p:cNvSpPr txBox="1">
            <a:spLocks noChangeArrowheads="1"/>
          </p:cNvSpPr>
          <p:nvPr/>
        </p:nvSpPr>
        <p:spPr bwMode="auto">
          <a:xfrm>
            <a:off x="1763688" y="6147434"/>
            <a:ext cx="1214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1929</a:t>
            </a:r>
            <a:endParaRPr lang="zh-TW" altLang="en-US" sz="1800" dirty="0"/>
          </a:p>
        </p:txBody>
      </p:sp>
      <p:pic>
        <p:nvPicPr>
          <p:cNvPr id="10" name="Picture 5" descr="http://photos.aip.org/history/Thumbnails/niels_bohr_institute_h4.jpg"/>
          <p:cNvPicPr>
            <a:picLocks noChangeAspect="1" noChangeArrowheads="1"/>
          </p:cNvPicPr>
          <p:nvPr/>
        </p:nvPicPr>
        <p:blipFill rotWithShape="1">
          <a:blip r:embed="rId3">
            <a:extLst>
              <a:ext uri="{28A0092B-C50C-407E-A947-70E740481C1C}">
                <a14:useLocalDpi xmlns:a14="http://schemas.microsoft.com/office/drawing/2010/main" val="0"/>
              </a:ext>
            </a:extLst>
          </a:blip>
          <a:srcRect r="36897" b="19775"/>
          <a:stretch/>
        </p:blipFill>
        <p:spPr bwMode="auto">
          <a:xfrm>
            <a:off x="323528" y="557972"/>
            <a:ext cx="3401992" cy="2521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4157770" y="1506137"/>
            <a:ext cx="45165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一個接著一個謎一般的新理論在這裡誕生！</a:t>
            </a:r>
          </a:p>
        </p:txBody>
      </p:sp>
      <p:pic>
        <p:nvPicPr>
          <p:cNvPr id="155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4" y="3290162"/>
            <a:ext cx="3744416"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74430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photos.aip.org/history/Thumbnails/niels_bohr_institute_e6.jpg"/>
          <p:cNvPicPr>
            <a:picLocks noChangeAspect="1" noChangeArrowheads="1"/>
          </p:cNvPicPr>
          <p:nvPr/>
        </p:nvPicPr>
        <p:blipFill>
          <a:blip r:embed="rId2">
            <a:extLst>
              <a:ext uri="{28A0092B-C50C-407E-A947-70E740481C1C}">
                <a14:useLocalDpi xmlns:a14="http://schemas.microsoft.com/office/drawing/2010/main" val="0"/>
              </a:ext>
            </a:extLst>
          </a:blip>
          <a:srcRect b="9091"/>
          <a:stretch>
            <a:fillRect/>
          </a:stretch>
        </p:blipFill>
        <p:spPr bwMode="auto">
          <a:xfrm>
            <a:off x="4624644" y="2093374"/>
            <a:ext cx="4230580" cy="289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文字方塊 2"/>
          <p:cNvSpPr txBox="1">
            <a:spLocks noChangeArrowheads="1"/>
          </p:cNvSpPr>
          <p:nvPr/>
        </p:nvSpPr>
        <p:spPr bwMode="auto">
          <a:xfrm>
            <a:off x="6228184" y="5221531"/>
            <a:ext cx="1428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1933</a:t>
            </a:r>
            <a:endParaRPr lang="zh-TW" altLang="en-US" sz="1800" dirty="0"/>
          </a:p>
        </p:txBody>
      </p:sp>
      <p:sp>
        <p:nvSpPr>
          <p:cNvPr id="101380" name="文字方塊 3"/>
          <p:cNvSpPr txBox="1">
            <a:spLocks noChangeArrowheads="1"/>
          </p:cNvSpPr>
          <p:nvPr/>
        </p:nvSpPr>
        <p:spPr bwMode="auto">
          <a:xfrm>
            <a:off x="3635896" y="1412776"/>
            <a:ext cx="1857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新思想的堅兵</a:t>
            </a:r>
          </a:p>
        </p:txBody>
      </p:sp>
      <p:pic>
        <p:nvPicPr>
          <p:cNvPr id="6" name="Picture 7" descr="http://photos.aip.org/history/Thumbnails/niels_bohr_institute_e2.jpg"/>
          <p:cNvPicPr>
            <a:picLocks noChangeAspect="1" noChangeArrowheads="1"/>
          </p:cNvPicPr>
          <p:nvPr/>
        </p:nvPicPr>
        <p:blipFill rotWithShape="1">
          <a:blip r:embed="rId3">
            <a:extLst>
              <a:ext uri="{28A0092B-C50C-407E-A947-70E740481C1C}">
                <a14:useLocalDpi xmlns:a14="http://schemas.microsoft.com/office/drawing/2010/main" val="0"/>
              </a:ext>
            </a:extLst>
          </a:blip>
          <a:srcRect b="9334"/>
          <a:stretch/>
        </p:blipFill>
        <p:spPr bwMode="auto">
          <a:xfrm>
            <a:off x="285749" y="2084704"/>
            <a:ext cx="4162425" cy="284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2"/>
          <p:cNvSpPr txBox="1">
            <a:spLocks noChangeArrowheads="1"/>
          </p:cNvSpPr>
          <p:nvPr/>
        </p:nvSpPr>
        <p:spPr bwMode="auto">
          <a:xfrm>
            <a:off x="1979712" y="5221531"/>
            <a:ext cx="1428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1930</a:t>
            </a:r>
            <a:endParaRPr lang="zh-TW" altLang="en-US" sz="1800"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photos.aip.org/history/Thumbnails/niels_bohr_institute_e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563" y="1357313"/>
            <a:ext cx="478472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文字方塊 2"/>
          <p:cNvSpPr txBox="1">
            <a:spLocks noChangeArrowheads="1"/>
          </p:cNvSpPr>
          <p:nvPr/>
        </p:nvSpPr>
        <p:spPr bwMode="auto">
          <a:xfrm>
            <a:off x="4139952" y="5214938"/>
            <a:ext cx="1357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1936</a:t>
            </a:r>
            <a:endParaRPr lang="zh-TW" altLang="en-US" sz="1800" dirty="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圖片 1" descr="bohr_niels_c5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44824"/>
            <a:ext cx="4706924" cy="357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文字方塊 2"/>
          <p:cNvSpPr txBox="1">
            <a:spLocks noChangeArrowheads="1"/>
          </p:cNvSpPr>
          <p:nvPr/>
        </p:nvSpPr>
        <p:spPr bwMode="auto">
          <a:xfrm>
            <a:off x="3347864" y="1124744"/>
            <a:ext cx="2428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t>Heisenberg and Pauli</a:t>
            </a:r>
            <a:endParaRPr lang="zh-TW" altLang="en-US" sz="2000" dirty="0"/>
          </a:p>
        </p:txBody>
      </p:sp>
      <p:sp>
        <p:nvSpPr>
          <p:cNvPr id="2" name="文字方塊 1"/>
          <p:cNvSpPr txBox="1"/>
          <p:nvPr/>
        </p:nvSpPr>
        <p:spPr bwMode="auto">
          <a:xfrm>
            <a:off x="3641228" y="755412"/>
            <a:ext cx="1722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革命的前鋒！</a:t>
            </a:r>
          </a:p>
        </p:txBody>
      </p:sp>
      <p:pic>
        <p:nvPicPr>
          <p:cNvPr id="5" name="Picture 2" descr="http://photos.aip.org/history/Thumbnails/niels_bohr_institute_e4.jpg"/>
          <p:cNvPicPr>
            <a:picLocks noChangeAspect="1" noChangeArrowheads="1"/>
          </p:cNvPicPr>
          <p:nvPr/>
        </p:nvPicPr>
        <p:blipFill rotWithShape="1">
          <a:blip r:embed="rId3">
            <a:extLst>
              <a:ext uri="{28A0092B-C50C-407E-A947-70E740481C1C}">
                <a14:useLocalDpi xmlns:a14="http://schemas.microsoft.com/office/drawing/2010/main" val="0"/>
              </a:ext>
            </a:extLst>
          </a:blip>
          <a:srcRect b="9334"/>
          <a:stretch/>
        </p:blipFill>
        <p:spPr bwMode="auto">
          <a:xfrm>
            <a:off x="5076056" y="2573067"/>
            <a:ext cx="3914286" cy="284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7086162" y="5517232"/>
            <a:ext cx="1662302"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bwMode="auto">
          <a:xfrm>
            <a:off x="1115616" y="446988"/>
            <a:ext cx="45365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漸漸有人了解，古典的物理已經到達極限。</a:t>
            </a:r>
          </a:p>
        </p:txBody>
      </p:sp>
      <p:sp>
        <p:nvSpPr>
          <p:cNvPr id="3" name="矩形 2"/>
          <p:cNvSpPr/>
          <p:nvPr/>
        </p:nvSpPr>
        <p:spPr>
          <a:xfrm>
            <a:off x="1115616" y="951044"/>
            <a:ext cx="6731004" cy="369332"/>
          </a:xfrm>
          <a:prstGeom prst="rect">
            <a:avLst/>
          </a:prstGeom>
        </p:spPr>
        <p:txBody>
          <a:bodyPr wrap="square">
            <a:spAutoFit/>
          </a:bodyPr>
          <a:lstStyle/>
          <a:p>
            <a:r>
              <a:rPr lang="zh-TW" altLang="en-US" sz="1800" dirty="0"/>
              <a:t>新的時代已經來臨，量子現象需要全新的物理與力學來描述。</a:t>
            </a:r>
          </a:p>
        </p:txBody>
      </p:sp>
      <p:sp>
        <p:nvSpPr>
          <p:cNvPr id="4" name="文字方塊 3"/>
          <p:cNvSpPr txBox="1"/>
          <p:nvPr/>
        </p:nvSpPr>
        <p:spPr bwMode="auto">
          <a:xfrm>
            <a:off x="1115616" y="1406189"/>
            <a:ext cx="78254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Max Born </a:t>
            </a:r>
            <a:r>
              <a:rPr lang="zh-TW" altLang="en-US" sz="1800" dirty="0"/>
              <a:t>波恩</a:t>
            </a:r>
            <a:r>
              <a:rPr lang="en-US" altLang="zh-TW" sz="1800" dirty="0"/>
              <a:t>1924 </a:t>
            </a:r>
            <a:r>
              <a:rPr lang="zh-TW" altLang="en-US" sz="1800" dirty="0"/>
              <a:t> </a:t>
            </a:r>
            <a:r>
              <a:rPr lang="en-US" altLang="zh-TW" sz="1800" dirty="0" err="1"/>
              <a:t>über</a:t>
            </a:r>
            <a:r>
              <a:rPr lang="en-US" altLang="zh-TW" sz="1800" dirty="0"/>
              <a:t> </a:t>
            </a:r>
            <a:r>
              <a:rPr lang="en-US" altLang="zh-TW" sz="1800" dirty="0" err="1"/>
              <a:t>Quantenmechanik</a:t>
            </a:r>
            <a:r>
              <a:rPr lang="zh-TW" altLang="en-US" sz="1800" dirty="0"/>
              <a:t> </a:t>
            </a:r>
            <a:r>
              <a:rPr lang="en-US" altLang="zh-TW" sz="1800" dirty="0"/>
              <a:t>(About Quantum Mechanics</a:t>
            </a:r>
            <a:r>
              <a:rPr lang="en-US" altLang="zh-TW" sz="2000" dirty="0"/>
              <a:t>)</a:t>
            </a:r>
            <a:r>
              <a:rPr lang="zh-TW" altLang="en-US" sz="2000" dirty="0"/>
              <a:t> </a:t>
            </a:r>
          </a:p>
        </p:txBody>
      </p:sp>
      <p:pic>
        <p:nvPicPr>
          <p:cNvPr id="158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346" t="14162" r="6779" b="6715"/>
          <a:stretch/>
        </p:blipFill>
        <p:spPr bwMode="auto">
          <a:xfrm>
            <a:off x="1115616" y="1976826"/>
            <a:ext cx="3236843" cy="4585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8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352" y="3284984"/>
            <a:ext cx="2157623" cy="2779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bwMode="auto">
          <a:xfrm>
            <a:off x="4572000" y="1976826"/>
            <a:ext cx="42793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2000" dirty="0"/>
              <a:t>This paper contains an attempt to make a first step towards a quantum theory…..</a:t>
            </a:r>
            <a:endParaRPr lang="zh-TW" altLang="en-US" sz="2000" dirty="0"/>
          </a:p>
        </p:txBody>
      </p:sp>
      <p:sp>
        <p:nvSpPr>
          <p:cNvPr id="6" name="文字方塊 5"/>
          <p:cNvSpPr txBox="1"/>
          <p:nvPr/>
        </p:nvSpPr>
        <p:spPr bwMode="auto">
          <a:xfrm>
            <a:off x="4605443" y="2815188"/>
            <a:ext cx="43249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這篇文章是嘗試走向量子理論的第一步</a:t>
            </a:r>
            <a:r>
              <a:rPr lang="en-US" altLang="zh-TW" sz="1800" dirty="0"/>
              <a:t>….</a:t>
            </a:r>
            <a:endParaRPr lang="zh-TW" altLang="en-US" sz="1800" dirty="0"/>
          </a:p>
        </p:txBody>
      </p:sp>
      <p:sp>
        <p:nvSpPr>
          <p:cNvPr id="7" name="文字方塊 6"/>
          <p:cNvSpPr txBox="1"/>
          <p:nvPr/>
        </p:nvSpPr>
        <p:spPr bwMode="auto">
          <a:xfrm>
            <a:off x="8095300" y="3184520"/>
            <a:ext cx="7560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序言</a:t>
            </a:r>
          </a:p>
        </p:txBody>
      </p:sp>
      <p:sp>
        <p:nvSpPr>
          <p:cNvPr id="8" name="矩形 7"/>
          <p:cNvSpPr/>
          <p:nvPr/>
        </p:nvSpPr>
        <p:spPr>
          <a:xfrm>
            <a:off x="4694352" y="6192726"/>
            <a:ext cx="2704587" cy="369332"/>
          </a:xfrm>
          <a:prstGeom prst="rect">
            <a:avLst/>
          </a:prstGeom>
        </p:spPr>
        <p:txBody>
          <a:bodyPr wrap="none">
            <a:spAutoFit/>
          </a:bodyPr>
          <a:lstStyle/>
          <a:p>
            <a:r>
              <a:rPr lang="en-US" altLang="zh-TW" sz="1800" dirty="0"/>
              <a:t>Max Born </a:t>
            </a:r>
            <a:r>
              <a:rPr lang="zh-TW" altLang="en-US" sz="1800" dirty="0"/>
              <a:t>波恩</a:t>
            </a:r>
            <a:r>
              <a:rPr lang="en-US" altLang="zh-TW" sz="1800" dirty="0"/>
              <a:t>1882-1970 </a:t>
            </a:r>
            <a:endParaRPr lang="zh-TW" altLang="en-US" sz="1800" dirty="0"/>
          </a:p>
        </p:txBody>
      </p:sp>
      <p:pic>
        <p:nvPicPr>
          <p:cNvPr id="152578" name="Picture 2" descr="\\psf\Home\Downloads\585px-Max_Born_signature.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162" y="5583782"/>
            <a:ext cx="1662302" cy="480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59542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0675" y="1340768"/>
            <a:ext cx="4044172" cy="3465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9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71" y="1334118"/>
            <a:ext cx="4395019" cy="2931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97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100" y="4365104"/>
            <a:ext cx="4001858" cy="1822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3350395" y="766525"/>
            <a:ext cx="25922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University of </a:t>
            </a:r>
            <a:r>
              <a:rPr lang="en-US" altLang="zh-TW" sz="1800" dirty="0" err="1"/>
              <a:t>Göttingen</a:t>
            </a:r>
            <a:endParaRPr lang="zh-TW" altLang="en-US" sz="1800" dirty="0"/>
          </a:p>
        </p:txBody>
      </p:sp>
    </p:spTree>
    <p:extLst>
      <p:ext uri="{BB962C8B-B14F-4D97-AF65-F5344CB8AC3E}">
        <p14:creationId xmlns:p14="http://schemas.microsoft.com/office/powerpoint/2010/main" val="174033013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823698"/>
            <a:ext cx="5508104" cy="300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07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3934810"/>
            <a:ext cx="3664893" cy="2710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5596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7"/>
          <p:cNvSpPr txBox="1">
            <a:spLocks noChangeArrowheads="1"/>
          </p:cNvSpPr>
          <p:nvPr/>
        </p:nvSpPr>
        <p:spPr bwMode="auto">
          <a:xfrm>
            <a:off x="1304471" y="769257"/>
            <a:ext cx="72716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大部分日常的氣體是由原子所組成的分子組成，以雙原子分子最常見</a:t>
            </a:r>
          </a:p>
        </p:txBody>
      </p:sp>
      <p:pic>
        <p:nvPicPr>
          <p:cNvPr id="11" name="Picture 16" descr="http://www.ucar.edu/learn/images/o2mole.gif"/>
          <p:cNvPicPr>
            <a:picLocks noChangeAspect="1" noChangeArrowheads="1"/>
          </p:cNvPicPr>
          <p:nvPr/>
        </p:nvPicPr>
        <p:blipFill>
          <a:blip r:embed="rId2">
            <a:extLst>
              <a:ext uri="{28A0092B-C50C-407E-A947-70E740481C1C}">
                <a14:useLocalDpi xmlns:a14="http://schemas.microsoft.com/office/drawing/2010/main" val="0"/>
              </a:ext>
            </a:extLst>
          </a:blip>
          <a:srcRect l="24335" t="30000" r="25002" b="29446"/>
          <a:stretch>
            <a:fillRect/>
          </a:stretch>
        </p:blipFill>
        <p:spPr bwMode="auto">
          <a:xfrm>
            <a:off x="3874181" y="1753508"/>
            <a:ext cx="15113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a:xfrm>
                <a:off x="2939823" y="1203904"/>
                <a:ext cx="3563257" cy="369332"/>
              </a:xfrm>
              <a:prstGeom prst="rect">
                <a:avLst/>
              </a:prstGeom>
              <a:noFill/>
            </p:spPr>
            <p:txBody>
              <a:bodyPr wrap="square" rtlCol="0">
                <a:spAutoFit/>
              </a:bodyPr>
              <a:lstStyle/>
              <a:p>
                <a14:m>
                  <m:oMath xmlns:m="http://schemas.openxmlformats.org/officeDocument/2006/math">
                    <m:r>
                      <a:rPr lang="zh-TW" altLang="en-US" sz="1800" i="1" smtClean="0">
                        <a:latin typeface="Cambria Math"/>
                        <a:cs typeface="Times New Roman" pitchFamily="18" charset="0"/>
                      </a:rPr>
                      <m:t>氫氣</m:t>
                    </m:r>
                    <m:r>
                      <a:rPr lang="zh-TW" altLang="en-US" sz="1800" b="0" i="1" smtClean="0">
                        <a:latin typeface="Cambria Math"/>
                        <a:cs typeface="Times New Roman" pitchFamily="18" charset="0"/>
                      </a:rPr>
                      <m:t> </m:t>
                    </m:r>
                    <m:sSub>
                      <m:sSubPr>
                        <m:ctrlPr>
                          <a:rPr lang="en-US" altLang="zh-TW" sz="1800" i="1" smtClean="0">
                            <a:latin typeface="Cambria Math" panose="02040503050406030204" pitchFamily="18" charset="0"/>
                            <a:cs typeface="Times New Roman" pitchFamily="18" charset="0"/>
                          </a:rPr>
                        </m:ctrlPr>
                      </m:sSubPr>
                      <m:e>
                        <m:r>
                          <m:rPr>
                            <m:nor/>
                          </m:rPr>
                          <a:rPr lang="en-US" altLang="zh-TW" sz="1800" b="0" i="0" smtClean="0">
                            <a:latin typeface="Cambria Math"/>
                            <a:cs typeface="Times New Roman" pitchFamily="18" charset="0"/>
                          </a:rPr>
                          <m:t>H</m:t>
                        </m:r>
                      </m:e>
                      <m:sub>
                        <m:r>
                          <a:rPr lang="en-US" altLang="zh-TW" sz="1800" b="0" i="1" smtClean="0">
                            <a:latin typeface="Cambria Math"/>
                            <a:cs typeface="Times New Roman" pitchFamily="18" charset="0"/>
                          </a:rPr>
                          <m:t>2</m:t>
                        </m:r>
                      </m:sub>
                    </m:sSub>
                    <m:r>
                      <a:rPr lang="en-US" altLang="zh-TW" sz="1800" b="0" i="1" smtClean="0">
                        <a:latin typeface="Cambria Math"/>
                        <a:cs typeface="Times New Roman" pitchFamily="18" charset="0"/>
                      </a:rPr>
                      <m:t>,</m:t>
                    </m:r>
                  </m:oMath>
                </a14:m>
                <a:r>
                  <a:rPr lang="en-US" altLang="zh-TW" sz="1800" dirty="0">
                    <a:cs typeface="Times New Roman" pitchFamily="18" charset="0"/>
                  </a:rPr>
                  <a:t> </a:t>
                </a:r>
                <a14:m>
                  <m:oMath xmlns:m="http://schemas.openxmlformats.org/officeDocument/2006/math">
                    <m:r>
                      <a:rPr lang="zh-TW" altLang="en-US" sz="1800" i="1" dirty="0" smtClean="0">
                        <a:latin typeface="Cambria Math"/>
                        <a:cs typeface="Times New Roman" pitchFamily="18" charset="0"/>
                      </a:rPr>
                      <m:t>氮氣</m:t>
                    </m:r>
                    <m:r>
                      <a:rPr lang="zh-TW" altLang="en-US" sz="1800" b="0" i="1" dirty="0" smtClean="0">
                        <a:latin typeface="Cambria Math"/>
                        <a:cs typeface="Times New Roman" pitchFamily="18" charset="0"/>
                      </a:rPr>
                      <m:t> </m:t>
                    </m:r>
                    <m:sSub>
                      <m:sSubPr>
                        <m:ctrlPr>
                          <a:rPr lang="en-US" altLang="zh-TW" sz="1800" i="1">
                            <a:latin typeface="Cambria Math" panose="02040503050406030204" pitchFamily="18" charset="0"/>
                            <a:cs typeface="Times New Roman" pitchFamily="18" charset="0"/>
                          </a:rPr>
                        </m:ctrlPr>
                      </m:sSubPr>
                      <m:e>
                        <m:r>
                          <m:rPr>
                            <m:nor/>
                          </m:rPr>
                          <a:rPr lang="en-US" altLang="zh-TW" sz="1800" b="0" i="0" smtClean="0">
                            <a:latin typeface="Cambria Math"/>
                            <a:cs typeface="Times New Roman" pitchFamily="18" charset="0"/>
                          </a:rPr>
                          <m:t>N</m:t>
                        </m:r>
                      </m:e>
                      <m:sub>
                        <m:r>
                          <a:rPr lang="en-US" altLang="zh-TW" sz="1800" i="1">
                            <a:latin typeface="Cambria Math"/>
                            <a:cs typeface="Times New Roman" pitchFamily="18" charset="0"/>
                          </a:rPr>
                          <m:t>2</m:t>
                        </m:r>
                      </m:sub>
                    </m:sSub>
                  </m:oMath>
                </a14:m>
                <a:r>
                  <a:rPr lang="en-US" altLang="zh-TW" sz="1800" dirty="0">
                    <a:cs typeface="Times New Roman" pitchFamily="18" charset="0"/>
                  </a:rPr>
                  <a:t>, </a:t>
                </a:r>
                <a:r>
                  <a:rPr lang="zh-TW" altLang="en-US" sz="1800" dirty="0">
                    <a:cs typeface="Times New Roman" pitchFamily="18" charset="0"/>
                  </a:rPr>
                  <a:t>氧氣</a:t>
                </a:r>
                <a14:m>
                  <m:oMath xmlns:m="http://schemas.openxmlformats.org/officeDocument/2006/math">
                    <m:r>
                      <a:rPr lang="zh-TW" altLang="en-US" sz="1800" b="0" i="1" smtClean="0">
                        <a:latin typeface="Cambria Math"/>
                        <a:cs typeface="Times New Roman" pitchFamily="18" charset="0"/>
                      </a:rPr>
                      <m:t>  </m:t>
                    </m:r>
                    <m:sSub>
                      <m:sSubPr>
                        <m:ctrlPr>
                          <a:rPr lang="en-US" altLang="zh-TW" sz="1800" i="1">
                            <a:latin typeface="Cambria Math" panose="02040503050406030204" pitchFamily="18" charset="0"/>
                            <a:cs typeface="Times New Roman" pitchFamily="18" charset="0"/>
                          </a:rPr>
                        </m:ctrlPr>
                      </m:sSubPr>
                      <m:e>
                        <m:r>
                          <m:rPr>
                            <m:nor/>
                          </m:rPr>
                          <a:rPr lang="en-US" altLang="zh-TW" sz="1800" b="0" i="0" smtClean="0">
                            <a:latin typeface="Cambria Math"/>
                            <a:cs typeface="Times New Roman" pitchFamily="18" charset="0"/>
                          </a:rPr>
                          <m:t>O</m:t>
                        </m:r>
                      </m:e>
                      <m:sub>
                        <m:r>
                          <a:rPr lang="en-US" altLang="zh-TW" sz="1800" i="1">
                            <a:latin typeface="Cambria Math"/>
                            <a:cs typeface="Times New Roman" pitchFamily="18" charset="0"/>
                          </a:rPr>
                          <m:t>2</m:t>
                        </m:r>
                      </m:sub>
                    </m:sSub>
                  </m:oMath>
                </a14:m>
                <a:endParaRPr lang="zh-TW" altLang="en-US" sz="1800" dirty="0">
                  <a:cs typeface="Times New Roman" pitchFamily="18" charset="0"/>
                </a:endParaRPr>
              </a:p>
            </p:txBody>
          </p:sp>
        </mc:Choice>
        <mc:Fallback xmlns="">
          <p:sp>
            <p:nvSpPr>
              <p:cNvPr id="2" name="文字方塊 1"/>
              <p:cNvSpPr txBox="1">
                <a:spLocks noRot="1" noChangeAspect="1" noMove="1" noResize="1" noEditPoints="1" noAdjustHandles="1" noChangeArrowheads="1" noChangeShapeType="1" noTextEdit="1"/>
              </p:cNvSpPr>
              <p:nvPr/>
            </p:nvSpPr>
            <p:spPr>
              <a:xfrm>
                <a:off x="2939823" y="1203904"/>
                <a:ext cx="3563257" cy="369332"/>
              </a:xfrm>
              <a:prstGeom prst="rect">
                <a:avLst/>
              </a:prstGeom>
              <a:blipFill rotWithShape="1">
                <a:blip r:embed="rId3"/>
                <a:stretch>
                  <a:fillRect l="-513" t="-8197" b="-2623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95248695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014968" y="1391116"/>
            <a:ext cx="72728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2000" dirty="0"/>
              <a:t>Bohr’s new theory is “Quite artificial. I</a:t>
            </a:r>
            <a:r>
              <a:rPr lang="zh-TW" altLang="en-US" sz="2000" dirty="0"/>
              <a:t> </a:t>
            </a:r>
            <a:r>
              <a:rPr lang="en-US" altLang="zh-TW" sz="2000" dirty="0"/>
              <a:t>would rather be a cobbler or a casino worker than a physicist if this is where physics is headed.</a:t>
            </a:r>
            <a:endParaRPr lang="zh-TW" altLang="en-US" sz="2000" dirty="0"/>
          </a:p>
        </p:txBody>
      </p:sp>
      <p:sp>
        <p:nvSpPr>
          <p:cNvPr id="3" name="文字方塊 2"/>
          <p:cNvSpPr txBox="1"/>
          <p:nvPr/>
        </p:nvSpPr>
        <p:spPr bwMode="auto">
          <a:xfrm>
            <a:off x="6382185" y="3315500"/>
            <a:ext cx="20162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2000" dirty="0"/>
              <a:t>Einstein</a:t>
            </a:r>
            <a:r>
              <a:rPr lang="zh-TW" altLang="en-US" sz="2000" dirty="0"/>
              <a:t> </a:t>
            </a:r>
            <a:r>
              <a:rPr lang="en-US" altLang="zh-TW" sz="2000" dirty="0"/>
              <a:t>to Born</a:t>
            </a:r>
            <a:endParaRPr lang="zh-TW" altLang="en-US" sz="2000" dirty="0"/>
          </a:p>
        </p:txBody>
      </p:sp>
      <p:sp>
        <p:nvSpPr>
          <p:cNvPr id="4" name="文字方塊 3"/>
          <p:cNvSpPr txBox="1"/>
          <p:nvPr/>
        </p:nvSpPr>
        <p:spPr bwMode="auto">
          <a:xfrm>
            <a:off x="981585" y="2327220"/>
            <a:ext cx="7488832"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波爾的新理論實在非常人工而做作。如果物理是朝著這個方向發展的話，我寧可當個修補的鞋匠，或是在輕浮的賭場工作，也不要當物理學家。</a:t>
            </a:r>
            <a:endParaRPr lang="en-US" altLang="zh-TW" sz="1800" dirty="0"/>
          </a:p>
        </p:txBody>
      </p:sp>
      <p:sp>
        <p:nvSpPr>
          <p:cNvPr id="5" name="文字方塊 4"/>
          <p:cNvSpPr txBox="1"/>
          <p:nvPr/>
        </p:nvSpPr>
        <p:spPr bwMode="auto">
          <a:xfrm>
            <a:off x="979432" y="384745"/>
            <a:ext cx="60486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但老一輩的物理學家不希望看到古典的物理原則被推翻，</a:t>
            </a:r>
          </a:p>
        </p:txBody>
      </p:sp>
      <p:sp>
        <p:nvSpPr>
          <p:cNvPr id="6" name="文字方塊 5"/>
          <p:cNvSpPr txBox="1"/>
          <p:nvPr/>
        </p:nvSpPr>
        <p:spPr bwMode="auto">
          <a:xfrm>
            <a:off x="981585" y="816793"/>
            <a:ext cx="6046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更加厭惡這些革命新理論拼拼湊湊的虛浮與含混！</a:t>
            </a:r>
          </a:p>
        </p:txBody>
      </p:sp>
      <p:pic>
        <p:nvPicPr>
          <p:cNvPr id="151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3319426"/>
            <a:ext cx="2401207" cy="331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084603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文字方塊 2"/>
          <p:cNvSpPr txBox="1">
            <a:spLocks noChangeArrowheads="1"/>
          </p:cNvSpPr>
          <p:nvPr/>
        </p:nvSpPr>
        <p:spPr bwMode="auto">
          <a:xfrm>
            <a:off x="2167674" y="1327327"/>
            <a:ext cx="4500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舊觀念必須打倒，革命已無可避免！</a:t>
            </a:r>
          </a:p>
        </p:txBody>
      </p:sp>
      <p:pic>
        <p:nvPicPr>
          <p:cNvPr id="99331" name="Picture 4" descr="French Revolution"/>
          <p:cNvPicPr>
            <a:picLocks noChangeAspect="1" noChangeArrowheads="1"/>
          </p:cNvPicPr>
          <p:nvPr/>
        </p:nvPicPr>
        <p:blipFill>
          <a:blip r:embed="rId2">
            <a:extLst>
              <a:ext uri="{28A0092B-C50C-407E-A947-70E740481C1C}">
                <a14:useLocalDpi xmlns:a14="http://schemas.microsoft.com/office/drawing/2010/main" val="0"/>
              </a:ext>
            </a:extLst>
          </a:blip>
          <a:srcRect l="6000" r="7999"/>
          <a:stretch>
            <a:fillRect/>
          </a:stretch>
        </p:blipFill>
        <p:spPr bwMode="auto">
          <a:xfrm>
            <a:off x="2245862" y="1916832"/>
            <a:ext cx="4399375" cy="362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2192826" y="927582"/>
            <a:ext cx="3888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對革命派，這正是大好機會！</a:t>
            </a:r>
          </a:p>
        </p:txBody>
      </p:sp>
      <p:sp>
        <p:nvSpPr>
          <p:cNvPr id="3" name="文字方塊 2"/>
          <p:cNvSpPr txBox="1"/>
          <p:nvPr/>
        </p:nvSpPr>
        <p:spPr bwMode="auto">
          <a:xfrm>
            <a:off x="2178078" y="306045"/>
            <a:ext cx="5994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這是最壞的時代，這是最好的時代。</a:t>
            </a:r>
            <a:r>
              <a:rPr lang="en-US" altLang="zh-TW" sz="1800" dirty="0"/>
              <a:t>1915-1924</a:t>
            </a:r>
            <a:endParaRPr lang="zh-TW" altLang="en-US" sz="1800" dirty="0"/>
          </a:p>
        </p:txBody>
      </p:sp>
      <p:sp>
        <p:nvSpPr>
          <p:cNvPr id="6" name="文字方塊 6"/>
          <p:cNvSpPr txBox="1">
            <a:spLocks noChangeArrowheads="1"/>
          </p:cNvSpPr>
          <p:nvPr/>
        </p:nvSpPr>
        <p:spPr bwMode="auto">
          <a:xfrm>
            <a:off x="2219313" y="5603279"/>
            <a:ext cx="4476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沒有人能了解為什麼波爾模型會是對的！</a:t>
            </a:r>
          </a:p>
        </p:txBody>
      </p:sp>
      <p:sp>
        <p:nvSpPr>
          <p:cNvPr id="7" name="文字方塊 7"/>
          <p:cNvSpPr txBox="1">
            <a:spLocks noChangeArrowheads="1"/>
          </p:cNvSpPr>
          <p:nvPr/>
        </p:nvSpPr>
        <p:spPr bwMode="auto">
          <a:xfrm>
            <a:off x="2205262" y="6036979"/>
            <a:ext cx="34310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但新的神秘世界使人非常興奮！</a:t>
            </a:r>
          </a:p>
        </p:txBody>
      </p:sp>
    </p:spTree>
    <p:extLst>
      <p:ext uri="{BB962C8B-B14F-4D97-AF65-F5344CB8AC3E}">
        <p14:creationId xmlns:p14="http://schemas.microsoft.com/office/powerpoint/2010/main" val="116985092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圖片 1" descr="bohr_niels_c5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44824"/>
            <a:ext cx="4706924" cy="357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文字方塊 2"/>
          <p:cNvSpPr txBox="1">
            <a:spLocks noChangeArrowheads="1"/>
          </p:cNvSpPr>
          <p:nvPr/>
        </p:nvSpPr>
        <p:spPr bwMode="auto">
          <a:xfrm>
            <a:off x="3347864" y="1124744"/>
            <a:ext cx="2428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t>Heisenberg and Pauli</a:t>
            </a:r>
            <a:endParaRPr lang="zh-TW" altLang="en-US" sz="2000" dirty="0"/>
          </a:p>
        </p:txBody>
      </p:sp>
      <p:sp>
        <p:nvSpPr>
          <p:cNvPr id="2" name="文字方塊 1"/>
          <p:cNvSpPr txBox="1"/>
          <p:nvPr/>
        </p:nvSpPr>
        <p:spPr bwMode="auto">
          <a:xfrm>
            <a:off x="3641228" y="755412"/>
            <a:ext cx="1722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革命的前鋒！</a:t>
            </a:r>
          </a:p>
        </p:txBody>
      </p:sp>
      <p:pic>
        <p:nvPicPr>
          <p:cNvPr id="5" name="Picture 2" descr="http://photos.aip.org/history/Thumbnails/niels_bohr_institute_e4.jpg"/>
          <p:cNvPicPr>
            <a:picLocks noChangeAspect="1" noChangeArrowheads="1"/>
          </p:cNvPicPr>
          <p:nvPr/>
        </p:nvPicPr>
        <p:blipFill rotWithShape="1">
          <a:blip r:embed="rId3">
            <a:extLst>
              <a:ext uri="{28A0092B-C50C-407E-A947-70E740481C1C}">
                <a14:useLocalDpi xmlns:a14="http://schemas.microsoft.com/office/drawing/2010/main" val="0"/>
              </a:ext>
            </a:extLst>
          </a:blip>
          <a:srcRect b="9334"/>
          <a:stretch/>
        </p:blipFill>
        <p:spPr bwMode="auto">
          <a:xfrm>
            <a:off x="5076056" y="2573067"/>
            <a:ext cx="3914286" cy="284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22344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圖片 5" descr="heisenberg_werner_c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775" y="3717032"/>
            <a:ext cx="4047453" cy="292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314215" y="6242794"/>
            <a:ext cx="2266814" cy="509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4452" name="文字方塊 2"/>
          <p:cNvSpPr txBox="1">
            <a:spLocks noChangeArrowheads="1"/>
          </p:cNvSpPr>
          <p:nvPr/>
        </p:nvSpPr>
        <p:spPr bwMode="auto">
          <a:xfrm>
            <a:off x="3347864" y="836712"/>
            <a:ext cx="25014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沒有比他們更不同的了</a:t>
            </a:r>
          </a:p>
        </p:txBody>
      </p:sp>
      <p:pic>
        <p:nvPicPr>
          <p:cNvPr id="104454" name="Picture 7" descr="http://photos.aip.org/history/Thumbnails/pauli_wolfgang_b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726" y="3717032"/>
            <a:ext cx="22542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4" descr="http://photos.aip.org/history/Thumbnails/pauli_wolfgang_a1.jpg"/>
          <p:cNvPicPr>
            <a:picLocks noChangeAspect="1" noChangeArrowheads="1"/>
          </p:cNvPicPr>
          <p:nvPr/>
        </p:nvPicPr>
        <p:blipFill>
          <a:blip r:embed="rId4">
            <a:extLst>
              <a:ext uri="{28A0092B-C50C-407E-A947-70E740481C1C}">
                <a14:useLocalDpi xmlns:a14="http://schemas.microsoft.com/office/drawing/2010/main" val="0"/>
              </a:ext>
            </a:extLst>
          </a:blip>
          <a:srcRect b="10986"/>
          <a:stretch>
            <a:fillRect/>
          </a:stretch>
        </p:blipFill>
        <p:spPr bwMode="auto">
          <a:xfrm>
            <a:off x="5849318" y="332656"/>
            <a:ext cx="2259234" cy="294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775" y="188640"/>
            <a:ext cx="2543175"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640103" y="3282591"/>
            <a:ext cx="4167038" cy="400110"/>
          </a:xfrm>
          <a:prstGeom prst="rect">
            <a:avLst/>
          </a:prstGeom>
        </p:spPr>
        <p:txBody>
          <a:bodyPr wrap="none">
            <a:spAutoFit/>
          </a:bodyPr>
          <a:lstStyle/>
          <a:p>
            <a:pPr eaLnBrk="1" hangingPunct="1"/>
            <a:r>
              <a:rPr lang="en-US" altLang="zh-TW" sz="2000" dirty="0"/>
              <a:t>Werner Heisenberg 1901-1976 </a:t>
            </a:r>
            <a:r>
              <a:rPr lang="zh-TW" altLang="en-US" sz="2000" dirty="0"/>
              <a:t>海森堡</a:t>
            </a:r>
          </a:p>
        </p:txBody>
      </p:sp>
      <p:pic>
        <p:nvPicPr>
          <p:cNvPr id="150530" name="Picture 2" descr="\\psf\Home\Downloads\586px-Werner_Heisenberg_signature.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14215" y="6208128"/>
            <a:ext cx="2266814" cy="649872"/>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5076056" y="3316922"/>
            <a:ext cx="3530454" cy="400110"/>
          </a:xfrm>
          <a:prstGeom prst="rect">
            <a:avLst/>
          </a:prstGeom>
        </p:spPr>
        <p:txBody>
          <a:bodyPr wrap="none">
            <a:spAutoFit/>
          </a:bodyPr>
          <a:lstStyle/>
          <a:p>
            <a:pPr eaLnBrk="1" hangingPunct="1"/>
            <a:r>
              <a:rPr lang="en-US" altLang="zh-TW" sz="2000" dirty="0"/>
              <a:t>Wolfgang</a:t>
            </a:r>
            <a:r>
              <a:rPr lang="en-US" altLang="zh-TW" sz="2000" b="1" dirty="0"/>
              <a:t> </a:t>
            </a:r>
            <a:r>
              <a:rPr lang="en-US" altLang="zh-TW" sz="2000" dirty="0"/>
              <a:t>Pauli 1900-1958 </a:t>
            </a:r>
            <a:r>
              <a:rPr lang="zh-TW" altLang="en-US" sz="2000" dirty="0"/>
              <a:t>包立</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0649"/>
            <a:ext cx="5184576" cy="3570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2978493"/>
            <a:ext cx="5400600" cy="3645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246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03"/>
                                        </p:tgtEl>
                                        <p:attrNameLst>
                                          <p:attrName>style.visibility</p:attrName>
                                        </p:attrNameLst>
                                      </p:cBhvr>
                                      <p:to>
                                        <p:strVal val="visible"/>
                                      </p:to>
                                    </p:set>
                                    <p:anim calcmode="lin" valueType="num">
                                      <p:cBhvr additive="base">
                                        <p:cTn id="7" dur="500" fill="hold"/>
                                        <p:tgtEl>
                                          <p:spTgt spid="153603"/>
                                        </p:tgtEl>
                                        <p:attrNameLst>
                                          <p:attrName>ppt_x</p:attrName>
                                        </p:attrNameLst>
                                      </p:cBhvr>
                                      <p:tavLst>
                                        <p:tav tm="0">
                                          <p:val>
                                            <p:strVal val="#ppt_x"/>
                                          </p:val>
                                        </p:tav>
                                        <p:tav tm="100000">
                                          <p:val>
                                            <p:strVal val="#ppt_x"/>
                                          </p:val>
                                        </p:tav>
                                      </p:tavLst>
                                    </p:anim>
                                    <p:anim calcmode="lin" valueType="num">
                                      <p:cBhvr additive="base">
                                        <p:cTn id="8" dur="500" fill="hold"/>
                                        <p:tgtEl>
                                          <p:spTgt spid="1536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038090"/>
            <a:ext cx="3230857" cy="2726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8" descr="http://photos.aip.org/history/Thumbnails/fermi_enrico_c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371637"/>
            <a:ext cx="3713649" cy="4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054289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www.aip.org/history/heisenberg/images/hei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836712"/>
            <a:ext cx="2880320" cy="275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2267744" y="332656"/>
            <a:ext cx="44644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Heisenberg</a:t>
            </a:r>
            <a:r>
              <a:rPr lang="zh-TW" altLang="en-US" sz="1800" dirty="0"/>
              <a:t>與</a:t>
            </a:r>
            <a:r>
              <a:rPr lang="en-US" altLang="zh-TW" sz="1800" dirty="0"/>
              <a:t>Pauli</a:t>
            </a:r>
            <a:r>
              <a:rPr lang="zh-TW" altLang="en-US" sz="1800" dirty="0"/>
              <a:t>一樣來自一個學者家庭。</a:t>
            </a:r>
          </a:p>
        </p:txBody>
      </p:sp>
      <p:pic>
        <p:nvPicPr>
          <p:cNvPr id="4" name="Picture 6" descr="http://histclo.com/youth/youth/image/imgnat/hj2hik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934" y="3634217"/>
            <a:ext cx="3052101" cy="222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5696" y="3620744"/>
            <a:ext cx="2392385" cy="3177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062215" y="1935148"/>
            <a:ext cx="1503647" cy="1527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Picture 2" descr="http://www.aip.org/history/heisenberg/images/h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747995"/>
            <a:ext cx="2274887"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bwMode="auto">
          <a:xfrm>
            <a:off x="3563888" y="3711995"/>
            <a:ext cx="54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Heisenberg</a:t>
            </a:r>
            <a:r>
              <a:rPr lang="zh-TW" altLang="en-US" sz="1800" dirty="0"/>
              <a:t>與</a:t>
            </a:r>
            <a:r>
              <a:rPr lang="en-US" altLang="zh-TW" sz="1800" dirty="0"/>
              <a:t>Pauli</a:t>
            </a:r>
            <a:r>
              <a:rPr lang="zh-TW" altLang="en-US" sz="1800" dirty="0"/>
              <a:t>一起來到 </a:t>
            </a:r>
            <a:r>
              <a:rPr lang="en-US" altLang="zh-TW" sz="1800" dirty="0"/>
              <a:t>U of Munich</a:t>
            </a:r>
            <a:r>
              <a:rPr lang="zh-TW" altLang="en-US" sz="1800" dirty="0"/>
              <a:t>上大學。</a:t>
            </a:r>
          </a:p>
        </p:txBody>
      </p:sp>
      <p:pic>
        <p:nvPicPr>
          <p:cNvPr id="1617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804" y="747681"/>
            <a:ext cx="4176830" cy="2714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803" y="3726345"/>
            <a:ext cx="3341459" cy="2506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1795" name="Picture 3" descr="\\psf\Home\Downloads\568px-Sigillum_Universitatis_Ludovico-Maximilianeae.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62215" y="1935148"/>
            <a:ext cx="1503647" cy="1527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59066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bwMode="auto">
          <a:xfrm>
            <a:off x="1036593" y="4266210"/>
            <a:ext cx="720709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2000" dirty="0"/>
              <a:t>It is much easier if one does not know a lot and is not too familiar with classical physics. You have a decided advantage there, but then lack of knowledge is no guarantee of success.</a:t>
            </a:r>
          </a:p>
          <a:p>
            <a:pPr algn="r" eaLnBrk="1" hangingPunct="1"/>
            <a:r>
              <a:rPr lang="en-US" altLang="zh-TW" sz="2000" dirty="0"/>
              <a:t>                </a:t>
            </a:r>
            <a:r>
              <a:rPr lang="zh-TW" altLang="en-US" sz="2000" dirty="0"/>
              <a:t>                                   </a:t>
            </a:r>
            <a:r>
              <a:rPr lang="en-US" altLang="zh-TW" sz="2000" dirty="0"/>
              <a:t>Pauli</a:t>
            </a:r>
            <a:r>
              <a:rPr lang="zh-TW" altLang="en-US" sz="2000" dirty="0"/>
              <a:t> </a:t>
            </a:r>
            <a:r>
              <a:rPr lang="en-US" altLang="zh-TW" sz="2000" dirty="0"/>
              <a:t>to Heisenberg,</a:t>
            </a:r>
            <a:endParaRPr lang="zh-TW" altLang="en-US" sz="2000"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0932" y="1768463"/>
            <a:ext cx="1741457" cy="2438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0" descr="http://www.aip.org/history/heisenberg/images/h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1541" y="1422376"/>
            <a:ext cx="1862304" cy="2784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1035715" y="511809"/>
            <a:ext cx="8281798" cy="369332"/>
          </a:xfrm>
          <a:prstGeom prst="rect">
            <a:avLst/>
          </a:prstGeom>
        </p:spPr>
        <p:txBody>
          <a:bodyPr wrap="square">
            <a:spAutoFit/>
          </a:bodyPr>
          <a:lstStyle/>
          <a:p>
            <a:r>
              <a:rPr lang="zh-TW" altLang="en-US" sz="1800" dirty="0"/>
              <a:t>這時還是大學生的</a:t>
            </a:r>
            <a:r>
              <a:rPr lang="en-US" altLang="zh-TW" sz="1800" dirty="0"/>
              <a:t>Pauli</a:t>
            </a:r>
            <a:r>
              <a:rPr lang="zh-TW" altLang="en-US" sz="1800" dirty="0"/>
              <a:t>已經是為深奧的廣義相對論寫回顧</a:t>
            </a:r>
            <a:r>
              <a:rPr lang="en-US" altLang="zh-TW" sz="1800" dirty="0"/>
              <a:t>review</a:t>
            </a:r>
            <a:r>
              <a:rPr lang="zh-TW" altLang="en-US" sz="1800" dirty="0"/>
              <a:t>的成熟的天才。</a:t>
            </a:r>
          </a:p>
        </p:txBody>
      </p:sp>
      <p:sp>
        <p:nvSpPr>
          <p:cNvPr id="12" name="文字方塊 11"/>
          <p:cNvSpPr txBox="1"/>
          <p:nvPr/>
        </p:nvSpPr>
        <p:spPr bwMode="auto">
          <a:xfrm>
            <a:off x="1079959" y="912790"/>
            <a:ext cx="59332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海森堡卻極度生嫩，但也因此毫無包袱、毫無顧忌。</a:t>
            </a:r>
          </a:p>
        </p:txBody>
      </p:sp>
      <p:sp>
        <p:nvSpPr>
          <p:cNvPr id="2" name="文字方塊 1"/>
          <p:cNvSpPr txBox="1"/>
          <p:nvPr/>
        </p:nvSpPr>
        <p:spPr bwMode="auto">
          <a:xfrm>
            <a:off x="1035716" y="5634362"/>
            <a:ext cx="7517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有時懂得少一點，做起學問來反而容易，在這一點上，你就佔了優勢！</a:t>
            </a:r>
          </a:p>
        </p:txBody>
      </p:sp>
      <p:sp>
        <p:nvSpPr>
          <p:cNvPr id="3" name="文字方塊 2"/>
          <p:cNvSpPr txBox="1"/>
          <p:nvPr/>
        </p:nvSpPr>
        <p:spPr bwMode="auto">
          <a:xfrm>
            <a:off x="1035716" y="6051179"/>
            <a:ext cx="47811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當然啦，反過頭來講，無知也不保證成功。</a:t>
            </a:r>
          </a:p>
        </p:txBody>
      </p:sp>
    </p:spTree>
    <p:extLst>
      <p:ext uri="{BB962C8B-B14F-4D97-AF65-F5344CB8AC3E}">
        <p14:creationId xmlns:p14="http://schemas.microsoft.com/office/powerpoint/2010/main" val="242378888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8" descr="http://photos.aip.org/history/Thumbnails/fermi_enrico_c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196752"/>
            <a:ext cx="3713649" cy="4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文字方塊 2"/>
          <p:cNvSpPr txBox="1">
            <a:spLocks noChangeArrowheads="1"/>
          </p:cNvSpPr>
          <p:nvPr/>
        </p:nvSpPr>
        <p:spPr bwMode="auto">
          <a:xfrm>
            <a:off x="2267744" y="764704"/>
            <a:ext cx="4824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二十歲的年輕人成為進步的主要動力！</a:t>
            </a:r>
          </a:p>
        </p:txBody>
      </p:sp>
      <p:sp>
        <p:nvSpPr>
          <p:cNvPr id="2" name="矩形 1"/>
          <p:cNvSpPr/>
          <p:nvPr/>
        </p:nvSpPr>
        <p:spPr>
          <a:xfrm>
            <a:off x="2704821" y="5733256"/>
            <a:ext cx="2983509" cy="369332"/>
          </a:xfrm>
          <a:prstGeom prst="rect">
            <a:avLst/>
          </a:prstGeom>
        </p:spPr>
        <p:txBody>
          <a:bodyPr wrap="none">
            <a:spAutoFit/>
          </a:bodyPr>
          <a:lstStyle/>
          <a:p>
            <a:r>
              <a:rPr lang="en-US" altLang="zh-TW" sz="1800" dirty="0" err="1"/>
              <a:t>Knabenphysik</a:t>
            </a:r>
            <a:r>
              <a:rPr lang="en-US" altLang="zh-TW" sz="1800" dirty="0"/>
              <a:t> (</a:t>
            </a:r>
            <a:r>
              <a:rPr lang="en-US" altLang="zh-TW" sz="1800" b="1" dirty="0"/>
              <a:t>boy</a:t>
            </a:r>
            <a:r>
              <a:rPr lang="en-US" altLang="zh-TW" sz="1800" dirty="0"/>
              <a:t>-</a:t>
            </a:r>
            <a:r>
              <a:rPr lang="en-US" altLang="zh-TW" sz="1800" b="1" dirty="0"/>
              <a:t>physics</a:t>
            </a:r>
            <a:r>
              <a:rPr lang="en-US" altLang="zh-TW" sz="1800" dirty="0"/>
              <a:t>).</a:t>
            </a:r>
            <a:endParaRPr lang="zh-TW" altLang="en-US" sz="1800" dirty="0"/>
          </a:p>
        </p:txBody>
      </p:sp>
    </p:spTree>
    <p:extLst>
      <p:ext uri="{BB962C8B-B14F-4D97-AF65-F5344CB8AC3E}">
        <p14:creationId xmlns:p14="http://schemas.microsoft.com/office/powerpoint/2010/main" val="1179189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0257" y="3356992"/>
            <a:ext cx="5394176" cy="2413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456" y="1052736"/>
            <a:ext cx="4176464"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a:spLocks noChangeArrowheads="1"/>
          </p:cNvSpPr>
          <p:nvPr/>
        </p:nvSpPr>
        <p:spPr bwMode="auto">
          <a:xfrm>
            <a:off x="971600" y="394748"/>
            <a:ext cx="7358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元素可以構成化合物，化合物的分子是由元素的原子以整數比例組成。</a:t>
            </a:r>
          </a:p>
        </p:txBody>
      </p:sp>
    </p:spTree>
    <p:extLst>
      <p:ext uri="{BB962C8B-B14F-4D97-AF65-F5344CB8AC3E}">
        <p14:creationId xmlns:p14="http://schemas.microsoft.com/office/powerpoint/2010/main" val="33225193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descr="http://photos.aip.org/history/Thumbnails/pauli_wolfgang_a1.jpg"/>
          <p:cNvPicPr>
            <a:picLocks noChangeAspect="1" noChangeArrowheads="1"/>
          </p:cNvPicPr>
          <p:nvPr/>
        </p:nvPicPr>
        <p:blipFill>
          <a:blip r:embed="rId2">
            <a:extLst>
              <a:ext uri="{28A0092B-C50C-407E-A947-70E740481C1C}">
                <a14:useLocalDpi xmlns:a14="http://schemas.microsoft.com/office/drawing/2010/main" val="0"/>
              </a:ext>
            </a:extLst>
          </a:blip>
          <a:srcRect b="10986"/>
          <a:stretch>
            <a:fillRect/>
          </a:stretch>
        </p:blipFill>
        <p:spPr bwMode="auto">
          <a:xfrm>
            <a:off x="1428750" y="928688"/>
            <a:ext cx="2028825"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文字方塊 2"/>
          <p:cNvSpPr txBox="1">
            <a:spLocks noChangeArrowheads="1"/>
          </p:cNvSpPr>
          <p:nvPr/>
        </p:nvSpPr>
        <p:spPr bwMode="auto">
          <a:xfrm>
            <a:off x="3708400" y="2060575"/>
            <a:ext cx="48577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t>Physics is now very confused again, anyway it’s too difficult for me and I wish I am a movie comedian and had never heard of physics. I only hope that Bohr will save us with some new idea.                       Pauli</a:t>
            </a:r>
            <a:endParaRPr lang="zh-TW" altLang="en-US" sz="2000"/>
          </a:p>
        </p:txBody>
      </p:sp>
      <p:sp>
        <p:nvSpPr>
          <p:cNvPr id="105476" name="文字方塊 3"/>
          <p:cNvSpPr txBox="1">
            <a:spLocks noChangeArrowheads="1"/>
          </p:cNvSpPr>
          <p:nvPr/>
        </p:nvSpPr>
        <p:spPr bwMode="auto">
          <a:xfrm>
            <a:off x="1331913" y="4149725"/>
            <a:ext cx="74882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t>Now everything is in Heisenberg’s hands, to find a way out  of the difficulties.                                </a:t>
            </a:r>
            <a:r>
              <a:rPr lang="zh-TW" altLang="en-US" sz="2000"/>
              <a:t>                                                 </a:t>
            </a:r>
            <a:r>
              <a:rPr lang="en-US" altLang="zh-TW" sz="2000"/>
              <a:t>Bohr</a:t>
            </a:r>
            <a:endParaRPr lang="zh-TW" altLang="en-US" sz="200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文字方塊 3"/>
          <p:cNvSpPr txBox="1">
            <a:spLocks noChangeArrowheads="1"/>
          </p:cNvSpPr>
          <p:nvPr/>
        </p:nvSpPr>
        <p:spPr bwMode="auto">
          <a:xfrm>
            <a:off x="1979712" y="987981"/>
            <a:ext cx="6607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Heisenberg </a:t>
            </a:r>
            <a:r>
              <a:rPr lang="zh-TW" altLang="en-US" sz="1800" dirty="0"/>
              <a:t>嘗試用</a:t>
            </a:r>
            <a:r>
              <a:rPr lang="zh-TW" altLang="en-US" sz="1800" dirty="0">
                <a:solidFill>
                  <a:srgbClr val="FF0000"/>
                </a:solidFill>
              </a:rPr>
              <a:t>革命性的新想法</a:t>
            </a:r>
            <a:r>
              <a:rPr lang="zh-TW" altLang="en-US" sz="1800" dirty="0"/>
              <a:t>來解決原子物理的問題！</a:t>
            </a:r>
          </a:p>
        </p:txBody>
      </p:sp>
      <p:sp>
        <p:nvSpPr>
          <p:cNvPr id="106499" name="文字方塊 4"/>
          <p:cNvSpPr txBox="1">
            <a:spLocks noChangeArrowheads="1"/>
          </p:cNvSpPr>
          <p:nvPr/>
        </p:nvSpPr>
        <p:spPr bwMode="auto">
          <a:xfrm>
            <a:off x="6000750" y="3214688"/>
            <a:ext cx="928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400"/>
              <a:t>1925</a:t>
            </a:r>
            <a:endParaRPr lang="zh-TW" altLang="en-US" sz="2400"/>
          </a:p>
        </p:txBody>
      </p:sp>
      <p:pic>
        <p:nvPicPr>
          <p:cNvPr id="106500" name="Picture 6" descr="http://www.aip.org/history/heisenberg/images/youngw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2071688"/>
            <a:ext cx="2786063"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文字方塊 4"/>
          <p:cNvSpPr txBox="1">
            <a:spLocks noChangeArrowheads="1"/>
          </p:cNvSpPr>
          <p:nvPr/>
        </p:nvSpPr>
        <p:spPr bwMode="auto">
          <a:xfrm>
            <a:off x="1979712" y="1437646"/>
            <a:ext cx="4429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革命的基本原則就是懷疑揚棄所有舊觀念！</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文字方塊 11"/>
          <p:cNvSpPr txBox="1">
            <a:spLocks noChangeArrowheads="1"/>
          </p:cNvSpPr>
          <p:nvPr/>
        </p:nvSpPr>
        <p:spPr bwMode="auto">
          <a:xfrm>
            <a:off x="1143248" y="1289894"/>
            <a:ext cx="7429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古典物理假設電子一直有</a:t>
            </a:r>
            <a:r>
              <a:rPr lang="zh-TW" altLang="en-US" sz="1800">
                <a:solidFill>
                  <a:srgbClr val="FF0000"/>
                </a:solidFill>
              </a:rPr>
              <a:t>位置</a:t>
            </a:r>
            <a:r>
              <a:rPr lang="zh-TW" altLang="en-US" sz="1800"/>
              <a:t>這個性質，以這性質可以畫出電子軌跡：</a:t>
            </a:r>
            <a:endParaRPr lang="en-US" altLang="zh-TW" sz="1800"/>
          </a:p>
        </p:txBody>
      </p:sp>
      <p:sp>
        <p:nvSpPr>
          <p:cNvPr id="112646" name="文字方塊 26"/>
          <p:cNvSpPr txBox="1">
            <a:spLocks noChangeArrowheads="1"/>
          </p:cNvSpPr>
          <p:nvPr/>
        </p:nvSpPr>
        <p:spPr bwMode="auto">
          <a:xfrm>
            <a:off x="1172847" y="4603008"/>
            <a:ext cx="4857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可是原子中的電子的軌道從未被觀察到過</a:t>
            </a:r>
            <a:r>
              <a:rPr lang="en-US" altLang="zh-TW" sz="1800" dirty="0"/>
              <a:t>!</a:t>
            </a:r>
            <a:endParaRPr lang="zh-TW" altLang="en-US" sz="1800" dirty="0"/>
          </a:p>
        </p:txBody>
      </p:sp>
      <p:sp>
        <p:nvSpPr>
          <p:cNvPr id="112647" name="文字方塊 28"/>
          <p:cNvSpPr txBox="1">
            <a:spLocks noChangeArrowheads="1"/>
          </p:cNvSpPr>
          <p:nvPr/>
        </p:nvSpPr>
        <p:spPr bwMode="auto">
          <a:xfrm>
            <a:off x="1172847" y="5076082"/>
            <a:ext cx="7429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只有</a:t>
            </a:r>
            <a:r>
              <a:rPr lang="zh-TW" altLang="en-US" sz="1800" dirty="0">
                <a:solidFill>
                  <a:srgbClr val="FF0000"/>
                </a:solidFill>
              </a:rPr>
              <a:t>可觀察的</a:t>
            </a:r>
            <a:r>
              <a:rPr lang="zh-TW" altLang="en-US" sz="1800" dirty="0"/>
              <a:t>才算數！所以首先要放棄電子軌跡的概念！</a:t>
            </a:r>
          </a:p>
        </p:txBody>
      </p:sp>
      <p:sp>
        <p:nvSpPr>
          <p:cNvPr id="109578" name="文字方塊 11"/>
          <p:cNvSpPr txBox="1">
            <a:spLocks noChangeArrowheads="1"/>
          </p:cNvSpPr>
          <p:nvPr/>
        </p:nvSpPr>
        <p:spPr bwMode="auto">
          <a:xfrm>
            <a:off x="1143248" y="1789956"/>
            <a:ext cx="4071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這似乎是先天自明的。</a:t>
            </a:r>
          </a:p>
        </p:txBody>
      </p:sp>
      <p:sp>
        <p:nvSpPr>
          <p:cNvPr id="109579" name="文字方塊 4"/>
          <p:cNvSpPr txBox="1">
            <a:spLocks noChangeArrowheads="1"/>
          </p:cNvSpPr>
          <p:nvPr/>
        </p:nvSpPr>
        <p:spPr bwMode="auto">
          <a:xfrm>
            <a:off x="1143248" y="841923"/>
            <a:ext cx="442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如何革命</a:t>
            </a:r>
            <a:r>
              <a:rPr lang="en-US" altLang="zh-TW" sz="1800" dirty="0"/>
              <a:t>?</a:t>
            </a:r>
            <a:r>
              <a:rPr lang="zh-TW" altLang="en-US" sz="1800" dirty="0"/>
              <a:t> 如何揚棄舊觀念？</a:t>
            </a:r>
          </a:p>
        </p:txBody>
      </p:sp>
      <p:pic>
        <p:nvPicPr>
          <p:cNvPr id="9"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73788" t="30794" r="4884" b="32162"/>
          <a:stretch>
            <a:fillRect/>
          </a:stretch>
        </p:blipFill>
        <p:spPr bwMode="auto">
          <a:xfrm>
            <a:off x="1172847" y="2316010"/>
            <a:ext cx="1857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2657954" y="2316010"/>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2657954" y="4110985"/>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1172847" y="4097311"/>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172847" y="2316009"/>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6" descr="C:\Users\Chia-Hung Chang\Downloads\Data\Knight\Media\Chapter38\Images\38_23Figure-F.jpg"/>
          <p:cNvPicPr>
            <a:picLocks noChangeAspect="1" noChangeArrowheads="1"/>
          </p:cNvPicPr>
          <p:nvPr/>
        </p:nvPicPr>
        <p:blipFill>
          <a:blip r:embed="rId2">
            <a:extLst>
              <a:ext uri="{28A0092B-C50C-407E-A947-70E740481C1C}">
                <a14:useLocalDpi xmlns:a14="http://schemas.microsoft.com/office/drawing/2010/main" val="0"/>
              </a:ext>
            </a:extLst>
          </a:blip>
          <a:srcRect b="35486"/>
          <a:stretch>
            <a:fillRect/>
          </a:stretch>
        </p:blipFill>
        <p:spPr bwMode="auto">
          <a:xfrm>
            <a:off x="1258888" y="2133600"/>
            <a:ext cx="34956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文字方塊 9"/>
          <p:cNvSpPr txBox="1">
            <a:spLocks noChangeArrowheads="1"/>
          </p:cNvSpPr>
          <p:nvPr/>
        </p:nvSpPr>
        <p:spPr bwMode="auto">
          <a:xfrm>
            <a:off x="1187450" y="4292600"/>
            <a:ext cx="7345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如此原子中的電子並沒有所謂軌跡！</a:t>
            </a:r>
            <a:endParaRPr lang="en-US" altLang="zh-TW" sz="1800" dirty="0"/>
          </a:p>
        </p:txBody>
      </p:sp>
      <p:sp>
        <p:nvSpPr>
          <p:cNvPr id="110597" name="文字方塊 10"/>
          <p:cNvSpPr txBox="1">
            <a:spLocks noChangeArrowheads="1"/>
          </p:cNvSpPr>
          <p:nvPr/>
        </p:nvSpPr>
        <p:spPr bwMode="auto">
          <a:xfrm>
            <a:off x="1187450" y="4724400"/>
            <a:ext cx="4176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自然也就沒有釋放電磁波的問題！</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文字方塊 11"/>
          <p:cNvSpPr txBox="1">
            <a:spLocks noChangeArrowheads="1"/>
          </p:cNvSpPr>
          <p:nvPr/>
        </p:nvSpPr>
        <p:spPr bwMode="auto">
          <a:xfrm>
            <a:off x="1619672" y="2034649"/>
            <a:ext cx="666878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只有自由的電子有</a:t>
            </a:r>
            <a:r>
              <a:rPr lang="zh-TW" altLang="en-US" sz="1800" dirty="0">
                <a:solidFill>
                  <a:srgbClr val="FF0000"/>
                </a:solidFill>
              </a:rPr>
              <a:t>位置</a:t>
            </a:r>
            <a:r>
              <a:rPr lang="zh-TW" altLang="en-US" sz="1800" dirty="0"/>
              <a:t>這個性質，以這性質可以畫出電子軌跡：</a:t>
            </a:r>
            <a:endParaRPr lang="en-US" altLang="zh-TW" sz="1800" dirty="0"/>
          </a:p>
        </p:txBody>
      </p:sp>
      <p:pic>
        <p:nvPicPr>
          <p:cNvPr id="111623" name="Picture 5" descr="C:\Users\Chia-Hung Chang\Downloads\Data\Knight\Media\Chapter38\Images\38_06Figurea-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2564904"/>
            <a:ext cx="3407007"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6"/>
          <p:cNvSpPr txBox="1">
            <a:spLocks noChangeArrowheads="1"/>
          </p:cNvSpPr>
          <p:nvPr/>
        </p:nvSpPr>
        <p:spPr bwMode="auto">
          <a:xfrm>
            <a:off x="1592386" y="4508989"/>
            <a:ext cx="6696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但野生的，與家居的，可能很不一樣！</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向右箭號 3"/>
          <p:cNvSpPr/>
          <p:nvPr/>
        </p:nvSpPr>
        <p:spPr>
          <a:xfrm>
            <a:off x="3107510" y="2711461"/>
            <a:ext cx="1143000" cy="357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1621" name="文字方塊 29"/>
          <p:cNvSpPr txBox="1">
            <a:spLocks noChangeArrowheads="1"/>
          </p:cNvSpPr>
          <p:nvPr/>
        </p:nvSpPr>
        <p:spPr bwMode="auto">
          <a:xfrm>
            <a:off x="804047" y="1261202"/>
            <a:ext cx="5429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原子中的電子唯一可觀察的是</a:t>
            </a:r>
            <a:r>
              <a:rPr lang="zh-TW" altLang="en-US" sz="1800" dirty="0">
                <a:solidFill>
                  <a:srgbClr val="FF0000"/>
                </a:solidFill>
              </a:rPr>
              <a:t>能階之間的躍遷</a:t>
            </a:r>
            <a:r>
              <a:rPr lang="zh-TW" altLang="en-US" sz="1800" dirty="0"/>
              <a:t>！</a:t>
            </a:r>
            <a:endParaRPr lang="en-US" altLang="zh-TW" sz="1800" dirty="0"/>
          </a:p>
        </p:txBody>
      </p:sp>
      <p:sp>
        <p:nvSpPr>
          <p:cNvPr id="111622" name="文字方塊 10"/>
          <p:cNvSpPr txBox="1">
            <a:spLocks noChangeArrowheads="1"/>
          </p:cNvSpPr>
          <p:nvPr/>
        </p:nvSpPr>
        <p:spPr bwMode="auto">
          <a:xfrm>
            <a:off x="790574" y="4581128"/>
            <a:ext cx="7572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從</a:t>
            </a:r>
            <a:r>
              <a:rPr lang="zh-TW" altLang="en-US" sz="1800" dirty="0">
                <a:solidFill>
                  <a:srgbClr val="FF0000"/>
                </a:solidFill>
              </a:rPr>
              <a:t>原子中的電子</a:t>
            </a:r>
            <a:r>
              <a:rPr lang="zh-TW" altLang="en-US" sz="1800" dirty="0"/>
              <a:t>出發，來了解電子，先暫時忘記自由電子，</a:t>
            </a:r>
            <a:endParaRPr lang="en-US" altLang="zh-TW" sz="1800" dirty="0"/>
          </a:p>
        </p:txBody>
      </p:sp>
      <p:pic>
        <p:nvPicPr>
          <p:cNvPr id="111624" name="Picture 9" descr="D:\Downloads\Data\Knight\Media\Chapter39\Images\39_25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1835" y="1919298"/>
            <a:ext cx="2333625"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10"/>
          <p:cNvSpPr txBox="1">
            <a:spLocks noChangeArrowheads="1"/>
          </p:cNvSpPr>
          <p:nvPr/>
        </p:nvSpPr>
        <p:spPr bwMode="auto">
          <a:xfrm>
            <a:off x="804047" y="5065442"/>
            <a:ext cx="7572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暫時捨棄無法觀察的位置。重新以可觀察的能階來定義</a:t>
            </a:r>
            <a:r>
              <a:rPr lang="en-US" altLang="zh-TW" sz="1800" dirty="0"/>
              <a:t>”</a:t>
            </a:r>
            <a:r>
              <a:rPr lang="zh-TW" altLang="en-US" sz="1800" dirty="0"/>
              <a:t>原子中的電子</a:t>
            </a:r>
            <a:r>
              <a:rPr lang="en-US" altLang="zh-TW" sz="1800" dirty="0"/>
              <a:t>”</a:t>
            </a:r>
            <a:r>
              <a:rPr lang="zh-TW" altLang="en-US" sz="1800" dirty="0"/>
              <a:t>！</a:t>
            </a:r>
          </a:p>
        </p:txBody>
      </p:sp>
      <p:pic>
        <p:nvPicPr>
          <p:cNvPr id="9" name="Picture 2" descr="4205"/>
          <p:cNvPicPr>
            <a:picLocks noChangeAspect="1" noChangeArrowheads="1"/>
          </p:cNvPicPr>
          <p:nvPr/>
        </p:nvPicPr>
        <p:blipFill>
          <a:blip r:embed="rId3">
            <a:extLst>
              <a:ext uri="{28A0092B-C50C-407E-A947-70E740481C1C}">
                <a14:useLocalDpi xmlns:a14="http://schemas.microsoft.com/office/drawing/2010/main" val="0"/>
              </a:ext>
            </a:extLst>
          </a:blip>
          <a:srcRect l="73788" t="30794" r="4884" b="32162"/>
          <a:stretch>
            <a:fillRect/>
          </a:stretch>
        </p:blipFill>
        <p:spPr bwMode="auto">
          <a:xfrm>
            <a:off x="1061740" y="1844824"/>
            <a:ext cx="1857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2546847" y="1844824"/>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2546847" y="3639799"/>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1061740" y="3626125"/>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061740" y="1844823"/>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293688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文字方塊 15"/>
          <p:cNvSpPr txBox="1">
            <a:spLocks noChangeArrowheads="1"/>
          </p:cNvSpPr>
          <p:nvPr/>
        </p:nvSpPr>
        <p:spPr bwMode="auto">
          <a:xfrm>
            <a:off x="1331640" y="4878008"/>
            <a:ext cx="68407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對海森堡來說，</a:t>
            </a:r>
            <a:r>
              <a:rPr lang="zh-TW" altLang="en-US" sz="1800" dirty="0">
                <a:solidFill>
                  <a:srgbClr val="FF0000"/>
                </a:solidFill>
              </a:rPr>
              <a:t>一系列的能階</a:t>
            </a:r>
            <a:r>
              <a:rPr lang="zh-TW" altLang="en-US" sz="1800" dirty="0"/>
              <a:t>就是討論原子中電子的</a:t>
            </a:r>
            <a:r>
              <a:rPr lang="zh-TW" altLang="en-US" sz="1800" dirty="0">
                <a:solidFill>
                  <a:srgbClr val="FF0000"/>
                </a:solidFill>
              </a:rPr>
              <a:t>唯一出發點</a:t>
            </a:r>
            <a:r>
              <a:rPr lang="zh-TW" altLang="en-US" sz="1800" dirty="0"/>
              <a:t>！</a:t>
            </a:r>
          </a:p>
        </p:txBody>
      </p:sp>
      <p:sp>
        <p:nvSpPr>
          <p:cNvPr id="112643" name="文字方塊 16"/>
          <p:cNvSpPr txBox="1">
            <a:spLocks noChangeArrowheads="1"/>
          </p:cNvSpPr>
          <p:nvPr/>
        </p:nvSpPr>
        <p:spPr bwMode="auto">
          <a:xfrm>
            <a:off x="1331640" y="5389193"/>
            <a:ext cx="5400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無人理會時（無作用時），就留在穩定的能階上！</a:t>
            </a:r>
          </a:p>
        </p:txBody>
      </p:sp>
      <p:pic>
        <p:nvPicPr>
          <p:cNvPr id="5" name="Picture 5" descr="D:\Dropbox\Documents\課程\YoungTextBook\Images\Chapter39\A_Images\A_Figures_and_Photos\39_24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87677" t="14127" b="9674"/>
          <a:stretch/>
        </p:blipFill>
        <p:spPr bwMode="auto">
          <a:xfrm>
            <a:off x="4031977" y="764704"/>
            <a:ext cx="1053234"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4205"/>
          <p:cNvPicPr>
            <a:picLocks noChangeAspect="1" noChangeArrowheads="1"/>
          </p:cNvPicPr>
          <p:nvPr/>
        </p:nvPicPr>
        <p:blipFill rotWithShape="1">
          <a:blip r:embed="rId3">
            <a:extLst>
              <a:ext uri="{28A0092B-C50C-407E-A947-70E740481C1C}">
                <a14:useLocalDpi xmlns:a14="http://schemas.microsoft.com/office/drawing/2010/main" val="0"/>
              </a:ext>
            </a:extLst>
          </a:blip>
          <a:srcRect l="80700" t="60993" r="15161" b="32162"/>
          <a:stretch/>
        </p:blipFill>
        <p:spPr bwMode="auto">
          <a:xfrm>
            <a:off x="4022333" y="1628800"/>
            <a:ext cx="333643" cy="32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D:\Dropbox\Documents\課程\YoungTextBook\Images\Chapter39\A_Images\A_Figures_and_Photos\39_24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53089" t="14128" r="39224" b="9675"/>
          <a:stretch/>
        </p:blipFill>
        <p:spPr bwMode="auto">
          <a:xfrm>
            <a:off x="3374942" y="764704"/>
            <a:ext cx="657035"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4031977" y="764523"/>
            <a:ext cx="188360" cy="382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3" descr="C:\Users\Chia-Hung Chang\Downloads\Data\Knight\Media\Chapter39\Images\39_18Figure-F.jpg"/>
          <p:cNvPicPr>
            <a:picLocks noChangeAspect="1" noChangeArrowheads="1"/>
          </p:cNvPicPr>
          <p:nvPr/>
        </p:nvPicPr>
        <p:blipFill>
          <a:blip r:embed="rId2">
            <a:extLst>
              <a:ext uri="{28A0092B-C50C-407E-A947-70E740481C1C}">
                <a14:useLocalDpi xmlns:a14="http://schemas.microsoft.com/office/drawing/2010/main" val="0"/>
              </a:ext>
            </a:extLst>
          </a:blip>
          <a:srcRect l="19073" b="2963"/>
          <a:stretch>
            <a:fillRect/>
          </a:stretch>
        </p:blipFill>
        <p:spPr bwMode="auto">
          <a:xfrm>
            <a:off x="2123728" y="1484734"/>
            <a:ext cx="482758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文字方塊 3"/>
          <p:cNvSpPr txBox="1">
            <a:spLocks noChangeArrowheads="1"/>
          </p:cNvSpPr>
          <p:nvPr/>
        </p:nvSpPr>
        <p:spPr bwMode="auto">
          <a:xfrm>
            <a:off x="2108646" y="867990"/>
            <a:ext cx="4857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有人打擾時（交互作用時），就會發生躍遷！</a:t>
            </a:r>
          </a:p>
        </p:txBody>
      </p:sp>
      <p:sp>
        <p:nvSpPr>
          <p:cNvPr id="2" name="文字方塊 1"/>
          <p:cNvSpPr txBox="1"/>
          <p:nvPr/>
        </p:nvSpPr>
        <p:spPr bwMode="auto">
          <a:xfrm>
            <a:off x="1403648" y="5372943"/>
            <a:ext cx="6879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如果由可觀察量出發，不連續的量子躍遷就成為量子物理的核心！</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3" descr="C:\Users\Chia-Hung Chang\Downloads\Data\Knight\Media\Chapter39\Images\39_18Figure-F.jpg"/>
          <p:cNvPicPr>
            <a:picLocks noChangeAspect="1" noChangeArrowheads="1"/>
          </p:cNvPicPr>
          <p:nvPr/>
        </p:nvPicPr>
        <p:blipFill>
          <a:blip r:embed="rId2">
            <a:extLst>
              <a:ext uri="{28A0092B-C50C-407E-A947-70E740481C1C}">
                <a14:useLocalDpi xmlns:a14="http://schemas.microsoft.com/office/drawing/2010/main" val="0"/>
              </a:ext>
            </a:extLst>
          </a:blip>
          <a:srcRect l="19073" b="2963"/>
          <a:stretch>
            <a:fillRect/>
          </a:stretch>
        </p:blipFill>
        <p:spPr bwMode="auto">
          <a:xfrm>
            <a:off x="1091497" y="2515734"/>
            <a:ext cx="3531651" cy="2634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文字方塊 3"/>
          <p:cNvSpPr txBox="1">
            <a:spLocks noChangeArrowheads="1"/>
          </p:cNvSpPr>
          <p:nvPr/>
        </p:nvSpPr>
        <p:spPr bwMode="auto">
          <a:xfrm>
            <a:off x="1691680" y="752152"/>
            <a:ext cx="5903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描述躍遷，就如同描述一個火車旅程，有起點有終點</a:t>
            </a:r>
          </a:p>
        </p:txBody>
      </p:sp>
      <p:pic>
        <p:nvPicPr>
          <p:cNvPr id="114692" name="Picture 5" descr="http://www.po2u.idv.tw/blog/images/photo/20070425/20070425-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416050"/>
            <a:ext cx="28765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7" descr="http://pic.pimg.tw/vivalavida99/4b49dd235e20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3501008"/>
            <a:ext cx="1865894" cy="2854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6"/>
          <p:cNvSpPr txBox="1">
            <a:spLocks noChangeArrowheads="1"/>
          </p:cNvSpPr>
          <p:nvPr/>
        </p:nvSpPr>
        <p:spPr bwMode="auto">
          <a:xfrm>
            <a:off x="1691680" y="344267"/>
            <a:ext cx="3240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那我們如何描述躍遷呢？</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p8.p.pixnet.net/albums/userpics/8/1/112881/12031536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2204864"/>
            <a:ext cx="603408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文字方塊 3"/>
          <p:cNvSpPr txBox="1">
            <a:spLocks noChangeArrowheads="1"/>
          </p:cNvSpPr>
          <p:nvPr/>
        </p:nvSpPr>
        <p:spPr bwMode="auto">
          <a:xfrm>
            <a:off x="1619673" y="1714500"/>
            <a:ext cx="70242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而描述或討論火車旅程時，就需要如價格表或里程表這樣的表格：</a:t>
            </a:r>
          </a:p>
        </p:txBody>
      </p:sp>
      <p:pic>
        <p:nvPicPr>
          <p:cNvPr id="115717" name="Picture 7" descr="http://pic.pimg.tw/vivalavida99/4b49dd235e20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309146"/>
            <a:ext cx="2105025"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A70C18-6DD9-E70B-1C28-4FFD97C3D09C}"/>
              </a:ext>
            </a:extLst>
          </p:cNvPr>
          <p:cNvPicPr>
            <a:picLocks noChangeAspect="1"/>
          </p:cNvPicPr>
          <p:nvPr/>
        </p:nvPicPr>
        <p:blipFill>
          <a:blip r:embed="rId2"/>
          <a:stretch>
            <a:fillRect/>
          </a:stretch>
        </p:blipFill>
        <p:spPr>
          <a:xfrm>
            <a:off x="1242689" y="133403"/>
            <a:ext cx="6658622" cy="6591194"/>
          </a:xfrm>
          <a:prstGeom prst="rect">
            <a:avLst/>
          </a:prstGeom>
        </p:spPr>
      </p:pic>
    </p:spTree>
    <p:extLst>
      <p:ext uri="{BB962C8B-B14F-4D97-AF65-F5344CB8AC3E}">
        <p14:creationId xmlns:p14="http://schemas.microsoft.com/office/powerpoint/2010/main" val="2795738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ile:A New System of Chemical Philosophy fp.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19" y="535310"/>
            <a:ext cx="3030207" cy="541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文字方塊 2"/>
          <p:cNvSpPr txBox="1">
            <a:spLocks noChangeArrowheads="1"/>
          </p:cNvSpPr>
          <p:nvPr/>
        </p:nvSpPr>
        <p:spPr bwMode="auto">
          <a:xfrm>
            <a:off x="2475789" y="4157458"/>
            <a:ext cx="21273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John Dalton</a:t>
            </a:r>
            <a:r>
              <a:rPr lang="zh-TW" altLang="en-US" sz="1800" dirty="0"/>
              <a:t> </a:t>
            </a:r>
            <a:r>
              <a:rPr lang="en-US" altLang="zh-TW" sz="1800" dirty="0"/>
              <a:t>(1808)</a:t>
            </a:r>
          </a:p>
        </p:txBody>
      </p:sp>
      <p:sp>
        <p:nvSpPr>
          <p:cNvPr id="20484" name="文字方塊 5"/>
          <p:cNvSpPr txBox="1">
            <a:spLocks noChangeArrowheads="1"/>
          </p:cNvSpPr>
          <p:nvPr/>
        </p:nvSpPr>
        <p:spPr bwMode="auto">
          <a:xfrm>
            <a:off x="539552" y="836712"/>
            <a:ext cx="4824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元素是由微小的</a:t>
            </a:r>
            <a:r>
              <a:rPr lang="zh-TW" altLang="en-US" sz="1800" dirty="0">
                <a:solidFill>
                  <a:srgbClr val="FF0000"/>
                </a:solidFill>
              </a:rPr>
              <a:t>不可分割的</a:t>
            </a:r>
            <a:r>
              <a:rPr lang="zh-TW" altLang="en-US" sz="1800" dirty="0"/>
              <a:t>粒子</a:t>
            </a:r>
            <a:r>
              <a:rPr lang="en-US" altLang="zh-TW" sz="1800" dirty="0"/>
              <a:t>:</a:t>
            </a:r>
            <a:r>
              <a:rPr lang="zh-TW" altLang="en-US" sz="1800" dirty="0"/>
              <a:t>原子構成。         </a:t>
            </a:r>
            <a:endParaRPr lang="en-US" altLang="zh-TW" sz="1800" dirty="0"/>
          </a:p>
        </p:txBody>
      </p:sp>
      <p:sp>
        <p:nvSpPr>
          <p:cNvPr id="2" name="文字方塊 1"/>
          <p:cNvSpPr txBox="1"/>
          <p:nvPr/>
        </p:nvSpPr>
        <p:spPr bwMode="auto">
          <a:xfrm>
            <a:off x="1763688" y="5949280"/>
            <a:ext cx="5688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化學家的原子論證實了探索組成成分是真的有用的！</a:t>
            </a:r>
          </a:p>
        </p:txBody>
      </p:sp>
      <p:pic>
        <p:nvPicPr>
          <p:cNvPr id="8" name="Picture 1" descr="http://www.chemistryland.com/CHM130W/05-EarlyAtom/DaltonsAtomModel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1484784"/>
            <a:ext cx="3096344" cy="241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File:SS-dalton.jpg">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994" t="4520" r="5877" b="12138"/>
          <a:stretch/>
        </p:blipFill>
        <p:spPr bwMode="auto">
          <a:xfrm>
            <a:off x="467544" y="1496649"/>
            <a:ext cx="1814733" cy="25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www.thbu4.gov.tw/%BEi%C5@%A8%BD%B5%7B%AA%ED/%B0%AA%B6%AF%ACq%BEi%C5@%A8%BD%B5%7B-2.gif"/>
          <p:cNvPicPr>
            <a:picLocks noChangeAspect="1" noChangeArrowheads="1"/>
          </p:cNvPicPr>
          <p:nvPr/>
        </p:nvPicPr>
        <p:blipFill>
          <a:blip r:embed="rId2">
            <a:extLst>
              <a:ext uri="{28A0092B-C50C-407E-A947-70E740481C1C}">
                <a14:useLocalDpi xmlns:a14="http://schemas.microsoft.com/office/drawing/2010/main" val="0"/>
              </a:ext>
            </a:extLst>
          </a:blip>
          <a:srcRect b="81802"/>
          <a:stretch>
            <a:fillRect/>
          </a:stretch>
        </p:blipFill>
        <p:spPr bwMode="auto">
          <a:xfrm>
            <a:off x="0" y="-11215688"/>
            <a:ext cx="99822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9" name="Picture 4" descr="http://www.thbu4.gov.tw/%BEi%C5@%A8%BD%B5%7B%AA%ED/%B0%AA%B6%AF%ACq%BEi%C5@%A8%BD%B5%7B-2.gif"/>
          <p:cNvPicPr>
            <a:picLocks noChangeAspect="1" noChangeArrowheads="1"/>
          </p:cNvPicPr>
          <p:nvPr/>
        </p:nvPicPr>
        <p:blipFill>
          <a:blip r:embed="rId2">
            <a:extLst>
              <a:ext uri="{28A0092B-C50C-407E-A947-70E740481C1C}">
                <a14:useLocalDpi xmlns:a14="http://schemas.microsoft.com/office/drawing/2010/main" val="0"/>
              </a:ext>
            </a:extLst>
          </a:blip>
          <a:srcRect t="81421" r="21278"/>
          <a:stretch>
            <a:fillRect/>
          </a:stretch>
        </p:blipFill>
        <p:spPr bwMode="auto">
          <a:xfrm>
            <a:off x="357188" y="3857625"/>
            <a:ext cx="7858125"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6" descr="http://chch.tw/phpwind/attachment/28_411_c689429a2f13187.jpg"/>
          <p:cNvPicPr>
            <a:picLocks noChangeAspect="1" noChangeArrowheads="1"/>
          </p:cNvPicPr>
          <p:nvPr/>
        </p:nvPicPr>
        <p:blipFill>
          <a:blip r:embed="rId3">
            <a:extLst>
              <a:ext uri="{28A0092B-C50C-407E-A947-70E740481C1C}">
                <a14:useLocalDpi xmlns:a14="http://schemas.microsoft.com/office/drawing/2010/main" val="0"/>
              </a:ext>
            </a:extLst>
          </a:blip>
          <a:srcRect l="6000" t="4601" r="5499"/>
          <a:stretch>
            <a:fillRect/>
          </a:stretch>
        </p:blipFill>
        <p:spPr bwMode="auto">
          <a:xfrm>
            <a:off x="1928813" y="571500"/>
            <a:ext cx="4214812"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 descr="f40_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1268760"/>
            <a:ext cx="3793650" cy="158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7763" name="Object 2"/>
          <p:cNvGraphicFramePr>
            <a:graphicFrameLocks noChangeAspect="1"/>
          </p:cNvGraphicFramePr>
          <p:nvPr>
            <p:extLst>
              <p:ext uri="{D42A27DB-BD31-4B8C-83A1-F6EECF244321}">
                <p14:modId xmlns:p14="http://schemas.microsoft.com/office/powerpoint/2010/main" val="3109759703"/>
              </p:ext>
            </p:extLst>
          </p:nvPr>
        </p:nvGraphicFramePr>
        <p:xfrm>
          <a:off x="3775348" y="3568452"/>
          <a:ext cx="2214563" cy="1579563"/>
        </p:xfrm>
        <a:graphic>
          <a:graphicData uri="http://schemas.openxmlformats.org/presentationml/2006/ole">
            <mc:AlternateContent xmlns:mc="http://schemas.openxmlformats.org/markup-compatibility/2006">
              <mc:Choice xmlns:v="urn:schemas-microsoft-com:vml" Requires="v">
                <p:oleObj name="方程式" r:id="rId3" imgW="1282700" imgH="914400" progId="Equation.3">
                  <p:embed/>
                </p:oleObj>
              </mc:Choice>
              <mc:Fallback>
                <p:oleObj name="方程式" r:id="rId3" imgW="1282700" imgH="914400" progId="Equation.3">
                  <p:embed/>
                  <p:pic>
                    <p:nvPicPr>
                      <p:cNvPr id="11776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348" y="3568452"/>
                        <a:ext cx="2214563" cy="15795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7764" name="文字方塊 7"/>
          <p:cNvSpPr txBox="1">
            <a:spLocks noChangeArrowheads="1"/>
          </p:cNvSpPr>
          <p:nvPr/>
        </p:nvSpPr>
        <p:spPr bwMode="auto">
          <a:xfrm>
            <a:off x="3491880" y="3068390"/>
            <a:ext cx="53285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收集躍遷所放出的光的頻率，就形成一個表格：</a:t>
            </a:r>
          </a:p>
        </p:txBody>
      </p:sp>
      <p:pic>
        <p:nvPicPr>
          <p:cNvPr id="117765" name="Picture 2" descr="http://p8.p.pixnet.net/albums/userpics/8/1/112881/120315364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2684139"/>
            <a:ext cx="2592288" cy="147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6" name="文字方塊 6"/>
          <p:cNvSpPr txBox="1">
            <a:spLocks noChangeArrowheads="1"/>
          </p:cNvSpPr>
          <p:nvPr/>
        </p:nvSpPr>
        <p:spPr bwMode="auto">
          <a:xfrm>
            <a:off x="3507147" y="5281007"/>
            <a:ext cx="3743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這就是一個可觀察的量。</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4A6B24E-53DB-1C4C-899E-7BFB659E9DA5}"/>
                  </a:ext>
                </a:extLst>
              </p:cNvPr>
              <p:cNvSpPr txBox="1"/>
              <p:nvPr/>
            </p:nvSpPr>
            <p:spPr>
              <a:xfrm>
                <a:off x="6366574" y="4220870"/>
                <a:ext cx="437364"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r>
                            <a:rPr lang="en-TW" sz="1800" b="0" i="1" smtClean="0">
                              <a:latin typeface="Cambria Math" panose="02040503050406030204" pitchFamily="18" charset="0"/>
                              <a:ea typeface="Cambria Math" panose="02040503050406030204" pitchFamily="18" charset="0"/>
                            </a:rPr>
                            <m:t>𝜈</m:t>
                          </m:r>
                        </m:e>
                        <m:sub>
                          <m:r>
                            <a:rPr lang="en-US" sz="1800" b="0" i="1" smtClean="0">
                              <a:latin typeface="Cambria Math" panose="02040503050406030204" pitchFamily="18" charset="0"/>
                            </a:rPr>
                            <m:t>𝑛𝑚</m:t>
                          </m:r>
                        </m:sub>
                      </m:sSub>
                    </m:oMath>
                  </m:oMathPara>
                </a14:m>
                <a:endParaRPr lang="en-TW" sz="1800" b="0" dirty="0">
                  <a:latin typeface="Cambria Math"/>
                </a:endParaRPr>
              </a:p>
            </p:txBody>
          </p:sp>
        </mc:Choice>
        <mc:Fallback xmlns="">
          <p:sp>
            <p:nvSpPr>
              <p:cNvPr id="7" name="TextBox 6">
                <a:extLst>
                  <a:ext uri="{FF2B5EF4-FFF2-40B4-BE49-F238E27FC236}">
                    <a16:creationId xmlns:a16="http://schemas.microsoft.com/office/drawing/2014/main" id="{84A6B24E-53DB-1C4C-899E-7BFB659E9DA5}"/>
                  </a:ext>
                </a:extLst>
              </p:cNvPr>
              <p:cNvSpPr txBox="1">
                <a:spLocks noRot="1" noChangeAspect="1" noMove="1" noResize="1" noEditPoints="1" noAdjustHandles="1" noChangeArrowheads="1" noChangeShapeType="1" noTextEdit="1"/>
              </p:cNvSpPr>
              <p:nvPr/>
            </p:nvSpPr>
            <p:spPr>
              <a:xfrm>
                <a:off x="6366574" y="4220870"/>
                <a:ext cx="437364" cy="276999"/>
              </a:xfrm>
              <a:prstGeom prst="rect">
                <a:avLst/>
              </a:prstGeom>
              <a:blipFill>
                <a:blip r:embed="rId7"/>
                <a:stretch>
                  <a:fillRect l="-8571" b="-8696"/>
                </a:stretch>
              </a:blipFill>
            </p:spPr>
            <p:txBody>
              <a:bodyPr/>
              <a:lstStyle/>
              <a:p>
                <a:r>
                  <a:rPr lang="en-TW">
                    <a:noFill/>
                  </a:rPr>
                  <a:t> </a:t>
                </a:r>
              </a:p>
            </p:txBody>
          </p:sp>
        </mc:Fallback>
      </mc:AlternateContent>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3" descr="f40_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377" y="1015705"/>
            <a:ext cx="3641363" cy="152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8788" name="Object 6"/>
          <p:cNvGraphicFramePr>
            <a:graphicFrameLocks noChangeAspect="1"/>
          </p:cNvGraphicFramePr>
          <p:nvPr>
            <p:extLst>
              <p:ext uri="{D42A27DB-BD31-4B8C-83A1-F6EECF244321}">
                <p14:modId xmlns:p14="http://schemas.microsoft.com/office/powerpoint/2010/main" val="302188916"/>
              </p:ext>
            </p:extLst>
          </p:nvPr>
        </p:nvGraphicFramePr>
        <p:xfrm>
          <a:off x="2423821" y="3502524"/>
          <a:ext cx="2236788" cy="1579562"/>
        </p:xfrm>
        <a:graphic>
          <a:graphicData uri="http://schemas.openxmlformats.org/presentationml/2006/ole">
            <mc:AlternateContent xmlns:mc="http://schemas.openxmlformats.org/markup-compatibility/2006">
              <mc:Choice xmlns:v="urn:schemas-microsoft-com:vml" Requires="v">
                <p:oleObj name="方程式" r:id="rId3" imgW="1295400" imgH="914400" progId="Equation.3">
                  <p:embed/>
                </p:oleObj>
              </mc:Choice>
              <mc:Fallback>
                <p:oleObj name="方程式" r:id="rId3" imgW="1295400" imgH="914400" progId="Equation.3">
                  <p:embed/>
                  <p:pic>
                    <p:nvPicPr>
                      <p:cNvPr id="118788"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3821" y="3502524"/>
                        <a:ext cx="2236788" cy="1579562"/>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8791" name="文字方塊 9"/>
          <p:cNvSpPr txBox="1">
            <a:spLocks noChangeArrowheads="1"/>
          </p:cNvSpPr>
          <p:nvPr/>
        </p:nvSpPr>
        <p:spPr bwMode="auto">
          <a:xfrm>
            <a:off x="1852573" y="2887913"/>
            <a:ext cx="4946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光譜線的光強度也應該寫成一個表格：</a:t>
            </a:r>
          </a:p>
        </p:txBody>
      </p:sp>
      <p:sp>
        <p:nvSpPr>
          <p:cNvPr id="118793" name="文字方塊 35"/>
          <p:cNvSpPr txBox="1">
            <a:spLocks noChangeArrowheads="1"/>
          </p:cNvSpPr>
          <p:nvPr/>
        </p:nvSpPr>
        <p:spPr bwMode="auto">
          <a:xfrm>
            <a:off x="5621422" y="4194221"/>
            <a:ext cx="2500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i="1" dirty="0"/>
              <a:t>n</a:t>
            </a:r>
            <a:r>
              <a:rPr lang="zh-TW" altLang="en-US" sz="1800" dirty="0"/>
              <a:t>態到</a:t>
            </a:r>
            <a:r>
              <a:rPr lang="en-US" altLang="zh-TW" sz="1800" i="1" dirty="0"/>
              <a:t>m</a:t>
            </a:r>
            <a:r>
              <a:rPr lang="zh-TW" altLang="en-US" sz="1800" dirty="0"/>
              <a:t>態的躍遷</a:t>
            </a:r>
            <a:r>
              <a:rPr lang="zh-TW" altLang="en-US" sz="1800" dirty="0">
                <a:solidFill>
                  <a:srgbClr val="FF0000"/>
                </a:solidFill>
              </a:rPr>
              <a:t>強度</a:t>
            </a:r>
          </a:p>
        </p:txBody>
      </p:sp>
      <p:sp>
        <p:nvSpPr>
          <p:cNvPr id="118795" name="文字方塊 9"/>
          <p:cNvSpPr txBox="1">
            <a:spLocks noChangeArrowheads="1"/>
          </p:cNvSpPr>
          <p:nvPr/>
        </p:nvSpPr>
        <p:spPr bwMode="auto">
          <a:xfrm>
            <a:off x="1924928" y="439641"/>
            <a:ext cx="4946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光譜線的光的強度也可以觀察！</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72E6A49-0F73-2943-81CC-65B340FECEC9}"/>
                  </a:ext>
                </a:extLst>
              </p:cNvPr>
              <p:cNvSpPr txBox="1"/>
              <p:nvPr/>
            </p:nvSpPr>
            <p:spPr>
              <a:xfrm>
                <a:off x="5104076" y="4231162"/>
                <a:ext cx="458074"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𝑛𝑚</m:t>
                          </m:r>
                        </m:sub>
                      </m:sSub>
                    </m:oMath>
                  </m:oMathPara>
                </a14:m>
                <a:endParaRPr lang="en-TW" sz="1800" b="0" dirty="0">
                  <a:latin typeface="Cambria Math"/>
                </a:endParaRPr>
              </a:p>
            </p:txBody>
          </p:sp>
        </mc:Choice>
        <mc:Fallback xmlns="">
          <p:sp>
            <p:nvSpPr>
              <p:cNvPr id="3" name="TextBox 2">
                <a:extLst>
                  <a:ext uri="{FF2B5EF4-FFF2-40B4-BE49-F238E27FC236}">
                    <a16:creationId xmlns:a16="http://schemas.microsoft.com/office/drawing/2014/main" id="{572E6A49-0F73-2943-81CC-65B340FECEC9}"/>
                  </a:ext>
                </a:extLst>
              </p:cNvPr>
              <p:cNvSpPr txBox="1">
                <a:spLocks noRot="1" noChangeAspect="1" noMove="1" noResize="1" noEditPoints="1" noAdjustHandles="1" noChangeArrowheads="1" noChangeShapeType="1" noTextEdit="1"/>
              </p:cNvSpPr>
              <p:nvPr/>
            </p:nvSpPr>
            <p:spPr>
              <a:xfrm>
                <a:off x="5104076" y="4231162"/>
                <a:ext cx="458074" cy="276999"/>
              </a:xfrm>
              <a:prstGeom prst="rect">
                <a:avLst/>
              </a:prstGeom>
              <a:blipFill>
                <a:blip r:embed="rId6"/>
                <a:stretch>
                  <a:fillRect l="-5405" r="-2703" b="-8696"/>
                </a:stretch>
              </a:blipFill>
            </p:spPr>
            <p:txBody>
              <a:bodyPr/>
              <a:lstStyle/>
              <a:p>
                <a:r>
                  <a:rPr lang="en-TW">
                    <a:noFill/>
                  </a:rPr>
                  <a:t> </a:t>
                </a:r>
              </a:p>
            </p:txBody>
          </p:sp>
        </mc:Fallback>
      </mc:AlternateContent>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73788" t="30794" r="4884" b="32162"/>
          <a:stretch>
            <a:fillRect/>
          </a:stretch>
        </p:blipFill>
        <p:spPr bwMode="auto">
          <a:xfrm>
            <a:off x="1468053" y="2624424"/>
            <a:ext cx="1857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直線單箭頭接點 33"/>
          <p:cNvCxnSpPr/>
          <p:nvPr/>
        </p:nvCxnSpPr>
        <p:spPr>
          <a:xfrm flipH="1">
            <a:off x="2237948" y="3677043"/>
            <a:ext cx="142876" cy="5506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9814" name="Picture 6" descr="http://www.aip.org/history/heisenberg/images/youngw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2549700"/>
            <a:ext cx="1432557" cy="211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文字方塊 19"/>
          <p:cNvSpPr txBox="1">
            <a:spLocks noChangeArrowheads="1"/>
          </p:cNvSpPr>
          <p:nvPr/>
        </p:nvSpPr>
        <p:spPr bwMode="auto">
          <a:xfrm>
            <a:off x="1064375" y="1083084"/>
            <a:ext cx="75614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因為在電磁學中，原子發光的強度，是由電子的電偶極矩來決定：</a:t>
            </a:r>
          </a:p>
        </p:txBody>
      </p:sp>
      <p:sp>
        <p:nvSpPr>
          <p:cNvPr id="119817" name="文字方塊 12"/>
          <p:cNvSpPr txBox="1">
            <a:spLocks noChangeArrowheads="1"/>
          </p:cNvSpPr>
          <p:nvPr/>
        </p:nvSpPr>
        <p:spPr bwMode="auto">
          <a:xfrm>
            <a:off x="1037845" y="600655"/>
            <a:ext cx="515296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這就十分有趣了！</a:t>
            </a:r>
          </a:p>
        </p:txBody>
      </p:sp>
      <p:sp>
        <p:nvSpPr>
          <p:cNvPr id="119818" name="文字方塊 20"/>
          <p:cNvSpPr txBox="1">
            <a:spLocks noChangeArrowheads="1"/>
          </p:cNvSpPr>
          <p:nvPr/>
        </p:nvSpPr>
        <p:spPr bwMode="auto">
          <a:xfrm>
            <a:off x="1037845" y="2043127"/>
            <a:ext cx="7775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而電偶極矩正比於位置，因此光譜線光強度就正比於電子的</a:t>
            </a:r>
            <a:r>
              <a:rPr lang="zh-TW" altLang="en-US" sz="1800" dirty="0">
                <a:solidFill>
                  <a:srgbClr val="FF0000"/>
                </a:solidFill>
              </a:rPr>
              <a:t>位置</a:t>
            </a:r>
            <a:r>
              <a:rPr lang="zh-TW" altLang="en-US" sz="1800" dirty="0"/>
              <a:t>！</a:t>
            </a:r>
          </a:p>
        </p:txBody>
      </p:sp>
      <p:sp>
        <p:nvSpPr>
          <p:cNvPr id="119819" name="文字方塊 19"/>
          <p:cNvSpPr txBox="1">
            <a:spLocks noChangeArrowheads="1"/>
          </p:cNvSpPr>
          <p:nvPr/>
        </p:nvSpPr>
        <p:spPr bwMode="auto">
          <a:xfrm>
            <a:off x="1069517" y="1536554"/>
            <a:ext cx="5000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發光的強度，正比於電子的電偶極</a:t>
            </a:r>
          </a:p>
        </p:txBody>
      </p:sp>
      <p:sp>
        <p:nvSpPr>
          <p:cNvPr id="13" name="矩形 12"/>
          <p:cNvSpPr/>
          <p:nvPr/>
        </p:nvSpPr>
        <p:spPr>
          <a:xfrm>
            <a:off x="2953160" y="2624424"/>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2953160" y="4419399"/>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1468053" y="4405725"/>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468053" y="2624423"/>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 name="矩形 2"/>
              <p:cNvSpPr/>
              <p:nvPr/>
            </p:nvSpPr>
            <p:spPr>
              <a:xfrm>
                <a:off x="2366076" y="3783101"/>
                <a:ext cx="338233" cy="338554"/>
              </a:xfrm>
              <a:prstGeom prst="rect">
                <a:avLst/>
              </a:prstGeom>
            </p:spPr>
            <p:txBody>
              <a:bodyPr wrap="none">
                <a:spAutoFit/>
              </a:bodyPr>
              <a:lstStyle/>
              <a:p>
                <a:pPr eaLnBrk="1" hangingPunct="1"/>
                <a14:m>
                  <m:oMathPara xmlns:m="http://schemas.openxmlformats.org/officeDocument/2006/math">
                    <m:oMathParaPr>
                      <m:jc m:val="centerGroup"/>
                    </m:oMathParaPr>
                    <m:oMath xmlns:m="http://schemas.openxmlformats.org/officeDocument/2006/math">
                      <m:acc>
                        <m:accPr>
                          <m:chr m:val="⃗"/>
                          <m:ctrlPr>
                            <a:rPr lang="en-US" altLang="zh-TW" sz="1600" i="1">
                              <a:latin typeface="Cambria Math" panose="02040503050406030204" pitchFamily="18" charset="0"/>
                            </a:rPr>
                          </m:ctrlPr>
                        </m:accPr>
                        <m:e>
                          <m:r>
                            <a:rPr lang="en-US" altLang="zh-TW" sz="1600" i="1">
                              <a:latin typeface="Cambria Math"/>
                            </a:rPr>
                            <m:t>𝑟</m:t>
                          </m:r>
                        </m:e>
                      </m:acc>
                    </m:oMath>
                  </m:oMathPara>
                </a14:m>
                <a:endParaRPr lang="zh-TW" altLang="en-US" sz="1600" dirty="0"/>
              </a:p>
            </p:txBody>
          </p:sp>
        </mc:Choice>
        <mc:Fallback xmlns="">
          <p:sp>
            <p:nvSpPr>
              <p:cNvPr id="3" name="矩形 2"/>
              <p:cNvSpPr>
                <a:spLocks noRot="1" noChangeAspect="1" noMove="1" noResize="1" noEditPoints="1" noAdjustHandles="1" noChangeArrowheads="1" noChangeShapeType="1" noTextEdit="1"/>
              </p:cNvSpPr>
              <p:nvPr/>
            </p:nvSpPr>
            <p:spPr>
              <a:xfrm>
                <a:off x="2366076" y="3783101"/>
                <a:ext cx="338233" cy="338554"/>
              </a:xfrm>
              <a:prstGeom prst="rect">
                <a:avLst/>
              </a:prstGeom>
              <a:blipFill>
                <a:blip r:embed="rId4"/>
                <a:stretch>
                  <a:fillRect t="-1851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55C698DB-DF3F-E74C-BFC8-19CAED4D11A3}"/>
                  </a:ext>
                </a:extLst>
              </p:cNvPr>
              <p:cNvSpPr/>
              <p:nvPr/>
            </p:nvSpPr>
            <p:spPr>
              <a:xfrm>
                <a:off x="7769028" y="1080916"/>
                <a:ext cx="107606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800" i="1" smtClean="0">
                              <a:latin typeface="Cambria Math" panose="02040503050406030204" pitchFamily="18" charset="0"/>
                            </a:rPr>
                          </m:ctrlPr>
                        </m:accPr>
                        <m:e>
                          <m:r>
                            <a:rPr lang="en-US" altLang="zh-TW" sz="1800" b="0" i="1" smtClean="0">
                              <a:latin typeface="Cambria Math" panose="02040503050406030204" pitchFamily="18" charset="0"/>
                            </a:rPr>
                            <m:t>𝑝</m:t>
                          </m:r>
                        </m:e>
                      </m:acc>
                      <m:r>
                        <a:rPr lang="en-US" altLang="zh-TW" sz="1800" b="0" i="1" smtClean="0">
                          <a:latin typeface="Cambria Math" panose="02040503050406030204" pitchFamily="18" charset="0"/>
                        </a:rPr>
                        <m:t>=</m:t>
                      </m:r>
                      <m:r>
                        <a:rPr lang="en-US" altLang="zh-TW" sz="1800" i="1">
                          <a:latin typeface="Cambria Math"/>
                        </a:rPr>
                        <m:t>𝑒</m:t>
                      </m:r>
                      <m:r>
                        <a:rPr lang="en-US" altLang="zh-TW" sz="1800" i="1">
                          <a:latin typeface="Cambria Math"/>
                          <a:ea typeface="Cambria Math"/>
                        </a:rPr>
                        <m:t>∙</m:t>
                      </m:r>
                      <m:acc>
                        <m:accPr>
                          <m:chr m:val="⃗"/>
                          <m:ctrlPr>
                            <a:rPr lang="en-US" altLang="zh-TW" sz="1800" i="1">
                              <a:latin typeface="Cambria Math" panose="02040503050406030204" pitchFamily="18" charset="0"/>
                            </a:rPr>
                          </m:ctrlPr>
                        </m:accPr>
                        <m:e>
                          <m:r>
                            <a:rPr lang="en-US" altLang="zh-TW" sz="1800" i="1">
                              <a:latin typeface="Cambria Math"/>
                            </a:rPr>
                            <m:t>𝑟</m:t>
                          </m:r>
                        </m:e>
                      </m:acc>
                    </m:oMath>
                  </m:oMathPara>
                </a14:m>
                <a:endParaRPr lang="en-TW" sz="1800" dirty="0"/>
              </a:p>
            </p:txBody>
          </p:sp>
        </mc:Choice>
        <mc:Fallback xmlns="">
          <p:sp>
            <p:nvSpPr>
              <p:cNvPr id="4" name="Rectangle 3">
                <a:extLst>
                  <a:ext uri="{FF2B5EF4-FFF2-40B4-BE49-F238E27FC236}">
                    <a16:creationId xmlns:a16="http://schemas.microsoft.com/office/drawing/2014/main" id="{55C698DB-DF3F-E74C-BFC8-19CAED4D11A3}"/>
                  </a:ext>
                </a:extLst>
              </p:cNvPr>
              <p:cNvSpPr>
                <a:spLocks noRot="1" noChangeAspect="1" noMove="1" noResize="1" noEditPoints="1" noAdjustHandles="1" noChangeArrowheads="1" noChangeShapeType="1" noTextEdit="1"/>
              </p:cNvSpPr>
              <p:nvPr/>
            </p:nvSpPr>
            <p:spPr>
              <a:xfrm>
                <a:off x="7769028" y="1080916"/>
                <a:ext cx="1076064" cy="369332"/>
              </a:xfrm>
              <a:prstGeom prst="rect">
                <a:avLst/>
              </a:prstGeom>
              <a:blipFill>
                <a:blip r:embed="rId5"/>
                <a:stretch>
                  <a:fillRect t="-9677" b="-645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C712CF30-BB10-CF4F-863C-5DAEB9796836}"/>
                  </a:ext>
                </a:extLst>
              </p:cNvPr>
              <p:cNvSpPr/>
              <p:nvPr/>
            </p:nvSpPr>
            <p:spPr>
              <a:xfrm>
                <a:off x="4845105" y="1518349"/>
                <a:ext cx="797462"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𝑎</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𝑝</m:t>
                      </m:r>
                    </m:oMath>
                  </m:oMathPara>
                </a14:m>
                <a:endParaRPr lang="en-TW" sz="1800" dirty="0"/>
              </a:p>
            </p:txBody>
          </p:sp>
        </mc:Choice>
        <mc:Fallback xmlns="">
          <p:sp>
            <p:nvSpPr>
              <p:cNvPr id="17" name="Rectangle 16">
                <a:extLst>
                  <a:ext uri="{FF2B5EF4-FFF2-40B4-BE49-F238E27FC236}">
                    <a16:creationId xmlns:a16="http://schemas.microsoft.com/office/drawing/2014/main" id="{C712CF30-BB10-CF4F-863C-5DAEB9796836}"/>
                  </a:ext>
                </a:extLst>
              </p:cNvPr>
              <p:cNvSpPr>
                <a:spLocks noRot="1" noChangeAspect="1" noMove="1" noResize="1" noEditPoints="1" noAdjustHandles="1" noChangeArrowheads="1" noChangeShapeType="1" noTextEdit="1"/>
              </p:cNvSpPr>
              <p:nvPr/>
            </p:nvSpPr>
            <p:spPr>
              <a:xfrm>
                <a:off x="4845105" y="1518349"/>
                <a:ext cx="797462" cy="369332"/>
              </a:xfrm>
              <a:prstGeom prst="rect">
                <a:avLst/>
              </a:prstGeom>
              <a:blipFill>
                <a:blip r:embed="rId6"/>
                <a:stretch>
                  <a:fillRect b="-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4519947B-DCD9-C248-9E0F-3E4366683DFB}"/>
                  </a:ext>
                </a:extLst>
              </p:cNvPr>
              <p:cNvSpPr/>
              <p:nvPr/>
            </p:nvSpPr>
            <p:spPr>
              <a:xfrm>
                <a:off x="7908329" y="2035362"/>
                <a:ext cx="780470"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𝑎</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𝑟</m:t>
                      </m:r>
                    </m:oMath>
                  </m:oMathPara>
                </a14:m>
                <a:endParaRPr lang="en-TW" sz="1800" dirty="0"/>
              </a:p>
            </p:txBody>
          </p:sp>
        </mc:Choice>
        <mc:Fallback xmlns="">
          <p:sp>
            <p:nvSpPr>
              <p:cNvPr id="18" name="Rectangle 17">
                <a:extLst>
                  <a:ext uri="{FF2B5EF4-FFF2-40B4-BE49-F238E27FC236}">
                    <a16:creationId xmlns:a16="http://schemas.microsoft.com/office/drawing/2014/main" id="{4519947B-DCD9-C248-9E0F-3E4366683DFB}"/>
                  </a:ext>
                </a:extLst>
              </p:cNvPr>
              <p:cNvSpPr>
                <a:spLocks noRot="1" noChangeAspect="1" noMove="1" noResize="1" noEditPoints="1" noAdjustHandles="1" noChangeArrowheads="1" noChangeShapeType="1" noTextEdit="1"/>
              </p:cNvSpPr>
              <p:nvPr/>
            </p:nvSpPr>
            <p:spPr>
              <a:xfrm>
                <a:off x="7908329" y="2035362"/>
                <a:ext cx="780470" cy="369332"/>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6">
                <a:extLst>
                  <a:ext uri="{FF2B5EF4-FFF2-40B4-BE49-F238E27FC236}">
                    <a16:creationId xmlns:a16="http://schemas.microsoft.com/office/drawing/2014/main" id="{1073DCB9-C9B0-0362-1A2C-AEA63B22BCED}"/>
                  </a:ext>
                </a:extLst>
              </p:cNvPr>
              <p:cNvSpPr txBox="1">
                <a:spLocks noChangeArrowheads="1"/>
              </p:cNvSpPr>
              <p:nvPr/>
            </p:nvSpPr>
            <p:spPr bwMode="auto">
              <a:xfrm>
                <a:off x="1069517" y="4958936"/>
                <a:ext cx="619680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躍遷的強度</a:t>
                </a:r>
                <a14:m>
                  <m:oMath xmlns:m="http://schemas.openxmlformats.org/officeDocument/2006/math">
                    <m:r>
                      <a:rPr lang="en-US" altLang="zh-TW" sz="1800" b="0" i="1" smtClean="0">
                        <a:latin typeface="Cambria Math" panose="02040503050406030204" pitchFamily="18" charset="0"/>
                      </a:rPr>
                      <m:t>𝑎</m:t>
                    </m:r>
                  </m:oMath>
                </a14:m>
                <a:r>
                  <a:rPr lang="zh-TW" altLang="en-US" sz="1800" dirty="0"/>
                  <a:t>應該可以由電子的位置計算得到！</a:t>
                </a:r>
              </a:p>
            </p:txBody>
          </p:sp>
        </mc:Choice>
        <mc:Fallback xmlns="">
          <p:sp>
            <p:nvSpPr>
              <p:cNvPr id="2" name="文字方塊 6">
                <a:extLst>
                  <a:ext uri="{FF2B5EF4-FFF2-40B4-BE49-F238E27FC236}">
                    <a16:creationId xmlns:a16="http://schemas.microsoft.com/office/drawing/2014/main" id="{1073DCB9-C9B0-0362-1A2C-AEA63B22BCED}"/>
                  </a:ext>
                </a:extLst>
              </p:cNvPr>
              <p:cNvSpPr txBox="1">
                <a:spLocks noRot="1" noChangeAspect="1" noMove="1" noResize="1" noEditPoints="1" noAdjustHandles="1" noChangeArrowheads="1" noChangeShapeType="1" noTextEdit="1"/>
              </p:cNvSpPr>
              <p:nvPr/>
            </p:nvSpPr>
            <p:spPr bwMode="auto">
              <a:xfrm>
                <a:off x="1069517" y="4958936"/>
                <a:ext cx="6196806" cy="369332"/>
              </a:xfrm>
              <a:prstGeom prst="rect">
                <a:avLst/>
              </a:prstGeom>
              <a:blipFill>
                <a:blip r:embed="rId8"/>
                <a:stretch>
                  <a:fillRect l="-81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矩形 1">
                <a:extLst>
                  <a:ext uri="{FF2B5EF4-FFF2-40B4-BE49-F238E27FC236}">
                    <a16:creationId xmlns:a16="http://schemas.microsoft.com/office/drawing/2014/main" id="{24483192-9868-6379-DD9D-218BF7CAB6D5}"/>
                  </a:ext>
                </a:extLst>
              </p:cNvPr>
              <p:cNvSpPr/>
              <p:nvPr/>
            </p:nvSpPr>
            <p:spPr>
              <a:xfrm>
                <a:off x="1064374" y="5421189"/>
                <a:ext cx="7900113" cy="369332"/>
              </a:xfrm>
              <a:prstGeom prst="rect">
                <a:avLst/>
              </a:prstGeom>
            </p:spPr>
            <p:txBody>
              <a:bodyPr wrap="square">
                <a:spAutoFit/>
              </a:bodyPr>
              <a:lstStyle/>
              <a:p>
                <a:r>
                  <a:rPr lang="zh-TW" altLang="en-US" sz="1800" dirty="0"/>
                  <a:t>如果</a:t>
                </a:r>
                <a14:m>
                  <m:oMath xmlns:m="http://schemas.openxmlformats.org/officeDocument/2006/math">
                    <m:r>
                      <a:rPr lang="en-US" altLang="zh-TW" sz="1800" b="0" i="1" smtClean="0">
                        <a:latin typeface="Cambria Math" panose="02040503050406030204" pitchFamily="18" charset="0"/>
                      </a:rPr>
                      <m:t>𝑎</m:t>
                    </m:r>
                  </m:oMath>
                </a14:m>
                <a:r>
                  <a:rPr lang="zh-TW" altLang="en-US" sz="1800" dirty="0"/>
                  <a:t>是一個表格，或許電子的位置</a:t>
                </a:r>
                <a14:m>
                  <m:oMath xmlns:m="http://schemas.openxmlformats.org/officeDocument/2006/math">
                    <m:r>
                      <a:rPr lang="en-US" altLang="zh-TW" sz="1800" i="1">
                        <a:latin typeface="Cambria Math" panose="02040503050406030204" pitchFamily="18" charset="0"/>
                        <a:ea typeface="Cambria Math" panose="02040503050406030204" pitchFamily="18" charset="0"/>
                      </a:rPr>
                      <m:t>𝑟</m:t>
                    </m:r>
                  </m:oMath>
                </a14:m>
                <a:r>
                  <a:rPr lang="zh-TW" altLang="en-US" sz="1800" dirty="0"/>
                  <a:t>不是沒有意義，而是位置是一個表格！</a:t>
                </a:r>
                <a:endParaRPr lang="zh-CN" altLang="en-US" sz="1800" dirty="0"/>
              </a:p>
            </p:txBody>
          </p:sp>
        </mc:Choice>
        <mc:Fallback xmlns="">
          <p:sp>
            <p:nvSpPr>
              <p:cNvPr id="5" name="矩形 1">
                <a:extLst>
                  <a:ext uri="{FF2B5EF4-FFF2-40B4-BE49-F238E27FC236}">
                    <a16:creationId xmlns:a16="http://schemas.microsoft.com/office/drawing/2014/main" id="{24483192-9868-6379-DD9D-218BF7CAB6D5}"/>
                  </a:ext>
                </a:extLst>
              </p:cNvPr>
              <p:cNvSpPr>
                <a:spLocks noRot="1" noChangeAspect="1" noMove="1" noResize="1" noEditPoints="1" noAdjustHandles="1" noChangeArrowheads="1" noChangeShapeType="1" noTextEdit="1"/>
              </p:cNvSpPr>
              <p:nvPr/>
            </p:nvSpPr>
            <p:spPr>
              <a:xfrm>
                <a:off x="1064374" y="5421189"/>
                <a:ext cx="7900113" cy="369332"/>
              </a:xfrm>
              <a:prstGeom prst="rect">
                <a:avLst/>
              </a:prstGeom>
              <a:blipFill>
                <a:blip r:embed="rId9"/>
                <a:stretch>
                  <a:fillRect l="-803" t="-6452" b="-19355"/>
                </a:stretch>
              </a:blipFill>
            </p:spPr>
            <p:txBody>
              <a:bodyPr/>
              <a:lstStyle/>
              <a:p>
                <a:r>
                  <a:rPr lang="en-TW">
                    <a:noFill/>
                  </a:rPr>
                  <a:t> </a:t>
                </a:r>
              </a:p>
            </p:txBody>
          </p:sp>
        </mc:Fallback>
      </mc:AlternateContent>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字方塊 14"/>
          <p:cNvSpPr txBox="1">
            <a:spLocks noChangeArrowheads="1"/>
          </p:cNvSpPr>
          <p:nvPr/>
        </p:nvSpPr>
        <p:spPr bwMode="auto">
          <a:xfrm>
            <a:off x="1147228" y="4369103"/>
            <a:ext cx="36407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電子位置自然也是一個表格！</a:t>
            </a:r>
          </a:p>
        </p:txBody>
      </p:sp>
      <p:sp>
        <p:nvSpPr>
          <p:cNvPr id="120840" name="文字方塊 9"/>
          <p:cNvSpPr txBox="1">
            <a:spLocks noChangeArrowheads="1"/>
          </p:cNvSpPr>
          <p:nvPr/>
        </p:nvSpPr>
        <p:spPr bwMode="auto">
          <a:xfrm>
            <a:off x="1093341" y="2921118"/>
            <a:ext cx="35290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光譜線的強度是一個表格：</a:t>
            </a:r>
          </a:p>
        </p:txBody>
      </p:sp>
      <p:graphicFrame>
        <p:nvGraphicFramePr>
          <p:cNvPr id="120841" name="Object 15"/>
          <p:cNvGraphicFramePr>
            <a:graphicFrameLocks noChangeAspect="1"/>
          </p:cNvGraphicFramePr>
          <p:nvPr>
            <p:extLst>
              <p:ext uri="{D42A27DB-BD31-4B8C-83A1-F6EECF244321}">
                <p14:modId xmlns:p14="http://schemas.microsoft.com/office/powerpoint/2010/main" val="2162665246"/>
              </p:ext>
            </p:extLst>
          </p:nvPr>
        </p:nvGraphicFramePr>
        <p:xfrm>
          <a:off x="1293292" y="1795874"/>
          <a:ext cx="1819275" cy="373062"/>
        </p:xfrm>
        <a:graphic>
          <a:graphicData uri="http://schemas.openxmlformats.org/presentationml/2006/ole">
            <mc:AlternateContent xmlns:mc="http://schemas.openxmlformats.org/markup-compatibility/2006">
              <mc:Choice xmlns:v="urn:schemas-microsoft-com:vml" Requires="v">
                <p:oleObj name="方程式" r:id="rId2" imgW="1054080" imgH="215640" progId="Equation.3">
                  <p:embed/>
                </p:oleObj>
              </mc:Choice>
              <mc:Fallback>
                <p:oleObj name="方程式" r:id="rId2" imgW="1054080" imgH="215640" progId="Equation.3">
                  <p:embed/>
                  <p:pic>
                    <p:nvPicPr>
                      <p:cNvPr id="120841" name="Object 15"/>
                      <p:cNvPicPr>
                        <a:picLocks noChangeAspect="1" noChangeArrowheads="1"/>
                      </p:cNvPicPr>
                      <p:nvPr/>
                    </p:nvPicPr>
                    <p:blipFill>
                      <a:blip r:embed="rId3"/>
                      <a:srcRect/>
                      <a:stretch>
                        <a:fillRect/>
                      </a:stretch>
                    </p:blipFill>
                    <p:spPr bwMode="auto">
                      <a:xfrm>
                        <a:off x="1293292" y="1795874"/>
                        <a:ext cx="1819275" cy="373062"/>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0842" name="Picture 3" descr="f40_17"/>
          <p:cNvPicPr>
            <a:picLocks noChangeAspect="1" noChangeArrowheads="1"/>
          </p:cNvPicPr>
          <p:nvPr/>
        </p:nvPicPr>
        <p:blipFill>
          <a:blip r:embed="rId4">
            <a:extLst>
              <a:ext uri="{28A0092B-C50C-407E-A947-70E740481C1C}">
                <a14:useLocalDpi xmlns:a14="http://schemas.microsoft.com/office/drawing/2010/main" val="0"/>
              </a:ext>
            </a:extLst>
          </a:blip>
          <a:srcRect l="4543" b="34969"/>
          <a:stretch>
            <a:fillRect/>
          </a:stretch>
        </p:blipFill>
        <p:spPr bwMode="auto">
          <a:xfrm>
            <a:off x="1056755" y="3334930"/>
            <a:ext cx="30257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6"/>
          <p:cNvGraphicFramePr>
            <a:graphicFrameLocks noChangeAspect="1"/>
          </p:cNvGraphicFramePr>
          <p:nvPr>
            <p:extLst>
              <p:ext uri="{D42A27DB-BD31-4B8C-83A1-F6EECF244321}">
                <p14:modId xmlns:p14="http://schemas.microsoft.com/office/powerpoint/2010/main" val="1479079030"/>
              </p:ext>
            </p:extLst>
          </p:nvPr>
        </p:nvGraphicFramePr>
        <p:xfrm>
          <a:off x="1272779" y="1192623"/>
          <a:ext cx="2697163" cy="1579563"/>
        </p:xfrm>
        <a:graphic>
          <a:graphicData uri="http://schemas.openxmlformats.org/presentationml/2006/ole">
            <mc:AlternateContent xmlns:mc="http://schemas.openxmlformats.org/markup-compatibility/2006">
              <mc:Choice xmlns:v="urn:schemas-microsoft-com:vml" Requires="v">
                <p:oleObj name="方程式" r:id="rId5" imgW="1562040" imgH="914400" progId="Equation.3">
                  <p:embed/>
                </p:oleObj>
              </mc:Choice>
              <mc:Fallback>
                <p:oleObj name="方程式" r:id="rId5" imgW="1562040" imgH="914400" progId="Equation.3">
                  <p:embed/>
                  <p:pic>
                    <p:nvPicPr>
                      <p:cNvPr id="2" name="Object 6"/>
                      <p:cNvPicPr>
                        <a:picLocks noChangeAspect="1" noChangeArrowheads="1"/>
                      </p:cNvPicPr>
                      <p:nvPr/>
                    </p:nvPicPr>
                    <p:blipFill>
                      <a:blip r:embed="rId6"/>
                      <a:srcRect/>
                      <a:stretch>
                        <a:fillRect/>
                      </a:stretch>
                    </p:blipFill>
                    <p:spPr bwMode="auto">
                      <a:xfrm>
                        <a:off x="1272779" y="1192623"/>
                        <a:ext cx="2697163" cy="15795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8561267F-126E-FE4C-BECD-EFA939CBA837}"/>
                  </a:ext>
                </a:extLst>
              </p:cNvPr>
              <p:cNvSpPr/>
              <p:nvPr/>
            </p:nvSpPr>
            <p:spPr>
              <a:xfrm>
                <a:off x="4901845" y="657512"/>
                <a:ext cx="780470"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𝑎</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𝑟</m:t>
                      </m:r>
                    </m:oMath>
                  </m:oMathPara>
                </a14:m>
                <a:endParaRPr lang="en-TW" sz="1800" dirty="0"/>
              </a:p>
            </p:txBody>
          </p:sp>
        </mc:Choice>
        <mc:Fallback xmlns="">
          <p:sp>
            <p:nvSpPr>
              <p:cNvPr id="12" name="Rectangle 11">
                <a:extLst>
                  <a:ext uri="{FF2B5EF4-FFF2-40B4-BE49-F238E27FC236}">
                    <a16:creationId xmlns:a16="http://schemas.microsoft.com/office/drawing/2014/main" id="{8561267F-126E-FE4C-BECD-EFA939CBA837}"/>
                  </a:ext>
                </a:extLst>
              </p:cNvPr>
              <p:cNvSpPr>
                <a:spLocks noRot="1" noChangeAspect="1" noMove="1" noResize="1" noEditPoints="1" noAdjustHandles="1" noChangeArrowheads="1" noChangeShapeType="1" noTextEdit="1"/>
              </p:cNvSpPr>
              <p:nvPr/>
            </p:nvSpPr>
            <p:spPr>
              <a:xfrm>
                <a:off x="4901845" y="657512"/>
                <a:ext cx="780470" cy="369332"/>
              </a:xfrm>
              <a:prstGeom prst="rect">
                <a:avLst/>
              </a:prstGeom>
              <a:blipFill>
                <a:blip r:embed="rId7"/>
                <a:stretch>
                  <a:fillRect/>
                </a:stretch>
              </a:blipFill>
            </p:spPr>
            <p:txBody>
              <a:bodyPr/>
              <a:lstStyle/>
              <a:p>
                <a:r>
                  <a:rPr lang="en-TW">
                    <a:noFill/>
                  </a:rPr>
                  <a:t> </a:t>
                </a:r>
              </a:p>
            </p:txBody>
          </p:sp>
        </mc:Fallback>
      </mc:AlternateContent>
      <p:sp>
        <p:nvSpPr>
          <p:cNvPr id="16" name="Rectangle 15">
            <a:extLst>
              <a:ext uri="{FF2B5EF4-FFF2-40B4-BE49-F238E27FC236}">
                <a16:creationId xmlns:a16="http://schemas.microsoft.com/office/drawing/2014/main" id="{80A2EB13-FB59-1343-96A7-F9928135A713}"/>
              </a:ext>
            </a:extLst>
          </p:cNvPr>
          <p:cNvSpPr/>
          <p:nvPr/>
        </p:nvSpPr>
        <p:spPr>
          <a:xfrm>
            <a:off x="1201771" y="1192623"/>
            <a:ext cx="431048" cy="1584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62548B2B-B038-C842-8915-EFE332DC55F4}"/>
                  </a:ext>
                </a:extLst>
              </p:cNvPr>
              <p:cNvSpPr/>
              <p:nvPr/>
            </p:nvSpPr>
            <p:spPr>
              <a:xfrm>
                <a:off x="1201771" y="1795874"/>
                <a:ext cx="576064"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𝑎</m:t>
                      </m:r>
                      <m:r>
                        <a:rPr lang="en-US" altLang="zh-TW" sz="1800" b="0" i="0" smtClean="0">
                          <a:latin typeface="Cambria Math" panose="02040503050406030204" pitchFamily="18" charset="0"/>
                        </a:rPr>
                        <m:t>=</m:t>
                      </m:r>
                    </m:oMath>
                  </m:oMathPara>
                </a14:m>
                <a:endParaRPr lang="en-TW" sz="1800" dirty="0"/>
              </a:p>
            </p:txBody>
          </p:sp>
        </mc:Choice>
        <mc:Fallback xmlns="">
          <p:sp>
            <p:nvSpPr>
              <p:cNvPr id="13" name="Rectangle 12">
                <a:extLst>
                  <a:ext uri="{FF2B5EF4-FFF2-40B4-BE49-F238E27FC236}">
                    <a16:creationId xmlns:a16="http://schemas.microsoft.com/office/drawing/2014/main" id="{62548B2B-B038-C842-8915-EFE332DC55F4}"/>
                  </a:ext>
                </a:extLst>
              </p:cNvPr>
              <p:cNvSpPr>
                <a:spLocks noRot="1" noChangeAspect="1" noMove="1" noResize="1" noEditPoints="1" noAdjustHandles="1" noChangeArrowheads="1" noChangeShapeType="1" noTextEdit="1"/>
              </p:cNvSpPr>
              <p:nvPr/>
            </p:nvSpPr>
            <p:spPr>
              <a:xfrm>
                <a:off x="1201771" y="1795874"/>
                <a:ext cx="576064" cy="369332"/>
              </a:xfrm>
              <a:prstGeom prst="rect">
                <a:avLst/>
              </a:prstGeom>
              <a:blipFill>
                <a:blip r:embed="rId8"/>
                <a:stretch>
                  <a:fillRect/>
                </a:stretch>
              </a:blipFill>
            </p:spPr>
            <p:txBody>
              <a:bodyPr/>
              <a:lstStyle/>
              <a:p>
                <a:r>
                  <a:rPr lang="en-TW">
                    <a:noFill/>
                  </a:rPr>
                  <a:t> </a:t>
                </a:r>
              </a:p>
            </p:txBody>
          </p:sp>
        </mc:Fallback>
      </mc:AlternateContent>
      <p:sp>
        <p:nvSpPr>
          <p:cNvPr id="4" name="文字方塊 20">
            <a:extLst>
              <a:ext uri="{FF2B5EF4-FFF2-40B4-BE49-F238E27FC236}">
                <a16:creationId xmlns:a16="http://schemas.microsoft.com/office/drawing/2014/main" id="{5BD1AD2A-9F74-80DF-95A1-996290876C2C}"/>
              </a:ext>
            </a:extLst>
          </p:cNvPr>
          <p:cNvSpPr txBox="1">
            <a:spLocks noChangeArrowheads="1"/>
          </p:cNvSpPr>
          <p:nvPr/>
        </p:nvSpPr>
        <p:spPr bwMode="auto">
          <a:xfrm>
            <a:off x="1093341" y="669107"/>
            <a:ext cx="419873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光譜線光強度就正比於電子的</a:t>
            </a:r>
            <a:r>
              <a:rPr lang="zh-TW" altLang="en-US" sz="1800" dirty="0">
                <a:solidFill>
                  <a:srgbClr val="FF0000"/>
                </a:solidFill>
              </a:rPr>
              <a:t>位置</a:t>
            </a:r>
            <a:r>
              <a:rPr lang="zh-TW" altLang="en-US" sz="1800" dirty="0"/>
              <a:t>！</a:t>
            </a:r>
          </a:p>
        </p:txBody>
      </p:sp>
      <p:graphicFrame>
        <p:nvGraphicFramePr>
          <p:cNvPr id="5" name="物件 2">
            <a:extLst>
              <a:ext uri="{FF2B5EF4-FFF2-40B4-BE49-F238E27FC236}">
                <a16:creationId xmlns:a16="http://schemas.microsoft.com/office/drawing/2014/main" id="{168A5F45-ECFC-C1BC-DAA3-FD46D7C2DC30}"/>
              </a:ext>
            </a:extLst>
          </p:cNvPr>
          <p:cNvGraphicFramePr>
            <a:graphicFrameLocks noChangeAspect="1"/>
          </p:cNvGraphicFramePr>
          <p:nvPr>
            <p:extLst>
              <p:ext uri="{D42A27DB-BD31-4B8C-83A1-F6EECF244321}">
                <p14:modId xmlns:p14="http://schemas.microsoft.com/office/powerpoint/2010/main" val="1248944107"/>
              </p:ext>
            </p:extLst>
          </p:nvPr>
        </p:nvGraphicFramePr>
        <p:xfrm>
          <a:off x="1056755" y="4795810"/>
          <a:ext cx="2609850" cy="1581150"/>
        </p:xfrm>
        <a:graphic>
          <a:graphicData uri="http://schemas.openxmlformats.org/presentationml/2006/ole">
            <mc:AlternateContent xmlns:mc="http://schemas.openxmlformats.org/markup-compatibility/2006">
              <mc:Choice xmlns:v="urn:schemas-microsoft-com:vml" Requires="v">
                <p:oleObj name="方程式" r:id="rId9" imgW="1511280" imgH="914400" progId="Equation.3">
                  <p:embed/>
                </p:oleObj>
              </mc:Choice>
              <mc:Fallback>
                <p:oleObj name="方程式" r:id="rId9" imgW="1511280" imgH="914400" progId="Equation.3">
                  <p:embed/>
                  <p:pic>
                    <p:nvPicPr>
                      <p:cNvPr id="3" name="物件 2"/>
                      <p:cNvPicPr>
                        <a:picLocks noChangeAspect="1" noChangeArrowheads="1"/>
                      </p:cNvPicPr>
                      <p:nvPr/>
                    </p:nvPicPr>
                    <p:blipFill>
                      <a:blip r:embed="rId10"/>
                      <a:srcRect/>
                      <a:stretch>
                        <a:fillRect/>
                      </a:stretch>
                    </p:blipFill>
                    <p:spPr bwMode="auto">
                      <a:xfrm>
                        <a:off x="1056755" y="4795810"/>
                        <a:ext cx="2609850" cy="15811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橢圓 4"/>
          <p:cNvSpPr/>
          <p:nvPr/>
        </p:nvSpPr>
        <p:spPr>
          <a:xfrm>
            <a:off x="4542334" y="1915229"/>
            <a:ext cx="642938" cy="6429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閃電 2"/>
          <p:cNvSpPr/>
          <p:nvPr/>
        </p:nvSpPr>
        <p:spPr>
          <a:xfrm rot="19532690">
            <a:off x="3659684" y="1700916"/>
            <a:ext cx="787400" cy="912813"/>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21860" name="文字方塊 25"/>
              <p:cNvSpPr txBox="1">
                <a:spLocks noChangeArrowheads="1"/>
              </p:cNvSpPr>
              <p:nvPr/>
            </p:nvSpPr>
            <p:spPr bwMode="auto">
              <a:xfrm>
                <a:off x="2188924" y="1781039"/>
                <a:ext cx="134139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panose="02040503050406030204" pitchFamily="18" charset="0"/>
                        </a:rPr>
                        <m:t>𝐸</m:t>
                      </m:r>
                      <m:r>
                        <a:rPr lang="en-US" altLang="zh-TW" sz="1800" i="1" dirty="0" smtClean="0">
                          <a:latin typeface="Cambria Math" panose="02040503050406030204" pitchFamily="18" charset="0"/>
                        </a:rPr>
                        <m:t>(</m:t>
                      </m:r>
                      <m:r>
                        <a:rPr lang="en-US" altLang="zh-TW" sz="1800" i="1" dirty="0" smtClean="0">
                          <a:latin typeface="Cambria Math" panose="02040503050406030204" pitchFamily="18" charset="0"/>
                        </a:rPr>
                        <m:t>𝑥</m:t>
                      </m:r>
                      <m:r>
                        <a:rPr lang="en-US" altLang="zh-TW" sz="1800" i="1" dirty="0" smtClean="0">
                          <a:latin typeface="Cambria Math" panose="02040503050406030204" pitchFamily="18" charset="0"/>
                        </a:rPr>
                        <m:t>), </m:t>
                      </m:r>
                      <m:r>
                        <a:rPr lang="en-US" altLang="zh-TW" sz="1800" i="1" dirty="0" smtClean="0">
                          <a:latin typeface="Cambria Math" panose="02040503050406030204" pitchFamily="18" charset="0"/>
                        </a:rPr>
                        <m:t>𝐵</m:t>
                      </m:r>
                      <m:r>
                        <a:rPr lang="en-US" altLang="zh-TW" sz="1800" i="1" dirty="0" smtClean="0">
                          <a:latin typeface="Cambria Math" panose="02040503050406030204" pitchFamily="18" charset="0"/>
                        </a:rPr>
                        <m:t>(</m:t>
                      </m:r>
                      <m:r>
                        <a:rPr lang="en-US" altLang="zh-TW" sz="1800" i="1" dirty="0" smtClean="0">
                          <a:latin typeface="Cambria Math" panose="02040503050406030204" pitchFamily="18" charset="0"/>
                        </a:rPr>
                        <m:t>𝑥</m:t>
                      </m:r>
                      <m:r>
                        <a:rPr lang="en-US" altLang="zh-TW" sz="1800" i="1" dirty="0" smtClean="0">
                          <a:latin typeface="Cambria Math" panose="02040503050406030204" pitchFamily="18" charset="0"/>
                        </a:rPr>
                        <m:t>)</m:t>
                      </m:r>
                    </m:oMath>
                  </m:oMathPara>
                </a14:m>
                <a:endParaRPr lang="zh-TW" altLang="en-US" sz="1800" dirty="0"/>
              </a:p>
            </p:txBody>
          </p:sp>
        </mc:Choice>
        <mc:Fallback xmlns="">
          <p:sp>
            <p:nvSpPr>
              <p:cNvPr id="121860" name="文字方塊 25"/>
              <p:cNvSpPr txBox="1">
                <a:spLocks noRot="1" noChangeAspect="1" noMove="1" noResize="1" noEditPoints="1" noAdjustHandles="1" noChangeArrowheads="1" noChangeShapeType="1" noTextEdit="1"/>
              </p:cNvSpPr>
              <p:nvPr/>
            </p:nvSpPr>
            <p:spPr bwMode="auto">
              <a:xfrm>
                <a:off x="2188924" y="1781039"/>
                <a:ext cx="1341395" cy="369332"/>
              </a:xfrm>
              <a:prstGeom prst="rect">
                <a:avLst/>
              </a:prstGeom>
              <a:blipFill>
                <a:blip r:embed="rId2"/>
                <a:stretch>
                  <a:fillRect b="-1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21861" name="文字方塊 20"/>
          <p:cNvSpPr txBox="1">
            <a:spLocks noChangeArrowheads="1"/>
          </p:cNvSpPr>
          <p:nvPr/>
        </p:nvSpPr>
        <p:spPr bwMode="auto">
          <a:xfrm>
            <a:off x="827584" y="5304814"/>
            <a:ext cx="728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原子躍遷發出的電磁波強度即是電子</a:t>
            </a:r>
            <a:r>
              <a:rPr lang="zh-TW" altLang="en-US" sz="1800" dirty="0">
                <a:solidFill>
                  <a:srgbClr val="FF0000"/>
                </a:solidFill>
              </a:rPr>
              <a:t>量子位置</a:t>
            </a:r>
            <a:r>
              <a:rPr lang="zh-TW" altLang="en-US" sz="1800" dirty="0"/>
              <a:t>的表現：</a:t>
            </a:r>
          </a:p>
        </p:txBody>
      </p:sp>
      <p:sp>
        <p:nvSpPr>
          <p:cNvPr id="27" name="閃電 26"/>
          <p:cNvSpPr/>
          <p:nvPr/>
        </p:nvSpPr>
        <p:spPr>
          <a:xfrm rot="6384544">
            <a:off x="5268616" y="1679484"/>
            <a:ext cx="787400" cy="912813"/>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1863" name="文字方塊 29"/>
          <p:cNvSpPr txBox="1">
            <a:spLocks noChangeArrowheads="1"/>
          </p:cNvSpPr>
          <p:nvPr/>
        </p:nvSpPr>
        <p:spPr bwMode="auto">
          <a:xfrm>
            <a:off x="827584" y="986541"/>
            <a:ext cx="7143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對原子中電子唯一的觀察，就是以電磁波的吸收與放射來探測電子</a:t>
            </a:r>
          </a:p>
        </p:txBody>
      </p:sp>
      <p:sp>
        <p:nvSpPr>
          <p:cNvPr id="121864" name="文字方塊 30"/>
          <p:cNvSpPr txBox="1">
            <a:spLocks noChangeArrowheads="1"/>
          </p:cNvSpPr>
          <p:nvPr/>
        </p:nvSpPr>
        <p:spPr bwMode="auto">
          <a:xfrm>
            <a:off x="827584" y="2701041"/>
            <a:ext cx="714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電磁場探測的是電子的電偶極，也就是電子的</a:t>
            </a:r>
            <a:r>
              <a:rPr lang="en-US" altLang="zh-TW" sz="1800"/>
              <a:t>”</a:t>
            </a:r>
            <a:r>
              <a:rPr lang="zh-TW" altLang="en-US" sz="1800">
                <a:solidFill>
                  <a:srgbClr val="FF0000"/>
                </a:solidFill>
              </a:rPr>
              <a:t>位置</a:t>
            </a:r>
            <a:r>
              <a:rPr lang="en-US" altLang="zh-TW" sz="1800"/>
              <a:t>”</a:t>
            </a:r>
          </a:p>
        </p:txBody>
      </p:sp>
      <p:sp>
        <p:nvSpPr>
          <p:cNvPr id="121868" name="文字方塊 20"/>
          <p:cNvSpPr txBox="1">
            <a:spLocks noChangeArrowheads="1"/>
          </p:cNvSpPr>
          <p:nvPr/>
        </p:nvSpPr>
        <p:spPr bwMode="auto">
          <a:xfrm>
            <a:off x="827584" y="536237"/>
            <a:ext cx="4357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原子內的電子軌跡是無法觀察的。</a:t>
            </a:r>
          </a:p>
        </p:txBody>
      </p:sp>
      <p:pic>
        <p:nvPicPr>
          <p:cNvPr id="121869" name="Picture 3" descr="f40_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526" y="1585376"/>
            <a:ext cx="2522165" cy="1057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4205"/>
          <p:cNvPicPr>
            <a:picLocks noChangeAspect="1" noChangeArrowheads="1"/>
          </p:cNvPicPr>
          <p:nvPr/>
        </p:nvPicPr>
        <p:blipFill>
          <a:blip r:embed="rId4">
            <a:extLst>
              <a:ext uri="{28A0092B-C50C-407E-A947-70E740481C1C}">
                <a14:useLocalDpi xmlns:a14="http://schemas.microsoft.com/office/drawing/2010/main" val="0"/>
              </a:ext>
            </a:extLst>
          </a:blip>
          <a:srcRect l="73788" t="30794" r="4884" b="32162"/>
          <a:stretch>
            <a:fillRect/>
          </a:stretch>
        </p:blipFill>
        <p:spPr bwMode="auto">
          <a:xfrm>
            <a:off x="2760425" y="3101051"/>
            <a:ext cx="1857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直線單箭頭接點 14"/>
          <p:cNvCxnSpPr/>
          <p:nvPr/>
        </p:nvCxnSpPr>
        <p:spPr>
          <a:xfrm flipH="1">
            <a:off x="3530320" y="4153670"/>
            <a:ext cx="142876" cy="5506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6" name="Object 3"/>
          <p:cNvGraphicFramePr>
            <a:graphicFrameLocks noChangeAspect="1"/>
          </p:cNvGraphicFramePr>
          <p:nvPr>
            <p:extLst>
              <p:ext uri="{D42A27DB-BD31-4B8C-83A1-F6EECF244321}">
                <p14:modId xmlns:p14="http://schemas.microsoft.com/office/powerpoint/2010/main" val="2582722655"/>
              </p:ext>
            </p:extLst>
          </p:nvPr>
        </p:nvGraphicFramePr>
        <p:xfrm>
          <a:off x="3816907" y="4342980"/>
          <a:ext cx="428625" cy="220662"/>
        </p:xfrm>
        <a:graphic>
          <a:graphicData uri="http://schemas.openxmlformats.org/presentationml/2006/ole">
            <mc:AlternateContent xmlns:mc="http://schemas.openxmlformats.org/markup-compatibility/2006">
              <mc:Choice xmlns:v="urn:schemas-microsoft-com:vml" Requires="v">
                <p:oleObj name="方程式" r:id="rId5" imgW="393529" imgH="203112" progId="Equation.3">
                  <p:embed/>
                </p:oleObj>
              </mc:Choice>
              <mc:Fallback>
                <p:oleObj name="方程式" r:id="rId5" imgW="393529" imgH="203112" progId="Equation.3">
                  <p:embed/>
                  <p:pic>
                    <p:nvPicPr>
                      <p:cNvPr id="16"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6907" y="4342980"/>
                        <a:ext cx="428625" cy="22066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 name="矩形 16"/>
          <p:cNvSpPr/>
          <p:nvPr/>
        </p:nvSpPr>
        <p:spPr>
          <a:xfrm>
            <a:off x="4245532" y="3101051"/>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4245532" y="4896026"/>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2760425" y="4882352"/>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2760425" y="3101050"/>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1">
            <a:extLst>
              <a:ext uri="{FF2B5EF4-FFF2-40B4-BE49-F238E27FC236}">
                <a16:creationId xmlns:a16="http://schemas.microsoft.com/office/drawing/2014/main" id="{E82DA0A3-443C-4B46-A263-83C680FBB893}"/>
              </a:ext>
            </a:extLst>
          </p:cNvPr>
          <p:cNvSpPr txBox="1"/>
          <p:nvPr/>
        </p:nvSpPr>
        <p:spPr bwMode="auto">
          <a:xfrm>
            <a:off x="827584" y="5733256"/>
            <a:ext cx="6768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因此我們可以由一個可觀測量來定義原子中電子的位置。</a:t>
            </a: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502EE8F4-E9FF-AD4C-BCCF-9F4CFB6DCB63}"/>
                  </a:ext>
                </a:extLst>
              </p:cNvPr>
              <p:cNvSpPr/>
              <p:nvPr/>
            </p:nvSpPr>
            <p:spPr>
              <a:xfrm>
                <a:off x="6486551" y="5304814"/>
                <a:ext cx="780470"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𝑎</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𝑟</m:t>
                      </m:r>
                    </m:oMath>
                  </m:oMathPara>
                </a14:m>
                <a:endParaRPr lang="en-TW" sz="1800" dirty="0"/>
              </a:p>
            </p:txBody>
          </p:sp>
        </mc:Choice>
        <mc:Fallback xmlns="">
          <p:sp>
            <p:nvSpPr>
              <p:cNvPr id="22" name="Rectangle 21">
                <a:extLst>
                  <a:ext uri="{FF2B5EF4-FFF2-40B4-BE49-F238E27FC236}">
                    <a16:creationId xmlns:a16="http://schemas.microsoft.com/office/drawing/2014/main" id="{502EE8F4-E9FF-AD4C-BCCF-9F4CFB6DCB63}"/>
                  </a:ext>
                </a:extLst>
              </p:cNvPr>
              <p:cNvSpPr>
                <a:spLocks noRot="1" noChangeAspect="1" noMove="1" noResize="1" noEditPoints="1" noAdjustHandles="1" noChangeArrowheads="1" noChangeShapeType="1" noTextEdit="1"/>
              </p:cNvSpPr>
              <p:nvPr/>
            </p:nvSpPr>
            <p:spPr>
              <a:xfrm>
                <a:off x="6486551" y="5304814"/>
                <a:ext cx="780470" cy="369332"/>
              </a:xfrm>
              <a:prstGeom prst="rect">
                <a:avLst/>
              </a:prstGeom>
              <a:blipFill>
                <a:blip r:embed="rId7"/>
                <a:stretch>
                  <a:fillRect/>
                </a:stretch>
              </a:blipFill>
            </p:spPr>
            <p:txBody>
              <a:bodyPr/>
              <a:lstStyle/>
              <a:p>
                <a:r>
                  <a:rPr lang="en-TW">
                    <a:noFill/>
                  </a:rPr>
                  <a:t> </a:t>
                </a:r>
              </a:p>
            </p:txBody>
          </p:sp>
        </mc:Fallback>
      </mc:AlternateContent>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6" name="Picture 6" descr="http://www.aip.org/history/heisenberg/images/youngw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8102" y="2204864"/>
            <a:ext cx="18002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8" name="文字方塊 14"/>
          <p:cNvSpPr txBox="1">
            <a:spLocks noChangeArrowheads="1"/>
          </p:cNvSpPr>
          <p:nvPr/>
        </p:nvSpPr>
        <p:spPr bwMode="auto">
          <a:xfrm>
            <a:off x="3965715" y="1845497"/>
            <a:ext cx="255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位置是一個表格！</a:t>
            </a:r>
          </a:p>
        </p:txBody>
      </p:sp>
      <p:graphicFrame>
        <p:nvGraphicFramePr>
          <p:cNvPr id="2" name="Object 5"/>
          <p:cNvGraphicFramePr>
            <a:graphicFrameLocks noChangeAspect="1"/>
          </p:cNvGraphicFramePr>
          <p:nvPr>
            <p:extLst>
              <p:ext uri="{D42A27DB-BD31-4B8C-83A1-F6EECF244321}">
                <p14:modId xmlns:p14="http://schemas.microsoft.com/office/powerpoint/2010/main" val="2298407283"/>
              </p:ext>
            </p:extLst>
          </p:nvPr>
        </p:nvGraphicFramePr>
        <p:xfrm>
          <a:off x="881202" y="3284364"/>
          <a:ext cx="2609850" cy="1579562"/>
        </p:xfrm>
        <a:graphic>
          <a:graphicData uri="http://schemas.openxmlformats.org/presentationml/2006/ole">
            <mc:AlternateContent xmlns:mc="http://schemas.openxmlformats.org/markup-compatibility/2006">
              <mc:Choice xmlns:v="urn:schemas-microsoft-com:vml" Requires="v">
                <p:oleObj name="方程式" r:id="rId3" imgW="1511300" imgH="914400" progId="Equation.3">
                  <p:embed/>
                </p:oleObj>
              </mc:Choice>
              <mc:Fallback>
                <p:oleObj name="方程式" r:id="rId3" imgW="1511300" imgH="914400" progId="Equation.3">
                  <p:embed/>
                  <p:pic>
                    <p:nvPicPr>
                      <p:cNvPr id="2"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202" y="3284364"/>
                        <a:ext cx="2609850" cy="1579562"/>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文字方塊 13"/>
          <p:cNvSpPr txBox="1">
            <a:spLocks noChangeArrowheads="1"/>
          </p:cNvSpPr>
          <p:nvPr/>
        </p:nvSpPr>
        <p:spPr bwMode="auto">
          <a:xfrm>
            <a:off x="3965715" y="3644726"/>
            <a:ext cx="2376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動量也是一個表格！</a:t>
            </a:r>
          </a:p>
        </p:txBody>
      </p:sp>
      <p:sp>
        <p:nvSpPr>
          <p:cNvPr id="18" name="文字方塊 17"/>
          <p:cNvSpPr txBox="1">
            <a:spLocks noChangeArrowheads="1"/>
          </p:cNvSpPr>
          <p:nvPr/>
        </p:nvSpPr>
        <p:spPr bwMode="auto">
          <a:xfrm>
            <a:off x="903008" y="5269579"/>
            <a:ext cx="47491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所有電子性質的物理量都是表格！</a:t>
            </a:r>
          </a:p>
        </p:txBody>
      </p:sp>
      <p:graphicFrame>
        <p:nvGraphicFramePr>
          <p:cNvPr id="3" name="物件 2"/>
          <p:cNvGraphicFramePr>
            <a:graphicFrameLocks noChangeAspect="1"/>
          </p:cNvGraphicFramePr>
          <p:nvPr>
            <p:extLst>
              <p:ext uri="{D42A27DB-BD31-4B8C-83A1-F6EECF244321}">
                <p14:modId xmlns:p14="http://schemas.microsoft.com/office/powerpoint/2010/main" val="1429736151"/>
              </p:ext>
            </p:extLst>
          </p:nvPr>
        </p:nvGraphicFramePr>
        <p:xfrm>
          <a:off x="869569" y="1414289"/>
          <a:ext cx="2609850" cy="1581150"/>
        </p:xfrm>
        <a:graphic>
          <a:graphicData uri="http://schemas.openxmlformats.org/presentationml/2006/ole">
            <mc:AlternateContent xmlns:mc="http://schemas.openxmlformats.org/markup-compatibility/2006">
              <mc:Choice xmlns:v="urn:schemas-microsoft-com:vml" Requires="v">
                <p:oleObj name="方程式" r:id="rId5" imgW="1511280" imgH="914400" progId="Equation.3">
                  <p:embed/>
                </p:oleObj>
              </mc:Choice>
              <mc:Fallback>
                <p:oleObj name="方程式" r:id="rId5" imgW="1511280" imgH="914400" progId="Equation.3">
                  <p:embed/>
                  <p:pic>
                    <p:nvPicPr>
                      <p:cNvPr id="3" name="物件 2"/>
                      <p:cNvPicPr>
                        <a:picLocks noChangeAspect="1" noChangeArrowheads="1"/>
                      </p:cNvPicPr>
                      <p:nvPr/>
                    </p:nvPicPr>
                    <p:blipFill>
                      <a:blip r:embed="rId6"/>
                      <a:srcRect/>
                      <a:stretch>
                        <a:fillRect/>
                      </a:stretch>
                    </p:blipFill>
                    <p:spPr bwMode="auto">
                      <a:xfrm>
                        <a:off x="869569" y="1414289"/>
                        <a:ext cx="2609850" cy="15811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文字方塊 3"/>
          <p:cNvSpPr txBox="1"/>
          <p:nvPr/>
        </p:nvSpPr>
        <p:spPr bwMode="auto">
          <a:xfrm>
            <a:off x="903009" y="836712"/>
            <a:ext cx="35283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海森堡大膽假設：</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文字方塊 30"/>
          <p:cNvSpPr txBox="1">
            <a:spLocks noChangeArrowheads="1"/>
          </p:cNvSpPr>
          <p:nvPr/>
        </p:nvSpPr>
        <p:spPr bwMode="auto">
          <a:xfrm>
            <a:off x="1410265" y="1206500"/>
            <a:ext cx="4214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電子位置，動量都是表格！</a:t>
            </a:r>
          </a:p>
        </p:txBody>
      </p:sp>
      <p:sp>
        <p:nvSpPr>
          <p:cNvPr id="17421" name="文字方塊 13"/>
          <p:cNvSpPr txBox="1">
            <a:spLocks noChangeArrowheads="1"/>
          </p:cNvSpPr>
          <p:nvPr/>
        </p:nvSpPr>
        <p:spPr bwMode="auto">
          <a:xfrm>
            <a:off x="1410265" y="3006725"/>
            <a:ext cx="70501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表格如何計算？如何從電子的位置與動量表格算出電子的能量呢？</a:t>
            </a:r>
          </a:p>
        </p:txBody>
      </p:sp>
      <p:sp>
        <p:nvSpPr>
          <p:cNvPr id="17422" name="文字方塊 14"/>
          <p:cNvSpPr txBox="1">
            <a:spLocks noChangeArrowheads="1"/>
          </p:cNvSpPr>
          <p:nvPr/>
        </p:nvSpPr>
        <p:spPr bwMode="auto">
          <a:xfrm>
            <a:off x="3399441" y="4353634"/>
            <a:ext cx="3071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表格怎麼乘？</a:t>
            </a:r>
          </a:p>
        </p:txBody>
      </p:sp>
      <p:sp>
        <p:nvSpPr>
          <p:cNvPr id="17" name="文字方塊 16"/>
          <p:cNvSpPr txBox="1">
            <a:spLocks noChangeArrowheads="1"/>
          </p:cNvSpPr>
          <p:nvPr/>
        </p:nvSpPr>
        <p:spPr bwMode="auto">
          <a:xfrm>
            <a:off x="1410264" y="3582987"/>
            <a:ext cx="66180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海森堡從最簡單的力學問題出發：簡諧振盪器、量子彈簧！</a:t>
            </a:r>
          </a:p>
        </p:txBody>
      </p:sp>
      <p:sp>
        <p:nvSpPr>
          <p:cNvPr id="123911" name="文字方塊 18"/>
          <p:cNvSpPr txBox="1">
            <a:spLocks noChangeArrowheads="1"/>
          </p:cNvSpPr>
          <p:nvPr/>
        </p:nvSpPr>
        <p:spPr bwMode="auto">
          <a:xfrm>
            <a:off x="4363015" y="1206500"/>
            <a:ext cx="2232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這的確很酷！</a:t>
            </a:r>
          </a:p>
        </p:txBody>
      </p:sp>
      <p:sp>
        <p:nvSpPr>
          <p:cNvPr id="123912" name="文字方塊 20"/>
          <p:cNvSpPr txBox="1">
            <a:spLocks noChangeArrowheads="1"/>
          </p:cNvSpPr>
          <p:nvPr/>
        </p:nvSpPr>
        <p:spPr bwMode="auto">
          <a:xfrm>
            <a:off x="1403648" y="1863674"/>
            <a:ext cx="6624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原子內電子的位置與動量反正無法直接觀察。</a:t>
            </a:r>
          </a:p>
        </p:txBody>
      </p:sp>
      <p:sp>
        <p:nvSpPr>
          <p:cNvPr id="123913" name="文字方塊 22"/>
          <p:cNvSpPr txBox="1">
            <a:spLocks noChangeArrowheads="1"/>
          </p:cNvSpPr>
          <p:nvPr/>
        </p:nvSpPr>
        <p:spPr bwMode="auto">
          <a:xfrm>
            <a:off x="1410265" y="2438062"/>
            <a:ext cx="460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但由位置與動量算出來的能量卻是可觀察的！</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FB81110-E4D3-AE4C-99D0-0EA743A2F12B}"/>
                  </a:ext>
                </a:extLst>
              </p:cNvPr>
              <p:cNvSpPr txBox="1"/>
              <p:nvPr/>
            </p:nvSpPr>
            <p:spPr>
              <a:xfrm>
                <a:off x="1412412" y="4260682"/>
                <a:ext cx="1709058" cy="555793"/>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𝐸</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𝑝</m:t>
                              </m:r>
                            </m:e>
                            <m:sup>
                              <m:r>
                                <a:rPr lang="en-US" sz="1800" b="0" i="1" smtClean="0">
                                  <a:latin typeface="Cambria Math" panose="02040503050406030204" pitchFamily="18" charset="0"/>
                                </a:rPr>
                                <m:t>2</m:t>
                              </m:r>
                            </m:sup>
                          </m:sSup>
                        </m:num>
                        <m:den>
                          <m:r>
                            <a:rPr lang="en-US" sz="1800" b="0" i="1" smtClean="0">
                              <a:latin typeface="Cambria Math" panose="02040503050406030204" pitchFamily="18" charset="0"/>
                            </a:rPr>
                            <m:t>2</m:t>
                          </m:r>
                          <m:r>
                            <a:rPr lang="en-US" sz="1800" b="0" i="1" smtClean="0">
                              <a:latin typeface="Cambria Math" panose="02040503050406030204" pitchFamily="18" charset="0"/>
                            </a:rPr>
                            <m:t>𝑚</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2</m:t>
                          </m:r>
                        </m:den>
                      </m:f>
                      <m:r>
                        <a:rPr lang="en-US" sz="1800" b="0" i="1" smtClean="0">
                          <a:latin typeface="Cambria Math" panose="02040503050406030204" pitchFamily="18" charset="0"/>
                        </a:rPr>
                        <m:t>𝑘</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oMath>
                  </m:oMathPara>
                </a14:m>
                <a:endParaRPr lang="en-TW" sz="1800" b="0" dirty="0">
                  <a:latin typeface="Cambria Math"/>
                </a:endParaRPr>
              </a:p>
            </p:txBody>
          </p:sp>
        </mc:Choice>
        <mc:Fallback xmlns="">
          <p:sp>
            <p:nvSpPr>
              <p:cNvPr id="2" name="TextBox 1">
                <a:extLst>
                  <a:ext uri="{FF2B5EF4-FFF2-40B4-BE49-F238E27FC236}">
                    <a16:creationId xmlns:a16="http://schemas.microsoft.com/office/drawing/2014/main" id="{FFB81110-E4D3-AE4C-99D0-0EA743A2F12B}"/>
                  </a:ext>
                </a:extLst>
              </p:cNvPr>
              <p:cNvSpPr txBox="1">
                <a:spLocks noRot="1" noChangeAspect="1" noMove="1" noResize="1" noEditPoints="1" noAdjustHandles="1" noChangeArrowheads="1" noChangeShapeType="1" noTextEdit="1"/>
              </p:cNvSpPr>
              <p:nvPr/>
            </p:nvSpPr>
            <p:spPr>
              <a:xfrm>
                <a:off x="1412412" y="4260682"/>
                <a:ext cx="1709058" cy="555793"/>
              </a:xfrm>
              <a:prstGeom prst="rect">
                <a:avLst/>
              </a:prstGeom>
              <a:blipFill>
                <a:blip r:embed="rId2"/>
                <a:stretch>
                  <a:fillRect l="-1481" b="-11111"/>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21"/>
                                        </p:tgtEl>
                                        <p:attrNameLst>
                                          <p:attrName>style.visibility</p:attrName>
                                        </p:attrNameLst>
                                      </p:cBhvr>
                                      <p:to>
                                        <p:strVal val="visible"/>
                                      </p:to>
                                    </p:set>
                                    <p:anim calcmode="lin" valueType="num">
                                      <p:cBhvr additive="base">
                                        <p:cTn id="7" dur="500" fill="hold"/>
                                        <p:tgtEl>
                                          <p:spTgt spid="17421"/>
                                        </p:tgtEl>
                                        <p:attrNameLst>
                                          <p:attrName>ppt_x</p:attrName>
                                        </p:attrNameLst>
                                      </p:cBhvr>
                                      <p:tavLst>
                                        <p:tav tm="0">
                                          <p:val>
                                            <p:strVal val="#ppt_x"/>
                                          </p:val>
                                        </p:tav>
                                        <p:tav tm="100000">
                                          <p:val>
                                            <p:strVal val="#ppt_x"/>
                                          </p:val>
                                        </p:tav>
                                      </p:tavLst>
                                    </p:anim>
                                    <p:anim calcmode="lin" valueType="num">
                                      <p:cBhvr additive="base">
                                        <p:cTn id="8" dur="500" fill="hold"/>
                                        <p:tgtEl>
                                          <p:spTgt spid="174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422"/>
                                        </p:tgtEl>
                                        <p:attrNameLst>
                                          <p:attrName>style.visibility</p:attrName>
                                        </p:attrNameLst>
                                      </p:cBhvr>
                                      <p:to>
                                        <p:strVal val="visible"/>
                                      </p:to>
                                    </p:set>
                                    <p:anim calcmode="lin" valueType="num">
                                      <p:cBhvr additive="base">
                                        <p:cTn id="11" dur="500" fill="hold"/>
                                        <p:tgtEl>
                                          <p:spTgt spid="17422"/>
                                        </p:tgtEl>
                                        <p:attrNameLst>
                                          <p:attrName>ppt_x</p:attrName>
                                        </p:attrNameLst>
                                      </p:cBhvr>
                                      <p:tavLst>
                                        <p:tav tm="0">
                                          <p:val>
                                            <p:strVal val="#ppt_x"/>
                                          </p:val>
                                        </p:tav>
                                        <p:tav tm="100000">
                                          <p:val>
                                            <p:strVal val="#ppt_x"/>
                                          </p:val>
                                        </p:tav>
                                      </p:tavLst>
                                    </p:anim>
                                    <p:anim calcmode="lin" valueType="num">
                                      <p:cBhvr additive="base">
                                        <p:cTn id="12" dur="500" fill="hold"/>
                                        <p:tgtEl>
                                          <p:spTgt spid="174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1" grpId="0"/>
      <p:bldP spid="17422" grpId="0"/>
      <p:bldP spid="17" grpId="0"/>
      <p:bldP spid="2"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圖片 1" descr="40bio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14438"/>
            <a:ext cx="2699847" cy="358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2" descr="http://www.gastgeberverzeichnis-schleswig-holstein.de/service/bilder-karten/helgolan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1214438"/>
            <a:ext cx="57150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文字方塊 3"/>
          <p:cNvSpPr txBox="1">
            <a:spLocks noChangeArrowheads="1"/>
          </p:cNvSpPr>
          <p:nvPr/>
        </p:nvSpPr>
        <p:spPr bwMode="auto">
          <a:xfrm>
            <a:off x="1043608" y="622199"/>
            <a:ext cx="74888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在迷惑中，又發作嚴重的花粉熱，</a:t>
            </a:r>
            <a:r>
              <a:rPr lang="en-US" altLang="zh-TW" sz="1800" dirty="0"/>
              <a:t>1925</a:t>
            </a:r>
            <a:r>
              <a:rPr lang="zh-TW" altLang="en-US" sz="1800" dirty="0"/>
              <a:t>夏天</a:t>
            </a:r>
            <a:r>
              <a:rPr lang="en-US" altLang="zh-TW" sz="1800" dirty="0"/>
              <a:t>Heisenberg</a:t>
            </a:r>
            <a:r>
              <a:rPr lang="zh-TW" altLang="en-US" sz="1800" dirty="0"/>
              <a:t>逃到</a:t>
            </a:r>
            <a:r>
              <a:rPr lang="en-US" altLang="zh-TW" sz="1800" dirty="0"/>
              <a:t>Helgoland</a:t>
            </a:r>
            <a:r>
              <a:rPr lang="zh-TW" altLang="en-US" sz="1800" dirty="0"/>
              <a:t>島！</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Image:Helgoland Vogelperspektiv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357188"/>
            <a:ext cx="5729288"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Picture 4" descr="Image:Insel Helgoland um 1929-30 colo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4005064"/>
            <a:ext cx="4283968" cy="2720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periodic_jul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565871"/>
            <a:ext cx="4534793" cy="2755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5" descr="Periodic Table of the Element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1" y="1579150"/>
            <a:ext cx="4122737"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文字方塊 4"/>
          <p:cNvSpPr txBox="1">
            <a:spLocks noChangeArrowheads="1"/>
          </p:cNvSpPr>
          <p:nvPr/>
        </p:nvSpPr>
        <p:spPr bwMode="auto">
          <a:xfrm>
            <a:off x="251520" y="4492049"/>
            <a:ext cx="5786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但不同的元素之構成原子不同。</a:t>
            </a:r>
            <a:endParaRPr lang="zh-TW" altLang="en-US" sz="2400" dirty="0"/>
          </a:p>
        </p:txBody>
      </p:sp>
      <p:sp>
        <p:nvSpPr>
          <p:cNvPr id="21509" name="文字方塊 1"/>
          <p:cNvSpPr txBox="1">
            <a:spLocks noChangeArrowheads="1"/>
          </p:cNvSpPr>
          <p:nvPr/>
        </p:nvSpPr>
        <p:spPr bwMode="auto">
          <a:xfrm>
            <a:off x="4200500" y="4493636"/>
            <a:ext cx="4608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有多少種元素就有多少種原子！</a:t>
            </a:r>
          </a:p>
        </p:txBody>
      </p:sp>
      <p:sp>
        <p:nvSpPr>
          <p:cNvPr id="2" name="矩形 1"/>
          <p:cNvSpPr/>
          <p:nvPr/>
        </p:nvSpPr>
        <p:spPr>
          <a:xfrm>
            <a:off x="3059832" y="5714457"/>
            <a:ext cx="2492990" cy="369332"/>
          </a:xfrm>
          <a:prstGeom prst="rect">
            <a:avLst/>
          </a:prstGeom>
        </p:spPr>
        <p:txBody>
          <a:bodyPr wrap="none">
            <a:spAutoFit/>
          </a:bodyPr>
          <a:lstStyle/>
          <a:p>
            <a:r>
              <a:rPr lang="zh-TW" altLang="en-US" sz="1800" dirty="0"/>
              <a:t>以有涯隨無涯，殆已！</a:t>
            </a:r>
          </a:p>
        </p:txBody>
      </p:sp>
      <p:sp>
        <p:nvSpPr>
          <p:cNvPr id="3" name="文字方塊 2"/>
          <p:cNvSpPr txBox="1"/>
          <p:nvPr/>
        </p:nvSpPr>
        <p:spPr bwMode="auto">
          <a:xfrm>
            <a:off x="3059832" y="5237344"/>
            <a:ext cx="43204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這與希臘哲學家的理想相差甚遠！</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www.schleswig-holstein.de/bilderbogen/slides/Helgol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38" y="571500"/>
            <a:ext cx="3762375"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4" descr="http://www.mosgallery.com/Fine_Art/images/Kasimir,Luigi/233-Helgol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3563" y="5715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6" descr="http://www.bremen-tourism.de/btz/material/Helgoland_Westkueste_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63" y="3314700"/>
            <a:ext cx="34290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10" descr="http://photos.aip.org/history/Thumbnails/heisenberg_werner_b1.jpg"/>
          <p:cNvPicPr>
            <a:picLocks noChangeAspect="1" noChangeArrowheads="1"/>
          </p:cNvPicPr>
          <p:nvPr/>
        </p:nvPicPr>
        <p:blipFill>
          <a:blip r:embed="rId5">
            <a:extLst>
              <a:ext uri="{28A0092B-C50C-407E-A947-70E740481C1C}">
                <a14:useLocalDpi xmlns:a14="http://schemas.microsoft.com/office/drawing/2010/main" val="0"/>
              </a:ext>
            </a:extLst>
          </a:blip>
          <a:srcRect b="9090"/>
          <a:stretch>
            <a:fillRect/>
          </a:stretch>
        </p:blipFill>
        <p:spPr bwMode="auto">
          <a:xfrm>
            <a:off x="0" y="2714625"/>
            <a:ext cx="20574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3" name="文字方塊 6"/>
          <p:cNvSpPr txBox="1">
            <a:spLocks noChangeArrowheads="1"/>
          </p:cNvSpPr>
          <p:nvPr/>
        </p:nvSpPr>
        <p:spPr bwMode="auto">
          <a:xfrm>
            <a:off x="2000539" y="6117783"/>
            <a:ext cx="47257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海森堡漸漸猜到了一個可能的表格的乘法！</a:t>
            </a:r>
          </a:p>
        </p:txBody>
      </p:sp>
      <p:sp>
        <p:nvSpPr>
          <p:cNvPr id="2" name="文字方塊 1"/>
          <p:cNvSpPr txBox="1"/>
          <p:nvPr/>
        </p:nvSpPr>
        <p:spPr bwMode="auto">
          <a:xfrm>
            <a:off x="1974530" y="5736764"/>
            <a:ext cx="42427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也許是自然的海風，也許是文學的催化。</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1500188" y="2143125"/>
            <a:ext cx="121443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1500188" y="2428875"/>
            <a:ext cx="121443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1500188" y="3214688"/>
            <a:ext cx="121443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1500188" y="3500438"/>
            <a:ext cx="121443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1500188" y="3857625"/>
            <a:ext cx="121443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rot="5400000">
            <a:off x="999332" y="2999581"/>
            <a:ext cx="1714500"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8009" name="文字方塊 13"/>
              <p:cNvSpPr txBox="1">
                <a:spLocks noChangeArrowheads="1"/>
              </p:cNvSpPr>
              <p:nvPr/>
            </p:nvSpPr>
            <p:spPr bwMode="auto">
              <a:xfrm>
                <a:off x="1454516" y="1494919"/>
                <a:ext cx="628266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若要將它拆成兩個表格</a:t>
                </a:r>
                <a14:m>
                  <m:oMath xmlns:m="http://schemas.openxmlformats.org/officeDocument/2006/math">
                    <m:r>
                      <a:rPr lang="en-US" sz="1800" b="0" i="1" smtClean="0">
                        <a:latin typeface="Cambria Math" panose="02040503050406030204" pitchFamily="18" charset="0"/>
                      </a:rPr>
                      <m:t>𝑥</m:t>
                    </m:r>
                  </m:oMath>
                </a14:m>
                <a:r>
                  <a:rPr lang="zh-TW" altLang="en-US" sz="1800" dirty="0"/>
                  <a:t>、</a:t>
                </a:r>
                <a:r>
                  <a:rPr lang="en-US" sz="1800" dirty="0"/>
                  <a:t> </a:t>
                </a:r>
                <a14:m>
                  <m:oMath xmlns:m="http://schemas.openxmlformats.org/officeDocument/2006/math">
                    <m:r>
                      <a:rPr lang="en-US" sz="1800" i="1">
                        <a:latin typeface="Cambria Math" panose="02040503050406030204" pitchFamily="18" charset="0"/>
                        <a:ea typeface="Cambria Math" panose="02040503050406030204" pitchFamily="18" charset="0"/>
                      </a:rPr>
                      <m:t>𝑦</m:t>
                    </m:r>
                  </m:oMath>
                </a14:m>
                <a:r>
                  <a:rPr lang="zh-TW" altLang="en-US" sz="1800" dirty="0"/>
                  <a:t>的元素的乘積，最自然的方法：</a:t>
                </a:r>
              </a:p>
            </p:txBody>
          </p:sp>
        </mc:Choice>
        <mc:Fallback xmlns="">
          <p:sp>
            <p:nvSpPr>
              <p:cNvPr id="128009" name="文字方塊 13"/>
              <p:cNvSpPr txBox="1">
                <a:spLocks noRot="1" noChangeAspect="1" noMove="1" noResize="1" noEditPoints="1" noAdjustHandles="1" noChangeArrowheads="1" noChangeShapeType="1" noTextEdit="1"/>
              </p:cNvSpPr>
              <p:nvPr/>
            </p:nvSpPr>
            <p:spPr bwMode="auto">
              <a:xfrm>
                <a:off x="1454516" y="1494919"/>
                <a:ext cx="6282660" cy="369332"/>
              </a:xfrm>
              <a:prstGeom prst="rect">
                <a:avLst/>
              </a:prstGeom>
              <a:blipFill>
                <a:blip r:embed="rId2"/>
                <a:stretch>
                  <a:fillRect l="-80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8456" name="文字方塊 28"/>
          <p:cNvSpPr txBox="1">
            <a:spLocks noChangeArrowheads="1"/>
          </p:cNvSpPr>
          <p:nvPr/>
        </p:nvSpPr>
        <p:spPr bwMode="auto">
          <a:xfrm>
            <a:off x="1543880" y="4941168"/>
            <a:ext cx="58364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就是轉乘：找一個中繼站，分兩段來完成躍遷如下：</a:t>
            </a:r>
          </a:p>
        </p:txBody>
      </p:sp>
      <mc:AlternateContent xmlns:mc="http://schemas.openxmlformats.org/markup-compatibility/2006" xmlns:a14="http://schemas.microsoft.com/office/drawing/2010/main">
        <mc:Choice Requires="a14">
          <p:sp>
            <p:nvSpPr>
              <p:cNvPr id="128025" name="文字方塊 25"/>
              <p:cNvSpPr txBox="1">
                <a:spLocks noChangeArrowheads="1"/>
              </p:cNvSpPr>
              <p:nvPr/>
            </p:nvSpPr>
            <p:spPr bwMode="auto">
              <a:xfrm>
                <a:off x="1476375" y="620713"/>
                <a:ext cx="559593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考慮兩表格</a:t>
                </a:r>
                <a14:m>
                  <m:oMath xmlns:m="http://schemas.openxmlformats.org/officeDocument/2006/math">
                    <m:r>
                      <a:rPr lang="en-US" sz="1800" b="0" i="1" smtClean="0">
                        <a:latin typeface="Cambria Math" panose="02040503050406030204" pitchFamily="18" charset="0"/>
                      </a:rPr>
                      <m:t>𝑥</m:t>
                    </m:r>
                  </m:oMath>
                </a14:m>
                <a:r>
                  <a:rPr lang="zh-TW" altLang="en-US" sz="1800" dirty="0"/>
                  <a:t>、</a:t>
                </a:r>
                <a:r>
                  <a:rPr lang="en-US" sz="1800" dirty="0"/>
                  <a:t> </a:t>
                </a:r>
                <a14:m>
                  <m:oMath xmlns:m="http://schemas.openxmlformats.org/officeDocument/2006/math">
                    <m:r>
                      <a:rPr lang="en-US" sz="1800" i="1">
                        <a:latin typeface="Cambria Math" panose="02040503050406030204" pitchFamily="18" charset="0"/>
                        <a:ea typeface="Cambria Math" panose="02040503050406030204" pitchFamily="18" charset="0"/>
                      </a:rPr>
                      <m:t>𝑦</m:t>
                    </m:r>
                  </m:oMath>
                </a14:m>
                <a:r>
                  <a:rPr lang="zh-TW" altLang="en-US" sz="1800" dirty="0"/>
                  <a:t>的乘積</a:t>
                </a:r>
                <a14:m>
                  <m:oMath xmlns:m="http://schemas.openxmlformats.org/officeDocument/2006/math">
                    <m:r>
                      <a:rPr lang="en-US" sz="1800" i="1">
                        <a:latin typeface="Cambria Math" panose="02040503050406030204" pitchFamily="18" charset="0"/>
                      </a:rPr>
                      <m:t>𝑥</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𝑦</m:t>
                    </m:r>
                  </m:oMath>
                </a14:m>
                <a:r>
                  <a:rPr lang="zh-TW" altLang="en-US" sz="1800" dirty="0"/>
                  <a:t>表格的一個元素：</a:t>
                </a:r>
              </a:p>
            </p:txBody>
          </p:sp>
        </mc:Choice>
        <mc:Fallback xmlns="">
          <p:sp>
            <p:nvSpPr>
              <p:cNvPr id="128025" name="文字方塊 25"/>
              <p:cNvSpPr txBox="1">
                <a:spLocks noRot="1" noChangeAspect="1" noMove="1" noResize="1" noEditPoints="1" noAdjustHandles="1" noChangeArrowheads="1" noChangeShapeType="1" noTextEdit="1"/>
              </p:cNvSpPr>
              <p:nvPr/>
            </p:nvSpPr>
            <p:spPr bwMode="auto">
              <a:xfrm>
                <a:off x="1476375" y="620713"/>
                <a:ext cx="5595938" cy="369332"/>
              </a:xfrm>
              <a:prstGeom prst="rect">
                <a:avLst/>
              </a:prstGeom>
              <a:blipFill>
                <a:blip r:embed="rId3"/>
                <a:stretch>
                  <a:fillRect l="-90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8026" name="文字方塊 34"/>
              <p:cNvSpPr txBox="1">
                <a:spLocks noChangeArrowheads="1"/>
              </p:cNvSpPr>
              <p:nvPr/>
            </p:nvSpPr>
            <p:spPr bwMode="auto">
              <a:xfrm>
                <a:off x="2786063" y="1928813"/>
                <a:ext cx="357187"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𝑛</m:t>
                      </m:r>
                    </m:oMath>
                  </m:oMathPara>
                </a14:m>
                <a:endParaRPr lang="zh-TW" altLang="en-US" sz="2000" i="1" dirty="0"/>
              </a:p>
            </p:txBody>
          </p:sp>
        </mc:Choice>
        <mc:Fallback xmlns="">
          <p:sp>
            <p:nvSpPr>
              <p:cNvPr id="128026" name="文字方塊 34"/>
              <p:cNvSpPr txBox="1">
                <a:spLocks noRot="1" noChangeAspect="1" noMove="1" noResize="1" noEditPoints="1" noAdjustHandles="1" noChangeArrowheads="1" noChangeShapeType="1" noTextEdit="1"/>
              </p:cNvSpPr>
              <p:nvPr/>
            </p:nvSpPr>
            <p:spPr bwMode="auto">
              <a:xfrm>
                <a:off x="2786063" y="1928813"/>
                <a:ext cx="357187" cy="400050"/>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8027" name="文字方塊 34"/>
              <p:cNvSpPr txBox="1">
                <a:spLocks noChangeArrowheads="1"/>
              </p:cNvSpPr>
              <p:nvPr/>
            </p:nvSpPr>
            <p:spPr bwMode="auto">
              <a:xfrm>
                <a:off x="2771253" y="3624098"/>
                <a:ext cx="357188"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𝑚</m:t>
                      </m:r>
                    </m:oMath>
                  </m:oMathPara>
                </a14:m>
                <a:endParaRPr lang="zh-TW" altLang="en-US" sz="2000" i="1" dirty="0"/>
              </a:p>
            </p:txBody>
          </p:sp>
        </mc:Choice>
        <mc:Fallback xmlns="">
          <p:sp>
            <p:nvSpPr>
              <p:cNvPr id="128027" name="文字方塊 34"/>
              <p:cNvSpPr txBox="1">
                <a:spLocks noRot="1" noChangeAspect="1" noMove="1" noResize="1" noEditPoints="1" noAdjustHandles="1" noChangeArrowheads="1" noChangeShapeType="1" noTextEdit="1"/>
              </p:cNvSpPr>
              <p:nvPr/>
            </p:nvSpPr>
            <p:spPr bwMode="auto">
              <a:xfrm>
                <a:off x="2771253" y="3624098"/>
                <a:ext cx="357188" cy="400050"/>
              </a:xfrm>
              <a:prstGeom prst="rect">
                <a:avLst/>
              </a:prstGeom>
              <a:blipFill>
                <a:blip r:embed="rId5"/>
                <a:stretch>
                  <a:fillRect r="-344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8177642-0E04-5342-8F95-148A9B4DED06}"/>
                  </a:ext>
                </a:extLst>
              </p:cNvPr>
              <p:cNvSpPr txBox="1"/>
              <p:nvPr/>
            </p:nvSpPr>
            <p:spPr>
              <a:xfrm>
                <a:off x="1528481" y="1101005"/>
                <a:ext cx="953979"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𝑦</m:t>
                              </m:r>
                            </m:e>
                          </m:d>
                        </m:e>
                        <m:sub>
                          <m:r>
                            <a:rPr lang="en-US" sz="1800" b="0" i="1" smtClean="0">
                              <a:latin typeface="Cambria Math" panose="02040503050406030204" pitchFamily="18" charset="0"/>
                            </a:rPr>
                            <m:t>𝑛𝑚</m:t>
                          </m:r>
                        </m:sub>
                      </m:sSub>
                    </m:oMath>
                  </m:oMathPara>
                </a14:m>
                <a:endParaRPr lang="en-TW" sz="1800" b="0" dirty="0">
                  <a:latin typeface="Cambria Math"/>
                </a:endParaRPr>
              </a:p>
            </p:txBody>
          </p:sp>
        </mc:Choice>
        <mc:Fallback xmlns="">
          <p:sp>
            <p:nvSpPr>
              <p:cNvPr id="2" name="TextBox 1">
                <a:extLst>
                  <a:ext uri="{FF2B5EF4-FFF2-40B4-BE49-F238E27FC236}">
                    <a16:creationId xmlns:a16="http://schemas.microsoft.com/office/drawing/2014/main" id="{38177642-0E04-5342-8F95-148A9B4DED06}"/>
                  </a:ext>
                </a:extLst>
              </p:cNvPr>
              <p:cNvSpPr txBox="1">
                <a:spLocks noRot="1" noChangeAspect="1" noMove="1" noResize="1" noEditPoints="1" noAdjustHandles="1" noChangeArrowheads="1" noChangeShapeType="1" noTextEdit="1"/>
              </p:cNvSpPr>
              <p:nvPr/>
            </p:nvSpPr>
            <p:spPr>
              <a:xfrm>
                <a:off x="1528481" y="1101005"/>
                <a:ext cx="953979" cy="276999"/>
              </a:xfrm>
              <a:prstGeom prst="rect">
                <a:avLst/>
              </a:prstGeom>
              <a:blipFill>
                <a:blip r:embed="rId6"/>
                <a:stretch>
                  <a:fillRect b="-260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3751CE3-2129-444F-9E47-C8F54632021C}"/>
                  </a:ext>
                </a:extLst>
              </p:cNvPr>
              <p:cNvSpPr txBox="1"/>
              <p:nvPr/>
            </p:nvSpPr>
            <p:spPr>
              <a:xfrm>
                <a:off x="1961307" y="2738458"/>
                <a:ext cx="953979"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𝑦</m:t>
                              </m:r>
                            </m:e>
                          </m:d>
                        </m:e>
                        <m:sub>
                          <m:r>
                            <a:rPr lang="en-US" sz="1800" b="0" i="1" smtClean="0">
                              <a:latin typeface="Cambria Math" panose="02040503050406030204" pitchFamily="18" charset="0"/>
                            </a:rPr>
                            <m:t>𝑛𝑚</m:t>
                          </m:r>
                        </m:sub>
                      </m:sSub>
                    </m:oMath>
                  </m:oMathPara>
                </a14:m>
                <a:endParaRPr lang="en-TW" sz="1800" b="0" dirty="0">
                  <a:latin typeface="Cambria Math"/>
                </a:endParaRPr>
              </a:p>
            </p:txBody>
          </p:sp>
        </mc:Choice>
        <mc:Fallback xmlns="">
          <p:sp>
            <p:nvSpPr>
              <p:cNvPr id="35" name="TextBox 34">
                <a:extLst>
                  <a:ext uri="{FF2B5EF4-FFF2-40B4-BE49-F238E27FC236}">
                    <a16:creationId xmlns:a16="http://schemas.microsoft.com/office/drawing/2014/main" id="{73751CE3-2129-444F-9E47-C8F54632021C}"/>
                  </a:ext>
                </a:extLst>
              </p:cNvPr>
              <p:cNvSpPr txBox="1">
                <a:spLocks noRot="1" noChangeAspect="1" noMove="1" noResize="1" noEditPoints="1" noAdjustHandles="1" noChangeArrowheads="1" noChangeShapeType="1" noTextEdit="1"/>
              </p:cNvSpPr>
              <p:nvPr/>
            </p:nvSpPr>
            <p:spPr>
              <a:xfrm>
                <a:off x="1961307" y="2738458"/>
                <a:ext cx="953979" cy="276999"/>
              </a:xfrm>
              <a:prstGeom prst="rect">
                <a:avLst/>
              </a:prstGeom>
              <a:blipFill>
                <a:blip r:embed="rId7"/>
                <a:stretch>
                  <a:fillRect b="-260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7E1A8D4-A150-2D47-AF29-51E2C4EC7E07}"/>
                  </a:ext>
                </a:extLst>
              </p:cNvPr>
              <p:cNvSpPr txBox="1"/>
              <p:nvPr/>
            </p:nvSpPr>
            <p:spPr>
              <a:xfrm>
                <a:off x="1839312" y="4342862"/>
                <a:ext cx="708464"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𝑛</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𝑚</m:t>
                      </m:r>
                    </m:oMath>
                  </m:oMathPara>
                </a14:m>
                <a:endParaRPr lang="en-TW" sz="1800" b="0" dirty="0">
                  <a:latin typeface="Cambria Math"/>
                </a:endParaRPr>
              </a:p>
            </p:txBody>
          </p:sp>
        </mc:Choice>
        <mc:Fallback xmlns="">
          <p:sp>
            <p:nvSpPr>
              <p:cNvPr id="41" name="TextBox 40">
                <a:extLst>
                  <a:ext uri="{FF2B5EF4-FFF2-40B4-BE49-F238E27FC236}">
                    <a16:creationId xmlns:a16="http://schemas.microsoft.com/office/drawing/2014/main" id="{A7E1A8D4-A150-2D47-AF29-51E2C4EC7E07}"/>
                  </a:ext>
                </a:extLst>
              </p:cNvPr>
              <p:cNvSpPr txBox="1">
                <a:spLocks noRot="1" noChangeAspect="1" noMove="1" noResize="1" noEditPoints="1" noAdjustHandles="1" noChangeArrowheads="1" noChangeShapeType="1" noTextEdit="1"/>
              </p:cNvSpPr>
              <p:nvPr/>
            </p:nvSpPr>
            <p:spPr>
              <a:xfrm>
                <a:off x="1839312" y="4342862"/>
                <a:ext cx="708464" cy="276999"/>
              </a:xfrm>
              <a:prstGeom prst="rect">
                <a:avLst/>
              </a:prstGeom>
              <a:blipFill>
                <a:blip r:embed="rId12"/>
                <a:stretch>
                  <a:fillRect l="-3509" r="-350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3B1F1F6-F360-57F7-66EA-F8119D3A61A8}"/>
                  </a:ext>
                </a:extLst>
              </p:cNvPr>
              <p:cNvSpPr txBox="1"/>
              <p:nvPr/>
            </p:nvSpPr>
            <p:spPr>
              <a:xfrm>
                <a:off x="2631199" y="1066342"/>
                <a:ext cx="5105977" cy="369332"/>
              </a:xfrm>
              <a:prstGeom prst="rect">
                <a:avLst/>
              </a:prstGeom>
              <a:noFill/>
            </p:spPr>
            <p:txBody>
              <a:bodyPr wrap="square" rtlCol="0">
                <a:spAutoFit/>
              </a:bodyPr>
              <a:lstStyle/>
              <a:p>
                <a:r>
                  <a:rPr lang="en-TW" sz="1800" dirty="0">
                    <a:latin typeface="Cambria Math" panose="02040503050406030204" pitchFamily="18" charset="0"/>
                  </a:rPr>
                  <a:t>這個</a:t>
                </a:r>
                <a:r>
                  <a:rPr lang="en-US" sz="1800" dirty="0"/>
                  <a:t> </a:t>
                </a:r>
                <a14:m>
                  <m:oMath xmlns:m="http://schemas.openxmlformats.org/officeDocument/2006/math">
                    <m:r>
                      <a:rPr lang="en-US" sz="1800" i="1">
                        <a:latin typeface="Cambria Math" panose="02040503050406030204" pitchFamily="18" charset="0"/>
                      </a:rPr>
                      <m:t>𝑥</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𝑦</m:t>
                    </m:r>
                  </m:oMath>
                </a14:m>
                <a:r>
                  <a:rPr lang="zh-TW" altLang="en-US" sz="1800" dirty="0"/>
                  <a:t>表格的</a:t>
                </a:r>
                <a:r>
                  <a:rPr lang="en-TW" sz="1800" dirty="0">
                    <a:latin typeface="Cambria Math" panose="02040503050406030204" pitchFamily="18" charset="0"/>
                  </a:rPr>
                  <a:t>元素對應</a:t>
                </a:r>
                <a14:m>
                  <m:oMath xmlns:m="http://schemas.openxmlformats.org/officeDocument/2006/math">
                    <m:r>
                      <a:rPr lang="en-US" altLang="zh-TW" sz="1800" i="1" dirty="0" smtClean="0">
                        <a:latin typeface="Cambria Math" panose="02040503050406030204" pitchFamily="18" charset="0"/>
                      </a:rPr>
                      <m:t>𝑛</m:t>
                    </m:r>
                  </m:oMath>
                </a14:m>
                <a:r>
                  <a:rPr lang="zh-TW" altLang="en-US" sz="1800" dirty="0"/>
                  <a:t>態到</a:t>
                </a:r>
                <a14:m>
                  <m:oMath xmlns:m="http://schemas.openxmlformats.org/officeDocument/2006/math">
                    <m:r>
                      <a:rPr lang="en-US" altLang="zh-TW" sz="1800" b="0" i="1" smtClean="0">
                        <a:latin typeface="Cambria Math" panose="02040503050406030204" pitchFamily="18" charset="0"/>
                      </a:rPr>
                      <m:t>𝑚</m:t>
                    </m:r>
                  </m:oMath>
                </a14:m>
                <a:r>
                  <a:rPr lang="zh-TW" altLang="en-US" sz="1800" dirty="0"/>
                  <a:t>態的躍遷。</a:t>
                </a:r>
              </a:p>
            </p:txBody>
          </p:sp>
        </mc:Choice>
        <mc:Fallback xmlns="">
          <p:sp>
            <p:nvSpPr>
              <p:cNvPr id="3" name="TextBox 2">
                <a:extLst>
                  <a:ext uri="{FF2B5EF4-FFF2-40B4-BE49-F238E27FC236}">
                    <a16:creationId xmlns:a16="http://schemas.microsoft.com/office/drawing/2014/main" id="{53B1F1F6-F360-57F7-66EA-F8119D3A61A8}"/>
                  </a:ext>
                </a:extLst>
              </p:cNvPr>
              <p:cNvSpPr txBox="1">
                <a:spLocks noRot="1" noChangeAspect="1" noMove="1" noResize="1" noEditPoints="1" noAdjustHandles="1" noChangeArrowheads="1" noChangeShapeType="1" noTextEdit="1"/>
              </p:cNvSpPr>
              <p:nvPr/>
            </p:nvSpPr>
            <p:spPr>
              <a:xfrm>
                <a:off x="2631199" y="1066342"/>
                <a:ext cx="5105977" cy="369332"/>
              </a:xfrm>
              <a:prstGeom prst="rect">
                <a:avLst/>
              </a:prstGeom>
              <a:blipFill>
                <a:blip r:embed="rId13"/>
                <a:stretch>
                  <a:fillRect l="-993" t="-10000"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4C99BFD-70D6-F029-4688-C027A729DBE9}"/>
                  </a:ext>
                </a:extLst>
              </p:cNvPr>
              <p:cNvSpPr txBox="1"/>
              <p:nvPr/>
            </p:nvSpPr>
            <p:spPr>
              <a:xfrm>
                <a:off x="1688218" y="5505513"/>
                <a:ext cx="2569293"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𝑦</m:t>
                              </m:r>
                            </m:e>
                          </m:d>
                        </m:e>
                        <m:sub>
                          <m:r>
                            <a:rPr lang="en-US" sz="1800" b="0" i="1" smtClean="0">
                              <a:latin typeface="Cambria Math" panose="02040503050406030204" pitchFamily="18" charset="0"/>
                            </a:rPr>
                            <m:t>𝑛𝑚</m:t>
                          </m:r>
                        </m:sub>
                      </m:sSub>
                      <m:r>
                        <a:rPr lang="en-US" sz="1800" b="0" i="1" smtClean="0">
                          <a:latin typeface="Cambria Math" panose="02040503050406030204" pitchFamily="18" charset="0"/>
                        </a:rPr>
                        <m:t>=</m:t>
                      </m:r>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i="1">
                                  <a:latin typeface="Cambria Math" panose="02040503050406030204" pitchFamily="18" charset="0"/>
                                </a:rPr>
                                <m:t>𝑥</m:t>
                              </m:r>
                            </m:e>
                          </m:d>
                        </m:e>
                        <m:sub>
                          <m:r>
                            <a:rPr lang="en-US" sz="1800" i="1">
                              <a:latin typeface="Cambria Math" panose="02040503050406030204" pitchFamily="18" charset="0"/>
                            </a:rPr>
                            <m:t>𝑛𝑘</m:t>
                          </m:r>
                        </m:sub>
                      </m:sSub>
                      <m:r>
                        <a:rPr lang="en-US" sz="1800" i="1">
                          <a:latin typeface="Cambria Math" panose="02040503050406030204" pitchFamily="18" charset="0"/>
                          <a:ea typeface="Cambria Math" panose="02040503050406030204" pitchFamily="18" charset="0"/>
                        </a:rPr>
                        <m:t>∙</m:t>
                      </m:r>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𝑦</m:t>
                              </m:r>
                            </m:e>
                          </m:d>
                        </m:e>
                        <m:sub>
                          <m:r>
                            <a:rPr lang="en-US" sz="1800" i="1">
                              <a:latin typeface="Cambria Math" panose="02040503050406030204" pitchFamily="18" charset="0"/>
                            </a:rPr>
                            <m:t>𝑘𝑚</m:t>
                          </m:r>
                        </m:sub>
                      </m:sSub>
                    </m:oMath>
                  </m:oMathPara>
                </a14:m>
                <a:endParaRPr lang="en-TW" sz="1800" b="0" dirty="0">
                  <a:latin typeface="Cambria Math"/>
                </a:endParaRPr>
              </a:p>
            </p:txBody>
          </p:sp>
        </mc:Choice>
        <mc:Fallback xmlns="">
          <p:sp>
            <p:nvSpPr>
              <p:cNvPr id="4" name="TextBox 3">
                <a:extLst>
                  <a:ext uri="{FF2B5EF4-FFF2-40B4-BE49-F238E27FC236}">
                    <a16:creationId xmlns:a16="http://schemas.microsoft.com/office/drawing/2014/main" id="{04C99BFD-70D6-F029-4688-C027A729DBE9}"/>
                  </a:ext>
                </a:extLst>
              </p:cNvPr>
              <p:cNvSpPr txBox="1">
                <a:spLocks noRot="1" noChangeAspect="1" noMove="1" noResize="1" noEditPoints="1" noAdjustHandles="1" noChangeArrowheads="1" noChangeShapeType="1" noTextEdit="1"/>
              </p:cNvSpPr>
              <p:nvPr/>
            </p:nvSpPr>
            <p:spPr>
              <a:xfrm>
                <a:off x="1688218" y="5505513"/>
                <a:ext cx="2569293" cy="276999"/>
              </a:xfrm>
              <a:prstGeom prst="rect">
                <a:avLst/>
              </a:prstGeom>
              <a:blipFill>
                <a:blip r:embed="rId14"/>
                <a:stretch>
                  <a:fillRect b="-26087"/>
                </a:stretch>
              </a:blipFill>
            </p:spPr>
            <p:txBody>
              <a:bodyPr/>
              <a:lstStyle/>
              <a:p>
                <a:r>
                  <a:rPr lang="en-TW">
                    <a:noFill/>
                  </a:rPr>
                  <a:t> </a:t>
                </a:r>
              </a:p>
            </p:txBody>
          </p:sp>
        </mc:Fallback>
      </mc:AlternateContent>
      <p:cxnSp>
        <p:nvCxnSpPr>
          <p:cNvPr id="5" name="直線接點 14">
            <a:extLst>
              <a:ext uri="{FF2B5EF4-FFF2-40B4-BE49-F238E27FC236}">
                <a16:creationId xmlns:a16="http://schemas.microsoft.com/office/drawing/2014/main" id="{F4B35711-FA3C-212E-BB6D-18BA9212E24F}"/>
              </a:ext>
            </a:extLst>
          </p:cNvPr>
          <p:cNvCxnSpPr/>
          <p:nvPr/>
        </p:nvCxnSpPr>
        <p:spPr>
          <a:xfrm>
            <a:off x="6286500" y="2143125"/>
            <a:ext cx="121443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接點 15">
            <a:extLst>
              <a:ext uri="{FF2B5EF4-FFF2-40B4-BE49-F238E27FC236}">
                <a16:creationId xmlns:a16="http://schemas.microsoft.com/office/drawing/2014/main" id="{E069A279-BB8E-EB31-2100-78CA16C39770}"/>
              </a:ext>
            </a:extLst>
          </p:cNvPr>
          <p:cNvCxnSpPr/>
          <p:nvPr/>
        </p:nvCxnSpPr>
        <p:spPr>
          <a:xfrm>
            <a:off x="6286500" y="2428875"/>
            <a:ext cx="121443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接點 16">
            <a:extLst>
              <a:ext uri="{FF2B5EF4-FFF2-40B4-BE49-F238E27FC236}">
                <a16:creationId xmlns:a16="http://schemas.microsoft.com/office/drawing/2014/main" id="{15C79007-350F-BF60-E994-8B6061C19A07}"/>
              </a:ext>
            </a:extLst>
          </p:cNvPr>
          <p:cNvCxnSpPr/>
          <p:nvPr/>
        </p:nvCxnSpPr>
        <p:spPr>
          <a:xfrm>
            <a:off x="6286500" y="3214688"/>
            <a:ext cx="121443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接點 17">
            <a:extLst>
              <a:ext uri="{FF2B5EF4-FFF2-40B4-BE49-F238E27FC236}">
                <a16:creationId xmlns:a16="http://schemas.microsoft.com/office/drawing/2014/main" id="{F000140D-6B66-CC9A-070A-3208B4B25AC3}"/>
              </a:ext>
            </a:extLst>
          </p:cNvPr>
          <p:cNvCxnSpPr/>
          <p:nvPr/>
        </p:nvCxnSpPr>
        <p:spPr>
          <a:xfrm>
            <a:off x="6286500" y="3500438"/>
            <a:ext cx="121443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8">
            <a:extLst>
              <a:ext uri="{FF2B5EF4-FFF2-40B4-BE49-F238E27FC236}">
                <a16:creationId xmlns:a16="http://schemas.microsoft.com/office/drawing/2014/main" id="{98B05897-B5E3-640D-461C-433E3D765179}"/>
              </a:ext>
            </a:extLst>
          </p:cNvPr>
          <p:cNvCxnSpPr/>
          <p:nvPr/>
        </p:nvCxnSpPr>
        <p:spPr>
          <a:xfrm>
            <a:off x="6286500" y="3857625"/>
            <a:ext cx="121443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單箭頭接點 19">
            <a:extLst>
              <a:ext uri="{FF2B5EF4-FFF2-40B4-BE49-F238E27FC236}">
                <a16:creationId xmlns:a16="http://schemas.microsoft.com/office/drawing/2014/main" id="{F57922A6-9F58-F5A3-7F28-1D8CBDE2744B}"/>
              </a:ext>
            </a:extLst>
          </p:cNvPr>
          <p:cNvCxnSpPr/>
          <p:nvPr/>
        </p:nvCxnSpPr>
        <p:spPr>
          <a:xfrm rot="5400000">
            <a:off x="6108700" y="2678113"/>
            <a:ext cx="1071563"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單箭頭接點 22">
            <a:extLst>
              <a:ext uri="{FF2B5EF4-FFF2-40B4-BE49-F238E27FC236}">
                <a16:creationId xmlns:a16="http://schemas.microsoft.com/office/drawing/2014/main" id="{AB7C7C6A-D3B2-2E0A-C371-87E942DFDEE7}"/>
              </a:ext>
            </a:extLst>
          </p:cNvPr>
          <p:cNvCxnSpPr/>
          <p:nvPr/>
        </p:nvCxnSpPr>
        <p:spPr>
          <a:xfrm rot="5400000">
            <a:off x="6109494" y="2677319"/>
            <a:ext cx="1069975" cy="1587"/>
          </a:xfrm>
          <a:prstGeom prst="straightConnector1">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單箭頭接點 30">
            <a:extLst>
              <a:ext uri="{FF2B5EF4-FFF2-40B4-BE49-F238E27FC236}">
                <a16:creationId xmlns:a16="http://schemas.microsoft.com/office/drawing/2014/main" id="{EB726501-4737-2582-49D5-04673559B041}"/>
              </a:ext>
            </a:extLst>
          </p:cNvPr>
          <p:cNvCxnSpPr/>
          <p:nvPr/>
        </p:nvCxnSpPr>
        <p:spPr>
          <a:xfrm rot="5400000">
            <a:off x="6510936" y="3535363"/>
            <a:ext cx="642937" cy="1587"/>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文字方塊 34">
                <a:extLst>
                  <a:ext uri="{FF2B5EF4-FFF2-40B4-BE49-F238E27FC236}">
                    <a16:creationId xmlns:a16="http://schemas.microsoft.com/office/drawing/2014/main" id="{AEF9CEEB-6E0A-049F-45D8-E4FC90597470}"/>
                  </a:ext>
                </a:extLst>
              </p:cNvPr>
              <p:cNvSpPr txBox="1">
                <a:spLocks noChangeArrowheads="1"/>
              </p:cNvSpPr>
              <p:nvPr/>
            </p:nvSpPr>
            <p:spPr bwMode="auto">
              <a:xfrm>
                <a:off x="7500938" y="3000375"/>
                <a:ext cx="357187"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𝑘</m:t>
                      </m:r>
                    </m:oMath>
                  </m:oMathPara>
                </a14:m>
                <a:endParaRPr lang="zh-TW" altLang="en-US" sz="2000" i="1" dirty="0"/>
              </a:p>
            </p:txBody>
          </p:sp>
        </mc:Choice>
        <mc:Fallback xmlns="">
          <p:sp>
            <p:nvSpPr>
              <p:cNvPr id="20" name="文字方塊 34">
                <a:extLst>
                  <a:ext uri="{FF2B5EF4-FFF2-40B4-BE49-F238E27FC236}">
                    <a16:creationId xmlns:a16="http://schemas.microsoft.com/office/drawing/2014/main" id="{AEF9CEEB-6E0A-049F-45D8-E4FC90597470}"/>
                  </a:ext>
                </a:extLst>
              </p:cNvPr>
              <p:cNvSpPr txBox="1">
                <a:spLocks noRot="1" noChangeAspect="1" noMove="1" noResize="1" noEditPoints="1" noAdjustHandles="1" noChangeArrowheads="1" noChangeShapeType="1" noTextEdit="1"/>
              </p:cNvSpPr>
              <p:nvPr/>
            </p:nvSpPr>
            <p:spPr bwMode="auto">
              <a:xfrm>
                <a:off x="7500938" y="3000375"/>
                <a:ext cx="357187" cy="400050"/>
              </a:xfrm>
              <a:prstGeom prst="rect">
                <a:avLst/>
              </a:prstGeom>
              <a:blipFill>
                <a:blip r:embed="rId1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BF42183-2A37-7FE0-E47B-4B66415EA634}"/>
                  </a:ext>
                </a:extLst>
              </p:cNvPr>
              <p:cNvSpPr txBox="1"/>
              <p:nvPr/>
            </p:nvSpPr>
            <p:spPr>
              <a:xfrm>
                <a:off x="7102203" y="2505029"/>
                <a:ext cx="599395"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𝑥</m:t>
                              </m:r>
                            </m:e>
                          </m:d>
                        </m:e>
                        <m:sub>
                          <m:r>
                            <a:rPr lang="en-US" sz="1800" b="0" i="1" smtClean="0">
                              <a:latin typeface="Cambria Math" panose="02040503050406030204" pitchFamily="18" charset="0"/>
                            </a:rPr>
                            <m:t>𝑛𝑘</m:t>
                          </m:r>
                        </m:sub>
                      </m:sSub>
                    </m:oMath>
                  </m:oMathPara>
                </a14:m>
                <a:endParaRPr lang="en-TW" sz="1800" b="0" dirty="0">
                  <a:latin typeface="Cambria Math"/>
                </a:endParaRPr>
              </a:p>
            </p:txBody>
          </p:sp>
        </mc:Choice>
        <mc:Fallback xmlns="">
          <p:sp>
            <p:nvSpPr>
              <p:cNvPr id="21" name="TextBox 20">
                <a:extLst>
                  <a:ext uri="{FF2B5EF4-FFF2-40B4-BE49-F238E27FC236}">
                    <a16:creationId xmlns:a16="http://schemas.microsoft.com/office/drawing/2014/main" id="{2BF42183-2A37-7FE0-E47B-4B66415EA634}"/>
                  </a:ext>
                </a:extLst>
              </p:cNvPr>
              <p:cNvSpPr txBox="1">
                <a:spLocks noRot="1" noChangeAspect="1" noMove="1" noResize="1" noEditPoints="1" noAdjustHandles="1" noChangeArrowheads="1" noChangeShapeType="1" noTextEdit="1"/>
              </p:cNvSpPr>
              <p:nvPr/>
            </p:nvSpPr>
            <p:spPr>
              <a:xfrm>
                <a:off x="7102203" y="2505029"/>
                <a:ext cx="599395" cy="276999"/>
              </a:xfrm>
              <a:prstGeom prst="rect">
                <a:avLst/>
              </a:prstGeom>
              <a:blipFill>
                <a:blip r:embed="rId16"/>
                <a:stretch>
                  <a:fillRect r="-2083" b="-181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C1D6AB1-4179-22C1-3F0E-14841F5201E1}"/>
                  </a:ext>
                </a:extLst>
              </p:cNvPr>
              <p:cNvSpPr txBox="1"/>
              <p:nvPr/>
            </p:nvSpPr>
            <p:spPr>
              <a:xfrm>
                <a:off x="7792583" y="3400425"/>
                <a:ext cx="648832"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𝑦</m:t>
                              </m:r>
                            </m:e>
                          </m:d>
                        </m:e>
                        <m:sub>
                          <m:r>
                            <a:rPr lang="en-US" sz="1800" b="0" i="1" smtClean="0">
                              <a:latin typeface="Cambria Math" panose="02040503050406030204" pitchFamily="18" charset="0"/>
                            </a:rPr>
                            <m:t>𝑘𝑚</m:t>
                          </m:r>
                        </m:sub>
                      </m:sSub>
                    </m:oMath>
                  </m:oMathPara>
                </a14:m>
                <a:endParaRPr lang="en-TW" sz="1800" b="0" dirty="0">
                  <a:latin typeface="Cambria Math"/>
                </a:endParaRPr>
              </a:p>
            </p:txBody>
          </p:sp>
        </mc:Choice>
        <mc:Fallback xmlns="">
          <p:sp>
            <p:nvSpPr>
              <p:cNvPr id="22" name="TextBox 21">
                <a:extLst>
                  <a:ext uri="{FF2B5EF4-FFF2-40B4-BE49-F238E27FC236}">
                    <a16:creationId xmlns:a16="http://schemas.microsoft.com/office/drawing/2014/main" id="{9C1D6AB1-4179-22C1-3F0E-14841F5201E1}"/>
                  </a:ext>
                </a:extLst>
              </p:cNvPr>
              <p:cNvSpPr txBox="1">
                <a:spLocks noRot="1" noChangeAspect="1" noMove="1" noResize="1" noEditPoints="1" noAdjustHandles="1" noChangeArrowheads="1" noChangeShapeType="1" noTextEdit="1"/>
              </p:cNvSpPr>
              <p:nvPr/>
            </p:nvSpPr>
            <p:spPr>
              <a:xfrm>
                <a:off x="7792583" y="3400425"/>
                <a:ext cx="648832" cy="276999"/>
              </a:xfrm>
              <a:prstGeom prst="rect">
                <a:avLst/>
              </a:prstGeom>
              <a:blipFill>
                <a:blip r:embed="rId17"/>
                <a:stretch>
                  <a:fillRect r="-1923" b="-260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9308419-B0D2-55D9-22F3-2BF1C920EF6E}"/>
                  </a:ext>
                </a:extLst>
              </p:cNvPr>
              <p:cNvSpPr txBox="1"/>
              <p:nvPr/>
            </p:nvSpPr>
            <p:spPr>
              <a:xfrm>
                <a:off x="6939729" y="3397656"/>
                <a:ext cx="185114"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𝑦</m:t>
                      </m:r>
                    </m:oMath>
                  </m:oMathPara>
                </a14:m>
                <a:endParaRPr lang="en-TW" sz="1800" b="0" dirty="0">
                  <a:latin typeface="Cambria Math"/>
                </a:endParaRPr>
              </a:p>
            </p:txBody>
          </p:sp>
        </mc:Choice>
        <mc:Fallback xmlns="">
          <p:sp>
            <p:nvSpPr>
              <p:cNvPr id="23" name="TextBox 22">
                <a:extLst>
                  <a:ext uri="{FF2B5EF4-FFF2-40B4-BE49-F238E27FC236}">
                    <a16:creationId xmlns:a16="http://schemas.microsoft.com/office/drawing/2014/main" id="{79308419-B0D2-55D9-22F3-2BF1C920EF6E}"/>
                  </a:ext>
                </a:extLst>
              </p:cNvPr>
              <p:cNvSpPr txBox="1">
                <a:spLocks noRot="1" noChangeAspect="1" noMove="1" noResize="1" noEditPoints="1" noAdjustHandles="1" noChangeArrowheads="1" noChangeShapeType="1" noTextEdit="1"/>
              </p:cNvSpPr>
              <p:nvPr/>
            </p:nvSpPr>
            <p:spPr>
              <a:xfrm>
                <a:off x="6939729" y="3397656"/>
                <a:ext cx="185114" cy="276999"/>
              </a:xfrm>
              <a:prstGeom prst="rect">
                <a:avLst/>
              </a:prstGeom>
              <a:blipFill>
                <a:blip r:embed="rId18"/>
                <a:stretch>
                  <a:fillRect l="-31250" r="-25000" b="-260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237A5B5-6C4F-B3F4-3042-312143072FFB}"/>
                  </a:ext>
                </a:extLst>
              </p:cNvPr>
              <p:cNvSpPr txBox="1"/>
              <p:nvPr/>
            </p:nvSpPr>
            <p:spPr>
              <a:xfrm>
                <a:off x="6673414" y="2509708"/>
                <a:ext cx="181716"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𝑥</m:t>
                      </m:r>
                    </m:oMath>
                  </m:oMathPara>
                </a14:m>
                <a:endParaRPr lang="en-TW" sz="1800" b="0" dirty="0">
                  <a:latin typeface="Cambria Math"/>
                </a:endParaRPr>
              </a:p>
            </p:txBody>
          </p:sp>
        </mc:Choice>
        <mc:Fallback xmlns="">
          <p:sp>
            <p:nvSpPr>
              <p:cNvPr id="24" name="TextBox 23">
                <a:extLst>
                  <a:ext uri="{FF2B5EF4-FFF2-40B4-BE49-F238E27FC236}">
                    <a16:creationId xmlns:a16="http://schemas.microsoft.com/office/drawing/2014/main" id="{5237A5B5-6C4F-B3F4-3042-312143072FFB}"/>
                  </a:ext>
                </a:extLst>
              </p:cNvPr>
              <p:cNvSpPr txBox="1">
                <a:spLocks noRot="1" noChangeAspect="1" noMove="1" noResize="1" noEditPoints="1" noAdjustHandles="1" noChangeArrowheads="1" noChangeShapeType="1" noTextEdit="1"/>
              </p:cNvSpPr>
              <p:nvPr/>
            </p:nvSpPr>
            <p:spPr>
              <a:xfrm>
                <a:off x="6673414" y="2509708"/>
                <a:ext cx="181716" cy="276999"/>
              </a:xfrm>
              <a:prstGeom prst="rect">
                <a:avLst/>
              </a:prstGeom>
              <a:blipFill>
                <a:blip r:embed="rId19"/>
                <a:stretch>
                  <a:fillRect l="-20000" r="-1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5" name="文字方塊 34">
                <a:extLst>
                  <a:ext uri="{FF2B5EF4-FFF2-40B4-BE49-F238E27FC236}">
                    <a16:creationId xmlns:a16="http://schemas.microsoft.com/office/drawing/2014/main" id="{192BCC1B-3066-A3E3-9FE9-AC29E0861249}"/>
                  </a:ext>
                </a:extLst>
              </p:cNvPr>
              <p:cNvSpPr txBox="1">
                <a:spLocks noChangeArrowheads="1"/>
              </p:cNvSpPr>
              <p:nvPr/>
            </p:nvSpPr>
            <p:spPr bwMode="auto">
              <a:xfrm>
                <a:off x="7528322" y="1887432"/>
                <a:ext cx="357187"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𝑛</m:t>
                      </m:r>
                    </m:oMath>
                  </m:oMathPara>
                </a14:m>
                <a:endParaRPr lang="zh-TW" altLang="en-US" sz="2000" i="1" dirty="0"/>
              </a:p>
            </p:txBody>
          </p:sp>
        </mc:Choice>
        <mc:Fallback xmlns="">
          <p:sp>
            <p:nvSpPr>
              <p:cNvPr id="25" name="文字方塊 34">
                <a:extLst>
                  <a:ext uri="{FF2B5EF4-FFF2-40B4-BE49-F238E27FC236}">
                    <a16:creationId xmlns:a16="http://schemas.microsoft.com/office/drawing/2014/main" id="{192BCC1B-3066-A3E3-9FE9-AC29E0861249}"/>
                  </a:ext>
                </a:extLst>
              </p:cNvPr>
              <p:cNvSpPr txBox="1">
                <a:spLocks noRot="1" noChangeAspect="1" noMove="1" noResize="1" noEditPoints="1" noAdjustHandles="1" noChangeArrowheads="1" noChangeShapeType="1" noTextEdit="1"/>
              </p:cNvSpPr>
              <p:nvPr/>
            </p:nvSpPr>
            <p:spPr bwMode="auto">
              <a:xfrm>
                <a:off x="7528322" y="1887432"/>
                <a:ext cx="357187" cy="400050"/>
              </a:xfrm>
              <a:prstGeom prst="rect">
                <a:avLst/>
              </a:prstGeom>
              <a:blipFill>
                <a:blip r:embed="rId2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 name="文字方塊 34">
                <a:extLst>
                  <a:ext uri="{FF2B5EF4-FFF2-40B4-BE49-F238E27FC236}">
                    <a16:creationId xmlns:a16="http://schemas.microsoft.com/office/drawing/2014/main" id="{7BE82D37-64E9-882A-AF75-F9985EE96BD1}"/>
                  </a:ext>
                </a:extLst>
              </p:cNvPr>
              <p:cNvSpPr txBox="1">
                <a:spLocks noChangeArrowheads="1"/>
              </p:cNvSpPr>
              <p:nvPr/>
            </p:nvSpPr>
            <p:spPr bwMode="auto">
              <a:xfrm>
                <a:off x="7502820" y="3674655"/>
                <a:ext cx="357188"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𝑚</m:t>
                      </m:r>
                    </m:oMath>
                  </m:oMathPara>
                </a14:m>
                <a:endParaRPr lang="zh-TW" altLang="en-US" sz="2000" i="1" dirty="0"/>
              </a:p>
            </p:txBody>
          </p:sp>
        </mc:Choice>
        <mc:Fallback xmlns="">
          <p:sp>
            <p:nvSpPr>
              <p:cNvPr id="26" name="文字方塊 34">
                <a:extLst>
                  <a:ext uri="{FF2B5EF4-FFF2-40B4-BE49-F238E27FC236}">
                    <a16:creationId xmlns:a16="http://schemas.microsoft.com/office/drawing/2014/main" id="{7BE82D37-64E9-882A-AF75-F9985EE96BD1}"/>
                  </a:ext>
                </a:extLst>
              </p:cNvPr>
              <p:cNvSpPr txBox="1">
                <a:spLocks noRot="1" noChangeAspect="1" noMove="1" noResize="1" noEditPoints="1" noAdjustHandles="1" noChangeArrowheads="1" noChangeShapeType="1" noTextEdit="1"/>
              </p:cNvSpPr>
              <p:nvPr/>
            </p:nvSpPr>
            <p:spPr bwMode="auto">
              <a:xfrm>
                <a:off x="7502820" y="3674655"/>
                <a:ext cx="357188" cy="400050"/>
              </a:xfrm>
              <a:prstGeom prst="rect">
                <a:avLst/>
              </a:prstGeom>
              <a:blipFill>
                <a:blip r:embed="rId21"/>
                <a:stretch>
                  <a:fillRect r="-689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11" name="Picture 3" descr="C:\Users\Chia-Hung Chang\Desktop\snap.jpg">
            <a:extLst>
              <a:ext uri="{FF2B5EF4-FFF2-40B4-BE49-F238E27FC236}">
                <a16:creationId xmlns:a16="http://schemas.microsoft.com/office/drawing/2014/main" id="{A70A970F-AF91-0079-3CB8-440301C8A11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l="2419" t="15584" r="3226" b="23051"/>
          <a:stretch>
            <a:fillRect/>
          </a:stretch>
        </p:blipFill>
        <p:spPr bwMode="auto">
          <a:xfrm>
            <a:off x="3643312" y="2128093"/>
            <a:ext cx="4815932" cy="259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1"/>
                                        </p:tgtEl>
                                        <p:attrNameLst>
                                          <p:attrName>ppt_x</p:attrName>
                                        </p:attrNameLst>
                                      </p:cBhvr>
                                      <p:tavLst>
                                        <p:tav tm="0">
                                          <p:val>
                                            <p:strVal val="ppt_x"/>
                                          </p:val>
                                        </p:tav>
                                        <p:tav tm="100000">
                                          <p:val>
                                            <p:strVal val="ppt_x"/>
                                          </p:val>
                                        </p:tav>
                                      </p:tavLst>
                                    </p:anim>
                                    <p:anim calcmode="lin" valueType="num">
                                      <p:cBhvr additive="base">
                                        <p:cTn id="13" dur="500"/>
                                        <p:tgtEl>
                                          <p:spTgt spid="11"/>
                                        </p:tgtEl>
                                        <p:attrNameLst>
                                          <p:attrName>ppt_y</p:attrName>
                                        </p:attrNameLst>
                                      </p:cBhvr>
                                      <p:tavLst>
                                        <p:tav tm="0">
                                          <p:val>
                                            <p:strVal val="ppt_y"/>
                                          </p:val>
                                        </p:tav>
                                        <p:tav tm="100000">
                                          <p:val>
                                            <p:strVal val="1+ppt_h/2"/>
                                          </p:val>
                                        </p:tav>
                                      </p:tavLst>
                                    </p:anim>
                                    <p:set>
                                      <p:cBhvr>
                                        <p:cTn id="1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1500188" y="2143125"/>
            <a:ext cx="121443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1500188" y="2428875"/>
            <a:ext cx="121443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1500188" y="3214688"/>
            <a:ext cx="121443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1500188" y="3500438"/>
            <a:ext cx="121443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1500188" y="3857625"/>
            <a:ext cx="121443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rot="5400000">
            <a:off x="999332" y="2999581"/>
            <a:ext cx="1714500"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6286500" y="2143125"/>
            <a:ext cx="121443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6286500" y="2428875"/>
            <a:ext cx="121443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6286500" y="3214688"/>
            <a:ext cx="121443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6286500" y="3500438"/>
            <a:ext cx="121443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6286500" y="3857625"/>
            <a:ext cx="121443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rot="5400000">
            <a:off x="6108700" y="2678113"/>
            <a:ext cx="1071563"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rot="5400000">
            <a:off x="6109494" y="2677319"/>
            <a:ext cx="1069975" cy="1587"/>
          </a:xfrm>
          <a:prstGeom prst="straightConnector1">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rot="5400000">
            <a:off x="6510936" y="3535363"/>
            <a:ext cx="642937" cy="1587"/>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8436" name="Object 6"/>
          <p:cNvGraphicFramePr>
            <a:graphicFrameLocks noChangeAspect="1"/>
          </p:cNvGraphicFramePr>
          <p:nvPr/>
        </p:nvGraphicFramePr>
        <p:xfrm>
          <a:off x="5357813" y="2786063"/>
          <a:ext cx="450850" cy="528637"/>
        </p:xfrm>
        <a:graphic>
          <a:graphicData uri="http://schemas.openxmlformats.org/presentationml/2006/ole">
            <mc:AlternateContent xmlns:mc="http://schemas.openxmlformats.org/markup-compatibility/2006">
              <mc:Choice xmlns:v="urn:schemas-microsoft-com:vml" Requires="v">
                <p:oleObj name="方程式" r:id="rId2" imgW="291973" imgH="342751" progId="Equation.3">
                  <p:embed/>
                </p:oleObj>
              </mc:Choice>
              <mc:Fallback>
                <p:oleObj name="方程式" r:id="rId2" imgW="291973" imgH="342751" progId="Equation.3">
                  <p:embed/>
                  <p:pic>
                    <p:nvPicPr>
                      <p:cNvPr id="18436"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813" y="2786063"/>
                        <a:ext cx="450850" cy="52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8453" name="文字方塊 34"/>
              <p:cNvSpPr txBox="1">
                <a:spLocks noChangeArrowheads="1"/>
              </p:cNvSpPr>
              <p:nvPr/>
            </p:nvSpPr>
            <p:spPr bwMode="auto">
              <a:xfrm>
                <a:off x="7500938" y="3000375"/>
                <a:ext cx="357187"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𝑘</m:t>
                      </m:r>
                    </m:oMath>
                  </m:oMathPara>
                </a14:m>
                <a:endParaRPr lang="zh-TW" altLang="en-US" sz="2000" i="1" dirty="0"/>
              </a:p>
            </p:txBody>
          </p:sp>
        </mc:Choice>
        <mc:Fallback xmlns="">
          <p:sp>
            <p:nvSpPr>
              <p:cNvPr id="18453" name="文字方塊 34"/>
              <p:cNvSpPr txBox="1">
                <a:spLocks noRot="1" noChangeAspect="1" noMove="1" noResize="1" noEditPoints="1" noAdjustHandles="1" noChangeArrowheads="1" noChangeShapeType="1" noTextEdit="1"/>
              </p:cNvSpPr>
              <p:nvPr/>
            </p:nvSpPr>
            <p:spPr bwMode="auto">
              <a:xfrm>
                <a:off x="7500938" y="3000375"/>
                <a:ext cx="357187" cy="400050"/>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8455" name="文字方塊 27"/>
          <p:cNvSpPr txBox="1">
            <a:spLocks noChangeArrowheads="1"/>
          </p:cNvSpPr>
          <p:nvPr/>
        </p:nvSpPr>
        <p:spPr bwMode="auto">
          <a:xfrm>
            <a:off x="5072063" y="3286125"/>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任意 </a:t>
            </a:r>
            <a:r>
              <a:rPr lang="en-US" altLang="zh-TW" sz="1800" i="1"/>
              <a:t>k</a:t>
            </a:r>
            <a:endParaRPr lang="zh-TW" altLang="en-US" sz="1800" i="1"/>
          </a:p>
        </p:txBody>
      </p:sp>
      <mc:AlternateContent xmlns:mc="http://schemas.openxmlformats.org/markup-compatibility/2006" xmlns:a14="http://schemas.microsoft.com/office/drawing/2010/main">
        <mc:Choice Requires="a14">
          <p:sp>
            <p:nvSpPr>
              <p:cNvPr id="128026" name="文字方塊 34"/>
              <p:cNvSpPr txBox="1">
                <a:spLocks noChangeArrowheads="1"/>
              </p:cNvSpPr>
              <p:nvPr/>
            </p:nvSpPr>
            <p:spPr bwMode="auto">
              <a:xfrm>
                <a:off x="2786063" y="1928813"/>
                <a:ext cx="357187"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𝑛</m:t>
                      </m:r>
                    </m:oMath>
                  </m:oMathPara>
                </a14:m>
                <a:endParaRPr lang="zh-TW" altLang="en-US" sz="2000" i="1" dirty="0"/>
              </a:p>
            </p:txBody>
          </p:sp>
        </mc:Choice>
        <mc:Fallback xmlns="">
          <p:sp>
            <p:nvSpPr>
              <p:cNvPr id="128026" name="文字方塊 34"/>
              <p:cNvSpPr txBox="1">
                <a:spLocks noRot="1" noChangeAspect="1" noMove="1" noResize="1" noEditPoints="1" noAdjustHandles="1" noChangeArrowheads="1" noChangeShapeType="1" noTextEdit="1"/>
              </p:cNvSpPr>
              <p:nvPr/>
            </p:nvSpPr>
            <p:spPr bwMode="auto">
              <a:xfrm>
                <a:off x="2786063" y="1928813"/>
                <a:ext cx="357187" cy="400050"/>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8027" name="文字方塊 34"/>
              <p:cNvSpPr txBox="1">
                <a:spLocks noChangeArrowheads="1"/>
              </p:cNvSpPr>
              <p:nvPr/>
            </p:nvSpPr>
            <p:spPr bwMode="auto">
              <a:xfrm>
                <a:off x="2771253" y="3624098"/>
                <a:ext cx="357188"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𝑚</m:t>
                      </m:r>
                    </m:oMath>
                  </m:oMathPara>
                </a14:m>
                <a:endParaRPr lang="zh-TW" altLang="en-US" sz="2000" i="1" dirty="0"/>
              </a:p>
            </p:txBody>
          </p:sp>
        </mc:Choice>
        <mc:Fallback xmlns="">
          <p:sp>
            <p:nvSpPr>
              <p:cNvPr id="128027" name="文字方塊 34"/>
              <p:cNvSpPr txBox="1">
                <a:spLocks noRot="1" noChangeAspect="1" noMove="1" noResize="1" noEditPoints="1" noAdjustHandles="1" noChangeArrowheads="1" noChangeShapeType="1" noTextEdit="1"/>
              </p:cNvSpPr>
              <p:nvPr/>
            </p:nvSpPr>
            <p:spPr bwMode="auto">
              <a:xfrm>
                <a:off x="2771253" y="3624098"/>
                <a:ext cx="357188" cy="400050"/>
              </a:xfrm>
              <a:prstGeom prst="rect">
                <a:avLst/>
              </a:prstGeom>
              <a:blipFill>
                <a:blip r:embed="rId6"/>
                <a:stretch>
                  <a:fillRect r="-344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8177642-0E04-5342-8F95-148A9B4DED06}"/>
                  </a:ext>
                </a:extLst>
              </p:cNvPr>
              <p:cNvSpPr txBox="1"/>
              <p:nvPr/>
            </p:nvSpPr>
            <p:spPr>
              <a:xfrm>
                <a:off x="1543881" y="1212462"/>
                <a:ext cx="953979"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𝑦</m:t>
                              </m:r>
                            </m:e>
                          </m:d>
                        </m:e>
                        <m:sub>
                          <m:r>
                            <a:rPr lang="en-US" sz="1800" b="0" i="1" smtClean="0">
                              <a:latin typeface="Cambria Math" panose="02040503050406030204" pitchFamily="18" charset="0"/>
                            </a:rPr>
                            <m:t>𝑛𝑚</m:t>
                          </m:r>
                        </m:sub>
                      </m:sSub>
                    </m:oMath>
                  </m:oMathPara>
                </a14:m>
                <a:endParaRPr lang="en-TW" sz="1800" b="0" dirty="0">
                  <a:latin typeface="Cambria Math"/>
                </a:endParaRPr>
              </a:p>
            </p:txBody>
          </p:sp>
        </mc:Choice>
        <mc:Fallback xmlns="">
          <p:sp>
            <p:nvSpPr>
              <p:cNvPr id="2" name="TextBox 1">
                <a:extLst>
                  <a:ext uri="{FF2B5EF4-FFF2-40B4-BE49-F238E27FC236}">
                    <a16:creationId xmlns:a16="http://schemas.microsoft.com/office/drawing/2014/main" id="{38177642-0E04-5342-8F95-148A9B4DED06}"/>
                  </a:ext>
                </a:extLst>
              </p:cNvPr>
              <p:cNvSpPr txBox="1">
                <a:spLocks noRot="1" noChangeAspect="1" noMove="1" noResize="1" noEditPoints="1" noAdjustHandles="1" noChangeArrowheads="1" noChangeShapeType="1" noTextEdit="1"/>
              </p:cNvSpPr>
              <p:nvPr/>
            </p:nvSpPr>
            <p:spPr>
              <a:xfrm>
                <a:off x="1543881" y="1212462"/>
                <a:ext cx="953979" cy="276999"/>
              </a:xfrm>
              <a:prstGeom prst="rect">
                <a:avLst/>
              </a:prstGeom>
              <a:blipFill>
                <a:blip r:embed="rId7"/>
                <a:stretch>
                  <a:fillRect b="-260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3751CE3-2129-444F-9E47-C8F54632021C}"/>
                  </a:ext>
                </a:extLst>
              </p:cNvPr>
              <p:cNvSpPr txBox="1"/>
              <p:nvPr/>
            </p:nvSpPr>
            <p:spPr>
              <a:xfrm>
                <a:off x="1961307" y="2738458"/>
                <a:ext cx="953979"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𝑦</m:t>
                              </m:r>
                            </m:e>
                          </m:d>
                        </m:e>
                        <m:sub>
                          <m:r>
                            <a:rPr lang="en-US" sz="1800" b="0" i="1" smtClean="0">
                              <a:latin typeface="Cambria Math" panose="02040503050406030204" pitchFamily="18" charset="0"/>
                            </a:rPr>
                            <m:t>𝑛𝑚</m:t>
                          </m:r>
                        </m:sub>
                      </m:sSub>
                    </m:oMath>
                  </m:oMathPara>
                </a14:m>
                <a:endParaRPr lang="en-TW" sz="1800" b="0" dirty="0">
                  <a:latin typeface="Cambria Math"/>
                </a:endParaRPr>
              </a:p>
            </p:txBody>
          </p:sp>
        </mc:Choice>
        <mc:Fallback xmlns="">
          <p:sp>
            <p:nvSpPr>
              <p:cNvPr id="35" name="TextBox 34">
                <a:extLst>
                  <a:ext uri="{FF2B5EF4-FFF2-40B4-BE49-F238E27FC236}">
                    <a16:creationId xmlns:a16="http://schemas.microsoft.com/office/drawing/2014/main" id="{73751CE3-2129-444F-9E47-C8F54632021C}"/>
                  </a:ext>
                </a:extLst>
              </p:cNvPr>
              <p:cNvSpPr txBox="1">
                <a:spLocks noRot="1" noChangeAspect="1" noMove="1" noResize="1" noEditPoints="1" noAdjustHandles="1" noChangeArrowheads="1" noChangeShapeType="1" noTextEdit="1"/>
              </p:cNvSpPr>
              <p:nvPr/>
            </p:nvSpPr>
            <p:spPr>
              <a:xfrm>
                <a:off x="1961307" y="2738458"/>
                <a:ext cx="953979" cy="276999"/>
              </a:xfrm>
              <a:prstGeom prst="rect">
                <a:avLst/>
              </a:prstGeom>
              <a:blipFill>
                <a:blip r:embed="rId8"/>
                <a:stretch>
                  <a:fillRect b="-260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FF0FA3D-D6EB-DB40-8BF1-CE16D6DB4B8A}"/>
                  </a:ext>
                </a:extLst>
              </p:cNvPr>
              <p:cNvSpPr txBox="1"/>
              <p:nvPr/>
            </p:nvSpPr>
            <p:spPr>
              <a:xfrm>
                <a:off x="7102203" y="2505029"/>
                <a:ext cx="599395"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𝑥</m:t>
                              </m:r>
                            </m:e>
                          </m:d>
                        </m:e>
                        <m:sub>
                          <m:r>
                            <a:rPr lang="en-US" sz="1800" b="0" i="1" smtClean="0">
                              <a:latin typeface="Cambria Math" panose="02040503050406030204" pitchFamily="18" charset="0"/>
                            </a:rPr>
                            <m:t>𝑛𝑘</m:t>
                          </m:r>
                        </m:sub>
                      </m:sSub>
                    </m:oMath>
                  </m:oMathPara>
                </a14:m>
                <a:endParaRPr lang="en-TW" sz="1800" b="0" dirty="0">
                  <a:latin typeface="Cambria Math"/>
                </a:endParaRPr>
              </a:p>
            </p:txBody>
          </p:sp>
        </mc:Choice>
        <mc:Fallback xmlns="">
          <p:sp>
            <p:nvSpPr>
              <p:cNvPr id="36" name="TextBox 35">
                <a:extLst>
                  <a:ext uri="{FF2B5EF4-FFF2-40B4-BE49-F238E27FC236}">
                    <a16:creationId xmlns:a16="http://schemas.microsoft.com/office/drawing/2014/main" id="{5FF0FA3D-D6EB-DB40-8BF1-CE16D6DB4B8A}"/>
                  </a:ext>
                </a:extLst>
              </p:cNvPr>
              <p:cNvSpPr txBox="1">
                <a:spLocks noRot="1" noChangeAspect="1" noMove="1" noResize="1" noEditPoints="1" noAdjustHandles="1" noChangeArrowheads="1" noChangeShapeType="1" noTextEdit="1"/>
              </p:cNvSpPr>
              <p:nvPr/>
            </p:nvSpPr>
            <p:spPr>
              <a:xfrm>
                <a:off x="7102203" y="2505029"/>
                <a:ext cx="599395" cy="276999"/>
              </a:xfrm>
              <a:prstGeom prst="rect">
                <a:avLst/>
              </a:prstGeom>
              <a:blipFill>
                <a:blip r:embed="rId9"/>
                <a:stretch>
                  <a:fillRect r="-2083" b="-181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A6A2534-8969-E54C-A932-71FB5339118C}"/>
                  </a:ext>
                </a:extLst>
              </p:cNvPr>
              <p:cNvSpPr txBox="1"/>
              <p:nvPr/>
            </p:nvSpPr>
            <p:spPr>
              <a:xfrm>
                <a:off x="7792583" y="3400425"/>
                <a:ext cx="648832"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𝑦</m:t>
                              </m:r>
                            </m:e>
                          </m:d>
                        </m:e>
                        <m:sub>
                          <m:r>
                            <a:rPr lang="en-US" sz="1800" b="0" i="1" smtClean="0">
                              <a:latin typeface="Cambria Math" panose="02040503050406030204" pitchFamily="18" charset="0"/>
                            </a:rPr>
                            <m:t>𝑘𝑚</m:t>
                          </m:r>
                        </m:sub>
                      </m:sSub>
                    </m:oMath>
                  </m:oMathPara>
                </a14:m>
                <a:endParaRPr lang="en-TW" sz="1800" b="0" dirty="0">
                  <a:latin typeface="Cambria Math"/>
                </a:endParaRPr>
              </a:p>
            </p:txBody>
          </p:sp>
        </mc:Choice>
        <mc:Fallback xmlns="">
          <p:sp>
            <p:nvSpPr>
              <p:cNvPr id="37" name="TextBox 36">
                <a:extLst>
                  <a:ext uri="{FF2B5EF4-FFF2-40B4-BE49-F238E27FC236}">
                    <a16:creationId xmlns:a16="http://schemas.microsoft.com/office/drawing/2014/main" id="{1A6A2534-8969-E54C-A932-71FB5339118C}"/>
                  </a:ext>
                </a:extLst>
              </p:cNvPr>
              <p:cNvSpPr txBox="1">
                <a:spLocks noRot="1" noChangeAspect="1" noMove="1" noResize="1" noEditPoints="1" noAdjustHandles="1" noChangeArrowheads="1" noChangeShapeType="1" noTextEdit="1"/>
              </p:cNvSpPr>
              <p:nvPr/>
            </p:nvSpPr>
            <p:spPr>
              <a:xfrm>
                <a:off x="7792583" y="3400425"/>
                <a:ext cx="648832" cy="276999"/>
              </a:xfrm>
              <a:prstGeom prst="rect">
                <a:avLst/>
              </a:prstGeom>
              <a:blipFill>
                <a:blip r:embed="rId10"/>
                <a:stretch>
                  <a:fillRect r="-1923" b="-260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0A1AAE2-692E-6641-933A-CF0253AD1228}"/>
                  </a:ext>
                </a:extLst>
              </p:cNvPr>
              <p:cNvSpPr txBox="1"/>
              <p:nvPr/>
            </p:nvSpPr>
            <p:spPr>
              <a:xfrm>
                <a:off x="6939729" y="3397656"/>
                <a:ext cx="185114"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𝑦</m:t>
                      </m:r>
                    </m:oMath>
                  </m:oMathPara>
                </a14:m>
                <a:endParaRPr lang="en-TW" sz="1800" b="0" dirty="0">
                  <a:latin typeface="Cambria Math"/>
                </a:endParaRPr>
              </a:p>
            </p:txBody>
          </p:sp>
        </mc:Choice>
        <mc:Fallback xmlns="">
          <p:sp>
            <p:nvSpPr>
              <p:cNvPr id="38" name="TextBox 37">
                <a:extLst>
                  <a:ext uri="{FF2B5EF4-FFF2-40B4-BE49-F238E27FC236}">
                    <a16:creationId xmlns:a16="http://schemas.microsoft.com/office/drawing/2014/main" id="{B0A1AAE2-692E-6641-933A-CF0253AD1228}"/>
                  </a:ext>
                </a:extLst>
              </p:cNvPr>
              <p:cNvSpPr txBox="1">
                <a:spLocks noRot="1" noChangeAspect="1" noMove="1" noResize="1" noEditPoints="1" noAdjustHandles="1" noChangeArrowheads="1" noChangeShapeType="1" noTextEdit="1"/>
              </p:cNvSpPr>
              <p:nvPr/>
            </p:nvSpPr>
            <p:spPr>
              <a:xfrm>
                <a:off x="6939729" y="3397656"/>
                <a:ext cx="185114" cy="276999"/>
              </a:xfrm>
              <a:prstGeom prst="rect">
                <a:avLst/>
              </a:prstGeom>
              <a:blipFill>
                <a:blip r:embed="rId11"/>
                <a:stretch>
                  <a:fillRect l="-31250" r="-25000" b="-260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93A2C85F-47BD-A047-AE4A-6F74AC5957B2}"/>
                  </a:ext>
                </a:extLst>
              </p:cNvPr>
              <p:cNvSpPr txBox="1"/>
              <p:nvPr/>
            </p:nvSpPr>
            <p:spPr>
              <a:xfrm>
                <a:off x="6673414" y="2509708"/>
                <a:ext cx="181716"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𝑥</m:t>
                      </m:r>
                    </m:oMath>
                  </m:oMathPara>
                </a14:m>
                <a:endParaRPr lang="en-TW" sz="1800" b="0" dirty="0">
                  <a:latin typeface="Cambria Math"/>
                </a:endParaRPr>
              </a:p>
            </p:txBody>
          </p:sp>
        </mc:Choice>
        <mc:Fallback xmlns="">
          <p:sp>
            <p:nvSpPr>
              <p:cNvPr id="39" name="TextBox 38">
                <a:extLst>
                  <a:ext uri="{FF2B5EF4-FFF2-40B4-BE49-F238E27FC236}">
                    <a16:creationId xmlns:a16="http://schemas.microsoft.com/office/drawing/2014/main" id="{93A2C85F-47BD-A047-AE4A-6F74AC5957B2}"/>
                  </a:ext>
                </a:extLst>
              </p:cNvPr>
              <p:cNvSpPr txBox="1">
                <a:spLocks noRot="1" noChangeAspect="1" noMove="1" noResize="1" noEditPoints="1" noAdjustHandles="1" noChangeArrowheads="1" noChangeShapeType="1" noTextEdit="1"/>
              </p:cNvSpPr>
              <p:nvPr/>
            </p:nvSpPr>
            <p:spPr>
              <a:xfrm>
                <a:off x="6673414" y="2509708"/>
                <a:ext cx="181716" cy="276999"/>
              </a:xfrm>
              <a:prstGeom prst="rect">
                <a:avLst/>
              </a:prstGeom>
              <a:blipFill>
                <a:blip r:embed="rId12"/>
                <a:stretch>
                  <a:fillRect l="-20000" r="-1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9955279-31BB-1C48-B66D-CC35D641B9DF}"/>
                  </a:ext>
                </a:extLst>
              </p:cNvPr>
              <p:cNvSpPr txBox="1"/>
              <p:nvPr/>
            </p:nvSpPr>
            <p:spPr>
              <a:xfrm>
                <a:off x="1543881" y="5738700"/>
                <a:ext cx="2875274" cy="672172"/>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𝑦</m:t>
                              </m:r>
                            </m:e>
                          </m:d>
                        </m:e>
                        <m:sub>
                          <m:r>
                            <a:rPr lang="en-US" sz="1800" b="0" i="1" smtClean="0">
                              <a:latin typeface="Cambria Math" panose="02040503050406030204" pitchFamily="18" charset="0"/>
                            </a:rPr>
                            <m:t>𝑛𝑚</m:t>
                          </m:r>
                        </m:sub>
                      </m:sSub>
                      <m:r>
                        <a:rPr lang="en-US" sz="1800" b="0" i="1" smtClean="0">
                          <a:latin typeface="Cambria Math" panose="02040503050406030204" pitchFamily="18" charset="0"/>
                        </a:rPr>
                        <m:t>=</m:t>
                      </m:r>
                      <m:nary>
                        <m:naryPr>
                          <m:chr m:val="∑"/>
                          <m:supHide m:val="on"/>
                          <m:ctrlPr>
                            <a:rPr lang="en-US" sz="1800" b="0" i="1" smtClean="0">
                              <a:latin typeface="Cambria Math" panose="02040503050406030204" pitchFamily="18" charset="0"/>
                            </a:rPr>
                          </m:ctrlPr>
                        </m:naryPr>
                        <m:sub>
                          <m:r>
                            <m:rPr>
                              <m:brk m:alnAt="7"/>
                            </m:rPr>
                            <a:rPr lang="en-US" sz="1800" b="0" i="1" smtClean="0">
                              <a:latin typeface="Cambria Math" panose="02040503050406030204" pitchFamily="18" charset="0"/>
                            </a:rPr>
                            <m:t>𝑘</m:t>
                          </m:r>
                        </m:sub>
                        <m:sup/>
                        <m:e>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i="1">
                                      <a:latin typeface="Cambria Math" panose="02040503050406030204" pitchFamily="18" charset="0"/>
                                    </a:rPr>
                                    <m:t>𝑥</m:t>
                                  </m:r>
                                </m:e>
                              </m:d>
                            </m:e>
                            <m:sub>
                              <m:r>
                                <a:rPr lang="en-US" sz="1800" i="1">
                                  <a:latin typeface="Cambria Math" panose="02040503050406030204" pitchFamily="18" charset="0"/>
                                </a:rPr>
                                <m:t>𝑛𝑘</m:t>
                              </m:r>
                            </m:sub>
                          </m:sSub>
                          <m:r>
                            <a:rPr lang="en-US" sz="1800" i="1" smtClean="0">
                              <a:latin typeface="Cambria Math" panose="02040503050406030204" pitchFamily="18" charset="0"/>
                              <a:ea typeface="Cambria Math" panose="02040503050406030204" pitchFamily="18" charset="0"/>
                            </a:rPr>
                            <m:t>∙</m:t>
                          </m:r>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𝑦</m:t>
                                  </m:r>
                                </m:e>
                              </m:d>
                            </m:e>
                            <m:sub>
                              <m:r>
                                <a:rPr lang="en-US" sz="1800" i="1">
                                  <a:latin typeface="Cambria Math" panose="02040503050406030204" pitchFamily="18" charset="0"/>
                                </a:rPr>
                                <m:t>𝑘𝑚</m:t>
                              </m:r>
                            </m:sub>
                          </m:sSub>
                        </m:e>
                      </m:nary>
                    </m:oMath>
                  </m:oMathPara>
                </a14:m>
                <a:endParaRPr lang="en-TW" sz="1800" b="0" dirty="0">
                  <a:latin typeface="Cambria Math"/>
                </a:endParaRPr>
              </a:p>
            </p:txBody>
          </p:sp>
        </mc:Choice>
        <mc:Fallback xmlns="">
          <p:sp>
            <p:nvSpPr>
              <p:cNvPr id="40" name="TextBox 39">
                <a:extLst>
                  <a:ext uri="{FF2B5EF4-FFF2-40B4-BE49-F238E27FC236}">
                    <a16:creationId xmlns:a16="http://schemas.microsoft.com/office/drawing/2014/main" id="{F9955279-31BB-1C48-B66D-CC35D641B9DF}"/>
                  </a:ext>
                </a:extLst>
              </p:cNvPr>
              <p:cNvSpPr txBox="1">
                <a:spLocks noRot="1" noChangeAspect="1" noMove="1" noResize="1" noEditPoints="1" noAdjustHandles="1" noChangeArrowheads="1" noChangeShapeType="1" noTextEdit="1"/>
              </p:cNvSpPr>
              <p:nvPr/>
            </p:nvSpPr>
            <p:spPr>
              <a:xfrm>
                <a:off x="1543881" y="5738700"/>
                <a:ext cx="2875274" cy="672172"/>
              </a:xfrm>
              <a:prstGeom prst="rect">
                <a:avLst/>
              </a:prstGeom>
              <a:blipFill>
                <a:blip r:embed="rId13"/>
                <a:stretch>
                  <a:fillRect t="-144444" b="-19814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7E1A8D4-A150-2D47-AF29-51E2C4EC7E07}"/>
                  </a:ext>
                </a:extLst>
              </p:cNvPr>
              <p:cNvSpPr txBox="1"/>
              <p:nvPr/>
            </p:nvSpPr>
            <p:spPr>
              <a:xfrm>
                <a:off x="1839312" y="4342862"/>
                <a:ext cx="708464"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𝑛</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𝑚</m:t>
                      </m:r>
                    </m:oMath>
                  </m:oMathPara>
                </a14:m>
                <a:endParaRPr lang="en-TW" sz="1800" b="0" dirty="0">
                  <a:latin typeface="Cambria Math"/>
                </a:endParaRPr>
              </a:p>
            </p:txBody>
          </p:sp>
        </mc:Choice>
        <mc:Fallback xmlns="">
          <p:sp>
            <p:nvSpPr>
              <p:cNvPr id="41" name="TextBox 40">
                <a:extLst>
                  <a:ext uri="{FF2B5EF4-FFF2-40B4-BE49-F238E27FC236}">
                    <a16:creationId xmlns:a16="http://schemas.microsoft.com/office/drawing/2014/main" id="{A7E1A8D4-A150-2D47-AF29-51E2C4EC7E07}"/>
                  </a:ext>
                </a:extLst>
              </p:cNvPr>
              <p:cNvSpPr txBox="1">
                <a:spLocks noRot="1" noChangeAspect="1" noMove="1" noResize="1" noEditPoints="1" noAdjustHandles="1" noChangeArrowheads="1" noChangeShapeType="1" noTextEdit="1"/>
              </p:cNvSpPr>
              <p:nvPr/>
            </p:nvSpPr>
            <p:spPr>
              <a:xfrm>
                <a:off x="1839312" y="4342862"/>
                <a:ext cx="708464" cy="276999"/>
              </a:xfrm>
              <a:prstGeom prst="rect">
                <a:avLst/>
              </a:prstGeom>
              <a:blipFill>
                <a:blip r:embed="rId14"/>
                <a:stretch>
                  <a:fillRect l="-3509" r="-350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FC12DC12-A345-5E44-BA39-256A85883FA2}"/>
                  </a:ext>
                </a:extLst>
              </p:cNvPr>
              <p:cNvSpPr txBox="1"/>
              <p:nvPr/>
            </p:nvSpPr>
            <p:spPr>
              <a:xfrm>
                <a:off x="6139626" y="4357687"/>
                <a:ext cx="1383969"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𝑛</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𝑘</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𝑘</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𝑚</m:t>
                      </m:r>
                    </m:oMath>
                  </m:oMathPara>
                </a14:m>
                <a:endParaRPr lang="en-TW" sz="1800" b="0" dirty="0">
                  <a:latin typeface="Cambria Math"/>
                </a:endParaRPr>
              </a:p>
            </p:txBody>
          </p:sp>
        </mc:Choice>
        <mc:Fallback xmlns="">
          <p:sp>
            <p:nvSpPr>
              <p:cNvPr id="42" name="TextBox 41">
                <a:extLst>
                  <a:ext uri="{FF2B5EF4-FFF2-40B4-BE49-F238E27FC236}">
                    <a16:creationId xmlns:a16="http://schemas.microsoft.com/office/drawing/2014/main" id="{FC12DC12-A345-5E44-BA39-256A85883FA2}"/>
                  </a:ext>
                </a:extLst>
              </p:cNvPr>
              <p:cNvSpPr txBox="1">
                <a:spLocks noRot="1" noChangeAspect="1" noMove="1" noResize="1" noEditPoints="1" noAdjustHandles="1" noChangeArrowheads="1" noChangeShapeType="1" noTextEdit="1"/>
              </p:cNvSpPr>
              <p:nvPr/>
            </p:nvSpPr>
            <p:spPr>
              <a:xfrm>
                <a:off x="6139626" y="4357687"/>
                <a:ext cx="1383969" cy="276999"/>
              </a:xfrm>
              <a:prstGeom prst="rect">
                <a:avLst/>
              </a:prstGeom>
              <a:blipFill>
                <a:blip r:embed="rId15"/>
                <a:stretch>
                  <a:fillRect l="-2727" r="-1818" b="-909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D7A4C888-8E19-5C4F-BB0D-5387CB6F5969}"/>
                  </a:ext>
                </a:extLst>
              </p:cNvPr>
              <p:cNvSpPr txBox="1"/>
              <p:nvPr/>
            </p:nvSpPr>
            <p:spPr>
              <a:xfrm>
                <a:off x="5286022" y="4205447"/>
                <a:ext cx="607346" cy="672172"/>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1800" b="0" i="1" smtClean="0">
                              <a:latin typeface="Cambria Math" panose="02040503050406030204" pitchFamily="18" charset="0"/>
                              <a:ea typeface="Cambria Math" panose="02040503050406030204" pitchFamily="18" charset="0"/>
                            </a:rPr>
                          </m:ctrlPr>
                        </m:naryPr>
                        <m:sub>
                          <m:r>
                            <m:rPr>
                              <m:brk m:alnAt="7"/>
                            </m:rPr>
                            <a:rPr lang="en-US" sz="1800" b="0" i="1" smtClean="0">
                              <a:latin typeface="Cambria Math" panose="02040503050406030204" pitchFamily="18" charset="0"/>
                              <a:ea typeface="Cambria Math" panose="02040503050406030204" pitchFamily="18" charset="0"/>
                            </a:rPr>
                            <m:t>𝑘</m:t>
                          </m:r>
                        </m:sub>
                        <m:sup/>
                        <m:e/>
                      </m:nary>
                    </m:oMath>
                  </m:oMathPara>
                </a14:m>
                <a:endParaRPr lang="en-TW" sz="1800" b="0" dirty="0">
                  <a:latin typeface="Cambria Math"/>
                </a:endParaRPr>
              </a:p>
            </p:txBody>
          </p:sp>
        </mc:Choice>
        <mc:Fallback xmlns="">
          <p:sp>
            <p:nvSpPr>
              <p:cNvPr id="43" name="TextBox 42">
                <a:extLst>
                  <a:ext uri="{FF2B5EF4-FFF2-40B4-BE49-F238E27FC236}">
                    <a16:creationId xmlns:a16="http://schemas.microsoft.com/office/drawing/2014/main" id="{D7A4C888-8E19-5C4F-BB0D-5387CB6F5969}"/>
                  </a:ext>
                </a:extLst>
              </p:cNvPr>
              <p:cNvSpPr txBox="1">
                <a:spLocks noRot="1" noChangeAspect="1" noMove="1" noResize="1" noEditPoints="1" noAdjustHandles="1" noChangeArrowheads="1" noChangeShapeType="1" noTextEdit="1"/>
              </p:cNvSpPr>
              <p:nvPr/>
            </p:nvSpPr>
            <p:spPr>
              <a:xfrm>
                <a:off x="5286022" y="4205447"/>
                <a:ext cx="607346" cy="672172"/>
              </a:xfrm>
              <a:prstGeom prst="rect">
                <a:avLst/>
              </a:prstGeom>
              <a:blipFill>
                <a:blip r:embed="rId16"/>
                <a:stretch>
                  <a:fillRect l="-134694" t="-149057" r="-46939" b="-203774"/>
                </a:stretch>
              </a:blipFill>
            </p:spPr>
            <p:txBody>
              <a:bodyPr/>
              <a:lstStyle/>
              <a:p>
                <a:r>
                  <a:rPr lang="en-TW">
                    <a:noFill/>
                  </a:rPr>
                  <a:t> </a:t>
                </a:r>
              </a:p>
            </p:txBody>
          </p:sp>
        </mc:Fallback>
      </mc:AlternateContent>
      <p:sp>
        <p:nvSpPr>
          <p:cNvPr id="3" name="TextBox 2">
            <a:extLst>
              <a:ext uri="{FF2B5EF4-FFF2-40B4-BE49-F238E27FC236}">
                <a16:creationId xmlns:a16="http://schemas.microsoft.com/office/drawing/2014/main" id="{4E0A029C-2078-C024-F661-D8F36DE67121}"/>
              </a:ext>
            </a:extLst>
          </p:cNvPr>
          <p:cNvSpPr txBox="1"/>
          <p:nvPr/>
        </p:nvSpPr>
        <p:spPr>
          <a:xfrm>
            <a:off x="5072615" y="4970568"/>
            <a:ext cx="4104456" cy="369332"/>
          </a:xfrm>
          <a:prstGeom prst="rect">
            <a:avLst/>
          </a:prstGeom>
          <a:noFill/>
        </p:spPr>
        <p:txBody>
          <a:bodyPr wrap="square" rtlCol="0">
            <a:spAutoFit/>
          </a:bodyPr>
          <a:lstStyle/>
          <a:p>
            <a:r>
              <a:rPr lang="en-TW" sz="1800" b="0" dirty="0">
                <a:latin typeface="Cambria Math"/>
              </a:rPr>
              <a:t>中繼站可以任意，必須加總所有可能！</a:t>
            </a:r>
          </a:p>
        </p:txBody>
      </p:sp>
      <mc:AlternateContent xmlns:mc="http://schemas.openxmlformats.org/markup-compatibility/2006" xmlns:a14="http://schemas.microsoft.com/office/drawing/2010/main">
        <mc:Choice Requires="a14">
          <p:sp>
            <p:nvSpPr>
              <p:cNvPr id="4" name="文字方塊 34">
                <a:extLst>
                  <a:ext uri="{FF2B5EF4-FFF2-40B4-BE49-F238E27FC236}">
                    <a16:creationId xmlns:a16="http://schemas.microsoft.com/office/drawing/2014/main" id="{96776797-0899-1745-719A-5DBEE1F863D4}"/>
                  </a:ext>
                </a:extLst>
              </p:cNvPr>
              <p:cNvSpPr txBox="1">
                <a:spLocks noChangeArrowheads="1"/>
              </p:cNvSpPr>
              <p:nvPr/>
            </p:nvSpPr>
            <p:spPr bwMode="auto">
              <a:xfrm>
                <a:off x="7528322" y="1887432"/>
                <a:ext cx="357187"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𝑛</m:t>
                      </m:r>
                    </m:oMath>
                  </m:oMathPara>
                </a14:m>
                <a:endParaRPr lang="zh-TW" altLang="en-US" sz="2000" i="1" dirty="0"/>
              </a:p>
            </p:txBody>
          </p:sp>
        </mc:Choice>
        <mc:Fallback xmlns="">
          <p:sp>
            <p:nvSpPr>
              <p:cNvPr id="4" name="文字方塊 34">
                <a:extLst>
                  <a:ext uri="{FF2B5EF4-FFF2-40B4-BE49-F238E27FC236}">
                    <a16:creationId xmlns:a16="http://schemas.microsoft.com/office/drawing/2014/main" id="{96776797-0899-1745-719A-5DBEE1F863D4}"/>
                  </a:ext>
                </a:extLst>
              </p:cNvPr>
              <p:cNvSpPr txBox="1">
                <a:spLocks noRot="1" noChangeAspect="1" noMove="1" noResize="1" noEditPoints="1" noAdjustHandles="1" noChangeArrowheads="1" noChangeShapeType="1" noTextEdit="1"/>
              </p:cNvSpPr>
              <p:nvPr/>
            </p:nvSpPr>
            <p:spPr bwMode="auto">
              <a:xfrm>
                <a:off x="7528322" y="1887432"/>
                <a:ext cx="357187" cy="400050"/>
              </a:xfrm>
              <a:prstGeom prst="rect">
                <a:avLst/>
              </a:prstGeom>
              <a:blipFill>
                <a:blip r:embed="rId1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34">
                <a:extLst>
                  <a:ext uri="{FF2B5EF4-FFF2-40B4-BE49-F238E27FC236}">
                    <a16:creationId xmlns:a16="http://schemas.microsoft.com/office/drawing/2014/main" id="{BD544662-0EB6-16E7-8E37-1C226037241D}"/>
                  </a:ext>
                </a:extLst>
              </p:cNvPr>
              <p:cNvSpPr txBox="1">
                <a:spLocks noChangeArrowheads="1"/>
              </p:cNvSpPr>
              <p:nvPr/>
            </p:nvSpPr>
            <p:spPr bwMode="auto">
              <a:xfrm>
                <a:off x="7502820" y="3674655"/>
                <a:ext cx="357188"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𝑚</m:t>
                      </m:r>
                    </m:oMath>
                  </m:oMathPara>
                </a14:m>
                <a:endParaRPr lang="zh-TW" altLang="en-US" sz="2000" i="1" dirty="0"/>
              </a:p>
            </p:txBody>
          </p:sp>
        </mc:Choice>
        <mc:Fallback xmlns="">
          <p:sp>
            <p:nvSpPr>
              <p:cNvPr id="5" name="文字方塊 34">
                <a:extLst>
                  <a:ext uri="{FF2B5EF4-FFF2-40B4-BE49-F238E27FC236}">
                    <a16:creationId xmlns:a16="http://schemas.microsoft.com/office/drawing/2014/main" id="{BD544662-0EB6-16E7-8E37-1C226037241D}"/>
                  </a:ext>
                </a:extLst>
              </p:cNvPr>
              <p:cNvSpPr txBox="1">
                <a:spLocks noRot="1" noChangeAspect="1" noMove="1" noResize="1" noEditPoints="1" noAdjustHandles="1" noChangeArrowheads="1" noChangeShapeType="1" noTextEdit="1"/>
              </p:cNvSpPr>
              <p:nvPr/>
            </p:nvSpPr>
            <p:spPr bwMode="auto">
              <a:xfrm>
                <a:off x="7502820" y="3674655"/>
                <a:ext cx="357188" cy="400050"/>
              </a:xfrm>
              <a:prstGeom prst="rect">
                <a:avLst/>
              </a:prstGeom>
              <a:blipFill>
                <a:blip r:embed="rId18"/>
                <a:stretch>
                  <a:fillRect r="-689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3">
                <a:extLst>
                  <a:ext uri="{FF2B5EF4-FFF2-40B4-BE49-F238E27FC236}">
                    <a16:creationId xmlns:a16="http://schemas.microsoft.com/office/drawing/2014/main" id="{08AB4E15-CB13-FF8D-63D9-A52FDF8D3D01}"/>
                  </a:ext>
                </a:extLst>
              </p:cNvPr>
              <p:cNvSpPr txBox="1">
                <a:spLocks noChangeArrowheads="1"/>
              </p:cNvSpPr>
              <p:nvPr/>
            </p:nvSpPr>
            <p:spPr bwMode="auto">
              <a:xfrm>
                <a:off x="2577621" y="1197015"/>
                <a:ext cx="628266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若要將它拆成兩個表格</a:t>
                </a:r>
                <a14:m>
                  <m:oMath xmlns:m="http://schemas.openxmlformats.org/officeDocument/2006/math">
                    <m:r>
                      <a:rPr lang="en-US" sz="1800" b="0" i="1" smtClean="0">
                        <a:latin typeface="Cambria Math" panose="02040503050406030204" pitchFamily="18" charset="0"/>
                      </a:rPr>
                      <m:t>𝑥</m:t>
                    </m:r>
                  </m:oMath>
                </a14:m>
                <a:r>
                  <a:rPr lang="zh-TW" altLang="en-US" sz="1800" dirty="0"/>
                  <a:t>、</a:t>
                </a:r>
                <a:r>
                  <a:rPr lang="en-US" sz="1800" dirty="0"/>
                  <a:t> </a:t>
                </a:r>
                <a14:m>
                  <m:oMath xmlns:m="http://schemas.openxmlformats.org/officeDocument/2006/math">
                    <m:r>
                      <a:rPr lang="en-US" sz="1800" i="1">
                        <a:latin typeface="Cambria Math" panose="02040503050406030204" pitchFamily="18" charset="0"/>
                        <a:ea typeface="Cambria Math" panose="02040503050406030204" pitchFamily="18" charset="0"/>
                      </a:rPr>
                      <m:t>𝑦</m:t>
                    </m:r>
                  </m:oMath>
                </a14:m>
                <a:r>
                  <a:rPr lang="zh-TW" altLang="en-US" sz="1800" dirty="0"/>
                  <a:t>的元素的乘積，最自然的方法：</a:t>
                </a:r>
              </a:p>
            </p:txBody>
          </p:sp>
        </mc:Choice>
        <mc:Fallback xmlns="">
          <p:sp>
            <p:nvSpPr>
              <p:cNvPr id="11" name="文字方塊 13">
                <a:extLst>
                  <a:ext uri="{FF2B5EF4-FFF2-40B4-BE49-F238E27FC236}">
                    <a16:creationId xmlns:a16="http://schemas.microsoft.com/office/drawing/2014/main" id="{08AB4E15-CB13-FF8D-63D9-A52FDF8D3D01}"/>
                  </a:ext>
                </a:extLst>
              </p:cNvPr>
              <p:cNvSpPr txBox="1">
                <a:spLocks noRot="1" noChangeAspect="1" noMove="1" noResize="1" noEditPoints="1" noAdjustHandles="1" noChangeArrowheads="1" noChangeShapeType="1" noTextEdit="1"/>
              </p:cNvSpPr>
              <p:nvPr/>
            </p:nvSpPr>
            <p:spPr bwMode="auto">
              <a:xfrm>
                <a:off x="2577621" y="1197015"/>
                <a:ext cx="6282660" cy="369332"/>
              </a:xfrm>
              <a:prstGeom prst="rect">
                <a:avLst/>
              </a:prstGeom>
              <a:blipFill>
                <a:blip r:embed="rId19"/>
                <a:stretch>
                  <a:fillRect l="-1010"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25">
                <a:extLst>
                  <a:ext uri="{FF2B5EF4-FFF2-40B4-BE49-F238E27FC236}">
                    <a16:creationId xmlns:a16="http://schemas.microsoft.com/office/drawing/2014/main" id="{2E1EF538-4D28-D487-7A45-AE8D856BFC8D}"/>
                  </a:ext>
                </a:extLst>
              </p:cNvPr>
              <p:cNvSpPr txBox="1">
                <a:spLocks noChangeArrowheads="1"/>
              </p:cNvSpPr>
              <p:nvPr/>
            </p:nvSpPr>
            <p:spPr bwMode="auto">
              <a:xfrm>
                <a:off x="1476375" y="620713"/>
                <a:ext cx="559593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考慮兩表格</a:t>
                </a:r>
                <a14:m>
                  <m:oMath xmlns:m="http://schemas.openxmlformats.org/officeDocument/2006/math">
                    <m:r>
                      <a:rPr lang="en-US" sz="1800" b="0" i="1" smtClean="0">
                        <a:latin typeface="Cambria Math" panose="02040503050406030204" pitchFamily="18" charset="0"/>
                      </a:rPr>
                      <m:t>𝑥</m:t>
                    </m:r>
                  </m:oMath>
                </a14:m>
                <a:r>
                  <a:rPr lang="zh-TW" altLang="en-US" sz="1800" dirty="0"/>
                  <a:t>、</a:t>
                </a:r>
                <a:r>
                  <a:rPr lang="en-US" sz="1800" dirty="0"/>
                  <a:t> </a:t>
                </a:r>
                <a14:m>
                  <m:oMath xmlns:m="http://schemas.openxmlformats.org/officeDocument/2006/math">
                    <m:r>
                      <a:rPr lang="en-US" sz="1800" i="1">
                        <a:latin typeface="Cambria Math" panose="02040503050406030204" pitchFamily="18" charset="0"/>
                        <a:ea typeface="Cambria Math" panose="02040503050406030204" pitchFamily="18" charset="0"/>
                      </a:rPr>
                      <m:t>𝑦</m:t>
                    </m:r>
                  </m:oMath>
                </a14:m>
                <a:r>
                  <a:rPr lang="zh-TW" altLang="en-US" sz="1800" dirty="0"/>
                  <a:t>的乘積</a:t>
                </a:r>
                <a14:m>
                  <m:oMath xmlns:m="http://schemas.openxmlformats.org/officeDocument/2006/math">
                    <m:r>
                      <a:rPr lang="en-US" sz="1800" i="1">
                        <a:latin typeface="Cambria Math" panose="02040503050406030204" pitchFamily="18" charset="0"/>
                      </a:rPr>
                      <m:t>𝑥</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𝑦</m:t>
                    </m:r>
                  </m:oMath>
                </a14:m>
                <a:r>
                  <a:rPr lang="zh-TW" altLang="en-US" sz="1800" dirty="0"/>
                  <a:t>表格的一個元素：</a:t>
                </a:r>
              </a:p>
            </p:txBody>
          </p:sp>
        </mc:Choice>
        <mc:Fallback xmlns="">
          <p:sp>
            <p:nvSpPr>
              <p:cNvPr id="13" name="文字方塊 25">
                <a:extLst>
                  <a:ext uri="{FF2B5EF4-FFF2-40B4-BE49-F238E27FC236}">
                    <a16:creationId xmlns:a16="http://schemas.microsoft.com/office/drawing/2014/main" id="{2E1EF538-4D28-D487-7A45-AE8D856BFC8D}"/>
                  </a:ext>
                </a:extLst>
              </p:cNvPr>
              <p:cNvSpPr txBox="1">
                <a:spLocks noRot="1" noChangeAspect="1" noMove="1" noResize="1" noEditPoints="1" noAdjustHandles="1" noChangeArrowheads="1" noChangeShapeType="1" noTextEdit="1"/>
              </p:cNvSpPr>
              <p:nvPr/>
            </p:nvSpPr>
            <p:spPr bwMode="auto">
              <a:xfrm>
                <a:off x="1476375" y="620713"/>
                <a:ext cx="5595938" cy="369332"/>
              </a:xfrm>
              <a:prstGeom prst="rect">
                <a:avLst/>
              </a:prstGeom>
              <a:blipFill>
                <a:blip r:embed="rId18"/>
                <a:stretch>
                  <a:fillRect l="-90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7EF26EA-CE74-C169-B405-C7B709BA39FE}"/>
                  </a:ext>
                </a:extLst>
              </p:cNvPr>
              <p:cNvSpPr txBox="1"/>
              <p:nvPr/>
            </p:nvSpPr>
            <p:spPr>
              <a:xfrm>
                <a:off x="1530940" y="4978052"/>
                <a:ext cx="2569293"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𝑦</m:t>
                              </m:r>
                            </m:e>
                          </m:d>
                        </m:e>
                        <m:sub>
                          <m:r>
                            <a:rPr lang="en-US" sz="1800" b="0" i="1" smtClean="0">
                              <a:latin typeface="Cambria Math" panose="02040503050406030204" pitchFamily="18" charset="0"/>
                            </a:rPr>
                            <m:t>𝑛𝑚</m:t>
                          </m:r>
                        </m:sub>
                      </m:sSub>
                      <m:r>
                        <a:rPr lang="en-US" sz="1800" b="0" i="1" smtClean="0">
                          <a:latin typeface="Cambria Math" panose="02040503050406030204" pitchFamily="18" charset="0"/>
                        </a:rPr>
                        <m:t>=</m:t>
                      </m:r>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i="1">
                                  <a:latin typeface="Cambria Math" panose="02040503050406030204" pitchFamily="18" charset="0"/>
                                </a:rPr>
                                <m:t>𝑥</m:t>
                              </m:r>
                            </m:e>
                          </m:d>
                        </m:e>
                        <m:sub>
                          <m:r>
                            <a:rPr lang="en-US" sz="1800" i="1">
                              <a:latin typeface="Cambria Math" panose="02040503050406030204" pitchFamily="18" charset="0"/>
                            </a:rPr>
                            <m:t>𝑛𝑘</m:t>
                          </m:r>
                        </m:sub>
                      </m:sSub>
                      <m:r>
                        <a:rPr lang="en-US" sz="1800" i="1">
                          <a:latin typeface="Cambria Math" panose="02040503050406030204" pitchFamily="18" charset="0"/>
                          <a:ea typeface="Cambria Math" panose="02040503050406030204" pitchFamily="18" charset="0"/>
                        </a:rPr>
                        <m:t>∙</m:t>
                      </m:r>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𝑦</m:t>
                              </m:r>
                            </m:e>
                          </m:d>
                        </m:e>
                        <m:sub>
                          <m:r>
                            <a:rPr lang="en-US" sz="1800" i="1">
                              <a:latin typeface="Cambria Math" panose="02040503050406030204" pitchFamily="18" charset="0"/>
                            </a:rPr>
                            <m:t>𝑘𝑚</m:t>
                          </m:r>
                        </m:sub>
                      </m:sSub>
                    </m:oMath>
                  </m:oMathPara>
                </a14:m>
                <a:endParaRPr lang="en-TW" sz="1800" b="0" dirty="0">
                  <a:latin typeface="Cambria Math"/>
                </a:endParaRPr>
              </a:p>
            </p:txBody>
          </p:sp>
        </mc:Choice>
        <mc:Fallback xmlns="">
          <p:sp>
            <p:nvSpPr>
              <p:cNvPr id="14" name="TextBox 13">
                <a:extLst>
                  <a:ext uri="{FF2B5EF4-FFF2-40B4-BE49-F238E27FC236}">
                    <a16:creationId xmlns:a16="http://schemas.microsoft.com/office/drawing/2014/main" id="{47EF26EA-CE74-C169-B405-C7B709BA39FE}"/>
                  </a:ext>
                </a:extLst>
              </p:cNvPr>
              <p:cNvSpPr txBox="1">
                <a:spLocks noRot="1" noChangeAspect="1" noMove="1" noResize="1" noEditPoints="1" noAdjustHandles="1" noChangeArrowheads="1" noChangeShapeType="1" noTextEdit="1"/>
              </p:cNvSpPr>
              <p:nvPr/>
            </p:nvSpPr>
            <p:spPr>
              <a:xfrm>
                <a:off x="1530940" y="4978052"/>
                <a:ext cx="2569293" cy="276999"/>
              </a:xfrm>
              <a:prstGeom prst="rect">
                <a:avLst/>
              </a:prstGeom>
              <a:blipFill>
                <a:blip r:embed="rId20"/>
                <a:stretch>
                  <a:fillRect b="-27273"/>
                </a:stretch>
              </a:blipFill>
            </p:spPr>
            <p:txBody>
              <a:bodyPr/>
              <a:lstStyle/>
              <a:p>
                <a:r>
                  <a:rPr lang="en-TW">
                    <a:noFill/>
                  </a:rPr>
                  <a:t> </a:t>
                </a:r>
              </a:p>
            </p:txBody>
          </p:sp>
        </mc:Fallback>
      </mc:AlternateContent>
    </p:spTree>
    <p:extLst>
      <p:ext uri="{BB962C8B-B14F-4D97-AF65-F5344CB8AC3E}">
        <p14:creationId xmlns:p14="http://schemas.microsoft.com/office/powerpoint/2010/main" val="23292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436"/>
                                        </p:tgtEl>
                                        <p:attrNameLst>
                                          <p:attrName>style.visibility</p:attrName>
                                        </p:attrNameLst>
                                      </p:cBhvr>
                                      <p:to>
                                        <p:strVal val="visible"/>
                                      </p:to>
                                    </p:set>
                                    <p:anim calcmode="lin" valueType="num">
                                      <p:cBhvr additive="base">
                                        <p:cTn id="11" dur="500" fill="hold"/>
                                        <p:tgtEl>
                                          <p:spTgt spid="18436"/>
                                        </p:tgtEl>
                                        <p:attrNameLst>
                                          <p:attrName>ppt_x</p:attrName>
                                        </p:attrNameLst>
                                      </p:cBhvr>
                                      <p:tavLst>
                                        <p:tav tm="0">
                                          <p:val>
                                            <p:strVal val="#ppt_x"/>
                                          </p:val>
                                        </p:tav>
                                        <p:tav tm="100000">
                                          <p:val>
                                            <p:strVal val="#ppt_x"/>
                                          </p:val>
                                        </p:tav>
                                      </p:tavLst>
                                    </p:anim>
                                    <p:anim calcmode="lin" valueType="num">
                                      <p:cBhvr additive="base">
                                        <p:cTn id="12" dur="500" fill="hold"/>
                                        <p:tgtEl>
                                          <p:spTgt spid="1843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455"/>
                                        </p:tgtEl>
                                        <p:attrNameLst>
                                          <p:attrName>style.visibility</p:attrName>
                                        </p:attrNameLst>
                                      </p:cBhvr>
                                      <p:to>
                                        <p:strVal val="visible"/>
                                      </p:to>
                                    </p:set>
                                    <p:anim calcmode="lin" valueType="num">
                                      <p:cBhvr additive="base">
                                        <p:cTn id="15" dur="500" fill="hold"/>
                                        <p:tgtEl>
                                          <p:spTgt spid="18455"/>
                                        </p:tgtEl>
                                        <p:attrNameLst>
                                          <p:attrName>ppt_x</p:attrName>
                                        </p:attrNameLst>
                                      </p:cBhvr>
                                      <p:tavLst>
                                        <p:tav tm="0">
                                          <p:val>
                                            <p:strVal val="#ppt_x"/>
                                          </p:val>
                                        </p:tav>
                                        <p:tav tm="100000">
                                          <p:val>
                                            <p:strVal val="#ppt_x"/>
                                          </p:val>
                                        </p:tav>
                                      </p:tavLst>
                                    </p:anim>
                                    <p:anim calcmode="lin" valueType="num">
                                      <p:cBhvr additive="base">
                                        <p:cTn id="16" dur="500" fill="hold"/>
                                        <p:tgtEl>
                                          <p:spTgt spid="1845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5" grpId="0"/>
      <p:bldP spid="40" grpId="0" animBg="1"/>
      <p:bldP spid="43" grpId="0" animBg="1"/>
      <p:bldP spid="3"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1532788" y="1205942"/>
            <a:ext cx="121443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1532788" y="1491692"/>
            <a:ext cx="121443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1532788" y="2277505"/>
            <a:ext cx="121443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1532788" y="2563255"/>
            <a:ext cx="121443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1532788" y="2920442"/>
            <a:ext cx="121443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flipH="1">
            <a:off x="1888389" y="1205942"/>
            <a:ext cx="1587" cy="17145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6319100" y="1205942"/>
            <a:ext cx="121443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6319100" y="1491692"/>
            <a:ext cx="121443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6319100" y="2277505"/>
            <a:ext cx="121443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6319100" y="2563255"/>
            <a:ext cx="121443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6319100" y="2920442"/>
            <a:ext cx="121443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flipH="1">
            <a:off x="6676288" y="1205942"/>
            <a:ext cx="1588" cy="10715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flipH="1">
            <a:off x="6676288" y="1205942"/>
            <a:ext cx="1588" cy="1069975"/>
          </a:xfrm>
          <a:prstGeom prst="straightConnector1">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flipH="1">
            <a:off x="6864211" y="2277505"/>
            <a:ext cx="1588" cy="642937"/>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8436" name="Object 6"/>
          <p:cNvGraphicFramePr>
            <a:graphicFrameLocks noChangeAspect="1"/>
          </p:cNvGraphicFramePr>
          <p:nvPr>
            <p:extLst>
              <p:ext uri="{D42A27DB-BD31-4B8C-83A1-F6EECF244321}">
                <p14:modId xmlns:p14="http://schemas.microsoft.com/office/powerpoint/2010/main" val="3202420528"/>
              </p:ext>
            </p:extLst>
          </p:nvPr>
        </p:nvGraphicFramePr>
        <p:xfrm>
          <a:off x="5390413" y="1848880"/>
          <a:ext cx="450850" cy="528637"/>
        </p:xfrm>
        <a:graphic>
          <a:graphicData uri="http://schemas.openxmlformats.org/presentationml/2006/ole">
            <mc:AlternateContent xmlns:mc="http://schemas.openxmlformats.org/markup-compatibility/2006">
              <mc:Choice xmlns:v="urn:schemas-microsoft-com:vml" Requires="v">
                <p:oleObj name="方程式" r:id="rId2" imgW="291973" imgH="342751" progId="Equation.3">
                  <p:embed/>
                </p:oleObj>
              </mc:Choice>
              <mc:Fallback>
                <p:oleObj name="方程式" r:id="rId2" imgW="291973" imgH="342751" progId="Equation.3">
                  <p:embed/>
                  <p:pic>
                    <p:nvPicPr>
                      <p:cNvPr id="18436"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0413" y="1848880"/>
                        <a:ext cx="450850" cy="528637"/>
                      </a:xfrm>
                      <a:prstGeom prst="rect">
                        <a:avLst/>
                      </a:prstGeom>
                      <a:noFill/>
                      <a:ln>
                        <a:noFill/>
                      </a:ln>
                      <a:effectLst/>
                    </p:spPr>
                  </p:pic>
                </p:oleObj>
              </mc:Fallback>
            </mc:AlternateContent>
          </a:graphicData>
        </a:graphic>
      </p:graphicFrame>
      <mc:AlternateContent xmlns:mc="http://schemas.openxmlformats.org/markup-compatibility/2006" xmlns:a14="http://schemas.microsoft.com/office/drawing/2010/main">
        <mc:Choice Requires="a14">
          <p:sp>
            <p:nvSpPr>
              <p:cNvPr id="18453" name="文字方塊 34"/>
              <p:cNvSpPr txBox="1">
                <a:spLocks noChangeArrowheads="1"/>
              </p:cNvSpPr>
              <p:nvPr/>
            </p:nvSpPr>
            <p:spPr bwMode="auto">
              <a:xfrm>
                <a:off x="7533538" y="2063192"/>
                <a:ext cx="357187"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𝑘</m:t>
                      </m:r>
                    </m:oMath>
                  </m:oMathPara>
                </a14:m>
                <a:endParaRPr lang="zh-TW" altLang="en-US" sz="2000" i="1" dirty="0"/>
              </a:p>
            </p:txBody>
          </p:sp>
        </mc:Choice>
        <mc:Fallback xmlns="">
          <p:sp>
            <p:nvSpPr>
              <p:cNvPr id="18453" name="文字方塊 34"/>
              <p:cNvSpPr txBox="1">
                <a:spLocks noRot="1" noChangeAspect="1" noMove="1" noResize="1" noEditPoints="1" noAdjustHandles="1" noChangeArrowheads="1" noChangeShapeType="1" noTextEdit="1"/>
              </p:cNvSpPr>
              <p:nvPr/>
            </p:nvSpPr>
            <p:spPr bwMode="auto">
              <a:xfrm>
                <a:off x="7533538" y="2063192"/>
                <a:ext cx="357187" cy="400050"/>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8455" name="文字方塊 27"/>
          <p:cNvSpPr txBox="1">
            <a:spLocks noChangeArrowheads="1"/>
          </p:cNvSpPr>
          <p:nvPr/>
        </p:nvSpPr>
        <p:spPr bwMode="auto">
          <a:xfrm>
            <a:off x="5104663" y="2348942"/>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任意 </a:t>
            </a:r>
            <a:r>
              <a:rPr lang="en-US" altLang="zh-TW" sz="1800" i="1"/>
              <a:t>k</a:t>
            </a:r>
            <a:endParaRPr lang="zh-TW" altLang="en-US" sz="1800" i="1"/>
          </a:p>
        </p:txBody>
      </p:sp>
      <mc:AlternateContent xmlns:mc="http://schemas.openxmlformats.org/markup-compatibility/2006" xmlns:a14="http://schemas.microsoft.com/office/drawing/2010/main">
        <mc:Choice Requires="a14">
          <p:sp>
            <p:nvSpPr>
              <p:cNvPr id="128026" name="文字方塊 34"/>
              <p:cNvSpPr txBox="1">
                <a:spLocks noChangeArrowheads="1"/>
              </p:cNvSpPr>
              <p:nvPr/>
            </p:nvSpPr>
            <p:spPr bwMode="auto">
              <a:xfrm>
                <a:off x="2818663" y="991630"/>
                <a:ext cx="357187"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𝑛</m:t>
                      </m:r>
                    </m:oMath>
                  </m:oMathPara>
                </a14:m>
                <a:endParaRPr lang="zh-TW" altLang="en-US" sz="2000" i="1" dirty="0"/>
              </a:p>
            </p:txBody>
          </p:sp>
        </mc:Choice>
        <mc:Fallback xmlns="">
          <p:sp>
            <p:nvSpPr>
              <p:cNvPr id="128026" name="文字方塊 34"/>
              <p:cNvSpPr txBox="1">
                <a:spLocks noRot="1" noChangeAspect="1" noMove="1" noResize="1" noEditPoints="1" noAdjustHandles="1" noChangeArrowheads="1" noChangeShapeType="1" noTextEdit="1"/>
              </p:cNvSpPr>
              <p:nvPr/>
            </p:nvSpPr>
            <p:spPr bwMode="auto">
              <a:xfrm>
                <a:off x="2818663" y="991630"/>
                <a:ext cx="357187" cy="400050"/>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8027" name="文字方塊 34"/>
              <p:cNvSpPr txBox="1">
                <a:spLocks noChangeArrowheads="1"/>
              </p:cNvSpPr>
              <p:nvPr/>
            </p:nvSpPr>
            <p:spPr bwMode="auto">
              <a:xfrm>
                <a:off x="2803853" y="2686915"/>
                <a:ext cx="357188"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𝑚</m:t>
                      </m:r>
                    </m:oMath>
                  </m:oMathPara>
                </a14:m>
                <a:endParaRPr lang="zh-TW" altLang="en-US" sz="2000" i="1" dirty="0"/>
              </a:p>
            </p:txBody>
          </p:sp>
        </mc:Choice>
        <mc:Fallback xmlns="">
          <p:sp>
            <p:nvSpPr>
              <p:cNvPr id="128027" name="文字方塊 34"/>
              <p:cNvSpPr txBox="1">
                <a:spLocks noRot="1" noChangeAspect="1" noMove="1" noResize="1" noEditPoints="1" noAdjustHandles="1" noChangeArrowheads="1" noChangeShapeType="1" noTextEdit="1"/>
              </p:cNvSpPr>
              <p:nvPr/>
            </p:nvSpPr>
            <p:spPr bwMode="auto">
              <a:xfrm>
                <a:off x="2803853" y="2686915"/>
                <a:ext cx="357188" cy="400050"/>
              </a:xfrm>
              <a:prstGeom prst="rect">
                <a:avLst/>
              </a:prstGeom>
              <a:blipFill>
                <a:blip r:embed="rId6"/>
                <a:stretch>
                  <a:fillRect r="-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3751CE3-2129-444F-9E47-C8F54632021C}"/>
                  </a:ext>
                </a:extLst>
              </p:cNvPr>
              <p:cNvSpPr txBox="1"/>
              <p:nvPr/>
            </p:nvSpPr>
            <p:spPr>
              <a:xfrm>
                <a:off x="1993907" y="1801275"/>
                <a:ext cx="953979"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𝑦</m:t>
                              </m:r>
                            </m:e>
                          </m:d>
                        </m:e>
                        <m:sub>
                          <m:r>
                            <a:rPr lang="en-US" sz="1800" b="0" i="1" smtClean="0">
                              <a:latin typeface="Cambria Math" panose="02040503050406030204" pitchFamily="18" charset="0"/>
                            </a:rPr>
                            <m:t>𝑛𝑚</m:t>
                          </m:r>
                        </m:sub>
                      </m:sSub>
                    </m:oMath>
                  </m:oMathPara>
                </a14:m>
                <a:endParaRPr lang="en-TW" sz="1800" b="0" dirty="0">
                  <a:latin typeface="Cambria Math"/>
                </a:endParaRPr>
              </a:p>
            </p:txBody>
          </p:sp>
        </mc:Choice>
        <mc:Fallback xmlns="">
          <p:sp>
            <p:nvSpPr>
              <p:cNvPr id="35" name="TextBox 34">
                <a:extLst>
                  <a:ext uri="{FF2B5EF4-FFF2-40B4-BE49-F238E27FC236}">
                    <a16:creationId xmlns:a16="http://schemas.microsoft.com/office/drawing/2014/main" id="{73751CE3-2129-444F-9E47-C8F54632021C}"/>
                  </a:ext>
                </a:extLst>
              </p:cNvPr>
              <p:cNvSpPr txBox="1">
                <a:spLocks noRot="1" noChangeAspect="1" noMove="1" noResize="1" noEditPoints="1" noAdjustHandles="1" noChangeArrowheads="1" noChangeShapeType="1" noTextEdit="1"/>
              </p:cNvSpPr>
              <p:nvPr/>
            </p:nvSpPr>
            <p:spPr>
              <a:xfrm>
                <a:off x="1993907" y="1801275"/>
                <a:ext cx="953979" cy="276999"/>
              </a:xfrm>
              <a:prstGeom prst="rect">
                <a:avLst/>
              </a:prstGeom>
              <a:blipFill>
                <a:blip r:embed="rId7"/>
                <a:stretch>
                  <a:fillRect b="-260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FF0FA3D-D6EB-DB40-8BF1-CE16D6DB4B8A}"/>
                  </a:ext>
                </a:extLst>
              </p:cNvPr>
              <p:cNvSpPr txBox="1"/>
              <p:nvPr/>
            </p:nvSpPr>
            <p:spPr>
              <a:xfrm>
                <a:off x="7134803" y="1567846"/>
                <a:ext cx="599395"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𝑥</m:t>
                              </m:r>
                            </m:e>
                          </m:d>
                        </m:e>
                        <m:sub>
                          <m:r>
                            <a:rPr lang="en-US" sz="1800" b="0" i="1" smtClean="0">
                              <a:latin typeface="Cambria Math" panose="02040503050406030204" pitchFamily="18" charset="0"/>
                            </a:rPr>
                            <m:t>𝑛𝑘</m:t>
                          </m:r>
                        </m:sub>
                      </m:sSub>
                    </m:oMath>
                  </m:oMathPara>
                </a14:m>
                <a:endParaRPr lang="en-TW" sz="1800" b="0" dirty="0">
                  <a:latin typeface="Cambria Math"/>
                </a:endParaRPr>
              </a:p>
            </p:txBody>
          </p:sp>
        </mc:Choice>
        <mc:Fallback xmlns="">
          <p:sp>
            <p:nvSpPr>
              <p:cNvPr id="36" name="TextBox 35">
                <a:extLst>
                  <a:ext uri="{FF2B5EF4-FFF2-40B4-BE49-F238E27FC236}">
                    <a16:creationId xmlns:a16="http://schemas.microsoft.com/office/drawing/2014/main" id="{5FF0FA3D-D6EB-DB40-8BF1-CE16D6DB4B8A}"/>
                  </a:ext>
                </a:extLst>
              </p:cNvPr>
              <p:cNvSpPr txBox="1">
                <a:spLocks noRot="1" noChangeAspect="1" noMove="1" noResize="1" noEditPoints="1" noAdjustHandles="1" noChangeArrowheads="1" noChangeShapeType="1" noTextEdit="1"/>
              </p:cNvSpPr>
              <p:nvPr/>
            </p:nvSpPr>
            <p:spPr>
              <a:xfrm>
                <a:off x="7134803" y="1567846"/>
                <a:ext cx="599395" cy="276999"/>
              </a:xfrm>
              <a:prstGeom prst="rect">
                <a:avLst/>
              </a:prstGeom>
              <a:blipFill>
                <a:blip r:embed="rId8"/>
                <a:stretch>
                  <a:fillRect b="-1304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A6A2534-8969-E54C-A932-71FB5339118C}"/>
                  </a:ext>
                </a:extLst>
              </p:cNvPr>
              <p:cNvSpPr txBox="1"/>
              <p:nvPr/>
            </p:nvSpPr>
            <p:spPr>
              <a:xfrm>
                <a:off x="7825183" y="2463242"/>
                <a:ext cx="648832"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𝑦</m:t>
                              </m:r>
                            </m:e>
                          </m:d>
                        </m:e>
                        <m:sub>
                          <m:r>
                            <a:rPr lang="en-US" sz="1800" b="0" i="1" smtClean="0">
                              <a:latin typeface="Cambria Math" panose="02040503050406030204" pitchFamily="18" charset="0"/>
                            </a:rPr>
                            <m:t>𝑘𝑚</m:t>
                          </m:r>
                        </m:sub>
                      </m:sSub>
                    </m:oMath>
                  </m:oMathPara>
                </a14:m>
                <a:endParaRPr lang="en-TW" sz="1800" b="0" dirty="0">
                  <a:latin typeface="Cambria Math"/>
                </a:endParaRPr>
              </a:p>
            </p:txBody>
          </p:sp>
        </mc:Choice>
        <mc:Fallback xmlns="">
          <p:sp>
            <p:nvSpPr>
              <p:cNvPr id="37" name="TextBox 36">
                <a:extLst>
                  <a:ext uri="{FF2B5EF4-FFF2-40B4-BE49-F238E27FC236}">
                    <a16:creationId xmlns:a16="http://schemas.microsoft.com/office/drawing/2014/main" id="{1A6A2534-8969-E54C-A932-71FB5339118C}"/>
                  </a:ext>
                </a:extLst>
              </p:cNvPr>
              <p:cNvSpPr txBox="1">
                <a:spLocks noRot="1" noChangeAspect="1" noMove="1" noResize="1" noEditPoints="1" noAdjustHandles="1" noChangeArrowheads="1" noChangeShapeType="1" noTextEdit="1"/>
              </p:cNvSpPr>
              <p:nvPr/>
            </p:nvSpPr>
            <p:spPr>
              <a:xfrm>
                <a:off x="7825183" y="2463242"/>
                <a:ext cx="648832" cy="276999"/>
              </a:xfrm>
              <a:prstGeom prst="rect">
                <a:avLst/>
              </a:prstGeom>
              <a:blipFill>
                <a:blip r:embed="rId9"/>
                <a:stretch>
                  <a:fillRect r="-1923" b="-208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0A1AAE2-692E-6641-933A-CF0253AD1228}"/>
                  </a:ext>
                </a:extLst>
              </p:cNvPr>
              <p:cNvSpPr txBox="1"/>
              <p:nvPr/>
            </p:nvSpPr>
            <p:spPr>
              <a:xfrm>
                <a:off x="6972329" y="2460473"/>
                <a:ext cx="185114"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𝑦</m:t>
                      </m:r>
                    </m:oMath>
                  </m:oMathPara>
                </a14:m>
                <a:endParaRPr lang="en-TW" sz="1800" b="0" dirty="0">
                  <a:latin typeface="Cambria Math"/>
                </a:endParaRPr>
              </a:p>
            </p:txBody>
          </p:sp>
        </mc:Choice>
        <mc:Fallback xmlns="">
          <p:sp>
            <p:nvSpPr>
              <p:cNvPr id="38" name="TextBox 37">
                <a:extLst>
                  <a:ext uri="{FF2B5EF4-FFF2-40B4-BE49-F238E27FC236}">
                    <a16:creationId xmlns:a16="http://schemas.microsoft.com/office/drawing/2014/main" id="{B0A1AAE2-692E-6641-933A-CF0253AD1228}"/>
                  </a:ext>
                </a:extLst>
              </p:cNvPr>
              <p:cNvSpPr txBox="1">
                <a:spLocks noRot="1" noChangeAspect="1" noMove="1" noResize="1" noEditPoints="1" noAdjustHandles="1" noChangeArrowheads="1" noChangeShapeType="1" noTextEdit="1"/>
              </p:cNvSpPr>
              <p:nvPr/>
            </p:nvSpPr>
            <p:spPr>
              <a:xfrm>
                <a:off x="6972329" y="2460473"/>
                <a:ext cx="185114" cy="276999"/>
              </a:xfrm>
              <a:prstGeom prst="rect">
                <a:avLst/>
              </a:prstGeom>
              <a:blipFill>
                <a:blip r:embed="rId10"/>
                <a:stretch>
                  <a:fillRect l="-33333" r="-26667" b="-260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93A2C85F-47BD-A047-AE4A-6F74AC5957B2}"/>
                  </a:ext>
                </a:extLst>
              </p:cNvPr>
              <p:cNvSpPr txBox="1"/>
              <p:nvPr/>
            </p:nvSpPr>
            <p:spPr>
              <a:xfrm>
                <a:off x="6706014" y="1572525"/>
                <a:ext cx="181716"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𝑥</m:t>
                      </m:r>
                    </m:oMath>
                  </m:oMathPara>
                </a14:m>
                <a:endParaRPr lang="en-TW" sz="1800" b="0" dirty="0">
                  <a:latin typeface="Cambria Math"/>
                </a:endParaRPr>
              </a:p>
            </p:txBody>
          </p:sp>
        </mc:Choice>
        <mc:Fallback xmlns="">
          <p:sp>
            <p:nvSpPr>
              <p:cNvPr id="39" name="TextBox 38">
                <a:extLst>
                  <a:ext uri="{FF2B5EF4-FFF2-40B4-BE49-F238E27FC236}">
                    <a16:creationId xmlns:a16="http://schemas.microsoft.com/office/drawing/2014/main" id="{93A2C85F-47BD-A047-AE4A-6F74AC5957B2}"/>
                  </a:ext>
                </a:extLst>
              </p:cNvPr>
              <p:cNvSpPr txBox="1">
                <a:spLocks noRot="1" noChangeAspect="1" noMove="1" noResize="1" noEditPoints="1" noAdjustHandles="1" noChangeArrowheads="1" noChangeShapeType="1" noTextEdit="1"/>
              </p:cNvSpPr>
              <p:nvPr/>
            </p:nvSpPr>
            <p:spPr>
              <a:xfrm>
                <a:off x="6706014" y="1572525"/>
                <a:ext cx="181716" cy="276999"/>
              </a:xfrm>
              <a:prstGeom prst="rect">
                <a:avLst/>
              </a:prstGeom>
              <a:blipFill>
                <a:blip r:embed="rId11"/>
                <a:stretch>
                  <a:fillRect l="-20000" r="-1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7E1A8D4-A150-2D47-AF29-51E2C4EC7E07}"/>
                  </a:ext>
                </a:extLst>
              </p:cNvPr>
              <p:cNvSpPr txBox="1"/>
              <p:nvPr/>
            </p:nvSpPr>
            <p:spPr>
              <a:xfrm>
                <a:off x="1871912" y="3405679"/>
                <a:ext cx="708464"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𝑛</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𝑚</m:t>
                      </m:r>
                    </m:oMath>
                  </m:oMathPara>
                </a14:m>
                <a:endParaRPr lang="en-TW" sz="1800" b="0" dirty="0">
                  <a:latin typeface="Cambria Math"/>
                </a:endParaRPr>
              </a:p>
            </p:txBody>
          </p:sp>
        </mc:Choice>
        <mc:Fallback xmlns="">
          <p:sp>
            <p:nvSpPr>
              <p:cNvPr id="41" name="TextBox 40">
                <a:extLst>
                  <a:ext uri="{FF2B5EF4-FFF2-40B4-BE49-F238E27FC236}">
                    <a16:creationId xmlns:a16="http://schemas.microsoft.com/office/drawing/2014/main" id="{A7E1A8D4-A150-2D47-AF29-51E2C4EC7E07}"/>
                  </a:ext>
                </a:extLst>
              </p:cNvPr>
              <p:cNvSpPr txBox="1">
                <a:spLocks noRot="1" noChangeAspect="1" noMove="1" noResize="1" noEditPoints="1" noAdjustHandles="1" noChangeArrowheads="1" noChangeShapeType="1" noTextEdit="1"/>
              </p:cNvSpPr>
              <p:nvPr/>
            </p:nvSpPr>
            <p:spPr>
              <a:xfrm>
                <a:off x="1871912" y="3405679"/>
                <a:ext cx="708464" cy="276999"/>
              </a:xfrm>
              <a:prstGeom prst="rect">
                <a:avLst/>
              </a:prstGeom>
              <a:blipFill>
                <a:blip r:embed="rId12"/>
                <a:stretch>
                  <a:fillRect l="-5263" r="-350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FC12DC12-A345-5E44-BA39-256A85883FA2}"/>
                  </a:ext>
                </a:extLst>
              </p:cNvPr>
              <p:cNvSpPr txBox="1"/>
              <p:nvPr/>
            </p:nvSpPr>
            <p:spPr>
              <a:xfrm>
                <a:off x="6172226" y="3420504"/>
                <a:ext cx="1383969"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𝑛</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𝑘</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𝑘</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𝑚</m:t>
                      </m:r>
                    </m:oMath>
                  </m:oMathPara>
                </a14:m>
                <a:endParaRPr lang="en-TW" sz="1800" b="0" dirty="0">
                  <a:latin typeface="Cambria Math"/>
                </a:endParaRPr>
              </a:p>
            </p:txBody>
          </p:sp>
        </mc:Choice>
        <mc:Fallback xmlns="">
          <p:sp>
            <p:nvSpPr>
              <p:cNvPr id="42" name="TextBox 41">
                <a:extLst>
                  <a:ext uri="{FF2B5EF4-FFF2-40B4-BE49-F238E27FC236}">
                    <a16:creationId xmlns:a16="http://schemas.microsoft.com/office/drawing/2014/main" id="{FC12DC12-A345-5E44-BA39-256A85883FA2}"/>
                  </a:ext>
                </a:extLst>
              </p:cNvPr>
              <p:cNvSpPr txBox="1">
                <a:spLocks noRot="1" noChangeAspect="1" noMove="1" noResize="1" noEditPoints="1" noAdjustHandles="1" noChangeArrowheads="1" noChangeShapeType="1" noTextEdit="1"/>
              </p:cNvSpPr>
              <p:nvPr/>
            </p:nvSpPr>
            <p:spPr>
              <a:xfrm>
                <a:off x="6172226" y="3420504"/>
                <a:ext cx="1383969" cy="276999"/>
              </a:xfrm>
              <a:prstGeom prst="rect">
                <a:avLst/>
              </a:prstGeom>
              <a:blipFill>
                <a:blip r:embed="rId13"/>
                <a:stretch>
                  <a:fillRect l="-2727" r="-909" b="-869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D7A4C888-8E19-5C4F-BB0D-5387CB6F5969}"/>
                  </a:ext>
                </a:extLst>
              </p:cNvPr>
              <p:cNvSpPr txBox="1"/>
              <p:nvPr/>
            </p:nvSpPr>
            <p:spPr>
              <a:xfrm>
                <a:off x="5318622" y="3268264"/>
                <a:ext cx="607346" cy="672172"/>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1800" b="0" i="1" smtClean="0">
                              <a:latin typeface="Cambria Math" panose="02040503050406030204" pitchFamily="18" charset="0"/>
                              <a:ea typeface="Cambria Math" panose="02040503050406030204" pitchFamily="18" charset="0"/>
                            </a:rPr>
                          </m:ctrlPr>
                        </m:naryPr>
                        <m:sub>
                          <m:r>
                            <m:rPr>
                              <m:brk m:alnAt="7"/>
                            </m:rPr>
                            <a:rPr lang="en-US" sz="1800" b="0" i="1" smtClean="0">
                              <a:latin typeface="Cambria Math" panose="02040503050406030204" pitchFamily="18" charset="0"/>
                              <a:ea typeface="Cambria Math" panose="02040503050406030204" pitchFamily="18" charset="0"/>
                            </a:rPr>
                            <m:t>𝑘</m:t>
                          </m:r>
                        </m:sub>
                        <m:sup/>
                        <m:e/>
                      </m:nary>
                    </m:oMath>
                  </m:oMathPara>
                </a14:m>
                <a:endParaRPr lang="en-TW" sz="1800" b="0" dirty="0">
                  <a:latin typeface="Cambria Math"/>
                </a:endParaRPr>
              </a:p>
            </p:txBody>
          </p:sp>
        </mc:Choice>
        <mc:Fallback xmlns="">
          <p:sp>
            <p:nvSpPr>
              <p:cNvPr id="43" name="TextBox 42">
                <a:extLst>
                  <a:ext uri="{FF2B5EF4-FFF2-40B4-BE49-F238E27FC236}">
                    <a16:creationId xmlns:a16="http://schemas.microsoft.com/office/drawing/2014/main" id="{D7A4C888-8E19-5C4F-BB0D-5387CB6F5969}"/>
                  </a:ext>
                </a:extLst>
              </p:cNvPr>
              <p:cNvSpPr txBox="1">
                <a:spLocks noRot="1" noChangeAspect="1" noMove="1" noResize="1" noEditPoints="1" noAdjustHandles="1" noChangeArrowheads="1" noChangeShapeType="1" noTextEdit="1"/>
              </p:cNvSpPr>
              <p:nvPr/>
            </p:nvSpPr>
            <p:spPr>
              <a:xfrm>
                <a:off x="5318622" y="3268264"/>
                <a:ext cx="607346" cy="672172"/>
              </a:xfrm>
              <a:prstGeom prst="rect">
                <a:avLst/>
              </a:prstGeom>
              <a:blipFill>
                <a:blip r:embed="rId14"/>
                <a:stretch>
                  <a:fillRect l="-134694" t="-144444" r="-46939" b="-19814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34">
                <a:extLst>
                  <a:ext uri="{FF2B5EF4-FFF2-40B4-BE49-F238E27FC236}">
                    <a16:creationId xmlns:a16="http://schemas.microsoft.com/office/drawing/2014/main" id="{96776797-0899-1745-719A-5DBEE1F863D4}"/>
                  </a:ext>
                </a:extLst>
              </p:cNvPr>
              <p:cNvSpPr txBox="1">
                <a:spLocks noChangeArrowheads="1"/>
              </p:cNvSpPr>
              <p:nvPr/>
            </p:nvSpPr>
            <p:spPr bwMode="auto">
              <a:xfrm>
                <a:off x="7560922" y="950249"/>
                <a:ext cx="357187"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𝑛</m:t>
                      </m:r>
                    </m:oMath>
                  </m:oMathPara>
                </a14:m>
                <a:endParaRPr lang="zh-TW" altLang="en-US" sz="2000" i="1" dirty="0"/>
              </a:p>
            </p:txBody>
          </p:sp>
        </mc:Choice>
        <mc:Fallback xmlns="">
          <p:sp>
            <p:nvSpPr>
              <p:cNvPr id="4" name="文字方塊 34">
                <a:extLst>
                  <a:ext uri="{FF2B5EF4-FFF2-40B4-BE49-F238E27FC236}">
                    <a16:creationId xmlns:a16="http://schemas.microsoft.com/office/drawing/2014/main" id="{96776797-0899-1745-719A-5DBEE1F863D4}"/>
                  </a:ext>
                </a:extLst>
              </p:cNvPr>
              <p:cNvSpPr txBox="1">
                <a:spLocks noRot="1" noChangeAspect="1" noMove="1" noResize="1" noEditPoints="1" noAdjustHandles="1" noChangeArrowheads="1" noChangeShapeType="1" noTextEdit="1"/>
              </p:cNvSpPr>
              <p:nvPr/>
            </p:nvSpPr>
            <p:spPr bwMode="auto">
              <a:xfrm>
                <a:off x="7560922" y="950249"/>
                <a:ext cx="357187" cy="400050"/>
              </a:xfrm>
              <a:prstGeom prst="rect">
                <a:avLst/>
              </a:prstGeom>
              <a:blipFill>
                <a:blip r:embed="rId1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34">
                <a:extLst>
                  <a:ext uri="{FF2B5EF4-FFF2-40B4-BE49-F238E27FC236}">
                    <a16:creationId xmlns:a16="http://schemas.microsoft.com/office/drawing/2014/main" id="{BD544662-0EB6-16E7-8E37-1C226037241D}"/>
                  </a:ext>
                </a:extLst>
              </p:cNvPr>
              <p:cNvSpPr txBox="1">
                <a:spLocks noChangeArrowheads="1"/>
              </p:cNvSpPr>
              <p:nvPr/>
            </p:nvSpPr>
            <p:spPr bwMode="auto">
              <a:xfrm>
                <a:off x="7535420" y="2737472"/>
                <a:ext cx="357188" cy="40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2000" i="1" dirty="0" smtClean="0">
                          <a:latin typeface="Cambria Math" panose="02040503050406030204" pitchFamily="18" charset="0"/>
                        </a:rPr>
                        <m:t>𝑚</m:t>
                      </m:r>
                    </m:oMath>
                  </m:oMathPara>
                </a14:m>
                <a:endParaRPr lang="zh-TW" altLang="en-US" sz="2000" i="1" dirty="0"/>
              </a:p>
            </p:txBody>
          </p:sp>
        </mc:Choice>
        <mc:Fallback xmlns="">
          <p:sp>
            <p:nvSpPr>
              <p:cNvPr id="5" name="文字方塊 34">
                <a:extLst>
                  <a:ext uri="{FF2B5EF4-FFF2-40B4-BE49-F238E27FC236}">
                    <a16:creationId xmlns:a16="http://schemas.microsoft.com/office/drawing/2014/main" id="{BD544662-0EB6-16E7-8E37-1C226037241D}"/>
                  </a:ext>
                </a:extLst>
              </p:cNvPr>
              <p:cNvSpPr txBox="1">
                <a:spLocks noRot="1" noChangeAspect="1" noMove="1" noResize="1" noEditPoints="1" noAdjustHandles="1" noChangeArrowheads="1" noChangeShapeType="1" noTextEdit="1"/>
              </p:cNvSpPr>
              <p:nvPr/>
            </p:nvSpPr>
            <p:spPr bwMode="auto">
              <a:xfrm>
                <a:off x="7535420" y="2737472"/>
                <a:ext cx="357188" cy="400050"/>
              </a:xfrm>
              <a:prstGeom prst="rect">
                <a:avLst/>
              </a:prstGeom>
              <a:blipFill>
                <a:blip r:embed="rId16"/>
                <a:stretch>
                  <a:fillRect r="-344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graphicFrame>
        <p:nvGraphicFramePr>
          <p:cNvPr id="11" name="Object 14">
            <a:extLst>
              <a:ext uri="{FF2B5EF4-FFF2-40B4-BE49-F238E27FC236}">
                <a16:creationId xmlns:a16="http://schemas.microsoft.com/office/drawing/2014/main" id="{54AB553E-D69A-5B5F-FBE7-0B15A335BC9B}"/>
              </a:ext>
            </a:extLst>
          </p:cNvPr>
          <p:cNvGraphicFramePr>
            <a:graphicFrameLocks noChangeAspect="1"/>
          </p:cNvGraphicFramePr>
          <p:nvPr>
            <p:extLst>
              <p:ext uri="{D42A27DB-BD31-4B8C-83A1-F6EECF244321}">
                <p14:modId xmlns:p14="http://schemas.microsoft.com/office/powerpoint/2010/main" val="3841638593"/>
              </p:ext>
            </p:extLst>
          </p:nvPr>
        </p:nvGraphicFramePr>
        <p:xfrm>
          <a:off x="539552" y="4904761"/>
          <a:ext cx="8339138" cy="1454150"/>
        </p:xfrm>
        <a:graphic>
          <a:graphicData uri="http://schemas.openxmlformats.org/presentationml/2006/ole">
            <mc:AlternateContent xmlns:mc="http://schemas.openxmlformats.org/markup-compatibility/2006">
              <mc:Choice xmlns:v="urn:schemas-microsoft-com:vml" Requires="v">
                <p:oleObj name="方程式" r:id="rId17" imgW="5245100" imgH="914400" progId="Equation.3">
                  <p:embed/>
                </p:oleObj>
              </mc:Choice>
              <mc:Fallback>
                <p:oleObj name="方程式" r:id="rId17" imgW="5245100" imgH="914400" progId="Equation.3">
                  <p:embed/>
                  <p:pic>
                    <p:nvPicPr>
                      <p:cNvPr id="131095" name="Object 1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9552" y="4904761"/>
                        <a:ext cx="8339138" cy="1454150"/>
                      </a:xfrm>
                      <a:prstGeom prst="rect">
                        <a:avLst/>
                      </a:prstGeom>
                      <a:solidFill>
                        <a:schemeClr val="bg1"/>
                      </a:solidFill>
                      <a:ln>
                        <a:noFill/>
                      </a:ln>
                      <a:effectLst/>
                    </p:spPr>
                  </p:pic>
                </p:oleObj>
              </mc:Fallback>
            </mc:AlternateContent>
          </a:graphicData>
        </a:graphic>
      </p:graphicFrame>
      <p:cxnSp>
        <p:nvCxnSpPr>
          <p:cNvPr id="13" name="直線接點 34">
            <a:extLst>
              <a:ext uri="{FF2B5EF4-FFF2-40B4-BE49-F238E27FC236}">
                <a16:creationId xmlns:a16="http://schemas.microsoft.com/office/drawing/2014/main" id="{BDF05C0E-2E3D-F035-B3BF-AE6D97988A57}"/>
              </a:ext>
            </a:extLst>
          </p:cNvPr>
          <p:cNvCxnSpPr/>
          <p:nvPr/>
        </p:nvCxnSpPr>
        <p:spPr>
          <a:xfrm>
            <a:off x="4592244" y="5819843"/>
            <a:ext cx="192881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36">
            <a:extLst>
              <a:ext uri="{FF2B5EF4-FFF2-40B4-BE49-F238E27FC236}">
                <a16:creationId xmlns:a16="http://schemas.microsoft.com/office/drawing/2014/main" id="{7786DCE0-E7D4-80A1-978F-1C91ABC440FE}"/>
              </a:ext>
            </a:extLst>
          </p:cNvPr>
          <p:cNvCxnSpPr/>
          <p:nvPr/>
        </p:nvCxnSpPr>
        <p:spPr>
          <a:xfrm>
            <a:off x="7459215" y="4581128"/>
            <a:ext cx="0" cy="16561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411AD6C-E1EA-A81D-FD3A-68A7C521C2A9}"/>
                  </a:ext>
                </a:extLst>
              </p:cNvPr>
              <p:cNvSpPr txBox="1"/>
              <p:nvPr/>
            </p:nvSpPr>
            <p:spPr>
              <a:xfrm>
                <a:off x="3161041" y="4078865"/>
                <a:ext cx="2998834" cy="672172"/>
              </a:xfrm>
              <a:prstGeom prst="rect">
                <a:avLst/>
              </a:prstGeom>
              <a:solidFill>
                <a:srgbClr val="FFFF0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𝐴</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𝐵</m:t>
                              </m:r>
                            </m:e>
                          </m:d>
                        </m:e>
                        <m:sub>
                          <m:r>
                            <a:rPr lang="en-US" sz="1800" b="0" i="1" smtClean="0">
                              <a:latin typeface="Cambria Math" panose="02040503050406030204" pitchFamily="18" charset="0"/>
                            </a:rPr>
                            <m:t>𝑛𝑚</m:t>
                          </m:r>
                        </m:sub>
                      </m:sSub>
                      <m:r>
                        <a:rPr lang="en-US" sz="1800" b="0" i="1" smtClean="0">
                          <a:latin typeface="Cambria Math" panose="02040503050406030204" pitchFamily="18" charset="0"/>
                        </a:rPr>
                        <m:t>=</m:t>
                      </m:r>
                      <m:nary>
                        <m:naryPr>
                          <m:chr m:val="∑"/>
                          <m:supHide m:val="on"/>
                          <m:ctrlPr>
                            <a:rPr lang="en-US" sz="1800" b="0" i="1" smtClean="0">
                              <a:latin typeface="Cambria Math" panose="02040503050406030204" pitchFamily="18" charset="0"/>
                            </a:rPr>
                          </m:ctrlPr>
                        </m:naryPr>
                        <m:sub>
                          <m:r>
                            <m:rPr>
                              <m:brk m:alnAt="7"/>
                            </m:rPr>
                            <a:rPr lang="en-US" sz="1800" b="0" i="1" smtClean="0">
                              <a:latin typeface="Cambria Math" panose="02040503050406030204" pitchFamily="18" charset="0"/>
                            </a:rPr>
                            <m:t>𝑘</m:t>
                          </m:r>
                        </m:sub>
                        <m:sup/>
                        <m:e>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b="0" i="1" smtClean="0">
                                      <a:latin typeface="Cambria Math" panose="02040503050406030204" pitchFamily="18" charset="0"/>
                                    </a:rPr>
                                    <m:t>𝐴</m:t>
                                  </m:r>
                                </m:e>
                              </m:d>
                            </m:e>
                            <m:sub>
                              <m:r>
                                <a:rPr lang="en-US" sz="1800" i="1">
                                  <a:latin typeface="Cambria Math" panose="02040503050406030204" pitchFamily="18" charset="0"/>
                                </a:rPr>
                                <m:t>𝑛𝑘</m:t>
                              </m:r>
                            </m:sub>
                          </m:sSub>
                          <m:r>
                            <a:rPr lang="en-US" sz="1800" i="1" smtClean="0">
                              <a:latin typeface="Cambria Math" panose="02040503050406030204" pitchFamily="18" charset="0"/>
                              <a:ea typeface="Cambria Math" panose="02040503050406030204" pitchFamily="18" charset="0"/>
                            </a:rPr>
                            <m:t>∙</m:t>
                          </m:r>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b="0" i="1" smtClean="0">
                                      <a:latin typeface="Cambria Math" panose="02040503050406030204" pitchFamily="18" charset="0"/>
                                    </a:rPr>
                                    <m:t>𝐵</m:t>
                                  </m:r>
                                </m:e>
                              </m:d>
                            </m:e>
                            <m:sub>
                              <m:r>
                                <a:rPr lang="en-US" sz="1800" i="1">
                                  <a:latin typeface="Cambria Math" panose="02040503050406030204" pitchFamily="18" charset="0"/>
                                </a:rPr>
                                <m:t>𝑘𝑚</m:t>
                              </m:r>
                            </m:sub>
                          </m:sSub>
                        </m:e>
                      </m:nary>
                    </m:oMath>
                  </m:oMathPara>
                </a14:m>
                <a:endParaRPr lang="en-TW" sz="1800" b="0" dirty="0">
                  <a:latin typeface="Cambria Math"/>
                </a:endParaRPr>
              </a:p>
            </p:txBody>
          </p:sp>
        </mc:Choice>
        <mc:Fallback xmlns="">
          <p:sp>
            <p:nvSpPr>
              <p:cNvPr id="21" name="TextBox 20">
                <a:extLst>
                  <a:ext uri="{FF2B5EF4-FFF2-40B4-BE49-F238E27FC236}">
                    <a16:creationId xmlns:a16="http://schemas.microsoft.com/office/drawing/2014/main" id="{0411AD6C-E1EA-A81D-FD3A-68A7C521C2A9}"/>
                  </a:ext>
                </a:extLst>
              </p:cNvPr>
              <p:cNvSpPr txBox="1">
                <a:spLocks noRot="1" noChangeAspect="1" noMove="1" noResize="1" noEditPoints="1" noAdjustHandles="1" noChangeArrowheads="1" noChangeShapeType="1" noTextEdit="1"/>
              </p:cNvSpPr>
              <p:nvPr/>
            </p:nvSpPr>
            <p:spPr>
              <a:xfrm>
                <a:off x="3161041" y="4078865"/>
                <a:ext cx="2998834" cy="672172"/>
              </a:xfrm>
              <a:prstGeom prst="rect">
                <a:avLst/>
              </a:prstGeom>
              <a:blipFill>
                <a:blip r:embed="rId19"/>
                <a:stretch>
                  <a:fillRect t="-149057" b="-203774"/>
                </a:stretch>
              </a:blipFill>
            </p:spPr>
            <p:txBody>
              <a:bodyPr/>
              <a:lstStyle/>
              <a:p>
                <a:r>
                  <a:rPr lang="en-TW">
                    <a:noFill/>
                  </a:rPr>
                  <a:t> </a:t>
                </a:r>
              </a:p>
            </p:txBody>
          </p:sp>
        </mc:Fallback>
      </mc:AlternateContent>
      <p:sp>
        <p:nvSpPr>
          <p:cNvPr id="22" name="文字方塊 25">
            <a:extLst>
              <a:ext uri="{FF2B5EF4-FFF2-40B4-BE49-F238E27FC236}">
                <a16:creationId xmlns:a16="http://schemas.microsoft.com/office/drawing/2014/main" id="{740CDCC9-9728-8AF4-9B27-3F404D62AB69}"/>
              </a:ext>
            </a:extLst>
          </p:cNvPr>
          <p:cNvSpPr txBox="1">
            <a:spLocks noChangeArrowheads="1"/>
          </p:cNvSpPr>
          <p:nvPr/>
        </p:nvSpPr>
        <p:spPr bwMode="auto">
          <a:xfrm>
            <a:off x="3427315" y="614865"/>
            <a:ext cx="25636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兩個表格的乘法：</a:t>
            </a:r>
          </a:p>
        </p:txBody>
      </p:sp>
    </p:spTree>
    <p:extLst>
      <p:ext uri="{BB962C8B-B14F-4D97-AF65-F5344CB8AC3E}">
        <p14:creationId xmlns:p14="http://schemas.microsoft.com/office/powerpoint/2010/main" val="370086805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Matrix multipl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3571875"/>
            <a:ext cx="61150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9" name="Picture 11" descr="&#10;  \overset{3\times 4 \text{ matrix}}{\begin{bmatrix}&#10;     \cdot &amp; \cdot &amp; \cdot &amp; \cdot \\&#10;     \cdot &amp; \cdot &amp; \cdot &amp; \cdot \\&#10;     \color{Blue} 1 &amp; \color{Blue} 2 &amp; \color{Blue} 3 &amp; \color{Blue} 4 \\&#10;  \end{bmatrix}}&#10;  \overset{4\times 5\text{ matrix}}{\begin{bmatrix}&#10;    \cdot &amp; \cdot &amp; \cdot &amp; \color{Red}a &amp; \cdot \\&#10;    \cdot &amp; \cdot &amp; \cdot &amp; \color{Red}b &amp; \cdot \\&#10;    \cdot &amp; \cdot &amp; \cdot &amp; \color{Red}c &amp; \cdot \\&#10;    \cdot &amp; \cdot &amp; \cdot &amp; \color{Red}d &amp; \cdot \\&#10;  \end{bmatrix}}&#10;=&#10;\overset{3\times 5\text{ matrix}}{&#10;\begin{bmatrix}&#10;\cdot &amp; \cdot &amp; \cdot &amp; \cdot &amp; \cdot \\&#10;\cdot &amp; \cdot &amp; \cdot &amp; \cdot &amp; \cdot \\&#10;\cdot &amp; \cdot &amp; \cdot &amp; x_{3,4} &amp; \cdot \\&#10;\end{bmatrix}}&#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785813"/>
            <a:ext cx="5183187"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13" descr="x_{3,4} =&#10;({\color{Blue}1}, {\color{Blue}2}, {\color{Blue}3}, {\color{Blue}4})\cdot&#10;({\color{Red}a}, {\color{Red}b}, {\color{Red}c}, {\color{Red}d})&#10;= {\color{Blue} 1}\times{\color{Red} a}&#10;+{\color{Blue} 2}\times{\color{Red} b}&#10;+{\color{Blue} 3}\times{\color{Red} c}&#10;+{\color{Blue} 4}\times{\color{Red} 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438" y="2428875"/>
            <a:ext cx="6462712"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文字方塊 10"/>
          <p:cNvSpPr txBox="1">
            <a:spLocks noChangeArrowheads="1"/>
          </p:cNvSpPr>
          <p:nvPr/>
        </p:nvSpPr>
        <p:spPr bwMode="auto">
          <a:xfrm>
            <a:off x="1476375" y="2133600"/>
            <a:ext cx="5929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將表格的乘法，運用於量子彈簧的能量計算！</a:t>
            </a:r>
          </a:p>
        </p:txBody>
      </p:sp>
      <p:pic>
        <p:nvPicPr>
          <p:cNvPr id="133125" name="Picture 2" descr="F15_05"/>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1602715" y="2852936"/>
            <a:ext cx="202882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6" name="文字方塊 5"/>
          <p:cNvSpPr txBox="1">
            <a:spLocks noChangeArrowheads="1"/>
          </p:cNvSpPr>
          <p:nvPr/>
        </p:nvSpPr>
        <p:spPr bwMode="auto">
          <a:xfrm>
            <a:off x="1476375" y="3860800"/>
            <a:ext cx="4392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再於結果代入量子化條件：</a:t>
            </a:r>
          </a:p>
        </p:txBody>
      </p:sp>
      <mc:AlternateContent xmlns:mc="http://schemas.openxmlformats.org/markup-compatibility/2006" xmlns:a14="http://schemas.microsoft.com/office/drawing/2010/main">
        <mc:Choice Requires="a14">
          <p:sp>
            <p:nvSpPr>
              <p:cNvPr id="8" name="文字方塊 7"/>
              <p:cNvSpPr txBox="1"/>
              <p:nvPr/>
            </p:nvSpPr>
            <p:spPr>
              <a:xfrm>
                <a:off x="4405707" y="3636304"/>
                <a:ext cx="1687450"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sz="1800" b="0" i="1" smtClean="0">
                              <a:latin typeface="Cambria Math" panose="02040503050406030204" pitchFamily="18" charset="0"/>
                            </a:rPr>
                          </m:ctrlPr>
                        </m:naryPr>
                        <m:sub/>
                        <m:sup/>
                        <m:e>
                          <m:r>
                            <a:rPr lang="en-US" altLang="zh-TW" sz="1800" b="0" i="1" smtClean="0">
                              <a:latin typeface="Cambria Math"/>
                            </a:rPr>
                            <m:t>𝑑𝑞</m:t>
                          </m:r>
                          <m:r>
                            <a:rPr lang="zh-TW" altLang="en-US"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𝑝</m:t>
                              </m:r>
                            </m:e>
                            <m:sub>
                              <m:r>
                                <a:rPr lang="en-US" altLang="zh-TW" sz="1800" b="0" i="1" smtClean="0">
                                  <a:latin typeface="Cambria Math"/>
                                </a:rPr>
                                <m:t>𝑞</m:t>
                              </m:r>
                            </m:sub>
                          </m:sSub>
                        </m:e>
                      </m:nary>
                      <m:r>
                        <a:rPr lang="en-US" altLang="zh-TW" sz="1800" b="0" i="1" smtClean="0">
                          <a:latin typeface="Cambria Math"/>
                        </a:rPr>
                        <m:t>=</m:t>
                      </m:r>
                      <m:r>
                        <a:rPr lang="en-US" altLang="zh-TW" sz="1800" b="0" i="1" smtClean="0">
                          <a:latin typeface="Cambria Math"/>
                        </a:rPr>
                        <m:t>𝑛h</m:t>
                      </m:r>
                    </m:oMath>
                  </m:oMathPara>
                </a14:m>
                <a:endParaRPr lang="zh-TW" altLang="en-US" sz="1800" b="0" i="1" dirty="0">
                  <a:latin typeface="Cambria Math"/>
                </a:endParaRPr>
              </a:p>
            </p:txBody>
          </p:sp>
        </mc:Choice>
        <mc:Fallback xmlns="">
          <p:sp>
            <p:nvSpPr>
              <p:cNvPr id="8" name="文字方塊 7"/>
              <p:cNvSpPr txBox="1">
                <a:spLocks noRot="1" noChangeAspect="1" noMove="1" noResize="1" noEditPoints="1" noAdjustHandles="1" noChangeArrowheads="1" noChangeShapeType="1" noTextEdit="1"/>
              </p:cNvSpPr>
              <p:nvPr/>
            </p:nvSpPr>
            <p:spPr>
              <a:xfrm>
                <a:off x="4405707" y="3636304"/>
                <a:ext cx="1687450" cy="818879"/>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0A2366B-2581-6D46-BCFC-F12B6B8DE5D3}"/>
                  </a:ext>
                </a:extLst>
              </p:cNvPr>
              <p:cNvSpPr txBox="1"/>
              <p:nvPr/>
            </p:nvSpPr>
            <p:spPr>
              <a:xfrm>
                <a:off x="4441031" y="2868414"/>
                <a:ext cx="1934632" cy="5203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𝐸</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𝑝</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𝑝</m:t>
                          </m:r>
                        </m:num>
                        <m:den>
                          <m:r>
                            <a:rPr lang="en-US" sz="1800" b="0" i="1" smtClean="0">
                              <a:latin typeface="Cambria Math" panose="02040503050406030204" pitchFamily="18" charset="0"/>
                            </a:rPr>
                            <m:t>2</m:t>
                          </m:r>
                          <m:r>
                            <a:rPr lang="en-US" sz="1800" b="0" i="1" smtClean="0">
                              <a:latin typeface="Cambria Math" panose="02040503050406030204" pitchFamily="18" charset="0"/>
                            </a:rPr>
                            <m:t>𝑚</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2</m:t>
                          </m:r>
                        </m:den>
                      </m:f>
                      <m:r>
                        <a:rPr lang="en-US" sz="1800" b="0" i="1" smtClean="0">
                          <a:latin typeface="Cambria Math" panose="02040503050406030204" pitchFamily="18" charset="0"/>
                        </a:rPr>
                        <m:t>𝑘𝑥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𝑥</m:t>
                      </m:r>
                    </m:oMath>
                  </m:oMathPara>
                </a14:m>
                <a:endParaRPr lang="en-TW" sz="1800" b="0" dirty="0">
                  <a:latin typeface="Cambria Math"/>
                </a:endParaRPr>
              </a:p>
            </p:txBody>
          </p:sp>
        </mc:Choice>
        <mc:Fallback xmlns="">
          <p:sp>
            <p:nvSpPr>
              <p:cNvPr id="9" name="TextBox 8">
                <a:extLst>
                  <a:ext uri="{FF2B5EF4-FFF2-40B4-BE49-F238E27FC236}">
                    <a16:creationId xmlns:a16="http://schemas.microsoft.com/office/drawing/2014/main" id="{90A2366B-2581-6D46-BCFC-F12B6B8DE5D3}"/>
                  </a:ext>
                </a:extLst>
              </p:cNvPr>
              <p:cNvSpPr txBox="1">
                <a:spLocks noRot="1" noChangeAspect="1" noMove="1" noResize="1" noEditPoints="1" noAdjustHandles="1" noChangeArrowheads="1" noChangeShapeType="1" noTextEdit="1"/>
              </p:cNvSpPr>
              <p:nvPr/>
            </p:nvSpPr>
            <p:spPr>
              <a:xfrm>
                <a:off x="4441031" y="2868414"/>
                <a:ext cx="1934632" cy="520399"/>
              </a:xfrm>
              <a:prstGeom prst="rect">
                <a:avLst/>
              </a:prstGeom>
              <a:blipFill>
                <a:blip r:embed="rId9"/>
                <a:stretch>
                  <a:fillRect l="-1948" t="-7317" r="-649" b="-1463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15F7935-3A9F-DB4A-B50D-D2490B976C4E}"/>
                  </a:ext>
                </a:extLst>
              </p:cNvPr>
              <p:cNvSpPr txBox="1"/>
              <p:nvPr/>
            </p:nvSpPr>
            <p:spPr>
              <a:xfrm>
                <a:off x="3072583" y="1245623"/>
                <a:ext cx="2998834" cy="672172"/>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𝐴</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𝐵</m:t>
                              </m:r>
                            </m:e>
                          </m:d>
                        </m:e>
                        <m:sub>
                          <m:r>
                            <a:rPr lang="en-US" sz="1800" b="0" i="1" smtClean="0">
                              <a:latin typeface="Cambria Math" panose="02040503050406030204" pitchFamily="18" charset="0"/>
                            </a:rPr>
                            <m:t>𝑛𝑚</m:t>
                          </m:r>
                        </m:sub>
                      </m:sSub>
                      <m:r>
                        <a:rPr lang="en-US" sz="1800" b="0" i="1" smtClean="0">
                          <a:latin typeface="Cambria Math" panose="02040503050406030204" pitchFamily="18" charset="0"/>
                        </a:rPr>
                        <m:t>=</m:t>
                      </m:r>
                      <m:nary>
                        <m:naryPr>
                          <m:chr m:val="∑"/>
                          <m:supHide m:val="on"/>
                          <m:ctrlPr>
                            <a:rPr lang="en-US" sz="1800" b="0" i="1" smtClean="0">
                              <a:latin typeface="Cambria Math" panose="02040503050406030204" pitchFamily="18" charset="0"/>
                            </a:rPr>
                          </m:ctrlPr>
                        </m:naryPr>
                        <m:sub>
                          <m:r>
                            <m:rPr>
                              <m:brk m:alnAt="7"/>
                            </m:rPr>
                            <a:rPr lang="en-US" sz="1800" b="0" i="1" smtClean="0">
                              <a:latin typeface="Cambria Math" panose="02040503050406030204" pitchFamily="18" charset="0"/>
                            </a:rPr>
                            <m:t>𝑘</m:t>
                          </m:r>
                        </m:sub>
                        <m:sup/>
                        <m:e>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b="0" i="1" smtClean="0">
                                      <a:latin typeface="Cambria Math" panose="02040503050406030204" pitchFamily="18" charset="0"/>
                                    </a:rPr>
                                    <m:t>𝐴</m:t>
                                  </m:r>
                                </m:e>
                              </m:d>
                            </m:e>
                            <m:sub>
                              <m:r>
                                <a:rPr lang="en-US" sz="1800" i="1">
                                  <a:latin typeface="Cambria Math" panose="02040503050406030204" pitchFamily="18" charset="0"/>
                                </a:rPr>
                                <m:t>𝑛𝑘</m:t>
                              </m:r>
                            </m:sub>
                          </m:sSub>
                          <m:r>
                            <a:rPr lang="en-US" sz="1800" i="1" smtClean="0">
                              <a:latin typeface="Cambria Math" panose="02040503050406030204" pitchFamily="18" charset="0"/>
                              <a:ea typeface="Cambria Math" panose="02040503050406030204" pitchFamily="18" charset="0"/>
                            </a:rPr>
                            <m:t>∙</m:t>
                          </m:r>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b="0" i="1" smtClean="0">
                                      <a:latin typeface="Cambria Math" panose="02040503050406030204" pitchFamily="18" charset="0"/>
                                    </a:rPr>
                                    <m:t>𝐵</m:t>
                                  </m:r>
                                </m:e>
                              </m:d>
                            </m:e>
                            <m:sub>
                              <m:r>
                                <a:rPr lang="en-US" sz="1800" i="1">
                                  <a:latin typeface="Cambria Math" panose="02040503050406030204" pitchFamily="18" charset="0"/>
                                </a:rPr>
                                <m:t>𝑘𝑚</m:t>
                              </m:r>
                            </m:sub>
                          </m:sSub>
                        </m:e>
                      </m:nary>
                    </m:oMath>
                  </m:oMathPara>
                </a14:m>
                <a:endParaRPr lang="en-TW" sz="1800" b="0" dirty="0">
                  <a:latin typeface="Cambria Math"/>
                </a:endParaRPr>
              </a:p>
            </p:txBody>
          </p:sp>
        </mc:Choice>
        <mc:Fallback xmlns="">
          <p:sp>
            <p:nvSpPr>
              <p:cNvPr id="10" name="TextBox 9">
                <a:extLst>
                  <a:ext uri="{FF2B5EF4-FFF2-40B4-BE49-F238E27FC236}">
                    <a16:creationId xmlns:a16="http://schemas.microsoft.com/office/drawing/2014/main" id="{B15F7935-3A9F-DB4A-B50D-D2490B976C4E}"/>
                  </a:ext>
                </a:extLst>
              </p:cNvPr>
              <p:cNvSpPr txBox="1">
                <a:spLocks noRot="1" noChangeAspect="1" noMove="1" noResize="1" noEditPoints="1" noAdjustHandles="1" noChangeArrowheads="1" noChangeShapeType="1" noTextEdit="1"/>
              </p:cNvSpPr>
              <p:nvPr/>
            </p:nvSpPr>
            <p:spPr>
              <a:xfrm>
                <a:off x="3072583" y="1245623"/>
                <a:ext cx="2998834" cy="672172"/>
              </a:xfrm>
              <a:prstGeom prst="rect">
                <a:avLst/>
              </a:prstGeom>
              <a:blipFill>
                <a:blip r:embed="rId10"/>
                <a:stretch>
                  <a:fillRect t="-141818" b="-194545"/>
                </a:stretch>
              </a:blipFill>
            </p:spPr>
            <p:txBody>
              <a:bodyPr/>
              <a:lstStyle/>
              <a:p>
                <a:r>
                  <a:rPr lang="en-TW">
                    <a:noFill/>
                  </a:rPr>
                  <a:t> </a:t>
                </a:r>
              </a:p>
            </p:txBody>
          </p:sp>
        </mc:Fallback>
      </mc:AlternateContent>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文字方塊 2"/>
          <p:cNvSpPr txBox="1">
            <a:spLocks noChangeArrowheads="1"/>
          </p:cNvSpPr>
          <p:nvPr/>
        </p:nvSpPr>
        <p:spPr bwMode="auto">
          <a:xfrm>
            <a:off x="972832" y="1378658"/>
            <a:ext cx="6715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結果發現能量的表格只有位於對角線的元素不為零，</a:t>
            </a:r>
            <a:endParaRPr lang="en-US" altLang="zh-TW" sz="1800" dirty="0"/>
          </a:p>
        </p:txBody>
      </p:sp>
      <p:sp>
        <p:nvSpPr>
          <p:cNvPr id="134147" name="文字方塊 30"/>
          <p:cNvSpPr txBox="1">
            <a:spLocks noChangeArrowheads="1"/>
          </p:cNvSpPr>
          <p:nvPr/>
        </p:nvSpPr>
        <p:spPr bwMode="auto">
          <a:xfrm>
            <a:off x="956226" y="5502871"/>
            <a:ext cx="3071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電子位置，動量都是表格！</a:t>
            </a:r>
          </a:p>
        </p:txBody>
      </p:sp>
      <p:sp>
        <p:nvSpPr>
          <p:cNvPr id="134148" name="文字方塊 6"/>
          <p:cNvSpPr txBox="1">
            <a:spLocks noChangeArrowheads="1"/>
          </p:cNvSpPr>
          <p:nvPr/>
        </p:nvSpPr>
        <p:spPr bwMode="auto">
          <a:xfrm>
            <a:off x="6345229" y="5492447"/>
            <a:ext cx="2214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能量是量子化的！</a:t>
            </a:r>
            <a:endParaRPr lang="en-US" altLang="zh-TW" sz="1800" dirty="0">
              <a:solidFill>
                <a:srgbClr val="FF0000"/>
              </a:solidFill>
            </a:endParaRPr>
          </a:p>
        </p:txBody>
      </p:sp>
      <p:sp>
        <p:nvSpPr>
          <p:cNvPr id="10" name="向下箭號 9"/>
          <p:cNvSpPr/>
          <p:nvPr/>
        </p:nvSpPr>
        <p:spPr>
          <a:xfrm rot="16200000">
            <a:off x="4967188" y="5385291"/>
            <a:ext cx="428625" cy="64293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3"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8136" y="2708920"/>
            <a:ext cx="2100340"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2" name="Picture 2" descr="F15_05"/>
          <p:cNvPicPr>
            <a:picLocks noChangeAspect="1" noChangeArrowheads="1"/>
          </p:cNvPicPr>
          <p:nvPr/>
        </p:nvPicPr>
        <p:blipFill>
          <a:blip r:embed="rId3">
            <a:extLst>
              <a:ext uri="{28A0092B-C50C-407E-A947-70E740481C1C}">
                <a14:useLocalDpi xmlns:a14="http://schemas.microsoft.com/office/drawing/2010/main" val="0"/>
              </a:ext>
            </a:extLst>
          </a:blip>
          <a:srcRect b="46078"/>
          <a:stretch>
            <a:fillRect/>
          </a:stretch>
        </p:blipFill>
        <p:spPr bwMode="auto">
          <a:xfrm>
            <a:off x="6718136" y="1701403"/>
            <a:ext cx="202882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972832" y="791346"/>
            <a:ext cx="6986977" cy="507831"/>
          </a:xfrm>
          <a:prstGeom prst="rect">
            <a:avLst/>
          </a:prstGeom>
        </p:spPr>
        <p:txBody>
          <a:bodyPr wrap="square">
            <a:spAutoFit/>
          </a:bodyPr>
          <a:lstStyle/>
          <a:p>
            <a:pPr eaLnBrk="1" hangingPunct="1">
              <a:lnSpc>
                <a:spcPct val="150000"/>
              </a:lnSpc>
            </a:pPr>
            <a:r>
              <a:rPr lang="zh-TW" altLang="en-US" sz="1800" dirty="0"/>
              <a:t>在一天的深夜裡，海森堡用這種方法去計算一個簡諧振盪器的能量，</a:t>
            </a:r>
            <a:endParaRPr lang="en-US" altLang="zh-TW" sz="1800" dirty="0"/>
          </a:p>
        </p:txBody>
      </p:sp>
      <p:sp>
        <p:nvSpPr>
          <p:cNvPr id="3" name="矩形 2"/>
          <p:cNvSpPr/>
          <p:nvPr/>
        </p:nvSpPr>
        <p:spPr>
          <a:xfrm>
            <a:off x="954014" y="1786880"/>
            <a:ext cx="5542126" cy="507831"/>
          </a:xfrm>
          <a:prstGeom prst="rect">
            <a:avLst/>
          </a:prstGeom>
        </p:spPr>
        <p:txBody>
          <a:bodyPr wrap="square">
            <a:spAutoFit/>
          </a:bodyPr>
          <a:lstStyle/>
          <a:p>
            <a:pPr eaLnBrk="1" hangingPunct="1">
              <a:lnSpc>
                <a:spcPct val="150000"/>
              </a:lnSpc>
            </a:pPr>
            <a:r>
              <a:rPr lang="zh-TW" altLang="en-US" sz="1800" dirty="0"/>
              <a:t>而且其值就剛好就是</a:t>
            </a:r>
            <a:r>
              <a:rPr lang="en-US" altLang="zh-TW" sz="1800" dirty="0"/>
              <a:t>Planck</a:t>
            </a:r>
            <a:r>
              <a:rPr lang="zh-TW" altLang="en-US" sz="1800" dirty="0"/>
              <a:t>所假設的量子化能量值：</a:t>
            </a:r>
            <a:endParaRPr lang="en-US" altLang="zh-TW" sz="1800" dirty="0"/>
          </a:p>
        </p:txBody>
      </p:sp>
      <p:sp>
        <p:nvSpPr>
          <p:cNvPr id="11" name="文字方塊 10"/>
          <p:cNvSpPr txBox="1">
            <a:spLocks noChangeArrowheads="1"/>
          </p:cNvSpPr>
          <p:nvPr/>
        </p:nvSpPr>
        <p:spPr bwMode="auto">
          <a:xfrm>
            <a:off x="956226" y="6022509"/>
            <a:ext cx="7572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能量量子化，這個展開量子革命的第一個的謎，現在可以被計算推導出來！</a:t>
            </a:r>
            <a:endParaRPr lang="en-US" altLang="zh-TW" sz="1800"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CA70EC8-089A-58B9-B2A5-A288182AC1F3}"/>
                  </a:ext>
                </a:extLst>
              </p:cNvPr>
              <p:cNvSpPr txBox="1"/>
              <p:nvPr/>
            </p:nvSpPr>
            <p:spPr>
              <a:xfrm>
                <a:off x="997440" y="2430822"/>
                <a:ext cx="4505529" cy="104034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𝐸</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𝑝</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𝑝</m:t>
                          </m:r>
                        </m:num>
                        <m:den>
                          <m:r>
                            <a:rPr lang="en-US" sz="1800" b="0" i="1" smtClean="0">
                              <a:latin typeface="Cambria Math" panose="02040503050406030204" pitchFamily="18" charset="0"/>
                            </a:rPr>
                            <m:t>2</m:t>
                          </m:r>
                          <m:r>
                            <a:rPr lang="en-US" sz="1800" b="0" i="1" smtClean="0">
                              <a:latin typeface="Cambria Math" panose="02040503050406030204" pitchFamily="18" charset="0"/>
                            </a:rPr>
                            <m:t>𝑚</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2</m:t>
                          </m:r>
                        </m:den>
                      </m:f>
                      <m:r>
                        <a:rPr lang="en-US" sz="1800" b="0" i="1" smtClean="0">
                          <a:latin typeface="Cambria Math" panose="02040503050406030204" pitchFamily="18" charset="0"/>
                        </a:rPr>
                        <m:t>𝑘𝑥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1800" b="0" i="1" smtClean="0">
                                  <a:latin typeface="Cambria Math" panose="02040503050406030204" pitchFamily="18" charset="0"/>
                                  <a:ea typeface="Cambria Math" panose="02040503050406030204" pitchFamily="18" charset="0"/>
                                </a:rPr>
                              </m:ctrlPr>
                            </m:mPr>
                            <m:mr>
                              <m:e>
                                <m:m>
                                  <m:mPr>
                                    <m:mcs>
                                      <m:mc>
                                        <m:mcPr>
                                          <m:count m:val="2"/>
                                          <m:mcJc m:val="center"/>
                                        </m:mcPr>
                                      </m:mc>
                                    </m:mcs>
                                    <m:ctrlPr>
                                      <a:rPr lang="en-US" sz="1800" b="0" i="1" smtClean="0">
                                        <a:latin typeface="Cambria Math" panose="02040503050406030204" pitchFamily="18" charset="0"/>
                                        <a:ea typeface="Cambria Math" panose="02040503050406030204" pitchFamily="18" charset="0"/>
                                      </a:rPr>
                                    </m:ctrlPr>
                                  </m:mPr>
                                  <m:mr>
                                    <m:e>
                                      <m:r>
                                        <m:rPr>
                                          <m:brk m:alnAt="7"/>
                                        </m:rPr>
                                        <a:rPr lang="en-US" sz="1800" b="0" i="1" smtClean="0">
                                          <a:latin typeface="Cambria Math" panose="02040503050406030204" pitchFamily="18" charset="0"/>
                                          <a:ea typeface="Cambria Math" panose="02040503050406030204" pitchFamily="18" charset="0"/>
                                        </a:rPr>
                                        <m:t>h</m:t>
                                      </m:r>
                                      <m:r>
                                        <a:rPr lang="en-US" sz="1800" b="0" i="1" smtClean="0">
                                          <a:latin typeface="Cambria Math" panose="02040503050406030204" pitchFamily="18" charset="0"/>
                                          <a:ea typeface="Cambria Math" panose="02040503050406030204" pitchFamily="18" charset="0"/>
                                        </a:rPr>
                                        <m:t>𝑓</m:t>
                                      </m:r>
                                    </m:e>
                                    <m:e>
                                      <m:r>
                                        <a:rPr lang="en-US" sz="1800" b="0" i="1" smtClean="0">
                                          <a:latin typeface="Cambria Math" panose="02040503050406030204" pitchFamily="18" charset="0"/>
                                          <a:ea typeface="Cambria Math" panose="02040503050406030204" pitchFamily="18" charset="0"/>
                                        </a:rPr>
                                        <m:t>0</m:t>
                                      </m:r>
                                    </m:e>
                                  </m:mr>
                                  <m:mr>
                                    <m:e>
                                      <m:r>
                                        <a:rPr lang="en-US" sz="1800" b="0" i="1" smtClean="0">
                                          <a:latin typeface="Cambria Math" panose="02040503050406030204" pitchFamily="18" charset="0"/>
                                          <a:ea typeface="Cambria Math" panose="02040503050406030204" pitchFamily="18" charset="0"/>
                                        </a:rPr>
                                        <m:t>0</m:t>
                                      </m:r>
                                    </m:e>
                                    <m:e>
                                      <m:r>
                                        <a:rPr lang="en-US" sz="1800" b="0" i="1" smtClean="0">
                                          <a:latin typeface="Cambria Math" panose="02040503050406030204" pitchFamily="18" charset="0"/>
                                          <a:ea typeface="Cambria Math" panose="02040503050406030204" pitchFamily="18" charset="0"/>
                                        </a:rPr>
                                        <m:t>2</m:t>
                                      </m:r>
                                      <m:r>
                                        <a:rPr lang="en-US" sz="1800" b="0" i="1" smtClean="0">
                                          <a:latin typeface="Cambria Math" panose="02040503050406030204" pitchFamily="18" charset="0"/>
                                          <a:ea typeface="Cambria Math" panose="02040503050406030204" pitchFamily="18" charset="0"/>
                                        </a:rPr>
                                        <m:t>h𝑓</m:t>
                                      </m:r>
                                    </m:e>
                                  </m:mr>
                                </m:m>
                              </m:e>
                              <m:e>
                                <m:m>
                                  <m:mPr>
                                    <m:mcs>
                                      <m:mc>
                                        <m:mcPr>
                                          <m:count m:val="2"/>
                                          <m:mcJc m:val="center"/>
                                        </m:mcPr>
                                      </m:mc>
                                    </m:mcs>
                                    <m:ctrlPr>
                                      <a:rPr lang="en-US" sz="1800" b="0" i="1" smtClean="0">
                                        <a:latin typeface="Cambria Math" panose="02040503050406030204" pitchFamily="18" charset="0"/>
                                        <a:ea typeface="Cambria Math" panose="02040503050406030204" pitchFamily="18" charset="0"/>
                                      </a:rPr>
                                    </m:ctrlPr>
                                  </m:mPr>
                                  <m:mr>
                                    <m:e>
                                      <m:r>
                                        <m:rPr>
                                          <m:brk m:alnAt="7"/>
                                        </m:rPr>
                                        <a:rPr lang="en-US" sz="1800" b="0" i="1" smtClean="0">
                                          <a:latin typeface="Cambria Math" panose="02040503050406030204" pitchFamily="18" charset="0"/>
                                          <a:ea typeface="Cambria Math" panose="02040503050406030204" pitchFamily="18" charset="0"/>
                                        </a:rPr>
                                        <m:t>0</m:t>
                                      </m:r>
                                    </m:e>
                                    <m:e>
                                      <m:r>
                                        <a:rPr lang="en-US" sz="1800" b="0" i="1" smtClean="0">
                                          <a:latin typeface="Cambria Math" panose="02040503050406030204" pitchFamily="18" charset="0"/>
                                          <a:ea typeface="Cambria Math" panose="02040503050406030204" pitchFamily="18" charset="0"/>
                                        </a:rPr>
                                        <m:t>     ⋯</m:t>
                                      </m:r>
                                    </m:e>
                                  </m:mr>
                                  <m:mr>
                                    <m:e>
                                      <m:r>
                                        <a:rPr lang="en-US" sz="1800" b="0" i="1" smtClean="0">
                                          <a:latin typeface="Cambria Math" panose="02040503050406030204" pitchFamily="18" charset="0"/>
                                          <a:ea typeface="Cambria Math" panose="02040503050406030204" pitchFamily="18" charset="0"/>
                                        </a:rPr>
                                        <m:t>0</m:t>
                                      </m:r>
                                    </m:e>
                                    <m:e>
                                      <m:r>
                                        <a:rPr lang="en-US" sz="1800" b="0" i="1" smtClean="0">
                                          <a:latin typeface="Cambria Math" panose="02040503050406030204" pitchFamily="18" charset="0"/>
                                          <a:ea typeface="Cambria Math" panose="02040503050406030204" pitchFamily="18" charset="0"/>
                                        </a:rPr>
                                        <m:t>     ⋯</m:t>
                                      </m:r>
                                    </m:e>
                                  </m:mr>
                                </m:m>
                              </m:e>
                            </m:mr>
                            <m:mr>
                              <m:e>
                                <m:m>
                                  <m:mPr>
                                    <m:mcs>
                                      <m:mc>
                                        <m:mcPr>
                                          <m:count m:val="2"/>
                                          <m:mcJc m:val="center"/>
                                        </m:mcPr>
                                      </m:mc>
                                    </m:mcs>
                                    <m:ctrlPr>
                                      <a:rPr lang="en-US" sz="1800" b="0" i="1" smtClean="0">
                                        <a:latin typeface="Cambria Math" panose="02040503050406030204" pitchFamily="18" charset="0"/>
                                        <a:ea typeface="Cambria Math" panose="02040503050406030204" pitchFamily="18" charset="0"/>
                                      </a:rPr>
                                    </m:ctrlPr>
                                  </m:mPr>
                                  <m:mr>
                                    <m:e>
                                      <m:r>
                                        <m:rPr>
                                          <m:brk m:alnAt="7"/>
                                        </m:rPr>
                                        <a:rPr lang="en-US" sz="1800" b="0" i="1" smtClean="0">
                                          <a:latin typeface="Cambria Math" panose="02040503050406030204" pitchFamily="18" charset="0"/>
                                          <a:ea typeface="Cambria Math" panose="02040503050406030204" pitchFamily="18" charset="0"/>
                                        </a:rPr>
                                        <m:t>0</m:t>
                                      </m:r>
                                      <m:r>
                                        <a:rPr lang="en-US" sz="1800" b="0" i="1" smtClean="0">
                                          <a:latin typeface="Cambria Math" panose="02040503050406030204" pitchFamily="18" charset="0"/>
                                          <a:ea typeface="Cambria Math" panose="02040503050406030204" pitchFamily="18" charset="0"/>
                                        </a:rPr>
                                        <m:t>     </m:t>
                                      </m:r>
                                    </m:e>
                                    <m:e>
                                      <m:r>
                                        <a:rPr lang="en-US" sz="1800" b="0" i="1" smtClean="0">
                                          <a:latin typeface="Cambria Math" panose="02040503050406030204" pitchFamily="18" charset="0"/>
                                          <a:ea typeface="Cambria Math" panose="02040503050406030204" pitchFamily="18" charset="0"/>
                                        </a:rPr>
                                        <m:t>0</m:t>
                                      </m:r>
                                    </m:e>
                                  </m:mr>
                                  <m:mr>
                                    <m:e>
                                      <m:r>
                                        <a:rPr lang="en-US" sz="1800" b="0" i="1" smtClean="0">
                                          <a:latin typeface="Cambria Math" panose="02040503050406030204" pitchFamily="18" charset="0"/>
                                          <a:ea typeface="Cambria Math" panose="02040503050406030204" pitchFamily="18" charset="0"/>
                                        </a:rPr>
                                        <m:t>⋮     </m:t>
                                      </m:r>
                                    </m:e>
                                    <m:e>
                                      <m:r>
                                        <a:rPr lang="en-US" sz="1800" b="0" i="1" smtClean="0">
                                          <a:latin typeface="Cambria Math" panose="02040503050406030204" pitchFamily="18" charset="0"/>
                                          <a:ea typeface="Cambria Math" panose="02040503050406030204" pitchFamily="18" charset="0"/>
                                        </a:rPr>
                                        <m:t>⋮</m:t>
                                      </m:r>
                                    </m:e>
                                  </m:mr>
                                </m:m>
                              </m:e>
                              <m:e>
                                <m:m>
                                  <m:mPr>
                                    <m:mcs>
                                      <m:mc>
                                        <m:mcPr>
                                          <m:count m:val="2"/>
                                          <m:mcJc m:val="center"/>
                                        </m:mcPr>
                                      </m:mc>
                                    </m:mcs>
                                    <m:ctrlPr>
                                      <a:rPr lang="en-US" sz="1800" b="0" i="1" smtClean="0">
                                        <a:latin typeface="Cambria Math" panose="02040503050406030204" pitchFamily="18" charset="0"/>
                                        <a:ea typeface="Cambria Math" panose="02040503050406030204" pitchFamily="18" charset="0"/>
                                      </a:rPr>
                                    </m:ctrlPr>
                                  </m:mPr>
                                  <m:mr>
                                    <m:e>
                                      <m:r>
                                        <m:rPr>
                                          <m:brk m:alnAt="7"/>
                                        </m:rPr>
                                        <a:rPr lang="en-US" sz="1800" b="0" i="1" smtClean="0">
                                          <a:latin typeface="Cambria Math" panose="02040503050406030204" pitchFamily="18" charset="0"/>
                                          <a:ea typeface="Cambria Math" panose="02040503050406030204" pitchFamily="18" charset="0"/>
                                        </a:rPr>
                                        <m:t>3</m:t>
                                      </m:r>
                                      <m:r>
                                        <a:rPr lang="en-US" sz="1800" b="0" i="1" smtClean="0">
                                          <a:latin typeface="Cambria Math" panose="02040503050406030204" pitchFamily="18" charset="0"/>
                                          <a:ea typeface="Cambria Math" panose="02040503050406030204" pitchFamily="18" charset="0"/>
                                        </a:rPr>
                                        <m:t>h𝑓</m:t>
                                      </m:r>
                                    </m:e>
                                    <m:e>
                                      <m:r>
                                        <a:rPr lang="en-US" sz="1800" b="0" i="1" smtClean="0">
                                          <a:latin typeface="Cambria Math" panose="02040503050406030204" pitchFamily="18" charset="0"/>
                                          <a:ea typeface="Cambria Math" panose="02040503050406030204" pitchFamily="18" charset="0"/>
                                        </a:rPr>
                                        <m:t>⋯</m:t>
                                      </m:r>
                                    </m:e>
                                  </m:mr>
                                  <m:mr>
                                    <m:e>
                                      <m:r>
                                        <a:rPr lang="en-US" sz="1800" b="0" i="1" smtClean="0">
                                          <a:latin typeface="Cambria Math" panose="02040503050406030204" pitchFamily="18" charset="0"/>
                                          <a:ea typeface="Cambria Math" panose="02040503050406030204" pitchFamily="18" charset="0"/>
                                        </a:rPr>
                                        <m:t>⋮</m:t>
                                      </m:r>
                                    </m:e>
                                    <m:e>
                                      <m:r>
                                        <a:rPr lang="en-US" sz="1800" b="0" i="1" smtClean="0">
                                          <a:latin typeface="Cambria Math" panose="02040503050406030204" pitchFamily="18" charset="0"/>
                                          <a:ea typeface="Cambria Math" panose="02040503050406030204" pitchFamily="18" charset="0"/>
                                        </a:rPr>
                                        <m:t>⋱</m:t>
                                      </m:r>
                                    </m:e>
                                  </m:mr>
                                </m:m>
                              </m:e>
                            </m:mr>
                          </m:m>
                        </m:e>
                      </m:d>
                    </m:oMath>
                  </m:oMathPara>
                </a14:m>
                <a:endParaRPr lang="en-TW" sz="1800" b="0" dirty="0">
                  <a:latin typeface="Cambria Math"/>
                </a:endParaRPr>
              </a:p>
            </p:txBody>
          </p:sp>
        </mc:Choice>
        <mc:Fallback xmlns="">
          <p:sp>
            <p:nvSpPr>
              <p:cNvPr id="4" name="TextBox 3">
                <a:extLst>
                  <a:ext uri="{FF2B5EF4-FFF2-40B4-BE49-F238E27FC236}">
                    <a16:creationId xmlns:a16="http://schemas.microsoft.com/office/drawing/2014/main" id="{3CA70EC8-089A-58B9-B2A5-A288182AC1F3}"/>
                  </a:ext>
                </a:extLst>
              </p:cNvPr>
              <p:cNvSpPr txBox="1">
                <a:spLocks noRot="1" noChangeAspect="1" noMove="1" noResize="1" noEditPoints="1" noAdjustHandles="1" noChangeArrowheads="1" noChangeShapeType="1" noTextEdit="1"/>
              </p:cNvSpPr>
              <p:nvPr/>
            </p:nvSpPr>
            <p:spPr>
              <a:xfrm>
                <a:off x="997440" y="2430822"/>
                <a:ext cx="4505529" cy="1040349"/>
              </a:xfrm>
              <a:prstGeom prst="rect">
                <a:avLst/>
              </a:prstGeom>
              <a:blipFill>
                <a:blip r:embed="rId4"/>
                <a:stretch>
                  <a:fillRect l="-843" t="-2410" b="-14458"/>
                </a:stretch>
              </a:blipFill>
            </p:spPr>
            <p:txBody>
              <a:bodyPr/>
              <a:lstStyle/>
              <a:p>
                <a:r>
                  <a:rPr lang="en-TW">
                    <a:noFill/>
                  </a:rPr>
                  <a:t> </a:t>
                </a:r>
              </a:p>
            </p:txBody>
          </p:sp>
        </mc:Fallback>
      </mc:AlternateContent>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caidiy.com/EIP/webmailnew/gethtml_attach.php?fname=ATT00101.jpg&amp;mid=83416"/>
          <p:cNvPicPr>
            <a:picLocks noChangeAspect="1" noChangeArrowheads="1"/>
          </p:cNvPicPr>
          <p:nvPr/>
        </p:nvPicPr>
        <p:blipFill rotWithShape="1">
          <a:blip r:embed="rId2">
            <a:extLst>
              <a:ext uri="{28A0092B-C50C-407E-A947-70E740481C1C}">
                <a14:useLocalDpi xmlns:a14="http://schemas.microsoft.com/office/drawing/2010/main" val="0"/>
              </a:ext>
            </a:extLst>
          </a:blip>
          <a:srcRect b="40958"/>
          <a:stretch/>
        </p:blipFill>
        <p:spPr bwMode="auto">
          <a:xfrm>
            <a:off x="642938" y="628493"/>
            <a:ext cx="3365500" cy="2530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4" descr="http://p9.p.pixnet.net/albums/userpics/9/8/255498/11943554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632" y="3501008"/>
            <a:ext cx="3643312"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文字方塊 8"/>
          <p:cNvSpPr txBox="1">
            <a:spLocks noChangeArrowheads="1"/>
          </p:cNvSpPr>
          <p:nvPr/>
        </p:nvSpPr>
        <p:spPr bwMode="auto">
          <a:xfrm>
            <a:off x="4659502" y="2974253"/>
            <a:ext cx="3357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量子力學的革命正式展開！</a:t>
            </a:r>
          </a:p>
        </p:txBody>
      </p:sp>
      <p:pic>
        <p:nvPicPr>
          <p:cNvPr id="136201" name="圖片 1" descr="40bio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9502" y="3920108"/>
            <a:ext cx="1743075"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2" name="文字方塊 13"/>
          <p:cNvSpPr txBox="1">
            <a:spLocks noChangeArrowheads="1"/>
          </p:cNvSpPr>
          <p:nvPr/>
        </p:nvSpPr>
        <p:spPr bwMode="auto">
          <a:xfrm>
            <a:off x="4643438" y="3428999"/>
            <a:ext cx="433765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量子物理的數學第一次被正確的寫下來！</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additive="base">
                                        <p:cTn id="7" dur="500" fill="hold"/>
                                        <p:tgtEl>
                                          <p:spTgt spid="67592"/>
                                        </p:tgtEl>
                                        <p:attrNameLst>
                                          <p:attrName>ppt_x</p:attrName>
                                        </p:attrNameLst>
                                      </p:cBhvr>
                                      <p:tavLst>
                                        <p:tav tm="0">
                                          <p:val>
                                            <p:strVal val="#ppt_x"/>
                                          </p:val>
                                        </p:tav>
                                        <p:tav tm="100000">
                                          <p:val>
                                            <p:strVal val="#ppt_x"/>
                                          </p:val>
                                        </p:tav>
                                      </p:tavLst>
                                    </p:anim>
                                    <p:anim calcmode="lin" valueType="num">
                                      <p:cBhvr additive="base">
                                        <p:cTn id="8" dur="500" fill="hold"/>
                                        <p:tgtEl>
                                          <p:spTgt spid="675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ttp://www.aip.org/history/heisenberg/images/h15big.jpg"/>
          <p:cNvPicPr>
            <a:picLocks noChangeAspect="1" noChangeArrowheads="1"/>
          </p:cNvPicPr>
          <p:nvPr/>
        </p:nvPicPr>
        <p:blipFill rotWithShape="1">
          <a:blip r:embed="rId2">
            <a:extLst>
              <a:ext uri="{28A0092B-C50C-407E-A947-70E740481C1C}">
                <a14:useLocalDpi xmlns:a14="http://schemas.microsoft.com/office/drawing/2010/main" val="0"/>
              </a:ext>
            </a:extLst>
          </a:blip>
          <a:srcRect t="4933"/>
          <a:stretch/>
        </p:blipFill>
        <p:spPr bwMode="auto">
          <a:xfrm>
            <a:off x="642938" y="252077"/>
            <a:ext cx="4305300" cy="641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矩形 2"/>
          <p:cNvSpPr>
            <a:spLocks noChangeArrowheads="1"/>
          </p:cNvSpPr>
          <p:nvPr/>
        </p:nvSpPr>
        <p:spPr bwMode="auto">
          <a:xfrm>
            <a:off x="5003800" y="332656"/>
            <a:ext cx="39290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t>"Everything is still vague and unclear to me, but it seems as if the electrons will </a:t>
            </a:r>
            <a:r>
              <a:rPr lang="en-US" altLang="zh-TW" sz="2000" dirty="0">
                <a:solidFill>
                  <a:srgbClr val="FF0000"/>
                </a:solidFill>
              </a:rPr>
              <a:t>no more move on orbits</a:t>
            </a:r>
            <a:r>
              <a:rPr lang="en-US" altLang="zh-TW" sz="2000" dirty="0"/>
              <a:t>."</a:t>
            </a:r>
          </a:p>
        </p:txBody>
      </p:sp>
      <p:sp>
        <p:nvSpPr>
          <p:cNvPr id="4" name="文字方塊 3"/>
          <p:cNvSpPr txBox="1"/>
          <p:nvPr/>
        </p:nvSpPr>
        <p:spPr>
          <a:xfrm>
            <a:off x="5159994" y="3284984"/>
            <a:ext cx="3500438" cy="1938337"/>
          </a:xfrm>
          <a:prstGeom prst="rect">
            <a:avLst/>
          </a:prstGeom>
          <a:noFill/>
        </p:spPr>
        <p:txBody>
          <a:bodyPr>
            <a:spAutoFit/>
          </a:bodyPr>
          <a:lstStyle/>
          <a:p>
            <a:pPr>
              <a:defRPr/>
            </a:pPr>
            <a:r>
              <a:rPr lang="en-US" altLang="zh-TW" sz="2000" dirty="0">
                <a:latin typeface="+mj-lt"/>
              </a:rPr>
              <a:t>The present paper seeks to establish a basis for theoretical quantum mechanics founded </a:t>
            </a:r>
            <a:r>
              <a:rPr lang="en-US" altLang="zh-TW" sz="2000" dirty="0">
                <a:solidFill>
                  <a:srgbClr val="FF0000"/>
                </a:solidFill>
                <a:latin typeface="+mj-lt"/>
              </a:rPr>
              <a:t>exclusively</a:t>
            </a:r>
            <a:r>
              <a:rPr lang="en-US" altLang="zh-TW" sz="2000" dirty="0">
                <a:latin typeface="+mj-lt"/>
              </a:rPr>
              <a:t> upon relationships between quantities which in principle are </a:t>
            </a:r>
            <a:r>
              <a:rPr lang="en-US" altLang="zh-TW" sz="2000" dirty="0">
                <a:solidFill>
                  <a:srgbClr val="FF0000"/>
                </a:solidFill>
                <a:latin typeface="+mj-lt"/>
              </a:rPr>
              <a:t>observable</a:t>
            </a:r>
            <a:r>
              <a:rPr lang="en-US" altLang="zh-TW" sz="2000" dirty="0">
                <a:latin typeface="+mj-lt"/>
              </a:rPr>
              <a:t>.</a:t>
            </a:r>
            <a:endParaRPr lang="zh-TW" altLang="en-US" sz="2000" dirty="0">
              <a:latin typeface="+mj-lt"/>
            </a:endParaRPr>
          </a:p>
        </p:txBody>
      </p:sp>
      <p:sp>
        <p:nvSpPr>
          <p:cNvPr id="2" name="文字方塊 1"/>
          <p:cNvSpPr txBox="1"/>
          <p:nvPr/>
        </p:nvSpPr>
        <p:spPr bwMode="auto">
          <a:xfrm>
            <a:off x="5076056" y="1656631"/>
            <a:ext cx="36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一切都還不清楚，</a:t>
            </a:r>
          </a:p>
        </p:txBody>
      </p:sp>
      <p:sp>
        <p:nvSpPr>
          <p:cNvPr id="3" name="矩形 2"/>
          <p:cNvSpPr/>
          <p:nvPr/>
        </p:nvSpPr>
        <p:spPr>
          <a:xfrm>
            <a:off x="5076210" y="2027677"/>
            <a:ext cx="4067790" cy="369332"/>
          </a:xfrm>
          <a:prstGeom prst="rect">
            <a:avLst/>
          </a:prstGeom>
        </p:spPr>
        <p:txBody>
          <a:bodyPr wrap="square">
            <a:spAutoFit/>
          </a:bodyPr>
          <a:lstStyle/>
          <a:p>
            <a:pPr eaLnBrk="1" hangingPunct="1"/>
            <a:r>
              <a:rPr lang="zh-TW" altLang="en-US" sz="1800" dirty="0"/>
              <a:t>但至少原子中電子已經不再有軌道了。</a:t>
            </a:r>
          </a:p>
        </p:txBody>
      </p:sp>
      <p:sp>
        <p:nvSpPr>
          <p:cNvPr id="5" name="文字方塊 4"/>
          <p:cNvSpPr txBox="1"/>
          <p:nvPr/>
        </p:nvSpPr>
        <p:spPr bwMode="auto">
          <a:xfrm>
            <a:off x="5135945" y="5373216"/>
            <a:ext cx="3784799" cy="128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pPr>
            <a:r>
              <a:rPr lang="zh-TW" altLang="en-US" sz="1800" dirty="0"/>
              <a:t>本文嘗試為量子力學建立一個基礎，這個基礎完全植基於可觀測的物理量彼此的關係！</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圖片 14" descr="afg003.jpg"/>
          <p:cNvPicPr>
            <a:picLocks noChangeAspect="1"/>
          </p:cNvPicPr>
          <p:nvPr/>
        </p:nvPicPr>
        <p:blipFill>
          <a:blip r:embed="rId2">
            <a:extLst>
              <a:ext uri="{28A0092B-C50C-407E-A947-70E740481C1C}">
                <a14:useLocalDpi xmlns:a14="http://schemas.microsoft.com/office/drawing/2010/main" val="0"/>
              </a:ext>
            </a:extLst>
          </a:blip>
          <a:srcRect l="28009" r="9816"/>
          <a:stretch>
            <a:fillRect/>
          </a:stretch>
        </p:blipFill>
        <p:spPr bwMode="auto">
          <a:xfrm>
            <a:off x="6660232" y="1532744"/>
            <a:ext cx="1196975"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圖片 2" descr="42p137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1084733"/>
            <a:ext cx="2589482"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8" descr="http://photos.aip.org/history/Thumbnails/fermi_enrico_c36.jpg"/>
          <p:cNvPicPr>
            <a:picLocks noChangeAspect="1" noChangeArrowheads="1"/>
          </p:cNvPicPr>
          <p:nvPr/>
        </p:nvPicPr>
        <p:blipFill rotWithShape="1">
          <a:blip r:embed="rId4">
            <a:extLst>
              <a:ext uri="{28A0092B-C50C-407E-A947-70E740481C1C}">
                <a14:useLocalDpi xmlns:a14="http://schemas.microsoft.com/office/drawing/2010/main" val="0"/>
              </a:ext>
            </a:extLst>
          </a:blip>
          <a:srcRect l="37151"/>
          <a:stretch/>
        </p:blipFill>
        <p:spPr bwMode="auto">
          <a:xfrm>
            <a:off x="4644008" y="1062844"/>
            <a:ext cx="167019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文字方塊 4"/>
          <p:cNvSpPr txBox="1">
            <a:spLocks noChangeArrowheads="1"/>
          </p:cNvSpPr>
          <p:nvPr/>
        </p:nvSpPr>
        <p:spPr bwMode="auto">
          <a:xfrm>
            <a:off x="1397372" y="4381971"/>
            <a:ext cx="5500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October 1925 Pauli </a:t>
            </a:r>
            <a:r>
              <a:rPr lang="zh-TW" altLang="en-US" sz="1800" dirty="0"/>
              <a:t>用表格法算出了氫原子能階。</a:t>
            </a:r>
          </a:p>
        </p:txBody>
      </p:sp>
      <p:sp>
        <p:nvSpPr>
          <p:cNvPr id="138246" name="文字方塊 5"/>
          <p:cNvSpPr txBox="1">
            <a:spLocks noChangeArrowheads="1"/>
          </p:cNvSpPr>
          <p:nvPr/>
        </p:nvSpPr>
        <p:spPr bwMode="auto">
          <a:xfrm>
            <a:off x="1397373" y="4882033"/>
            <a:ext cx="6143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latin typeface="+mn-lt"/>
              </a:rPr>
              <a:t>Heisenberg’s form completely </a:t>
            </a:r>
            <a:r>
              <a:rPr lang="en-US" altLang="zh-TW" sz="1800" dirty="0">
                <a:solidFill>
                  <a:srgbClr val="FF0000"/>
                </a:solidFill>
                <a:latin typeface="+mn-lt"/>
              </a:rPr>
              <a:t>avoids</a:t>
            </a:r>
            <a:r>
              <a:rPr lang="en-US" altLang="zh-TW" sz="1800" dirty="0">
                <a:latin typeface="+mn-lt"/>
              </a:rPr>
              <a:t> a mechanical-kinematic</a:t>
            </a:r>
            <a:r>
              <a:rPr lang="en-US" altLang="zh-TW" sz="1800" dirty="0">
                <a:solidFill>
                  <a:srgbClr val="FF0000"/>
                </a:solidFill>
                <a:latin typeface="+mn-lt"/>
              </a:rPr>
              <a:t> visualization of the motion of electrons</a:t>
            </a:r>
            <a:r>
              <a:rPr lang="en-US" altLang="zh-TW" sz="1800" dirty="0">
                <a:latin typeface="+mn-lt"/>
              </a:rPr>
              <a:t>!  Pauli</a:t>
            </a:r>
            <a:endParaRPr lang="zh-TW" altLang="en-US" sz="1800" dirty="0">
              <a:latin typeface="+mn-lt"/>
            </a:endParaRPr>
          </a:p>
        </p:txBody>
      </p:sp>
      <p:sp>
        <p:nvSpPr>
          <p:cNvPr id="2" name="文字方塊 1"/>
          <p:cNvSpPr txBox="1"/>
          <p:nvPr/>
        </p:nvSpPr>
        <p:spPr bwMode="auto">
          <a:xfrm>
            <a:off x="1397373" y="5675237"/>
            <a:ext cx="7200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海森堡的理論完全避免使用電子運動軌跡這一類視覺化的概念。</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4310"/>
          <p:cNvPicPr>
            <a:picLocks noChangeAspect="1" noChangeArrowheads="1"/>
          </p:cNvPicPr>
          <p:nvPr/>
        </p:nvPicPr>
        <p:blipFill>
          <a:blip r:embed="rId2">
            <a:extLst>
              <a:ext uri="{28A0092B-C50C-407E-A947-70E740481C1C}">
                <a14:useLocalDpi xmlns:a14="http://schemas.microsoft.com/office/drawing/2010/main" val="0"/>
              </a:ext>
            </a:extLst>
          </a:blip>
          <a:srcRect r="60065" b="17102"/>
          <a:stretch>
            <a:fillRect/>
          </a:stretch>
        </p:blipFill>
        <p:spPr bwMode="auto">
          <a:xfrm>
            <a:off x="1888477" y="2997874"/>
            <a:ext cx="2743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文字方塊 2"/>
          <p:cNvSpPr txBox="1">
            <a:spLocks noChangeArrowheads="1"/>
          </p:cNvSpPr>
          <p:nvPr/>
        </p:nvSpPr>
        <p:spPr bwMode="auto">
          <a:xfrm>
            <a:off x="1812277" y="1595984"/>
            <a:ext cx="541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zh-TW" altLang="en-US" sz="1800">
                <a:latin typeface="Times New Roman" pitchFamily="18" charset="0"/>
                <a:cs typeface="Times New Roman" pitchFamily="18" charset="0"/>
              </a:rPr>
              <a:t>這些原子也可以組成有大規模秩序的晶格，</a:t>
            </a:r>
          </a:p>
        </p:txBody>
      </p:sp>
      <p:sp>
        <p:nvSpPr>
          <p:cNvPr id="57348" name="文字方塊 3"/>
          <p:cNvSpPr txBox="1">
            <a:spLocks noChangeArrowheads="1"/>
          </p:cNvSpPr>
          <p:nvPr/>
        </p:nvSpPr>
        <p:spPr bwMode="auto">
          <a:xfrm>
            <a:off x="1812277" y="2129384"/>
            <a:ext cx="457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zh-TW" altLang="en-US" sz="1800">
                <a:latin typeface="Times New Roman" pitchFamily="18" charset="0"/>
                <a:cs typeface="Times New Roman" pitchFamily="18" charset="0"/>
              </a:rPr>
              <a:t>晶格的大小與形狀無法改變，這就是固態！</a:t>
            </a:r>
          </a:p>
        </p:txBody>
      </p:sp>
      <p:pic>
        <p:nvPicPr>
          <p:cNvPr id="57349" name="Picture 2" descr="http://taiwanpedia.culture.tw/images/media/earth/E174.jpg"/>
          <p:cNvPicPr>
            <a:picLocks noChangeAspect="1" noChangeArrowheads="1"/>
          </p:cNvPicPr>
          <p:nvPr/>
        </p:nvPicPr>
        <p:blipFill>
          <a:blip r:embed="rId3">
            <a:extLst>
              <a:ext uri="{28A0092B-C50C-407E-A947-70E740481C1C}">
                <a14:useLocalDpi xmlns:a14="http://schemas.microsoft.com/office/drawing/2010/main" val="0"/>
              </a:ext>
            </a:extLst>
          </a:blip>
          <a:srcRect l="16667" r="8333"/>
          <a:stretch>
            <a:fillRect/>
          </a:stretch>
        </p:blipFill>
        <p:spPr bwMode="auto">
          <a:xfrm>
            <a:off x="5004048" y="2997874"/>
            <a:ext cx="2929626"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文字方塊 5"/>
          <p:cNvSpPr txBox="1">
            <a:spLocks noChangeArrowheads="1"/>
          </p:cNvSpPr>
          <p:nvPr/>
        </p:nvSpPr>
        <p:spPr bwMode="auto">
          <a:xfrm>
            <a:off x="1812277" y="1062584"/>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zh-TW" altLang="en-US" sz="1800">
                <a:latin typeface="Times New Roman" pitchFamily="18" charset="0"/>
                <a:cs typeface="Times New Roman" pitchFamily="18" charset="0"/>
              </a:rPr>
              <a:t>組成化合物的機制不一定只能用在小規模的組合！</a:t>
            </a: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1595984"/>
            <a:ext cx="2373992" cy="111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768636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45" r="5028"/>
          <a:stretch/>
        </p:blipFill>
        <p:spPr bwMode="auto">
          <a:xfrm>
            <a:off x="122016" y="404664"/>
            <a:ext cx="4738989" cy="548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文字方塊 2"/>
          <p:cNvSpPr txBox="1">
            <a:spLocks noChangeArrowheads="1"/>
          </p:cNvSpPr>
          <p:nvPr/>
        </p:nvSpPr>
        <p:spPr bwMode="auto">
          <a:xfrm>
            <a:off x="4922109" y="4687891"/>
            <a:ext cx="2928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波恩指出表格就是矩陣！</a:t>
            </a:r>
          </a:p>
        </p:txBody>
      </p:sp>
      <p:sp>
        <p:nvSpPr>
          <p:cNvPr id="139268" name="文字方塊 30"/>
          <p:cNvSpPr txBox="1">
            <a:spLocks noChangeArrowheads="1"/>
          </p:cNvSpPr>
          <p:nvPr/>
        </p:nvSpPr>
        <p:spPr bwMode="auto">
          <a:xfrm>
            <a:off x="4922109" y="5517232"/>
            <a:ext cx="4142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電子位置、動量及所有物理量都是矩陣！</a:t>
            </a:r>
          </a:p>
        </p:txBody>
      </p:sp>
      <p:sp>
        <p:nvSpPr>
          <p:cNvPr id="139269" name="文字方塊 4"/>
          <p:cNvSpPr txBox="1">
            <a:spLocks noChangeArrowheads="1"/>
          </p:cNvSpPr>
          <p:nvPr/>
        </p:nvSpPr>
        <p:spPr bwMode="auto">
          <a:xfrm>
            <a:off x="3017577" y="5949280"/>
            <a:ext cx="35329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矩陣力學 </a:t>
            </a:r>
            <a:r>
              <a:rPr lang="en-US" altLang="zh-TW" sz="1800" dirty="0"/>
              <a:t>Matrix Mechanics</a:t>
            </a:r>
            <a:endParaRPr lang="zh-TW" altLang="en-US" sz="1800" dirty="0"/>
          </a:p>
        </p:txBody>
      </p:sp>
      <p:sp>
        <p:nvSpPr>
          <p:cNvPr id="2" name="文字方塊 1"/>
          <p:cNvSpPr txBox="1"/>
          <p:nvPr/>
        </p:nvSpPr>
        <p:spPr bwMode="auto">
          <a:xfrm>
            <a:off x="4868962" y="704300"/>
            <a:ext cx="40903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但表格</a:t>
            </a:r>
            <a:r>
              <a:rPr lang="en-US" altLang="zh-TW" sz="1800" dirty="0"/>
              <a:t>……..</a:t>
            </a:r>
            <a:r>
              <a:rPr lang="zh-TW" altLang="en-US" sz="1800" dirty="0"/>
              <a:t>實在聽起來非常的業餘！</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255" r="45782" b="50000"/>
          <a:stretch/>
        </p:blipFill>
        <p:spPr bwMode="auto">
          <a:xfrm>
            <a:off x="5017188" y="1661267"/>
            <a:ext cx="1296144" cy="292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bwMode="auto">
          <a:xfrm>
            <a:off x="4873745" y="1160914"/>
            <a:ext cx="3816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經驗與資歷有時還是有用的。</a:t>
            </a:r>
          </a:p>
        </p:txBody>
      </p:sp>
      <p:sp>
        <p:nvSpPr>
          <p:cNvPr id="4" name="文字方塊 3"/>
          <p:cNvSpPr txBox="1"/>
          <p:nvPr/>
        </p:nvSpPr>
        <p:spPr>
          <a:xfrm>
            <a:off x="4922109" y="5085184"/>
            <a:ext cx="4107118" cy="369332"/>
          </a:xfrm>
          <a:prstGeom prst="rect">
            <a:avLst/>
          </a:prstGeom>
          <a:noFill/>
        </p:spPr>
        <p:txBody>
          <a:bodyPr wrap="square" rtlCol="0">
            <a:spAutoFit/>
          </a:bodyPr>
          <a:lstStyle/>
          <a:p>
            <a:r>
              <a:rPr lang="zh-TW" altLang="en-US" sz="1800" b="0" dirty="0">
                <a:latin typeface="Cambria Math"/>
              </a:rPr>
              <a:t>海森堡發明的表格乘法就是矩陣乘法。</a:t>
            </a:r>
          </a:p>
        </p:txBody>
      </p:sp>
      <p:sp>
        <p:nvSpPr>
          <p:cNvPr id="5" name="Rectangle 4">
            <a:extLst>
              <a:ext uri="{FF2B5EF4-FFF2-40B4-BE49-F238E27FC236}">
                <a16:creationId xmlns:a16="http://schemas.microsoft.com/office/drawing/2014/main" id="{0D2A8F99-B4E4-F9FF-96E2-D48B16B2D91D}"/>
              </a:ext>
            </a:extLst>
          </p:cNvPr>
          <p:cNvSpPr/>
          <p:nvPr/>
        </p:nvSpPr>
        <p:spPr>
          <a:xfrm>
            <a:off x="114773" y="4077072"/>
            <a:ext cx="4807336" cy="61081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psf\Home\Downloads\Dirac_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2812" y="1340768"/>
            <a:ext cx="2750617" cy="4059912"/>
          </a:xfrm>
          <a:prstGeom prst="rect">
            <a:avLst/>
          </a:prstGeom>
          <a:noFill/>
          <a:extLst>
            <a:ext uri="{909E8E84-426E-40DD-AFC4-6F175D3DCCD1}">
              <a14:hiddenFill xmlns:a14="http://schemas.microsoft.com/office/drawing/2010/main">
                <a:solidFill>
                  <a:srgbClr val="FFFFFF"/>
                </a:solidFill>
              </a14:hiddenFill>
            </a:ext>
          </a:extLst>
        </p:spPr>
      </p:pic>
      <p:pic>
        <p:nvPicPr>
          <p:cNvPr id="156675" name="Picture 3" descr="\\psf\Home\Downloads\cn6051_dira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3068960"/>
            <a:ext cx="1517904" cy="2331720"/>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bwMode="auto">
          <a:xfrm>
            <a:off x="1475656" y="5589240"/>
            <a:ext cx="6768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此時，英國的</a:t>
            </a:r>
            <a:r>
              <a:rPr lang="en-US" altLang="zh-TW" sz="1800" dirty="0"/>
              <a:t>Dirac</a:t>
            </a:r>
            <a:r>
              <a:rPr lang="zh-TW" altLang="en-US" sz="1800" dirty="0"/>
              <a:t>也將海森堡的想法推廣為一套新的力學。</a:t>
            </a:r>
            <a:endParaRPr lang="en-US" altLang="zh-TW" sz="1800" dirty="0"/>
          </a:p>
        </p:txBody>
      </p:sp>
    </p:spTree>
    <p:extLst>
      <p:ext uri="{BB962C8B-B14F-4D97-AF65-F5344CB8AC3E}">
        <p14:creationId xmlns:p14="http://schemas.microsoft.com/office/powerpoint/2010/main" val="232428982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5" descr="1900a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2786063"/>
            <a:ext cx="18288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圓形箭號 2"/>
          <p:cNvSpPr/>
          <p:nvPr/>
        </p:nvSpPr>
        <p:spPr>
          <a:xfrm>
            <a:off x="1428750" y="2428875"/>
            <a:ext cx="2571750" cy="1214438"/>
          </a:xfrm>
          <a:prstGeom prst="circularArrow">
            <a:avLst>
              <a:gd name="adj1" fmla="val 12500"/>
              <a:gd name="adj2" fmla="val 1142319"/>
              <a:gd name="adj3" fmla="val 20457681"/>
              <a:gd name="adj4" fmla="val 10800000"/>
              <a:gd name="adj5" fmla="val 1566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4" name="橢圓 3"/>
          <p:cNvSpPr/>
          <p:nvPr/>
        </p:nvSpPr>
        <p:spPr>
          <a:xfrm>
            <a:off x="3786188" y="3071813"/>
            <a:ext cx="357187" cy="357187"/>
          </a:xfrm>
          <a:prstGeom prst="ellipse">
            <a:avLst/>
          </a:prstGeom>
          <a:solidFill>
            <a:schemeClr val="accent1">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800" dirty="0">
                <a:solidFill>
                  <a:schemeClr val="tx1"/>
                </a:solidFill>
              </a:rPr>
              <a:t>-</a:t>
            </a:r>
            <a:endParaRPr lang="zh-TW" altLang="en-US" sz="2800" dirty="0">
              <a:solidFill>
                <a:schemeClr val="tx1"/>
              </a:solidFill>
            </a:endParaRPr>
          </a:p>
        </p:txBody>
      </p:sp>
      <p:sp>
        <p:nvSpPr>
          <p:cNvPr id="5" name="乘號 4"/>
          <p:cNvSpPr/>
          <p:nvPr/>
        </p:nvSpPr>
        <p:spPr>
          <a:xfrm>
            <a:off x="3500438" y="2214563"/>
            <a:ext cx="928687" cy="2143125"/>
          </a:xfrm>
          <a:prstGeom prst="mathMultipl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向右箭號 5"/>
          <p:cNvSpPr/>
          <p:nvPr/>
        </p:nvSpPr>
        <p:spPr>
          <a:xfrm>
            <a:off x="4929188" y="3071813"/>
            <a:ext cx="1071562" cy="357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0295" name="文字方塊 6"/>
          <p:cNvSpPr txBox="1">
            <a:spLocks noChangeArrowheads="1"/>
          </p:cNvSpPr>
          <p:nvPr/>
        </p:nvSpPr>
        <p:spPr bwMode="auto">
          <a:xfrm>
            <a:off x="6572250" y="2643188"/>
            <a:ext cx="15001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8000"/>
              <a:t>?</a:t>
            </a:r>
            <a:endParaRPr lang="zh-TW" altLang="en-US" sz="8000"/>
          </a:p>
        </p:txBody>
      </p:sp>
      <p:sp>
        <p:nvSpPr>
          <p:cNvPr id="140296" name="文字方塊 7"/>
          <p:cNvSpPr txBox="1">
            <a:spLocks noChangeArrowheads="1"/>
          </p:cNvSpPr>
          <p:nvPr/>
        </p:nvSpPr>
        <p:spPr bwMode="auto">
          <a:xfrm>
            <a:off x="2051050" y="4581525"/>
            <a:ext cx="5473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把原子內的電子看成一個牛頓粒子顯然是不對的！</a:t>
            </a:r>
          </a:p>
        </p:txBody>
      </p:sp>
      <p:sp>
        <p:nvSpPr>
          <p:cNvPr id="140297" name="文字方塊 8"/>
          <p:cNvSpPr txBox="1">
            <a:spLocks noChangeArrowheads="1"/>
          </p:cNvSpPr>
          <p:nvPr/>
        </p:nvSpPr>
        <p:spPr bwMode="auto">
          <a:xfrm>
            <a:off x="2051050" y="1700808"/>
            <a:ext cx="3960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好不容易發現的基本粒子</a:t>
            </a:r>
          </a:p>
        </p:txBody>
      </p:sp>
      <p:sp>
        <p:nvSpPr>
          <p:cNvPr id="140298" name="文字方塊 9"/>
          <p:cNvSpPr txBox="1">
            <a:spLocks noChangeArrowheads="1"/>
          </p:cNvSpPr>
          <p:nvPr/>
        </p:nvSpPr>
        <p:spPr bwMode="auto">
          <a:xfrm>
            <a:off x="2051050" y="5084763"/>
            <a:ext cx="4752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如何對待它呢？</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0295"/>
                                        </p:tgtEl>
                                        <p:attrNameLst>
                                          <p:attrName>style.visibility</p:attrName>
                                        </p:attrNameLst>
                                      </p:cBhvr>
                                      <p:to>
                                        <p:strVal val="visible"/>
                                      </p:to>
                                    </p:set>
                                    <p:anim calcmode="lin" valueType="num">
                                      <p:cBhvr additive="base">
                                        <p:cTn id="17" dur="500" fill="hold"/>
                                        <p:tgtEl>
                                          <p:spTgt spid="140295"/>
                                        </p:tgtEl>
                                        <p:attrNameLst>
                                          <p:attrName>ppt_x</p:attrName>
                                        </p:attrNameLst>
                                      </p:cBhvr>
                                      <p:tavLst>
                                        <p:tav tm="0">
                                          <p:val>
                                            <p:strVal val="#ppt_x"/>
                                          </p:val>
                                        </p:tav>
                                        <p:tav tm="100000">
                                          <p:val>
                                            <p:strVal val="#ppt_x"/>
                                          </p:val>
                                        </p:tav>
                                      </p:tavLst>
                                    </p:anim>
                                    <p:anim calcmode="lin" valueType="num">
                                      <p:cBhvr additive="base">
                                        <p:cTn id="18" dur="500" fill="hold"/>
                                        <p:tgtEl>
                                          <p:spTgt spid="1402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40295"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橢圓 11"/>
          <p:cNvSpPr/>
          <p:nvPr/>
        </p:nvSpPr>
        <p:spPr>
          <a:xfrm>
            <a:off x="1692275" y="4292600"/>
            <a:ext cx="357188" cy="357188"/>
          </a:xfrm>
          <a:prstGeom prst="ellipse">
            <a:avLst/>
          </a:prstGeom>
          <a:solidFill>
            <a:schemeClr val="accent1">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800" dirty="0">
                <a:solidFill>
                  <a:schemeClr val="tx1"/>
                </a:solidFill>
              </a:rPr>
              <a:t>-</a:t>
            </a:r>
            <a:endParaRPr lang="zh-TW" altLang="en-US" sz="2800" dirty="0">
              <a:solidFill>
                <a:schemeClr val="tx1"/>
              </a:solidFill>
            </a:endParaRPr>
          </a:p>
        </p:txBody>
      </p:sp>
      <p:sp>
        <p:nvSpPr>
          <p:cNvPr id="13" name="向右箭號 12"/>
          <p:cNvSpPr/>
          <p:nvPr/>
        </p:nvSpPr>
        <p:spPr>
          <a:xfrm>
            <a:off x="3000375" y="2566988"/>
            <a:ext cx="1071563" cy="35718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141316" name="Object 2"/>
          <p:cNvGraphicFramePr>
            <a:graphicFrameLocks noChangeAspect="1"/>
          </p:cNvGraphicFramePr>
          <p:nvPr/>
        </p:nvGraphicFramePr>
        <p:xfrm>
          <a:off x="1692275" y="2563813"/>
          <a:ext cx="531813" cy="387350"/>
        </p:xfrm>
        <a:graphic>
          <a:graphicData uri="http://schemas.openxmlformats.org/presentationml/2006/ole">
            <mc:AlternateContent xmlns:mc="http://schemas.openxmlformats.org/markup-compatibility/2006">
              <mc:Choice xmlns:v="urn:schemas-microsoft-com:vml" Requires="v">
                <p:oleObj name="方程式" r:id="rId2" imgW="279279" imgH="203112" progId="Equation.3">
                  <p:embed/>
                </p:oleObj>
              </mc:Choice>
              <mc:Fallback>
                <p:oleObj name="方程式" r:id="rId2" imgW="279279" imgH="203112" progId="Equation.3">
                  <p:embed/>
                  <p:pic>
                    <p:nvPicPr>
                      <p:cNvPr id="14131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2563813"/>
                        <a:ext cx="531813" cy="3873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1317" name="文字方塊 14"/>
          <p:cNvSpPr txBox="1">
            <a:spLocks noChangeArrowheads="1"/>
          </p:cNvSpPr>
          <p:nvPr/>
        </p:nvSpPr>
        <p:spPr bwMode="auto">
          <a:xfrm>
            <a:off x="1658119" y="1381125"/>
            <a:ext cx="5545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電子是一個</a:t>
            </a:r>
            <a:r>
              <a:rPr lang="zh-TW" altLang="en-US" sz="1800" dirty="0">
                <a:solidFill>
                  <a:srgbClr val="FF0000"/>
                </a:solidFill>
              </a:rPr>
              <a:t>無法分割</a:t>
            </a:r>
            <a:r>
              <a:rPr lang="zh-TW" altLang="en-US" sz="1800" dirty="0"/>
              <a:t>的粒子，它的位置是矩陣！</a:t>
            </a:r>
          </a:p>
        </p:txBody>
      </p:sp>
      <p:graphicFrame>
        <p:nvGraphicFramePr>
          <p:cNvPr id="141318" name="Object 16"/>
          <p:cNvGraphicFramePr>
            <a:graphicFrameLocks noChangeAspect="1"/>
          </p:cNvGraphicFramePr>
          <p:nvPr/>
        </p:nvGraphicFramePr>
        <p:xfrm>
          <a:off x="5148263" y="1916113"/>
          <a:ext cx="2632075" cy="1579562"/>
        </p:xfrm>
        <a:graphic>
          <a:graphicData uri="http://schemas.openxmlformats.org/presentationml/2006/ole">
            <mc:AlternateContent xmlns:mc="http://schemas.openxmlformats.org/markup-compatibility/2006">
              <mc:Choice xmlns:v="urn:schemas-microsoft-com:vml" Requires="v">
                <p:oleObj name="方程式" r:id="rId4" imgW="1524000" imgH="914400" progId="Equation.3">
                  <p:embed/>
                </p:oleObj>
              </mc:Choice>
              <mc:Fallback>
                <p:oleObj name="方程式" r:id="rId4" imgW="1524000" imgH="914400" progId="Equation.3">
                  <p:embed/>
                  <p:pic>
                    <p:nvPicPr>
                      <p:cNvPr id="141318"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1916113"/>
                        <a:ext cx="2632075" cy="1579562"/>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向右箭號 14"/>
          <p:cNvSpPr/>
          <p:nvPr/>
        </p:nvSpPr>
        <p:spPr>
          <a:xfrm>
            <a:off x="3060700" y="4292600"/>
            <a:ext cx="1071563" cy="35718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1320" name="文字方塊 15"/>
          <p:cNvSpPr txBox="1">
            <a:spLocks noChangeArrowheads="1"/>
          </p:cNvSpPr>
          <p:nvPr/>
        </p:nvSpPr>
        <p:spPr bwMode="auto">
          <a:xfrm>
            <a:off x="5437188" y="3932238"/>
            <a:ext cx="5762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6000"/>
              <a:t>?</a:t>
            </a:r>
            <a:endParaRPr lang="zh-TW" altLang="en-US" sz="6000"/>
          </a:p>
        </p:txBody>
      </p:sp>
      <p:sp>
        <p:nvSpPr>
          <p:cNvPr id="141321" name="文字方塊 16"/>
          <p:cNvSpPr txBox="1">
            <a:spLocks noChangeArrowheads="1"/>
          </p:cNvSpPr>
          <p:nvPr/>
        </p:nvSpPr>
        <p:spPr bwMode="auto">
          <a:xfrm>
            <a:off x="1763713" y="5011738"/>
            <a:ext cx="5545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如果電子的位置連一個數都不是，它還算一個粒子嗎？</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文字方塊 1"/>
          <p:cNvSpPr txBox="1">
            <a:spLocks noChangeArrowheads="1"/>
          </p:cNvSpPr>
          <p:nvPr/>
        </p:nvSpPr>
        <p:spPr bwMode="auto">
          <a:xfrm>
            <a:off x="757827" y="2840538"/>
            <a:ext cx="18007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400" dirty="0"/>
              <a:t>But...Oops!</a:t>
            </a:r>
            <a:endParaRPr lang="zh-TW" altLang="en-US" sz="2400" dirty="0"/>
          </a:p>
        </p:txBody>
      </p:sp>
      <p:pic>
        <p:nvPicPr>
          <p:cNvPr id="142340" name="Picture 2" descr="thinker_si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276" y="3861340"/>
            <a:ext cx="37147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a:xfrm>
            <a:off x="4841776" y="3932777"/>
            <a:ext cx="1857375" cy="830263"/>
          </a:xfrm>
          <a:prstGeom prst="rect">
            <a:avLst/>
          </a:prstGeom>
          <a:solidFill>
            <a:schemeClr val="accent5">
              <a:lumMod val="60000"/>
              <a:lumOff val="40000"/>
            </a:schemeClr>
          </a:solidFill>
          <a:ln>
            <a:solidFill>
              <a:srgbClr val="CCECFF"/>
            </a:solidFill>
          </a:ln>
        </p:spPr>
        <p:txBody>
          <a:bodyPr>
            <a:spAutoFit/>
          </a:bodyPr>
          <a:lstStyle/>
          <a:p>
            <a:pPr>
              <a:defRPr/>
            </a:pPr>
            <a:r>
              <a:rPr lang="en-US" altLang="zh-TW" sz="4800" i="1" dirty="0"/>
              <a:t>What</a:t>
            </a:r>
            <a:r>
              <a:rPr lang="en-US" altLang="zh-TW" sz="4800" dirty="0"/>
              <a:t>?</a:t>
            </a:r>
            <a:endParaRPr lang="zh-TW" altLang="en-US" sz="4800" dirty="0"/>
          </a:p>
        </p:txBody>
      </p:sp>
      <p:pic>
        <p:nvPicPr>
          <p:cNvPr id="142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723311"/>
            <a:ext cx="5357813"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763688" y="260648"/>
            <a:ext cx="59046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更糟的是：波恩注意到，矩陣一般是不對易的。</a:t>
            </a:r>
          </a:p>
        </p:txBody>
      </p:sp>
      <p:sp>
        <p:nvSpPr>
          <p:cNvPr id="3" name="文字方塊 2"/>
          <p:cNvSpPr txBox="1"/>
          <p:nvPr/>
        </p:nvSpPr>
        <p:spPr bwMode="auto">
          <a:xfrm>
            <a:off x="4584105" y="2888554"/>
            <a:ext cx="22579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這是怎麼一回事？</a:t>
            </a:r>
          </a:p>
        </p:txBody>
      </p:sp>
      <mc:AlternateContent xmlns:mc="http://schemas.openxmlformats.org/markup-compatibility/2006" xmlns:a14="http://schemas.microsoft.com/office/drawing/2010/main">
        <mc:Choice Requires="a14">
          <p:sp>
            <p:nvSpPr>
              <p:cNvPr id="10" name="文字方塊 9"/>
              <p:cNvSpPr txBox="1"/>
              <p:nvPr/>
            </p:nvSpPr>
            <p:spPr>
              <a:xfrm>
                <a:off x="3059832" y="2932871"/>
                <a:ext cx="1053686"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𝑝𝑞</m:t>
                      </m:r>
                      <m:r>
                        <a:rPr lang="en-US" altLang="zh-TW" sz="1800" b="0" i="1" smtClean="0">
                          <a:latin typeface="Cambria Math"/>
                          <a:ea typeface="Cambria Math"/>
                        </a:rPr>
                        <m:t>≠</m:t>
                      </m:r>
                      <m:r>
                        <a:rPr lang="en-US" altLang="zh-TW" sz="1800" b="0" i="1" smtClean="0">
                          <a:latin typeface="Cambria Math"/>
                        </a:rPr>
                        <m:t>𝑞𝑝</m:t>
                      </m:r>
                    </m:oMath>
                  </m:oMathPara>
                </a14:m>
                <a:endParaRPr lang="zh-TW" altLang="en-US" sz="1800" b="0" dirty="0">
                  <a:latin typeface="Cambria Math"/>
                </a:endParaRPr>
              </a:p>
            </p:txBody>
          </p:sp>
        </mc:Choice>
        <mc:Fallback xmlns="">
          <p:sp>
            <p:nvSpPr>
              <p:cNvPr id="10" name="文字方塊 9"/>
              <p:cNvSpPr txBox="1">
                <a:spLocks noRot="1" noChangeAspect="1" noMove="1" noResize="1" noEditPoints="1" noAdjustHandles="1" noChangeArrowheads="1" noChangeShapeType="1" noTextEdit="1"/>
              </p:cNvSpPr>
              <p:nvPr/>
            </p:nvSpPr>
            <p:spPr>
              <a:xfrm>
                <a:off x="3059832" y="2932871"/>
                <a:ext cx="1053686" cy="369332"/>
              </a:xfrm>
              <a:prstGeom prst="rect">
                <a:avLst/>
              </a:prstGeom>
              <a:blipFill rotWithShape="1">
                <a:blip r:embed="rId4"/>
                <a:stretch>
                  <a:fillRect b="-6557"/>
                </a:stretch>
              </a:blipFill>
            </p:spPr>
            <p:txBody>
              <a:bodyPr/>
              <a:lstStyle/>
              <a:p>
                <a:r>
                  <a:rPr lang="zh-TW" altLang="en-US">
                    <a:noFill/>
                  </a:rPr>
                  <a:t> </a:t>
                </a:r>
              </a:p>
            </p:txBody>
          </p:sp>
        </mc:Fallback>
      </mc:AlternateContent>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594383" y="2297216"/>
            <a:ext cx="2520280" cy="369332"/>
          </a:xfrm>
          <a:prstGeom prst="rect">
            <a:avLst/>
          </a:prstGeom>
          <a:noFill/>
        </p:spPr>
        <p:txBody>
          <a:bodyPr wrap="square" rtlCol="0">
            <a:spAutoFit/>
          </a:bodyPr>
          <a:lstStyle/>
          <a:p>
            <a:r>
              <a:rPr lang="en-US" altLang="zh-TW" sz="1800" dirty="0" err="1">
                <a:latin typeface="Cambria Math"/>
              </a:rPr>
              <a:t>Sommerfeld</a:t>
            </a:r>
            <a:r>
              <a:rPr lang="zh-TW" altLang="en-US" sz="1800" b="0" dirty="0">
                <a:latin typeface="Cambria Math"/>
              </a:rPr>
              <a:t>量子化條件</a:t>
            </a:r>
          </a:p>
        </p:txBody>
      </p:sp>
      <mc:AlternateContent xmlns:mc="http://schemas.openxmlformats.org/markup-compatibility/2006" xmlns:a14="http://schemas.microsoft.com/office/drawing/2010/main">
        <mc:Choice Requires="a14">
          <p:sp>
            <p:nvSpPr>
              <p:cNvPr id="4" name="文字方塊 3"/>
              <p:cNvSpPr txBox="1"/>
              <p:nvPr/>
            </p:nvSpPr>
            <p:spPr>
              <a:xfrm>
                <a:off x="3203847" y="2051247"/>
                <a:ext cx="1687450"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sz="1800" b="0" i="1" smtClean="0">
                              <a:latin typeface="Cambria Math" panose="02040503050406030204" pitchFamily="18" charset="0"/>
                            </a:rPr>
                          </m:ctrlPr>
                        </m:naryPr>
                        <m:sub/>
                        <m:sup/>
                        <m:e>
                          <m:r>
                            <a:rPr lang="en-US" altLang="zh-TW" sz="1800" b="0" i="1" smtClean="0">
                              <a:latin typeface="Cambria Math"/>
                            </a:rPr>
                            <m:t>𝑑𝑞</m:t>
                          </m:r>
                          <m:r>
                            <a:rPr lang="zh-TW" altLang="en-US"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𝑝</m:t>
                              </m:r>
                            </m:e>
                            <m:sub>
                              <m:r>
                                <a:rPr lang="en-US" altLang="zh-TW" sz="1800" b="0" i="1" smtClean="0">
                                  <a:latin typeface="Cambria Math"/>
                                </a:rPr>
                                <m:t>𝑞</m:t>
                              </m:r>
                            </m:sub>
                          </m:sSub>
                        </m:e>
                      </m:nary>
                      <m:r>
                        <a:rPr lang="en-US" altLang="zh-TW" sz="1800" b="0" i="1" smtClean="0">
                          <a:latin typeface="Cambria Math"/>
                        </a:rPr>
                        <m:t>=</m:t>
                      </m:r>
                      <m:r>
                        <a:rPr lang="en-US" altLang="zh-TW" sz="1800" b="0" i="1" smtClean="0">
                          <a:latin typeface="Cambria Math"/>
                        </a:rPr>
                        <m:t>𝑛h</m:t>
                      </m:r>
                    </m:oMath>
                  </m:oMathPara>
                </a14:m>
                <a:endParaRPr lang="zh-TW" altLang="en-US" sz="1800" b="0" i="1" dirty="0">
                  <a:latin typeface="Cambria Math"/>
                </a:endParaRPr>
              </a:p>
            </p:txBody>
          </p:sp>
        </mc:Choice>
        <mc:Fallback xmlns="">
          <p:sp>
            <p:nvSpPr>
              <p:cNvPr id="4" name="文字方塊 3"/>
              <p:cNvSpPr txBox="1">
                <a:spLocks noRot="1" noChangeAspect="1" noMove="1" noResize="1" noEditPoints="1" noAdjustHandles="1" noChangeArrowheads="1" noChangeShapeType="1" noTextEdit="1"/>
              </p:cNvSpPr>
              <p:nvPr/>
            </p:nvSpPr>
            <p:spPr>
              <a:xfrm>
                <a:off x="3203847" y="2051247"/>
                <a:ext cx="1687450" cy="818879"/>
              </a:xfrm>
              <a:prstGeom prst="rect">
                <a:avLst/>
              </a:prstGeom>
              <a:blipFill rotWithShape="1">
                <a:blip r:embed="rId2"/>
                <a:stretch>
                  <a:fillRect/>
                </a:stretch>
              </a:blipFill>
            </p:spPr>
            <p:txBody>
              <a:bodyPr/>
              <a:lstStyle/>
              <a:p>
                <a:r>
                  <a:rPr lang="zh-TW" altLang="en-US">
                    <a:noFill/>
                  </a:rPr>
                  <a:t> </a:t>
                </a:r>
              </a:p>
            </p:txBody>
          </p:sp>
        </mc:Fallback>
      </mc:AlternateContent>
      <p:pic>
        <p:nvPicPr>
          <p:cNvPr id="5" name="Picture 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6291" y="2924944"/>
            <a:ext cx="2350799" cy="3135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向右箭號 6"/>
          <p:cNvSpPr/>
          <p:nvPr/>
        </p:nvSpPr>
        <p:spPr>
          <a:xfrm>
            <a:off x="5292079" y="2297216"/>
            <a:ext cx="576064" cy="3693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15469" b="33554"/>
          <a:stretch/>
        </p:blipFill>
        <p:spPr bwMode="auto">
          <a:xfrm>
            <a:off x="1043608" y="476672"/>
            <a:ext cx="6483067" cy="1244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矩形 8"/>
              <p:cNvSpPr/>
              <p:nvPr/>
            </p:nvSpPr>
            <p:spPr>
              <a:xfrm>
                <a:off x="4950880" y="1776882"/>
                <a:ext cx="2842638" cy="369332"/>
              </a:xfrm>
              <a:prstGeom prst="rect">
                <a:avLst/>
              </a:prstGeom>
            </p:spPr>
            <p:txBody>
              <a:bodyPr wrap="none">
                <a:spAutoFit/>
              </a:bodyPr>
              <a:lstStyle/>
              <a:p>
                <a:r>
                  <a:rPr lang="zh-TW" altLang="en-US" sz="1800" dirty="0"/>
                  <a:t>若動量及座標</a:t>
                </a:r>
                <a14:m>
                  <m:oMath xmlns:m="http://schemas.openxmlformats.org/officeDocument/2006/math">
                    <m:r>
                      <a:rPr lang="en-US" altLang="zh-TW" sz="1800" i="1">
                        <a:latin typeface="Cambria Math"/>
                      </a:rPr>
                      <m:t>𝑝</m:t>
                    </m:r>
                    <m:r>
                      <a:rPr lang="en-US" altLang="zh-TW" sz="1800" b="0" i="1" smtClean="0">
                        <a:latin typeface="Cambria Math"/>
                      </a:rPr>
                      <m:t>,</m:t>
                    </m:r>
                    <m:r>
                      <a:rPr lang="en-US" altLang="zh-TW" sz="1800" i="1">
                        <a:latin typeface="Cambria Math"/>
                      </a:rPr>
                      <m:t>𝑞</m:t>
                    </m:r>
                  </m:oMath>
                </a14:m>
                <a:r>
                  <a:rPr lang="zh-TW" altLang="en-US" sz="1800" dirty="0"/>
                  <a:t>都是矩陣</a:t>
                </a:r>
              </a:p>
            </p:txBody>
          </p:sp>
        </mc:Choice>
        <mc:Fallback xmlns="">
          <p:sp>
            <p:nvSpPr>
              <p:cNvPr id="9" name="矩形 8"/>
              <p:cNvSpPr>
                <a:spLocks noRot="1" noChangeAspect="1" noMove="1" noResize="1" noEditPoints="1" noAdjustHandles="1" noChangeArrowheads="1" noChangeShapeType="1" noTextEdit="1"/>
              </p:cNvSpPr>
              <p:nvPr/>
            </p:nvSpPr>
            <p:spPr>
              <a:xfrm>
                <a:off x="4950880" y="1776882"/>
                <a:ext cx="2842638" cy="369332"/>
              </a:xfrm>
              <a:prstGeom prst="rect">
                <a:avLst/>
              </a:prstGeom>
              <a:blipFill rotWithShape="1">
                <a:blip r:embed="rId6"/>
                <a:stretch>
                  <a:fillRect l="-1717" t="-6557" r="-1717" b="-26230"/>
                </a:stretch>
              </a:blipFill>
            </p:spPr>
            <p:txBody>
              <a:bodyPr/>
              <a:lstStyle/>
              <a:p>
                <a:r>
                  <a:rPr lang="zh-TW" altLang="en-US">
                    <a:noFill/>
                  </a:rPr>
                  <a:t> </a:t>
                </a:r>
              </a:p>
            </p:txBody>
          </p:sp>
        </mc:Fallback>
      </mc:AlternateContent>
      <p:sp>
        <p:nvSpPr>
          <p:cNvPr id="10" name="文字方塊 9"/>
          <p:cNvSpPr txBox="1"/>
          <p:nvPr/>
        </p:nvSpPr>
        <p:spPr>
          <a:xfrm>
            <a:off x="6084168" y="3068960"/>
            <a:ext cx="2520280" cy="369332"/>
          </a:xfrm>
          <a:prstGeom prst="rect">
            <a:avLst/>
          </a:prstGeom>
          <a:noFill/>
        </p:spPr>
        <p:txBody>
          <a:bodyPr wrap="square" rtlCol="0">
            <a:spAutoFit/>
          </a:bodyPr>
          <a:lstStyle/>
          <a:p>
            <a:r>
              <a:rPr lang="zh-TW" altLang="en-US" sz="1800" b="0" dirty="0">
                <a:latin typeface="Cambria Math"/>
              </a:rPr>
              <a:t>最後的量子化條件。</a:t>
            </a:r>
          </a:p>
        </p:txBody>
      </p:sp>
      <p:sp>
        <p:nvSpPr>
          <p:cNvPr id="11" name="文字方塊 10"/>
          <p:cNvSpPr txBox="1"/>
          <p:nvPr/>
        </p:nvSpPr>
        <p:spPr>
          <a:xfrm>
            <a:off x="755576" y="6237312"/>
            <a:ext cx="8208912" cy="369332"/>
          </a:xfrm>
          <a:prstGeom prst="rect">
            <a:avLst/>
          </a:prstGeom>
          <a:noFill/>
        </p:spPr>
        <p:txBody>
          <a:bodyPr wrap="square" rtlCol="0">
            <a:spAutoFit/>
          </a:bodyPr>
          <a:lstStyle/>
          <a:p>
            <a:r>
              <a:rPr lang="zh-TW" altLang="en-US" sz="1800" b="0" dirty="0">
                <a:latin typeface="Cambria Math"/>
              </a:rPr>
              <a:t>對當時的物理學家，甚至波恩本人，並不知道這個結果的重要性，只覺得疑惑。</a:t>
            </a:r>
          </a:p>
        </p:txBody>
      </p:sp>
      <mc:AlternateContent xmlns:mc="http://schemas.openxmlformats.org/markup-compatibility/2006" xmlns:a14="http://schemas.microsoft.com/office/drawing/2010/main">
        <mc:Choice Requires="a14">
          <p:sp>
            <p:nvSpPr>
              <p:cNvPr id="12" name="文字方塊 11"/>
              <p:cNvSpPr txBox="1"/>
              <p:nvPr/>
            </p:nvSpPr>
            <p:spPr>
              <a:xfrm>
                <a:off x="6115871" y="2306364"/>
                <a:ext cx="1539396"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𝑞𝑝</m:t>
                      </m:r>
                      <m:r>
                        <a:rPr lang="en-US" altLang="zh-TW" sz="1800" b="0" i="1" smtClean="0">
                          <a:latin typeface="Cambria Math"/>
                        </a:rPr>
                        <m:t>−</m:t>
                      </m:r>
                      <m:r>
                        <a:rPr lang="en-US" altLang="zh-TW" sz="1800" b="0" i="1" smtClean="0">
                          <a:latin typeface="Cambria Math"/>
                        </a:rPr>
                        <m:t>𝑝𝑞</m:t>
                      </m:r>
                      <m:r>
                        <a:rPr lang="en-US" altLang="zh-TW" sz="1800" b="0" i="1" smtClean="0">
                          <a:latin typeface="Cambria Math"/>
                        </a:rPr>
                        <m:t>=</m:t>
                      </m:r>
                      <m:r>
                        <a:rPr lang="en-US" altLang="zh-TW" sz="1800" b="0" i="1" smtClean="0">
                          <a:latin typeface="Cambria Math"/>
                        </a:rPr>
                        <m:t>𝑖</m:t>
                      </m:r>
                      <m:r>
                        <a:rPr lang="en-US" altLang="zh-TW" sz="1800" b="0" i="1" smtClean="0">
                          <a:latin typeface="Cambria Math"/>
                          <a:ea typeface="Cambria Math"/>
                        </a:rPr>
                        <m:t>ℏ</m:t>
                      </m:r>
                    </m:oMath>
                  </m:oMathPara>
                </a14:m>
                <a:endParaRPr lang="zh-TW" altLang="en-US" sz="1800" b="0" dirty="0">
                  <a:latin typeface="Cambria Math"/>
                </a:endParaRPr>
              </a:p>
            </p:txBody>
          </p:sp>
        </mc:Choice>
        <mc:Fallback xmlns="">
          <p:sp>
            <p:nvSpPr>
              <p:cNvPr id="12" name="文字方塊 11"/>
              <p:cNvSpPr txBox="1">
                <a:spLocks noRot="1" noChangeAspect="1" noMove="1" noResize="1" noEditPoints="1" noAdjustHandles="1" noChangeArrowheads="1" noChangeShapeType="1" noTextEdit="1"/>
              </p:cNvSpPr>
              <p:nvPr/>
            </p:nvSpPr>
            <p:spPr>
              <a:xfrm>
                <a:off x="6115871" y="2306364"/>
                <a:ext cx="1539396" cy="369332"/>
              </a:xfrm>
              <a:prstGeom prst="rect">
                <a:avLst/>
              </a:prstGeom>
              <a:blipFill rotWithShape="1">
                <a:blip r:embed="rId7"/>
                <a:stretch>
                  <a:fillRect b="-655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675328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2420888"/>
            <a:ext cx="2350799" cy="3135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9" name="矩形 8"/>
              <p:cNvSpPr/>
              <p:nvPr/>
            </p:nvSpPr>
            <p:spPr>
              <a:xfrm>
                <a:off x="827584" y="836712"/>
                <a:ext cx="8151783" cy="369332"/>
              </a:xfrm>
              <a:prstGeom prst="rect">
                <a:avLst/>
              </a:prstGeom>
            </p:spPr>
            <p:txBody>
              <a:bodyPr wrap="none">
                <a:spAutoFit/>
              </a:bodyPr>
              <a:lstStyle/>
              <a:p>
                <a:r>
                  <a:rPr lang="zh-TW" altLang="en-US" sz="1800" dirty="0"/>
                  <a:t>現在我們已知道，假設動量及座標</a:t>
                </a:r>
                <a14:m>
                  <m:oMath xmlns:m="http://schemas.openxmlformats.org/officeDocument/2006/math">
                    <m:r>
                      <a:rPr lang="en-US" altLang="zh-TW" sz="1800" i="1">
                        <a:latin typeface="Cambria Math"/>
                      </a:rPr>
                      <m:t>𝑝</m:t>
                    </m:r>
                    <m:r>
                      <a:rPr lang="en-US" altLang="zh-TW" sz="1800" b="0" i="1" smtClean="0">
                        <a:latin typeface="Cambria Math"/>
                      </a:rPr>
                      <m:t>,</m:t>
                    </m:r>
                    <m:r>
                      <a:rPr lang="en-US" altLang="zh-TW" sz="1800" i="1">
                        <a:latin typeface="Cambria Math"/>
                      </a:rPr>
                      <m:t>𝑞</m:t>
                    </m:r>
                  </m:oMath>
                </a14:m>
                <a:r>
                  <a:rPr lang="zh-TW" altLang="en-US" sz="1800" dirty="0"/>
                  <a:t>都是矩陣，並規定它們滿足量子化條件：</a:t>
                </a:r>
              </a:p>
            </p:txBody>
          </p:sp>
        </mc:Choice>
        <mc:Fallback xmlns="">
          <p:sp>
            <p:nvSpPr>
              <p:cNvPr id="9" name="矩形 8"/>
              <p:cNvSpPr>
                <a:spLocks noRot="1" noChangeAspect="1" noMove="1" noResize="1" noEditPoints="1" noAdjustHandles="1" noChangeArrowheads="1" noChangeShapeType="1" noTextEdit="1"/>
              </p:cNvSpPr>
              <p:nvPr/>
            </p:nvSpPr>
            <p:spPr>
              <a:xfrm>
                <a:off x="827584" y="836712"/>
                <a:ext cx="8151783" cy="369332"/>
              </a:xfrm>
              <a:prstGeom prst="rect">
                <a:avLst/>
              </a:prstGeom>
              <a:blipFill rotWithShape="1">
                <a:blip r:embed="rId4"/>
                <a:stretch>
                  <a:fillRect l="-673" t="-6557" b="-26230"/>
                </a:stretch>
              </a:blipFill>
            </p:spPr>
            <p:txBody>
              <a:bodyPr/>
              <a:lstStyle/>
              <a:p>
                <a:r>
                  <a:rPr lang="zh-TW" altLang="en-US">
                    <a:noFill/>
                  </a:rPr>
                  <a:t> </a:t>
                </a:r>
              </a:p>
            </p:txBody>
          </p:sp>
        </mc:Fallback>
      </mc:AlternateContent>
      <p:sp>
        <p:nvSpPr>
          <p:cNvPr id="10" name="文字方塊 9"/>
          <p:cNvSpPr txBox="1"/>
          <p:nvPr/>
        </p:nvSpPr>
        <p:spPr>
          <a:xfrm>
            <a:off x="827584" y="1844824"/>
            <a:ext cx="7848872" cy="369332"/>
          </a:xfrm>
          <a:prstGeom prst="rect">
            <a:avLst/>
          </a:prstGeom>
          <a:noFill/>
        </p:spPr>
        <p:txBody>
          <a:bodyPr wrap="square" rtlCol="0">
            <a:spAutoFit/>
          </a:bodyPr>
          <a:lstStyle/>
          <a:p>
            <a:r>
              <a:rPr lang="zh-TW" altLang="en-US" sz="1800" b="0" dirty="0">
                <a:latin typeface="Cambria Math"/>
              </a:rPr>
              <a:t>整個電子的量子力學就可以從這兩個假設中推導出來！</a:t>
            </a:r>
          </a:p>
        </p:txBody>
      </p:sp>
      <mc:AlternateContent xmlns:mc="http://schemas.openxmlformats.org/markup-compatibility/2006" xmlns:a14="http://schemas.microsoft.com/office/drawing/2010/main">
        <mc:Choice Requires="a14">
          <p:sp>
            <p:nvSpPr>
              <p:cNvPr id="7" name="文字方塊 6"/>
              <p:cNvSpPr txBox="1"/>
              <p:nvPr/>
            </p:nvSpPr>
            <p:spPr>
              <a:xfrm>
                <a:off x="6300192" y="1340768"/>
                <a:ext cx="1539396"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𝑞𝑝</m:t>
                      </m:r>
                      <m:r>
                        <a:rPr lang="en-US" altLang="zh-TW" sz="1800" b="0" i="1" smtClean="0">
                          <a:latin typeface="Cambria Math"/>
                        </a:rPr>
                        <m:t>−</m:t>
                      </m:r>
                      <m:r>
                        <a:rPr lang="en-US" altLang="zh-TW" sz="1800" b="0" i="1" smtClean="0">
                          <a:latin typeface="Cambria Math"/>
                        </a:rPr>
                        <m:t>𝑝𝑞</m:t>
                      </m:r>
                      <m:r>
                        <a:rPr lang="en-US" altLang="zh-TW" sz="1800" b="0" i="1" smtClean="0">
                          <a:latin typeface="Cambria Math"/>
                        </a:rPr>
                        <m:t>=</m:t>
                      </m:r>
                      <m:r>
                        <a:rPr lang="en-US" altLang="zh-TW" sz="1800" b="0" i="1" smtClean="0">
                          <a:latin typeface="Cambria Math"/>
                        </a:rPr>
                        <m:t>𝑖</m:t>
                      </m:r>
                      <m:r>
                        <a:rPr lang="en-US" altLang="zh-TW" sz="1800" b="0" i="1" smtClean="0">
                          <a:latin typeface="Cambria Math"/>
                          <a:ea typeface="Cambria Math"/>
                        </a:rPr>
                        <m:t>ℏ</m:t>
                      </m:r>
                    </m:oMath>
                  </m:oMathPara>
                </a14:m>
                <a:endParaRPr lang="zh-TW" altLang="en-US" sz="1800" b="0" dirty="0">
                  <a:latin typeface="Cambria Math"/>
                </a:endParaRPr>
              </a:p>
            </p:txBody>
          </p:sp>
        </mc:Choice>
        <mc:Fallback xmlns="">
          <p:sp>
            <p:nvSpPr>
              <p:cNvPr id="7" name="文字方塊 6"/>
              <p:cNvSpPr txBox="1">
                <a:spLocks noRot="1" noChangeAspect="1" noMove="1" noResize="1" noEditPoints="1" noAdjustHandles="1" noChangeArrowheads="1" noChangeShapeType="1" noTextEdit="1"/>
              </p:cNvSpPr>
              <p:nvPr/>
            </p:nvSpPr>
            <p:spPr>
              <a:xfrm>
                <a:off x="6300192" y="1340768"/>
                <a:ext cx="1539396" cy="369332"/>
              </a:xfrm>
              <a:prstGeom prst="rect">
                <a:avLst/>
              </a:prstGeom>
              <a:blipFill rotWithShape="1">
                <a:blip r:embed="rId5"/>
                <a:stretch>
                  <a:fillRect b="-655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1072613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4" descr="http://photos.aip.org/history/Thumbnails/bohr_niels_a32.jpg"/>
          <p:cNvPicPr>
            <a:picLocks noChangeAspect="1" noChangeArrowheads="1"/>
          </p:cNvPicPr>
          <p:nvPr/>
        </p:nvPicPr>
        <p:blipFill>
          <a:blip r:embed="rId2">
            <a:extLst>
              <a:ext uri="{28A0092B-C50C-407E-A947-70E740481C1C}">
                <a14:useLocalDpi xmlns:a14="http://schemas.microsoft.com/office/drawing/2010/main" val="0"/>
              </a:ext>
            </a:extLst>
          </a:blip>
          <a:srcRect b="20216"/>
          <a:stretch>
            <a:fillRect/>
          </a:stretch>
        </p:blipFill>
        <p:spPr bwMode="auto">
          <a:xfrm>
            <a:off x="1314648" y="1290294"/>
            <a:ext cx="2851224" cy="386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3598992" y="342583"/>
            <a:ext cx="1322166" cy="830262"/>
          </a:xfrm>
          <a:prstGeom prst="rect">
            <a:avLst/>
          </a:prstGeom>
          <a:solidFill>
            <a:schemeClr val="accent5">
              <a:lumMod val="60000"/>
              <a:lumOff val="40000"/>
            </a:schemeClr>
          </a:solidFill>
          <a:ln>
            <a:solidFill>
              <a:srgbClr val="CCECFF"/>
            </a:solidFill>
          </a:ln>
        </p:spPr>
        <p:txBody>
          <a:bodyPr wrap="square">
            <a:spAutoFit/>
          </a:bodyPr>
          <a:lstStyle/>
          <a:p>
            <a:pPr>
              <a:defRPr/>
            </a:pPr>
            <a:r>
              <a:rPr lang="en-US" altLang="zh-TW" sz="4800" dirty="0"/>
              <a:t>????</a:t>
            </a:r>
            <a:endParaRPr lang="zh-TW" altLang="en-US" sz="4800" dirty="0"/>
          </a:p>
        </p:txBody>
      </p:sp>
      <p:pic>
        <p:nvPicPr>
          <p:cNvPr id="143364" name="Picture 6" descr="http://photos.aip.org/history/Thumbnails/einstein_albert_c5.jpg"/>
          <p:cNvPicPr>
            <a:picLocks noChangeAspect="1" noChangeArrowheads="1"/>
          </p:cNvPicPr>
          <p:nvPr/>
        </p:nvPicPr>
        <p:blipFill>
          <a:blip r:embed="rId3">
            <a:extLst>
              <a:ext uri="{28A0092B-C50C-407E-A947-70E740481C1C}">
                <a14:useLocalDpi xmlns:a14="http://schemas.microsoft.com/office/drawing/2010/main" val="0"/>
              </a:ext>
            </a:extLst>
          </a:blip>
          <a:srcRect b="9258"/>
          <a:stretch>
            <a:fillRect/>
          </a:stretch>
        </p:blipFill>
        <p:spPr bwMode="auto">
          <a:xfrm>
            <a:off x="4413845" y="1321942"/>
            <a:ext cx="28575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a:xfrm>
            <a:off x="1458664" y="5265837"/>
            <a:ext cx="6357937" cy="707886"/>
          </a:xfrm>
          <a:prstGeom prst="rect">
            <a:avLst/>
          </a:prstGeom>
          <a:noFill/>
        </p:spPr>
        <p:txBody>
          <a:bodyPr>
            <a:spAutoFit/>
          </a:bodyPr>
          <a:lstStyle/>
          <a:p>
            <a:pPr>
              <a:defRPr/>
            </a:pPr>
            <a:r>
              <a:rPr lang="en-US" altLang="zh-TW" sz="2000" dirty="0">
                <a:latin typeface="+mj-lt"/>
              </a:rPr>
              <a:t>I felt discouraged, not to say repelled, by the Heisenberg methods of </a:t>
            </a:r>
            <a:r>
              <a:rPr lang="en-US" altLang="zh-TW" sz="2000" dirty="0">
                <a:solidFill>
                  <a:srgbClr val="FF0000"/>
                </a:solidFill>
                <a:latin typeface="+mj-lt"/>
              </a:rPr>
              <a:t>transcendental algebra</a:t>
            </a:r>
            <a:r>
              <a:rPr lang="en-US" altLang="zh-TW" sz="2000" dirty="0">
                <a:latin typeface="+mj-lt"/>
              </a:rPr>
              <a:t>.</a:t>
            </a:r>
            <a:endParaRPr lang="zh-TW" altLang="en-US" sz="2000" dirty="0">
              <a:latin typeface="+mj-lt"/>
            </a:endParaRPr>
          </a:p>
        </p:txBody>
      </p:sp>
      <p:sp>
        <p:nvSpPr>
          <p:cNvPr id="6" name="文字方塊 5"/>
          <p:cNvSpPr txBox="1"/>
          <p:nvPr/>
        </p:nvSpPr>
        <p:spPr>
          <a:xfrm>
            <a:off x="5364658" y="5674940"/>
            <a:ext cx="2000250" cy="400050"/>
          </a:xfrm>
          <a:prstGeom prst="rect">
            <a:avLst/>
          </a:prstGeom>
          <a:noFill/>
        </p:spPr>
        <p:txBody>
          <a:bodyPr>
            <a:spAutoFit/>
          </a:bodyPr>
          <a:lstStyle/>
          <a:p>
            <a:pPr>
              <a:defRPr/>
            </a:pPr>
            <a:r>
              <a:rPr lang="en-US" altLang="zh-TW" sz="2000" dirty="0">
                <a:latin typeface="+mj-lt"/>
              </a:rPr>
              <a:t>Schrodinger 1926</a:t>
            </a:r>
            <a:endParaRPr lang="zh-TW" altLang="en-US" sz="2000" dirty="0">
              <a:latin typeface="+mj-lt"/>
            </a:endParaRPr>
          </a:p>
        </p:txBody>
      </p:sp>
      <p:sp>
        <p:nvSpPr>
          <p:cNvPr id="2" name="文字方塊 1"/>
          <p:cNvSpPr txBox="1"/>
          <p:nvPr/>
        </p:nvSpPr>
        <p:spPr bwMode="auto">
          <a:xfrm>
            <a:off x="1390861" y="6106988"/>
            <a:ext cx="70701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我對海森堡的這些超越經驗超越感覺的代數實在覺得十分沮喪！</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709" y="318873"/>
            <a:ext cx="2898609" cy="3148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1"/>
          <p:cNvSpPr txBox="1">
            <a:spLocks noChangeArrowheads="1"/>
          </p:cNvSpPr>
          <p:nvPr/>
        </p:nvSpPr>
        <p:spPr bwMode="auto">
          <a:xfrm>
            <a:off x="4211960" y="1628800"/>
            <a:ext cx="4248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固體中原子彼此之間，如同以彈簧連接。</a:t>
            </a:r>
          </a:p>
        </p:txBody>
      </p:sp>
      <p:sp>
        <p:nvSpPr>
          <p:cNvPr id="4" name="文字方塊 3"/>
          <p:cNvSpPr txBox="1">
            <a:spLocks noChangeArrowheads="1"/>
          </p:cNvSpPr>
          <p:nvPr/>
        </p:nvSpPr>
        <p:spPr bwMode="auto">
          <a:xfrm>
            <a:off x="4238071" y="2204864"/>
            <a:ext cx="3358266"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這是固體的彈性的來源。</a:t>
            </a:r>
          </a:p>
        </p:txBody>
      </p:sp>
      <p:pic>
        <p:nvPicPr>
          <p:cNvPr id="1556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4205" r="2231"/>
          <a:stretch/>
        </p:blipFill>
        <p:spPr bwMode="auto">
          <a:xfrm>
            <a:off x="971600" y="3573016"/>
            <a:ext cx="7248338" cy="310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1651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heat4"/>
          <p:cNvPicPr>
            <a:picLocks noChangeAspect="1" noChangeArrowheads="1"/>
          </p:cNvPicPr>
          <p:nvPr/>
        </p:nvPicPr>
        <p:blipFill>
          <a:blip r:embed="rId2">
            <a:extLst>
              <a:ext uri="{28A0092B-C50C-407E-A947-70E740481C1C}">
                <a14:useLocalDpi xmlns:a14="http://schemas.microsoft.com/office/drawing/2010/main" val="0"/>
              </a:ext>
            </a:extLst>
          </a:blip>
          <a:srcRect l="12122" t="12842" r="5302" b="10112"/>
          <a:stretch>
            <a:fillRect/>
          </a:stretch>
        </p:blipFill>
        <p:spPr bwMode="auto">
          <a:xfrm>
            <a:off x="228600" y="1981200"/>
            <a:ext cx="8478838"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6"/>
          <p:cNvSpPr txBox="1">
            <a:spLocks noChangeArrowheads="1"/>
          </p:cNvSpPr>
          <p:nvPr/>
        </p:nvSpPr>
        <p:spPr bwMode="auto">
          <a:xfrm>
            <a:off x="2819400" y="4467225"/>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50000"/>
              </a:spcBef>
              <a:buClrTx/>
              <a:buSzTx/>
              <a:buFontTx/>
              <a:buNone/>
            </a:pPr>
            <a:r>
              <a:rPr lang="zh-TW" altLang="en-US" sz="1800"/>
              <a:t>液體有固定大小，無固定形狀</a:t>
            </a:r>
          </a:p>
        </p:txBody>
      </p:sp>
      <p:sp>
        <p:nvSpPr>
          <p:cNvPr id="58372" name="Text Box 7"/>
          <p:cNvSpPr txBox="1">
            <a:spLocks noChangeArrowheads="1"/>
          </p:cNvSpPr>
          <p:nvPr/>
        </p:nvSpPr>
        <p:spPr bwMode="auto">
          <a:xfrm>
            <a:off x="2486819" y="1295400"/>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50000"/>
              </a:spcBef>
              <a:buClrTx/>
              <a:buSzTx/>
              <a:buFontTx/>
              <a:buNone/>
            </a:pPr>
            <a:r>
              <a:rPr lang="zh-TW" altLang="en-US" sz="1800" dirty="0"/>
              <a:t>原子對物質的物態有非常自然的解釋</a:t>
            </a:r>
          </a:p>
        </p:txBody>
      </p:sp>
      <p:sp>
        <p:nvSpPr>
          <p:cNvPr id="58373" name="Text Box 6"/>
          <p:cNvSpPr txBox="1">
            <a:spLocks noChangeArrowheads="1"/>
          </p:cNvSpPr>
          <p:nvPr/>
        </p:nvSpPr>
        <p:spPr bwMode="auto">
          <a:xfrm>
            <a:off x="6172200" y="4467225"/>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50000"/>
              </a:spcBef>
              <a:buClrTx/>
              <a:buSzTx/>
              <a:buFontTx/>
              <a:buNone/>
            </a:pPr>
            <a:r>
              <a:rPr lang="zh-TW" altLang="en-US" sz="1800"/>
              <a:t>氣體無固定大小及形狀</a:t>
            </a:r>
          </a:p>
        </p:txBody>
      </p:sp>
      <p:sp>
        <p:nvSpPr>
          <p:cNvPr id="58374" name="Text Box 6"/>
          <p:cNvSpPr txBox="1">
            <a:spLocks noChangeArrowheads="1"/>
          </p:cNvSpPr>
          <p:nvPr/>
        </p:nvSpPr>
        <p:spPr bwMode="auto">
          <a:xfrm>
            <a:off x="304800" y="44958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50000"/>
              </a:spcBef>
              <a:buClrTx/>
              <a:buSzTx/>
              <a:buFontTx/>
              <a:buNone/>
            </a:pPr>
            <a:r>
              <a:rPr lang="zh-TW" altLang="en-US" sz="1800"/>
              <a:t>固體有固定大小及形狀</a:t>
            </a:r>
          </a:p>
        </p:txBody>
      </p:sp>
    </p:spTree>
    <p:extLst>
      <p:ext uri="{BB962C8B-B14F-4D97-AF65-F5344CB8AC3E}">
        <p14:creationId xmlns:p14="http://schemas.microsoft.com/office/powerpoint/2010/main" val="1944385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4"/>
          <p:cNvSpPr txBox="1">
            <a:spLocks noChangeArrowheads="1"/>
          </p:cNvSpPr>
          <p:nvPr/>
        </p:nvSpPr>
        <p:spPr bwMode="auto">
          <a:xfrm>
            <a:off x="2438400" y="1371600"/>
            <a:ext cx="449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50000"/>
              </a:spcBef>
              <a:buClrTx/>
              <a:buSzTx/>
              <a:buFontTx/>
              <a:buNone/>
            </a:pPr>
            <a:r>
              <a:rPr lang="en-US" altLang="zh-TW" sz="2000">
                <a:solidFill>
                  <a:srgbClr val="FF0000"/>
                </a:solidFill>
                <a:latin typeface="Times New Roman" pitchFamily="18" charset="0"/>
                <a:cs typeface="Times New Roman" pitchFamily="18" charset="0"/>
              </a:rPr>
              <a:t>Kinetic Theory of Gas </a:t>
            </a:r>
            <a:r>
              <a:rPr lang="zh-TW" altLang="en-US" sz="2000">
                <a:solidFill>
                  <a:srgbClr val="FF0000"/>
                </a:solidFill>
              </a:rPr>
              <a:t>氣體動力論</a:t>
            </a:r>
            <a:r>
              <a:rPr lang="en-US" altLang="zh-TW" sz="2000">
                <a:solidFill>
                  <a:srgbClr val="FF0000"/>
                </a:solidFill>
                <a:latin typeface="Times New Roman" pitchFamily="18" charset="0"/>
                <a:cs typeface="Times New Roman" pitchFamily="18" charset="0"/>
              </a:rPr>
              <a:t> </a:t>
            </a:r>
          </a:p>
        </p:txBody>
      </p:sp>
      <p:sp>
        <p:nvSpPr>
          <p:cNvPr id="61444" name="Text Box 8"/>
          <p:cNvSpPr txBox="1">
            <a:spLocks noChangeArrowheads="1"/>
          </p:cNvSpPr>
          <p:nvPr/>
        </p:nvSpPr>
        <p:spPr bwMode="auto">
          <a:xfrm>
            <a:off x="2362200" y="4953000"/>
            <a:ext cx="4267200"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50000"/>
              </a:spcBef>
              <a:buClrTx/>
              <a:buSzTx/>
              <a:buFontTx/>
              <a:buNone/>
            </a:pPr>
            <a:r>
              <a:rPr lang="zh-TW" altLang="en-US" sz="1800"/>
              <a:t>氣體就是一羣不斷</a:t>
            </a:r>
            <a:r>
              <a:rPr lang="zh-TW" altLang="en-US" sz="1800">
                <a:solidFill>
                  <a:srgbClr val="FF0000"/>
                </a:solidFill>
              </a:rPr>
              <a:t>運動碰撞</a:t>
            </a:r>
            <a:r>
              <a:rPr lang="zh-TW" altLang="en-US" sz="1800"/>
              <a:t>的</a:t>
            </a:r>
            <a:r>
              <a:rPr lang="zh-TW" altLang="en-US" sz="1800">
                <a:solidFill>
                  <a:srgbClr val="FF0000"/>
                </a:solidFill>
              </a:rPr>
              <a:t>牛頓粒子</a:t>
            </a:r>
            <a:r>
              <a:rPr lang="zh-TW" altLang="en-US" sz="1800"/>
              <a:t>！</a:t>
            </a:r>
          </a:p>
        </p:txBody>
      </p:sp>
      <p:pic>
        <p:nvPicPr>
          <p:cNvPr id="61445" name="Picture 8" descr="File:Translational motion.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057400"/>
            <a:ext cx="28575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10" descr="File:Clausius.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2133600"/>
            <a:ext cx="1976438"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矩形 9"/>
          <p:cNvSpPr>
            <a:spLocks noChangeArrowheads="1"/>
          </p:cNvSpPr>
          <p:nvPr/>
        </p:nvSpPr>
        <p:spPr bwMode="auto">
          <a:xfrm>
            <a:off x="7010400" y="4572000"/>
            <a:ext cx="1146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en-US" altLang="zh-TW" sz="1800" b="1"/>
              <a:t>Clausius</a:t>
            </a:r>
            <a:endParaRPr lang="zh-TW" altLang="en-US" sz="1800"/>
          </a:p>
        </p:txBody>
      </p:sp>
      <p:pic>
        <p:nvPicPr>
          <p:cNvPr id="61449" name="Picture 3" descr="D:\Downloads\Data\Knight\Media\Chapter18\Images\18_09Figure-F.jpg"/>
          <p:cNvPicPr>
            <a:picLocks noChangeAspect="1" noChangeArrowheads="1"/>
          </p:cNvPicPr>
          <p:nvPr/>
        </p:nvPicPr>
        <p:blipFill>
          <a:blip r:embed="rId6" cstate="print">
            <a:extLst>
              <a:ext uri="{28A0092B-C50C-407E-A947-70E740481C1C}">
                <a14:useLocalDpi xmlns:a14="http://schemas.microsoft.com/office/drawing/2010/main" val="0"/>
              </a:ext>
            </a:extLst>
          </a:blip>
          <a:srcRect t="18462" r="8983" b="40923"/>
          <a:stretch>
            <a:fillRect/>
          </a:stretch>
        </p:blipFill>
        <p:spPr bwMode="auto">
          <a:xfrm>
            <a:off x="228600" y="2743200"/>
            <a:ext cx="3276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3188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4"/>
          <p:cNvSpPr txBox="1">
            <a:spLocks noChangeArrowheads="1"/>
          </p:cNvSpPr>
          <p:nvPr/>
        </p:nvSpPr>
        <p:spPr bwMode="auto">
          <a:xfrm>
            <a:off x="2371862" y="1032669"/>
            <a:ext cx="449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50000"/>
              </a:spcBef>
              <a:buClrTx/>
              <a:buSzTx/>
              <a:buFontTx/>
              <a:buNone/>
            </a:pPr>
            <a:r>
              <a:rPr lang="en-US" altLang="zh-TW" sz="2000">
                <a:solidFill>
                  <a:srgbClr val="FF0000"/>
                </a:solidFill>
                <a:latin typeface="Times New Roman" pitchFamily="18" charset="0"/>
                <a:cs typeface="Times New Roman" pitchFamily="18" charset="0"/>
              </a:rPr>
              <a:t>Kinetic Theory of Gas </a:t>
            </a:r>
            <a:r>
              <a:rPr lang="zh-TW" altLang="en-US" sz="2000">
                <a:solidFill>
                  <a:srgbClr val="FF0000"/>
                </a:solidFill>
              </a:rPr>
              <a:t>氣體動力論</a:t>
            </a:r>
            <a:r>
              <a:rPr lang="en-US" altLang="zh-TW" sz="2000">
                <a:solidFill>
                  <a:srgbClr val="FF0000"/>
                </a:solidFill>
                <a:latin typeface="Times New Roman" pitchFamily="18" charset="0"/>
                <a:cs typeface="Times New Roman" pitchFamily="18" charset="0"/>
              </a:rPr>
              <a:t> </a:t>
            </a:r>
          </a:p>
        </p:txBody>
      </p:sp>
      <p:pic>
        <p:nvPicPr>
          <p:cNvPr id="62469" name="Picture 8" descr="File:Translational motion.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29062" y="1718469"/>
            <a:ext cx="28575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10" descr="File:Clausius.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0462" y="1794669"/>
            <a:ext cx="1976438"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2242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8" descr="File:Translational motion.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819400"/>
            <a:ext cx="28575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2" descr="http://upload.wikimedia.org/wikipedia/commons/8/8c/Jigokudani_hotspring_in_Nagano_Japan_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819400"/>
            <a:ext cx="355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文字方塊 13"/>
          <p:cNvSpPr txBox="1">
            <a:spLocks noChangeArrowheads="1"/>
          </p:cNvSpPr>
          <p:nvPr/>
        </p:nvSpPr>
        <p:spPr bwMode="auto">
          <a:xfrm>
            <a:off x="1524000" y="6096000"/>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zh-TW" altLang="en-US" sz="1800">
                <a:latin typeface="Times New Roman" pitchFamily="18" charset="0"/>
                <a:cs typeface="Times New Roman" pitchFamily="18" charset="0"/>
              </a:rPr>
              <a:t>溫度與分子的速度直接相關</a:t>
            </a:r>
          </a:p>
        </p:txBody>
      </p:sp>
      <p:sp>
        <p:nvSpPr>
          <p:cNvPr id="63496" name="文字方塊 14"/>
          <p:cNvSpPr txBox="1">
            <a:spLocks noChangeArrowheads="1"/>
          </p:cNvSpPr>
          <p:nvPr/>
        </p:nvSpPr>
        <p:spPr bwMode="auto">
          <a:xfrm>
            <a:off x="1524000" y="5638800"/>
            <a:ext cx="533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zh-TW" altLang="en-US" sz="1800">
                <a:latin typeface="Times New Roman" pitchFamily="18" charset="0"/>
                <a:cs typeface="Times New Roman" pitchFamily="18" charset="0"/>
              </a:rPr>
              <a:t>微觀的粒子的碰撞，就是巨觀的熱量流動交換！</a:t>
            </a:r>
          </a:p>
        </p:txBody>
      </p:sp>
      <p:sp>
        <p:nvSpPr>
          <p:cNvPr id="9" name="Text Box 4"/>
          <p:cNvSpPr txBox="1">
            <a:spLocks noChangeArrowheads="1"/>
          </p:cNvSpPr>
          <p:nvPr/>
        </p:nvSpPr>
        <p:spPr bwMode="auto">
          <a:xfrm>
            <a:off x="1491349" y="2286000"/>
            <a:ext cx="632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50000"/>
              </a:spcBef>
              <a:buClrTx/>
              <a:buSzTx/>
              <a:buFontTx/>
              <a:buNone/>
            </a:pPr>
            <a:r>
              <a:rPr lang="zh-TW" altLang="en-US" sz="1800" dirty="0">
                <a:latin typeface="Times New Roman" pitchFamily="18" charset="0"/>
                <a:cs typeface="Times New Roman" pitchFamily="18" charset="0"/>
              </a:rPr>
              <a:t>原子分子的觀點提供了一個非常自然的描寫熱交換的圖像</a:t>
            </a:r>
            <a:endParaRPr lang="en-US" altLang="zh-TW" sz="1800" dirty="0">
              <a:latin typeface="Times New Roman" pitchFamily="18" charset="0"/>
              <a:cs typeface="Times New Roman" pitchFamily="18" charset="0"/>
            </a:endParaRPr>
          </a:p>
        </p:txBody>
      </p:sp>
      <p:sp>
        <p:nvSpPr>
          <p:cNvPr id="10" name="Text Box 8"/>
          <p:cNvSpPr txBox="1">
            <a:spLocks noChangeArrowheads="1"/>
          </p:cNvSpPr>
          <p:nvPr/>
        </p:nvSpPr>
        <p:spPr bwMode="auto">
          <a:xfrm>
            <a:off x="1524000" y="764704"/>
            <a:ext cx="4267200"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50000"/>
              </a:spcBef>
              <a:buClrTx/>
              <a:buSzTx/>
              <a:buFontTx/>
              <a:buNone/>
            </a:pPr>
            <a:r>
              <a:rPr lang="zh-TW" altLang="en-US" sz="1800"/>
              <a:t>氣體就是一羣不斷</a:t>
            </a:r>
            <a:r>
              <a:rPr lang="zh-TW" altLang="en-US" sz="1800">
                <a:solidFill>
                  <a:srgbClr val="FF0000"/>
                </a:solidFill>
              </a:rPr>
              <a:t>運動碰撞</a:t>
            </a:r>
            <a:r>
              <a:rPr lang="zh-TW" altLang="en-US" sz="1800"/>
              <a:t>的</a:t>
            </a:r>
            <a:r>
              <a:rPr lang="zh-TW" altLang="en-US" sz="1800">
                <a:solidFill>
                  <a:srgbClr val="FF0000"/>
                </a:solidFill>
              </a:rPr>
              <a:t>牛頓粒子</a:t>
            </a:r>
            <a:r>
              <a:rPr lang="zh-TW" altLang="en-US" sz="1800"/>
              <a:t>！</a:t>
            </a:r>
          </a:p>
        </p:txBody>
      </p:sp>
      <p:sp>
        <p:nvSpPr>
          <p:cNvPr id="12" name="文字方塊 10"/>
          <p:cNvSpPr txBox="1">
            <a:spLocks noChangeArrowheads="1"/>
          </p:cNvSpPr>
          <p:nvPr/>
        </p:nvSpPr>
        <p:spPr bwMode="auto">
          <a:xfrm>
            <a:off x="1514338" y="1311700"/>
            <a:ext cx="426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zh-TW" altLang="en-US" sz="1800" dirty="0">
                <a:latin typeface="Times New Roman" pitchFamily="18" charset="0"/>
                <a:cs typeface="Times New Roman" pitchFamily="18" charset="0"/>
              </a:rPr>
              <a:t>粒子</a:t>
            </a:r>
            <a:r>
              <a:rPr lang="zh-TW" altLang="en-US" sz="1800" dirty="0">
                <a:solidFill>
                  <a:srgbClr val="FF0000"/>
                </a:solidFill>
                <a:latin typeface="Times New Roman" pitchFamily="18" charset="0"/>
                <a:cs typeface="Times New Roman" pitchFamily="18" charset="0"/>
              </a:rPr>
              <a:t>碰撞</a:t>
            </a:r>
            <a:r>
              <a:rPr lang="zh-TW" altLang="en-US" sz="1800" dirty="0">
                <a:latin typeface="Times New Roman" pitchFamily="18" charset="0"/>
                <a:cs typeface="Times New Roman" pitchFamily="18" charset="0"/>
              </a:rPr>
              <a:t>時，彼此會交換動量與能量！</a:t>
            </a:r>
          </a:p>
        </p:txBody>
      </p:sp>
      <p:sp>
        <p:nvSpPr>
          <p:cNvPr id="13" name="文字方塊 11"/>
          <p:cNvSpPr txBox="1">
            <a:spLocks noChangeArrowheads="1"/>
          </p:cNvSpPr>
          <p:nvPr/>
        </p:nvSpPr>
        <p:spPr bwMode="auto">
          <a:xfrm>
            <a:off x="1514338" y="1818779"/>
            <a:ext cx="617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zh-TW" altLang="en-US" sz="1800">
                <a:latin typeface="Times New Roman" pitchFamily="18" charset="0"/>
                <a:cs typeface="Times New Roman" pitchFamily="18" charset="0"/>
              </a:rPr>
              <a:t>速度較快的粒子與速度較慢的粒子漸漸會趨向一致！</a:t>
            </a:r>
          </a:p>
        </p:txBody>
      </p:sp>
    </p:spTree>
    <p:extLst>
      <p:ext uri="{BB962C8B-B14F-4D97-AF65-F5344CB8AC3E}">
        <p14:creationId xmlns:p14="http://schemas.microsoft.com/office/powerpoint/2010/main" val="2693072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D:\Downloads\Data\Knight\Media\Chapter18\Images\18_15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33147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descr="D:\Downloads\Data\Knight\Media\Chapter17\Images\17_25Figur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447800"/>
            <a:ext cx="37211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文字方塊 6"/>
          <p:cNvSpPr txBox="1">
            <a:spLocks noChangeArrowheads="1"/>
          </p:cNvSpPr>
          <p:nvPr/>
        </p:nvSpPr>
        <p:spPr bwMode="auto">
          <a:xfrm>
            <a:off x="2057400" y="914400"/>
            <a:ext cx="533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zh-TW" altLang="en-US" sz="1800">
                <a:latin typeface="Times New Roman" pitchFamily="18" charset="0"/>
                <a:cs typeface="Times New Roman" pitchFamily="18" charset="0"/>
              </a:rPr>
              <a:t>微觀的粒子的碰撞，就是巨觀的熱量流動交換！</a:t>
            </a:r>
          </a:p>
        </p:txBody>
      </p:sp>
    </p:spTree>
    <p:extLst>
      <p:ext uri="{BB962C8B-B14F-4D97-AF65-F5344CB8AC3E}">
        <p14:creationId xmlns:p14="http://schemas.microsoft.com/office/powerpoint/2010/main" val="899316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圖片 1" descr="snap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47713"/>
            <a:ext cx="91440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7588" name="Object 3"/>
          <p:cNvGraphicFramePr>
            <a:graphicFrameLocks noChangeAspect="1"/>
          </p:cNvGraphicFramePr>
          <p:nvPr/>
        </p:nvGraphicFramePr>
        <p:xfrm>
          <a:off x="3757613" y="5473700"/>
          <a:ext cx="1512887" cy="392113"/>
        </p:xfrm>
        <a:graphic>
          <a:graphicData uri="http://schemas.openxmlformats.org/presentationml/2006/ole">
            <mc:AlternateContent xmlns:mc="http://schemas.openxmlformats.org/markup-compatibility/2006">
              <mc:Choice xmlns:v="urn:schemas-microsoft-com:vml" Requires="v">
                <p:oleObj name="Equation" r:id="rId3" imgW="685502" imgH="177723" progId="Equation.3">
                  <p:embed/>
                </p:oleObj>
              </mc:Choice>
              <mc:Fallback>
                <p:oleObj name="Equation" r:id="rId3" imgW="685502" imgH="177723" progId="Equation.3">
                  <p:embed/>
                  <p:pic>
                    <p:nvPicPr>
                      <p:cNvPr id="67588"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7613" y="5473700"/>
                        <a:ext cx="1512887" cy="392113"/>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218337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691680" y="5373216"/>
            <a:ext cx="6462464" cy="923330"/>
          </a:xfrm>
          <a:prstGeom prst="rect">
            <a:avLst/>
          </a:prstGeom>
        </p:spPr>
        <p:txBody>
          <a:bodyPr wrap="square">
            <a:spAutoFit/>
          </a:bodyPr>
          <a:lstStyle/>
          <a:p>
            <a:r>
              <a:rPr lang="en-US" altLang="zh-TW" sz="1800" b="1" dirty="0"/>
              <a:t>Never Pure: Historical Studies of Science as if It Was Produced by People with Bodies, Situated in Time, Space, Culture, and Society, and Struggling for Credibility and Authority</a:t>
            </a:r>
            <a:endParaRPr lang="zh-TW" altLang="en-US" sz="1800" dirty="0"/>
          </a:p>
        </p:txBody>
      </p:sp>
      <p:pic>
        <p:nvPicPr>
          <p:cNvPr id="148483" name="Picture 3" descr="\\psf\Home\Downloads\51yPhyDWJ7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836712"/>
            <a:ext cx="2882569" cy="4354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398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2"/>
          <p:cNvSpPr txBox="1">
            <a:spLocks noChangeArrowheads="1"/>
          </p:cNvSpPr>
          <p:nvPr/>
        </p:nvSpPr>
        <p:spPr bwMode="auto">
          <a:xfrm>
            <a:off x="1668463" y="674688"/>
            <a:ext cx="5562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a:solidFill>
                  <a:srgbClr val="FF0000"/>
                </a:solidFill>
              </a:rPr>
              <a:t>理想氣體的性質為何如此簡單而普遍？</a:t>
            </a:r>
          </a:p>
        </p:txBody>
      </p:sp>
      <p:pic>
        <p:nvPicPr>
          <p:cNvPr id="9" name="Picture 8" descr="File:Translational motion.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35263" y="2968625"/>
            <a:ext cx="28575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8"/>
          <p:cNvSpPr txBox="1">
            <a:spLocks noChangeArrowheads="1"/>
          </p:cNvSpPr>
          <p:nvPr/>
        </p:nvSpPr>
        <p:spPr bwMode="auto">
          <a:xfrm>
            <a:off x="1480722" y="5705475"/>
            <a:ext cx="6475654"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因為所有稀薄氣體都是一羣不斷</a:t>
            </a:r>
            <a:r>
              <a:rPr lang="zh-TW" altLang="en-US" sz="1800" dirty="0">
                <a:solidFill>
                  <a:srgbClr val="FF0000"/>
                </a:solidFill>
              </a:rPr>
              <a:t>運動碰撞</a:t>
            </a:r>
            <a:r>
              <a:rPr lang="zh-TW" altLang="en-US" sz="1800" dirty="0"/>
              <a:t>的自由</a:t>
            </a:r>
            <a:r>
              <a:rPr lang="zh-TW" altLang="en-US" sz="1800" dirty="0">
                <a:solidFill>
                  <a:srgbClr val="FF0000"/>
                </a:solidFill>
              </a:rPr>
              <a:t>牛頓粒子</a:t>
            </a:r>
            <a:r>
              <a:rPr lang="zh-TW" altLang="en-US" sz="1800" dirty="0"/>
              <a:t>！</a:t>
            </a:r>
          </a:p>
        </p:txBody>
      </p:sp>
      <mc:AlternateContent xmlns:mc="http://schemas.openxmlformats.org/markup-compatibility/2006" xmlns:a14="http://schemas.microsoft.com/office/drawing/2010/main">
        <mc:Choice Requires="a14">
          <p:sp>
            <p:nvSpPr>
              <p:cNvPr id="7" name="文字方塊 6"/>
              <p:cNvSpPr txBox="1"/>
              <p:nvPr/>
            </p:nvSpPr>
            <p:spPr>
              <a:xfrm>
                <a:off x="3209364" y="2170312"/>
                <a:ext cx="1417386"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𝐸</m:t>
                          </m:r>
                        </m:e>
                        <m:sub>
                          <m:r>
                            <m:rPr>
                              <m:sty m:val="p"/>
                            </m:rPr>
                            <a:rPr lang="en-US" altLang="zh-TW" sz="1800">
                              <a:latin typeface="Cambria Math"/>
                            </a:rPr>
                            <m:t>int</m:t>
                          </m:r>
                        </m:sub>
                      </m:sSub>
                      <m:r>
                        <a:rPr lang="en-US" altLang="zh-TW" sz="1800" b="0" i="1" smtClean="0">
                          <a:latin typeface="Cambria Math"/>
                        </a:rPr>
                        <m:t>=</m:t>
                      </m:r>
                      <m:r>
                        <a:rPr lang="en-US" altLang="zh-TW" sz="1800" b="0" i="1" smtClean="0">
                          <a:latin typeface="Cambria Math"/>
                        </a:rPr>
                        <m:t>𝑛</m:t>
                      </m:r>
                      <m:sSub>
                        <m:sSubPr>
                          <m:ctrlPr>
                            <a:rPr lang="en-US" altLang="zh-TW" sz="1800" b="0" i="1" smtClean="0">
                              <a:latin typeface="Cambria Math" panose="02040503050406030204" pitchFamily="18" charset="0"/>
                            </a:rPr>
                          </m:ctrlPr>
                        </m:sSubPr>
                        <m:e>
                          <m:r>
                            <a:rPr lang="en-US" altLang="zh-TW" sz="1800" b="0" i="1" smtClean="0">
                              <a:latin typeface="Cambria Math"/>
                            </a:rPr>
                            <m:t>𝑐</m:t>
                          </m:r>
                        </m:e>
                        <m:sub>
                          <m:r>
                            <a:rPr lang="en-US" altLang="zh-TW" sz="1800" b="0" i="1" smtClean="0">
                              <a:latin typeface="Cambria Math"/>
                            </a:rPr>
                            <m:t>𝑉</m:t>
                          </m:r>
                        </m:sub>
                      </m:sSub>
                      <m:r>
                        <a:rPr lang="en-US" altLang="zh-TW" sz="1800" b="0" i="1" smtClean="0">
                          <a:latin typeface="Cambria Math"/>
                        </a:rPr>
                        <m:t>𝑇</m:t>
                      </m:r>
                    </m:oMath>
                  </m:oMathPara>
                </a14:m>
                <a:endParaRPr lang="zh-TW" altLang="en-US" sz="1800" i="1"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3209364" y="2170312"/>
                <a:ext cx="1417386" cy="369332"/>
              </a:xfrm>
              <a:prstGeom prst="rect">
                <a:avLst/>
              </a:prstGeom>
              <a:blipFill rotWithShape="1">
                <a:blip r:embed="rId4"/>
                <a:stretch>
                  <a:fillRect b="-163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3209364" y="1302148"/>
                <a:ext cx="987322" cy="609077"/>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𝑇</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𝑃𝑉</m:t>
                          </m:r>
                        </m:num>
                        <m:den>
                          <m:r>
                            <a:rPr lang="en-US" altLang="zh-TW" sz="1800" b="0" i="1" smtClean="0">
                              <a:latin typeface="Cambria Math"/>
                            </a:rPr>
                            <m:t>𝑛𝑅</m:t>
                          </m:r>
                        </m:den>
                      </m:f>
                    </m:oMath>
                  </m:oMathPara>
                </a14:m>
                <a:endParaRPr lang="zh-TW" altLang="en-US" sz="18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3209364" y="1302148"/>
                <a:ext cx="987322" cy="609077"/>
              </a:xfrm>
              <a:prstGeom prst="rect">
                <a:avLst/>
              </a:prstGeom>
              <a:blipFill rotWithShape="1">
                <a:blip r:embed="rId5"/>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862173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7"/>
          <p:cNvSpPr txBox="1">
            <a:spLocks noChangeArrowheads="1"/>
          </p:cNvSpPr>
          <p:nvPr/>
        </p:nvSpPr>
        <p:spPr bwMode="auto">
          <a:xfrm>
            <a:off x="1676400" y="3276600"/>
            <a:ext cx="579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新細明體" pitchFamily="18" charset="-120"/>
              </a:defRPr>
            </a:lvl1pPr>
            <a:lvl2pPr marL="742950" indent="-285750">
              <a:spcBef>
                <a:spcPct val="20000"/>
              </a:spcBef>
              <a:buChar char="–"/>
              <a:defRPr kumimoji="1" sz="2800">
                <a:solidFill>
                  <a:schemeClr val="tx1"/>
                </a:solidFill>
                <a:latin typeface="Arial" charset="0"/>
                <a:ea typeface="新細明體" pitchFamily="18" charset="-120"/>
              </a:defRPr>
            </a:lvl2pPr>
            <a:lvl3pPr marL="1143000" indent="-228600">
              <a:spcBef>
                <a:spcPct val="20000"/>
              </a:spcBef>
              <a:buChar char="•"/>
              <a:defRPr kumimoji="1" sz="2400">
                <a:solidFill>
                  <a:schemeClr val="tx1"/>
                </a:solidFill>
                <a:latin typeface="Arial" charset="0"/>
                <a:ea typeface="新細明體" pitchFamily="18" charset="-120"/>
              </a:defRPr>
            </a:lvl3pPr>
            <a:lvl4pPr marL="1600200" indent="-228600">
              <a:spcBef>
                <a:spcPct val="20000"/>
              </a:spcBef>
              <a:buChar char="–"/>
              <a:defRPr kumimoji="1" sz="2000">
                <a:solidFill>
                  <a:schemeClr val="tx1"/>
                </a:solidFill>
                <a:latin typeface="Arial" charset="0"/>
                <a:ea typeface="新細明體" pitchFamily="18" charset="-120"/>
              </a:defRPr>
            </a:lvl4pPr>
            <a:lvl5pPr marL="2057400" indent="-22860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a:t>單原子分子組成的理想氣體</a:t>
            </a:r>
          </a:p>
        </p:txBody>
      </p:sp>
      <p:pic>
        <p:nvPicPr>
          <p:cNvPr id="51203" name="Picture 8" descr="F19_11"/>
          <p:cNvPicPr>
            <a:picLocks noChangeAspect="1" noChangeArrowheads="1"/>
          </p:cNvPicPr>
          <p:nvPr/>
        </p:nvPicPr>
        <p:blipFill>
          <a:blip r:embed="rId2">
            <a:extLst>
              <a:ext uri="{28A0092B-C50C-407E-A947-70E740481C1C}">
                <a14:useLocalDpi xmlns:a14="http://schemas.microsoft.com/office/drawing/2010/main" val="0"/>
              </a:ext>
            </a:extLst>
          </a:blip>
          <a:srcRect l="31285" t="-900" r="32961" b="91615"/>
          <a:stretch>
            <a:fillRect/>
          </a:stretch>
        </p:blipFill>
        <p:spPr bwMode="auto">
          <a:xfrm>
            <a:off x="5486400" y="38862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5" descr="2106"/>
          <p:cNvPicPr>
            <a:picLocks noChangeAspect="1" noChangeArrowheads="1"/>
          </p:cNvPicPr>
          <p:nvPr/>
        </p:nvPicPr>
        <p:blipFill>
          <a:blip r:embed="rId3">
            <a:extLst>
              <a:ext uri="{28A0092B-C50C-407E-A947-70E740481C1C}">
                <a14:useLocalDpi xmlns:a14="http://schemas.microsoft.com/office/drawing/2010/main" val="0"/>
              </a:ext>
            </a:extLst>
          </a:blip>
          <a:srcRect r="-3226" b="74107"/>
          <a:stretch>
            <a:fillRect/>
          </a:stretch>
        </p:blipFill>
        <p:spPr bwMode="auto">
          <a:xfrm>
            <a:off x="5486400" y="4724400"/>
            <a:ext cx="1017588"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D:\Users\Vincent\Downloads\Data\Knight\Media\Chapter18\Images\18_12Figure-F.jpg"/>
          <p:cNvPicPr>
            <a:picLocks noChangeAspect="1" noChangeArrowheads="1"/>
          </p:cNvPicPr>
          <p:nvPr/>
        </p:nvPicPr>
        <p:blipFill>
          <a:blip r:embed="rId4">
            <a:extLst>
              <a:ext uri="{28A0092B-C50C-407E-A947-70E740481C1C}">
                <a14:useLocalDpi xmlns:a14="http://schemas.microsoft.com/office/drawing/2010/main" val="0"/>
              </a:ext>
            </a:extLst>
          </a:blip>
          <a:srcRect r="38837" b="27779"/>
          <a:stretch>
            <a:fillRect/>
          </a:stretch>
        </p:blipFill>
        <p:spPr bwMode="auto">
          <a:xfrm>
            <a:off x="7010400" y="1939925"/>
            <a:ext cx="1812925"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4" descr="F19_11"/>
          <p:cNvPicPr>
            <a:picLocks noChangeAspect="1" noChangeArrowheads="1"/>
          </p:cNvPicPr>
          <p:nvPr/>
        </p:nvPicPr>
        <p:blipFill>
          <a:blip r:embed="rId2">
            <a:extLst>
              <a:ext uri="{28A0092B-C50C-407E-A947-70E740481C1C}">
                <a14:useLocalDpi xmlns:a14="http://schemas.microsoft.com/office/drawing/2010/main" val="0"/>
              </a:ext>
            </a:extLst>
          </a:blip>
          <a:srcRect t="43973" b="9872"/>
          <a:stretch>
            <a:fillRect/>
          </a:stretch>
        </p:blipFill>
        <p:spPr bwMode="auto">
          <a:xfrm>
            <a:off x="5562600" y="5715000"/>
            <a:ext cx="857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1" name="Text Box 7"/>
          <p:cNvSpPr txBox="1">
            <a:spLocks noChangeArrowheads="1"/>
          </p:cNvSpPr>
          <p:nvPr/>
        </p:nvSpPr>
        <p:spPr bwMode="auto">
          <a:xfrm>
            <a:off x="1676400" y="4343400"/>
            <a:ext cx="579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新細明體" pitchFamily="18" charset="-120"/>
              </a:defRPr>
            </a:lvl1pPr>
            <a:lvl2pPr marL="742950" indent="-285750">
              <a:spcBef>
                <a:spcPct val="20000"/>
              </a:spcBef>
              <a:buChar char="–"/>
              <a:defRPr kumimoji="1" sz="2800">
                <a:solidFill>
                  <a:schemeClr val="tx1"/>
                </a:solidFill>
                <a:latin typeface="Arial" charset="0"/>
                <a:ea typeface="新細明體" pitchFamily="18" charset="-120"/>
              </a:defRPr>
            </a:lvl2pPr>
            <a:lvl3pPr marL="1143000" indent="-228600">
              <a:spcBef>
                <a:spcPct val="20000"/>
              </a:spcBef>
              <a:buChar char="•"/>
              <a:defRPr kumimoji="1" sz="2400">
                <a:solidFill>
                  <a:schemeClr val="tx1"/>
                </a:solidFill>
                <a:latin typeface="Arial" charset="0"/>
                <a:ea typeface="新細明體" pitchFamily="18" charset="-120"/>
              </a:defRPr>
            </a:lvl3pPr>
            <a:lvl4pPr marL="1600200" indent="-228600">
              <a:spcBef>
                <a:spcPct val="20000"/>
              </a:spcBef>
              <a:buChar char="–"/>
              <a:defRPr kumimoji="1" sz="2000">
                <a:solidFill>
                  <a:schemeClr val="tx1"/>
                </a:solidFill>
                <a:latin typeface="Arial" charset="0"/>
                <a:ea typeface="新細明體" pitchFamily="18" charset="-120"/>
              </a:defRPr>
            </a:lvl4pPr>
            <a:lvl5pPr marL="2057400" indent="-22860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a:t>雙原子分子組成的理想氣體</a:t>
            </a:r>
          </a:p>
        </p:txBody>
      </p:sp>
      <p:sp>
        <p:nvSpPr>
          <p:cNvPr id="51212" name="Text Box 7"/>
          <p:cNvSpPr txBox="1">
            <a:spLocks noChangeArrowheads="1"/>
          </p:cNvSpPr>
          <p:nvPr/>
        </p:nvSpPr>
        <p:spPr bwMode="auto">
          <a:xfrm>
            <a:off x="1600200" y="5638800"/>
            <a:ext cx="579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新細明體" pitchFamily="18" charset="-120"/>
              </a:defRPr>
            </a:lvl1pPr>
            <a:lvl2pPr marL="742950" indent="-285750">
              <a:spcBef>
                <a:spcPct val="20000"/>
              </a:spcBef>
              <a:buChar char="–"/>
              <a:defRPr kumimoji="1" sz="2800">
                <a:solidFill>
                  <a:schemeClr val="tx1"/>
                </a:solidFill>
                <a:latin typeface="Arial" charset="0"/>
                <a:ea typeface="新細明體" pitchFamily="18" charset="-120"/>
              </a:defRPr>
            </a:lvl2pPr>
            <a:lvl3pPr marL="1143000" indent="-228600">
              <a:spcBef>
                <a:spcPct val="20000"/>
              </a:spcBef>
              <a:buChar char="•"/>
              <a:defRPr kumimoji="1" sz="2400">
                <a:solidFill>
                  <a:schemeClr val="tx1"/>
                </a:solidFill>
                <a:latin typeface="Arial" charset="0"/>
                <a:ea typeface="新細明體" pitchFamily="18" charset="-120"/>
              </a:defRPr>
            </a:lvl3pPr>
            <a:lvl4pPr marL="1600200" indent="-228600">
              <a:spcBef>
                <a:spcPct val="20000"/>
              </a:spcBef>
              <a:buChar char="–"/>
              <a:defRPr kumimoji="1" sz="2000">
                <a:solidFill>
                  <a:schemeClr val="tx1"/>
                </a:solidFill>
                <a:latin typeface="Arial" charset="0"/>
                <a:ea typeface="新細明體" pitchFamily="18" charset="-120"/>
              </a:defRPr>
            </a:lvl4pPr>
            <a:lvl5pPr marL="2057400" indent="-22860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a:t>多原子分子組成的理想氣體</a:t>
            </a:r>
          </a:p>
        </p:txBody>
      </p:sp>
      <p:pic>
        <p:nvPicPr>
          <p:cNvPr id="51213" name="Picture 13" descr="D:\Dropbox\Documents\課程\YoungTextBook\Images\Chapter19\A_Images\B_Tables\19_01_Table.jpg"/>
          <p:cNvPicPr>
            <a:picLocks noChangeAspect="1" noChangeArrowheads="1"/>
          </p:cNvPicPr>
          <p:nvPr/>
        </p:nvPicPr>
        <p:blipFill>
          <a:blip r:embed="rId5">
            <a:extLst>
              <a:ext uri="{28A0092B-C50C-407E-A947-70E740481C1C}">
                <a14:useLocalDpi xmlns:a14="http://schemas.microsoft.com/office/drawing/2010/main" val="0"/>
              </a:ext>
            </a:extLst>
          </a:blip>
          <a:srcRect t="7648" r="51816"/>
          <a:stretch>
            <a:fillRect/>
          </a:stretch>
        </p:blipFill>
        <p:spPr bwMode="auto">
          <a:xfrm>
            <a:off x="2743200" y="381000"/>
            <a:ext cx="32004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 name="矩形 13"/>
              <p:cNvSpPr/>
              <p:nvPr/>
            </p:nvSpPr>
            <p:spPr>
              <a:xfrm>
                <a:off x="2743201" y="3688206"/>
                <a:ext cx="1252991" cy="610936"/>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dirty="0" smtClean="0">
                              <a:latin typeface="Cambria Math" panose="02040503050406030204" pitchFamily="18" charset="0"/>
                              <a:cs typeface="Times New Roman" panose="02020603050405020304" pitchFamily="18" charset="0"/>
                            </a:rPr>
                          </m:ctrlPr>
                        </m:sSubPr>
                        <m:e>
                          <m:r>
                            <a:rPr lang="en-US" altLang="zh-TW" sz="1800" b="0" i="1" dirty="0" smtClean="0">
                              <a:latin typeface="Cambria Math"/>
                              <a:cs typeface="Times New Roman" panose="02020603050405020304" pitchFamily="18" charset="0"/>
                            </a:rPr>
                            <m:t>𝑐</m:t>
                          </m:r>
                        </m:e>
                        <m:sub>
                          <m:r>
                            <a:rPr lang="en-US" altLang="zh-TW" sz="1800" b="0" i="1" dirty="0" smtClean="0">
                              <a:latin typeface="Cambria Math"/>
                              <a:cs typeface="Times New Roman" panose="02020603050405020304" pitchFamily="18" charset="0"/>
                            </a:rPr>
                            <m:t>𝑉</m:t>
                          </m:r>
                        </m:sub>
                      </m:sSub>
                      <m:r>
                        <a:rPr lang="en-US" altLang="zh-TW" sz="1800" b="0" i="1" dirty="0" smtClean="0">
                          <a:latin typeface="Cambria Math"/>
                          <a:cs typeface="Times New Roman" panose="02020603050405020304" pitchFamily="18" charset="0"/>
                        </a:rPr>
                        <m:t>=</m:t>
                      </m:r>
                      <m:f>
                        <m:fPr>
                          <m:ctrlPr>
                            <a:rPr lang="en-US" altLang="zh-TW" sz="1800" i="1" dirty="0">
                              <a:latin typeface="Cambria Math" panose="02040503050406030204" pitchFamily="18" charset="0"/>
                              <a:cs typeface="Times New Roman" panose="02020603050405020304" pitchFamily="18" charset="0"/>
                            </a:rPr>
                          </m:ctrlPr>
                        </m:fPr>
                        <m:num>
                          <m:r>
                            <a:rPr lang="en-US" altLang="zh-TW" sz="1800" i="1" dirty="0">
                              <a:latin typeface="Cambria Math"/>
                              <a:cs typeface="Times New Roman" panose="02020603050405020304" pitchFamily="18" charset="0"/>
                            </a:rPr>
                            <m:t>3</m:t>
                          </m:r>
                        </m:num>
                        <m:den>
                          <m:r>
                            <a:rPr lang="en-US" altLang="zh-TW" sz="1800" i="1" dirty="0">
                              <a:latin typeface="Cambria Math"/>
                              <a:cs typeface="Times New Roman" panose="02020603050405020304" pitchFamily="18" charset="0"/>
                            </a:rPr>
                            <m:t>2</m:t>
                          </m:r>
                        </m:den>
                      </m:f>
                      <m:r>
                        <a:rPr lang="en-US" altLang="zh-TW" sz="1800" i="1" dirty="0">
                          <a:latin typeface="Cambria Math"/>
                          <a:cs typeface="Times New Roman" panose="02020603050405020304" pitchFamily="18" charset="0"/>
                        </a:rPr>
                        <m:t>𝑅</m:t>
                      </m:r>
                    </m:oMath>
                  </m:oMathPara>
                </a14:m>
                <a:endParaRPr lang="zh-TW" altLang="en-US" sz="1800" dirty="0"/>
              </a:p>
            </p:txBody>
          </p:sp>
        </mc:Choice>
        <mc:Fallback xmlns="">
          <p:sp>
            <p:nvSpPr>
              <p:cNvPr id="14" name="矩形 13"/>
              <p:cNvSpPr>
                <a:spLocks noRot="1" noChangeAspect="1" noMove="1" noResize="1" noEditPoints="1" noAdjustHandles="1" noChangeArrowheads="1" noChangeShapeType="1" noTextEdit="1"/>
              </p:cNvSpPr>
              <p:nvPr/>
            </p:nvSpPr>
            <p:spPr>
              <a:xfrm>
                <a:off x="2743201" y="3688206"/>
                <a:ext cx="1252991" cy="610936"/>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2743200" y="4908074"/>
                <a:ext cx="1252991" cy="634789"/>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dirty="0" smtClean="0">
                              <a:latin typeface="Cambria Math" panose="02040503050406030204" pitchFamily="18" charset="0"/>
                              <a:cs typeface="Times New Roman" panose="02020603050405020304" pitchFamily="18" charset="0"/>
                            </a:rPr>
                          </m:ctrlPr>
                        </m:sSubPr>
                        <m:e>
                          <m:r>
                            <a:rPr lang="en-US" altLang="zh-TW" sz="1800" b="0" i="1" dirty="0" smtClean="0">
                              <a:latin typeface="Cambria Math"/>
                              <a:cs typeface="Times New Roman" panose="02020603050405020304" pitchFamily="18" charset="0"/>
                            </a:rPr>
                            <m:t>𝑐</m:t>
                          </m:r>
                        </m:e>
                        <m:sub>
                          <m:r>
                            <a:rPr lang="en-US" altLang="zh-TW" sz="1800" b="0" i="1" dirty="0" smtClean="0">
                              <a:latin typeface="Cambria Math"/>
                              <a:cs typeface="Times New Roman" panose="02020603050405020304" pitchFamily="18" charset="0"/>
                            </a:rPr>
                            <m:t>𝑉</m:t>
                          </m:r>
                        </m:sub>
                      </m:sSub>
                      <m:r>
                        <a:rPr lang="en-US" altLang="zh-TW" sz="1800" b="0" i="1" dirty="0" smtClean="0">
                          <a:latin typeface="Cambria Math"/>
                          <a:cs typeface="Times New Roman" panose="02020603050405020304" pitchFamily="18" charset="0"/>
                        </a:rPr>
                        <m:t>=</m:t>
                      </m:r>
                      <m:f>
                        <m:fPr>
                          <m:ctrlPr>
                            <a:rPr lang="en-US" altLang="zh-TW" sz="1800" i="1" dirty="0">
                              <a:latin typeface="Cambria Math" panose="02040503050406030204" pitchFamily="18" charset="0"/>
                              <a:cs typeface="Times New Roman" panose="02020603050405020304" pitchFamily="18" charset="0"/>
                            </a:rPr>
                          </m:ctrlPr>
                        </m:fPr>
                        <m:num>
                          <m:r>
                            <a:rPr lang="en-US" altLang="zh-TW" sz="1800" b="0" i="1" dirty="0" smtClean="0">
                              <a:latin typeface="Cambria Math"/>
                              <a:cs typeface="Times New Roman" panose="02020603050405020304" pitchFamily="18" charset="0"/>
                            </a:rPr>
                            <m:t>5</m:t>
                          </m:r>
                        </m:num>
                        <m:den>
                          <m:r>
                            <a:rPr lang="en-US" altLang="zh-TW" sz="1800" i="1" dirty="0">
                              <a:latin typeface="Cambria Math"/>
                              <a:cs typeface="Times New Roman" panose="02020603050405020304" pitchFamily="18" charset="0"/>
                            </a:rPr>
                            <m:t>2</m:t>
                          </m:r>
                        </m:den>
                      </m:f>
                      <m:r>
                        <a:rPr lang="en-US" altLang="zh-TW" sz="1800" i="1" dirty="0">
                          <a:latin typeface="Cambria Math"/>
                          <a:cs typeface="Times New Roman" panose="02020603050405020304" pitchFamily="18" charset="0"/>
                        </a:rPr>
                        <m:t>𝑅</m:t>
                      </m:r>
                    </m:oMath>
                  </m:oMathPara>
                </a14:m>
                <a:endParaRPr lang="zh-TW" altLang="en-US" sz="1800" dirty="0"/>
              </a:p>
            </p:txBody>
          </p:sp>
        </mc:Choice>
        <mc:Fallback xmlns="">
          <p:sp>
            <p:nvSpPr>
              <p:cNvPr id="15" name="矩形 14"/>
              <p:cNvSpPr>
                <a:spLocks noRot="1" noChangeAspect="1" noMove="1" noResize="1" noEditPoints="1" noAdjustHandles="1" noChangeArrowheads="1" noChangeShapeType="1" noTextEdit="1"/>
              </p:cNvSpPr>
              <p:nvPr/>
            </p:nvSpPr>
            <p:spPr>
              <a:xfrm>
                <a:off x="2743200" y="4908074"/>
                <a:ext cx="1252991" cy="634789"/>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2743201" y="6022957"/>
                <a:ext cx="1252991"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dirty="0" smtClean="0">
                              <a:latin typeface="Cambria Math" panose="02040503050406030204" pitchFamily="18" charset="0"/>
                              <a:cs typeface="Times New Roman" panose="02020603050405020304" pitchFamily="18" charset="0"/>
                            </a:rPr>
                          </m:ctrlPr>
                        </m:sSubPr>
                        <m:e>
                          <m:r>
                            <a:rPr lang="en-US" altLang="zh-TW" sz="1800" b="0" i="1" dirty="0" smtClean="0">
                              <a:latin typeface="Cambria Math"/>
                              <a:cs typeface="Times New Roman" panose="02020603050405020304" pitchFamily="18" charset="0"/>
                            </a:rPr>
                            <m:t>𝑐</m:t>
                          </m:r>
                        </m:e>
                        <m:sub>
                          <m:r>
                            <a:rPr lang="en-US" altLang="zh-TW" sz="1800" b="0" i="1" dirty="0" smtClean="0">
                              <a:latin typeface="Cambria Math"/>
                              <a:cs typeface="Times New Roman" panose="02020603050405020304" pitchFamily="18" charset="0"/>
                            </a:rPr>
                            <m:t>𝑉</m:t>
                          </m:r>
                        </m:sub>
                      </m:sSub>
                      <m:r>
                        <a:rPr lang="en-US" altLang="zh-TW" sz="1800" b="0" i="1" dirty="0" smtClean="0">
                          <a:latin typeface="Cambria Math"/>
                          <a:cs typeface="Times New Roman" panose="02020603050405020304" pitchFamily="18" charset="0"/>
                        </a:rPr>
                        <m:t>=3</m:t>
                      </m:r>
                      <m:r>
                        <a:rPr lang="en-US" altLang="zh-TW" sz="1800" i="1" dirty="0">
                          <a:latin typeface="Cambria Math"/>
                          <a:cs typeface="Times New Roman" panose="02020603050405020304" pitchFamily="18" charset="0"/>
                        </a:rPr>
                        <m:t>𝑅</m:t>
                      </m:r>
                    </m:oMath>
                  </m:oMathPara>
                </a14:m>
                <a:endParaRPr lang="zh-TW" altLang="en-US" sz="1800" dirty="0"/>
              </a:p>
            </p:txBody>
          </p:sp>
        </mc:Choice>
        <mc:Fallback xmlns="">
          <p:sp>
            <p:nvSpPr>
              <p:cNvPr id="16" name="矩形 15"/>
              <p:cNvSpPr>
                <a:spLocks noRot="1" noChangeAspect="1" noMove="1" noResize="1" noEditPoints="1" noAdjustHandles="1" noChangeArrowheads="1" noChangeShapeType="1" noTextEdit="1"/>
              </p:cNvSpPr>
              <p:nvPr/>
            </p:nvSpPr>
            <p:spPr>
              <a:xfrm>
                <a:off x="2743201" y="6022957"/>
                <a:ext cx="1252991" cy="369332"/>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425760" y="4929465"/>
                <a:ext cx="1468414"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dirty="0" smtClean="0">
                              <a:latin typeface="Cambria Math" panose="02040503050406030204" pitchFamily="18" charset="0"/>
                              <a:cs typeface="Times New Roman" panose="02020603050405020304" pitchFamily="18" charset="0"/>
                            </a:rPr>
                          </m:ctrlPr>
                        </m:sSubPr>
                        <m:e>
                          <m:r>
                            <a:rPr lang="en-US" altLang="zh-TW" sz="1800" i="1" dirty="0">
                              <a:latin typeface="Cambria Math"/>
                              <a:cs typeface="Times New Roman" panose="02020603050405020304" pitchFamily="18" charset="0"/>
                            </a:rPr>
                            <m:t>𝐸</m:t>
                          </m:r>
                        </m:e>
                        <m:sub>
                          <m:r>
                            <m:rPr>
                              <m:sty m:val="p"/>
                            </m:rPr>
                            <a:rPr lang="en-US" altLang="zh-TW" sz="1800" dirty="0">
                              <a:latin typeface="Cambria Math"/>
                              <a:cs typeface="Times New Roman" panose="02020603050405020304" pitchFamily="18" charset="0"/>
                            </a:rPr>
                            <m:t>int</m:t>
                          </m:r>
                        </m:sub>
                      </m:sSub>
                      <m:r>
                        <a:rPr lang="en-US" altLang="zh-TW" sz="1800" i="1" dirty="0">
                          <a:latin typeface="Cambria Math"/>
                          <a:cs typeface="Times New Roman" panose="02020603050405020304" pitchFamily="18" charset="0"/>
                        </a:rPr>
                        <m:t>=</m:t>
                      </m:r>
                      <m:r>
                        <a:rPr lang="en-US" altLang="zh-TW" sz="1800" i="1" dirty="0">
                          <a:latin typeface="Cambria Math"/>
                          <a:cs typeface="Times New Roman" panose="02020603050405020304" pitchFamily="18" charset="0"/>
                        </a:rPr>
                        <m:t>𝑛</m:t>
                      </m:r>
                      <m:sSub>
                        <m:sSubPr>
                          <m:ctrlPr>
                            <a:rPr lang="zh-TW" altLang="en-US" sz="1800" i="1" dirty="0" smtClean="0">
                              <a:latin typeface="Cambria Math" panose="02040503050406030204" pitchFamily="18" charset="0"/>
                            </a:rPr>
                          </m:ctrlPr>
                        </m:sSubPr>
                        <m:e>
                          <m:r>
                            <a:rPr lang="en-US" altLang="zh-TW" sz="1800" b="0" i="1" dirty="0" smtClean="0">
                              <a:latin typeface="Cambria Math"/>
                            </a:rPr>
                            <m:t>𝑐</m:t>
                          </m:r>
                        </m:e>
                        <m:sub>
                          <m:r>
                            <a:rPr lang="en-US" altLang="zh-TW" sz="1800" b="0" i="1" dirty="0" smtClean="0">
                              <a:latin typeface="Cambria Math"/>
                            </a:rPr>
                            <m:t>𝑉</m:t>
                          </m:r>
                        </m:sub>
                      </m:sSub>
                      <m:r>
                        <a:rPr lang="en-US" altLang="zh-TW" sz="1800" i="1" dirty="0">
                          <a:latin typeface="Cambria Math"/>
                          <a:cs typeface="Times New Roman" panose="02020603050405020304" pitchFamily="18" charset="0"/>
                        </a:rPr>
                        <m:t>𝑇</m:t>
                      </m:r>
                    </m:oMath>
                  </m:oMathPara>
                </a14:m>
                <a:endParaRPr lang="zh-TW" altLang="en-US" sz="1800" dirty="0"/>
              </a:p>
            </p:txBody>
          </p:sp>
        </mc:Choice>
        <mc:Fallback xmlns="">
          <p:sp>
            <p:nvSpPr>
              <p:cNvPr id="2" name="矩形 1"/>
              <p:cNvSpPr>
                <a:spLocks noRot="1" noChangeAspect="1" noMove="1" noResize="1" noEditPoints="1" noAdjustHandles="1" noChangeArrowheads="1" noChangeShapeType="1" noTextEdit="1"/>
              </p:cNvSpPr>
              <p:nvPr/>
            </p:nvSpPr>
            <p:spPr>
              <a:xfrm>
                <a:off x="425760" y="4929465"/>
                <a:ext cx="1468414" cy="369332"/>
              </a:xfrm>
              <a:prstGeom prst="rect">
                <a:avLst/>
              </a:prstGeom>
              <a:blipFill rotWithShape="1">
                <a:blip r:embed="rId9"/>
                <a:stretch>
                  <a:fillRect b="-3333"/>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22105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圖片 1" descr="PerrinPlot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3375" y="1643063"/>
            <a:ext cx="343535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文字方塊 2"/>
          <p:cNvSpPr txBox="1">
            <a:spLocks noChangeArrowheads="1"/>
          </p:cNvSpPr>
          <p:nvPr/>
        </p:nvSpPr>
        <p:spPr bwMode="auto">
          <a:xfrm>
            <a:off x="4786313" y="4286250"/>
            <a:ext cx="19288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a:t>Perrin 1913</a:t>
            </a:r>
            <a:endParaRPr lang="zh-TW" altLang="en-US" sz="1600"/>
          </a:p>
        </p:txBody>
      </p:sp>
      <p:sp>
        <p:nvSpPr>
          <p:cNvPr id="48132" name="矩形 3"/>
          <p:cNvSpPr>
            <a:spLocks noChangeArrowheads="1"/>
          </p:cNvSpPr>
          <p:nvPr/>
        </p:nvSpPr>
        <p:spPr bwMode="auto">
          <a:xfrm>
            <a:off x="4143375" y="4714875"/>
            <a:ext cx="3929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400"/>
              <a:t>the motion of colloidal particles of radius </a:t>
            </a:r>
            <a:r>
              <a:rPr lang="en-US" altLang="zh-TW" sz="1400">
                <a:solidFill>
                  <a:srgbClr val="FF0000"/>
                </a:solidFill>
              </a:rPr>
              <a:t>0.53µm</a:t>
            </a:r>
            <a:r>
              <a:rPr lang="en-US" altLang="zh-TW" sz="1400"/>
              <a:t>, as seen under the microscope, </a:t>
            </a:r>
            <a:endParaRPr lang="zh-TW" altLang="en-US" sz="1400"/>
          </a:p>
        </p:txBody>
      </p:sp>
      <p:pic>
        <p:nvPicPr>
          <p:cNvPr id="48133" name="Picture 2" descr="Image:Brown.robert.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1357313"/>
            <a:ext cx="285750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文字方塊 5"/>
          <p:cNvSpPr txBox="1">
            <a:spLocks noChangeArrowheads="1"/>
          </p:cNvSpPr>
          <p:nvPr/>
        </p:nvSpPr>
        <p:spPr bwMode="auto">
          <a:xfrm>
            <a:off x="4643438" y="1071563"/>
            <a:ext cx="2428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400">
                <a:solidFill>
                  <a:srgbClr val="FF0000"/>
                </a:solidFill>
              </a:rPr>
              <a:t>Brownian Motion</a:t>
            </a:r>
            <a:endParaRPr lang="zh-TW" altLang="en-US" sz="2400">
              <a:solidFill>
                <a:srgbClr val="FF0000"/>
              </a:solidFill>
            </a:endParaRPr>
          </a:p>
        </p:txBody>
      </p:sp>
      <p:sp>
        <p:nvSpPr>
          <p:cNvPr id="48135" name="文字方塊 6"/>
          <p:cNvSpPr txBox="1">
            <a:spLocks noChangeArrowheads="1"/>
          </p:cNvSpPr>
          <p:nvPr/>
        </p:nvSpPr>
        <p:spPr bwMode="auto">
          <a:xfrm>
            <a:off x="785813" y="5000625"/>
            <a:ext cx="2000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a:t>Robert Brown,</a:t>
            </a:r>
          </a:p>
          <a:p>
            <a:pPr eaLnBrk="1" hangingPunct="1">
              <a:spcBef>
                <a:spcPct val="0"/>
              </a:spcBef>
              <a:buFontTx/>
              <a:buNone/>
            </a:pPr>
            <a:r>
              <a:rPr lang="zh-TW" altLang="en-US" sz="1600"/>
              <a:t>植物學家</a:t>
            </a:r>
            <a:r>
              <a:rPr lang="en-US" altLang="zh-TW" sz="1600"/>
              <a:t>1773–1858</a:t>
            </a:r>
            <a:endParaRPr lang="zh-TW" altLang="en-US" sz="1600"/>
          </a:p>
        </p:txBody>
      </p:sp>
      <p:sp>
        <p:nvSpPr>
          <p:cNvPr id="26632" name="文字方塊 7"/>
          <p:cNvSpPr txBox="1">
            <a:spLocks noChangeArrowheads="1"/>
          </p:cNvSpPr>
          <p:nvPr/>
        </p:nvSpPr>
        <p:spPr bwMode="auto">
          <a:xfrm>
            <a:off x="642938" y="500063"/>
            <a:ext cx="5500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微觀世界無法直接觀察到，它真的存在嗎？</a:t>
            </a:r>
          </a:p>
        </p:txBody>
      </p:sp>
      <p:sp>
        <p:nvSpPr>
          <p:cNvPr id="26633" name="文字方塊 8"/>
          <p:cNvSpPr txBox="1">
            <a:spLocks noChangeArrowheads="1"/>
          </p:cNvSpPr>
          <p:nvPr/>
        </p:nvSpPr>
        <p:spPr bwMode="auto">
          <a:xfrm>
            <a:off x="5929313" y="500063"/>
            <a:ext cx="3214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只有能觀察的才算數！</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additive="base">
                                        <p:cTn id="7" dur="500" fill="hold"/>
                                        <p:tgtEl>
                                          <p:spTgt spid="48134"/>
                                        </p:tgtEl>
                                        <p:attrNameLst>
                                          <p:attrName>ppt_x</p:attrName>
                                        </p:attrNameLst>
                                      </p:cBhvr>
                                      <p:tavLst>
                                        <p:tav tm="0">
                                          <p:val>
                                            <p:strVal val="#ppt_x"/>
                                          </p:val>
                                        </p:tav>
                                        <p:tav tm="100000">
                                          <p:val>
                                            <p:strVal val="#ppt_x"/>
                                          </p:val>
                                        </p:tav>
                                      </p:tavLst>
                                    </p:anim>
                                    <p:anim calcmode="lin" valueType="num">
                                      <p:cBhvr additive="base">
                                        <p:cTn id="8" dur="500" fill="hold"/>
                                        <p:tgtEl>
                                          <p:spTgt spid="481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8131"/>
                                        </p:tgtEl>
                                        <p:attrNameLst>
                                          <p:attrName>style.visibility</p:attrName>
                                        </p:attrNameLst>
                                      </p:cBhvr>
                                      <p:to>
                                        <p:strVal val="visible"/>
                                      </p:to>
                                    </p:set>
                                    <p:anim calcmode="lin" valueType="num">
                                      <p:cBhvr additive="base">
                                        <p:cTn id="11" dur="500" fill="hold"/>
                                        <p:tgtEl>
                                          <p:spTgt spid="48131"/>
                                        </p:tgtEl>
                                        <p:attrNameLst>
                                          <p:attrName>ppt_x</p:attrName>
                                        </p:attrNameLst>
                                      </p:cBhvr>
                                      <p:tavLst>
                                        <p:tav tm="0">
                                          <p:val>
                                            <p:strVal val="#ppt_x"/>
                                          </p:val>
                                        </p:tav>
                                        <p:tav tm="100000">
                                          <p:val>
                                            <p:strVal val="#ppt_x"/>
                                          </p:val>
                                        </p:tav>
                                      </p:tavLst>
                                    </p:anim>
                                    <p:anim calcmode="lin" valueType="num">
                                      <p:cBhvr additive="base">
                                        <p:cTn id="12" dur="500" fill="hold"/>
                                        <p:tgtEl>
                                          <p:spTgt spid="481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8132"/>
                                        </p:tgtEl>
                                        <p:attrNameLst>
                                          <p:attrName>style.visibility</p:attrName>
                                        </p:attrNameLst>
                                      </p:cBhvr>
                                      <p:to>
                                        <p:strVal val="visible"/>
                                      </p:to>
                                    </p:set>
                                    <p:anim calcmode="lin" valueType="num">
                                      <p:cBhvr additive="base">
                                        <p:cTn id="15" dur="500" fill="hold"/>
                                        <p:tgtEl>
                                          <p:spTgt spid="48132"/>
                                        </p:tgtEl>
                                        <p:attrNameLst>
                                          <p:attrName>ppt_x</p:attrName>
                                        </p:attrNameLst>
                                      </p:cBhvr>
                                      <p:tavLst>
                                        <p:tav tm="0">
                                          <p:val>
                                            <p:strVal val="#ppt_x"/>
                                          </p:val>
                                        </p:tav>
                                        <p:tav tm="100000">
                                          <p:val>
                                            <p:strVal val="#ppt_x"/>
                                          </p:val>
                                        </p:tav>
                                      </p:tavLst>
                                    </p:anim>
                                    <p:anim calcmode="lin" valueType="num">
                                      <p:cBhvr additive="base">
                                        <p:cTn id="16" dur="500" fill="hold"/>
                                        <p:tgtEl>
                                          <p:spTgt spid="481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8130"/>
                                        </p:tgtEl>
                                        <p:attrNameLst>
                                          <p:attrName>style.visibility</p:attrName>
                                        </p:attrNameLst>
                                      </p:cBhvr>
                                      <p:to>
                                        <p:strVal val="visible"/>
                                      </p:to>
                                    </p:set>
                                    <p:anim calcmode="lin" valueType="num">
                                      <p:cBhvr additive="base">
                                        <p:cTn id="19" dur="500" fill="hold"/>
                                        <p:tgtEl>
                                          <p:spTgt spid="48130"/>
                                        </p:tgtEl>
                                        <p:attrNameLst>
                                          <p:attrName>ppt_x</p:attrName>
                                        </p:attrNameLst>
                                      </p:cBhvr>
                                      <p:tavLst>
                                        <p:tav tm="0">
                                          <p:val>
                                            <p:strVal val="#ppt_x"/>
                                          </p:val>
                                        </p:tav>
                                        <p:tav tm="100000">
                                          <p:val>
                                            <p:strVal val="#ppt_x"/>
                                          </p:val>
                                        </p:tav>
                                      </p:tavLst>
                                    </p:anim>
                                    <p:anim calcmode="lin" valueType="num">
                                      <p:cBhvr additive="base">
                                        <p:cTn id="20" dur="500" fill="hold"/>
                                        <p:tgtEl>
                                          <p:spTgt spid="4813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8133"/>
                                        </p:tgtEl>
                                        <p:attrNameLst>
                                          <p:attrName>style.visibility</p:attrName>
                                        </p:attrNameLst>
                                      </p:cBhvr>
                                      <p:to>
                                        <p:strVal val="visible"/>
                                      </p:to>
                                    </p:set>
                                    <p:anim calcmode="lin" valueType="num">
                                      <p:cBhvr additive="base">
                                        <p:cTn id="25" dur="500" fill="hold"/>
                                        <p:tgtEl>
                                          <p:spTgt spid="48133"/>
                                        </p:tgtEl>
                                        <p:attrNameLst>
                                          <p:attrName>ppt_x</p:attrName>
                                        </p:attrNameLst>
                                      </p:cBhvr>
                                      <p:tavLst>
                                        <p:tav tm="0">
                                          <p:val>
                                            <p:strVal val="#ppt_x"/>
                                          </p:val>
                                        </p:tav>
                                        <p:tav tm="100000">
                                          <p:val>
                                            <p:strVal val="#ppt_x"/>
                                          </p:val>
                                        </p:tav>
                                      </p:tavLst>
                                    </p:anim>
                                    <p:anim calcmode="lin" valueType="num">
                                      <p:cBhvr additive="base">
                                        <p:cTn id="26" dur="500" fill="hold"/>
                                        <p:tgtEl>
                                          <p:spTgt spid="4813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8135"/>
                                        </p:tgtEl>
                                        <p:attrNameLst>
                                          <p:attrName>style.visibility</p:attrName>
                                        </p:attrNameLst>
                                      </p:cBhvr>
                                      <p:to>
                                        <p:strVal val="visible"/>
                                      </p:to>
                                    </p:set>
                                    <p:anim calcmode="lin" valueType="num">
                                      <p:cBhvr additive="base">
                                        <p:cTn id="29" dur="500" fill="hold"/>
                                        <p:tgtEl>
                                          <p:spTgt spid="48135"/>
                                        </p:tgtEl>
                                        <p:attrNameLst>
                                          <p:attrName>ppt_x</p:attrName>
                                        </p:attrNameLst>
                                      </p:cBhvr>
                                      <p:tavLst>
                                        <p:tav tm="0">
                                          <p:val>
                                            <p:strVal val="#ppt_x"/>
                                          </p:val>
                                        </p:tav>
                                        <p:tav tm="100000">
                                          <p:val>
                                            <p:strVal val="#ppt_x"/>
                                          </p:val>
                                        </p:tav>
                                      </p:tavLst>
                                    </p:anim>
                                    <p:anim calcmode="lin" valueType="num">
                                      <p:cBhvr additive="base">
                                        <p:cTn id="30" dur="500" fill="hold"/>
                                        <p:tgtEl>
                                          <p:spTgt spid="481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p:bldP spid="48132" grpId="0"/>
      <p:bldP spid="48134" grpId="0"/>
      <p:bldP spid="481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Image:Einstein patentoffic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928688"/>
            <a:ext cx="2959100" cy="386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圖片 3" descr="450px-Einsteinhaus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908050"/>
            <a:ext cx="3748088"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矩形 4"/>
          <p:cNvSpPr>
            <a:spLocks noChangeArrowheads="1"/>
          </p:cNvSpPr>
          <p:nvPr/>
        </p:nvSpPr>
        <p:spPr bwMode="auto">
          <a:xfrm>
            <a:off x="1187450" y="5013325"/>
            <a:ext cx="2382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t>Albert Einstein, 1905</a:t>
            </a:r>
            <a:endParaRPr lang="zh-TW" altLang="en-US" sz="2000"/>
          </a:p>
        </p:txBody>
      </p:sp>
      <p:sp>
        <p:nvSpPr>
          <p:cNvPr id="27653" name="文字方塊 4"/>
          <p:cNvSpPr txBox="1">
            <a:spLocks noChangeArrowheads="1"/>
          </p:cNvSpPr>
          <p:nvPr/>
        </p:nvSpPr>
        <p:spPr bwMode="auto">
          <a:xfrm>
            <a:off x="1187450" y="6021388"/>
            <a:ext cx="6048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布朗運動是來自液體中分子的</a:t>
            </a:r>
            <a:r>
              <a:rPr lang="zh-TW" altLang="en-US" sz="1800">
                <a:solidFill>
                  <a:srgbClr val="FF0000"/>
                </a:solidFill>
              </a:rPr>
              <a:t>離散而隨機</a:t>
            </a:r>
            <a:r>
              <a:rPr lang="zh-TW" altLang="en-US" sz="1800"/>
              <a:t>的碰撞</a:t>
            </a:r>
          </a:p>
        </p:txBody>
      </p:sp>
      <p:pic>
        <p:nvPicPr>
          <p:cNvPr id="6" name="圖片 1" descr="Brownian_hierarchical.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908050"/>
            <a:ext cx="4241800" cy="407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52227"/>
                                        </p:tgtEl>
                                        <p:attrNameLst>
                                          <p:attrName>ppt_x</p:attrName>
                                        </p:attrNameLst>
                                      </p:cBhvr>
                                      <p:tavLst>
                                        <p:tav tm="0">
                                          <p:val>
                                            <p:strVal val="ppt_x"/>
                                          </p:val>
                                        </p:tav>
                                        <p:tav tm="100000">
                                          <p:val>
                                            <p:strVal val="ppt_x"/>
                                          </p:val>
                                        </p:tav>
                                      </p:tavLst>
                                    </p:anim>
                                    <p:anim calcmode="lin" valueType="num">
                                      <p:cBhvr additive="base">
                                        <p:cTn id="7" dur="500"/>
                                        <p:tgtEl>
                                          <p:spTgt spid="52227"/>
                                        </p:tgtEl>
                                        <p:attrNameLst>
                                          <p:attrName>ppt_y</p:attrName>
                                        </p:attrNameLst>
                                      </p:cBhvr>
                                      <p:tavLst>
                                        <p:tav tm="0">
                                          <p:val>
                                            <p:strVal val="ppt_y"/>
                                          </p:val>
                                        </p:tav>
                                        <p:tav tm="100000">
                                          <p:val>
                                            <p:strVal val="1+ppt_h/2"/>
                                          </p:val>
                                        </p:tav>
                                      </p:tavLst>
                                    </p:anim>
                                    <p:set>
                                      <p:cBhvr>
                                        <p:cTn id="8" dur="1" fill="hold">
                                          <p:stCondLst>
                                            <p:cond delay="499"/>
                                          </p:stCondLst>
                                        </p:cTn>
                                        <p:tgtEl>
                                          <p:spTgt spid="52227"/>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549275"/>
            <a:ext cx="28416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3" descr="180px-Max_plan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549275"/>
            <a:ext cx="222408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4" descr="412px-Max-Planck-und-Albert-Einste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692150"/>
            <a:ext cx="2178050"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6" descr="Planck2ma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4214813"/>
            <a:ext cx="444182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文字方塊 5"/>
          <p:cNvSpPr txBox="1">
            <a:spLocks noChangeArrowheads="1"/>
          </p:cNvSpPr>
          <p:nvPr/>
        </p:nvSpPr>
        <p:spPr bwMode="auto">
          <a:xfrm>
            <a:off x="6060066" y="4029869"/>
            <a:ext cx="2000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dirty="0">
                <a:latin typeface="Times New Roman" panose="02020603050405020304" pitchFamily="18" charset="0"/>
                <a:cs typeface="Times New Roman" panose="02020603050405020304" pitchFamily="18" charset="0"/>
              </a:rPr>
              <a:t>Max Planck  1900</a:t>
            </a:r>
            <a:endParaRPr lang="zh-TW"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37285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文字方塊 1"/>
          <p:cNvSpPr txBox="1">
            <a:spLocks noChangeArrowheads="1"/>
          </p:cNvSpPr>
          <p:nvPr/>
        </p:nvSpPr>
        <p:spPr bwMode="auto">
          <a:xfrm>
            <a:off x="764107" y="692696"/>
            <a:ext cx="295225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latin typeface="Times New Roman" panose="02020603050405020304" pitchFamily="18" charset="0"/>
                <a:cs typeface="Times New Roman" panose="02020603050405020304" pitchFamily="18" charset="0"/>
              </a:rPr>
              <a:t>量子  </a:t>
            </a:r>
            <a:r>
              <a:rPr lang="en-US" altLang="zh-TW" sz="1800" dirty="0">
                <a:solidFill>
                  <a:srgbClr val="FF0000"/>
                </a:solidFill>
                <a:latin typeface="Times New Roman" panose="02020603050405020304" pitchFamily="18" charset="0"/>
                <a:cs typeface="Times New Roman" panose="02020603050405020304" pitchFamily="18" charset="0"/>
              </a:rPr>
              <a:t>Quantum (Quanta)</a:t>
            </a:r>
            <a:endParaRPr lang="zh-TW" altLang="en-US" sz="1800" dirty="0">
              <a:solidFill>
                <a:srgbClr val="FF0000"/>
              </a:solidFill>
              <a:latin typeface="Times New Roman" panose="02020603050405020304" pitchFamily="18" charset="0"/>
              <a:cs typeface="Times New Roman" panose="02020603050405020304" pitchFamily="18" charset="0"/>
            </a:endParaRPr>
          </a:p>
        </p:txBody>
      </p:sp>
      <p:pic>
        <p:nvPicPr>
          <p:cNvPr id="102404"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b="1942"/>
          <a:stretch>
            <a:fillRect/>
          </a:stretch>
        </p:blipFill>
        <p:spPr bwMode="auto">
          <a:xfrm>
            <a:off x="3522662" y="664158"/>
            <a:ext cx="195421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9" descr="11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5335369"/>
            <a:ext cx="1507273" cy="131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11" descr="f_1994480_1"/>
          <p:cNvPicPr>
            <a:picLocks noChangeAspect="1" noChangeArrowheads="1"/>
          </p:cNvPicPr>
          <p:nvPr/>
        </p:nvPicPr>
        <p:blipFill>
          <a:blip r:embed="rId4">
            <a:extLst>
              <a:ext uri="{28A0092B-C50C-407E-A947-70E740481C1C}">
                <a14:useLocalDpi xmlns:a14="http://schemas.microsoft.com/office/drawing/2010/main" val="0"/>
              </a:ext>
            </a:extLst>
          </a:blip>
          <a:srcRect t="18132" b="6320"/>
          <a:stretch>
            <a:fillRect/>
          </a:stretch>
        </p:blipFill>
        <p:spPr bwMode="auto">
          <a:xfrm>
            <a:off x="5712660" y="629169"/>
            <a:ext cx="23828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Text Box 13"/>
          <p:cNvSpPr txBox="1">
            <a:spLocks noChangeArrowheads="1"/>
          </p:cNvSpPr>
          <p:nvPr/>
        </p:nvSpPr>
        <p:spPr bwMode="auto">
          <a:xfrm>
            <a:off x="755650" y="3066740"/>
            <a:ext cx="7488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在微觀世界中有許多物理量的值只能是一個最小量或此最小量的整數倍。</a:t>
            </a:r>
          </a:p>
        </p:txBody>
      </p:sp>
      <p:sp>
        <p:nvSpPr>
          <p:cNvPr id="102409" name="Text Box 14"/>
          <p:cNvSpPr txBox="1">
            <a:spLocks noChangeArrowheads="1"/>
          </p:cNvSpPr>
          <p:nvPr/>
        </p:nvSpPr>
        <p:spPr bwMode="auto">
          <a:xfrm>
            <a:off x="755650" y="3534372"/>
            <a:ext cx="6624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這個最小量稱為量子，此物理量即稱被</a:t>
            </a:r>
            <a:r>
              <a:rPr lang="zh-TW" altLang="en-US" sz="1800" dirty="0">
                <a:solidFill>
                  <a:srgbClr val="FF0000"/>
                </a:solidFill>
              </a:rPr>
              <a:t>量子化 </a:t>
            </a:r>
            <a:r>
              <a:rPr lang="en-US" altLang="zh-TW" sz="1800" dirty="0">
                <a:solidFill>
                  <a:srgbClr val="FF0000"/>
                </a:solidFill>
                <a:latin typeface="Times New Roman" pitchFamily="18" charset="0"/>
              </a:rPr>
              <a:t>Quantized</a:t>
            </a:r>
            <a:r>
              <a:rPr lang="zh-TW" altLang="en-US" sz="1800" dirty="0">
                <a:latin typeface="Times New Roman" pitchFamily="18" charset="0"/>
              </a:rPr>
              <a:t>。</a:t>
            </a:r>
          </a:p>
        </p:txBody>
      </p:sp>
      <p:sp>
        <p:nvSpPr>
          <p:cNvPr id="102410" name="Text Box 15"/>
          <p:cNvSpPr txBox="1">
            <a:spLocks noChangeArrowheads="1"/>
          </p:cNvSpPr>
          <p:nvPr/>
        </p:nvSpPr>
        <p:spPr bwMode="auto">
          <a:xfrm>
            <a:off x="3203575" y="4435215"/>
            <a:ext cx="39608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這在古典物理中是完全無法想像的！</a:t>
            </a:r>
          </a:p>
        </p:txBody>
      </p:sp>
      <p:sp>
        <p:nvSpPr>
          <p:cNvPr id="102411" name="Text Box 16"/>
          <p:cNvSpPr txBox="1">
            <a:spLocks noChangeArrowheads="1"/>
          </p:cNvSpPr>
          <p:nvPr/>
        </p:nvSpPr>
        <p:spPr bwMode="auto">
          <a:xfrm>
            <a:off x="755650" y="4003415"/>
            <a:ext cx="4752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此物理量可以想像是由整數個量子所組成。</a:t>
            </a:r>
          </a:p>
        </p:txBody>
      </p:sp>
      <p:sp>
        <p:nvSpPr>
          <p:cNvPr id="102412" name="Text Box 17"/>
          <p:cNvSpPr txBox="1">
            <a:spLocks noChangeArrowheads="1"/>
          </p:cNvSpPr>
          <p:nvPr/>
        </p:nvSpPr>
        <p:spPr bwMode="auto">
          <a:xfrm>
            <a:off x="755650" y="4982368"/>
            <a:ext cx="5616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有時量子化的型式會比較複雜一點：如角動量的大小</a:t>
            </a:r>
          </a:p>
        </p:txBody>
      </p:sp>
      <p:sp>
        <p:nvSpPr>
          <p:cNvPr id="102413" name="Text Box 18"/>
          <p:cNvSpPr txBox="1">
            <a:spLocks noChangeArrowheads="1"/>
          </p:cNvSpPr>
          <p:nvPr/>
        </p:nvSpPr>
        <p:spPr bwMode="auto">
          <a:xfrm>
            <a:off x="755650" y="5990431"/>
            <a:ext cx="5832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但基本上量子化的測量值指的是非連續的、離散的。</a:t>
            </a:r>
          </a:p>
        </p:txBody>
      </p:sp>
      <p:sp>
        <p:nvSpPr>
          <p:cNvPr id="102414" name="Text Box 19"/>
          <p:cNvSpPr txBox="1">
            <a:spLocks noChangeArrowheads="1"/>
          </p:cNvSpPr>
          <p:nvPr/>
        </p:nvSpPr>
        <p:spPr bwMode="auto">
          <a:xfrm>
            <a:off x="755650" y="4435215"/>
            <a:ext cx="3384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而量子是</a:t>
            </a:r>
            <a:r>
              <a:rPr lang="zh-TW" altLang="en-US" sz="1800">
                <a:solidFill>
                  <a:srgbClr val="FF0000"/>
                </a:solidFill>
              </a:rPr>
              <a:t>無法分割</a:t>
            </a:r>
            <a:r>
              <a:rPr lang="zh-TW" altLang="en-US" sz="1800"/>
              <a:t>的。</a:t>
            </a:r>
          </a:p>
        </p:txBody>
      </p:sp>
      <mc:AlternateContent xmlns:mc="http://schemas.openxmlformats.org/markup-compatibility/2006" xmlns:a14="http://schemas.microsoft.com/office/drawing/2010/main">
        <mc:Choice Requires="a14">
          <p:sp>
            <p:nvSpPr>
              <p:cNvPr id="2" name="矩形 1"/>
              <p:cNvSpPr/>
              <p:nvPr/>
            </p:nvSpPr>
            <p:spPr>
              <a:xfrm>
                <a:off x="1259632" y="1484784"/>
                <a:ext cx="136242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𝐸</m:t>
                          </m:r>
                        </m:e>
                        <m:sub>
                          <m:r>
                            <a:rPr lang="en-US" altLang="zh-TW" sz="1800" b="0" i="1" smtClean="0">
                              <a:latin typeface="Cambria Math"/>
                            </a:rPr>
                            <m:t>𝑛</m:t>
                          </m:r>
                        </m:sub>
                      </m:sSub>
                      <m:r>
                        <a:rPr lang="en-US" altLang="zh-TW" sz="1800" b="0" i="1" smtClean="0">
                          <a:latin typeface="Cambria Math"/>
                        </a:rPr>
                        <m:t>=</m:t>
                      </m:r>
                      <m:r>
                        <a:rPr lang="en-US" altLang="zh-TW" sz="1800" i="1">
                          <a:latin typeface="Cambria Math"/>
                        </a:rPr>
                        <m:t>𝑛</m:t>
                      </m:r>
                      <m:r>
                        <a:rPr lang="en-US" altLang="zh-TW" sz="1800" i="1" smtClean="0">
                          <a:latin typeface="Cambria Math"/>
                          <a:ea typeface="Cambria Math"/>
                        </a:rPr>
                        <m:t>∙</m:t>
                      </m:r>
                      <m:r>
                        <a:rPr lang="en-US" altLang="zh-TW" sz="1800" i="1">
                          <a:latin typeface="Cambria Math"/>
                        </a:rPr>
                        <m:t>h𝑓</m:t>
                      </m:r>
                    </m:oMath>
                  </m:oMathPara>
                </a14:m>
                <a:endParaRPr lang="zh-TW" altLang="en-US" sz="1800" dirty="0"/>
              </a:p>
            </p:txBody>
          </p:sp>
        </mc:Choice>
        <mc:Fallback xmlns="">
          <p:sp>
            <p:nvSpPr>
              <p:cNvPr id="2" name="矩形 1"/>
              <p:cNvSpPr>
                <a:spLocks noRot="1" noChangeAspect="1" noMove="1" noResize="1" noEditPoints="1" noAdjustHandles="1" noChangeArrowheads="1" noChangeShapeType="1" noTextEdit="1"/>
              </p:cNvSpPr>
              <p:nvPr/>
            </p:nvSpPr>
            <p:spPr>
              <a:xfrm>
                <a:off x="1259632" y="1484784"/>
                <a:ext cx="1362424" cy="369332"/>
              </a:xfrm>
              <a:prstGeom prst="rect">
                <a:avLst/>
              </a:prstGeom>
              <a:blipFill>
                <a:blip r:embed="rId5"/>
                <a:stretch>
                  <a:fillRect b="-17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9E10F24-E54B-0349-BE92-9E4E3A3C88BB}"/>
                  </a:ext>
                </a:extLst>
              </p:cNvPr>
              <p:cNvSpPr txBox="1"/>
              <p:nvPr/>
            </p:nvSpPr>
            <p:spPr>
              <a:xfrm>
                <a:off x="2135352" y="5550086"/>
                <a:ext cx="1581009"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sz="1800" i="1" smtClean="0">
                              <a:latin typeface="Cambria Math" panose="02040503050406030204" pitchFamily="18" charset="0"/>
                            </a:rPr>
                          </m:ctrlPr>
                        </m:sSupPr>
                        <m:e>
                          <m:r>
                            <a:rPr lang="en-US" sz="1800" b="0" i="1" smtClean="0">
                              <a:latin typeface="Cambria Math" panose="02040503050406030204" pitchFamily="18" charset="0"/>
                            </a:rPr>
                            <m:t>𝐿</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m:t>
                      </m:r>
                      <m:r>
                        <a:rPr lang="en-US" sz="1800" b="0" i="1" smtClean="0">
                          <a:latin typeface="Cambria Math" panose="02040503050406030204" pitchFamily="18" charset="0"/>
                        </a:rPr>
                        <m:t>𝑙</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𝑙</m:t>
                          </m:r>
                          <m:r>
                            <a:rPr lang="en-US" sz="1800" b="0" i="1" smtClean="0">
                              <a:latin typeface="Cambria Math" panose="02040503050406030204" pitchFamily="18" charset="0"/>
                            </a:rPr>
                            <m:t>+1</m:t>
                          </m:r>
                        </m:e>
                      </m:d>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ℏ</m:t>
                          </m:r>
                        </m:e>
                        <m:sup>
                          <m:r>
                            <a:rPr lang="en-US" sz="1800" b="0" i="1" smtClean="0">
                              <a:latin typeface="Cambria Math" panose="02040503050406030204" pitchFamily="18" charset="0"/>
                            </a:rPr>
                            <m:t>2</m:t>
                          </m:r>
                        </m:sup>
                      </m:sSup>
                    </m:oMath>
                  </m:oMathPara>
                </a14:m>
                <a:endParaRPr lang="en-TW" sz="1800" dirty="0"/>
              </a:p>
            </p:txBody>
          </p:sp>
        </mc:Choice>
        <mc:Fallback xmlns="">
          <p:sp>
            <p:nvSpPr>
              <p:cNvPr id="3" name="TextBox 2">
                <a:extLst>
                  <a:ext uri="{FF2B5EF4-FFF2-40B4-BE49-F238E27FC236}">
                    <a16:creationId xmlns:a16="http://schemas.microsoft.com/office/drawing/2014/main" id="{89E10F24-E54B-0349-BE92-9E4E3A3C88BB}"/>
                  </a:ext>
                </a:extLst>
              </p:cNvPr>
              <p:cNvSpPr txBox="1">
                <a:spLocks noRot="1" noChangeAspect="1" noMove="1" noResize="1" noEditPoints="1" noAdjustHandles="1" noChangeArrowheads="1" noChangeShapeType="1" noTextEdit="1"/>
              </p:cNvSpPr>
              <p:nvPr/>
            </p:nvSpPr>
            <p:spPr>
              <a:xfrm>
                <a:off x="2135352" y="5550086"/>
                <a:ext cx="1581009" cy="276999"/>
              </a:xfrm>
              <a:prstGeom prst="rect">
                <a:avLst/>
              </a:prstGeom>
              <a:blipFill>
                <a:blip r:embed="rId6"/>
                <a:stretch>
                  <a:fillRect l="-2400" t="-4348" r="-800" b="-8696"/>
                </a:stretch>
              </a:blipFill>
            </p:spPr>
            <p:txBody>
              <a:bodyPr/>
              <a:lstStyle/>
              <a:p>
                <a:r>
                  <a:rPr lang="en-US">
                    <a:noFill/>
                  </a:rPr>
                  <a:t> </a:t>
                </a:r>
              </a:p>
            </p:txBody>
          </p:sp>
        </mc:Fallback>
      </mc:AlternateContent>
      <p:pic>
        <p:nvPicPr>
          <p:cNvPr id="4" name="Graphic 3" descr="Cat with solid fill">
            <a:extLst>
              <a:ext uri="{FF2B5EF4-FFF2-40B4-BE49-F238E27FC236}">
                <a16:creationId xmlns:a16="http://schemas.microsoft.com/office/drawing/2014/main" id="{FB55525F-0359-B130-182C-5C33DDCBA3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524590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1619672" y="193675"/>
            <a:ext cx="6120680" cy="532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2062163" y="3306763"/>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橢圓 2"/>
          <p:cNvSpPr/>
          <p:nvPr/>
        </p:nvSpPr>
        <p:spPr>
          <a:xfrm>
            <a:off x="2214563" y="368776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橢圓 3"/>
          <p:cNvSpPr/>
          <p:nvPr/>
        </p:nvSpPr>
        <p:spPr>
          <a:xfrm>
            <a:off x="2519363" y="368776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p:cNvSpPr/>
          <p:nvPr/>
        </p:nvSpPr>
        <p:spPr>
          <a:xfrm>
            <a:off x="2052638" y="2568575"/>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橢圓 5"/>
          <p:cNvSpPr/>
          <p:nvPr/>
        </p:nvSpPr>
        <p:spPr>
          <a:xfrm>
            <a:off x="2205038" y="29495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橢圓 6"/>
          <p:cNvSpPr/>
          <p:nvPr/>
        </p:nvSpPr>
        <p:spPr>
          <a:xfrm>
            <a:off x="2509838" y="29495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橢圓 7"/>
          <p:cNvSpPr/>
          <p:nvPr/>
        </p:nvSpPr>
        <p:spPr>
          <a:xfrm>
            <a:off x="2357438" y="27971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橢圓 8"/>
          <p:cNvSpPr/>
          <p:nvPr/>
        </p:nvSpPr>
        <p:spPr>
          <a:xfrm>
            <a:off x="2738438" y="215741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矩形 9"/>
          <p:cNvSpPr/>
          <p:nvPr/>
        </p:nvSpPr>
        <p:spPr>
          <a:xfrm>
            <a:off x="2052638" y="1776413"/>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橢圓 10"/>
          <p:cNvSpPr/>
          <p:nvPr/>
        </p:nvSpPr>
        <p:spPr>
          <a:xfrm>
            <a:off x="2205038" y="215741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橢圓 11"/>
          <p:cNvSpPr/>
          <p:nvPr/>
        </p:nvSpPr>
        <p:spPr>
          <a:xfrm>
            <a:off x="2509838" y="215741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橢圓 12"/>
          <p:cNvSpPr/>
          <p:nvPr/>
        </p:nvSpPr>
        <p:spPr>
          <a:xfrm>
            <a:off x="2357438" y="200501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矩形 13"/>
          <p:cNvSpPr/>
          <p:nvPr/>
        </p:nvSpPr>
        <p:spPr>
          <a:xfrm>
            <a:off x="2052638" y="193675"/>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p:cNvSpPr/>
          <p:nvPr/>
        </p:nvSpPr>
        <p:spPr>
          <a:xfrm>
            <a:off x="2052638" y="5746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p:cNvSpPr/>
          <p:nvPr/>
        </p:nvSpPr>
        <p:spPr>
          <a:xfrm>
            <a:off x="2738438" y="215741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橢圓 16"/>
          <p:cNvSpPr/>
          <p:nvPr/>
        </p:nvSpPr>
        <p:spPr>
          <a:xfrm>
            <a:off x="2205038" y="4222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橢圓 17"/>
          <p:cNvSpPr/>
          <p:nvPr/>
        </p:nvSpPr>
        <p:spPr>
          <a:xfrm>
            <a:off x="2509838" y="4222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橢圓 18"/>
          <p:cNvSpPr/>
          <p:nvPr/>
        </p:nvSpPr>
        <p:spPr>
          <a:xfrm>
            <a:off x="2586038" y="5746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橢圓 19"/>
          <p:cNvSpPr/>
          <p:nvPr/>
        </p:nvSpPr>
        <p:spPr>
          <a:xfrm>
            <a:off x="2357438" y="5746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橢圓 20"/>
          <p:cNvSpPr/>
          <p:nvPr/>
        </p:nvSpPr>
        <p:spPr>
          <a:xfrm>
            <a:off x="2586038" y="2698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橢圓 21"/>
          <p:cNvSpPr/>
          <p:nvPr/>
        </p:nvSpPr>
        <p:spPr>
          <a:xfrm>
            <a:off x="2738438" y="4222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橢圓 22"/>
          <p:cNvSpPr/>
          <p:nvPr/>
        </p:nvSpPr>
        <p:spPr>
          <a:xfrm>
            <a:off x="2281238" y="2698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4472" name="文字方塊 35"/>
          <p:cNvSpPr txBox="1">
            <a:spLocks noChangeArrowheads="1"/>
          </p:cNvSpPr>
          <p:nvPr/>
        </p:nvSpPr>
        <p:spPr bwMode="auto">
          <a:xfrm rot="16200000">
            <a:off x="2053432" y="1272381"/>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a:latin typeface="Times New Roman" pitchFamily="18" charset="0"/>
                <a:cs typeface="Times New Roman" pitchFamily="18" charset="0"/>
              </a:rPr>
              <a:t>…….</a:t>
            </a:r>
            <a:endParaRPr lang="zh-TW" altLang="en-US" sz="1800">
              <a:latin typeface="Times New Roman" pitchFamily="18" charset="0"/>
              <a:cs typeface="Times New Roman" pitchFamily="18" charset="0"/>
            </a:endParaRPr>
          </a:p>
        </p:txBody>
      </p:sp>
      <p:pic>
        <p:nvPicPr>
          <p:cNvPr id="104473"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3725" y="409575"/>
            <a:ext cx="43878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27"/>
          <p:cNvSpPr/>
          <p:nvPr/>
        </p:nvSpPr>
        <p:spPr>
          <a:xfrm>
            <a:off x="2052638" y="4010025"/>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橢圓 29"/>
          <p:cNvSpPr/>
          <p:nvPr/>
        </p:nvSpPr>
        <p:spPr>
          <a:xfrm>
            <a:off x="2509838" y="439102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矩形 30"/>
          <p:cNvSpPr/>
          <p:nvPr/>
        </p:nvSpPr>
        <p:spPr>
          <a:xfrm>
            <a:off x="2052638" y="4873625"/>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4477" name="文字方塊 33"/>
          <p:cNvSpPr txBox="1">
            <a:spLocks noChangeArrowheads="1"/>
          </p:cNvSpPr>
          <p:nvPr/>
        </p:nvSpPr>
        <p:spPr bwMode="auto">
          <a:xfrm>
            <a:off x="1765300" y="5592763"/>
            <a:ext cx="698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這個量子彈簧的能階像極了在盒子中一個一個裝入能量相同的粒子。</a:t>
            </a:r>
          </a:p>
        </p:txBody>
      </p:sp>
      <p:sp>
        <p:nvSpPr>
          <p:cNvPr id="35" name="文字方塊 34"/>
          <p:cNvSpPr txBox="1">
            <a:spLocks noChangeArrowheads="1"/>
          </p:cNvSpPr>
          <p:nvPr/>
        </p:nvSpPr>
        <p:spPr bwMode="auto">
          <a:xfrm>
            <a:off x="1765300" y="6026150"/>
            <a:ext cx="1368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量子</a:t>
            </a:r>
          </a:p>
        </p:txBody>
      </p:sp>
      <p:sp>
        <p:nvSpPr>
          <p:cNvPr id="36" name="文字方塊 35"/>
          <p:cNvSpPr txBox="1">
            <a:spLocks noChangeArrowheads="1"/>
          </p:cNvSpPr>
          <p:nvPr/>
        </p:nvSpPr>
        <p:spPr bwMode="auto">
          <a:xfrm>
            <a:off x="3205163" y="6026150"/>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粒子</a:t>
            </a:r>
          </a:p>
        </p:txBody>
      </p:sp>
      <p:sp>
        <p:nvSpPr>
          <p:cNvPr id="37" name="向右箭號 36"/>
          <p:cNvSpPr/>
          <p:nvPr/>
        </p:nvSpPr>
        <p:spPr>
          <a:xfrm>
            <a:off x="2557463" y="6097588"/>
            <a:ext cx="431800" cy="287337"/>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 name="文字方塊 38"/>
          <p:cNvSpPr txBox="1">
            <a:spLocks noChangeArrowheads="1"/>
          </p:cNvSpPr>
          <p:nvPr/>
        </p:nvSpPr>
        <p:spPr bwMode="auto">
          <a:xfrm>
            <a:off x="4141788" y="6026150"/>
            <a:ext cx="935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粒子數</a:t>
            </a:r>
          </a:p>
        </p:txBody>
      </p:sp>
      <mc:AlternateContent xmlns:mc="http://schemas.openxmlformats.org/markup-compatibility/2006" xmlns:a14="http://schemas.microsoft.com/office/drawing/2010/main">
        <mc:Choice Requires="a14">
          <p:sp>
            <p:nvSpPr>
              <p:cNvPr id="38" name="矩形 37"/>
              <p:cNvSpPr/>
              <p:nvPr/>
            </p:nvSpPr>
            <p:spPr>
              <a:xfrm>
                <a:off x="5184775" y="5962095"/>
                <a:ext cx="948786" cy="65947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a:rPr>
                        <m:t>𝑛</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𝐸</m:t>
                          </m:r>
                        </m:num>
                        <m:den>
                          <m:r>
                            <a:rPr lang="en-US" altLang="zh-TW" sz="1800" i="1">
                              <a:latin typeface="Cambria Math"/>
                            </a:rPr>
                            <m:t>h𝑓</m:t>
                          </m:r>
                        </m:den>
                      </m:f>
                    </m:oMath>
                  </m:oMathPara>
                </a14:m>
                <a:endParaRPr lang="zh-TW" altLang="en-US" sz="1800" dirty="0"/>
              </a:p>
            </p:txBody>
          </p:sp>
        </mc:Choice>
        <mc:Fallback xmlns="">
          <p:sp>
            <p:nvSpPr>
              <p:cNvPr id="38" name="矩形 37"/>
              <p:cNvSpPr>
                <a:spLocks noRot="1" noChangeAspect="1" noMove="1" noResize="1" noEditPoints="1" noAdjustHandles="1" noChangeArrowheads="1" noChangeShapeType="1" noTextEdit="1"/>
              </p:cNvSpPr>
              <p:nvPr/>
            </p:nvSpPr>
            <p:spPr>
              <a:xfrm>
                <a:off x="5184775" y="5962095"/>
                <a:ext cx="948786" cy="659476"/>
              </a:xfrm>
              <a:prstGeom prst="rect">
                <a:avLst/>
              </a:prstGeom>
              <a:blipFill>
                <a:blip r:embed="rId3"/>
                <a:stretch>
                  <a:fillRect b="-7547"/>
                </a:stretch>
              </a:blipFill>
            </p:spPr>
            <p:txBody>
              <a:bodyPr/>
              <a:lstStyle/>
              <a:p>
                <a:r>
                  <a:rPr lang="en-US">
                    <a:noFill/>
                  </a:rPr>
                  <a:t> </a:t>
                </a:r>
              </a:p>
            </p:txBody>
          </p:sp>
        </mc:Fallback>
      </mc:AlternateContent>
      <p:pic>
        <p:nvPicPr>
          <p:cNvPr id="25" name="Graphic 24" descr="Cat with solid fill">
            <a:extLst>
              <a:ext uri="{FF2B5EF4-FFF2-40B4-BE49-F238E27FC236}">
                <a16:creationId xmlns:a16="http://schemas.microsoft.com/office/drawing/2014/main" id="{1A360210-6660-9EA5-4222-0B78427B54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7851469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1" descr="F16_23"/>
          <p:cNvPicPr>
            <a:picLocks noChangeAspect="1" noChangeArrowheads="1"/>
          </p:cNvPicPr>
          <p:nvPr/>
        </p:nvPicPr>
        <p:blipFill>
          <a:blip r:embed="rId2">
            <a:extLst>
              <a:ext uri="{28A0092B-C50C-407E-A947-70E740481C1C}">
                <a14:useLocalDpi xmlns:a14="http://schemas.microsoft.com/office/drawing/2010/main" val="0"/>
              </a:ext>
            </a:extLst>
          </a:blip>
          <a:srcRect b="10216"/>
          <a:stretch>
            <a:fillRect/>
          </a:stretch>
        </p:blipFill>
        <p:spPr bwMode="auto">
          <a:xfrm>
            <a:off x="428625" y="1571625"/>
            <a:ext cx="2847975"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7"/>
          <p:cNvSpPr txBox="1">
            <a:spLocks noChangeArrowheads="1"/>
          </p:cNvSpPr>
          <p:nvPr/>
        </p:nvSpPr>
        <p:spPr bwMode="auto">
          <a:xfrm>
            <a:off x="4140200" y="2349500"/>
            <a:ext cx="407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每一個駐波模式如同一個振動的彈簧：</a:t>
            </a:r>
          </a:p>
        </p:txBody>
      </p:sp>
      <p:pic>
        <p:nvPicPr>
          <p:cNvPr id="71692" name="Picture 2" descr="F15_05"/>
          <p:cNvPicPr>
            <a:picLocks noChangeAspect="1" noChangeArrowheads="1"/>
          </p:cNvPicPr>
          <p:nvPr/>
        </p:nvPicPr>
        <p:blipFill>
          <a:blip r:embed="rId3">
            <a:extLst>
              <a:ext uri="{28A0092B-C50C-407E-A947-70E740481C1C}">
                <a14:useLocalDpi xmlns:a14="http://schemas.microsoft.com/office/drawing/2010/main" val="0"/>
              </a:ext>
            </a:extLst>
          </a:blip>
          <a:srcRect b="46078"/>
          <a:stretch>
            <a:fillRect/>
          </a:stretch>
        </p:blipFill>
        <p:spPr bwMode="auto">
          <a:xfrm>
            <a:off x="2268538" y="2349500"/>
            <a:ext cx="17399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F15_05"/>
          <p:cNvPicPr>
            <a:picLocks noChangeAspect="1" noChangeArrowheads="1"/>
          </p:cNvPicPr>
          <p:nvPr/>
        </p:nvPicPr>
        <p:blipFill>
          <a:blip r:embed="rId3">
            <a:extLst>
              <a:ext uri="{28A0092B-C50C-407E-A947-70E740481C1C}">
                <a14:useLocalDpi xmlns:a14="http://schemas.microsoft.com/office/drawing/2010/main" val="0"/>
              </a:ext>
            </a:extLst>
          </a:blip>
          <a:srcRect b="46078"/>
          <a:stretch>
            <a:fillRect/>
          </a:stretch>
        </p:blipFill>
        <p:spPr bwMode="auto">
          <a:xfrm>
            <a:off x="2339975" y="4005263"/>
            <a:ext cx="17399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F15_05"/>
          <p:cNvPicPr>
            <a:picLocks noChangeAspect="1" noChangeArrowheads="1"/>
          </p:cNvPicPr>
          <p:nvPr/>
        </p:nvPicPr>
        <p:blipFill>
          <a:blip r:embed="rId3">
            <a:extLst>
              <a:ext uri="{28A0092B-C50C-407E-A947-70E740481C1C}">
                <a14:useLocalDpi xmlns:a14="http://schemas.microsoft.com/office/drawing/2010/main" val="0"/>
              </a:ext>
            </a:extLst>
          </a:blip>
          <a:srcRect b="46078"/>
          <a:stretch>
            <a:fillRect/>
          </a:stretch>
        </p:blipFill>
        <p:spPr bwMode="auto">
          <a:xfrm>
            <a:off x="2339975" y="5373688"/>
            <a:ext cx="17399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F15_05"/>
          <p:cNvPicPr>
            <a:picLocks noChangeAspect="1" noChangeArrowheads="1"/>
          </p:cNvPicPr>
          <p:nvPr/>
        </p:nvPicPr>
        <p:blipFill>
          <a:blip r:embed="rId3">
            <a:extLst>
              <a:ext uri="{28A0092B-C50C-407E-A947-70E740481C1C}">
                <a14:useLocalDpi xmlns:a14="http://schemas.microsoft.com/office/drawing/2010/main" val="0"/>
              </a:ext>
            </a:extLst>
          </a:blip>
          <a:srcRect b="46078"/>
          <a:stretch>
            <a:fillRect/>
          </a:stretch>
        </p:blipFill>
        <p:spPr bwMode="auto">
          <a:xfrm>
            <a:off x="4283987" y="3516454"/>
            <a:ext cx="202882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6" name="Picture 2">
            <a:extLst>
              <a:ext uri="{FF2B5EF4-FFF2-40B4-BE49-F238E27FC236}">
                <a16:creationId xmlns:a16="http://schemas.microsoft.com/office/drawing/2014/main" id="{472D8629-B2DA-754B-ADBC-B73FD5F461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6162" y="284304"/>
            <a:ext cx="4860013" cy="1620004"/>
          </a:xfrm>
          <a:prstGeom prst="rect">
            <a:avLst/>
          </a:prstGeom>
          <a:noFill/>
          <a:extLst>
            <a:ext uri="{909E8E84-426E-40DD-AFC4-6F175D3DCCD1}">
              <a14:hiddenFill xmlns:a14="http://schemas.microsoft.com/office/drawing/2010/main">
                <a:solidFill>
                  <a:srgbClr val="FFFFFF"/>
                </a:solidFill>
              </a14:hiddenFill>
            </a:ext>
          </a:extLst>
        </p:spPr>
      </p:pic>
      <p:pic>
        <p:nvPicPr>
          <p:cNvPr id="77830" name="Picture 6">
            <a:extLst>
              <a:ext uri="{FF2B5EF4-FFF2-40B4-BE49-F238E27FC236}">
                <a16:creationId xmlns:a16="http://schemas.microsoft.com/office/drawing/2014/main" id="{F6DE591A-7449-F94D-8671-496CC299BC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595" y="284304"/>
            <a:ext cx="3432372" cy="3232150"/>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33">
            <a:extLst>
              <a:ext uri="{FF2B5EF4-FFF2-40B4-BE49-F238E27FC236}">
                <a16:creationId xmlns:a16="http://schemas.microsoft.com/office/drawing/2014/main" id="{285C4E73-99DE-54A0-4210-0D7B6823C61A}"/>
              </a:ext>
            </a:extLst>
          </p:cNvPr>
          <p:cNvSpPr txBox="1">
            <a:spLocks noChangeArrowheads="1"/>
          </p:cNvSpPr>
          <p:nvPr/>
        </p:nvSpPr>
        <p:spPr bwMode="auto">
          <a:xfrm>
            <a:off x="1227138" y="6164842"/>
            <a:ext cx="698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每一個彈簧的能階，都像在盒子中一個一個裝入能量相同的量子。</a:t>
            </a:r>
          </a:p>
        </p:txBody>
      </p:sp>
    </p:spTree>
    <p:extLst>
      <p:ext uri="{BB962C8B-B14F-4D97-AF65-F5344CB8AC3E}">
        <p14:creationId xmlns:p14="http://schemas.microsoft.com/office/powerpoint/2010/main" val="271834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ppt_x"/>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692"/>
                                        </p:tgtEl>
                                        <p:attrNameLst>
                                          <p:attrName>style.visibility</p:attrName>
                                        </p:attrNameLst>
                                      </p:cBhvr>
                                      <p:to>
                                        <p:strVal val="visible"/>
                                      </p:to>
                                    </p:set>
                                    <p:anim calcmode="lin" valueType="num">
                                      <p:cBhvr additive="base">
                                        <p:cTn id="11" dur="500" fill="hold"/>
                                        <p:tgtEl>
                                          <p:spTgt spid="71692"/>
                                        </p:tgtEl>
                                        <p:attrNameLst>
                                          <p:attrName>ppt_x</p:attrName>
                                        </p:attrNameLst>
                                      </p:cBhvr>
                                      <p:tavLst>
                                        <p:tav tm="0">
                                          <p:val>
                                            <p:strVal val="#ppt_x"/>
                                          </p:val>
                                        </p:tav>
                                        <p:tav tm="100000">
                                          <p:val>
                                            <p:strVal val="#ppt_x"/>
                                          </p:val>
                                        </p:tav>
                                      </p:tavLst>
                                    </p:anim>
                                    <p:anim calcmode="lin" valueType="num">
                                      <p:cBhvr additive="base">
                                        <p:cTn id="12" dur="500" fill="hold"/>
                                        <p:tgtEl>
                                          <p:spTgt spid="716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7830"/>
                                        </p:tgtEl>
                                        <p:attrNameLst>
                                          <p:attrName>style.visibility</p:attrName>
                                        </p:attrNameLst>
                                      </p:cBhvr>
                                      <p:to>
                                        <p:strVal val="visible"/>
                                      </p:to>
                                    </p:set>
                                    <p:anim calcmode="lin" valueType="num">
                                      <p:cBhvr additive="base">
                                        <p:cTn id="29" dur="500" fill="hold"/>
                                        <p:tgtEl>
                                          <p:spTgt spid="77830"/>
                                        </p:tgtEl>
                                        <p:attrNameLst>
                                          <p:attrName>ppt_x</p:attrName>
                                        </p:attrNameLst>
                                      </p:cBhvr>
                                      <p:tavLst>
                                        <p:tav tm="0">
                                          <p:val>
                                            <p:strVal val="#ppt_x"/>
                                          </p:val>
                                        </p:tav>
                                        <p:tav tm="100000">
                                          <p:val>
                                            <p:strVal val="#ppt_x"/>
                                          </p:val>
                                        </p:tav>
                                      </p:tavLst>
                                    </p:anim>
                                    <p:anim calcmode="lin" valueType="num">
                                      <p:cBhvr additive="base">
                                        <p:cTn id="30" dur="500" fill="hold"/>
                                        <p:tgtEl>
                                          <p:spTgt spid="778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4"/>
          <p:cNvSpPr>
            <a:spLocks noChangeArrowheads="1"/>
          </p:cNvSpPr>
          <p:nvPr/>
        </p:nvSpPr>
        <p:spPr bwMode="auto">
          <a:xfrm>
            <a:off x="1860030" y="3871091"/>
            <a:ext cx="2222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100"/>
              <a:t> </a:t>
            </a:r>
            <a:endParaRPr lang="zh-TW" altLang="en-US" sz="1800"/>
          </a:p>
        </p:txBody>
      </p:sp>
      <p:sp>
        <p:nvSpPr>
          <p:cNvPr id="105477" name="Rectangle 11"/>
          <p:cNvSpPr>
            <a:spLocks noChangeArrowheads="1"/>
          </p:cNvSpPr>
          <p:nvPr/>
        </p:nvSpPr>
        <p:spPr bwMode="auto">
          <a:xfrm>
            <a:off x="1760506" y="4389409"/>
            <a:ext cx="1079500" cy="863600"/>
          </a:xfrm>
          <a:prstGeom prst="rect">
            <a:avLst/>
          </a:prstGeom>
          <a:solidFill>
            <a:schemeClr val="accent1"/>
          </a:solidFill>
          <a:ln w="25400">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en-US" sz="1800"/>
          </a:p>
        </p:txBody>
      </p:sp>
      <p:sp>
        <p:nvSpPr>
          <p:cNvPr id="105478" name="Line 12"/>
          <p:cNvSpPr>
            <a:spLocks noChangeShapeType="1"/>
          </p:cNvSpPr>
          <p:nvPr/>
        </p:nvSpPr>
        <p:spPr bwMode="auto">
          <a:xfrm>
            <a:off x="1760506" y="4605309"/>
            <a:ext cx="1079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79" name="Line 13"/>
          <p:cNvSpPr>
            <a:spLocks noChangeShapeType="1"/>
          </p:cNvSpPr>
          <p:nvPr/>
        </p:nvSpPr>
        <p:spPr bwMode="auto">
          <a:xfrm>
            <a:off x="1760506" y="4821209"/>
            <a:ext cx="1079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0" name="Line 14"/>
          <p:cNvSpPr>
            <a:spLocks noChangeShapeType="1"/>
          </p:cNvSpPr>
          <p:nvPr/>
        </p:nvSpPr>
        <p:spPr bwMode="auto">
          <a:xfrm>
            <a:off x="1760506" y="5037109"/>
            <a:ext cx="1079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1" name="Line 15"/>
          <p:cNvSpPr>
            <a:spLocks noChangeShapeType="1"/>
          </p:cNvSpPr>
          <p:nvPr/>
        </p:nvSpPr>
        <p:spPr bwMode="auto">
          <a:xfrm>
            <a:off x="1976406" y="4389409"/>
            <a:ext cx="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2" name="Line 16"/>
          <p:cNvSpPr>
            <a:spLocks noChangeShapeType="1"/>
          </p:cNvSpPr>
          <p:nvPr/>
        </p:nvSpPr>
        <p:spPr bwMode="auto">
          <a:xfrm>
            <a:off x="2192306" y="4389409"/>
            <a:ext cx="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3" name="Line 17"/>
          <p:cNvSpPr>
            <a:spLocks noChangeShapeType="1"/>
          </p:cNvSpPr>
          <p:nvPr/>
        </p:nvSpPr>
        <p:spPr bwMode="auto">
          <a:xfrm>
            <a:off x="2408206" y="4389409"/>
            <a:ext cx="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4" name="Line 18"/>
          <p:cNvSpPr>
            <a:spLocks noChangeShapeType="1"/>
          </p:cNvSpPr>
          <p:nvPr/>
        </p:nvSpPr>
        <p:spPr bwMode="auto">
          <a:xfrm>
            <a:off x="2624106" y="4389409"/>
            <a:ext cx="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5" name="Rectangle 19"/>
          <p:cNvSpPr>
            <a:spLocks noChangeArrowheads="1"/>
          </p:cNvSpPr>
          <p:nvPr/>
        </p:nvSpPr>
        <p:spPr bwMode="auto">
          <a:xfrm>
            <a:off x="4352894" y="3668684"/>
            <a:ext cx="1727200" cy="1584325"/>
          </a:xfrm>
          <a:prstGeom prst="rect">
            <a:avLst/>
          </a:prstGeom>
          <a:solidFill>
            <a:schemeClr val="accent1"/>
          </a:solidFill>
          <a:ln w="25400">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en-US" sz="1800"/>
          </a:p>
        </p:txBody>
      </p:sp>
      <p:sp>
        <p:nvSpPr>
          <p:cNvPr id="105486" name="Line 20"/>
          <p:cNvSpPr>
            <a:spLocks noChangeShapeType="1"/>
          </p:cNvSpPr>
          <p:nvPr/>
        </p:nvSpPr>
        <p:spPr bwMode="auto">
          <a:xfrm>
            <a:off x="4352894" y="4605309"/>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7" name="Line 21"/>
          <p:cNvSpPr>
            <a:spLocks noChangeShapeType="1"/>
          </p:cNvSpPr>
          <p:nvPr/>
        </p:nvSpPr>
        <p:spPr bwMode="auto">
          <a:xfrm>
            <a:off x="4352894" y="4821209"/>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8" name="Line 22"/>
          <p:cNvSpPr>
            <a:spLocks noChangeShapeType="1"/>
          </p:cNvSpPr>
          <p:nvPr/>
        </p:nvSpPr>
        <p:spPr bwMode="auto">
          <a:xfrm>
            <a:off x="4352894" y="5037109"/>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9" name="Line 23"/>
          <p:cNvSpPr>
            <a:spLocks noChangeShapeType="1"/>
          </p:cNvSpPr>
          <p:nvPr/>
        </p:nvSpPr>
        <p:spPr bwMode="auto">
          <a:xfrm>
            <a:off x="4568794" y="3668684"/>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0" name="Line 24"/>
          <p:cNvSpPr>
            <a:spLocks noChangeShapeType="1"/>
          </p:cNvSpPr>
          <p:nvPr/>
        </p:nvSpPr>
        <p:spPr bwMode="auto">
          <a:xfrm>
            <a:off x="4784694" y="3668684"/>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1" name="Line 25"/>
          <p:cNvSpPr>
            <a:spLocks noChangeShapeType="1"/>
          </p:cNvSpPr>
          <p:nvPr/>
        </p:nvSpPr>
        <p:spPr bwMode="auto">
          <a:xfrm>
            <a:off x="5000594" y="3668684"/>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2" name="Line 26"/>
          <p:cNvSpPr>
            <a:spLocks noChangeShapeType="1"/>
          </p:cNvSpPr>
          <p:nvPr/>
        </p:nvSpPr>
        <p:spPr bwMode="auto">
          <a:xfrm>
            <a:off x="5216494" y="3668684"/>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3" name="Line 27"/>
          <p:cNvSpPr>
            <a:spLocks noChangeShapeType="1"/>
          </p:cNvSpPr>
          <p:nvPr/>
        </p:nvSpPr>
        <p:spPr bwMode="auto">
          <a:xfrm>
            <a:off x="4352894" y="4389409"/>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4" name="Line 28"/>
          <p:cNvSpPr>
            <a:spLocks noChangeShapeType="1"/>
          </p:cNvSpPr>
          <p:nvPr/>
        </p:nvSpPr>
        <p:spPr bwMode="auto">
          <a:xfrm>
            <a:off x="4352894" y="4171922"/>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5" name="Line 29"/>
          <p:cNvSpPr>
            <a:spLocks noChangeShapeType="1"/>
          </p:cNvSpPr>
          <p:nvPr/>
        </p:nvSpPr>
        <p:spPr bwMode="auto">
          <a:xfrm>
            <a:off x="4352894" y="3956022"/>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6" name="Line 30"/>
          <p:cNvSpPr>
            <a:spLocks noChangeShapeType="1"/>
          </p:cNvSpPr>
          <p:nvPr/>
        </p:nvSpPr>
        <p:spPr bwMode="auto">
          <a:xfrm>
            <a:off x="5432394" y="3668684"/>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7" name="Line 31"/>
          <p:cNvSpPr>
            <a:spLocks noChangeShapeType="1"/>
          </p:cNvSpPr>
          <p:nvPr/>
        </p:nvSpPr>
        <p:spPr bwMode="auto">
          <a:xfrm>
            <a:off x="5648294" y="3668684"/>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8" name="Line 32"/>
          <p:cNvSpPr>
            <a:spLocks noChangeShapeType="1"/>
          </p:cNvSpPr>
          <p:nvPr/>
        </p:nvSpPr>
        <p:spPr bwMode="auto">
          <a:xfrm>
            <a:off x="5864194" y="3668684"/>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9" name="Line 33"/>
          <p:cNvSpPr>
            <a:spLocks noChangeShapeType="1"/>
          </p:cNvSpPr>
          <p:nvPr/>
        </p:nvSpPr>
        <p:spPr bwMode="auto">
          <a:xfrm>
            <a:off x="3271806" y="4821209"/>
            <a:ext cx="7207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105500" name="Picture 34" descr="F20_01"/>
          <p:cNvPicPr>
            <a:picLocks noChangeAspect="1" noChangeArrowheads="1"/>
          </p:cNvPicPr>
          <p:nvPr/>
        </p:nvPicPr>
        <p:blipFill>
          <a:blip r:embed="rId2">
            <a:extLst>
              <a:ext uri="{28A0092B-C50C-407E-A947-70E740481C1C}">
                <a14:useLocalDpi xmlns:a14="http://schemas.microsoft.com/office/drawing/2010/main" val="0"/>
              </a:ext>
            </a:extLst>
          </a:blip>
          <a:srcRect b="6367"/>
          <a:stretch>
            <a:fillRect/>
          </a:stretch>
        </p:blipFill>
        <p:spPr bwMode="auto">
          <a:xfrm>
            <a:off x="6371680" y="2835247"/>
            <a:ext cx="125095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01" name="矩形 29"/>
          <p:cNvSpPr>
            <a:spLocks noChangeArrowheads="1"/>
          </p:cNvSpPr>
          <p:nvPr/>
        </p:nvSpPr>
        <p:spPr bwMode="auto">
          <a:xfrm>
            <a:off x="899592" y="1562056"/>
            <a:ext cx="698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針對空腔中的輻射，由光譜可以計算出輻射的熵值，</a:t>
            </a:r>
          </a:p>
        </p:txBody>
      </p:sp>
      <p:sp>
        <p:nvSpPr>
          <p:cNvPr id="105503" name="矩形 31"/>
          <p:cNvSpPr>
            <a:spLocks noChangeArrowheads="1"/>
          </p:cNvSpPr>
          <p:nvPr/>
        </p:nvSpPr>
        <p:spPr bwMode="auto">
          <a:xfrm>
            <a:off x="899592" y="2132856"/>
            <a:ext cx="78483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愛因斯坦發現空腔輻射的熵正是理想氣體的熵值：</a:t>
            </a:r>
          </a:p>
        </p:txBody>
      </p:sp>
      <p:sp>
        <p:nvSpPr>
          <p:cNvPr id="105504" name="矩形 32"/>
          <p:cNvSpPr>
            <a:spLocks noChangeArrowheads="1"/>
          </p:cNvSpPr>
          <p:nvPr/>
        </p:nvSpPr>
        <p:spPr bwMode="auto">
          <a:xfrm>
            <a:off x="1052933" y="5702682"/>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空腔中的輻射量子可以視為粒子！</a:t>
            </a:r>
          </a:p>
        </p:txBody>
      </p:sp>
      <mc:AlternateContent xmlns:mc="http://schemas.openxmlformats.org/markup-compatibility/2006" xmlns:a14="http://schemas.microsoft.com/office/drawing/2010/main">
        <mc:Choice Requires="a14">
          <p:sp>
            <p:nvSpPr>
              <p:cNvPr id="33" name="文字方塊 39">
                <a:extLst>
                  <a:ext uri="{FF2B5EF4-FFF2-40B4-BE49-F238E27FC236}">
                    <a16:creationId xmlns:a16="http://schemas.microsoft.com/office/drawing/2014/main" id="{5B3828A0-8417-EA4A-ADCE-B17E3C5F793C}"/>
                  </a:ext>
                </a:extLst>
              </p:cNvPr>
              <p:cNvSpPr txBox="1"/>
              <p:nvPr/>
            </p:nvSpPr>
            <p:spPr>
              <a:xfrm>
                <a:off x="3009487" y="2657362"/>
                <a:ext cx="2000334" cy="66563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m:t>
                      </m:r>
                      <m:r>
                        <a:rPr lang="en-US" altLang="zh-TW" sz="1800" b="0" i="1" smtClean="0">
                          <a:latin typeface="Cambria Math"/>
                        </a:rPr>
                        <m:t>𝑆</m:t>
                      </m:r>
                      <m:r>
                        <a:rPr lang="en-US" altLang="zh-TW" sz="1800" b="0" i="1" smtClean="0">
                          <a:latin typeface="Cambria Math"/>
                        </a:rPr>
                        <m:t>=</m:t>
                      </m:r>
                      <m:r>
                        <a:rPr lang="en-US" altLang="zh-TW" sz="1800" i="1">
                          <a:latin typeface="Cambria Math"/>
                        </a:rPr>
                        <m:t>𝑁𝑘</m:t>
                      </m:r>
                      <m:func>
                        <m:funcPr>
                          <m:ctrlPr>
                            <a:rPr lang="en-US" altLang="zh-TW" sz="1800" i="1">
                              <a:latin typeface="Cambria Math" panose="02040503050406030204" pitchFamily="18" charset="0"/>
                            </a:rPr>
                          </m:ctrlPr>
                        </m:funcPr>
                        <m:fName>
                          <m:r>
                            <m:rPr>
                              <m:sty m:val="p"/>
                            </m:rPr>
                            <a:rPr lang="en-US" altLang="zh-TW" sz="1800">
                              <a:latin typeface="Cambria Math"/>
                            </a:rPr>
                            <m:t>ln</m:t>
                          </m:r>
                        </m:fName>
                        <m:e>
                          <m:d>
                            <m:dPr>
                              <m:ctrlPr>
                                <a:rPr lang="en-US" altLang="zh-TW" sz="1800" i="1" smtClean="0">
                                  <a:latin typeface="Cambria Math" panose="02040503050406030204" pitchFamily="18" charset="0"/>
                                </a:rPr>
                              </m:ctrlPr>
                            </m:dPr>
                            <m:e>
                              <m:f>
                                <m:fPr>
                                  <m:ctrlPr>
                                    <a:rPr lang="en-US" altLang="zh-TW" sz="1800" i="1" smtClean="0">
                                      <a:latin typeface="Cambria Math" panose="02040503050406030204" pitchFamily="18" charset="0"/>
                                    </a:rPr>
                                  </m:ctrlPr>
                                </m:fPr>
                                <m:num>
                                  <m:sSub>
                                    <m:sSubPr>
                                      <m:ctrlPr>
                                        <a:rPr lang="en-US" altLang="zh-TW" sz="1800" i="1" smtClean="0">
                                          <a:latin typeface="Cambria Math" panose="02040503050406030204" pitchFamily="18" charset="0"/>
                                        </a:rPr>
                                      </m:ctrlPr>
                                    </m:sSubPr>
                                    <m:e>
                                      <m:r>
                                        <a:rPr lang="en-US" altLang="zh-TW" sz="1800" b="0" i="1" smtClean="0">
                                          <a:latin typeface="Cambria Math"/>
                                        </a:rPr>
                                        <m:t>𝑉</m:t>
                                      </m:r>
                                    </m:e>
                                    <m:sub>
                                      <m:r>
                                        <a:rPr lang="en-US" altLang="zh-TW" sz="1800" b="0" i="1" smtClean="0">
                                          <a:latin typeface="Cambria Math"/>
                                        </a:rPr>
                                        <m:t>𝑓</m:t>
                                      </m:r>
                                    </m:sub>
                                  </m:sSub>
                                </m:num>
                                <m:den>
                                  <m:sSub>
                                    <m:sSubPr>
                                      <m:ctrlPr>
                                        <a:rPr lang="en-US" altLang="zh-TW" sz="1800" i="1" smtClean="0">
                                          <a:latin typeface="Cambria Math" panose="02040503050406030204" pitchFamily="18" charset="0"/>
                                        </a:rPr>
                                      </m:ctrlPr>
                                    </m:sSubPr>
                                    <m:e>
                                      <m:r>
                                        <a:rPr lang="en-US" altLang="zh-TW" sz="1800" b="0" i="1" smtClean="0">
                                          <a:latin typeface="Cambria Math"/>
                                        </a:rPr>
                                        <m:t>𝑉</m:t>
                                      </m:r>
                                    </m:e>
                                    <m:sub>
                                      <m:r>
                                        <a:rPr lang="en-US" altLang="zh-TW" sz="1800" b="0" i="1" smtClean="0">
                                          <a:latin typeface="Cambria Math"/>
                                        </a:rPr>
                                        <m:t>𝑖</m:t>
                                      </m:r>
                                    </m:sub>
                                  </m:sSub>
                                </m:den>
                              </m:f>
                            </m:e>
                          </m:d>
                        </m:e>
                      </m:func>
                    </m:oMath>
                  </m:oMathPara>
                </a14:m>
                <a:endParaRPr lang="zh-TW" altLang="en-US" sz="1800" dirty="0"/>
              </a:p>
            </p:txBody>
          </p:sp>
        </mc:Choice>
        <mc:Fallback xmlns="">
          <p:sp>
            <p:nvSpPr>
              <p:cNvPr id="33" name="文字方塊 39">
                <a:extLst>
                  <a:ext uri="{FF2B5EF4-FFF2-40B4-BE49-F238E27FC236}">
                    <a16:creationId xmlns:a16="http://schemas.microsoft.com/office/drawing/2014/main" id="{5B3828A0-8417-EA4A-ADCE-B17E3C5F793C}"/>
                  </a:ext>
                </a:extLst>
              </p:cNvPr>
              <p:cNvSpPr txBox="1">
                <a:spLocks noRot="1" noChangeAspect="1" noMove="1" noResize="1" noEditPoints="1" noAdjustHandles="1" noChangeArrowheads="1" noChangeShapeType="1" noTextEdit="1"/>
              </p:cNvSpPr>
              <p:nvPr/>
            </p:nvSpPr>
            <p:spPr>
              <a:xfrm>
                <a:off x="3009487" y="2657362"/>
                <a:ext cx="2000334" cy="665631"/>
              </a:xfrm>
              <a:prstGeom prst="rect">
                <a:avLst/>
              </a:prstGeom>
              <a:blipFill>
                <a:blip r:embed="rId3"/>
                <a:stretch>
                  <a:fillRect b="-18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文字方塊 39">
                <a:extLst>
                  <a:ext uri="{FF2B5EF4-FFF2-40B4-BE49-F238E27FC236}">
                    <a16:creationId xmlns:a16="http://schemas.microsoft.com/office/drawing/2014/main" id="{9DC76ABE-1085-254E-AEA7-A4A3455E9AD5}"/>
                  </a:ext>
                </a:extLst>
              </p:cNvPr>
              <p:cNvSpPr txBox="1"/>
              <p:nvPr/>
            </p:nvSpPr>
            <p:spPr>
              <a:xfrm>
                <a:off x="5216494" y="550844"/>
                <a:ext cx="945520" cy="659476"/>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a:rPr>
                        <m:t>𝑁</m:t>
                      </m:r>
                      <m:r>
                        <a:rPr lang="en-US" altLang="zh-TW" sz="1800" b="0" i="0"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𝐸</m:t>
                          </m:r>
                        </m:num>
                        <m:den>
                          <m:r>
                            <a:rPr lang="en-US" altLang="zh-TW" sz="1800" b="0" i="1" smtClean="0">
                              <a:latin typeface="Cambria Math" panose="02040503050406030204" pitchFamily="18" charset="0"/>
                            </a:rPr>
                            <m:t>h𝑓</m:t>
                          </m:r>
                        </m:den>
                      </m:f>
                    </m:oMath>
                  </m:oMathPara>
                </a14:m>
                <a:endParaRPr lang="zh-TW" altLang="en-US" sz="1800" dirty="0"/>
              </a:p>
            </p:txBody>
          </p:sp>
        </mc:Choice>
        <mc:Fallback xmlns="">
          <p:sp>
            <p:nvSpPr>
              <p:cNvPr id="32" name="文字方塊 39">
                <a:extLst>
                  <a:ext uri="{FF2B5EF4-FFF2-40B4-BE49-F238E27FC236}">
                    <a16:creationId xmlns:a16="http://schemas.microsoft.com/office/drawing/2014/main" id="{9DC76ABE-1085-254E-AEA7-A4A3455E9AD5}"/>
                  </a:ext>
                </a:extLst>
              </p:cNvPr>
              <p:cNvSpPr txBox="1">
                <a:spLocks noRot="1" noChangeAspect="1" noMove="1" noResize="1" noEditPoints="1" noAdjustHandles="1" noChangeArrowheads="1" noChangeShapeType="1" noTextEdit="1"/>
              </p:cNvSpPr>
              <p:nvPr/>
            </p:nvSpPr>
            <p:spPr>
              <a:xfrm>
                <a:off x="5216494" y="550844"/>
                <a:ext cx="945520" cy="659476"/>
              </a:xfrm>
              <a:prstGeom prst="rect">
                <a:avLst/>
              </a:prstGeom>
              <a:blipFill>
                <a:blip r:embed="rId4"/>
                <a:stretch>
                  <a:fillRect b="-75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矩形 31">
                <a:extLst>
                  <a:ext uri="{FF2B5EF4-FFF2-40B4-BE49-F238E27FC236}">
                    <a16:creationId xmlns:a16="http://schemas.microsoft.com/office/drawing/2014/main" id="{7A3F4D35-F56A-594F-998C-450989C2119F}"/>
                  </a:ext>
                </a:extLst>
              </p:cNvPr>
              <p:cNvSpPr>
                <a:spLocks noChangeArrowheads="1"/>
              </p:cNvSpPr>
              <p:nvPr/>
            </p:nvSpPr>
            <p:spPr bwMode="auto">
              <a:xfrm>
                <a:off x="899592" y="696432"/>
                <a:ext cx="6553200" cy="3683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如果假設頻率為</a:t>
                </a:r>
                <a14:m>
                  <m:oMath xmlns:m="http://schemas.openxmlformats.org/officeDocument/2006/math">
                    <m:r>
                      <a:rPr lang="en-US" altLang="zh-TW" sz="1800" b="0" i="1" smtClean="0">
                        <a:latin typeface="Cambria Math" panose="02040503050406030204" pitchFamily="18" charset="0"/>
                      </a:rPr>
                      <m:t>𝑓</m:t>
                    </m:r>
                  </m:oMath>
                </a14:m>
                <a:r>
                  <a:rPr lang="zh-TW" altLang="en-US" sz="1800" dirty="0"/>
                  <a:t>電磁波彈簧的粒子數為：</a:t>
                </a:r>
              </a:p>
            </p:txBody>
          </p:sp>
        </mc:Choice>
        <mc:Fallback xmlns="">
          <p:sp>
            <p:nvSpPr>
              <p:cNvPr id="34" name="矩形 31">
                <a:extLst>
                  <a:ext uri="{FF2B5EF4-FFF2-40B4-BE49-F238E27FC236}">
                    <a16:creationId xmlns:a16="http://schemas.microsoft.com/office/drawing/2014/main" id="{7A3F4D35-F56A-594F-998C-450989C2119F}"/>
                  </a:ext>
                </a:extLst>
              </p:cNvPr>
              <p:cNvSpPr>
                <a:spLocks noRot="1" noChangeAspect="1" noMove="1" noResize="1" noEditPoints="1" noAdjustHandles="1" noChangeArrowheads="1" noChangeShapeType="1" noTextEdit="1"/>
              </p:cNvSpPr>
              <p:nvPr/>
            </p:nvSpPr>
            <p:spPr bwMode="auto">
              <a:xfrm>
                <a:off x="899592" y="696432"/>
                <a:ext cx="6553200" cy="368300"/>
              </a:xfrm>
              <a:prstGeom prst="rect">
                <a:avLst/>
              </a:prstGeom>
              <a:blipFill>
                <a:blip r:embed="rId5"/>
                <a:stretch>
                  <a:fillRect l="-96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2" name="Picture 2" descr="http://rugth30.phys.rug.nl/quantummechanics/_derived/black_body.htm_txt_CAVITY.gif">
            <a:extLst>
              <a:ext uri="{FF2B5EF4-FFF2-40B4-BE49-F238E27FC236}">
                <a16:creationId xmlns:a16="http://schemas.microsoft.com/office/drawing/2014/main" id="{28DAF90C-AB07-0E38-3D03-834BCBECD4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0899" y="382793"/>
            <a:ext cx="2723462" cy="204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299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8" descr="File:Translational motion.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67922" y="1412776"/>
            <a:ext cx="320198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向右箭號 3"/>
          <p:cNvSpPr/>
          <p:nvPr/>
        </p:nvSpPr>
        <p:spPr>
          <a:xfrm>
            <a:off x="4575759" y="2563714"/>
            <a:ext cx="504825" cy="57626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6500" name="文字方塊 4"/>
          <p:cNvSpPr txBox="1">
            <a:spLocks noChangeArrowheads="1"/>
          </p:cNvSpPr>
          <p:nvPr/>
        </p:nvSpPr>
        <p:spPr bwMode="auto">
          <a:xfrm>
            <a:off x="5512384" y="4436964"/>
            <a:ext cx="3095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只是這個粒子不彼此碰撞</a:t>
            </a:r>
          </a:p>
        </p:txBody>
      </p:sp>
      <p:pic>
        <p:nvPicPr>
          <p:cNvPr id="106501" name="Picture 2" descr="http://rugth30.phys.rug.nl/quantummechanics/_derived/black_body.htm_txt_CAVIT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609" y="1412776"/>
            <a:ext cx="3648075"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1" descr="Cat with solid fill">
            <a:extLst>
              <a:ext uri="{FF2B5EF4-FFF2-40B4-BE49-F238E27FC236}">
                <a16:creationId xmlns:a16="http://schemas.microsoft.com/office/drawing/2014/main" id="{69432F7B-3DF9-02EB-B899-6A9641730A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5756" y="6209075"/>
            <a:ext cx="619090" cy="619090"/>
          </a:xfrm>
          <a:prstGeom prst="rect">
            <a:avLst/>
          </a:prstGeom>
        </p:spPr>
      </p:pic>
      <p:sp>
        <p:nvSpPr>
          <p:cNvPr id="3" name="矩形 32">
            <a:extLst>
              <a:ext uri="{FF2B5EF4-FFF2-40B4-BE49-F238E27FC236}">
                <a16:creationId xmlns:a16="http://schemas.microsoft.com/office/drawing/2014/main" id="{37E41139-BC87-9694-2737-5B9738493A84}"/>
              </a:ext>
            </a:extLst>
          </p:cNvPr>
          <p:cNvSpPr>
            <a:spLocks noChangeArrowheads="1"/>
          </p:cNvSpPr>
          <p:nvPr/>
        </p:nvSpPr>
        <p:spPr bwMode="auto">
          <a:xfrm>
            <a:off x="795922" y="4435377"/>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空腔中的輻射可以視為粒子！</a:t>
            </a:r>
          </a:p>
        </p:txBody>
      </p:sp>
      <p:sp>
        <p:nvSpPr>
          <p:cNvPr id="5" name="矩形 32">
            <a:extLst>
              <a:ext uri="{FF2B5EF4-FFF2-40B4-BE49-F238E27FC236}">
                <a16:creationId xmlns:a16="http://schemas.microsoft.com/office/drawing/2014/main" id="{08593FEB-79E9-84E3-5434-D644587210E0}"/>
              </a:ext>
            </a:extLst>
          </p:cNvPr>
          <p:cNvSpPr>
            <a:spLocks noChangeArrowheads="1"/>
          </p:cNvSpPr>
          <p:nvPr/>
        </p:nvSpPr>
        <p:spPr bwMode="auto">
          <a:xfrm>
            <a:off x="1907704" y="5058504"/>
            <a:ext cx="58262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空腔中的輻射就是一種電磁波的量子組成的氣體！</a:t>
            </a:r>
          </a:p>
        </p:txBody>
      </p:sp>
    </p:spTree>
    <p:extLst>
      <p:ext uri="{BB962C8B-B14F-4D97-AF65-F5344CB8AC3E}">
        <p14:creationId xmlns:p14="http://schemas.microsoft.com/office/powerpoint/2010/main" val="3419365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bwMode="auto">
          <a:xfrm>
            <a:off x="2195736" y="1281534"/>
            <a:ext cx="54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將純粹的科學，浸潤在活生生的人與人世之中，</a:t>
            </a:r>
          </a:p>
        </p:txBody>
      </p:sp>
      <p:sp>
        <p:nvSpPr>
          <p:cNvPr id="5" name="矩形 4"/>
          <p:cNvSpPr/>
          <p:nvPr/>
        </p:nvSpPr>
        <p:spPr>
          <a:xfrm>
            <a:off x="2217858" y="1699131"/>
            <a:ext cx="4615543" cy="369332"/>
          </a:xfrm>
          <a:prstGeom prst="rect">
            <a:avLst/>
          </a:prstGeom>
        </p:spPr>
        <p:txBody>
          <a:bodyPr wrap="square">
            <a:spAutoFit/>
          </a:bodyPr>
          <a:lstStyle/>
          <a:p>
            <a:r>
              <a:rPr lang="zh-TW" altLang="en-US" sz="1800" dirty="0"/>
              <a:t>作為一個以科學社群為中心的文化活動。</a:t>
            </a:r>
          </a:p>
        </p:txBody>
      </p:sp>
      <p:pic>
        <p:nvPicPr>
          <p:cNvPr id="149506" name="Picture 2" descr="\\psf\Home\Downloads\Faraday_Michael_Christmas_lecture_detai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996951"/>
            <a:ext cx="3734174" cy="2448639"/>
          </a:xfrm>
          <a:prstGeom prst="rect">
            <a:avLst/>
          </a:prstGeom>
          <a:noFill/>
          <a:extLst>
            <a:ext uri="{909E8E84-426E-40DD-AFC4-6F175D3DCCD1}">
              <a14:hiddenFill xmlns:a14="http://schemas.microsoft.com/office/drawing/2010/main">
                <a:solidFill>
                  <a:srgbClr val="FFFFFF"/>
                </a:solidFill>
              </a14:hiddenFill>
            </a:ext>
          </a:extLst>
        </p:spPr>
      </p:pic>
      <p:pic>
        <p:nvPicPr>
          <p:cNvPr id="149507" name="Picture 3" descr="\\psf\Home\Downloads\royal-societ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996952"/>
            <a:ext cx="3675922" cy="2448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803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descr="untitled"/>
          <p:cNvPicPr>
            <a:picLocks noChangeAspect="1" noChangeArrowheads="1"/>
          </p:cNvPicPr>
          <p:nvPr/>
        </p:nvPicPr>
        <p:blipFill>
          <a:blip r:embed="rId2">
            <a:extLst>
              <a:ext uri="{28A0092B-C50C-407E-A947-70E740481C1C}">
                <a14:useLocalDpi xmlns:a14="http://schemas.microsoft.com/office/drawing/2010/main" val="0"/>
              </a:ext>
            </a:extLst>
          </a:blip>
          <a:srcRect l="6610" t="13782" r="5894" b="20688"/>
          <a:stretch>
            <a:fillRect/>
          </a:stretch>
        </p:blipFill>
        <p:spPr bwMode="auto">
          <a:xfrm>
            <a:off x="1403350" y="1989138"/>
            <a:ext cx="6408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5"/>
          <p:cNvSpPr txBox="1">
            <a:spLocks noChangeArrowheads="1"/>
          </p:cNvSpPr>
          <p:nvPr/>
        </p:nvSpPr>
        <p:spPr bwMode="auto">
          <a:xfrm>
            <a:off x="3995738" y="1484313"/>
            <a:ext cx="1800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b="1">
                <a:solidFill>
                  <a:srgbClr val="FF0000"/>
                </a:solidFill>
              </a:rPr>
              <a:t>光是什麼？</a:t>
            </a:r>
          </a:p>
        </p:txBody>
      </p:sp>
    </p:spTree>
    <p:extLst>
      <p:ext uri="{BB962C8B-B14F-4D97-AF65-F5344CB8AC3E}">
        <p14:creationId xmlns:p14="http://schemas.microsoft.com/office/powerpoint/2010/main" val="41342591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3522"/>
          <p:cNvPicPr>
            <a:picLocks noChangeAspect="1" noChangeArrowheads="1"/>
          </p:cNvPicPr>
          <p:nvPr/>
        </p:nvPicPr>
        <p:blipFill>
          <a:blip r:embed="rId2">
            <a:extLst>
              <a:ext uri="{28A0092B-C50C-407E-A947-70E740481C1C}">
                <a14:useLocalDpi xmlns:a14="http://schemas.microsoft.com/office/drawing/2010/main" val="0"/>
              </a:ext>
            </a:extLst>
          </a:blip>
          <a:srcRect b="10826"/>
          <a:stretch>
            <a:fillRect/>
          </a:stretch>
        </p:blipFill>
        <p:spPr bwMode="auto">
          <a:xfrm>
            <a:off x="1979613" y="1052513"/>
            <a:ext cx="434975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 Box 5"/>
          <p:cNvSpPr txBox="1">
            <a:spLocks noChangeArrowheads="1"/>
          </p:cNvSpPr>
          <p:nvPr/>
        </p:nvSpPr>
        <p:spPr bwMode="auto">
          <a:xfrm>
            <a:off x="2771775" y="476250"/>
            <a:ext cx="4464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光是直進！就如同粒子一樣！</a:t>
            </a:r>
          </a:p>
        </p:txBody>
      </p:sp>
      <p:pic>
        <p:nvPicPr>
          <p:cNvPr id="108548" name="Picture 6" descr="new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1196975"/>
            <a:ext cx="175736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 Box 7"/>
          <p:cNvSpPr txBox="1">
            <a:spLocks noChangeArrowheads="1"/>
          </p:cNvSpPr>
          <p:nvPr/>
        </p:nvSpPr>
        <p:spPr bwMode="auto">
          <a:xfrm>
            <a:off x="6732588" y="3573463"/>
            <a:ext cx="1368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光的粒子說</a:t>
            </a:r>
          </a:p>
        </p:txBody>
      </p:sp>
      <p:sp>
        <p:nvSpPr>
          <p:cNvPr id="108550" name="Text Box 8"/>
          <p:cNvSpPr txBox="1">
            <a:spLocks noChangeArrowheads="1"/>
          </p:cNvSpPr>
          <p:nvPr/>
        </p:nvSpPr>
        <p:spPr bwMode="auto">
          <a:xfrm>
            <a:off x="1835150" y="5661025"/>
            <a:ext cx="6624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latin typeface="新細明體" charset="-120"/>
              </a:rPr>
              <a:t>我希望我們能用相同的（力學）原則推導出自然界所有的現象。</a:t>
            </a:r>
            <a:endParaRPr lang="en-US" altLang="zh-TW" sz="1800" i="1" dirty="0">
              <a:latin typeface="Times New Roman" pitchFamily="18" charset="0"/>
              <a:cs typeface="Times New Roman" pitchFamily="18" charset="0"/>
            </a:endParaRPr>
          </a:p>
        </p:txBody>
      </p:sp>
    </p:spTree>
    <p:extLst>
      <p:ext uri="{BB962C8B-B14F-4D97-AF65-F5344CB8AC3E}">
        <p14:creationId xmlns:p14="http://schemas.microsoft.com/office/powerpoint/2010/main" val="28853721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5" descr="f39_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700213"/>
            <a:ext cx="30575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6" descr="370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276475"/>
            <a:ext cx="1160463"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7"/>
          <p:cNvSpPr txBox="1">
            <a:spLocks noChangeArrowheads="1"/>
          </p:cNvSpPr>
          <p:nvPr/>
        </p:nvSpPr>
        <p:spPr bwMode="auto">
          <a:xfrm>
            <a:off x="2268538" y="5084763"/>
            <a:ext cx="3598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solidFill>
                  <a:srgbClr val="FF0000"/>
                </a:solidFill>
              </a:rPr>
              <a:t>因為光有干涉現象，光是波！</a:t>
            </a:r>
          </a:p>
        </p:txBody>
      </p:sp>
      <p:sp>
        <p:nvSpPr>
          <p:cNvPr id="109573" name="Text Box 8"/>
          <p:cNvSpPr txBox="1">
            <a:spLocks noChangeArrowheads="1"/>
          </p:cNvSpPr>
          <p:nvPr/>
        </p:nvSpPr>
        <p:spPr bwMode="auto">
          <a:xfrm>
            <a:off x="2339975" y="1090613"/>
            <a:ext cx="5904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達文西，惠更斯：光傳播如此之快，不可能是粒子。</a:t>
            </a:r>
          </a:p>
        </p:txBody>
      </p:sp>
      <p:sp>
        <p:nvSpPr>
          <p:cNvPr id="109574" name="文字方塊 6"/>
          <p:cNvSpPr txBox="1">
            <a:spLocks noChangeArrowheads="1"/>
          </p:cNvSpPr>
          <p:nvPr/>
        </p:nvSpPr>
        <p:spPr bwMode="auto">
          <a:xfrm>
            <a:off x="5580112" y="5107543"/>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楊  </a:t>
            </a:r>
            <a:r>
              <a:rPr lang="en-US" altLang="zh-TW" sz="1800" dirty="0">
                <a:latin typeface="+mj-lt"/>
              </a:rPr>
              <a:t>1804</a:t>
            </a:r>
            <a:endParaRPr lang="zh-TW" altLang="en-US" sz="1800" dirty="0">
              <a:latin typeface="+mj-lt"/>
            </a:endParaRPr>
          </a:p>
        </p:txBody>
      </p:sp>
    </p:spTree>
    <p:extLst>
      <p:ext uri="{BB962C8B-B14F-4D97-AF65-F5344CB8AC3E}">
        <p14:creationId xmlns:p14="http://schemas.microsoft.com/office/powerpoint/2010/main" val="7371914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69735" y="1522706"/>
            <a:ext cx="4572000" cy="369332"/>
          </a:xfrm>
          <a:prstGeom prst="rect">
            <a:avLst/>
          </a:prstGeom>
        </p:spPr>
        <p:txBody>
          <a:bodyPr>
            <a:spAutoFit/>
          </a:bodyPr>
          <a:lstStyle/>
          <a:p>
            <a:r>
              <a:rPr lang="zh-TW" altLang="en-US" sz="1800" dirty="0"/>
              <a:t>電磁波：電與磁的自動化</a:t>
            </a:r>
          </a:p>
        </p:txBody>
      </p:sp>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276" y="2160144"/>
            <a:ext cx="3048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1181165" y="6095250"/>
            <a:ext cx="4102082" cy="369332"/>
          </a:xfrm>
          <a:prstGeom prst="rect">
            <a:avLst/>
          </a:prstGeom>
        </p:spPr>
        <p:txBody>
          <a:bodyPr wrap="square">
            <a:spAutoFit/>
          </a:bodyPr>
          <a:lstStyle/>
          <a:p>
            <a:r>
              <a:rPr lang="en-US" altLang="zh-TW" sz="1800" dirty="0">
                <a:latin typeface="+mj-lt"/>
              </a:rPr>
              <a:t>James Clerk Maxwell (1831–1879)</a:t>
            </a:r>
            <a:endParaRPr lang="zh-TW" altLang="en-US" sz="1800" dirty="0">
              <a:latin typeface="+mj-lt"/>
            </a:endParaRPr>
          </a:p>
        </p:txBody>
      </p:sp>
      <p:sp>
        <p:nvSpPr>
          <p:cNvPr id="7" name="矩形 6"/>
          <p:cNvSpPr/>
          <p:nvPr/>
        </p:nvSpPr>
        <p:spPr>
          <a:xfrm>
            <a:off x="4861726" y="5181405"/>
            <a:ext cx="4102083" cy="307777"/>
          </a:xfrm>
          <a:prstGeom prst="rect">
            <a:avLst/>
          </a:prstGeom>
        </p:spPr>
        <p:txBody>
          <a:bodyPr wrap="square">
            <a:spAutoFit/>
          </a:bodyPr>
          <a:lstStyle/>
          <a:p>
            <a:r>
              <a:rPr lang="en-US" altLang="zh-TW" sz="1400" dirty="0">
                <a:latin typeface="+mj-lt"/>
              </a:rPr>
              <a:t>many thanks to Prof. Fu-Kwun Hwang</a:t>
            </a:r>
            <a:endParaRPr lang="zh-TW" altLang="en-US" sz="1400" dirty="0">
              <a:latin typeface="+mj-lt"/>
            </a:endParaRPr>
          </a:p>
        </p:txBody>
      </p:sp>
      <p:pic>
        <p:nvPicPr>
          <p:cNvPr id="153603" name="Picture 3" descr="\\Mac\Home\Downloads\Electromagneticwave3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62405" y="2123855"/>
            <a:ext cx="3026730" cy="3006619"/>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1"/>
          <p:cNvSpPr txBox="1">
            <a:spLocks noChangeArrowheads="1"/>
          </p:cNvSpPr>
          <p:nvPr/>
        </p:nvSpPr>
        <p:spPr bwMode="auto">
          <a:xfrm>
            <a:off x="1181165" y="1090821"/>
            <a:ext cx="4814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傳播的獨立的電磁場就是一種波！</a:t>
            </a:r>
          </a:p>
        </p:txBody>
      </p:sp>
      <p:sp>
        <p:nvSpPr>
          <p:cNvPr id="9" name="TextBox 8">
            <a:extLst>
              <a:ext uri="{FF2B5EF4-FFF2-40B4-BE49-F238E27FC236}">
                <a16:creationId xmlns:a16="http://schemas.microsoft.com/office/drawing/2014/main" id="{BE127F69-14DD-8D42-97A7-ED186AEF2736}"/>
              </a:ext>
            </a:extLst>
          </p:cNvPr>
          <p:cNvSpPr txBox="1"/>
          <p:nvPr/>
        </p:nvSpPr>
        <p:spPr>
          <a:xfrm>
            <a:off x="1181164" y="561409"/>
            <a:ext cx="7495292" cy="458652"/>
          </a:xfrm>
          <a:prstGeom prst="rect">
            <a:avLst/>
          </a:prstGeom>
          <a:noFill/>
        </p:spPr>
        <p:txBody>
          <a:bodyPr wrap="square">
            <a:spAutoFit/>
          </a:bodyPr>
          <a:lstStyle/>
          <a:p>
            <a:pPr eaLnBrk="1" hangingPunct="1">
              <a:lnSpc>
                <a:spcPct val="150000"/>
              </a:lnSpc>
              <a:spcBef>
                <a:spcPct val="0"/>
              </a:spcBef>
              <a:buFontTx/>
              <a:buNone/>
            </a:pPr>
            <a:r>
              <a:rPr lang="zh-TW" altLang="en-US" sz="1800" dirty="0"/>
              <a:t>馬克斯威爾推導出光是電磁場的波，將電磁場的擾動傳播到遠方的波。</a:t>
            </a:r>
            <a:endParaRPr lang="en-US" altLang="zh-TW" sz="1800" dirty="0"/>
          </a:p>
        </p:txBody>
      </p:sp>
    </p:spTree>
    <p:extLst>
      <p:ext uri="{BB962C8B-B14F-4D97-AF65-F5344CB8AC3E}">
        <p14:creationId xmlns:p14="http://schemas.microsoft.com/office/powerpoint/2010/main" val="1704661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142E47-E3C7-834C-A411-0714C9FF3CA8}"/>
              </a:ext>
            </a:extLst>
          </p:cNvPr>
          <p:cNvSpPr/>
          <p:nvPr/>
        </p:nvSpPr>
        <p:spPr>
          <a:xfrm>
            <a:off x="6373813" y="942323"/>
            <a:ext cx="2293937" cy="5073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10594" name="Picture 5" descr="3401"/>
          <p:cNvPicPr>
            <a:picLocks noChangeAspect="1" noChangeArrowheads="1"/>
          </p:cNvPicPr>
          <p:nvPr/>
        </p:nvPicPr>
        <p:blipFill>
          <a:blip r:embed="rId2">
            <a:extLst>
              <a:ext uri="{28A0092B-C50C-407E-A947-70E740481C1C}">
                <a14:useLocalDpi xmlns:a14="http://schemas.microsoft.com/office/drawing/2010/main" val="0"/>
              </a:ext>
            </a:extLst>
          </a:blip>
          <a:srcRect b="29552"/>
          <a:stretch>
            <a:fillRect/>
          </a:stretch>
        </p:blipFill>
        <p:spPr bwMode="auto">
          <a:xfrm>
            <a:off x="6373813" y="942323"/>
            <a:ext cx="229393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5" descr="3401"/>
          <p:cNvPicPr>
            <a:picLocks noChangeAspect="1" noChangeArrowheads="1"/>
          </p:cNvPicPr>
          <p:nvPr/>
        </p:nvPicPr>
        <p:blipFill>
          <a:blip r:embed="rId2">
            <a:extLst>
              <a:ext uri="{28A0092B-C50C-407E-A947-70E740481C1C}">
                <a14:useLocalDpi xmlns:a14="http://schemas.microsoft.com/office/drawing/2010/main" val="0"/>
              </a:ext>
            </a:extLst>
          </a:blip>
          <a:srcRect t="70448"/>
          <a:stretch>
            <a:fillRect/>
          </a:stretch>
        </p:blipFill>
        <p:spPr bwMode="auto">
          <a:xfrm>
            <a:off x="6365875" y="5412627"/>
            <a:ext cx="2309812"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2" descr="黑體01"/>
          <p:cNvPicPr>
            <a:picLocks noChangeAspect="1" noChangeArrowheads="1"/>
          </p:cNvPicPr>
          <p:nvPr/>
        </p:nvPicPr>
        <p:blipFill>
          <a:blip r:embed="rId3">
            <a:extLst>
              <a:ext uri="{28A0092B-C50C-407E-A947-70E740481C1C}">
                <a14:useLocalDpi xmlns:a14="http://schemas.microsoft.com/office/drawing/2010/main" val="0"/>
              </a:ext>
            </a:extLst>
          </a:blip>
          <a:srcRect l="39299" t="45917" r="49199" b="40215"/>
          <a:stretch>
            <a:fillRect/>
          </a:stretch>
        </p:blipFill>
        <p:spPr bwMode="auto">
          <a:xfrm>
            <a:off x="6947324" y="4123419"/>
            <a:ext cx="3571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Picture 2" descr="黑體01"/>
          <p:cNvPicPr>
            <a:picLocks noChangeAspect="1" noChangeArrowheads="1"/>
          </p:cNvPicPr>
          <p:nvPr/>
        </p:nvPicPr>
        <p:blipFill>
          <a:blip r:embed="rId3">
            <a:extLst>
              <a:ext uri="{28A0092B-C50C-407E-A947-70E740481C1C}">
                <a14:useLocalDpi xmlns:a14="http://schemas.microsoft.com/office/drawing/2010/main" val="0"/>
              </a:ext>
            </a:extLst>
          </a:blip>
          <a:srcRect l="39299" t="45917" r="49199" b="40215"/>
          <a:stretch>
            <a:fillRect/>
          </a:stretch>
        </p:blipFill>
        <p:spPr bwMode="auto">
          <a:xfrm>
            <a:off x="7342187" y="4123418"/>
            <a:ext cx="357188"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0" name="Picture 4" descr="相對論10"/>
          <p:cNvPicPr>
            <a:picLocks noChangeAspect="1" noChangeArrowheads="1"/>
          </p:cNvPicPr>
          <p:nvPr/>
        </p:nvPicPr>
        <p:blipFill>
          <a:blip r:embed="rId4">
            <a:extLst>
              <a:ext uri="{28A0092B-C50C-407E-A947-70E740481C1C}">
                <a14:useLocalDpi xmlns:a14="http://schemas.microsoft.com/office/drawing/2010/main" val="0"/>
              </a:ext>
            </a:extLst>
          </a:blip>
          <a:srcRect t="5371"/>
          <a:stretch>
            <a:fillRect/>
          </a:stretch>
        </p:blipFill>
        <p:spPr bwMode="auto">
          <a:xfrm>
            <a:off x="388889" y="1341345"/>
            <a:ext cx="5810250"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1" name="文字方塊 8"/>
          <p:cNvSpPr txBox="1">
            <a:spLocks noChangeArrowheads="1"/>
          </p:cNvSpPr>
          <p:nvPr/>
        </p:nvSpPr>
        <p:spPr bwMode="auto">
          <a:xfrm>
            <a:off x="378761" y="738562"/>
            <a:ext cx="5616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赫茲在實驗室中第一次人為地製造出電磁波。</a:t>
            </a:r>
          </a:p>
        </p:txBody>
      </p:sp>
      <p:pic>
        <p:nvPicPr>
          <p:cNvPr id="10" name="Picture 4" descr="相對論10"/>
          <p:cNvPicPr>
            <a:picLocks noChangeAspect="1" noChangeArrowheads="1"/>
          </p:cNvPicPr>
          <p:nvPr/>
        </p:nvPicPr>
        <p:blipFill rotWithShape="1">
          <a:blip r:embed="rId4">
            <a:extLst>
              <a:ext uri="{28A0092B-C50C-407E-A947-70E740481C1C}">
                <a14:useLocalDpi xmlns:a14="http://schemas.microsoft.com/office/drawing/2010/main" val="0"/>
              </a:ext>
            </a:extLst>
          </a:blip>
          <a:srcRect l="34166" t="15399" r="37701" b="74304"/>
          <a:stretch/>
        </p:blipFill>
        <p:spPr bwMode="auto">
          <a:xfrm>
            <a:off x="388890" y="1341438"/>
            <a:ext cx="3679053" cy="56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相對論10"/>
          <p:cNvPicPr>
            <a:picLocks noChangeAspect="1" noChangeArrowheads="1"/>
          </p:cNvPicPr>
          <p:nvPr/>
        </p:nvPicPr>
        <p:blipFill rotWithShape="1">
          <a:blip r:embed="rId4">
            <a:extLst>
              <a:ext uri="{28A0092B-C50C-407E-A947-70E740481C1C}">
                <a14:useLocalDpi xmlns:a14="http://schemas.microsoft.com/office/drawing/2010/main" val="0"/>
              </a:ext>
            </a:extLst>
          </a:blip>
          <a:srcRect l="34166" t="15399" r="37701" b="74304"/>
          <a:stretch/>
        </p:blipFill>
        <p:spPr bwMode="auto">
          <a:xfrm>
            <a:off x="388889" y="4101875"/>
            <a:ext cx="2598935" cy="400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相對論10"/>
          <p:cNvPicPr>
            <a:picLocks noChangeAspect="1" noChangeArrowheads="1"/>
          </p:cNvPicPr>
          <p:nvPr/>
        </p:nvPicPr>
        <p:blipFill rotWithShape="1">
          <a:blip r:embed="rId4">
            <a:extLst>
              <a:ext uri="{28A0092B-C50C-407E-A947-70E740481C1C}">
                <a14:useLocalDpi xmlns:a14="http://schemas.microsoft.com/office/drawing/2010/main" val="0"/>
              </a:ext>
            </a:extLst>
          </a:blip>
          <a:srcRect l="34166" t="15399" r="37701" b="74304"/>
          <a:stretch/>
        </p:blipFill>
        <p:spPr bwMode="auto">
          <a:xfrm>
            <a:off x="398120" y="2204864"/>
            <a:ext cx="467183"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相對論10"/>
          <p:cNvPicPr>
            <a:picLocks noChangeAspect="1" noChangeArrowheads="1"/>
          </p:cNvPicPr>
          <p:nvPr/>
        </p:nvPicPr>
        <p:blipFill rotWithShape="1">
          <a:blip r:embed="rId4">
            <a:extLst>
              <a:ext uri="{28A0092B-C50C-407E-A947-70E740481C1C}">
                <a14:useLocalDpi xmlns:a14="http://schemas.microsoft.com/office/drawing/2010/main" val="0"/>
              </a:ext>
            </a:extLst>
          </a:blip>
          <a:srcRect l="34166" t="15399" r="37701" b="74304"/>
          <a:stretch/>
        </p:blipFill>
        <p:spPr bwMode="auto">
          <a:xfrm>
            <a:off x="388889" y="3547355"/>
            <a:ext cx="116795"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相對論10"/>
          <p:cNvPicPr>
            <a:picLocks noChangeAspect="1" noChangeArrowheads="1"/>
          </p:cNvPicPr>
          <p:nvPr/>
        </p:nvPicPr>
        <p:blipFill rotWithShape="1">
          <a:blip r:embed="rId4">
            <a:extLst>
              <a:ext uri="{28A0092B-C50C-407E-A947-70E740481C1C}">
                <a14:useLocalDpi xmlns:a14="http://schemas.microsoft.com/office/drawing/2010/main" val="0"/>
              </a:ext>
            </a:extLst>
          </a:blip>
          <a:srcRect l="34166" t="15399" r="37701" b="74304"/>
          <a:stretch/>
        </p:blipFill>
        <p:spPr bwMode="auto">
          <a:xfrm>
            <a:off x="395288" y="2633762"/>
            <a:ext cx="116795"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4" name="Picture 2" descr="Heinrich Rudolf Hertz">
            <a:extLst>
              <a:ext uri="{FF2B5EF4-FFF2-40B4-BE49-F238E27FC236}">
                <a16:creationId xmlns:a16="http://schemas.microsoft.com/office/drawing/2014/main" id="{FAB84E02-4F5A-134F-9F7A-84ACF853EB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391" y="1889293"/>
            <a:ext cx="1928485" cy="22341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86E1206-C415-2949-8BFE-E7DE87713D79}"/>
              </a:ext>
            </a:extLst>
          </p:cNvPr>
          <p:cNvSpPr txBox="1"/>
          <p:nvPr/>
        </p:nvSpPr>
        <p:spPr>
          <a:xfrm>
            <a:off x="426176" y="4786140"/>
            <a:ext cx="5369960" cy="458652"/>
          </a:xfrm>
          <a:prstGeom prst="rect">
            <a:avLst/>
          </a:prstGeom>
          <a:noFill/>
        </p:spPr>
        <p:txBody>
          <a:bodyPr wrap="square">
            <a:spAutoFit/>
          </a:bodyPr>
          <a:lstStyle/>
          <a:p>
            <a:pPr eaLnBrk="1" hangingPunct="1">
              <a:lnSpc>
                <a:spcPct val="150000"/>
              </a:lnSpc>
              <a:spcBef>
                <a:spcPct val="0"/>
              </a:spcBef>
              <a:buFontTx/>
              <a:buNone/>
            </a:pPr>
            <a:r>
              <a:rPr lang="zh-TW" altLang="en-US" sz="1800" dirty="0"/>
              <a:t>要產生電磁波，就要製造變化的電場或磁場。</a:t>
            </a:r>
            <a:endParaRPr lang="en-US" altLang="zh-TW" sz="1800" dirty="0"/>
          </a:p>
        </p:txBody>
      </p:sp>
      <p:sp>
        <p:nvSpPr>
          <p:cNvPr id="16" name="TextBox 15">
            <a:extLst>
              <a:ext uri="{FF2B5EF4-FFF2-40B4-BE49-F238E27FC236}">
                <a16:creationId xmlns:a16="http://schemas.microsoft.com/office/drawing/2014/main" id="{50970132-2DF9-C049-9CE0-2A49C28F2A73}"/>
              </a:ext>
            </a:extLst>
          </p:cNvPr>
          <p:cNvSpPr txBox="1"/>
          <p:nvPr/>
        </p:nvSpPr>
        <p:spPr>
          <a:xfrm>
            <a:off x="446733" y="5215039"/>
            <a:ext cx="5369960" cy="458652"/>
          </a:xfrm>
          <a:prstGeom prst="rect">
            <a:avLst/>
          </a:prstGeom>
          <a:noFill/>
        </p:spPr>
        <p:txBody>
          <a:bodyPr wrap="square">
            <a:spAutoFit/>
          </a:bodyPr>
          <a:lstStyle/>
          <a:p>
            <a:pPr eaLnBrk="1" hangingPunct="1">
              <a:lnSpc>
                <a:spcPct val="150000"/>
              </a:lnSpc>
              <a:spcBef>
                <a:spcPct val="0"/>
              </a:spcBef>
              <a:buFontTx/>
              <a:buNone/>
            </a:pPr>
            <a:r>
              <a:rPr lang="zh-TW" altLang="en-US" sz="1800" dirty="0"/>
              <a:t>最簡單的方法就是製造變化的電流。</a:t>
            </a:r>
            <a:r>
              <a:rPr lang="en-US" altLang="zh-TW" sz="1800" dirty="0">
                <a:latin typeface="+mj-lt"/>
              </a:rPr>
              <a:t>LC</a:t>
            </a:r>
            <a:r>
              <a:rPr lang="zh-TW" altLang="en-US" sz="1800" dirty="0"/>
              <a:t>電路。</a:t>
            </a:r>
            <a:endParaRPr lang="en-US" altLang="zh-TW" sz="1800" dirty="0"/>
          </a:p>
        </p:txBody>
      </p:sp>
    </p:spTree>
    <p:extLst>
      <p:ext uri="{BB962C8B-B14F-4D97-AF65-F5344CB8AC3E}">
        <p14:creationId xmlns:p14="http://schemas.microsoft.com/office/powerpoint/2010/main" val="1554414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3412"/>
          <p:cNvPicPr>
            <a:picLocks noChangeAspect="1" noChangeArrowheads="1"/>
          </p:cNvPicPr>
          <p:nvPr/>
        </p:nvPicPr>
        <p:blipFill>
          <a:blip r:embed="rId2">
            <a:extLst>
              <a:ext uri="{28A0092B-C50C-407E-A947-70E740481C1C}">
                <a14:useLocalDpi xmlns:a14="http://schemas.microsoft.com/office/drawing/2010/main" val="0"/>
              </a:ext>
            </a:extLst>
          </a:blip>
          <a:srcRect b="3036"/>
          <a:stretch>
            <a:fillRect/>
          </a:stretch>
        </p:blipFill>
        <p:spPr bwMode="auto">
          <a:xfrm>
            <a:off x="4076945" y="368659"/>
            <a:ext cx="3915435" cy="443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5"/>
          <p:cNvSpPr txBox="1">
            <a:spLocks noChangeArrowheads="1"/>
          </p:cNvSpPr>
          <p:nvPr/>
        </p:nvSpPr>
        <p:spPr bwMode="auto">
          <a:xfrm>
            <a:off x="384969" y="2772655"/>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電磁波以頻率或波長為特徵</a:t>
            </a:r>
          </a:p>
        </p:txBody>
      </p:sp>
      <p:sp>
        <p:nvSpPr>
          <p:cNvPr id="78853" name="Text Box 5"/>
          <p:cNvSpPr txBox="1">
            <a:spLocks noChangeArrowheads="1"/>
          </p:cNvSpPr>
          <p:nvPr/>
        </p:nvSpPr>
        <p:spPr bwMode="auto">
          <a:xfrm>
            <a:off x="384969" y="3834045"/>
            <a:ext cx="3087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天</a:t>
            </a:r>
            <a:r>
              <a:rPr lang="zh-TW" altLang="en-US" sz="1800" dirty="0"/>
              <a:t>線的大小大致與波長相當。</a:t>
            </a:r>
          </a:p>
        </p:txBody>
      </p:sp>
      <p:pic>
        <p:nvPicPr>
          <p:cNvPr id="6" name="Picture 1" descr="30_39_Figure.jpg"/>
          <p:cNvPicPr>
            <a:picLocks noChangeAspect="1"/>
          </p:cNvPicPr>
          <p:nvPr/>
        </p:nvPicPr>
        <p:blipFill rotWithShape="1">
          <a:blip r:embed="rId3">
            <a:extLst>
              <a:ext uri="{28A0092B-C50C-407E-A947-70E740481C1C}">
                <a14:useLocalDpi xmlns:a14="http://schemas.microsoft.com/office/drawing/2010/main" val="0"/>
              </a:ext>
            </a:extLst>
          </a:blip>
          <a:srcRect b="9704"/>
          <a:stretch/>
        </p:blipFill>
        <p:spPr>
          <a:xfrm>
            <a:off x="231394" y="4914165"/>
            <a:ext cx="8601456" cy="1673352"/>
          </a:xfrm>
          <a:prstGeom prst="rect">
            <a:avLst/>
          </a:prstGeom>
        </p:spPr>
      </p:pic>
      <mc:AlternateContent xmlns:mc="http://schemas.openxmlformats.org/markup-compatibility/2006" xmlns:a14="http://schemas.microsoft.com/office/drawing/2010/main">
        <mc:Choice Requires="a14">
          <p:sp>
            <p:nvSpPr>
              <p:cNvPr id="2" name="文字方塊 1"/>
              <p:cNvSpPr txBox="1"/>
              <p:nvPr/>
            </p:nvSpPr>
            <p:spPr>
              <a:xfrm>
                <a:off x="417300" y="3203975"/>
                <a:ext cx="910442"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1800" i="1" smtClean="0">
                          <a:latin typeface="Cambria Math"/>
                        </a:rPr>
                        <m:t>𝜆</m:t>
                      </m:r>
                      <m:r>
                        <a:rPr lang="en-US" altLang="zh-TW" sz="1800" b="0" i="1" smtClean="0">
                          <a:latin typeface="Cambria Math"/>
                        </a:rPr>
                        <m:t>𝑓</m:t>
                      </m:r>
                      <m:r>
                        <a:rPr lang="en-US" altLang="zh-TW" sz="1800" b="0" i="1" smtClean="0">
                          <a:latin typeface="Cambria Math"/>
                        </a:rPr>
                        <m:t>=</m:t>
                      </m:r>
                      <m:r>
                        <a:rPr lang="en-US" altLang="zh-TW" sz="1800" b="0" i="1" smtClean="0">
                          <a:latin typeface="Cambria Math"/>
                        </a:rPr>
                        <m:t>𝑐</m:t>
                      </m:r>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417300" y="3203975"/>
                <a:ext cx="910442" cy="369332"/>
              </a:xfrm>
              <a:prstGeom prst="rect">
                <a:avLst/>
              </a:prstGeom>
              <a:blipFill rotWithShape="1">
                <a:blip r:embed="rId4"/>
                <a:stretch>
                  <a:fillRect b="-15000"/>
                </a:stretch>
              </a:blipFill>
            </p:spPr>
            <p:txBody>
              <a:bodyPr/>
              <a:lstStyle/>
              <a:p>
                <a:r>
                  <a:rPr lang="zh-TW" altLang="en-US">
                    <a:noFill/>
                  </a:rPr>
                  <a:t> </a:t>
                </a:r>
              </a:p>
            </p:txBody>
          </p:sp>
        </mc:Fallback>
      </mc:AlternateContent>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6" descr="sea wav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8073" y="2828146"/>
            <a:ext cx="2775616" cy="208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8" descr="http://www.ezwebrus.com/wallpapers/beach_sea/sea_wa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2075337"/>
            <a:ext cx="3824016" cy="286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10" descr="http://www.hdwallpapers.in/download/small_sea_wave_hdtv_1080p-1920x1080.jpg"/>
          <p:cNvPicPr>
            <a:picLocks noChangeAspect="1" noChangeArrowheads="1"/>
          </p:cNvPicPr>
          <p:nvPr/>
        </p:nvPicPr>
        <p:blipFill rotWithShape="1">
          <a:blip r:embed="rId4">
            <a:extLst>
              <a:ext uri="{28A0092B-C50C-407E-A947-70E740481C1C}">
                <a14:useLocalDpi xmlns:a14="http://schemas.microsoft.com/office/drawing/2010/main" val="0"/>
              </a:ext>
            </a:extLst>
          </a:blip>
          <a:srcRect l="10149"/>
          <a:stretch/>
        </p:blipFill>
        <p:spPr bwMode="auto">
          <a:xfrm>
            <a:off x="867582" y="965404"/>
            <a:ext cx="2736106" cy="171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文字方塊 7"/>
          <p:cNvSpPr txBox="1">
            <a:spLocks noChangeArrowheads="1"/>
          </p:cNvSpPr>
          <p:nvPr/>
        </p:nvSpPr>
        <p:spPr bwMode="auto">
          <a:xfrm>
            <a:off x="867582" y="4977083"/>
            <a:ext cx="3527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波浪的能量由振幅決定</a:t>
            </a:r>
          </a:p>
        </p:txBody>
      </p:sp>
      <p:sp>
        <p:nvSpPr>
          <p:cNvPr id="111622" name="文字方塊 8"/>
          <p:cNvSpPr txBox="1">
            <a:spLocks noChangeArrowheads="1"/>
          </p:cNvSpPr>
          <p:nvPr/>
        </p:nvSpPr>
        <p:spPr bwMode="auto">
          <a:xfrm>
            <a:off x="867582" y="5452223"/>
            <a:ext cx="4752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連續地調整振幅，即可連續地調整能量</a:t>
            </a:r>
          </a:p>
        </p:txBody>
      </p:sp>
      <p:sp>
        <p:nvSpPr>
          <p:cNvPr id="111623" name="文字方塊 9"/>
          <p:cNvSpPr txBox="1">
            <a:spLocks noChangeArrowheads="1"/>
          </p:cNvSpPr>
          <p:nvPr/>
        </p:nvSpPr>
        <p:spPr bwMode="auto">
          <a:xfrm>
            <a:off x="867582" y="5957048"/>
            <a:ext cx="3240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電磁波應該也是如此。</a:t>
            </a:r>
          </a:p>
        </p:txBody>
      </p:sp>
      <p:pic>
        <p:nvPicPr>
          <p:cNvPr id="2" name="Graphic 1" descr="Cat with solid fill">
            <a:extLst>
              <a:ext uri="{FF2B5EF4-FFF2-40B4-BE49-F238E27FC236}">
                <a16:creationId xmlns:a16="http://schemas.microsoft.com/office/drawing/2014/main" id="{27F0E152-7B01-07EC-CA67-2D95D4018B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25837677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2375298" y="424681"/>
            <a:ext cx="6120680" cy="532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2817789" y="3537769"/>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橢圓 2"/>
          <p:cNvSpPr/>
          <p:nvPr/>
        </p:nvSpPr>
        <p:spPr>
          <a:xfrm>
            <a:off x="2970189" y="391876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橢圓 3"/>
          <p:cNvSpPr/>
          <p:nvPr/>
        </p:nvSpPr>
        <p:spPr>
          <a:xfrm>
            <a:off x="3274989" y="391876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p:cNvSpPr/>
          <p:nvPr/>
        </p:nvSpPr>
        <p:spPr>
          <a:xfrm>
            <a:off x="2808264" y="2799581"/>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橢圓 5"/>
          <p:cNvSpPr/>
          <p:nvPr/>
        </p:nvSpPr>
        <p:spPr>
          <a:xfrm>
            <a:off x="2960664" y="31805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橢圓 6"/>
          <p:cNvSpPr/>
          <p:nvPr/>
        </p:nvSpPr>
        <p:spPr>
          <a:xfrm>
            <a:off x="3265464" y="31805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橢圓 7"/>
          <p:cNvSpPr/>
          <p:nvPr/>
        </p:nvSpPr>
        <p:spPr>
          <a:xfrm>
            <a:off x="3113064" y="30281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橢圓 8"/>
          <p:cNvSpPr/>
          <p:nvPr/>
        </p:nvSpPr>
        <p:spPr>
          <a:xfrm>
            <a:off x="3494064" y="238841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矩形 9"/>
          <p:cNvSpPr/>
          <p:nvPr/>
        </p:nvSpPr>
        <p:spPr>
          <a:xfrm>
            <a:off x="2808264" y="2007419"/>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橢圓 10"/>
          <p:cNvSpPr/>
          <p:nvPr/>
        </p:nvSpPr>
        <p:spPr>
          <a:xfrm>
            <a:off x="2960664" y="238841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橢圓 11"/>
          <p:cNvSpPr/>
          <p:nvPr/>
        </p:nvSpPr>
        <p:spPr>
          <a:xfrm>
            <a:off x="3265464" y="238841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橢圓 12"/>
          <p:cNvSpPr/>
          <p:nvPr/>
        </p:nvSpPr>
        <p:spPr>
          <a:xfrm>
            <a:off x="3113064" y="223601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矩形 13"/>
          <p:cNvSpPr/>
          <p:nvPr/>
        </p:nvSpPr>
        <p:spPr>
          <a:xfrm>
            <a:off x="2808264" y="424681"/>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p:cNvSpPr/>
          <p:nvPr/>
        </p:nvSpPr>
        <p:spPr>
          <a:xfrm>
            <a:off x="2808264" y="8056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p:cNvSpPr/>
          <p:nvPr/>
        </p:nvSpPr>
        <p:spPr>
          <a:xfrm>
            <a:off x="3494064" y="238841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橢圓 16"/>
          <p:cNvSpPr/>
          <p:nvPr/>
        </p:nvSpPr>
        <p:spPr>
          <a:xfrm>
            <a:off x="2960664" y="6532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橢圓 17"/>
          <p:cNvSpPr/>
          <p:nvPr/>
        </p:nvSpPr>
        <p:spPr>
          <a:xfrm>
            <a:off x="3265464" y="6532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橢圓 18"/>
          <p:cNvSpPr/>
          <p:nvPr/>
        </p:nvSpPr>
        <p:spPr>
          <a:xfrm>
            <a:off x="3341664" y="8056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橢圓 19"/>
          <p:cNvSpPr/>
          <p:nvPr/>
        </p:nvSpPr>
        <p:spPr>
          <a:xfrm>
            <a:off x="3113064" y="8056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橢圓 20"/>
          <p:cNvSpPr/>
          <p:nvPr/>
        </p:nvSpPr>
        <p:spPr>
          <a:xfrm>
            <a:off x="3341664" y="5008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橢圓 21"/>
          <p:cNvSpPr/>
          <p:nvPr/>
        </p:nvSpPr>
        <p:spPr>
          <a:xfrm>
            <a:off x="3494064" y="6532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橢圓 22"/>
          <p:cNvSpPr/>
          <p:nvPr/>
        </p:nvSpPr>
        <p:spPr>
          <a:xfrm>
            <a:off x="3036864" y="5008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4472" name="文字方塊 35"/>
          <p:cNvSpPr txBox="1">
            <a:spLocks noChangeArrowheads="1"/>
          </p:cNvSpPr>
          <p:nvPr/>
        </p:nvSpPr>
        <p:spPr bwMode="auto">
          <a:xfrm rot="16200000">
            <a:off x="2809058" y="1503387"/>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a:latin typeface="Times New Roman" pitchFamily="18" charset="0"/>
                <a:cs typeface="Times New Roman" pitchFamily="18" charset="0"/>
              </a:rPr>
              <a:t>…….</a:t>
            </a:r>
            <a:endParaRPr lang="zh-TW" altLang="en-US" sz="1800">
              <a:latin typeface="Times New Roman" pitchFamily="18" charset="0"/>
              <a:cs typeface="Times New Roman" pitchFamily="18" charset="0"/>
            </a:endParaRPr>
          </a:p>
        </p:txBody>
      </p:sp>
      <p:pic>
        <p:nvPicPr>
          <p:cNvPr id="104473"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351" y="640581"/>
            <a:ext cx="43878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27"/>
          <p:cNvSpPr/>
          <p:nvPr/>
        </p:nvSpPr>
        <p:spPr>
          <a:xfrm>
            <a:off x="2808264" y="4241031"/>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橢圓 29"/>
          <p:cNvSpPr/>
          <p:nvPr/>
        </p:nvSpPr>
        <p:spPr>
          <a:xfrm>
            <a:off x="3265464" y="462203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矩形 30"/>
          <p:cNvSpPr/>
          <p:nvPr/>
        </p:nvSpPr>
        <p:spPr>
          <a:xfrm>
            <a:off x="2808264" y="5104631"/>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 name="文字方塊 10">
            <a:extLst>
              <a:ext uri="{FF2B5EF4-FFF2-40B4-BE49-F238E27FC236}">
                <a16:creationId xmlns:a16="http://schemas.microsoft.com/office/drawing/2014/main" id="{8FA12563-EEFF-E948-BA9D-24511B95B042}"/>
              </a:ext>
            </a:extLst>
          </p:cNvPr>
          <p:cNvSpPr txBox="1">
            <a:spLocks noChangeArrowheads="1"/>
          </p:cNvSpPr>
          <p:nvPr/>
        </p:nvSpPr>
        <p:spPr bwMode="auto">
          <a:xfrm>
            <a:off x="1763688" y="6391001"/>
            <a:ext cx="5184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難道只有空腔中的電磁波才有量子化的能量？</a:t>
            </a:r>
          </a:p>
        </p:txBody>
      </p:sp>
      <p:sp>
        <p:nvSpPr>
          <p:cNvPr id="41" name="文字方塊 8">
            <a:extLst>
              <a:ext uri="{FF2B5EF4-FFF2-40B4-BE49-F238E27FC236}">
                <a16:creationId xmlns:a16="http://schemas.microsoft.com/office/drawing/2014/main" id="{70D6A6C5-A90B-034D-BC3F-FC8BF27331D1}"/>
              </a:ext>
            </a:extLst>
          </p:cNvPr>
          <p:cNvSpPr txBox="1">
            <a:spLocks noChangeArrowheads="1"/>
          </p:cNvSpPr>
          <p:nvPr/>
        </p:nvSpPr>
        <p:spPr bwMode="auto">
          <a:xfrm>
            <a:off x="1763688" y="5886722"/>
            <a:ext cx="4319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但空腔中的電磁波能量卻是量子化的！</a:t>
            </a:r>
          </a:p>
        </p:txBody>
      </p:sp>
      <p:pic>
        <p:nvPicPr>
          <p:cNvPr id="42" name="Picture 2" descr="http://rugth30.phys.rug.nl/quantummechanics/_derived/black_body.htm_txt_CAVITY.gif">
            <a:extLst>
              <a:ext uri="{FF2B5EF4-FFF2-40B4-BE49-F238E27FC236}">
                <a16:creationId xmlns:a16="http://schemas.microsoft.com/office/drawing/2014/main" id="{CD53653B-7EE4-6F41-89BE-E042BF736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79" y="3124249"/>
            <a:ext cx="2150066" cy="161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phic 24" descr="Cat with solid fill">
            <a:extLst>
              <a:ext uri="{FF2B5EF4-FFF2-40B4-BE49-F238E27FC236}">
                <a16:creationId xmlns:a16="http://schemas.microsoft.com/office/drawing/2014/main" id="{27588C01-D126-96F8-542A-6142DDCBC0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80178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13227" y="5013176"/>
            <a:ext cx="2232248" cy="532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2642" name="Picture 2" descr="File:Albert Einstein signature.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152" y="5116636"/>
            <a:ext cx="17303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88640"/>
            <a:ext cx="4770767" cy="648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4" descr="Image:Einstein patentoffice.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7763" y="2538533"/>
            <a:ext cx="1584325"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文字方塊 4"/>
          <p:cNvSpPr txBox="1">
            <a:spLocks noChangeArrowheads="1"/>
          </p:cNvSpPr>
          <p:nvPr/>
        </p:nvSpPr>
        <p:spPr bwMode="auto">
          <a:xfrm>
            <a:off x="5940425" y="2133600"/>
            <a:ext cx="230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愛因斯坦不這樣想！</a:t>
            </a:r>
          </a:p>
        </p:txBody>
      </p:sp>
      <p:sp>
        <p:nvSpPr>
          <p:cNvPr id="3" name="矩形 2"/>
          <p:cNvSpPr/>
          <p:nvPr/>
        </p:nvSpPr>
        <p:spPr>
          <a:xfrm>
            <a:off x="947163" y="1630904"/>
            <a:ext cx="4795154" cy="20861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Graphic 3" descr="Cat with solid fill">
            <a:extLst>
              <a:ext uri="{FF2B5EF4-FFF2-40B4-BE49-F238E27FC236}">
                <a16:creationId xmlns:a16="http://schemas.microsoft.com/office/drawing/2014/main" id="{7532B1C7-77E0-F25E-E158-FE9802F2C0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4661849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9054" y="358053"/>
            <a:ext cx="6624835" cy="307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3573463"/>
            <a:ext cx="5608638"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Rectangle 7"/>
          <p:cNvSpPr>
            <a:spLocks noChangeArrowheads="1"/>
          </p:cNvSpPr>
          <p:nvPr/>
        </p:nvSpPr>
        <p:spPr bwMode="auto">
          <a:xfrm>
            <a:off x="1829054" y="1717700"/>
            <a:ext cx="6624835" cy="1728763"/>
          </a:xfrm>
          <a:prstGeom prst="rect">
            <a:avLst/>
          </a:prstGeom>
          <a:noFill/>
          <a:ln w="4445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en-US" sz="1800"/>
          </a:p>
        </p:txBody>
      </p:sp>
      <p:sp>
        <p:nvSpPr>
          <p:cNvPr id="6" name="文字方塊 3"/>
          <p:cNvSpPr txBox="1">
            <a:spLocks noChangeArrowheads="1"/>
          </p:cNvSpPr>
          <p:nvPr/>
        </p:nvSpPr>
        <p:spPr bwMode="auto">
          <a:xfrm>
            <a:off x="2843808" y="6237312"/>
            <a:ext cx="3960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光電效應  </a:t>
            </a:r>
            <a:r>
              <a:rPr lang="en-US" altLang="zh-TW" sz="1800">
                <a:latin typeface="Times New Roman" pitchFamily="18" charset="0"/>
                <a:cs typeface="Times New Roman" pitchFamily="18" charset="0"/>
              </a:rPr>
              <a:t>Photoelectric Effect</a:t>
            </a:r>
            <a:endParaRPr lang="zh-TW" altLang="en-US" sz="1800">
              <a:latin typeface="Times New Roman" pitchFamily="18" charset="0"/>
              <a:cs typeface="Times New Roman" pitchFamily="18" charset="0"/>
            </a:endParaRPr>
          </a:p>
        </p:txBody>
      </p:sp>
      <p:pic>
        <p:nvPicPr>
          <p:cNvPr id="2" name="Graphic 1" descr="Cat with solid fill">
            <a:extLst>
              <a:ext uri="{FF2B5EF4-FFF2-40B4-BE49-F238E27FC236}">
                <a16:creationId xmlns:a16="http://schemas.microsoft.com/office/drawing/2014/main" id="{2AA10056-A2D0-5845-5E6A-ED0721F7AA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570053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43887" y="1268760"/>
            <a:ext cx="3833101" cy="400110"/>
          </a:xfrm>
          <a:prstGeom prst="rect">
            <a:avLst/>
          </a:prstGeom>
        </p:spPr>
        <p:txBody>
          <a:bodyPr wrap="none">
            <a:spAutoFit/>
          </a:bodyPr>
          <a:lstStyle/>
          <a:p>
            <a:r>
              <a:rPr lang="en-US" altLang="zh-TW" sz="2000" b="1" dirty="0"/>
              <a:t>1926</a:t>
            </a:r>
            <a:r>
              <a:rPr lang="zh-TW" altLang="en-US" sz="2000" b="1" dirty="0"/>
              <a:t>，量子物理發展關鍵的一年</a:t>
            </a:r>
            <a:endParaRPr lang="zh-TW" altLang="en-US" sz="2000" dirty="0"/>
          </a:p>
        </p:txBody>
      </p:sp>
      <p:sp>
        <p:nvSpPr>
          <p:cNvPr id="3" name="矩形 2"/>
          <p:cNvSpPr/>
          <p:nvPr/>
        </p:nvSpPr>
        <p:spPr>
          <a:xfrm>
            <a:off x="2989119" y="2201415"/>
            <a:ext cx="2274982" cy="400110"/>
          </a:xfrm>
          <a:prstGeom prst="rect">
            <a:avLst/>
          </a:prstGeom>
        </p:spPr>
        <p:txBody>
          <a:bodyPr wrap="none">
            <a:spAutoFit/>
          </a:bodyPr>
          <a:lstStyle/>
          <a:p>
            <a:r>
              <a:rPr lang="zh-TW" altLang="en-US" sz="2000" b="1" dirty="0"/>
              <a:t>談波恩的機率解釋</a:t>
            </a:r>
            <a:endParaRPr lang="zh-TW" altLang="en-US" sz="2000" dirty="0"/>
          </a:p>
        </p:txBody>
      </p:sp>
      <p:sp>
        <p:nvSpPr>
          <p:cNvPr id="4" name="文字方塊 3"/>
          <p:cNvSpPr txBox="1"/>
          <p:nvPr/>
        </p:nvSpPr>
        <p:spPr bwMode="auto">
          <a:xfrm>
            <a:off x="2989119" y="2903280"/>
            <a:ext cx="28083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2000" b="1" dirty="0"/>
              <a:t>揭開電子的真面目</a:t>
            </a:r>
          </a:p>
        </p:txBody>
      </p:sp>
      <p:pic>
        <p:nvPicPr>
          <p:cNvPr id="5" name="Picture 8" descr="http://www.google.com/url?source=imglanding&amp;ct=img&amp;q=http://laboratorynews.files.wordpress.com/2010/11/electron.jpg&amp;sa=X&amp;ei=WsWEUIDyN4PZmAWQmICABQ&amp;ved=0CAwQ8wc&amp;usg=AFQjCNEz28Rbu36JFGofuKvyWvmTfIxB1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0863" y="3684887"/>
            <a:ext cx="2005912" cy="236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0" name="Picture 2" descr="\\psf\Home\Downloads\1280px-Franckfeier_1923_Die_Bonzen.jpg"/>
          <p:cNvPicPr>
            <a:picLocks noChangeAspect="1" noChangeArrowheads="1"/>
          </p:cNvPicPr>
          <p:nvPr/>
        </p:nvPicPr>
        <p:blipFill rotWithShape="1">
          <a:blip r:embed="rId3">
            <a:extLst>
              <a:ext uri="{28A0092B-C50C-407E-A947-70E740481C1C}">
                <a14:useLocalDpi xmlns:a14="http://schemas.microsoft.com/office/drawing/2010/main" val="0"/>
              </a:ext>
            </a:extLst>
          </a:blip>
          <a:srcRect l="35025" r="43457" b="14478"/>
          <a:stretch/>
        </p:blipFill>
        <p:spPr bwMode="auto">
          <a:xfrm>
            <a:off x="1537221" y="1988840"/>
            <a:ext cx="1194387" cy="4068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5255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D:\Dropbox\Documents\課程\YoungTextBook\Images\Chapter38\A_Images\A_Figures_and_Photos\38_03_FigureA.jpg"/>
          <p:cNvPicPr>
            <a:picLocks noChangeAspect="1" noChangeArrowheads="1"/>
          </p:cNvPicPr>
          <p:nvPr/>
        </p:nvPicPr>
        <p:blipFill rotWithShape="1">
          <a:blip r:embed="rId2">
            <a:extLst>
              <a:ext uri="{28A0092B-C50C-407E-A947-70E740481C1C}">
                <a14:useLocalDpi xmlns:a14="http://schemas.microsoft.com/office/drawing/2010/main" val="0"/>
              </a:ext>
            </a:extLst>
          </a:blip>
          <a:srcRect t="22953" b="17135"/>
          <a:stretch/>
        </p:blipFill>
        <p:spPr bwMode="auto">
          <a:xfrm>
            <a:off x="1795323" y="1741574"/>
            <a:ext cx="2879725" cy="2889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文字方塊 3"/>
          <p:cNvSpPr txBox="1">
            <a:spLocks noChangeArrowheads="1"/>
          </p:cNvSpPr>
          <p:nvPr/>
        </p:nvSpPr>
        <p:spPr bwMode="auto">
          <a:xfrm>
            <a:off x="1802986" y="840733"/>
            <a:ext cx="3960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光電效應  </a:t>
            </a:r>
            <a:r>
              <a:rPr lang="en-US" altLang="zh-TW" sz="1800" dirty="0">
                <a:latin typeface="Times New Roman" pitchFamily="18" charset="0"/>
                <a:cs typeface="Times New Roman" pitchFamily="18" charset="0"/>
              </a:rPr>
              <a:t>Photoelectric Effect</a:t>
            </a:r>
            <a:endParaRPr lang="zh-TW" altLang="en-US" sz="1800" dirty="0">
              <a:latin typeface="Times New Roman" pitchFamily="18" charset="0"/>
              <a:cs typeface="Times New Roman" pitchFamily="18" charset="0"/>
            </a:endParaRPr>
          </a:p>
        </p:txBody>
      </p:sp>
      <p:sp>
        <p:nvSpPr>
          <p:cNvPr id="2" name="矩形 1"/>
          <p:cNvSpPr/>
          <p:nvPr/>
        </p:nvSpPr>
        <p:spPr>
          <a:xfrm>
            <a:off x="2448336" y="4149080"/>
            <a:ext cx="1131022" cy="447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3819821" y="1741573"/>
            <a:ext cx="855228" cy="405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3752004" y="1741574"/>
            <a:ext cx="135632" cy="252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1835696" y="4941168"/>
            <a:ext cx="5904656" cy="369332"/>
          </a:xfrm>
          <a:prstGeom prst="rect">
            <a:avLst/>
          </a:prstGeom>
          <a:noFill/>
        </p:spPr>
        <p:txBody>
          <a:bodyPr wrap="square" rtlCol="0">
            <a:spAutoFit/>
          </a:bodyPr>
          <a:lstStyle/>
          <a:p>
            <a:r>
              <a:rPr lang="zh-TW" altLang="en-US" sz="1800" dirty="0"/>
              <a:t>光照射於電極上，有時候可以撞擊出電子產生光電流。</a:t>
            </a:r>
          </a:p>
        </p:txBody>
      </p:sp>
      <p:sp>
        <p:nvSpPr>
          <p:cNvPr id="10" name="矩形 9"/>
          <p:cNvSpPr/>
          <p:nvPr/>
        </p:nvSpPr>
        <p:spPr>
          <a:xfrm>
            <a:off x="3752004" y="3501007"/>
            <a:ext cx="923044" cy="1129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 name="直線接點 4"/>
          <p:cNvCxnSpPr/>
          <p:nvPr/>
        </p:nvCxnSpPr>
        <p:spPr>
          <a:xfrm>
            <a:off x="3579358" y="4113076"/>
            <a:ext cx="0" cy="468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a:off x="2453016" y="4596941"/>
            <a:ext cx="11719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764704"/>
            <a:ext cx="2641181" cy="4011920"/>
          </a:xfrm>
          <a:prstGeom prst="rect">
            <a:avLst/>
          </a:prstGeom>
        </p:spPr>
      </p:pic>
    </p:spTree>
    <p:extLst>
      <p:ext uri="{BB962C8B-B14F-4D97-AF65-F5344CB8AC3E}">
        <p14:creationId xmlns:p14="http://schemas.microsoft.com/office/powerpoint/2010/main" val="21526447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2" name="文字方塊 3"/>
          <p:cNvSpPr txBox="1">
            <a:spLocks noChangeArrowheads="1"/>
          </p:cNvSpPr>
          <p:nvPr/>
        </p:nvSpPr>
        <p:spPr bwMode="auto">
          <a:xfrm>
            <a:off x="2495504" y="369905"/>
            <a:ext cx="3960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光電效應  </a:t>
            </a:r>
            <a:r>
              <a:rPr lang="en-US" altLang="zh-TW" sz="1800" dirty="0">
                <a:latin typeface="Times New Roman" pitchFamily="18" charset="0"/>
                <a:cs typeface="Times New Roman" pitchFamily="18" charset="0"/>
              </a:rPr>
              <a:t>Photoelectric Effect</a:t>
            </a:r>
            <a:endParaRPr lang="zh-TW" altLang="en-US" sz="1800" dirty="0">
              <a:latin typeface="Times New Roman" pitchFamily="18" charset="0"/>
              <a:cs typeface="Times New Roman" pitchFamily="18" charset="0"/>
            </a:endParaRPr>
          </a:p>
        </p:txBody>
      </p:sp>
      <p:sp>
        <p:nvSpPr>
          <p:cNvPr id="6" name="文字方塊 1">
            <a:extLst>
              <a:ext uri="{FF2B5EF4-FFF2-40B4-BE49-F238E27FC236}">
                <a16:creationId xmlns:a16="http://schemas.microsoft.com/office/drawing/2014/main" id="{02D363DD-19D7-6CE4-B25B-D07A488EB822}"/>
              </a:ext>
            </a:extLst>
          </p:cNvPr>
          <p:cNvSpPr txBox="1"/>
          <p:nvPr/>
        </p:nvSpPr>
        <p:spPr>
          <a:xfrm>
            <a:off x="1846928" y="5352427"/>
            <a:ext cx="5112568" cy="369332"/>
          </a:xfrm>
          <a:prstGeom prst="rect">
            <a:avLst/>
          </a:prstGeom>
          <a:noFill/>
        </p:spPr>
        <p:txBody>
          <a:bodyPr wrap="square" rtlCol="0">
            <a:spAutoFit/>
          </a:bodyPr>
          <a:lstStyle/>
          <a:p>
            <a:r>
              <a:rPr lang="zh-TW" altLang="en-US" sz="1800" dirty="0"/>
              <a:t>進一部的實驗加上一個截止電壓以抑制光電流，</a:t>
            </a:r>
          </a:p>
        </p:txBody>
      </p:sp>
      <p:sp>
        <p:nvSpPr>
          <p:cNvPr id="9" name="矩形 3">
            <a:extLst>
              <a:ext uri="{FF2B5EF4-FFF2-40B4-BE49-F238E27FC236}">
                <a16:creationId xmlns:a16="http://schemas.microsoft.com/office/drawing/2014/main" id="{B3629447-D3BC-121D-DA66-C1AD979C73B4}"/>
              </a:ext>
            </a:extLst>
          </p:cNvPr>
          <p:cNvSpPr/>
          <p:nvPr/>
        </p:nvSpPr>
        <p:spPr>
          <a:xfrm>
            <a:off x="1844422" y="5840019"/>
            <a:ext cx="3185487" cy="369332"/>
          </a:xfrm>
          <a:prstGeom prst="rect">
            <a:avLst/>
          </a:prstGeom>
        </p:spPr>
        <p:txBody>
          <a:bodyPr wrap="none">
            <a:spAutoFit/>
          </a:bodyPr>
          <a:lstStyle/>
          <a:p>
            <a:r>
              <a:rPr lang="zh-TW" altLang="en-US" sz="1800" dirty="0"/>
              <a:t>截止電壓就等於電子的動能！</a:t>
            </a:r>
          </a:p>
        </p:txBody>
      </p:sp>
      <p:pic>
        <p:nvPicPr>
          <p:cNvPr id="11" name="Picture 3" descr="D:\Dropbox\Documents\課程\YoungTextBook\Images\Chapter38\A_Images\A_Figures_and_Photos\38_03_FigureB.jpg">
            <a:extLst>
              <a:ext uri="{FF2B5EF4-FFF2-40B4-BE49-F238E27FC236}">
                <a16:creationId xmlns:a16="http://schemas.microsoft.com/office/drawing/2014/main" id="{5CB42343-A979-6A1B-1F13-7A636E9B60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19" t="16730" b="5023"/>
          <a:stretch/>
        </p:blipFill>
        <p:spPr bwMode="auto">
          <a:xfrm>
            <a:off x="2591593" y="832885"/>
            <a:ext cx="3107091" cy="433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2">
            <a:extLst>
              <a:ext uri="{FF2B5EF4-FFF2-40B4-BE49-F238E27FC236}">
                <a16:creationId xmlns:a16="http://schemas.microsoft.com/office/drawing/2014/main" id="{BD18359F-D245-6F60-EFF2-519C5B61710D}"/>
              </a:ext>
            </a:extLst>
          </p:cNvPr>
          <p:cNvSpPr/>
          <p:nvPr/>
        </p:nvSpPr>
        <p:spPr>
          <a:xfrm>
            <a:off x="3921913" y="4293096"/>
            <a:ext cx="1107996" cy="369332"/>
          </a:xfrm>
          <a:prstGeom prst="rect">
            <a:avLst/>
          </a:prstGeom>
        </p:spPr>
        <p:txBody>
          <a:bodyPr wrap="none">
            <a:spAutoFit/>
          </a:bodyPr>
          <a:lstStyle/>
          <a:p>
            <a:r>
              <a:rPr lang="zh-TW" altLang="en-US" sz="1800" dirty="0"/>
              <a:t>截止電壓</a:t>
            </a:r>
          </a:p>
        </p:txBody>
      </p:sp>
      <p:pic>
        <p:nvPicPr>
          <p:cNvPr id="2" name="Graphic 1" descr="Cat with solid fill">
            <a:extLst>
              <a:ext uri="{FF2B5EF4-FFF2-40B4-BE49-F238E27FC236}">
                <a16:creationId xmlns:a16="http://schemas.microsoft.com/office/drawing/2014/main" id="{2801DDC6-FA37-BAAE-7A59-9621C490CB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7029172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E3F114-5C5A-0B1E-DF44-81B68195AA6B}"/>
              </a:ext>
            </a:extLst>
          </p:cNvPr>
          <p:cNvPicPr>
            <a:picLocks noChangeAspect="1"/>
          </p:cNvPicPr>
          <p:nvPr/>
        </p:nvPicPr>
        <p:blipFill>
          <a:blip r:embed="rId2"/>
          <a:stretch>
            <a:fillRect/>
          </a:stretch>
        </p:blipFill>
        <p:spPr>
          <a:xfrm>
            <a:off x="539159" y="593393"/>
            <a:ext cx="5472608" cy="5794526"/>
          </a:xfrm>
          <a:prstGeom prst="rect">
            <a:avLst/>
          </a:prstGeom>
        </p:spPr>
      </p:pic>
      <p:sp>
        <p:nvSpPr>
          <p:cNvPr id="4" name="Oval 3">
            <a:extLst>
              <a:ext uri="{FF2B5EF4-FFF2-40B4-BE49-F238E27FC236}">
                <a16:creationId xmlns:a16="http://schemas.microsoft.com/office/drawing/2014/main" id="{9719E0F0-FD53-1689-1092-BF4C8DF42FFD}"/>
              </a:ext>
            </a:extLst>
          </p:cNvPr>
          <p:cNvSpPr/>
          <p:nvPr/>
        </p:nvSpPr>
        <p:spPr>
          <a:xfrm>
            <a:off x="1547271" y="5830061"/>
            <a:ext cx="72008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3" name="Graphic 2" descr="Cat with solid fill">
            <a:extLst>
              <a:ext uri="{FF2B5EF4-FFF2-40B4-BE49-F238E27FC236}">
                <a16:creationId xmlns:a16="http://schemas.microsoft.com/office/drawing/2014/main" id="{45E2109E-5F2E-467D-04A3-1513A531F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15756" y="6209075"/>
            <a:ext cx="619090" cy="619090"/>
          </a:xfrm>
          <a:prstGeom prst="rect">
            <a:avLst/>
          </a:prstGeom>
        </p:spPr>
      </p:pic>
      <p:sp>
        <p:nvSpPr>
          <p:cNvPr id="5" name="文字方塊 1">
            <a:extLst>
              <a:ext uri="{FF2B5EF4-FFF2-40B4-BE49-F238E27FC236}">
                <a16:creationId xmlns:a16="http://schemas.microsoft.com/office/drawing/2014/main" id="{20CB6DD8-FBB1-3685-5DC2-EA1C91B9A4D5}"/>
              </a:ext>
            </a:extLst>
          </p:cNvPr>
          <p:cNvSpPr txBox="1"/>
          <p:nvPr/>
        </p:nvSpPr>
        <p:spPr>
          <a:xfrm>
            <a:off x="2410840" y="1476179"/>
            <a:ext cx="4752921" cy="369332"/>
          </a:xfrm>
          <a:prstGeom prst="rect">
            <a:avLst/>
          </a:prstGeom>
          <a:solidFill>
            <a:schemeClr val="bg1"/>
          </a:solidFill>
        </p:spPr>
        <p:txBody>
          <a:bodyPr wrap="square" rtlCol="0">
            <a:spAutoFit/>
          </a:bodyPr>
          <a:lstStyle/>
          <a:p>
            <a:r>
              <a:rPr lang="zh-TW" altLang="en-US" sz="1800" dirty="0"/>
              <a:t>光電流的出現與光的照射完全沒有時間差。</a:t>
            </a:r>
          </a:p>
        </p:txBody>
      </p:sp>
      <p:sp>
        <p:nvSpPr>
          <p:cNvPr id="6" name="Text Box 7">
            <a:extLst>
              <a:ext uri="{FF2B5EF4-FFF2-40B4-BE49-F238E27FC236}">
                <a16:creationId xmlns:a16="http://schemas.microsoft.com/office/drawing/2014/main" id="{9BC71C9F-FFBF-EEB9-7CA6-F38852EB11BE}"/>
              </a:ext>
            </a:extLst>
          </p:cNvPr>
          <p:cNvSpPr txBox="1">
            <a:spLocks noChangeArrowheads="1"/>
          </p:cNvSpPr>
          <p:nvPr/>
        </p:nvSpPr>
        <p:spPr bwMode="auto">
          <a:xfrm>
            <a:off x="4720947" y="5557882"/>
            <a:ext cx="3811494" cy="369332"/>
          </a:xfrm>
          <a:prstGeom prst="rect">
            <a:avLst/>
          </a:prstGeom>
          <a:solidFill>
            <a:schemeClr val="bg1"/>
          </a:solidFill>
          <a:ln>
            <a:noFill/>
          </a:ln>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光電流是否出現，只和頻率有關。</a:t>
            </a:r>
          </a:p>
        </p:txBody>
      </p:sp>
      <p:sp>
        <p:nvSpPr>
          <p:cNvPr id="7" name="Text Box 7">
            <a:extLst>
              <a:ext uri="{FF2B5EF4-FFF2-40B4-BE49-F238E27FC236}">
                <a16:creationId xmlns:a16="http://schemas.microsoft.com/office/drawing/2014/main" id="{A4381FAB-A720-11C4-5D21-8A292F6C6B40}"/>
              </a:ext>
            </a:extLst>
          </p:cNvPr>
          <p:cNvSpPr txBox="1">
            <a:spLocks noChangeArrowheads="1"/>
          </p:cNvSpPr>
          <p:nvPr/>
        </p:nvSpPr>
        <p:spPr bwMode="auto">
          <a:xfrm>
            <a:off x="4710008" y="4827823"/>
            <a:ext cx="3816424" cy="369332"/>
          </a:xfrm>
          <a:prstGeom prst="rect">
            <a:avLst/>
          </a:prstGeom>
          <a:solidFill>
            <a:schemeClr val="bg1"/>
          </a:solidFill>
          <a:ln>
            <a:noFill/>
          </a:ln>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但光電流是否出現與光的強度無關，</a:t>
            </a:r>
          </a:p>
        </p:txBody>
      </p:sp>
      <p:sp>
        <p:nvSpPr>
          <p:cNvPr id="8" name="Text Box 7">
            <a:extLst>
              <a:ext uri="{FF2B5EF4-FFF2-40B4-BE49-F238E27FC236}">
                <a16:creationId xmlns:a16="http://schemas.microsoft.com/office/drawing/2014/main" id="{FBD879A3-1FC0-A44D-A016-F2E79B3F4C7A}"/>
              </a:ext>
            </a:extLst>
          </p:cNvPr>
          <p:cNvSpPr txBox="1">
            <a:spLocks noChangeArrowheads="1"/>
          </p:cNvSpPr>
          <p:nvPr/>
        </p:nvSpPr>
        <p:spPr bwMode="auto">
          <a:xfrm>
            <a:off x="3275463" y="2844398"/>
            <a:ext cx="2502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光越強，光電流越強。</a:t>
            </a:r>
          </a:p>
        </p:txBody>
      </p:sp>
      <p:sp>
        <p:nvSpPr>
          <p:cNvPr id="9" name="矩形 32">
            <a:extLst>
              <a:ext uri="{FF2B5EF4-FFF2-40B4-BE49-F238E27FC236}">
                <a16:creationId xmlns:a16="http://schemas.microsoft.com/office/drawing/2014/main" id="{4ADAB518-547B-4041-159D-9E660160915C}"/>
              </a:ext>
            </a:extLst>
          </p:cNvPr>
          <p:cNvSpPr>
            <a:spLocks noChangeArrowheads="1"/>
          </p:cNvSpPr>
          <p:nvPr/>
        </p:nvSpPr>
        <p:spPr bwMode="auto">
          <a:xfrm>
            <a:off x="4716016" y="5188550"/>
            <a:ext cx="3816424" cy="369332"/>
          </a:xfrm>
          <a:prstGeom prst="rect">
            <a:avLst/>
          </a:prstGeom>
          <a:solidFill>
            <a:schemeClr val="bg1"/>
          </a:solidFill>
          <a:ln>
            <a:noFill/>
          </a:ln>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有時再強的光都無法產生光電流！</a:t>
            </a:r>
          </a:p>
        </p:txBody>
      </p:sp>
    </p:spTree>
    <p:extLst>
      <p:ext uri="{BB962C8B-B14F-4D97-AF65-F5344CB8AC3E}">
        <p14:creationId xmlns:p14="http://schemas.microsoft.com/office/powerpoint/2010/main" val="158119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 Box 7"/>
          <p:cNvSpPr txBox="1">
            <a:spLocks noChangeArrowheads="1"/>
          </p:cNvSpPr>
          <p:nvPr/>
        </p:nvSpPr>
        <p:spPr bwMode="auto">
          <a:xfrm>
            <a:off x="1830900" y="5405726"/>
            <a:ext cx="5400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光電流是否出現與光的強度無關，只和頻率有關。</a:t>
            </a:r>
          </a:p>
        </p:txBody>
      </p:sp>
      <p:sp>
        <p:nvSpPr>
          <p:cNvPr id="10" name="文字方塊 9"/>
          <p:cNvSpPr txBox="1">
            <a:spLocks noChangeArrowheads="1"/>
          </p:cNvSpPr>
          <p:nvPr/>
        </p:nvSpPr>
        <p:spPr bwMode="auto">
          <a:xfrm>
            <a:off x="1830900" y="5839188"/>
            <a:ext cx="568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這樣的結果，連續的波動理論是很難解釋的</a:t>
            </a:r>
          </a:p>
        </p:txBody>
      </p:sp>
      <p:pic>
        <p:nvPicPr>
          <p:cNvPr id="12" name="Picture 2" descr="D:\Dropbox\Documents\課程\YoungTextBook\Images\Chapter38\A_Images\A_Figures_and_Photos\38_01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367" y="1223845"/>
            <a:ext cx="3426333" cy="368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864E09F-D7CF-E35C-930B-DE8B4F892266}"/>
              </a:ext>
            </a:extLst>
          </p:cNvPr>
          <p:cNvPicPr>
            <a:picLocks noChangeAspect="1"/>
          </p:cNvPicPr>
          <p:nvPr/>
        </p:nvPicPr>
        <p:blipFill>
          <a:blip r:embed="rId3"/>
          <a:stretch>
            <a:fillRect/>
          </a:stretch>
        </p:blipFill>
        <p:spPr>
          <a:xfrm>
            <a:off x="4857222" y="1186357"/>
            <a:ext cx="3469287" cy="3673363"/>
          </a:xfrm>
          <a:prstGeom prst="rect">
            <a:avLst/>
          </a:prstGeom>
        </p:spPr>
      </p:pic>
      <p:pic>
        <p:nvPicPr>
          <p:cNvPr id="4" name="Graphic 3" descr="Cat with solid fill">
            <a:extLst>
              <a:ext uri="{FF2B5EF4-FFF2-40B4-BE49-F238E27FC236}">
                <a16:creationId xmlns:a16="http://schemas.microsoft.com/office/drawing/2014/main" id="{E4BA9890-C978-933E-E9E2-AFB34B76CD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
        <p:nvSpPr>
          <p:cNvPr id="2" name="TextBox 1">
            <a:extLst>
              <a:ext uri="{FF2B5EF4-FFF2-40B4-BE49-F238E27FC236}">
                <a16:creationId xmlns:a16="http://schemas.microsoft.com/office/drawing/2014/main" id="{A8E6486A-CC68-3BFB-0116-D3DFA8C55FD3}"/>
              </a:ext>
            </a:extLst>
          </p:cNvPr>
          <p:cNvSpPr txBox="1"/>
          <p:nvPr/>
        </p:nvSpPr>
        <p:spPr>
          <a:xfrm>
            <a:off x="1830900" y="5019484"/>
            <a:ext cx="6989572" cy="369332"/>
          </a:xfrm>
          <a:prstGeom prst="rect">
            <a:avLst/>
          </a:prstGeom>
          <a:noFill/>
        </p:spPr>
        <p:txBody>
          <a:bodyPr wrap="square" rtlCol="0">
            <a:spAutoFit/>
          </a:bodyPr>
          <a:lstStyle/>
          <a:p>
            <a:pPr algn="l"/>
            <a:r>
              <a:rPr lang="en-US" sz="1800" dirty="0" err="1">
                <a:latin typeface="Cambria Math" panose="02040503050406030204" pitchFamily="18" charset="0"/>
              </a:rPr>
              <a:t>光的能量被電子吸收後是用來克服固體中固定的束縛能</a:t>
            </a:r>
            <a:r>
              <a:rPr lang="en-US" sz="1800" dirty="0">
                <a:latin typeface="Cambria Math" panose="02040503050406030204" pitchFamily="18" charset="0"/>
              </a:rPr>
              <a:t>。</a:t>
            </a:r>
          </a:p>
        </p:txBody>
      </p:sp>
    </p:spTree>
    <p:extLst>
      <p:ext uri="{BB962C8B-B14F-4D97-AF65-F5344CB8AC3E}">
        <p14:creationId xmlns:p14="http://schemas.microsoft.com/office/powerpoint/2010/main" val="36748705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9"/>
          <p:cNvSpPr txBox="1">
            <a:spLocks noChangeArrowheads="1"/>
          </p:cNvSpPr>
          <p:nvPr/>
        </p:nvSpPr>
        <p:spPr bwMode="auto">
          <a:xfrm>
            <a:off x="965706" y="4005064"/>
            <a:ext cx="7434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但如果假設光與物質交換能量時是以一次一顆固定量子的形式進行：</a:t>
            </a:r>
          </a:p>
        </p:txBody>
      </p:sp>
      <p:pic>
        <p:nvPicPr>
          <p:cNvPr id="118787" name="Picture 11" descr="4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4114" y="446834"/>
            <a:ext cx="3565525"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11" descr="4009"/>
          <p:cNvPicPr>
            <a:picLocks noChangeAspect="1" noChangeArrowheads="1"/>
          </p:cNvPicPr>
          <p:nvPr/>
        </p:nvPicPr>
        <p:blipFill>
          <a:blip r:embed="rId3">
            <a:extLst>
              <a:ext uri="{28A0092B-C50C-407E-A947-70E740481C1C}">
                <a14:useLocalDpi xmlns:a14="http://schemas.microsoft.com/office/drawing/2010/main" val="0"/>
              </a:ext>
            </a:extLst>
          </a:blip>
          <a:srcRect l="31348" t="12701" r="58557" b="76387"/>
          <a:stretch>
            <a:fillRect/>
          </a:stretch>
        </p:blipFill>
        <p:spPr bwMode="auto">
          <a:xfrm>
            <a:off x="3554702" y="3039221"/>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橢圓 12"/>
          <p:cNvSpPr/>
          <p:nvPr/>
        </p:nvSpPr>
        <p:spPr>
          <a:xfrm>
            <a:off x="3842039" y="131202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橢圓 13"/>
          <p:cNvSpPr/>
          <p:nvPr/>
        </p:nvSpPr>
        <p:spPr>
          <a:xfrm>
            <a:off x="2546639" y="131202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p:cNvSpPr/>
          <p:nvPr/>
        </p:nvSpPr>
        <p:spPr>
          <a:xfrm>
            <a:off x="2257714" y="138345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p:cNvSpPr/>
          <p:nvPr/>
        </p:nvSpPr>
        <p:spPr>
          <a:xfrm>
            <a:off x="1610014" y="131202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p:cNvSpPr txBox="1"/>
          <p:nvPr/>
        </p:nvSpPr>
        <p:spPr>
          <a:xfrm>
            <a:off x="965706" y="4430055"/>
            <a:ext cx="7987866" cy="369332"/>
          </a:xfrm>
          <a:prstGeom prst="rect">
            <a:avLst/>
          </a:prstGeom>
          <a:noFill/>
        </p:spPr>
        <p:txBody>
          <a:bodyPr wrap="square" rtlCol="0">
            <a:spAutoFit/>
          </a:bodyPr>
          <a:lstStyle/>
          <a:p>
            <a:r>
              <a:rPr lang="zh-TW" altLang="en-US" sz="1800" dirty="0"/>
              <a:t>當一個光量子的能量不足以克服離開固體的束縛能，能量就完全不被吸收。</a:t>
            </a:r>
          </a:p>
        </p:txBody>
      </p:sp>
      <p:sp>
        <p:nvSpPr>
          <p:cNvPr id="11" name="Text Box 7"/>
          <p:cNvSpPr txBox="1">
            <a:spLocks noChangeArrowheads="1"/>
          </p:cNvSpPr>
          <p:nvPr/>
        </p:nvSpPr>
        <p:spPr bwMode="auto">
          <a:xfrm>
            <a:off x="957578" y="4869160"/>
            <a:ext cx="77799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這是零或一的選擇，沒有分數的，難怪有時光即使再強，都無法產生電流。</a:t>
            </a:r>
          </a:p>
        </p:txBody>
      </p:sp>
      <p:sp>
        <p:nvSpPr>
          <p:cNvPr id="3" name="文字方塊 2"/>
          <p:cNvSpPr txBox="1"/>
          <p:nvPr/>
        </p:nvSpPr>
        <p:spPr>
          <a:xfrm>
            <a:off x="965706" y="5304591"/>
            <a:ext cx="7650034" cy="369332"/>
          </a:xfrm>
          <a:prstGeom prst="rect">
            <a:avLst/>
          </a:prstGeom>
          <a:noFill/>
        </p:spPr>
        <p:txBody>
          <a:bodyPr wrap="square" rtlCol="0">
            <a:spAutoFit/>
          </a:bodyPr>
          <a:lstStyle/>
          <a:p>
            <a:r>
              <a:rPr lang="zh-TW" altLang="en-US" sz="1800" dirty="0"/>
              <a:t>光的強度只決定光粒子的數量，只會影響光電流一旦出現時的大小。</a:t>
            </a:r>
          </a:p>
        </p:txBody>
      </p:sp>
      <p:pic>
        <p:nvPicPr>
          <p:cNvPr id="4" name="Graphic 3" descr="Cat with solid fill">
            <a:extLst>
              <a:ext uri="{FF2B5EF4-FFF2-40B4-BE49-F238E27FC236}">
                <a16:creationId xmlns:a16="http://schemas.microsoft.com/office/drawing/2014/main" id="{FEFA2E70-1CFF-B0F1-464D-E2FDB6C3DE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
        <p:nvSpPr>
          <p:cNvPr id="5" name="文字方塊 1">
            <a:extLst>
              <a:ext uri="{FF2B5EF4-FFF2-40B4-BE49-F238E27FC236}">
                <a16:creationId xmlns:a16="http://schemas.microsoft.com/office/drawing/2014/main" id="{4D499AEB-A9F5-2969-2F1D-F8AA9983279E}"/>
              </a:ext>
            </a:extLst>
          </p:cNvPr>
          <p:cNvSpPr txBox="1"/>
          <p:nvPr/>
        </p:nvSpPr>
        <p:spPr>
          <a:xfrm>
            <a:off x="965706" y="5754129"/>
            <a:ext cx="7987866" cy="369332"/>
          </a:xfrm>
          <a:prstGeom prst="rect">
            <a:avLst/>
          </a:prstGeom>
          <a:noFill/>
        </p:spPr>
        <p:txBody>
          <a:bodyPr wrap="square" rtlCol="0">
            <a:spAutoFit/>
          </a:bodyPr>
          <a:lstStyle/>
          <a:p>
            <a:r>
              <a:rPr lang="zh-TW" altLang="en-US" sz="1800" dirty="0"/>
              <a:t>若假設一個光量子的能量由頻率決定，光電流是否出現，自然只和頻率有關。</a:t>
            </a:r>
          </a:p>
        </p:txBody>
      </p:sp>
      <p:pic>
        <p:nvPicPr>
          <p:cNvPr id="6" name="Picture 5">
            <a:extLst>
              <a:ext uri="{FF2B5EF4-FFF2-40B4-BE49-F238E27FC236}">
                <a16:creationId xmlns:a16="http://schemas.microsoft.com/office/drawing/2014/main" id="{CD7503D6-D16A-476D-DE06-5E3F2281A78A}"/>
              </a:ext>
            </a:extLst>
          </p:cNvPr>
          <p:cNvPicPr>
            <a:picLocks noChangeAspect="1"/>
          </p:cNvPicPr>
          <p:nvPr/>
        </p:nvPicPr>
        <p:blipFill rotWithShape="1">
          <a:blip r:embed="rId6"/>
          <a:srcRect t="26363" b="46193"/>
          <a:stretch/>
        </p:blipFill>
        <p:spPr>
          <a:xfrm>
            <a:off x="5194797" y="450810"/>
            <a:ext cx="3469287" cy="1008112"/>
          </a:xfrm>
          <a:prstGeom prst="rect">
            <a:avLst/>
          </a:prstGeom>
        </p:spPr>
      </p:pic>
      <p:pic>
        <p:nvPicPr>
          <p:cNvPr id="7" name="Picture 6">
            <a:extLst>
              <a:ext uri="{FF2B5EF4-FFF2-40B4-BE49-F238E27FC236}">
                <a16:creationId xmlns:a16="http://schemas.microsoft.com/office/drawing/2014/main" id="{30408968-5C62-73EF-B4DC-E10A61DE3A4E}"/>
              </a:ext>
            </a:extLst>
          </p:cNvPr>
          <p:cNvPicPr>
            <a:picLocks noChangeAspect="1"/>
          </p:cNvPicPr>
          <p:nvPr/>
        </p:nvPicPr>
        <p:blipFill rotWithShape="1">
          <a:blip r:embed="rId6"/>
          <a:srcRect t="72556"/>
          <a:stretch/>
        </p:blipFill>
        <p:spPr>
          <a:xfrm>
            <a:off x="5146453" y="2676693"/>
            <a:ext cx="3469287" cy="1008113"/>
          </a:xfrm>
          <a:prstGeom prst="rect">
            <a:avLst/>
          </a:prstGeom>
        </p:spPr>
      </p:pic>
      <p:sp>
        <p:nvSpPr>
          <p:cNvPr id="8" name="Rectangle 7">
            <a:extLst>
              <a:ext uri="{FF2B5EF4-FFF2-40B4-BE49-F238E27FC236}">
                <a16:creationId xmlns:a16="http://schemas.microsoft.com/office/drawing/2014/main" id="{8DD24768-6110-7B9E-BB96-AB106050844F}"/>
              </a:ext>
            </a:extLst>
          </p:cNvPr>
          <p:cNvSpPr/>
          <p:nvPr/>
        </p:nvSpPr>
        <p:spPr>
          <a:xfrm>
            <a:off x="6660232" y="2676693"/>
            <a:ext cx="648072" cy="3202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9" name="Rectangle 8">
            <a:extLst>
              <a:ext uri="{FF2B5EF4-FFF2-40B4-BE49-F238E27FC236}">
                <a16:creationId xmlns:a16="http://schemas.microsoft.com/office/drawing/2014/main" id="{7F5001A1-F874-E656-0A61-B68604F0212C}"/>
              </a:ext>
            </a:extLst>
          </p:cNvPr>
          <p:cNvSpPr/>
          <p:nvPr/>
        </p:nvSpPr>
        <p:spPr>
          <a:xfrm>
            <a:off x="6199290" y="447315"/>
            <a:ext cx="648072" cy="3202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Rectangle 9">
            <a:extLst>
              <a:ext uri="{FF2B5EF4-FFF2-40B4-BE49-F238E27FC236}">
                <a16:creationId xmlns:a16="http://schemas.microsoft.com/office/drawing/2014/main" id="{09473554-E838-DB87-A969-11C7895885F6}"/>
              </a:ext>
            </a:extLst>
          </p:cNvPr>
          <p:cNvSpPr/>
          <p:nvPr/>
        </p:nvSpPr>
        <p:spPr>
          <a:xfrm>
            <a:off x="5485899" y="1218870"/>
            <a:ext cx="648072" cy="2400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mc:Choice xmlns:a14="http://schemas.microsoft.com/office/drawing/2010/main" Requires="a14">
          <p:sp>
            <p:nvSpPr>
              <p:cNvPr id="12" name="文字方塊 1">
                <a:extLst>
                  <a:ext uri="{FF2B5EF4-FFF2-40B4-BE49-F238E27FC236}">
                    <a16:creationId xmlns:a16="http://schemas.microsoft.com/office/drawing/2014/main" id="{F1D64992-FC0A-432E-8D5F-E707721B8C5C}"/>
                  </a:ext>
                </a:extLst>
              </p:cNvPr>
              <p:cNvSpPr txBox="1"/>
              <p:nvPr/>
            </p:nvSpPr>
            <p:spPr>
              <a:xfrm>
                <a:off x="3703695" y="6219381"/>
                <a:ext cx="953851"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a:rPr>
                        <m:t>h𝑓</m:t>
                      </m:r>
                    </m:oMath>
                  </m:oMathPara>
                </a14:m>
                <a:endParaRPr lang="zh-TW" altLang="en-US" sz="1800" dirty="0"/>
              </a:p>
            </p:txBody>
          </p:sp>
        </mc:Choice>
        <mc:Fallback>
          <p:sp>
            <p:nvSpPr>
              <p:cNvPr id="12" name="文字方塊 1">
                <a:extLst>
                  <a:ext uri="{FF2B5EF4-FFF2-40B4-BE49-F238E27FC236}">
                    <a16:creationId xmlns:a16="http://schemas.microsoft.com/office/drawing/2014/main" id="{F1D64992-FC0A-432E-8D5F-E707721B8C5C}"/>
                  </a:ext>
                </a:extLst>
              </p:cNvPr>
              <p:cNvSpPr txBox="1">
                <a:spLocks noRot="1" noChangeAspect="1" noMove="1" noResize="1" noEditPoints="1" noAdjustHandles="1" noChangeArrowheads="1" noChangeShapeType="1" noTextEdit="1"/>
              </p:cNvSpPr>
              <p:nvPr/>
            </p:nvSpPr>
            <p:spPr>
              <a:xfrm>
                <a:off x="3703695" y="6219381"/>
                <a:ext cx="953851" cy="369332"/>
              </a:xfrm>
              <a:prstGeom prst="rect">
                <a:avLst/>
              </a:prstGeom>
              <a:blipFill>
                <a:blip r:embed="rId7"/>
                <a:stretch>
                  <a:fillRect b="-16667"/>
                </a:stretch>
              </a:blipFill>
            </p:spPr>
            <p:txBody>
              <a:bodyPr/>
              <a:lstStyle/>
              <a:p>
                <a:r>
                  <a:rPr lang="en-US">
                    <a:noFill/>
                  </a:rPr>
                  <a:t> </a:t>
                </a:r>
              </a:p>
            </p:txBody>
          </p:sp>
        </mc:Fallback>
      </mc:AlternateContent>
    </p:spTree>
    <p:extLst>
      <p:ext uri="{BB962C8B-B14F-4D97-AF65-F5344CB8AC3E}">
        <p14:creationId xmlns:p14="http://schemas.microsoft.com/office/powerpoint/2010/main" val="378578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5" descr="f39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3240" y="765176"/>
            <a:ext cx="4115427" cy="312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117763" name="Text Box 6"/>
              <p:cNvSpPr txBox="1">
                <a:spLocks noChangeArrowheads="1"/>
              </p:cNvSpPr>
              <p:nvPr/>
            </p:nvSpPr>
            <p:spPr bwMode="auto">
              <a:xfrm>
                <a:off x="1403350" y="286487"/>
                <a:ext cx="481720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chemeClr val="tx1"/>
                    </a:solidFill>
                  </a:rPr>
                  <a:t>將截止電壓</a:t>
                </a:r>
                <a14:m>
                  <m:oMath xmlns:m="http://schemas.openxmlformats.org/officeDocument/2006/math">
                    <m:r>
                      <a:rPr lang="en-US" altLang="zh-TW" sz="1800" i="1" dirty="0">
                        <a:solidFill>
                          <a:schemeClr val="tx1"/>
                        </a:solidFill>
                        <a:latin typeface="Cambria Math"/>
                        <a:cs typeface="Times New Roman" pitchFamily="18" charset="0"/>
                      </a:rPr>
                      <m:t>𝑉</m:t>
                    </m:r>
                    <m:r>
                      <m:rPr>
                        <m:nor/>
                      </m:rPr>
                      <a:rPr lang="en-US" altLang="zh-TW" sz="1800" baseline="-25000" dirty="0" err="1">
                        <a:solidFill>
                          <a:schemeClr val="tx1"/>
                        </a:solidFill>
                        <a:latin typeface="Cambria Math"/>
                        <a:cs typeface="Times New Roman" pitchFamily="18" charset="0"/>
                      </a:rPr>
                      <m:t>stop</m:t>
                    </m:r>
                  </m:oMath>
                </a14:m>
                <a:r>
                  <a:rPr lang="zh-TW" altLang="en-US" sz="1800" dirty="0">
                    <a:solidFill>
                      <a:schemeClr val="tx1"/>
                    </a:solidFill>
                  </a:rPr>
                  <a:t>對光的頻率作圖，呈線性關係！</a:t>
                </a:r>
              </a:p>
            </p:txBody>
          </p:sp>
        </mc:Choice>
        <mc:Fallback>
          <p:sp>
            <p:nvSpPr>
              <p:cNvPr id="117763" name="Text Box 6"/>
              <p:cNvSpPr txBox="1">
                <a:spLocks noRot="1" noChangeAspect="1" noMove="1" noResize="1" noEditPoints="1" noAdjustHandles="1" noChangeArrowheads="1" noChangeShapeType="1" noTextEdit="1"/>
              </p:cNvSpPr>
              <p:nvPr/>
            </p:nvSpPr>
            <p:spPr bwMode="auto">
              <a:xfrm>
                <a:off x="1403350" y="286487"/>
                <a:ext cx="4817207" cy="369332"/>
              </a:xfrm>
              <a:prstGeom prst="rect">
                <a:avLst/>
              </a:prstGeom>
              <a:blipFill>
                <a:blip r:embed="rId3"/>
                <a:stretch>
                  <a:fillRect l="-1053" t="-6667" r="-5789"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7766" name="文字方塊 9"/>
              <p:cNvSpPr txBox="1">
                <a:spLocks noChangeArrowheads="1"/>
              </p:cNvSpPr>
              <p:nvPr/>
            </p:nvSpPr>
            <p:spPr bwMode="auto">
              <a:xfrm>
                <a:off x="1470715" y="4048967"/>
                <a:ext cx="693545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14:m>
                  <m:oMath xmlns:m="http://schemas.openxmlformats.org/officeDocument/2006/math">
                    <m:r>
                      <a:rPr lang="en-US" altLang="zh-TW" sz="1800" i="1" dirty="0" smtClean="0">
                        <a:latin typeface="Cambria Math"/>
                        <a:cs typeface="Times New Roman" pitchFamily="18" charset="0"/>
                      </a:rPr>
                      <m:t>𝑒𝑉</m:t>
                    </m:r>
                    <m:r>
                      <m:rPr>
                        <m:nor/>
                      </m:rPr>
                      <a:rPr lang="en-US" altLang="zh-TW" sz="1800" i="0" baseline="-25000" dirty="0" err="1" smtClean="0">
                        <a:latin typeface="Cambria Math"/>
                        <a:cs typeface="Times New Roman" pitchFamily="18" charset="0"/>
                      </a:rPr>
                      <m:t>sto</m:t>
                    </m:r>
                    <m:r>
                      <m:rPr>
                        <m:nor/>
                      </m:rPr>
                      <a:rPr lang="en-US" altLang="zh-TW" sz="1800" b="0" i="0" baseline="-25000" dirty="0" smtClean="0">
                        <a:latin typeface="Cambria Math"/>
                        <a:cs typeface="Times New Roman" pitchFamily="18" charset="0"/>
                      </a:rPr>
                      <m:t>p</m:t>
                    </m:r>
                  </m:oMath>
                </a14:m>
                <a:r>
                  <a:rPr lang="zh-TW" altLang="en-US" sz="1800" baseline="-25000" dirty="0">
                    <a:latin typeface="Times New Roman" pitchFamily="18" charset="0"/>
                    <a:cs typeface="Times New Roman" pitchFamily="18" charset="0"/>
                  </a:rPr>
                  <a:t> </a:t>
                </a:r>
                <a:r>
                  <a:rPr lang="zh-TW" altLang="en-US" sz="1800" dirty="0">
                    <a:cs typeface="Times New Roman" pitchFamily="18" charset="0"/>
                  </a:rPr>
                  <a:t>即是一個光電子的最大動能。右圖的實驗結果顯示：</a:t>
                </a:r>
              </a:p>
            </p:txBody>
          </p:sp>
        </mc:Choice>
        <mc:Fallback>
          <p:sp>
            <p:nvSpPr>
              <p:cNvPr id="117766" name="文字方塊 9"/>
              <p:cNvSpPr txBox="1">
                <a:spLocks noRot="1" noChangeAspect="1" noMove="1" noResize="1" noEditPoints="1" noAdjustHandles="1" noChangeArrowheads="1" noChangeShapeType="1" noTextEdit="1"/>
              </p:cNvSpPr>
              <p:nvPr/>
            </p:nvSpPr>
            <p:spPr bwMode="auto">
              <a:xfrm>
                <a:off x="1470715" y="4048967"/>
                <a:ext cx="6935455" cy="369332"/>
              </a:xfrm>
              <a:prstGeom prst="rect">
                <a:avLst/>
              </a:prstGeom>
              <a:blipFill>
                <a:blip r:embed="rId4"/>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17767" name="Picture 11" descr="40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333" y="765176"/>
            <a:ext cx="3384054" cy="312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8" name="Picture 11" descr="4009"/>
          <p:cNvPicPr>
            <a:picLocks noChangeAspect="1" noChangeArrowheads="1"/>
          </p:cNvPicPr>
          <p:nvPr/>
        </p:nvPicPr>
        <p:blipFill>
          <a:blip r:embed="rId6">
            <a:extLst>
              <a:ext uri="{28A0092B-C50C-407E-A947-70E740481C1C}">
                <a14:useLocalDpi xmlns:a14="http://schemas.microsoft.com/office/drawing/2010/main" val="0"/>
              </a:ext>
            </a:extLst>
          </a:blip>
          <a:srcRect l="31348" t="12701" r="58557" b="76387"/>
          <a:stretch>
            <a:fillRect/>
          </a:stretch>
        </p:blipFill>
        <p:spPr bwMode="auto">
          <a:xfrm>
            <a:off x="2805920" y="3357563"/>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橢圓 12"/>
          <p:cNvSpPr/>
          <p:nvPr/>
        </p:nvSpPr>
        <p:spPr>
          <a:xfrm>
            <a:off x="3093257" y="16287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橢圓 13"/>
          <p:cNvSpPr/>
          <p:nvPr/>
        </p:nvSpPr>
        <p:spPr>
          <a:xfrm>
            <a:off x="1797857" y="16287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p:cNvSpPr/>
          <p:nvPr/>
        </p:nvSpPr>
        <p:spPr>
          <a:xfrm>
            <a:off x="1508932" y="17018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p:cNvSpPr/>
          <p:nvPr/>
        </p:nvSpPr>
        <p:spPr>
          <a:xfrm>
            <a:off x="861232" y="16287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mc:Choice xmlns:a14="http://schemas.microsoft.com/office/drawing/2010/main" Requires="a14">
          <p:sp>
            <p:nvSpPr>
              <p:cNvPr id="117773" name="文字方塊 16"/>
              <p:cNvSpPr txBox="1">
                <a:spLocks noChangeArrowheads="1"/>
              </p:cNvSpPr>
              <p:nvPr/>
            </p:nvSpPr>
            <p:spPr bwMode="auto">
              <a:xfrm>
                <a:off x="1403350" y="5373688"/>
                <a:ext cx="626499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14:m>
                  <m:oMath xmlns:m="http://schemas.openxmlformats.org/officeDocument/2006/math">
                    <m:r>
                      <a:rPr lang="en-US" altLang="zh-TW" sz="1800" b="0" i="1" dirty="0" smtClean="0">
                        <a:latin typeface="Cambria Math" panose="02040503050406030204" pitchFamily="18" charset="0"/>
                        <a:cs typeface="Times New Roman" pitchFamily="18" charset="0"/>
                      </a:rPr>
                      <m:t>𝑊</m:t>
                    </m:r>
                  </m:oMath>
                </a14:m>
                <a:r>
                  <a:rPr lang="zh-TW" altLang="en-US" sz="1800" dirty="0">
                    <a:cs typeface="Times New Roman" pitchFamily="18" charset="0"/>
                  </a:rPr>
                  <a:t>是光電子離開電極所需克服的束縛能：</a:t>
                </a:r>
                <a:r>
                  <a:rPr lang="en-US" altLang="zh-TW" sz="1800" dirty="0">
                    <a:latin typeface="Times New Roman" panose="02020603050405020304" pitchFamily="18" charset="0"/>
                    <a:cs typeface="Times New Roman" panose="02020603050405020304" pitchFamily="18" charset="0"/>
                  </a:rPr>
                  <a:t>Work Function</a:t>
                </a:r>
                <a:r>
                  <a:rPr lang="zh-TW" altLang="en-US" sz="1800" dirty="0">
                    <a:latin typeface="Times New Roman" panose="02020603050405020304" pitchFamily="18" charset="0"/>
                    <a:cs typeface="Times New Roman" panose="02020603050405020304" pitchFamily="18" charset="0"/>
                  </a:rPr>
                  <a:t>。</a:t>
                </a:r>
              </a:p>
            </p:txBody>
          </p:sp>
        </mc:Choice>
        <mc:Fallback>
          <p:sp>
            <p:nvSpPr>
              <p:cNvPr id="117773" name="文字方塊 16"/>
              <p:cNvSpPr txBox="1">
                <a:spLocks noRot="1" noChangeAspect="1" noMove="1" noResize="1" noEditPoints="1" noAdjustHandles="1" noChangeArrowheads="1" noChangeShapeType="1" noTextEdit="1"/>
              </p:cNvSpPr>
              <p:nvPr/>
            </p:nvSpPr>
            <p:spPr bwMode="auto">
              <a:xfrm>
                <a:off x="1403350" y="5373688"/>
                <a:ext cx="6264994" cy="369332"/>
              </a:xfrm>
              <a:prstGeom prst="rect">
                <a:avLst/>
              </a:prstGeom>
              <a:blipFill>
                <a:blip r:embed="rId7"/>
                <a:stretch>
                  <a:fillRect t="-10000"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774" name="文字方塊 19"/>
              <p:cNvSpPr txBox="1">
                <a:spLocks noChangeArrowheads="1"/>
              </p:cNvSpPr>
              <p:nvPr/>
            </p:nvSpPr>
            <p:spPr bwMode="auto">
              <a:xfrm>
                <a:off x="1403350" y="6237288"/>
                <a:ext cx="709531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直線的斜率即是 </a:t>
                </a:r>
                <a:r>
                  <a:rPr lang="en-US" altLang="zh-TW" sz="1800" dirty="0">
                    <a:solidFill>
                      <a:srgbClr val="FF0000"/>
                    </a:solidFill>
                    <a:latin typeface="Times New Roman" panose="02020603050405020304" pitchFamily="18" charset="0"/>
                    <a:cs typeface="Times New Roman" panose="02020603050405020304" pitchFamily="18" charset="0"/>
                  </a:rPr>
                  <a:t>Planck</a:t>
                </a:r>
                <a:r>
                  <a:rPr lang="zh-TW" altLang="en-US" sz="1800" dirty="0">
                    <a:solidFill>
                      <a:srgbClr val="FF0000"/>
                    </a:solidFill>
                  </a:rPr>
                  <a:t>常數</a:t>
                </a:r>
                <a14:m>
                  <m:oMath xmlns:m="http://schemas.openxmlformats.org/officeDocument/2006/math">
                    <m:r>
                      <a:rPr lang="en-US" altLang="zh-TW" sz="1800" b="0" i="1" smtClean="0">
                        <a:solidFill>
                          <a:srgbClr val="FF0000"/>
                        </a:solidFill>
                        <a:latin typeface="Cambria Math"/>
                      </a:rPr>
                      <m:t>h</m:t>
                    </m:r>
                  </m:oMath>
                </a14:m>
                <a:r>
                  <a:rPr lang="zh-TW" altLang="en-US" sz="1800" dirty="0">
                    <a:solidFill>
                      <a:srgbClr val="FF0000"/>
                    </a:solidFill>
                  </a:rPr>
                  <a:t>。這是最容易測蒲朗克常數的辦法。</a:t>
                </a:r>
              </a:p>
            </p:txBody>
          </p:sp>
        </mc:Choice>
        <mc:Fallback xmlns="">
          <p:sp>
            <p:nvSpPr>
              <p:cNvPr id="117774" name="文字方塊 19"/>
              <p:cNvSpPr txBox="1">
                <a:spLocks noRot="1" noChangeAspect="1" noMove="1" noResize="1" noEditPoints="1" noAdjustHandles="1" noChangeArrowheads="1" noChangeShapeType="1" noTextEdit="1"/>
              </p:cNvSpPr>
              <p:nvPr/>
            </p:nvSpPr>
            <p:spPr bwMode="auto">
              <a:xfrm>
                <a:off x="1403350" y="6237288"/>
                <a:ext cx="7095318" cy="369332"/>
              </a:xfrm>
              <a:prstGeom prst="rect">
                <a:avLst/>
              </a:prstGeom>
              <a:blipFill>
                <a:blip r:embed="rId9"/>
                <a:stretch>
                  <a:fillRect l="-71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17775" name="Text Box 9"/>
          <p:cNvSpPr txBox="1">
            <a:spLocks noChangeArrowheads="1"/>
          </p:cNvSpPr>
          <p:nvPr/>
        </p:nvSpPr>
        <p:spPr bwMode="auto">
          <a:xfrm>
            <a:off x="1403350" y="4941888"/>
            <a:ext cx="590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光交給電子的能量是一個固定不可分割的值，稱為光量子</a:t>
            </a:r>
          </a:p>
        </p:txBody>
      </p:sp>
      <mc:AlternateContent xmlns:mc="http://schemas.openxmlformats.org/markup-compatibility/2006" xmlns:a14="http://schemas.microsoft.com/office/drawing/2010/main">
        <mc:Choice Requires="a14">
          <p:sp>
            <p:nvSpPr>
              <p:cNvPr id="117776" name="文字方塊 10"/>
              <p:cNvSpPr txBox="1">
                <a:spLocks noChangeArrowheads="1"/>
              </p:cNvSpPr>
              <p:nvPr/>
            </p:nvSpPr>
            <p:spPr bwMode="auto">
              <a:xfrm>
                <a:off x="1403350" y="5805488"/>
                <a:ext cx="756113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一個光量子的能量由頻率決定，因此光量子能量低於</a:t>
                </a:r>
                <a14:m>
                  <m:oMath xmlns:m="http://schemas.openxmlformats.org/officeDocument/2006/math">
                    <m:r>
                      <a:rPr lang="en-US" altLang="zh-TW" sz="1800" b="0" i="1" dirty="0" smtClean="0">
                        <a:latin typeface="Cambria Math" panose="02040503050406030204" pitchFamily="18" charset="0"/>
                        <a:cs typeface="Times New Roman" pitchFamily="18" charset="0"/>
                      </a:rPr>
                      <m:t>𝑊</m:t>
                    </m:r>
                  </m:oMath>
                </a14:m>
                <a:r>
                  <a:rPr lang="zh-TW" altLang="en-US" sz="1800" dirty="0"/>
                  <a:t>即無法打出電子。</a:t>
                </a:r>
              </a:p>
            </p:txBody>
          </p:sp>
        </mc:Choice>
        <mc:Fallback xmlns="">
          <p:sp>
            <p:nvSpPr>
              <p:cNvPr id="117776" name="文字方塊 10"/>
              <p:cNvSpPr txBox="1">
                <a:spLocks noRot="1" noChangeAspect="1" noMove="1" noResize="1" noEditPoints="1" noAdjustHandles="1" noChangeArrowheads="1" noChangeShapeType="1" noTextEdit="1"/>
              </p:cNvSpPr>
              <p:nvPr/>
            </p:nvSpPr>
            <p:spPr bwMode="auto">
              <a:xfrm>
                <a:off x="1403350" y="5805488"/>
                <a:ext cx="7561138" cy="369332"/>
              </a:xfrm>
              <a:prstGeom prst="rect">
                <a:avLst/>
              </a:prstGeom>
              <a:blipFill>
                <a:blip r:embed="rId10"/>
                <a:stretch>
                  <a:fillRect l="-670" t="-3226"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1E1D2208-A1BF-BB7D-4FBC-5B821D2B2A3B}"/>
                  </a:ext>
                </a:extLst>
              </p:cNvPr>
              <p:cNvSpPr txBox="1"/>
              <p:nvPr/>
            </p:nvSpPr>
            <p:spPr>
              <a:xfrm>
                <a:off x="7452320" y="4941888"/>
                <a:ext cx="953851"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a:rPr>
                        <m:t>h𝑓</m:t>
                      </m:r>
                    </m:oMath>
                  </m:oMathPara>
                </a14:m>
                <a:endParaRPr lang="zh-TW" altLang="en-US" sz="1800" dirty="0"/>
              </a:p>
            </p:txBody>
          </p:sp>
        </mc:Choice>
        <mc:Fallback xmlns="">
          <p:sp>
            <p:nvSpPr>
              <p:cNvPr id="2" name="文字方塊 1">
                <a:extLst>
                  <a:ext uri="{FF2B5EF4-FFF2-40B4-BE49-F238E27FC236}">
                    <a16:creationId xmlns:a16="http://schemas.microsoft.com/office/drawing/2014/main" id="{1E1D2208-A1BF-BB7D-4FBC-5B821D2B2A3B}"/>
                  </a:ext>
                </a:extLst>
              </p:cNvPr>
              <p:cNvSpPr txBox="1">
                <a:spLocks noRot="1" noChangeAspect="1" noMove="1" noResize="1" noEditPoints="1" noAdjustHandles="1" noChangeArrowheads="1" noChangeShapeType="1" noTextEdit="1"/>
              </p:cNvSpPr>
              <p:nvPr/>
            </p:nvSpPr>
            <p:spPr>
              <a:xfrm>
                <a:off x="7452320" y="4941888"/>
                <a:ext cx="953851" cy="369332"/>
              </a:xfrm>
              <a:prstGeom prst="rect">
                <a:avLst/>
              </a:prstGeom>
              <a:blipFill>
                <a:blip r:embed="rId11"/>
                <a:stretch>
                  <a:fillRect b="-13333"/>
                </a:stretch>
              </a:blipFill>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3" name="文字方塊 1">
                <a:extLst>
                  <a:ext uri="{FF2B5EF4-FFF2-40B4-BE49-F238E27FC236}">
                    <a16:creationId xmlns:a16="http://schemas.microsoft.com/office/drawing/2014/main" id="{2623DCE2-F8C1-4ECA-BBA5-52492BEE9A7A}"/>
                  </a:ext>
                </a:extLst>
              </p:cNvPr>
              <p:cNvSpPr txBox="1"/>
              <p:nvPr/>
            </p:nvSpPr>
            <p:spPr>
              <a:xfrm>
                <a:off x="1470716" y="4506616"/>
                <a:ext cx="2451697" cy="39401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𝑒</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𝑉</m:t>
                          </m:r>
                        </m:e>
                        <m:sub>
                          <m:r>
                            <m:rPr>
                              <m:sty m:val="p"/>
                            </m:rPr>
                            <a:rPr lang="en-US" altLang="zh-TW" sz="1800" b="0" i="0" smtClean="0">
                              <a:latin typeface="Cambria Math" panose="02040503050406030204" pitchFamily="18" charset="0"/>
                            </a:rPr>
                            <m:t>stop</m:t>
                          </m:r>
                        </m:sub>
                      </m:sSub>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𝐸</m:t>
                          </m:r>
                        </m:e>
                        <m:sub>
                          <m:r>
                            <a:rPr lang="en-US" altLang="zh-TW" sz="1800" b="0" i="1" smtClean="0">
                              <a:latin typeface="Cambria Math" panose="02040503050406030204" pitchFamily="18" charset="0"/>
                            </a:rPr>
                            <m:t>𝑒</m:t>
                          </m:r>
                        </m:sub>
                      </m:sSub>
                      <m:r>
                        <a:rPr lang="en-US" altLang="zh-TW" sz="1800" b="0" i="1" smtClean="0">
                          <a:latin typeface="Cambria Math" panose="02040503050406030204" pitchFamily="18" charset="0"/>
                        </a:rPr>
                        <m:t>=</m:t>
                      </m:r>
                      <m:r>
                        <a:rPr lang="en-US" altLang="zh-TW" sz="1800" b="0" i="1" smtClean="0">
                          <a:latin typeface="Cambria Math"/>
                        </a:rPr>
                        <m:t>h𝑓</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𝑊</m:t>
                      </m:r>
                    </m:oMath>
                  </m:oMathPara>
                </a14:m>
                <a:endParaRPr lang="zh-TW" altLang="en-US" sz="1800" dirty="0"/>
              </a:p>
            </p:txBody>
          </p:sp>
        </mc:Choice>
        <mc:Fallback>
          <p:sp>
            <p:nvSpPr>
              <p:cNvPr id="3" name="文字方塊 1">
                <a:extLst>
                  <a:ext uri="{FF2B5EF4-FFF2-40B4-BE49-F238E27FC236}">
                    <a16:creationId xmlns:a16="http://schemas.microsoft.com/office/drawing/2014/main" id="{2623DCE2-F8C1-4ECA-BBA5-52492BEE9A7A}"/>
                  </a:ext>
                </a:extLst>
              </p:cNvPr>
              <p:cNvSpPr txBox="1">
                <a:spLocks noRot="1" noChangeAspect="1" noMove="1" noResize="1" noEditPoints="1" noAdjustHandles="1" noChangeArrowheads="1" noChangeShapeType="1" noTextEdit="1"/>
              </p:cNvSpPr>
              <p:nvPr/>
            </p:nvSpPr>
            <p:spPr>
              <a:xfrm>
                <a:off x="1470716" y="4506616"/>
                <a:ext cx="2451697" cy="394019"/>
              </a:xfrm>
              <a:prstGeom prst="rect">
                <a:avLst/>
              </a:prstGeom>
              <a:blipFill>
                <a:blip r:embed="rId12"/>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24762EF-28EF-C116-F932-1123FCF8FE3A}"/>
                  </a:ext>
                </a:extLst>
              </p:cNvPr>
              <p:cNvSpPr txBox="1"/>
              <p:nvPr/>
            </p:nvSpPr>
            <p:spPr>
              <a:xfrm>
                <a:off x="7452320" y="5373688"/>
                <a:ext cx="1079866"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𝑊</m:t>
                      </m:r>
                      <m:r>
                        <a:rPr lang="en-US" altLang="zh-TW" sz="1800" b="0" i="1" smtClean="0">
                          <a:latin typeface="Cambria Math" panose="02040503050406030204" pitchFamily="18" charset="0"/>
                          <a:ea typeface="Cambria Math" panose="02040503050406030204" pitchFamily="18" charset="0"/>
                        </a:rPr>
                        <m:t>=</m:t>
                      </m:r>
                      <m:r>
                        <a:rPr lang="en-US" altLang="zh-TW" sz="1800" i="1">
                          <a:latin typeface="Cambria Math"/>
                        </a:rPr>
                        <m:t>h</m:t>
                      </m:r>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b="0" i="1" smtClean="0">
                              <a:latin typeface="Cambria Math" panose="02040503050406030204" pitchFamily="18" charset="0"/>
                            </a:rPr>
                            <m:t>0</m:t>
                          </m:r>
                        </m:sub>
                      </m:sSub>
                    </m:oMath>
                  </m:oMathPara>
                </a14:m>
                <a:endParaRPr lang="en-TW" dirty="0"/>
              </a:p>
            </p:txBody>
          </p:sp>
        </mc:Choice>
        <mc:Fallback xmlns="">
          <p:sp>
            <p:nvSpPr>
              <p:cNvPr id="5" name="TextBox 4">
                <a:extLst>
                  <a:ext uri="{FF2B5EF4-FFF2-40B4-BE49-F238E27FC236}">
                    <a16:creationId xmlns:a16="http://schemas.microsoft.com/office/drawing/2014/main" id="{D24762EF-28EF-C116-F932-1123FCF8FE3A}"/>
                  </a:ext>
                </a:extLst>
              </p:cNvPr>
              <p:cNvSpPr txBox="1">
                <a:spLocks noRot="1" noChangeAspect="1" noMove="1" noResize="1" noEditPoints="1" noAdjustHandles="1" noChangeArrowheads="1" noChangeShapeType="1" noTextEdit="1"/>
              </p:cNvSpPr>
              <p:nvPr/>
            </p:nvSpPr>
            <p:spPr>
              <a:xfrm>
                <a:off x="7452320" y="5373688"/>
                <a:ext cx="1079866" cy="369332"/>
              </a:xfrm>
              <a:prstGeom prst="rect">
                <a:avLst/>
              </a:prstGeom>
              <a:blipFill>
                <a:blip r:embed="rId13"/>
                <a:stretch>
                  <a:fillRect b="-16667"/>
                </a:stretch>
              </a:blipFill>
            </p:spPr>
            <p:txBody>
              <a:bodyPr/>
              <a:lstStyle/>
              <a:p>
                <a:r>
                  <a:rPr lang="en-TW">
                    <a:noFill/>
                  </a:rPr>
                  <a:t> </a:t>
                </a:r>
              </a:p>
            </p:txBody>
          </p:sp>
        </mc:Fallback>
      </mc:AlternateContent>
      <p:pic>
        <p:nvPicPr>
          <p:cNvPr id="4" name="Graphic 3" descr="Cat with solid fill">
            <a:extLst>
              <a:ext uri="{FF2B5EF4-FFF2-40B4-BE49-F238E27FC236}">
                <a16:creationId xmlns:a16="http://schemas.microsoft.com/office/drawing/2014/main" id="{E3D505D7-4373-7845-25AA-C10F97FC7F4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8136613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508355-F7D6-F4FF-5BA6-2E64F973CF99}"/>
              </a:ext>
            </a:extLst>
          </p:cNvPr>
          <p:cNvPicPr>
            <a:picLocks noChangeAspect="1"/>
          </p:cNvPicPr>
          <p:nvPr/>
        </p:nvPicPr>
        <p:blipFill>
          <a:blip r:embed="rId2"/>
          <a:stretch>
            <a:fillRect/>
          </a:stretch>
        </p:blipFill>
        <p:spPr>
          <a:xfrm>
            <a:off x="539552" y="1484784"/>
            <a:ext cx="7870141" cy="4272756"/>
          </a:xfrm>
          <a:prstGeom prst="rect">
            <a:avLst/>
          </a:prstGeom>
        </p:spPr>
      </p:pic>
    </p:spTree>
    <p:extLst>
      <p:ext uri="{BB962C8B-B14F-4D97-AF65-F5344CB8AC3E}">
        <p14:creationId xmlns:p14="http://schemas.microsoft.com/office/powerpoint/2010/main" val="15064144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FC0B61-A1F5-80B9-9BBE-3FB47C1AAEEA}"/>
              </a:ext>
            </a:extLst>
          </p:cNvPr>
          <p:cNvPicPr>
            <a:picLocks noChangeAspect="1"/>
          </p:cNvPicPr>
          <p:nvPr/>
        </p:nvPicPr>
        <p:blipFill>
          <a:blip r:embed="rId2"/>
          <a:stretch>
            <a:fillRect/>
          </a:stretch>
        </p:blipFill>
        <p:spPr>
          <a:xfrm>
            <a:off x="1691680" y="476672"/>
            <a:ext cx="5891350" cy="5616624"/>
          </a:xfrm>
          <a:prstGeom prst="rect">
            <a:avLst/>
          </a:prstGeom>
        </p:spPr>
      </p:pic>
      <p:pic>
        <p:nvPicPr>
          <p:cNvPr id="3" name="Graphic 2" descr="Cat with solid fill">
            <a:extLst>
              <a:ext uri="{FF2B5EF4-FFF2-40B4-BE49-F238E27FC236}">
                <a16:creationId xmlns:a16="http://schemas.microsoft.com/office/drawing/2014/main" id="{9112BE30-B54A-D638-9C86-755029E5AC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7032604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D:\Dropbox\Documents\課程\YoungTextBook\Images\Chapter38\A_Images\A_Figures_and_Photos\38_06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836613"/>
            <a:ext cx="4672012"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2347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3EEC6F-E1BA-3BBC-B7D6-35A8B9D7205D}"/>
              </a:ext>
            </a:extLst>
          </p:cNvPr>
          <p:cNvPicPr>
            <a:picLocks noChangeAspect="1"/>
          </p:cNvPicPr>
          <p:nvPr/>
        </p:nvPicPr>
        <p:blipFill>
          <a:blip r:embed="rId2"/>
          <a:stretch>
            <a:fillRect/>
          </a:stretch>
        </p:blipFill>
        <p:spPr>
          <a:xfrm>
            <a:off x="2195736" y="116632"/>
            <a:ext cx="4178300" cy="2209800"/>
          </a:xfrm>
          <a:prstGeom prst="rect">
            <a:avLst/>
          </a:prstGeom>
        </p:spPr>
      </p:pic>
      <p:pic>
        <p:nvPicPr>
          <p:cNvPr id="3" name="Picture 2">
            <a:extLst>
              <a:ext uri="{FF2B5EF4-FFF2-40B4-BE49-F238E27FC236}">
                <a16:creationId xmlns:a16="http://schemas.microsoft.com/office/drawing/2014/main" id="{C3FB3686-9FE3-AB2D-3B62-907106043576}"/>
              </a:ext>
            </a:extLst>
          </p:cNvPr>
          <p:cNvPicPr>
            <a:picLocks noChangeAspect="1"/>
          </p:cNvPicPr>
          <p:nvPr/>
        </p:nvPicPr>
        <p:blipFill>
          <a:blip r:embed="rId3"/>
          <a:stretch>
            <a:fillRect/>
          </a:stretch>
        </p:blipFill>
        <p:spPr>
          <a:xfrm>
            <a:off x="455703" y="2443216"/>
            <a:ext cx="8084823" cy="2021206"/>
          </a:xfrm>
          <a:prstGeom prst="rect">
            <a:avLst/>
          </a:prstGeom>
        </p:spPr>
      </p:pic>
      <p:pic>
        <p:nvPicPr>
          <p:cNvPr id="4" name="Picture 3">
            <a:extLst>
              <a:ext uri="{FF2B5EF4-FFF2-40B4-BE49-F238E27FC236}">
                <a16:creationId xmlns:a16="http://schemas.microsoft.com/office/drawing/2014/main" id="{E5A91676-FD0C-DD16-A6B2-A2E5EFCB3EB7}"/>
              </a:ext>
            </a:extLst>
          </p:cNvPr>
          <p:cNvPicPr>
            <a:picLocks noChangeAspect="1"/>
          </p:cNvPicPr>
          <p:nvPr/>
        </p:nvPicPr>
        <p:blipFill>
          <a:blip r:embed="rId4"/>
          <a:stretch>
            <a:fillRect/>
          </a:stretch>
        </p:blipFill>
        <p:spPr>
          <a:xfrm>
            <a:off x="434355" y="4388274"/>
            <a:ext cx="8106171" cy="2563348"/>
          </a:xfrm>
          <a:prstGeom prst="rect">
            <a:avLst/>
          </a:prstGeom>
        </p:spPr>
      </p:pic>
      <p:pic>
        <p:nvPicPr>
          <p:cNvPr id="5" name="Graphic 4" descr="Cat with solid fill">
            <a:extLst>
              <a:ext uri="{FF2B5EF4-FFF2-40B4-BE49-F238E27FC236}">
                <a16:creationId xmlns:a16="http://schemas.microsoft.com/office/drawing/2014/main" id="{4D9A5A2A-DA7E-285A-142A-0264B55EE3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2656543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27584" y="4797152"/>
            <a:ext cx="4032448" cy="923330"/>
          </a:xfrm>
          <a:prstGeom prst="rect">
            <a:avLst/>
          </a:prstGeom>
        </p:spPr>
        <p:txBody>
          <a:bodyPr wrap="square">
            <a:spAutoFit/>
          </a:bodyPr>
          <a:lstStyle/>
          <a:p>
            <a:r>
              <a:rPr lang="en-US" altLang="zh-TW" sz="1800" dirty="0"/>
              <a:t>Uncertainty: Einstein, Heisenberg, Bohr, and the Struggle for the Soul of Science</a:t>
            </a:r>
          </a:p>
          <a:p>
            <a:r>
              <a:rPr lang="en-US" altLang="zh-TW" sz="1800" dirty="0"/>
              <a:t>David Lindley</a:t>
            </a:r>
            <a:endParaRPr lang="zh-TW" altLang="en-US" sz="1800" dirty="0"/>
          </a:p>
        </p:txBody>
      </p:sp>
      <p:pic>
        <p:nvPicPr>
          <p:cNvPr id="150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970756"/>
            <a:ext cx="2440611" cy="3610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5364088" y="4797152"/>
            <a:ext cx="3376715" cy="923330"/>
          </a:xfrm>
          <a:prstGeom prst="rect">
            <a:avLst/>
          </a:prstGeom>
        </p:spPr>
        <p:txBody>
          <a:bodyPr wrap="square">
            <a:spAutoFit/>
          </a:bodyPr>
          <a:lstStyle/>
          <a:p>
            <a:r>
              <a:rPr lang="en-US" altLang="zh-TW" sz="1800" dirty="0"/>
              <a:t>Inward Bound: Of Matter and Forces in the Physical World</a:t>
            </a:r>
          </a:p>
          <a:p>
            <a:r>
              <a:rPr lang="en-US" altLang="zh-TW" sz="1800" dirty="0"/>
              <a:t>Abraham </a:t>
            </a:r>
            <a:r>
              <a:rPr lang="en-US" altLang="zh-TW" sz="1800" dirty="0" err="1"/>
              <a:t>Pais</a:t>
            </a:r>
            <a:endParaRPr lang="zh-TW" altLang="en-US" sz="1800" dirty="0"/>
          </a:p>
        </p:txBody>
      </p:sp>
      <p:pic>
        <p:nvPicPr>
          <p:cNvPr id="150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350" y="970756"/>
            <a:ext cx="2447832" cy="3610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44663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9E1140-2DDF-2B38-22F1-4C9D88F3C090}"/>
              </a:ext>
            </a:extLst>
          </p:cNvPr>
          <p:cNvPicPr>
            <a:picLocks noChangeAspect="1"/>
          </p:cNvPicPr>
          <p:nvPr/>
        </p:nvPicPr>
        <p:blipFill>
          <a:blip r:embed="rId2"/>
          <a:stretch>
            <a:fillRect/>
          </a:stretch>
        </p:blipFill>
        <p:spPr>
          <a:xfrm>
            <a:off x="1549400" y="116632"/>
            <a:ext cx="6045200" cy="4013200"/>
          </a:xfrm>
          <a:prstGeom prst="rect">
            <a:avLst/>
          </a:prstGeom>
        </p:spPr>
      </p:pic>
      <p:pic>
        <p:nvPicPr>
          <p:cNvPr id="3" name="Picture 2">
            <a:extLst>
              <a:ext uri="{FF2B5EF4-FFF2-40B4-BE49-F238E27FC236}">
                <a16:creationId xmlns:a16="http://schemas.microsoft.com/office/drawing/2014/main" id="{36E709E1-2841-6BC6-89DC-3FE040C50E45}"/>
              </a:ext>
            </a:extLst>
          </p:cNvPr>
          <p:cNvPicPr>
            <a:picLocks noChangeAspect="1"/>
          </p:cNvPicPr>
          <p:nvPr/>
        </p:nvPicPr>
        <p:blipFill>
          <a:blip r:embed="rId3"/>
          <a:stretch>
            <a:fillRect/>
          </a:stretch>
        </p:blipFill>
        <p:spPr>
          <a:xfrm>
            <a:off x="1562100" y="4129832"/>
            <a:ext cx="6032500" cy="2540000"/>
          </a:xfrm>
          <a:prstGeom prst="rect">
            <a:avLst/>
          </a:prstGeom>
        </p:spPr>
      </p:pic>
      <p:sp>
        <p:nvSpPr>
          <p:cNvPr id="4" name="Rectangle 3">
            <a:extLst>
              <a:ext uri="{FF2B5EF4-FFF2-40B4-BE49-F238E27FC236}">
                <a16:creationId xmlns:a16="http://schemas.microsoft.com/office/drawing/2014/main" id="{2AD62851-4187-978D-515D-A3DB4EB22F8F}"/>
              </a:ext>
            </a:extLst>
          </p:cNvPr>
          <p:cNvSpPr/>
          <p:nvPr/>
        </p:nvSpPr>
        <p:spPr>
          <a:xfrm>
            <a:off x="1549400" y="6093296"/>
            <a:ext cx="6045200" cy="5765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5" name="Graphic 4" descr="Cat with solid fill">
            <a:extLst>
              <a:ext uri="{FF2B5EF4-FFF2-40B4-BE49-F238E27FC236}">
                <a16:creationId xmlns:a16="http://schemas.microsoft.com/office/drawing/2014/main" id="{69C6AE2F-C7A3-038A-367C-1B7B907F3E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277057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Text Box 4"/>
          <p:cNvSpPr txBox="1">
            <a:spLocks noChangeArrowheads="1"/>
          </p:cNvSpPr>
          <p:nvPr/>
        </p:nvSpPr>
        <p:spPr bwMode="auto">
          <a:xfrm>
            <a:off x="1692275" y="908050"/>
            <a:ext cx="46815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電磁波及光都帶有能量也帶有動量！</a:t>
            </a:r>
          </a:p>
        </p:txBody>
      </p:sp>
      <mc:AlternateContent xmlns:mc="http://schemas.openxmlformats.org/markup-compatibility/2006">
        <mc:Choice xmlns:a14="http://schemas.microsoft.com/office/drawing/2010/main" Requires="a14">
          <p:sp>
            <p:nvSpPr>
              <p:cNvPr id="7" name="文字方塊 3">
                <a:extLst>
                  <a:ext uri="{FF2B5EF4-FFF2-40B4-BE49-F238E27FC236}">
                    <a16:creationId xmlns:a16="http://schemas.microsoft.com/office/drawing/2014/main" id="{0ADE57FD-DF8A-4941-B468-0A2976656FB4}"/>
                  </a:ext>
                </a:extLst>
              </p:cNvPr>
              <p:cNvSpPr txBox="1"/>
              <p:nvPr/>
            </p:nvSpPr>
            <p:spPr>
              <a:xfrm>
                <a:off x="1695283" y="1516905"/>
                <a:ext cx="834523" cy="61093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𝐸</m:t>
                          </m:r>
                        </m:num>
                        <m:den>
                          <m:r>
                            <a:rPr lang="en-US" altLang="zh-TW" sz="1800" b="0" i="1" smtClean="0">
                              <a:latin typeface="Cambria Math" panose="02040503050406030204" pitchFamily="18" charset="0"/>
                            </a:rPr>
                            <m:t>𝑐</m:t>
                          </m:r>
                        </m:den>
                      </m:f>
                    </m:oMath>
                  </m:oMathPara>
                </a14:m>
                <a:endParaRPr lang="zh-TW" altLang="en-US" sz="1800" dirty="0"/>
              </a:p>
            </p:txBody>
          </p:sp>
        </mc:Choice>
        <mc:Fallback>
          <p:sp>
            <p:nvSpPr>
              <p:cNvPr id="7" name="文字方塊 3">
                <a:extLst>
                  <a:ext uri="{FF2B5EF4-FFF2-40B4-BE49-F238E27FC236}">
                    <a16:creationId xmlns:a16="http://schemas.microsoft.com/office/drawing/2014/main" id="{0ADE57FD-DF8A-4941-B468-0A2976656FB4}"/>
                  </a:ext>
                </a:extLst>
              </p:cNvPr>
              <p:cNvSpPr txBox="1">
                <a:spLocks noRot="1" noChangeAspect="1" noMove="1" noResize="1" noEditPoints="1" noAdjustHandles="1" noChangeArrowheads="1" noChangeShapeType="1" noTextEdit="1"/>
              </p:cNvSpPr>
              <p:nvPr/>
            </p:nvSpPr>
            <p:spPr>
              <a:xfrm>
                <a:off x="1695283" y="1516905"/>
                <a:ext cx="834523" cy="610936"/>
              </a:xfrm>
              <a:prstGeom prst="rect">
                <a:avLst/>
              </a:prstGeom>
              <a:blipFill>
                <a:blip r:embed="rId2"/>
                <a:stretch>
                  <a:fillRect/>
                </a:stretch>
              </a:blipFill>
            </p:spPr>
            <p:txBody>
              <a:bodyPr/>
              <a:lstStyle/>
              <a:p>
                <a:r>
                  <a:rPr lang="en-US">
                    <a:noFill/>
                  </a:rPr>
                  <a:t> </a:t>
                </a:r>
              </a:p>
            </p:txBody>
          </p:sp>
        </mc:Fallback>
      </mc:AlternateContent>
      <p:pic>
        <p:nvPicPr>
          <p:cNvPr id="3" name="Picture 2" descr="A picture containing text, newspaper&#10;&#10;Description automatically generated">
            <a:extLst>
              <a:ext uri="{FF2B5EF4-FFF2-40B4-BE49-F238E27FC236}">
                <a16:creationId xmlns:a16="http://schemas.microsoft.com/office/drawing/2014/main" id="{94E34BDB-1E88-1F40-B45F-FF8EC2FAC3C0}"/>
              </a:ext>
            </a:extLst>
          </p:cNvPr>
          <p:cNvPicPr>
            <a:picLocks noChangeAspect="1"/>
          </p:cNvPicPr>
          <p:nvPr/>
        </p:nvPicPr>
        <p:blipFill rotWithShape="1">
          <a:blip r:embed="rId3">
            <a:extLst>
              <a:ext uri="{28A0092B-C50C-407E-A947-70E740481C1C}">
                <a14:useLocalDpi xmlns:a14="http://schemas.microsoft.com/office/drawing/2010/main" val="0"/>
              </a:ext>
            </a:extLst>
          </a:blip>
          <a:srcRect l="13241" t="17801" r="10101" b="6600"/>
          <a:stretch/>
        </p:blipFill>
        <p:spPr>
          <a:xfrm rot="5400000">
            <a:off x="2180174" y="2141745"/>
            <a:ext cx="5097656" cy="3770388"/>
          </a:xfrm>
          <a:prstGeom prst="rect">
            <a:avLst/>
          </a:prstGeom>
        </p:spPr>
      </p:pic>
      <p:pic>
        <p:nvPicPr>
          <p:cNvPr id="2" name="Graphic 1" descr="Cat with solid fill">
            <a:extLst>
              <a:ext uri="{FF2B5EF4-FFF2-40B4-BE49-F238E27FC236}">
                <a16:creationId xmlns:a16="http://schemas.microsoft.com/office/drawing/2014/main" id="{F1A71317-35F7-DBD4-C7C3-291AE1C16E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3611889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D:\Dropbox\Documents\課程\YoungTextBook\Images\Chapter38\A_Images\A_Figures_and_Photos\38_11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362" y="2996952"/>
            <a:ext cx="6899275"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文字方塊 3"/>
          <p:cNvSpPr txBox="1">
            <a:spLocks noChangeArrowheads="1"/>
          </p:cNvSpPr>
          <p:nvPr/>
        </p:nvSpPr>
        <p:spPr bwMode="auto">
          <a:xfrm>
            <a:off x="1692275" y="476250"/>
            <a:ext cx="360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如果光是粒子應該可以碰撞。</a:t>
            </a:r>
          </a:p>
        </p:txBody>
      </p:sp>
      <p:sp>
        <p:nvSpPr>
          <p:cNvPr id="119812" name="Text Box 4"/>
          <p:cNvSpPr txBox="1">
            <a:spLocks noChangeArrowheads="1"/>
          </p:cNvSpPr>
          <p:nvPr/>
        </p:nvSpPr>
        <p:spPr bwMode="auto">
          <a:xfrm>
            <a:off x="1692275" y="908050"/>
            <a:ext cx="46815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光量子如果像一個粒子，那麼就具有動量。</a:t>
            </a:r>
          </a:p>
        </p:txBody>
      </p:sp>
      <p:sp>
        <p:nvSpPr>
          <p:cNvPr id="119814" name="文字方塊 8"/>
          <p:cNvSpPr txBox="1">
            <a:spLocks noChangeArrowheads="1"/>
          </p:cNvSpPr>
          <p:nvPr/>
        </p:nvSpPr>
        <p:spPr bwMode="auto">
          <a:xfrm>
            <a:off x="1722087" y="2284842"/>
            <a:ext cx="388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在與電子碰撞後，動量會改變。</a:t>
            </a:r>
          </a:p>
        </p:txBody>
      </p:sp>
      <mc:AlternateContent xmlns:mc="http://schemas.openxmlformats.org/markup-compatibility/2006">
        <mc:Choice xmlns:a14="http://schemas.microsoft.com/office/drawing/2010/main" Requires="a14">
          <p:sp>
            <p:nvSpPr>
              <p:cNvPr id="7" name="文字方塊 3">
                <a:extLst>
                  <a:ext uri="{FF2B5EF4-FFF2-40B4-BE49-F238E27FC236}">
                    <a16:creationId xmlns:a16="http://schemas.microsoft.com/office/drawing/2014/main" id="{0ADE57FD-DF8A-4941-B468-0A2976656FB4}"/>
                  </a:ext>
                </a:extLst>
              </p:cNvPr>
              <p:cNvSpPr txBox="1"/>
              <p:nvPr/>
            </p:nvSpPr>
            <p:spPr>
              <a:xfrm>
                <a:off x="1835696" y="1446299"/>
                <a:ext cx="1831079" cy="61895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𝐸</m:t>
                          </m:r>
                        </m:num>
                        <m:den>
                          <m:r>
                            <a:rPr lang="en-US" altLang="zh-TW" sz="1800" b="0" i="1" smtClean="0">
                              <a:latin typeface="Cambria Math" panose="02040503050406030204" pitchFamily="18" charset="0"/>
                            </a:rPr>
                            <m:t>𝑐</m:t>
                          </m:r>
                        </m:den>
                      </m:f>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h𝑓</m:t>
                          </m:r>
                        </m:num>
                        <m:den>
                          <m:r>
                            <a:rPr lang="en-US" altLang="zh-TW" sz="1800" b="0" i="1" smtClean="0">
                              <a:latin typeface="Cambria Math" panose="02040503050406030204" pitchFamily="18" charset="0"/>
                            </a:rPr>
                            <m:t>𝑐</m:t>
                          </m:r>
                        </m:den>
                      </m:f>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zh-TW" altLang="en-US" sz="1800" b="0" i="1" smtClean="0">
                              <a:latin typeface="Cambria Math"/>
                            </a:rPr>
                            <m:t>𝜆</m:t>
                          </m:r>
                        </m:den>
                      </m:f>
                    </m:oMath>
                  </m:oMathPara>
                </a14:m>
                <a:endParaRPr lang="zh-TW" altLang="en-US" sz="1800" dirty="0"/>
              </a:p>
            </p:txBody>
          </p:sp>
        </mc:Choice>
        <mc:Fallback>
          <p:sp>
            <p:nvSpPr>
              <p:cNvPr id="7" name="文字方塊 3">
                <a:extLst>
                  <a:ext uri="{FF2B5EF4-FFF2-40B4-BE49-F238E27FC236}">
                    <a16:creationId xmlns:a16="http://schemas.microsoft.com/office/drawing/2014/main" id="{0ADE57FD-DF8A-4941-B468-0A2976656FB4}"/>
                  </a:ext>
                </a:extLst>
              </p:cNvPr>
              <p:cNvSpPr txBox="1">
                <a:spLocks noRot="1" noChangeAspect="1" noMove="1" noResize="1" noEditPoints="1" noAdjustHandles="1" noChangeArrowheads="1" noChangeShapeType="1" noTextEdit="1"/>
              </p:cNvSpPr>
              <p:nvPr/>
            </p:nvSpPr>
            <p:spPr>
              <a:xfrm>
                <a:off x="1835696" y="1446299"/>
                <a:ext cx="1831079" cy="618952"/>
              </a:xfrm>
              <a:prstGeom prst="rect">
                <a:avLst/>
              </a:prstGeom>
              <a:blipFill>
                <a:blip r:embed="rId3"/>
                <a:stretch>
                  <a:fillRect b="-6000"/>
                </a:stretch>
              </a:blipFill>
            </p:spPr>
            <p:txBody>
              <a:bodyPr/>
              <a:lstStyle/>
              <a:p>
                <a:r>
                  <a:rPr lang="en-US">
                    <a:noFill/>
                  </a:rPr>
                  <a:t> </a:t>
                </a:r>
              </a:p>
            </p:txBody>
          </p:sp>
        </mc:Fallback>
      </mc:AlternateContent>
      <p:sp>
        <p:nvSpPr>
          <p:cNvPr id="2" name="Text Box 4">
            <a:extLst>
              <a:ext uri="{FF2B5EF4-FFF2-40B4-BE49-F238E27FC236}">
                <a16:creationId xmlns:a16="http://schemas.microsoft.com/office/drawing/2014/main" id="{06E7D0EA-2856-3900-26D4-190C01A406F3}"/>
              </a:ext>
            </a:extLst>
          </p:cNvPr>
          <p:cNvSpPr txBox="1">
            <a:spLocks noChangeArrowheads="1"/>
          </p:cNvSpPr>
          <p:nvPr/>
        </p:nvSpPr>
        <p:spPr bwMode="auto">
          <a:xfrm>
            <a:off x="3709643" y="1575907"/>
            <a:ext cx="284926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光子動量與波長成反比。</a:t>
            </a:r>
          </a:p>
        </p:txBody>
      </p:sp>
      <p:pic>
        <p:nvPicPr>
          <p:cNvPr id="3" name="Graphic 2" descr="Cat with solid fill">
            <a:extLst>
              <a:ext uri="{FF2B5EF4-FFF2-40B4-BE49-F238E27FC236}">
                <a16:creationId xmlns:a16="http://schemas.microsoft.com/office/drawing/2014/main" id="{376047C4-A2CA-9D53-91AD-C7CDF608AB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9218441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0" descr="4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39" y="1082146"/>
            <a:ext cx="3976687"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橢圓 6"/>
          <p:cNvSpPr/>
          <p:nvPr/>
        </p:nvSpPr>
        <p:spPr>
          <a:xfrm>
            <a:off x="363239" y="410633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橢圓 7"/>
          <p:cNvSpPr/>
          <p:nvPr/>
        </p:nvSpPr>
        <p:spPr>
          <a:xfrm>
            <a:off x="2234901" y="4682596"/>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1862" name="文字方塊 9"/>
          <p:cNvSpPr txBox="1">
            <a:spLocks noChangeArrowheads="1"/>
          </p:cNvSpPr>
          <p:nvPr/>
        </p:nvSpPr>
        <p:spPr bwMode="auto">
          <a:xfrm>
            <a:off x="797744" y="550570"/>
            <a:ext cx="3185515" cy="369332"/>
          </a:xfrm>
          <a:prstGeom prst="rect">
            <a:avLst/>
          </a:prstGeom>
          <a:noFill/>
          <a:ln>
            <a:noFill/>
          </a:ln>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若是波，散射後頻率不會變</a:t>
            </a:r>
          </a:p>
        </p:txBody>
      </p:sp>
      <p:sp>
        <p:nvSpPr>
          <p:cNvPr id="121863" name="文字方塊 10"/>
          <p:cNvSpPr txBox="1">
            <a:spLocks noChangeArrowheads="1"/>
          </p:cNvSpPr>
          <p:nvPr/>
        </p:nvSpPr>
        <p:spPr bwMode="auto">
          <a:xfrm>
            <a:off x="1076649" y="5649620"/>
            <a:ext cx="318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若是量子，動量會改變，</a:t>
            </a:r>
          </a:p>
        </p:txBody>
      </p:sp>
      <p:pic>
        <p:nvPicPr>
          <p:cNvPr id="3" name="Picture 2" descr="D:\Dropbox\Documents\課程\YoungTextBook\Images\Chapter38\A_Images\A_Figures_and_Photos\38_11_Figure.jpg">
            <a:extLst>
              <a:ext uri="{FF2B5EF4-FFF2-40B4-BE49-F238E27FC236}">
                <a16:creationId xmlns:a16="http://schemas.microsoft.com/office/drawing/2014/main" id="{24F7C61A-99E9-9B84-A27F-F2F9B153B2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2615" y="3429000"/>
            <a:ext cx="4552430" cy="212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8">
            <a:extLst>
              <a:ext uri="{FF2B5EF4-FFF2-40B4-BE49-F238E27FC236}">
                <a16:creationId xmlns:a16="http://schemas.microsoft.com/office/drawing/2014/main" id="{466D0D79-B00C-A163-3320-49392A3464AA}"/>
              </a:ext>
            </a:extLst>
          </p:cNvPr>
          <p:cNvSpPr txBox="1">
            <a:spLocks noChangeArrowheads="1"/>
          </p:cNvSpPr>
          <p:nvPr/>
        </p:nvSpPr>
        <p:spPr bwMode="auto">
          <a:xfrm>
            <a:off x="3851920" y="5658820"/>
            <a:ext cx="52920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在與電子碰撞後，動量會改變。因此波長會改變。</a:t>
            </a:r>
          </a:p>
        </p:txBody>
      </p:sp>
      <p:pic>
        <p:nvPicPr>
          <p:cNvPr id="2" name="Graphic 1" descr="Cat with solid fill">
            <a:extLst>
              <a:ext uri="{FF2B5EF4-FFF2-40B4-BE49-F238E27FC236}">
                <a16:creationId xmlns:a16="http://schemas.microsoft.com/office/drawing/2014/main" id="{01BBA2DC-7264-0CA2-A3BB-30C6D5FBA4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5855759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8" name="Picture 11" descr="f39_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096158"/>
            <a:ext cx="3214256" cy="329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1863" name="文字方塊 10"/>
              <p:cNvSpPr txBox="1">
                <a:spLocks noChangeArrowheads="1"/>
              </p:cNvSpPr>
              <p:nvPr/>
            </p:nvSpPr>
            <p:spPr bwMode="auto">
              <a:xfrm>
                <a:off x="2987824" y="1017784"/>
                <a:ext cx="318551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動量的改變與散射角</a:t>
                </a:r>
                <a14:m>
                  <m:oMath xmlns:m="http://schemas.openxmlformats.org/officeDocument/2006/math">
                    <m:r>
                      <a:rPr lang="zh-TW" altLang="en-US" sz="1800" i="1" smtClean="0">
                        <a:latin typeface="Cambria Math" panose="02040503050406030204" pitchFamily="18" charset="0"/>
                      </a:rPr>
                      <m:t>𝜙</m:t>
                    </m:r>
                  </m:oMath>
                </a14:m>
                <a:r>
                  <a:rPr lang="zh-TW" altLang="en-US" sz="1800" dirty="0"/>
                  <a:t>有關，</a:t>
                </a:r>
              </a:p>
            </p:txBody>
          </p:sp>
        </mc:Choice>
        <mc:Fallback xmlns="">
          <p:sp>
            <p:nvSpPr>
              <p:cNvPr id="121863" name="文字方塊 10"/>
              <p:cNvSpPr txBox="1">
                <a:spLocks noRot="1" noChangeAspect="1" noMove="1" noResize="1" noEditPoints="1" noAdjustHandles="1" noChangeArrowheads="1" noChangeShapeType="1" noTextEdit="1"/>
              </p:cNvSpPr>
              <p:nvPr/>
            </p:nvSpPr>
            <p:spPr bwMode="auto">
              <a:xfrm>
                <a:off x="2987824" y="1017784"/>
                <a:ext cx="3185514" cy="369332"/>
              </a:xfrm>
              <a:prstGeom prst="rect">
                <a:avLst/>
              </a:prstGeom>
              <a:blipFill>
                <a:blip r:embed="rId3"/>
                <a:stretch>
                  <a:fillRect l="-158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2060848"/>
            <a:ext cx="3024336" cy="3350035"/>
          </a:xfrm>
          <a:prstGeom prst="rect">
            <a:avLst/>
          </a:prstGeom>
        </p:spPr>
      </p:pic>
      <mc:AlternateContent xmlns:mc="http://schemas.openxmlformats.org/markup-compatibility/2006" xmlns:a14="http://schemas.microsoft.com/office/drawing/2010/main">
        <mc:Choice Requires="a14">
          <p:sp>
            <p:nvSpPr>
              <p:cNvPr id="3" name="文字方塊 8">
                <a:extLst>
                  <a:ext uri="{FF2B5EF4-FFF2-40B4-BE49-F238E27FC236}">
                    <a16:creationId xmlns:a16="http://schemas.microsoft.com/office/drawing/2014/main" id="{105D8E8D-1494-19F6-0657-8EC341E31A5E}"/>
                  </a:ext>
                </a:extLst>
              </p:cNvPr>
              <p:cNvSpPr txBox="1">
                <a:spLocks noChangeArrowheads="1"/>
              </p:cNvSpPr>
              <p:nvPr/>
            </p:nvSpPr>
            <p:spPr bwMode="auto">
              <a:xfrm>
                <a:off x="2987824" y="1539316"/>
                <a:ext cx="388843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因此波長的變化也與</a:t>
                </a:r>
                <a14:m>
                  <m:oMath xmlns:m="http://schemas.openxmlformats.org/officeDocument/2006/math">
                    <m:r>
                      <a:rPr lang="zh-TW" altLang="en-US" sz="1800" i="1" smtClean="0">
                        <a:latin typeface="Cambria Math" panose="02040503050406030204" pitchFamily="18" charset="0"/>
                      </a:rPr>
                      <m:t>𝜙</m:t>
                    </m:r>
                  </m:oMath>
                </a14:m>
                <a:r>
                  <a:rPr lang="zh-TW" altLang="en-US" sz="1800" dirty="0"/>
                  <a:t>有關。</a:t>
                </a:r>
              </a:p>
            </p:txBody>
          </p:sp>
        </mc:Choice>
        <mc:Fallback xmlns="">
          <p:sp>
            <p:nvSpPr>
              <p:cNvPr id="3" name="文字方塊 8">
                <a:extLst>
                  <a:ext uri="{FF2B5EF4-FFF2-40B4-BE49-F238E27FC236}">
                    <a16:creationId xmlns:a16="http://schemas.microsoft.com/office/drawing/2014/main" id="{105D8E8D-1494-19F6-0657-8EC341E31A5E}"/>
                  </a:ext>
                </a:extLst>
              </p:cNvPr>
              <p:cNvSpPr txBox="1">
                <a:spLocks noRot="1" noChangeAspect="1" noMove="1" noResize="1" noEditPoints="1" noAdjustHandles="1" noChangeArrowheads="1" noChangeShapeType="1" noTextEdit="1"/>
              </p:cNvSpPr>
              <p:nvPr/>
            </p:nvSpPr>
            <p:spPr bwMode="auto">
              <a:xfrm>
                <a:off x="2987824" y="1539316"/>
                <a:ext cx="3888432" cy="369332"/>
              </a:xfrm>
              <a:prstGeom prst="rect">
                <a:avLst/>
              </a:prstGeom>
              <a:blipFill>
                <a:blip r:embed="rId5"/>
                <a:stretch>
                  <a:fillRect l="-1303"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187F6A8B-4F39-872B-E882-1BBB03E89B56}"/>
                  </a:ext>
                </a:extLst>
              </p:cNvPr>
              <p:cNvSpPr txBox="1"/>
              <p:nvPr/>
            </p:nvSpPr>
            <p:spPr>
              <a:xfrm>
                <a:off x="3345734" y="5582749"/>
                <a:ext cx="2452531" cy="52597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b="0" i="1" smtClean="0">
                              <a:latin typeface="Cambria Math" panose="02040503050406030204" pitchFamily="18" charset="0"/>
                              <a:ea typeface="Cambria Math" panose="02040503050406030204" pitchFamily="18" charset="0"/>
                            </a:rPr>
                          </m:ctrlPr>
                        </m:sSupPr>
                        <m:e>
                          <m:r>
                            <a:rPr lang="en-TW" sz="1800" i="1" smtClean="0">
                              <a:latin typeface="Cambria Math" panose="02040503050406030204" pitchFamily="18" charset="0"/>
                              <a:ea typeface="Cambria Math" panose="02040503050406030204" pitchFamily="18" charset="0"/>
                            </a:rPr>
                            <m:t>𝜆</m:t>
                          </m:r>
                        </m:e>
                        <m:sup>
                          <m:r>
                            <a:rPr lang="en-US" sz="1800" b="0" i="0" smtClean="0">
                              <a:latin typeface="Cambria Math" panose="02040503050406030204" pitchFamily="18" charset="0"/>
                              <a:ea typeface="Cambria Math" panose="02040503050406030204" pitchFamily="18" charset="0"/>
                            </a:rPr>
                            <m:t>′</m:t>
                          </m:r>
                        </m:sup>
                      </m:sSup>
                      <m:r>
                        <a:rPr lang="en-US" sz="1800" b="0" i="0" smtClean="0">
                          <a:latin typeface="Cambria Math" panose="02040503050406030204" pitchFamily="18" charset="0"/>
                          <a:ea typeface="Cambria Math" panose="02040503050406030204" pitchFamily="18" charset="0"/>
                        </a:rPr>
                        <m:t>−</m:t>
                      </m:r>
                      <m:r>
                        <m:rPr>
                          <m:sty m:val="p"/>
                        </m:rPr>
                        <a:rPr lang="el-GR" sz="1800" b="0" i="1" smtClean="0">
                          <a:latin typeface="Cambria Math" panose="02040503050406030204" pitchFamily="18" charset="0"/>
                          <a:ea typeface="Cambria Math" panose="02040503050406030204" pitchFamily="18" charset="0"/>
                        </a:rPr>
                        <m:t>λ</m:t>
                      </m:r>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h</m:t>
                          </m:r>
                        </m:num>
                        <m:den>
                          <m:r>
                            <a:rPr lang="en-US" sz="1800" b="0" i="1" smtClean="0">
                              <a:latin typeface="Cambria Math" panose="02040503050406030204" pitchFamily="18" charset="0"/>
                              <a:ea typeface="Cambria Math" panose="02040503050406030204" pitchFamily="18" charset="0"/>
                            </a:rPr>
                            <m:t>𝑚𝑐</m:t>
                          </m:r>
                        </m:den>
                      </m:f>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1−</m:t>
                          </m:r>
                          <m:func>
                            <m:funcPr>
                              <m:ctrlPr>
                                <a:rPr lang="en-US" sz="1800" b="0" i="1" smtClean="0">
                                  <a:latin typeface="Cambria Math" panose="02040503050406030204" pitchFamily="18" charset="0"/>
                                  <a:ea typeface="Cambria Math" panose="02040503050406030204" pitchFamily="18" charset="0"/>
                                </a:rPr>
                              </m:ctrlPr>
                            </m:funcPr>
                            <m:fName>
                              <m:r>
                                <m:rPr>
                                  <m:sty m:val="p"/>
                                </m:rPr>
                                <a:rPr lang="en-US" sz="1800" b="0" i="0" smtClean="0">
                                  <a:latin typeface="Cambria Math" panose="02040503050406030204" pitchFamily="18" charset="0"/>
                                  <a:ea typeface="Cambria Math" panose="02040503050406030204" pitchFamily="18" charset="0"/>
                                </a:rPr>
                                <m:t>cos</m:t>
                              </m:r>
                            </m:fName>
                            <m:e>
                              <m:r>
                                <a:rPr lang="en-US" sz="1800" b="0" i="1" smtClean="0">
                                  <a:latin typeface="Cambria Math" panose="02040503050406030204" pitchFamily="18" charset="0"/>
                                  <a:ea typeface="Cambria Math" panose="02040503050406030204" pitchFamily="18" charset="0"/>
                                </a:rPr>
                                <m:t>𝜙</m:t>
                              </m:r>
                            </m:e>
                          </m:func>
                        </m:e>
                      </m:d>
                    </m:oMath>
                  </m:oMathPara>
                </a14:m>
                <a:endParaRPr lang="en-TW" sz="1800" dirty="0"/>
              </a:p>
            </p:txBody>
          </p:sp>
        </mc:Choice>
        <mc:Fallback>
          <p:sp>
            <p:nvSpPr>
              <p:cNvPr id="4" name="TextBox 3">
                <a:extLst>
                  <a:ext uri="{FF2B5EF4-FFF2-40B4-BE49-F238E27FC236}">
                    <a16:creationId xmlns:a16="http://schemas.microsoft.com/office/drawing/2014/main" id="{187F6A8B-4F39-872B-E882-1BBB03E89B56}"/>
                  </a:ext>
                </a:extLst>
              </p:cNvPr>
              <p:cNvSpPr txBox="1">
                <a:spLocks noRot="1" noChangeAspect="1" noMove="1" noResize="1" noEditPoints="1" noAdjustHandles="1" noChangeArrowheads="1" noChangeShapeType="1" noTextEdit="1"/>
              </p:cNvSpPr>
              <p:nvPr/>
            </p:nvSpPr>
            <p:spPr>
              <a:xfrm>
                <a:off x="3345734" y="5582749"/>
                <a:ext cx="2452531" cy="525978"/>
              </a:xfrm>
              <a:prstGeom prst="rect">
                <a:avLst/>
              </a:prstGeom>
              <a:blipFill>
                <a:blip r:embed="rId6"/>
                <a:stretch>
                  <a:fillRect l="-515" t="-2381" b="-11905"/>
                </a:stretch>
              </a:blipFill>
            </p:spPr>
            <p:txBody>
              <a:bodyPr/>
              <a:lstStyle/>
              <a:p>
                <a:r>
                  <a:rPr lang="en-US">
                    <a:noFill/>
                  </a:rPr>
                  <a:t> </a:t>
                </a:r>
              </a:p>
            </p:txBody>
          </p:sp>
        </mc:Fallback>
      </mc:AlternateContent>
      <p:pic>
        <p:nvPicPr>
          <p:cNvPr id="5" name="Graphic 4" descr="Cat with solid fill">
            <a:extLst>
              <a:ext uri="{FF2B5EF4-FFF2-40B4-BE49-F238E27FC236}">
                <a16:creationId xmlns:a16="http://schemas.microsoft.com/office/drawing/2014/main" id="{123A422B-7DAF-3380-B374-32946DAEB8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8790906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9"/>
          <p:cNvSpPr txBox="1">
            <a:spLocks noChangeArrowheads="1"/>
          </p:cNvSpPr>
          <p:nvPr/>
        </p:nvSpPr>
        <p:spPr bwMode="auto">
          <a:xfrm>
            <a:off x="3156193" y="796534"/>
            <a:ext cx="2160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b="1" dirty="0">
                <a:solidFill>
                  <a:srgbClr val="FF0000"/>
                </a:solidFill>
              </a:rPr>
              <a:t>光子 </a:t>
            </a:r>
            <a:r>
              <a:rPr lang="en-US" altLang="zh-TW" sz="1800" b="1" dirty="0">
                <a:solidFill>
                  <a:srgbClr val="FF0000"/>
                </a:solidFill>
                <a:latin typeface="Times New Roman" panose="02020603050405020304" pitchFamily="18" charset="0"/>
                <a:cs typeface="Times New Roman" panose="02020603050405020304" pitchFamily="18" charset="0"/>
              </a:rPr>
              <a:t>Photon</a:t>
            </a:r>
            <a:endParaRPr lang="zh-TW" altLang="en-US" sz="1800" b="1" dirty="0">
              <a:solidFill>
                <a:srgbClr val="FF0000"/>
              </a:solidFill>
              <a:latin typeface="Times New Roman" panose="02020603050405020304" pitchFamily="18" charset="0"/>
              <a:cs typeface="Times New Roman" panose="02020603050405020304" pitchFamily="18" charset="0"/>
            </a:endParaRPr>
          </a:p>
        </p:txBody>
      </p:sp>
      <p:sp>
        <p:nvSpPr>
          <p:cNvPr id="3" name="笑臉 2"/>
          <p:cNvSpPr/>
          <p:nvPr/>
        </p:nvSpPr>
        <p:spPr>
          <a:xfrm>
            <a:off x="3730868" y="1444234"/>
            <a:ext cx="576263" cy="5762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21860" name="Picture 4" descr="http://www-d0.fnal.gov/Run2Physics/WWW/results/final/TOP/T06C/elementary_particles.jpg"/>
          <p:cNvPicPr>
            <a:picLocks noChangeAspect="1" noChangeArrowheads="1"/>
          </p:cNvPicPr>
          <p:nvPr/>
        </p:nvPicPr>
        <p:blipFill>
          <a:blip r:embed="rId2" cstate="print">
            <a:extLst>
              <a:ext uri="{28A0092B-C50C-407E-A947-70E740481C1C}">
                <a14:useLocalDpi xmlns:a14="http://schemas.microsoft.com/office/drawing/2010/main" val="0"/>
              </a:ext>
            </a:extLst>
          </a:blip>
          <a:srcRect l="20081" r="20857" b="5501"/>
          <a:stretch>
            <a:fillRect/>
          </a:stretch>
        </p:blipFill>
        <p:spPr bwMode="auto">
          <a:xfrm>
            <a:off x="2795831" y="2307834"/>
            <a:ext cx="2579687"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a:xfrm>
                <a:off x="6156176" y="2668072"/>
                <a:ext cx="953851"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a:rPr>
                        <m:t>h𝑓</m:t>
                      </m:r>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6156176" y="2668072"/>
                <a:ext cx="953851" cy="369332"/>
              </a:xfrm>
              <a:prstGeom prst="rect">
                <a:avLst/>
              </a:prstGeom>
              <a:blipFill>
                <a:blip r:embed="rId3"/>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6156176" y="3266445"/>
                <a:ext cx="802206" cy="6183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zh-TW" altLang="en-US" sz="1800" b="0" i="1" smtClean="0">
                              <a:latin typeface="Cambria Math"/>
                            </a:rPr>
                            <m:t>𝜆</m:t>
                          </m:r>
                        </m:den>
                      </m:f>
                    </m:oMath>
                  </m:oMathPara>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6156176" y="3266445"/>
                <a:ext cx="802206" cy="618311"/>
              </a:xfrm>
              <a:prstGeom prst="rect">
                <a:avLst/>
              </a:prstGeom>
              <a:blipFill>
                <a:blip r:embed="rId4"/>
                <a:stretch>
                  <a:fillRect b="-61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a:xfrm>
                <a:off x="4572000" y="764724"/>
                <a:ext cx="38388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2000" i="1" smtClean="0">
                          <a:latin typeface="Cambria Math"/>
                        </a:rPr>
                        <m:t>𝛾</m:t>
                      </m:r>
                    </m:oMath>
                  </m:oMathPara>
                </a14:m>
                <a:endParaRPr lang="zh-TW" altLang="en-US" sz="2000"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4572000" y="764724"/>
                <a:ext cx="383888" cy="400110"/>
              </a:xfrm>
              <a:prstGeom prst="rect">
                <a:avLst/>
              </a:prstGeom>
              <a:blipFill rotWithShape="1">
                <a:blip r:embed="rId5"/>
                <a:stretch>
                  <a:fillRect b="-75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2123728" y="5577780"/>
                <a:ext cx="4556696" cy="372410"/>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h</m:t>
                      </m:r>
                      <m:r>
                        <a:rPr lang="en-US" altLang="zh-TW" sz="1800" b="0" i="1" smtClean="0">
                          <a:latin typeface="Cambria Math"/>
                        </a:rPr>
                        <m:t>=6.626×</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−34</m:t>
                          </m:r>
                        </m:sup>
                      </m:sSup>
                      <m:r>
                        <m:rPr>
                          <m:nor/>
                        </m:rPr>
                        <a:rPr lang="en-US" altLang="zh-TW" sz="1800" b="0" i="0" smtClean="0">
                          <a:latin typeface="Cambria Math"/>
                          <a:ea typeface="Cambria Math"/>
                        </a:rPr>
                        <m:t> </m:t>
                      </m:r>
                      <m:r>
                        <m:rPr>
                          <m:nor/>
                        </m:rPr>
                        <a:rPr lang="en-US" altLang="zh-TW" sz="1800" b="0" i="0" smtClean="0">
                          <a:latin typeface="Cambria Math"/>
                          <a:ea typeface="Cambria Math"/>
                        </a:rPr>
                        <m:t>J</m:t>
                      </m:r>
                      <m:r>
                        <a:rPr lang="zh-TW" altLang="en-US" sz="1800" dirty="0">
                          <a:latin typeface="Cambria Math"/>
                        </a:rPr>
                        <m:t>∙</m:t>
                      </m:r>
                      <m:r>
                        <m:rPr>
                          <m:sty m:val="p"/>
                        </m:rPr>
                        <a:rPr lang="en-US" altLang="zh-TW" sz="1800" b="0" i="0" dirty="0" smtClean="0">
                          <a:latin typeface="Cambria Math"/>
                        </a:rPr>
                        <m:t>s</m:t>
                      </m:r>
                      <m:r>
                        <a:rPr lang="en-US" altLang="zh-TW" sz="1800" b="0" i="0" dirty="0" smtClean="0">
                          <a:latin typeface="Cambria Math"/>
                        </a:rPr>
                        <m:t>=4.136</m:t>
                      </m:r>
                      <m:r>
                        <a:rPr lang="en-US" altLang="zh-TW" sz="1800" b="0" i="1" dirty="0" smtClean="0">
                          <a:latin typeface="Cambria Math"/>
                          <a:ea typeface="Cambria Math"/>
                        </a:rPr>
                        <m:t>×</m:t>
                      </m:r>
                      <m:sSup>
                        <m:sSupPr>
                          <m:ctrlPr>
                            <a:rPr lang="en-US" altLang="zh-TW" sz="1800" b="0" i="1" dirty="0" smtClean="0">
                              <a:latin typeface="Cambria Math" panose="02040503050406030204" pitchFamily="18" charset="0"/>
                              <a:ea typeface="Cambria Math"/>
                            </a:rPr>
                          </m:ctrlPr>
                        </m:sSupPr>
                        <m:e>
                          <m:r>
                            <a:rPr lang="en-US" altLang="zh-TW" sz="1800" b="0" i="1" dirty="0" smtClean="0">
                              <a:latin typeface="Cambria Math"/>
                              <a:ea typeface="Cambria Math"/>
                            </a:rPr>
                            <m:t>10</m:t>
                          </m:r>
                        </m:e>
                        <m:sup>
                          <m:r>
                            <a:rPr lang="en-US" altLang="zh-TW" sz="1800" b="0" i="1" dirty="0" smtClean="0">
                              <a:latin typeface="Cambria Math"/>
                              <a:ea typeface="Cambria Math"/>
                            </a:rPr>
                            <m:t>−15</m:t>
                          </m:r>
                        </m:sup>
                      </m:sSup>
                      <m:r>
                        <a:rPr lang="en-US" altLang="zh-TW" sz="1800" b="0" i="1" dirty="0" smtClean="0">
                          <a:latin typeface="Cambria Math"/>
                          <a:ea typeface="Cambria Math"/>
                        </a:rPr>
                        <m:t> </m:t>
                      </m:r>
                      <m:r>
                        <m:rPr>
                          <m:nor/>
                        </m:rPr>
                        <a:rPr lang="en-US" altLang="zh-TW" sz="1800" b="0" i="0" dirty="0" smtClean="0">
                          <a:latin typeface="Cambria Math"/>
                          <a:ea typeface="Cambria Math"/>
                        </a:rPr>
                        <m:t>eV</m:t>
                      </m:r>
                      <m:r>
                        <a:rPr lang="en-US" altLang="zh-TW" sz="1800" b="0" i="1" dirty="0" smtClean="0">
                          <a:latin typeface="Cambria Math"/>
                          <a:ea typeface="Cambria Math"/>
                        </a:rPr>
                        <m:t>∙</m:t>
                      </m:r>
                      <m:r>
                        <m:rPr>
                          <m:nor/>
                        </m:rPr>
                        <a:rPr lang="en-US" altLang="zh-TW" sz="1800" b="0" i="0" dirty="0" smtClean="0">
                          <a:latin typeface="Cambria Math"/>
                          <a:ea typeface="Cambria Math"/>
                        </a:rPr>
                        <m:t>s</m:t>
                      </m:r>
                    </m:oMath>
                  </m:oMathPara>
                </a14:m>
                <a:endParaRPr lang="zh-TW" altLang="en-US" sz="18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2123728" y="5577780"/>
                <a:ext cx="4556696" cy="372410"/>
              </a:xfrm>
              <a:prstGeom prst="rect">
                <a:avLst/>
              </a:prstGeom>
              <a:blipFill>
                <a:blip r:embed="rId6"/>
                <a:stretch>
                  <a:fillRect b="-20000"/>
                </a:stretch>
              </a:blipFill>
            </p:spPr>
            <p:txBody>
              <a:bodyPr/>
              <a:lstStyle/>
              <a:p>
                <a:r>
                  <a:rPr lang="en-US">
                    <a:noFill/>
                  </a:rPr>
                  <a:t> </a:t>
                </a:r>
              </a:p>
            </p:txBody>
          </p:sp>
        </mc:Fallback>
      </mc:AlternateContent>
    </p:spTree>
    <p:extLst>
      <p:ext uri="{BB962C8B-B14F-4D97-AF65-F5344CB8AC3E}">
        <p14:creationId xmlns:p14="http://schemas.microsoft.com/office/powerpoint/2010/main" val="36637782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5" descr="f39_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700213"/>
            <a:ext cx="30575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6" descr="370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276475"/>
            <a:ext cx="1160463"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7"/>
          <p:cNvSpPr txBox="1">
            <a:spLocks noChangeArrowheads="1"/>
          </p:cNvSpPr>
          <p:nvPr/>
        </p:nvSpPr>
        <p:spPr bwMode="auto">
          <a:xfrm>
            <a:off x="2771775" y="5013325"/>
            <a:ext cx="3598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solidFill>
                  <a:srgbClr val="FF0000"/>
                </a:solidFill>
              </a:rPr>
              <a:t>但光有干涉現象，光的確是波！</a:t>
            </a:r>
          </a:p>
        </p:txBody>
      </p:sp>
    </p:spTree>
    <p:extLst>
      <p:ext uri="{BB962C8B-B14F-4D97-AF65-F5344CB8AC3E}">
        <p14:creationId xmlns:p14="http://schemas.microsoft.com/office/powerpoint/2010/main" val="6444161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C33936-D3E2-DD6F-9DFD-35419976B3BF}"/>
              </a:ext>
            </a:extLst>
          </p:cNvPr>
          <p:cNvPicPr>
            <a:picLocks noChangeAspect="1"/>
          </p:cNvPicPr>
          <p:nvPr/>
        </p:nvPicPr>
        <p:blipFill>
          <a:blip r:embed="rId2"/>
          <a:stretch>
            <a:fillRect/>
          </a:stretch>
        </p:blipFill>
        <p:spPr>
          <a:xfrm>
            <a:off x="1259632" y="620688"/>
            <a:ext cx="6438900" cy="3429000"/>
          </a:xfrm>
          <a:prstGeom prst="rect">
            <a:avLst/>
          </a:prstGeom>
        </p:spPr>
      </p:pic>
      <p:pic>
        <p:nvPicPr>
          <p:cNvPr id="1026" name="Picture 2" descr="undefined">
            <a:extLst>
              <a:ext uri="{FF2B5EF4-FFF2-40B4-BE49-F238E27FC236}">
                <a16:creationId xmlns:a16="http://schemas.microsoft.com/office/drawing/2014/main" id="{4D49123D-B5D4-1F60-209A-17D65FCB1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4221088"/>
            <a:ext cx="1848723" cy="231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2310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images.businessweek.com/ss/06/05/smart_heroes/image/bruce_wayne_batman.jpg"/>
          <p:cNvPicPr>
            <a:picLocks noChangeAspect="1" noChangeArrowheads="1"/>
          </p:cNvPicPr>
          <p:nvPr/>
        </p:nvPicPr>
        <p:blipFill>
          <a:blip r:embed="rId2">
            <a:extLst>
              <a:ext uri="{28A0092B-C50C-407E-A947-70E740481C1C}">
                <a14:useLocalDpi xmlns:a14="http://schemas.microsoft.com/office/drawing/2010/main" val="0"/>
              </a:ext>
            </a:extLst>
          </a:blip>
          <a:srcRect t="33749"/>
          <a:stretch>
            <a:fillRect/>
          </a:stretch>
        </p:blipFill>
        <p:spPr bwMode="auto">
          <a:xfrm>
            <a:off x="1619672" y="2404652"/>
            <a:ext cx="2720691" cy="2178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Picture 4" descr="http://www.arthazone.com/wallpaper/temp/tdk_batman_wallpa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377525"/>
            <a:ext cx="2952364" cy="22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文字方塊 4"/>
          <p:cNvSpPr txBox="1">
            <a:spLocks noChangeArrowheads="1"/>
          </p:cNvSpPr>
          <p:nvPr/>
        </p:nvSpPr>
        <p:spPr bwMode="auto">
          <a:xfrm>
            <a:off x="1128707" y="4727339"/>
            <a:ext cx="5040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雖然光與電子一樣，有粒子與波的二重性，</a:t>
            </a:r>
          </a:p>
        </p:txBody>
      </p:sp>
      <p:pic>
        <p:nvPicPr>
          <p:cNvPr id="1259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98450"/>
            <a:ext cx="81724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E865C9B-AFE0-BB50-01EB-EE0DC9D9F295}"/>
              </a:ext>
            </a:extLst>
          </p:cNvPr>
          <p:cNvSpPr txBox="1"/>
          <p:nvPr/>
        </p:nvSpPr>
        <p:spPr>
          <a:xfrm>
            <a:off x="1128707" y="5107310"/>
            <a:ext cx="6768753" cy="369332"/>
          </a:xfrm>
          <a:prstGeom prst="rect">
            <a:avLst/>
          </a:prstGeom>
          <a:noFill/>
        </p:spPr>
        <p:txBody>
          <a:bodyPr wrap="square" rtlCol="0">
            <a:spAutoFit/>
          </a:bodyPr>
          <a:lstStyle/>
          <a:p>
            <a:r>
              <a:rPr lang="en-TW" sz="1800" dirty="0"/>
              <a:t>但光子的描述比電子複雜得多，</a:t>
            </a:r>
          </a:p>
        </p:txBody>
      </p:sp>
      <p:sp>
        <p:nvSpPr>
          <p:cNvPr id="3" name="TextBox 2">
            <a:extLst>
              <a:ext uri="{FF2B5EF4-FFF2-40B4-BE49-F238E27FC236}">
                <a16:creationId xmlns:a16="http://schemas.microsoft.com/office/drawing/2014/main" id="{3E895558-FB11-FCAA-C615-B1A1E625074A}"/>
              </a:ext>
            </a:extLst>
          </p:cNvPr>
          <p:cNvSpPr txBox="1"/>
          <p:nvPr/>
        </p:nvSpPr>
        <p:spPr>
          <a:xfrm>
            <a:off x="1128705" y="5861035"/>
            <a:ext cx="7396049" cy="369332"/>
          </a:xfrm>
          <a:prstGeom prst="rect">
            <a:avLst/>
          </a:prstGeom>
          <a:noFill/>
        </p:spPr>
        <p:txBody>
          <a:bodyPr wrap="square" rtlCol="0">
            <a:spAutoFit/>
          </a:bodyPr>
          <a:lstStyle/>
          <a:p>
            <a:r>
              <a:rPr lang="en-TW" sz="1800" dirty="0"/>
              <a:t>因此不同光子數的狀態或波函數可以疊加，製造出很奇特的狀態！</a:t>
            </a:r>
          </a:p>
        </p:txBody>
      </p:sp>
      <p:sp>
        <p:nvSpPr>
          <p:cNvPr id="4" name="TextBox 3">
            <a:extLst>
              <a:ext uri="{FF2B5EF4-FFF2-40B4-BE49-F238E27FC236}">
                <a16:creationId xmlns:a16="http://schemas.microsoft.com/office/drawing/2014/main" id="{BE0E4BA7-FAEA-5D33-711F-50102EFABFD7}"/>
              </a:ext>
            </a:extLst>
          </p:cNvPr>
          <p:cNvSpPr txBox="1"/>
          <p:nvPr/>
        </p:nvSpPr>
        <p:spPr>
          <a:xfrm>
            <a:off x="1128707" y="6324420"/>
            <a:ext cx="6768753" cy="369332"/>
          </a:xfrm>
          <a:prstGeom prst="rect">
            <a:avLst/>
          </a:prstGeom>
          <a:noFill/>
        </p:spPr>
        <p:txBody>
          <a:bodyPr wrap="square" rtlCol="0">
            <a:spAutoFit/>
          </a:bodyPr>
          <a:lstStyle/>
          <a:p>
            <a:r>
              <a:rPr lang="en-TW" sz="1800" dirty="0"/>
              <a:t>換句話說，光子擁有更複雜的多重面目。量子光學。</a:t>
            </a:r>
          </a:p>
        </p:txBody>
      </p:sp>
      <p:sp>
        <p:nvSpPr>
          <p:cNvPr id="6" name="TextBox 5">
            <a:extLst>
              <a:ext uri="{FF2B5EF4-FFF2-40B4-BE49-F238E27FC236}">
                <a16:creationId xmlns:a16="http://schemas.microsoft.com/office/drawing/2014/main" id="{3FF162DE-F192-4CAC-AED5-C59AFCAE6D3C}"/>
              </a:ext>
            </a:extLst>
          </p:cNvPr>
          <p:cNvSpPr txBox="1"/>
          <p:nvPr/>
        </p:nvSpPr>
        <p:spPr>
          <a:xfrm>
            <a:off x="1128705" y="5491703"/>
            <a:ext cx="7619757" cy="369332"/>
          </a:xfrm>
          <a:prstGeom prst="rect">
            <a:avLst/>
          </a:prstGeom>
          <a:noFill/>
        </p:spPr>
        <p:txBody>
          <a:bodyPr wrap="square">
            <a:spAutoFit/>
          </a:bodyPr>
          <a:lstStyle/>
          <a:p>
            <a:r>
              <a:rPr lang="en-TW" sz="1800" dirty="0"/>
              <a:t>因為光子的數目可以隨時變化，而電子束則是守恆的。</a:t>
            </a:r>
          </a:p>
        </p:txBody>
      </p:sp>
    </p:spTree>
    <p:extLst>
      <p:ext uri="{BB962C8B-B14F-4D97-AF65-F5344CB8AC3E}">
        <p14:creationId xmlns:p14="http://schemas.microsoft.com/office/powerpoint/2010/main" val="2850052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6226" name="Picture 2" descr="Schematic setup of the experiment by Grangier, Roger and Aspect (1986)....  | Download Scientific Diagram">
            <a:extLst>
              <a:ext uri="{FF2B5EF4-FFF2-40B4-BE49-F238E27FC236}">
                <a16:creationId xmlns:a16="http://schemas.microsoft.com/office/drawing/2014/main" id="{0FE599CB-50BF-864D-8894-5D44E106D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6167" y="463387"/>
            <a:ext cx="5469342" cy="1640803"/>
          </a:xfrm>
          <a:prstGeom prst="rect">
            <a:avLst/>
          </a:prstGeom>
          <a:noFill/>
          <a:extLst>
            <a:ext uri="{909E8E84-426E-40DD-AFC4-6F175D3DCCD1}">
              <a14:hiddenFill xmlns:a14="http://schemas.microsoft.com/office/drawing/2010/main">
                <a:solidFill>
                  <a:srgbClr val="FFFFFF"/>
                </a:solidFill>
              </a14:hiddenFill>
            </a:ext>
          </a:extLst>
        </p:spPr>
      </p:pic>
      <p:pic>
        <p:nvPicPr>
          <p:cNvPr id="436230" name="Picture 6">
            <a:extLst>
              <a:ext uri="{FF2B5EF4-FFF2-40B4-BE49-F238E27FC236}">
                <a16:creationId xmlns:a16="http://schemas.microsoft.com/office/drawing/2014/main" id="{654A7999-38CE-DB43-8431-FFF855C60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3140968"/>
            <a:ext cx="1353752" cy="20306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90CA219-EC8C-B546-93DB-9A9585ED2146}"/>
              </a:ext>
            </a:extLst>
          </p:cNvPr>
          <p:cNvSpPr txBox="1"/>
          <p:nvPr/>
        </p:nvSpPr>
        <p:spPr>
          <a:xfrm>
            <a:off x="6680069" y="5260559"/>
            <a:ext cx="1997968" cy="369332"/>
          </a:xfrm>
          <a:prstGeom prst="rect">
            <a:avLst/>
          </a:prstGeom>
          <a:noFill/>
        </p:spPr>
        <p:txBody>
          <a:bodyPr wrap="square">
            <a:spAutoFit/>
          </a:bodyPr>
          <a:lstStyle/>
          <a:p>
            <a:r>
              <a:rPr lang="en-TW" sz="1800" dirty="0"/>
              <a:t>Alain Aspect</a:t>
            </a:r>
          </a:p>
        </p:txBody>
      </p:sp>
      <p:sp>
        <p:nvSpPr>
          <p:cNvPr id="2" name="TextBox 1">
            <a:extLst>
              <a:ext uri="{FF2B5EF4-FFF2-40B4-BE49-F238E27FC236}">
                <a16:creationId xmlns:a16="http://schemas.microsoft.com/office/drawing/2014/main" id="{4895B315-1F5B-C25F-9E5F-7A3193771329}"/>
              </a:ext>
            </a:extLst>
          </p:cNvPr>
          <p:cNvSpPr txBox="1"/>
          <p:nvPr/>
        </p:nvSpPr>
        <p:spPr>
          <a:xfrm>
            <a:off x="3419872" y="2229034"/>
            <a:ext cx="1891297" cy="369332"/>
          </a:xfrm>
          <a:prstGeom prst="rect">
            <a:avLst/>
          </a:prstGeom>
          <a:noFill/>
        </p:spPr>
        <p:txBody>
          <a:bodyPr wrap="square" rtlCol="0">
            <a:spAutoFit/>
          </a:bodyPr>
          <a:lstStyle/>
          <a:p>
            <a:pPr algn="l"/>
            <a:r>
              <a:rPr lang="en-TW" sz="1800" dirty="0">
                <a:solidFill>
                  <a:srgbClr val="FF0000"/>
                </a:solidFill>
                <a:latin typeface="+mj-lt"/>
                <a:ea typeface="PMingLiU" panose="02020500000000000000" pitchFamily="18" charset="-120"/>
              </a:rPr>
              <a:t>One photon state</a:t>
            </a:r>
          </a:p>
        </p:txBody>
      </p:sp>
      <p:pic>
        <p:nvPicPr>
          <p:cNvPr id="3" name="Picture 2">
            <a:extLst>
              <a:ext uri="{FF2B5EF4-FFF2-40B4-BE49-F238E27FC236}">
                <a16:creationId xmlns:a16="http://schemas.microsoft.com/office/drawing/2014/main" id="{8A687710-1D16-757F-BD6C-B6B9C3DD81C4}"/>
              </a:ext>
            </a:extLst>
          </p:cNvPr>
          <p:cNvPicPr>
            <a:picLocks noChangeAspect="1"/>
          </p:cNvPicPr>
          <p:nvPr/>
        </p:nvPicPr>
        <p:blipFill>
          <a:blip r:embed="rId4"/>
          <a:stretch>
            <a:fillRect/>
          </a:stretch>
        </p:blipFill>
        <p:spPr>
          <a:xfrm>
            <a:off x="1396167" y="2778890"/>
            <a:ext cx="5053558" cy="3530430"/>
          </a:xfrm>
          <a:prstGeom prst="rect">
            <a:avLst/>
          </a:prstGeom>
        </p:spPr>
      </p:pic>
    </p:spTree>
    <p:extLst>
      <p:ext uri="{BB962C8B-B14F-4D97-AF65-F5344CB8AC3E}">
        <p14:creationId xmlns:p14="http://schemas.microsoft.com/office/powerpoint/2010/main" val="3756253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695731E7-05E2-4B34-A808-C068F5CA7571}" type="slidenum">
              <a:rPr lang="zh-TW" altLang="en-US" smtClean="0"/>
              <a:pPr>
                <a:defRPr/>
              </a:pPr>
              <a:t>7</a:t>
            </a:fld>
            <a:endParaRPr lang="en-US" altLang="zh-TW"/>
          </a:p>
        </p:txBody>
      </p:sp>
      <p:pic>
        <p:nvPicPr>
          <p:cNvPr id="3" name="Picture 10" descr="untitled"/>
          <p:cNvPicPr>
            <a:picLocks noChangeAspect="1" noChangeArrowheads="1"/>
          </p:cNvPicPr>
          <p:nvPr/>
        </p:nvPicPr>
        <p:blipFill>
          <a:blip r:embed="rId2">
            <a:extLst>
              <a:ext uri="{28A0092B-C50C-407E-A947-70E740481C1C}">
                <a14:useLocalDpi xmlns:a14="http://schemas.microsoft.com/office/drawing/2010/main" val="0"/>
              </a:ext>
            </a:extLst>
          </a:blip>
          <a:srcRect t="27757" b="8272"/>
          <a:stretch>
            <a:fillRect/>
          </a:stretch>
        </p:blipFill>
        <p:spPr bwMode="auto">
          <a:xfrm>
            <a:off x="3326761" y="3376250"/>
            <a:ext cx="2001391" cy="181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23p716"/>
          <p:cNvPicPr>
            <a:picLocks noChangeAspect="1" noChangeArrowheads="1"/>
          </p:cNvPicPr>
          <p:nvPr/>
        </p:nvPicPr>
        <p:blipFill rotWithShape="1">
          <a:blip r:embed="rId3">
            <a:extLst>
              <a:ext uri="{28A0092B-C50C-407E-A947-70E740481C1C}">
                <a14:useLocalDpi xmlns:a14="http://schemas.microsoft.com/office/drawing/2010/main" val="0"/>
              </a:ext>
            </a:extLst>
          </a:blip>
          <a:srcRect b="3931"/>
          <a:stretch/>
        </p:blipFill>
        <p:spPr bwMode="auto">
          <a:xfrm>
            <a:off x="5940152" y="692696"/>
            <a:ext cx="1807083" cy="314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s://encrypted-tbn2.gstatic.com/images?q=tbn:ANd9GcQ-Tdcbsb_TuEXwrwowuB8UpaYK2dX8Fn5aH3C8K2X6Id9wkUaD">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3370" y="692696"/>
            <a:ext cx="2352006" cy="17048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encrypted-tbn0.gstatic.com/images?q=tbn:ANd9GcQDZg1GzBRS42F5zzlfzBKIZxs1Op6Cgsa32LJFqXwAhtiCi7Z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3370" y="3384592"/>
            <a:ext cx="1806625" cy="1806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encrypted-tbn3.gstatic.com/images?q=tbn:ANd9GcQjQ8Icd-VqA2wF71-V7v9x2R_CJ_QAzgIEPME7drfiK08k8vYWUQ">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5038" y="712415"/>
            <a:ext cx="2015678" cy="12597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s://encrypted-tbn1.gstatic.com/images?q=tbn:ANd9GcQDfwVTzhVwjFTg31zkO7_PeO0Gbx3dqLS9JwSlQgHB5TKJXaj1G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51624" y="3952314"/>
            <a:ext cx="2195611" cy="1229542"/>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p:cNvSpPr txBox="1">
            <a:spLocks noChangeArrowheads="1"/>
          </p:cNvSpPr>
          <p:nvPr/>
        </p:nvSpPr>
        <p:spPr bwMode="auto">
          <a:xfrm>
            <a:off x="1532388" y="5351094"/>
            <a:ext cx="5935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物質世界的各種現象千變萬化，形形色色！</a:t>
            </a:r>
          </a:p>
        </p:txBody>
      </p:sp>
      <p:sp>
        <p:nvSpPr>
          <p:cNvPr id="10" name="矩形 9"/>
          <p:cNvSpPr>
            <a:spLocks noChangeArrowheads="1"/>
          </p:cNvSpPr>
          <p:nvPr/>
        </p:nvSpPr>
        <p:spPr bwMode="auto">
          <a:xfrm>
            <a:off x="1511581" y="5805264"/>
            <a:ext cx="5988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9pPr>
          </a:lstStyle>
          <a:p>
            <a:pPr eaLnBrk="1" hangingPunct="1">
              <a:spcBef>
                <a:spcPct val="0"/>
              </a:spcBef>
              <a:buClrTx/>
              <a:buSzTx/>
              <a:buFontTx/>
              <a:buNone/>
            </a:pPr>
            <a:r>
              <a:rPr lang="zh-TW" altLang="en-US" sz="1800" dirty="0"/>
              <a:t>吾生也有涯，而知也無涯。以有涯隨無涯，殆已！  莊子</a:t>
            </a:r>
          </a:p>
        </p:txBody>
      </p:sp>
      <p:sp>
        <p:nvSpPr>
          <p:cNvPr id="11" name="文字方塊 10"/>
          <p:cNvSpPr txBox="1"/>
          <p:nvPr/>
        </p:nvSpPr>
        <p:spPr bwMode="auto">
          <a:xfrm>
            <a:off x="1497710" y="6237312"/>
            <a:ext cx="56665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以有限的生命，追尋無盡的知識，必定是失敗的。</a:t>
            </a:r>
            <a:endParaRPr lang="en-US" altLang="zh-TW" sz="1800" dirty="0"/>
          </a:p>
        </p:txBody>
      </p:sp>
    </p:spTree>
    <p:extLst>
      <p:ext uri="{BB962C8B-B14F-4D97-AF65-F5344CB8AC3E}">
        <p14:creationId xmlns:p14="http://schemas.microsoft.com/office/powerpoint/2010/main" val="21873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764687-C7EE-E71E-33C9-12B13AB47D45}"/>
              </a:ext>
            </a:extLst>
          </p:cNvPr>
          <p:cNvSpPr txBox="1"/>
          <p:nvPr/>
        </p:nvSpPr>
        <p:spPr>
          <a:xfrm>
            <a:off x="2879812" y="1912694"/>
            <a:ext cx="3384376" cy="369332"/>
          </a:xfrm>
          <a:prstGeom prst="rect">
            <a:avLst/>
          </a:prstGeom>
          <a:noFill/>
        </p:spPr>
        <p:txBody>
          <a:bodyPr wrap="square" rtlCol="0">
            <a:spAutoFit/>
          </a:bodyPr>
          <a:lstStyle/>
          <a:p>
            <a:pPr algn="l"/>
            <a:r>
              <a:rPr lang="en-TW" sz="1800" b="0" dirty="0">
                <a:latin typeface="+mn-lt"/>
                <a:ea typeface="PMingLiU" panose="02020500000000000000" pitchFamily="18" charset="-120"/>
              </a:rPr>
              <a:t>Mach-Zehnder Interferometer</a:t>
            </a:r>
          </a:p>
        </p:txBody>
      </p:sp>
      <p:pic>
        <p:nvPicPr>
          <p:cNvPr id="4" name="Picture 3" descr="Graphical user interface&#10;&#10;Description automatically generated with low confidence">
            <a:extLst>
              <a:ext uri="{FF2B5EF4-FFF2-40B4-BE49-F238E27FC236}">
                <a16:creationId xmlns:a16="http://schemas.microsoft.com/office/drawing/2014/main" id="{FC897392-C6A0-8782-DDA6-0A1681B47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330195"/>
            <a:ext cx="4334755" cy="1115021"/>
          </a:xfrm>
          <a:prstGeom prst="rect">
            <a:avLst/>
          </a:prstGeom>
        </p:spPr>
      </p:pic>
      <p:sp>
        <p:nvSpPr>
          <p:cNvPr id="5" name="TextBox 4">
            <a:extLst>
              <a:ext uri="{FF2B5EF4-FFF2-40B4-BE49-F238E27FC236}">
                <a16:creationId xmlns:a16="http://schemas.microsoft.com/office/drawing/2014/main" id="{B55B9469-5CA4-E910-E791-DF89E9E18958}"/>
              </a:ext>
            </a:extLst>
          </p:cNvPr>
          <p:cNvSpPr txBox="1"/>
          <p:nvPr/>
        </p:nvSpPr>
        <p:spPr>
          <a:xfrm>
            <a:off x="683568" y="1494289"/>
            <a:ext cx="8352928" cy="369332"/>
          </a:xfrm>
          <a:prstGeom prst="rect">
            <a:avLst/>
          </a:prstGeom>
          <a:noFill/>
        </p:spPr>
        <p:txBody>
          <a:bodyPr wrap="square" rtlCol="0">
            <a:spAutoFit/>
          </a:bodyPr>
          <a:lstStyle/>
          <a:p>
            <a:r>
              <a:rPr lang="en-TW" sz="1800" b="0" dirty="0">
                <a:latin typeface="+mj-lt"/>
                <a:ea typeface="PMingLiU" panose="02020500000000000000" pitchFamily="18" charset="-120"/>
              </a:rPr>
              <a:t>BS: Beam Splitter: Devices that split a </a:t>
            </a:r>
            <a:r>
              <a:rPr lang="en-TW" sz="1800" dirty="0">
                <a:latin typeface="+mj-lt"/>
                <a:ea typeface="PMingLiU" panose="02020500000000000000" pitchFamily="18" charset="-120"/>
              </a:rPr>
              <a:t>beam of light into </a:t>
            </a:r>
            <a:r>
              <a:rPr lang="en-TW" sz="1800" b="0" dirty="0">
                <a:latin typeface="+mj-lt"/>
                <a:ea typeface="PMingLiU" panose="02020500000000000000" pitchFamily="18" charset="-120"/>
              </a:rPr>
              <a:t>two beams with equal intensity </a:t>
            </a:r>
            <a:r>
              <a:rPr lang="en-TW" sz="1800" b="0" dirty="0">
                <a:latin typeface="PMingLiU" panose="02020500000000000000" pitchFamily="18" charset="-120"/>
                <a:ea typeface="PMingLiU" panose="02020500000000000000" pitchFamily="18" charset="-120"/>
              </a:rPr>
              <a:t> </a:t>
            </a:r>
          </a:p>
        </p:txBody>
      </p:sp>
      <p:pic>
        <p:nvPicPr>
          <p:cNvPr id="9" name="Picture 8" descr="Diagram&#10;&#10;Description automatically generated with low confidence">
            <a:extLst>
              <a:ext uri="{FF2B5EF4-FFF2-40B4-BE49-F238E27FC236}">
                <a16:creationId xmlns:a16="http://schemas.microsoft.com/office/drawing/2014/main" id="{67B78778-F33C-BEF3-8042-604564CB6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2348880"/>
            <a:ext cx="5832648" cy="2477277"/>
          </a:xfrm>
          <a:prstGeom prst="rect">
            <a:avLst/>
          </a:prstGeom>
        </p:spPr>
      </p:pic>
      <p:sp>
        <p:nvSpPr>
          <p:cNvPr id="10" name="TextBox 9">
            <a:extLst>
              <a:ext uri="{FF2B5EF4-FFF2-40B4-BE49-F238E27FC236}">
                <a16:creationId xmlns:a16="http://schemas.microsoft.com/office/drawing/2014/main" id="{94D35E76-05AE-A051-60A6-B119FA085C9F}"/>
              </a:ext>
            </a:extLst>
          </p:cNvPr>
          <p:cNvSpPr txBox="1"/>
          <p:nvPr/>
        </p:nvSpPr>
        <p:spPr>
          <a:xfrm>
            <a:off x="827584" y="5674891"/>
            <a:ext cx="8316416" cy="369332"/>
          </a:xfrm>
          <a:prstGeom prst="rect">
            <a:avLst/>
          </a:prstGeom>
          <a:noFill/>
        </p:spPr>
        <p:txBody>
          <a:bodyPr wrap="square" rtlCol="0">
            <a:spAutoFit/>
          </a:bodyPr>
          <a:lstStyle/>
          <a:p>
            <a:pPr algn="l"/>
            <a:r>
              <a:rPr lang="en-TW" sz="1800" b="0" dirty="0">
                <a:latin typeface="+mj-lt"/>
                <a:ea typeface="PMingLiU" panose="02020500000000000000" pitchFamily="18" charset="-120"/>
                <a:cs typeface="Times New Roman" panose="02020603050405020304" pitchFamily="18" charset="0"/>
              </a:rPr>
              <a:t>Can arrange so that reflection of </a:t>
            </a:r>
            <a:r>
              <a:rPr lang="en-TW" sz="1800" b="0" i="1" dirty="0">
                <a:latin typeface="+mj-lt"/>
                <a:ea typeface="PMingLiU" panose="02020500000000000000" pitchFamily="18" charset="-120"/>
                <a:cs typeface="Times New Roman" panose="02020603050405020304" pitchFamily="18" charset="0"/>
              </a:rPr>
              <a:t>a</a:t>
            </a:r>
            <a:r>
              <a:rPr lang="en-TW" sz="1800" b="0" dirty="0">
                <a:latin typeface="+mj-lt"/>
                <a:ea typeface="PMingLiU" panose="02020500000000000000" pitchFamily="18" charset="-120"/>
                <a:cs typeface="Times New Roman" panose="02020603050405020304" pitchFamily="18" charset="0"/>
              </a:rPr>
              <a:t> at BS2 and transmission of </a:t>
            </a:r>
            <a:r>
              <a:rPr lang="en-TW" sz="1800" b="0" i="1" dirty="0">
                <a:latin typeface="+mj-lt"/>
                <a:ea typeface="PMingLiU" panose="02020500000000000000" pitchFamily="18" charset="-120"/>
                <a:cs typeface="Times New Roman" panose="02020603050405020304" pitchFamily="18" charset="0"/>
              </a:rPr>
              <a:t>b</a:t>
            </a:r>
            <a:r>
              <a:rPr lang="en-TW" sz="1800" b="0" dirty="0">
                <a:latin typeface="+mj-lt"/>
                <a:ea typeface="PMingLiU" panose="02020500000000000000" pitchFamily="18" charset="-120"/>
                <a:cs typeface="Times New Roman" panose="02020603050405020304" pitchFamily="18" charset="0"/>
              </a:rPr>
              <a:t> interfere constructively. </a:t>
            </a:r>
          </a:p>
        </p:txBody>
      </p:sp>
      <p:sp>
        <p:nvSpPr>
          <p:cNvPr id="11" name="TextBox 10">
            <a:extLst>
              <a:ext uri="{FF2B5EF4-FFF2-40B4-BE49-F238E27FC236}">
                <a16:creationId xmlns:a16="http://schemas.microsoft.com/office/drawing/2014/main" id="{0CA5123C-10F4-6A00-4A63-35C3D725063F}"/>
              </a:ext>
            </a:extLst>
          </p:cNvPr>
          <p:cNvSpPr txBox="1"/>
          <p:nvPr/>
        </p:nvSpPr>
        <p:spPr>
          <a:xfrm>
            <a:off x="827584" y="6093296"/>
            <a:ext cx="7920880" cy="369332"/>
          </a:xfrm>
          <a:prstGeom prst="rect">
            <a:avLst/>
          </a:prstGeom>
          <a:noFill/>
        </p:spPr>
        <p:txBody>
          <a:bodyPr wrap="square" rtlCol="0">
            <a:spAutoFit/>
          </a:bodyPr>
          <a:lstStyle/>
          <a:p>
            <a:pPr algn="l"/>
            <a:r>
              <a:rPr lang="en-TW" sz="1800" b="0" dirty="0">
                <a:latin typeface="+mn-lt"/>
                <a:ea typeface="PMingLiU" panose="02020500000000000000" pitchFamily="18" charset="-120"/>
                <a:cs typeface="Times New Roman" panose="02020603050405020304" pitchFamily="18" charset="0"/>
              </a:rPr>
              <a:t>Detector D0 receives full incident light beam while D1 receives none. </a:t>
            </a:r>
          </a:p>
        </p:txBody>
      </p:sp>
      <p:sp>
        <p:nvSpPr>
          <p:cNvPr id="3" name="TextBox 2">
            <a:extLst>
              <a:ext uri="{FF2B5EF4-FFF2-40B4-BE49-F238E27FC236}">
                <a16:creationId xmlns:a16="http://schemas.microsoft.com/office/drawing/2014/main" id="{602D8093-30F3-396A-8893-D4DBD568D670}"/>
              </a:ext>
            </a:extLst>
          </p:cNvPr>
          <p:cNvSpPr txBox="1"/>
          <p:nvPr/>
        </p:nvSpPr>
        <p:spPr>
          <a:xfrm>
            <a:off x="827584" y="5229200"/>
            <a:ext cx="8316416" cy="369332"/>
          </a:xfrm>
          <a:prstGeom prst="rect">
            <a:avLst/>
          </a:prstGeom>
          <a:noFill/>
        </p:spPr>
        <p:txBody>
          <a:bodyPr wrap="square" rtlCol="0">
            <a:spAutoFit/>
          </a:bodyPr>
          <a:lstStyle/>
          <a:p>
            <a:pPr algn="l"/>
            <a:r>
              <a:rPr lang="en-TW" sz="1800" dirty="0">
                <a:latin typeface="+mj-lt"/>
                <a:ea typeface="PMingLiU" panose="02020500000000000000" pitchFamily="18" charset="-120"/>
              </a:rPr>
              <a:t>Distances can be adjusted for the phase difference of the two beams at BS2 to change. </a:t>
            </a:r>
          </a:p>
        </p:txBody>
      </p:sp>
    </p:spTree>
    <p:extLst>
      <p:ext uri="{BB962C8B-B14F-4D97-AF65-F5344CB8AC3E}">
        <p14:creationId xmlns:p14="http://schemas.microsoft.com/office/powerpoint/2010/main" val="6620587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5BE96A03-D13A-1C57-5369-1C0CFF3D8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3542659"/>
            <a:ext cx="4752528" cy="3108438"/>
          </a:xfrm>
          <a:prstGeom prst="rect">
            <a:avLst/>
          </a:prstGeom>
        </p:spPr>
      </p:pic>
      <p:pic>
        <p:nvPicPr>
          <p:cNvPr id="1026" name="Picture 2" descr="Mach – Zehnder Interferometer | PhysicsOpenLab">
            <a:extLst>
              <a:ext uri="{FF2B5EF4-FFF2-40B4-BE49-F238E27FC236}">
                <a16:creationId xmlns:a16="http://schemas.microsoft.com/office/drawing/2014/main" id="{CD3EB878-00C2-AAEA-84AD-D1FD10A622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748" y="-29561"/>
            <a:ext cx="4644516" cy="3480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9889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Diagram&#10;&#10;Description automatically generated with low confidence">
            <a:extLst>
              <a:ext uri="{FF2B5EF4-FFF2-40B4-BE49-F238E27FC236}">
                <a16:creationId xmlns:a16="http://schemas.microsoft.com/office/drawing/2014/main" id="{A264869B-413D-4F29-5249-787032115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856" y="260648"/>
            <a:ext cx="5832648" cy="2477277"/>
          </a:xfrm>
          <a:prstGeom prst="rect">
            <a:avLst/>
          </a:prstGeom>
        </p:spPr>
      </p:pic>
      <p:pic>
        <p:nvPicPr>
          <p:cNvPr id="3" name="Picture 2">
            <a:extLst>
              <a:ext uri="{FF2B5EF4-FFF2-40B4-BE49-F238E27FC236}">
                <a16:creationId xmlns:a16="http://schemas.microsoft.com/office/drawing/2014/main" id="{50F64367-36C8-F5FE-0F52-7D51309F8A46}"/>
              </a:ext>
            </a:extLst>
          </p:cNvPr>
          <p:cNvPicPr>
            <a:picLocks noChangeAspect="1"/>
          </p:cNvPicPr>
          <p:nvPr/>
        </p:nvPicPr>
        <p:blipFill>
          <a:blip r:embed="rId3"/>
          <a:stretch>
            <a:fillRect/>
          </a:stretch>
        </p:blipFill>
        <p:spPr>
          <a:xfrm>
            <a:off x="179512" y="2852936"/>
            <a:ext cx="7369691" cy="3744416"/>
          </a:xfrm>
          <a:prstGeom prst="rect">
            <a:avLst/>
          </a:prstGeom>
        </p:spPr>
      </p:pic>
      <p:sp>
        <p:nvSpPr>
          <p:cNvPr id="4" name="TextBox 3">
            <a:extLst>
              <a:ext uri="{FF2B5EF4-FFF2-40B4-BE49-F238E27FC236}">
                <a16:creationId xmlns:a16="http://schemas.microsoft.com/office/drawing/2014/main" id="{D6670F76-207F-E6F0-5429-EA29AC10A6B1}"/>
              </a:ext>
            </a:extLst>
          </p:cNvPr>
          <p:cNvSpPr txBox="1"/>
          <p:nvPr/>
        </p:nvSpPr>
        <p:spPr>
          <a:xfrm>
            <a:off x="1259632" y="3128006"/>
            <a:ext cx="504056" cy="307777"/>
          </a:xfrm>
          <a:prstGeom prst="rect">
            <a:avLst/>
          </a:prstGeom>
          <a:solidFill>
            <a:schemeClr val="bg1"/>
          </a:solidFill>
        </p:spPr>
        <p:txBody>
          <a:bodyPr wrap="square" rtlCol="0">
            <a:spAutoFit/>
          </a:bodyPr>
          <a:lstStyle/>
          <a:p>
            <a:pPr algn="l"/>
            <a:r>
              <a:rPr lang="en-TW" sz="1400" dirty="0">
                <a:latin typeface="+mj-lt"/>
                <a:ea typeface="PMingLiU" panose="02020500000000000000" pitchFamily="18" charset="-120"/>
              </a:rPr>
              <a:t>D0</a:t>
            </a:r>
          </a:p>
        </p:txBody>
      </p:sp>
      <p:sp>
        <p:nvSpPr>
          <p:cNvPr id="5" name="TextBox 4">
            <a:extLst>
              <a:ext uri="{FF2B5EF4-FFF2-40B4-BE49-F238E27FC236}">
                <a16:creationId xmlns:a16="http://schemas.microsoft.com/office/drawing/2014/main" id="{A4AB6F82-30D1-F87A-C671-F9135E97FA93}"/>
              </a:ext>
            </a:extLst>
          </p:cNvPr>
          <p:cNvSpPr txBox="1"/>
          <p:nvPr/>
        </p:nvSpPr>
        <p:spPr>
          <a:xfrm>
            <a:off x="4211960" y="3117657"/>
            <a:ext cx="504056" cy="307777"/>
          </a:xfrm>
          <a:prstGeom prst="rect">
            <a:avLst/>
          </a:prstGeom>
          <a:solidFill>
            <a:schemeClr val="bg1"/>
          </a:solidFill>
        </p:spPr>
        <p:txBody>
          <a:bodyPr wrap="square" rtlCol="0">
            <a:spAutoFit/>
          </a:bodyPr>
          <a:lstStyle/>
          <a:p>
            <a:pPr algn="l"/>
            <a:r>
              <a:rPr lang="en-TW" sz="1400" dirty="0">
                <a:latin typeface="+mj-lt"/>
                <a:ea typeface="PMingLiU" panose="02020500000000000000" pitchFamily="18" charset="-120"/>
              </a:rPr>
              <a:t>D1</a:t>
            </a:r>
          </a:p>
        </p:txBody>
      </p:sp>
      <p:sp>
        <p:nvSpPr>
          <p:cNvPr id="6" name="Down Arrow 5">
            <a:extLst>
              <a:ext uri="{FF2B5EF4-FFF2-40B4-BE49-F238E27FC236}">
                <a16:creationId xmlns:a16="http://schemas.microsoft.com/office/drawing/2014/main" id="{EB4C3EBA-E6D7-03A8-0EC9-86E9D13F1B92}"/>
              </a:ext>
            </a:extLst>
          </p:cNvPr>
          <p:cNvSpPr/>
          <p:nvPr/>
        </p:nvSpPr>
        <p:spPr bwMode="auto">
          <a:xfrm>
            <a:off x="4716016" y="3933056"/>
            <a:ext cx="144016" cy="360040"/>
          </a:xfrm>
          <a:prstGeom prst="downArrow">
            <a:avLst/>
          </a:prstGeom>
          <a:solidFill>
            <a:srgbClr val="FF0000"/>
          </a:solidFill>
          <a:ln>
            <a:noFill/>
          </a:ln>
        </p:spPr>
        <p:txBody>
          <a:bodyPr wrap="none" rtlCol="0" anchor="ctr">
            <a:spAutoFit/>
          </a:bodyPr>
          <a:lstStyle/>
          <a:p>
            <a:pPr algn="l" eaLnBrk="1" hangingPunct="1">
              <a:spcBef>
                <a:spcPct val="0"/>
              </a:spcBef>
              <a:buFontTx/>
              <a:buNone/>
            </a:pPr>
            <a:endParaRPr lang="en-TW" sz="1800" dirty="0"/>
          </a:p>
        </p:txBody>
      </p:sp>
      <p:sp>
        <p:nvSpPr>
          <p:cNvPr id="7" name="Down Arrow 6">
            <a:extLst>
              <a:ext uri="{FF2B5EF4-FFF2-40B4-BE49-F238E27FC236}">
                <a16:creationId xmlns:a16="http://schemas.microsoft.com/office/drawing/2014/main" id="{DF81CE31-F6B6-B31D-D71C-537A97532B84}"/>
              </a:ext>
            </a:extLst>
          </p:cNvPr>
          <p:cNvSpPr/>
          <p:nvPr/>
        </p:nvSpPr>
        <p:spPr bwMode="auto">
          <a:xfrm>
            <a:off x="1763688" y="3128006"/>
            <a:ext cx="144016" cy="360040"/>
          </a:xfrm>
          <a:prstGeom prst="downArrow">
            <a:avLst/>
          </a:prstGeom>
          <a:solidFill>
            <a:srgbClr val="FF0000"/>
          </a:solidFill>
          <a:ln>
            <a:noFill/>
          </a:ln>
        </p:spPr>
        <p:txBody>
          <a:bodyPr wrap="none" rtlCol="0" anchor="ctr">
            <a:spAutoFit/>
          </a:bodyPr>
          <a:lstStyle/>
          <a:p>
            <a:pPr algn="l" eaLnBrk="1" hangingPunct="1">
              <a:spcBef>
                <a:spcPct val="0"/>
              </a:spcBef>
              <a:buFontTx/>
              <a:buNone/>
            </a:pPr>
            <a:endParaRPr lang="en-TW" sz="1800" dirty="0"/>
          </a:p>
        </p:txBody>
      </p:sp>
      <p:pic>
        <p:nvPicPr>
          <p:cNvPr id="9" name="Picture 4" descr="f39_08">
            <a:extLst>
              <a:ext uri="{FF2B5EF4-FFF2-40B4-BE49-F238E27FC236}">
                <a16:creationId xmlns:a16="http://schemas.microsoft.com/office/drawing/2014/main" id="{9623B36E-9083-30CA-8421-E762F4CCA6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95" t="68736" r="49203"/>
          <a:stretch/>
        </p:blipFill>
        <p:spPr bwMode="auto">
          <a:xfrm>
            <a:off x="6923114" y="3412586"/>
            <a:ext cx="2127572" cy="99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9937686-EB69-2EC2-F74A-4DD54ED2C3D9}"/>
              </a:ext>
            </a:extLst>
          </p:cNvPr>
          <p:cNvPicPr>
            <a:picLocks noChangeAspect="1"/>
          </p:cNvPicPr>
          <p:nvPr/>
        </p:nvPicPr>
        <p:blipFill rotWithShape="1">
          <a:blip r:embed="rId5"/>
          <a:srcRect l="77891" t="11347" r="-580" b="20686"/>
          <a:stretch/>
        </p:blipFill>
        <p:spPr>
          <a:xfrm rot="16200000">
            <a:off x="7355663" y="1628299"/>
            <a:ext cx="1287360" cy="2152458"/>
          </a:xfrm>
          <a:prstGeom prst="rect">
            <a:avLst/>
          </a:prstGeom>
        </p:spPr>
      </p:pic>
    </p:spTree>
    <p:extLst>
      <p:ext uri="{BB962C8B-B14F-4D97-AF65-F5344CB8AC3E}">
        <p14:creationId xmlns:p14="http://schemas.microsoft.com/office/powerpoint/2010/main" val="418014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764687-C7EE-E71E-33C9-12B13AB47D45}"/>
              </a:ext>
            </a:extLst>
          </p:cNvPr>
          <p:cNvSpPr txBox="1"/>
          <p:nvPr/>
        </p:nvSpPr>
        <p:spPr>
          <a:xfrm>
            <a:off x="2807804" y="184502"/>
            <a:ext cx="3384376" cy="369332"/>
          </a:xfrm>
          <a:prstGeom prst="rect">
            <a:avLst/>
          </a:prstGeom>
          <a:noFill/>
        </p:spPr>
        <p:txBody>
          <a:bodyPr wrap="square" rtlCol="0">
            <a:spAutoFit/>
          </a:bodyPr>
          <a:lstStyle/>
          <a:p>
            <a:pPr algn="l"/>
            <a:r>
              <a:rPr lang="en-TW" sz="1800" b="0" dirty="0">
                <a:latin typeface="+mn-lt"/>
                <a:ea typeface="PMingLiU" panose="02020500000000000000" pitchFamily="18" charset="-120"/>
              </a:rPr>
              <a:t>Mach-Zehnder Interferometer</a:t>
            </a:r>
          </a:p>
        </p:txBody>
      </p:sp>
      <p:pic>
        <p:nvPicPr>
          <p:cNvPr id="9" name="Picture 8" descr="Diagram&#10;&#10;Description automatically generated with low confidence">
            <a:extLst>
              <a:ext uri="{FF2B5EF4-FFF2-40B4-BE49-F238E27FC236}">
                <a16:creationId xmlns:a16="http://schemas.microsoft.com/office/drawing/2014/main" id="{67B78778-F33C-BEF3-8042-604564CB6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620688"/>
            <a:ext cx="5832648" cy="2477277"/>
          </a:xfrm>
          <a:prstGeom prst="rect">
            <a:avLst/>
          </a:prstGeom>
        </p:spPr>
      </p:pic>
      <p:sp>
        <p:nvSpPr>
          <p:cNvPr id="12" name="TextBox 11">
            <a:extLst>
              <a:ext uri="{FF2B5EF4-FFF2-40B4-BE49-F238E27FC236}">
                <a16:creationId xmlns:a16="http://schemas.microsoft.com/office/drawing/2014/main" id="{D90B8340-EE94-CBEB-037E-8B0E4AE1EB93}"/>
              </a:ext>
            </a:extLst>
          </p:cNvPr>
          <p:cNvSpPr txBox="1"/>
          <p:nvPr/>
        </p:nvSpPr>
        <p:spPr>
          <a:xfrm>
            <a:off x="827584" y="5301208"/>
            <a:ext cx="5653472" cy="369332"/>
          </a:xfrm>
          <a:prstGeom prst="rect">
            <a:avLst/>
          </a:prstGeom>
          <a:noFill/>
        </p:spPr>
        <p:txBody>
          <a:bodyPr wrap="square" rtlCol="0">
            <a:spAutoFit/>
          </a:bodyPr>
          <a:lstStyle/>
          <a:p>
            <a:pPr algn="l"/>
            <a:r>
              <a:rPr lang="en-TW" sz="1800" dirty="0">
                <a:latin typeface="+mj-lt"/>
                <a:ea typeface="PMingLiU" panose="02020500000000000000" pitchFamily="18" charset="-120"/>
              </a:rPr>
              <a:t>Now reduce incident beam as low as one photon at a time. </a:t>
            </a:r>
            <a:endParaRPr lang="en-TW" sz="1800" b="0" dirty="0">
              <a:solidFill>
                <a:srgbClr val="FF0000"/>
              </a:solidFill>
              <a:latin typeface="+mj-lt"/>
              <a:ea typeface="PMingLiU" panose="02020500000000000000" pitchFamily="18" charset="-120"/>
            </a:endParaRPr>
          </a:p>
        </p:txBody>
      </p:sp>
      <p:sp>
        <p:nvSpPr>
          <p:cNvPr id="14" name="TextBox 13">
            <a:extLst>
              <a:ext uri="{FF2B5EF4-FFF2-40B4-BE49-F238E27FC236}">
                <a16:creationId xmlns:a16="http://schemas.microsoft.com/office/drawing/2014/main" id="{853D87A8-2A6C-43F8-0272-47787A78137F}"/>
              </a:ext>
            </a:extLst>
          </p:cNvPr>
          <p:cNvSpPr txBox="1"/>
          <p:nvPr/>
        </p:nvSpPr>
        <p:spPr>
          <a:xfrm>
            <a:off x="827583" y="5687396"/>
            <a:ext cx="7899265" cy="369332"/>
          </a:xfrm>
          <a:prstGeom prst="rect">
            <a:avLst/>
          </a:prstGeom>
          <a:noFill/>
        </p:spPr>
        <p:txBody>
          <a:bodyPr wrap="square">
            <a:spAutoFit/>
          </a:bodyPr>
          <a:lstStyle/>
          <a:p>
            <a:r>
              <a:rPr lang="en-TW" sz="1800" dirty="0">
                <a:latin typeface="+mj-lt"/>
                <a:ea typeface="PMingLiU" panose="02020500000000000000" pitchFamily="18" charset="-120"/>
              </a:rPr>
              <a:t>The intereference result is still true.</a:t>
            </a:r>
            <a:endParaRPr lang="en-TW" sz="1800" dirty="0"/>
          </a:p>
        </p:txBody>
      </p:sp>
      <p:pic>
        <p:nvPicPr>
          <p:cNvPr id="3" name="Picture 2">
            <a:extLst>
              <a:ext uri="{FF2B5EF4-FFF2-40B4-BE49-F238E27FC236}">
                <a16:creationId xmlns:a16="http://schemas.microsoft.com/office/drawing/2014/main" id="{C0F057F8-6BC0-F548-8EB4-4624E460EADA}"/>
              </a:ext>
            </a:extLst>
          </p:cNvPr>
          <p:cNvPicPr>
            <a:picLocks noChangeAspect="1"/>
          </p:cNvPicPr>
          <p:nvPr/>
        </p:nvPicPr>
        <p:blipFill rotWithShape="1">
          <a:blip r:embed="rId3"/>
          <a:srcRect b="51923"/>
          <a:stretch/>
        </p:blipFill>
        <p:spPr>
          <a:xfrm>
            <a:off x="827583" y="3299486"/>
            <a:ext cx="7369691" cy="1800200"/>
          </a:xfrm>
          <a:prstGeom prst="rect">
            <a:avLst/>
          </a:prstGeom>
        </p:spPr>
      </p:pic>
      <p:sp>
        <p:nvSpPr>
          <p:cNvPr id="4" name="TextBox 3">
            <a:extLst>
              <a:ext uri="{FF2B5EF4-FFF2-40B4-BE49-F238E27FC236}">
                <a16:creationId xmlns:a16="http://schemas.microsoft.com/office/drawing/2014/main" id="{CAB6CE9F-CB80-773B-EA65-7A5E53356ABB}"/>
              </a:ext>
            </a:extLst>
          </p:cNvPr>
          <p:cNvSpPr txBox="1"/>
          <p:nvPr/>
        </p:nvSpPr>
        <p:spPr>
          <a:xfrm>
            <a:off x="827583" y="6052646"/>
            <a:ext cx="7899265" cy="369332"/>
          </a:xfrm>
          <a:prstGeom prst="rect">
            <a:avLst/>
          </a:prstGeom>
          <a:noFill/>
        </p:spPr>
        <p:txBody>
          <a:bodyPr wrap="square">
            <a:spAutoFit/>
          </a:bodyPr>
          <a:lstStyle/>
          <a:p>
            <a:r>
              <a:rPr lang="en-TW" sz="1800" dirty="0">
                <a:latin typeface="+mj-lt"/>
                <a:ea typeface="PMingLiU" panose="02020500000000000000" pitchFamily="18" charset="-120"/>
              </a:rPr>
              <a:t>It is not one photon interfere with the other </a:t>
            </a:r>
            <a:r>
              <a:rPr lang="en-TW" sz="1800" dirty="0">
                <a:solidFill>
                  <a:srgbClr val="FF0000"/>
                </a:solidFill>
                <a:latin typeface="+mj-lt"/>
                <a:ea typeface="PMingLiU" panose="02020500000000000000" pitchFamily="18" charset="-120"/>
              </a:rPr>
              <a:t>but this photon interfere with itself.</a:t>
            </a:r>
            <a:endParaRPr lang="en-TW" sz="1800" dirty="0"/>
          </a:p>
        </p:txBody>
      </p:sp>
    </p:spTree>
    <p:extLst>
      <p:ext uri="{BB962C8B-B14F-4D97-AF65-F5344CB8AC3E}">
        <p14:creationId xmlns:p14="http://schemas.microsoft.com/office/powerpoint/2010/main" val="32098225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764687-C7EE-E71E-33C9-12B13AB47D45}"/>
              </a:ext>
            </a:extLst>
          </p:cNvPr>
          <p:cNvSpPr txBox="1"/>
          <p:nvPr/>
        </p:nvSpPr>
        <p:spPr>
          <a:xfrm>
            <a:off x="2807804" y="252534"/>
            <a:ext cx="3384376" cy="369332"/>
          </a:xfrm>
          <a:prstGeom prst="rect">
            <a:avLst/>
          </a:prstGeom>
          <a:noFill/>
        </p:spPr>
        <p:txBody>
          <a:bodyPr wrap="square" rtlCol="0">
            <a:spAutoFit/>
          </a:bodyPr>
          <a:lstStyle/>
          <a:p>
            <a:pPr algn="l"/>
            <a:r>
              <a:rPr lang="en-TW" sz="1800" b="0" dirty="0">
                <a:latin typeface="+mn-lt"/>
                <a:ea typeface="PMingLiU" panose="02020500000000000000" pitchFamily="18" charset="-120"/>
              </a:rPr>
              <a:t>Mach-Zehnder Interferometer</a:t>
            </a:r>
          </a:p>
        </p:txBody>
      </p:sp>
      <p:pic>
        <p:nvPicPr>
          <p:cNvPr id="9" name="Picture 8" descr="Diagram&#10;&#10;Description automatically generated with low confidence">
            <a:extLst>
              <a:ext uri="{FF2B5EF4-FFF2-40B4-BE49-F238E27FC236}">
                <a16:creationId xmlns:a16="http://schemas.microsoft.com/office/drawing/2014/main" id="{67B78778-F33C-BEF3-8042-604564CB6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691117"/>
            <a:ext cx="5328592" cy="2263191"/>
          </a:xfrm>
          <a:prstGeom prst="rect">
            <a:avLst/>
          </a:prstGeom>
        </p:spPr>
      </p:pic>
      <p:sp>
        <p:nvSpPr>
          <p:cNvPr id="10" name="TextBox 9">
            <a:extLst>
              <a:ext uri="{FF2B5EF4-FFF2-40B4-BE49-F238E27FC236}">
                <a16:creationId xmlns:a16="http://schemas.microsoft.com/office/drawing/2014/main" id="{94D35E76-05AE-A051-60A6-B119FA085C9F}"/>
              </a:ext>
            </a:extLst>
          </p:cNvPr>
          <p:cNvSpPr txBox="1"/>
          <p:nvPr/>
        </p:nvSpPr>
        <p:spPr>
          <a:xfrm>
            <a:off x="467545" y="3858286"/>
            <a:ext cx="7920880" cy="369332"/>
          </a:xfrm>
          <a:prstGeom prst="rect">
            <a:avLst/>
          </a:prstGeom>
          <a:noFill/>
        </p:spPr>
        <p:txBody>
          <a:bodyPr wrap="square" rtlCol="0">
            <a:spAutoFit/>
          </a:bodyPr>
          <a:lstStyle/>
          <a:p>
            <a:pPr algn="l"/>
            <a:r>
              <a:rPr lang="en-TW" sz="1800" b="0" dirty="0">
                <a:latin typeface="+mj-lt"/>
                <a:ea typeface="PMingLiU" panose="02020500000000000000" pitchFamily="18" charset="-120"/>
                <a:cs typeface="Times New Roman" panose="02020603050405020304" pitchFamily="18" charset="0"/>
              </a:rPr>
              <a:t>Going through two routes is impossible for a particle but is noraml for two waves. </a:t>
            </a:r>
          </a:p>
        </p:txBody>
      </p:sp>
      <p:sp>
        <p:nvSpPr>
          <p:cNvPr id="11" name="TextBox 10">
            <a:extLst>
              <a:ext uri="{FF2B5EF4-FFF2-40B4-BE49-F238E27FC236}">
                <a16:creationId xmlns:a16="http://schemas.microsoft.com/office/drawing/2014/main" id="{0CA5123C-10F4-6A00-4A63-35C3D725063F}"/>
              </a:ext>
            </a:extLst>
          </p:cNvPr>
          <p:cNvSpPr txBox="1"/>
          <p:nvPr/>
        </p:nvSpPr>
        <p:spPr>
          <a:xfrm>
            <a:off x="467545" y="4296869"/>
            <a:ext cx="7920880" cy="369332"/>
          </a:xfrm>
          <a:prstGeom prst="rect">
            <a:avLst/>
          </a:prstGeom>
          <a:noFill/>
        </p:spPr>
        <p:txBody>
          <a:bodyPr wrap="square" rtlCol="0">
            <a:spAutoFit/>
          </a:bodyPr>
          <a:lstStyle/>
          <a:p>
            <a:pPr algn="l"/>
            <a:r>
              <a:rPr lang="en-TW" sz="1800" b="0" dirty="0">
                <a:latin typeface="+mn-lt"/>
                <a:ea typeface="PMingLiU" panose="02020500000000000000" pitchFamily="18" charset="-120"/>
                <a:cs typeface="Times New Roman" panose="02020603050405020304" pitchFamily="18" charset="0"/>
              </a:rPr>
              <a:t>We’d say it is a superposition 疊加 of two waves. </a:t>
            </a:r>
          </a:p>
        </p:txBody>
      </p:sp>
      <p:sp>
        <p:nvSpPr>
          <p:cNvPr id="14" name="TextBox 13">
            <a:extLst>
              <a:ext uri="{FF2B5EF4-FFF2-40B4-BE49-F238E27FC236}">
                <a16:creationId xmlns:a16="http://schemas.microsoft.com/office/drawing/2014/main" id="{853D87A8-2A6C-43F8-0272-47787A78137F}"/>
              </a:ext>
            </a:extLst>
          </p:cNvPr>
          <p:cNvSpPr txBox="1"/>
          <p:nvPr/>
        </p:nvSpPr>
        <p:spPr>
          <a:xfrm>
            <a:off x="467544" y="4682678"/>
            <a:ext cx="8476753" cy="369332"/>
          </a:xfrm>
          <a:prstGeom prst="rect">
            <a:avLst/>
          </a:prstGeom>
          <a:noFill/>
        </p:spPr>
        <p:txBody>
          <a:bodyPr wrap="square">
            <a:spAutoFit/>
          </a:bodyPr>
          <a:lstStyle/>
          <a:p>
            <a:r>
              <a:rPr lang="en-TW" sz="1800" dirty="0">
                <a:latin typeface="+mj-lt"/>
                <a:ea typeface="PMingLiU" panose="02020500000000000000" pitchFamily="18" charset="-120"/>
              </a:rPr>
              <a:t>The intereference result shows photons as particles needs to be understood as waves, too.</a:t>
            </a:r>
            <a:endParaRPr lang="en-TW" sz="1800" dirty="0"/>
          </a:p>
        </p:txBody>
      </p:sp>
      <p:sp>
        <p:nvSpPr>
          <p:cNvPr id="3" name="TextBox 2">
            <a:extLst>
              <a:ext uri="{FF2B5EF4-FFF2-40B4-BE49-F238E27FC236}">
                <a16:creationId xmlns:a16="http://schemas.microsoft.com/office/drawing/2014/main" id="{0BCCA548-3548-BEA1-AF0B-B01A4E4D82A7}"/>
              </a:ext>
            </a:extLst>
          </p:cNvPr>
          <p:cNvSpPr txBox="1"/>
          <p:nvPr/>
        </p:nvSpPr>
        <p:spPr>
          <a:xfrm>
            <a:off x="467545" y="3043761"/>
            <a:ext cx="7899265" cy="369332"/>
          </a:xfrm>
          <a:prstGeom prst="rect">
            <a:avLst/>
          </a:prstGeom>
          <a:noFill/>
        </p:spPr>
        <p:txBody>
          <a:bodyPr wrap="square">
            <a:spAutoFit/>
          </a:bodyPr>
          <a:lstStyle/>
          <a:p>
            <a:r>
              <a:rPr lang="en-TW" sz="1800" dirty="0">
                <a:latin typeface="+mj-lt"/>
                <a:ea typeface="PMingLiU" panose="02020500000000000000" pitchFamily="18" charset="-120"/>
              </a:rPr>
              <a:t>Intereference takes tow routes to work.</a:t>
            </a:r>
            <a:endParaRPr lang="en-TW" sz="1800" dirty="0"/>
          </a:p>
        </p:txBody>
      </p:sp>
      <p:sp>
        <p:nvSpPr>
          <p:cNvPr id="7" name="TextBox 6">
            <a:extLst>
              <a:ext uri="{FF2B5EF4-FFF2-40B4-BE49-F238E27FC236}">
                <a16:creationId xmlns:a16="http://schemas.microsoft.com/office/drawing/2014/main" id="{7EDF9E86-7D85-9E57-1BD9-26F020CFA6CC}"/>
              </a:ext>
            </a:extLst>
          </p:cNvPr>
          <p:cNvSpPr txBox="1"/>
          <p:nvPr/>
        </p:nvSpPr>
        <p:spPr>
          <a:xfrm>
            <a:off x="467545" y="3419703"/>
            <a:ext cx="8296224" cy="369332"/>
          </a:xfrm>
          <a:prstGeom prst="rect">
            <a:avLst/>
          </a:prstGeom>
          <a:noFill/>
        </p:spPr>
        <p:txBody>
          <a:bodyPr wrap="square">
            <a:spAutoFit/>
          </a:bodyPr>
          <a:lstStyle/>
          <a:p>
            <a:r>
              <a:rPr lang="en-TW" sz="1800" dirty="0">
                <a:solidFill>
                  <a:srgbClr val="FF0000"/>
                </a:solidFill>
                <a:latin typeface="+mj-lt"/>
                <a:ea typeface="PMingLiU" panose="02020500000000000000" pitchFamily="18" charset="-120"/>
              </a:rPr>
              <a:t>So this one photon does the strange thing of going through two routes at the same time.</a:t>
            </a:r>
            <a:endParaRPr lang="en-TW" sz="1800" dirty="0"/>
          </a:p>
        </p:txBody>
      </p:sp>
      <p:pic>
        <p:nvPicPr>
          <p:cNvPr id="13" name="Picture 12">
            <a:extLst>
              <a:ext uri="{FF2B5EF4-FFF2-40B4-BE49-F238E27FC236}">
                <a16:creationId xmlns:a16="http://schemas.microsoft.com/office/drawing/2014/main" id="{5EA3A6D7-C654-5CA7-1EA0-6A7C767CE81C}"/>
              </a:ext>
            </a:extLst>
          </p:cNvPr>
          <p:cNvPicPr>
            <a:picLocks noChangeAspect="1"/>
          </p:cNvPicPr>
          <p:nvPr/>
        </p:nvPicPr>
        <p:blipFill rotWithShape="1">
          <a:blip r:embed="rId3">
            <a:extLst>
              <a:ext uri="{28A0092B-C50C-407E-A947-70E740481C1C}">
                <a14:useLocalDpi xmlns:a14="http://schemas.microsoft.com/office/drawing/2010/main" val="0"/>
              </a:ext>
            </a:extLst>
          </a:blip>
          <a:srcRect l="6764" r="6764"/>
          <a:stretch/>
        </p:blipFill>
        <p:spPr>
          <a:xfrm>
            <a:off x="0" y="5292669"/>
            <a:ext cx="9144000" cy="1286233"/>
          </a:xfrm>
          <a:prstGeom prst="rect">
            <a:avLst/>
          </a:prstGeom>
        </p:spPr>
      </p:pic>
      <p:sp>
        <p:nvSpPr>
          <p:cNvPr id="15" name="Rectangle 14">
            <a:extLst>
              <a:ext uri="{FF2B5EF4-FFF2-40B4-BE49-F238E27FC236}">
                <a16:creationId xmlns:a16="http://schemas.microsoft.com/office/drawing/2014/main" id="{B1F6B1E1-D1E8-1F77-95CD-D9399F4B829D}"/>
              </a:ext>
            </a:extLst>
          </p:cNvPr>
          <p:cNvSpPr/>
          <p:nvPr/>
        </p:nvSpPr>
        <p:spPr bwMode="auto">
          <a:xfrm>
            <a:off x="3491880" y="5497203"/>
            <a:ext cx="2644370" cy="30806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TW" sz="1800" dirty="0"/>
          </a:p>
        </p:txBody>
      </p:sp>
    </p:spTree>
    <p:extLst>
      <p:ext uri="{BB962C8B-B14F-4D97-AF65-F5344CB8AC3E}">
        <p14:creationId xmlns:p14="http://schemas.microsoft.com/office/powerpoint/2010/main" val="25562225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87CC54C-75C2-E272-7635-DE788BFB392A}"/>
              </a:ext>
            </a:extLst>
          </p:cNvPr>
          <p:cNvPicPr>
            <a:picLocks noChangeAspect="1"/>
          </p:cNvPicPr>
          <p:nvPr/>
        </p:nvPicPr>
        <p:blipFill rotWithShape="1">
          <a:blip r:embed="rId2">
            <a:extLst>
              <a:ext uri="{28A0092B-C50C-407E-A947-70E740481C1C}">
                <a14:useLocalDpi xmlns:a14="http://schemas.microsoft.com/office/drawing/2010/main" val="0"/>
              </a:ext>
            </a:extLst>
          </a:blip>
          <a:srcRect l="6166" r="6166"/>
          <a:stretch/>
        </p:blipFill>
        <p:spPr>
          <a:xfrm>
            <a:off x="0" y="2272226"/>
            <a:ext cx="9144001" cy="2090242"/>
          </a:xfrm>
          <a:prstGeom prst="rect">
            <a:avLst/>
          </a:prstGeom>
        </p:spPr>
      </p:pic>
      <p:sp>
        <p:nvSpPr>
          <p:cNvPr id="5" name="Rectangle 4">
            <a:extLst>
              <a:ext uri="{FF2B5EF4-FFF2-40B4-BE49-F238E27FC236}">
                <a16:creationId xmlns:a16="http://schemas.microsoft.com/office/drawing/2014/main" id="{28D40DC9-B029-9909-FCFD-5ACBA355BF2B}"/>
              </a:ext>
            </a:extLst>
          </p:cNvPr>
          <p:cNvSpPr/>
          <p:nvPr/>
        </p:nvSpPr>
        <p:spPr bwMode="auto">
          <a:xfrm>
            <a:off x="107504" y="2272226"/>
            <a:ext cx="8928992" cy="58071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rtlCol="0" anchor="ctr">
            <a:spAutoFit/>
          </a:bodyPr>
          <a:lstStyle/>
          <a:p>
            <a:pPr algn="l" eaLnBrk="1" hangingPunct="1">
              <a:spcBef>
                <a:spcPct val="0"/>
              </a:spcBef>
              <a:buFontTx/>
              <a:buNone/>
            </a:pPr>
            <a:endParaRPr lang="en-TW" sz="1800" dirty="0"/>
          </a:p>
        </p:txBody>
      </p:sp>
      <p:sp>
        <p:nvSpPr>
          <p:cNvPr id="2" name="TextBox 1">
            <a:extLst>
              <a:ext uri="{FF2B5EF4-FFF2-40B4-BE49-F238E27FC236}">
                <a16:creationId xmlns:a16="http://schemas.microsoft.com/office/drawing/2014/main" id="{79A35163-FD06-F7A3-A623-B829FB928593}"/>
              </a:ext>
            </a:extLst>
          </p:cNvPr>
          <p:cNvSpPr txBox="1"/>
          <p:nvPr/>
        </p:nvSpPr>
        <p:spPr>
          <a:xfrm>
            <a:off x="6804248" y="4725144"/>
            <a:ext cx="2016224" cy="369332"/>
          </a:xfrm>
          <a:prstGeom prst="rect">
            <a:avLst/>
          </a:prstGeom>
          <a:noFill/>
        </p:spPr>
        <p:txBody>
          <a:bodyPr wrap="square" rtlCol="0">
            <a:spAutoFit/>
          </a:bodyPr>
          <a:lstStyle/>
          <a:p>
            <a:pPr algn="l"/>
            <a:r>
              <a:rPr lang="en-TW" sz="1800" dirty="0">
                <a:latin typeface="+mj-lt"/>
                <a:ea typeface="PMingLiU" panose="02020500000000000000" pitchFamily="18" charset="-120"/>
              </a:rPr>
              <a:t>Zwiebach p15</a:t>
            </a:r>
          </a:p>
        </p:txBody>
      </p:sp>
    </p:spTree>
    <p:extLst>
      <p:ext uri="{BB962C8B-B14F-4D97-AF65-F5344CB8AC3E}">
        <p14:creationId xmlns:p14="http://schemas.microsoft.com/office/powerpoint/2010/main" val="41503220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E824CA-420C-1F9E-2992-A00FC0673F01}"/>
              </a:ext>
            </a:extLst>
          </p:cNvPr>
          <p:cNvSpPr txBox="1"/>
          <p:nvPr/>
        </p:nvSpPr>
        <p:spPr>
          <a:xfrm>
            <a:off x="2987824" y="730074"/>
            <a:ext cx="3816424" cy="369332"/>
          </a:xfrm>
          <a:prstGeom prst="rect">
            <a:avLst/>
          </a:prstGeom>
          <a:noFill/>
        </p:spPr>
        <p:txBody>
          <a:bodyPr wrap="square" rtlCol="0">
            <a:spAutoFit/>
          </a:bodyPr>
          <a:lstStyle/>
          <a:p>
            <a:pPr algn="l"/>
            <a:r>
              <a:rPr lang="en-TW" sz="1800" dirty="0">
                <a:latin typeface="+mj-lt"/>
                <a:ea typeface="PMingLiU" panose="02020500000000000000" pitchFamily="18" charset="-120"/>
              </a:rPr>
              <a:t>How to achieve single photon?</a:t>
            </a:r>
          </a:p>
        </p:txBody>
      </p:sp>
      <p:pic>
        <p:nvPicPr>
          <p:cNvPr id="3" name="Picture 2">
            <a:extLst>
              <a:ext uri="{FF2B5EF4-FFF2-40B4-BE49-F238E27FC236}">
                <a16:creationId xmlns:a16="http://schemas.microsoft.com/office/drawing/2014/main" id="{D6C9684B-181E-E156-F1EC-58AE920B8C3D}"/>
              </a:ext>
            </a:extLst>
          </p:cNvPr>
          <p:cNvPicPr>
            <a:picLocks noChangeAspect="1"/>
          </p:cNvPicPr>
          <p:nvPr/>
        </p:nvPicPr>
        <p:blipFill>
          <a:blip r:embed="rId2"/>
          <a:stretch>
            <a:fillRect/>
          </a:stretch>
        </p:blipFill>
        <p:spPr>
          <a:xfrm>
            <a:off x="65331" y="1400530"/>
            <a:ext cx="3514080" cy="2587641"/>
          </a:xfrm>
          <a:prstGeom prst="rect">
            <a:avLst/>
          </a:prstGeom>
        </p:spPr>
      </p:pic>
      <p:pic>
        <p:nvPicPr>
          <p:cNvPr id="4" name="Picture 3">
            <a:extLst>
              <a:ext uri="{FF2B5EF4-FFF2-40B4-BE49-F238E27FC236}">
                <a16:creationId xmlns:a16="http://schemas.microsoft.com/office/drawing/2014/main" id="{79ED64E4-A9DA-3663-34E6-7C6C4F295152}"/>
              </a:ext>
            </a:extLst>
          </p:cNvPr>
          <p:cNvPicPr>
            <a:picLocks noChangeAspect="1"/>
          </p:cNvPicPr>
          <p:nvPr/>
        </p:nvPicPr>
        <p:blipFill>
          <a:blip r:embed="rId3"/>
          <a:stretch>
            <a:fillRect/>
          </a:stretch>
        </p:blipFill>
        <p:spPr>
          <a:xfrm>
            <a:off x="3563888" y="1412776"/>
            <a:ext cx="5393955" cy="2587641"/>
          </a:xfrm>
          <a:prstGeom prst="rect">
            <a:avLst/>
          </a:prstGeom>
        </p:spPr>
      </p:pic>
      <p:cxnSp>
        <p:nvCxnSpPr>
          <p:cNvPr id="6" name="Straight Arrow Connector 5">
            <a:extLst>
              <a:ext uri="{FF2B5EF4-FFF2-40B4-BE49-F238E27FC236}">
                <a16:creationId xmlns:a16="http://schemas.microsoft.com/office/drawing/2014/main" id="{1153C89C-8416-C5E1-9D25-A44731D0E132}"/>
              </a:ext>
            </a:extLst>
          </p:cNvPr>
          <p:cNvCxnSpPr/>
          <p:nvPr/>
        </p:nvCxnSpPr>
        <p:spPr>
          <a:xfrm flipV="1">
            <a:off x="7956376" y="2329269"/>
            <a:ext cx="0" cy="12241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1BAF39F-12CF-21B1-8B5B-17056391A4C9}"/>
              </a:ext>
            </a:extLst>
          </p:cNvPr>
          <p:cNvCxnSpPr>
            <a:cxnSpLocks/>
          </p:cNvCxnSpPr>
          <p:nvPr/>
        </p:nvCxnSpPr>
        <p:spPr>
          <a:xfrm flipH="1" flipV="1">
            <a:off x="6516216" y="3049349"/>
            <a:ext cx="1440160" cy="5040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1F9ED3F-7189-86B7-F8F6-7BDA7196227A}"/>
              </a:ext>
            </a:extLst>
          </p:cNvPr>
          <p:cNvSpPr txBox="1"/>
          <p:nvPr/>
        </p:nvSpPr>
        <p:spPr>
          <a:xfrm>
            <a:off x="683568" y="4221088"/>
            <a:ext cx="2448272" cy="923330"/>
          </a:xfrm>
          <a:prstGeom prst="rect">
            <a:avLst/>
          </a:prstGeom>
          <a:noFill/>
        </p:spPr>
        <p:txBody>
          <a:bodyPr wrap="square" rtlCol="0">
            <a:spAutoFit/>
          </a:bodyPr>
          <a:lstStyle/>
          <a:p>
            <a:pPr algn="l"/>
            <a:r>
              <a:rPr lang="en-TW" sz="1800" dirty="0">
                <a:latin typeface="+mj-lt"/>
                <a:ea typeface="PMingLiU" panose="02020500000000000000" pitchFamily="18" charset="-120"/>
              </a:rPr>
              <a:t>Two photon decay, separated on average around 5 ns.</a:t>
            </a:r>
          </a:p>
        </p:txBody>
      </p:sp>
      <p:sp>
        <p:nvSpPr>
          <p:cNvPr id="11" name="TextBox 10">
            <a:extLst>
              <a:ext uri="{FF2B5EF4-FFF2-40B4-BE49-F238E27FC236}">
                <a16:creationId xmlns:a16="http://schemas.microsoft.com/office/drawing/2014/main" id="{7DCFDD32-E066-EE36-D010-1F9DC4E5FEA1}"/>
              </a:ext>
            </a:extLst>
          </p:cNvPr>
          <p:cNvSpPr txBox="1"/>
          <p:nvPr/>
        </p:nvSpPr>
        <p:spPr>
          <a:xfrm>
            <a:off x="3995936" y="4305870"/>
            <a:ext cx="4464496" cy="923330"/>
          </a:xfrm>
          <a:prstGeom prst="rect">
            <a:avLst/>
          </a:prstGeom>
          <a:noFill/>
        </p:spPr>
        <p:txBody>
          <a:bodyPr wrap="square" rtlCol="0">
            <a:spAutoFit/>
          </a:bodyPr>
          <a:lstStyle/>
          <a:p>
            <a:pPr algn="l"/>
            <a:r>
              <a:rPr lang="en-TW" sz="1800" dirty="0">
                <a:latin typeface="+mj-lt"/>
                <a:ea typeface="PMingLiU" panose="02020500000000000000" pitchFamily="18" charset="-120"/>
              </a:rPr>
              <a:t>Detection of the first photon acts as trigger to open the gate for detection at the two PMT’s (detectors). </a:t>
            </a:r>
          </a:p>
        </p:txBody>
      </p:sp>
      <p:sp>
        <p:nvSpPr>
          <p:cNvPr id="5" name="TextBox 4">
            <a:extLst>
              <a:ext uri="{FF2B5EF4-FFF2-40B4-BE49-F238E27FC236}">
                <a16:creationId xmlns:a16="http://schemas.microsoft.com/office/drawing/2014/main" id="{76176783-435A-4573-63C1-CFE9BD8D1E29}"/>
              </a:ext>
            </a:extLst>
          </p:cNvPr>
          <p:cNvSpPr txBox="1"/>
          <p:nvPr/>
        </p:nvSpPr>
        <p:spPr>
          <a:xfrm>
            <a:off x="2555776" y="5505723"/>
            <a:ext cx="5040560" cy="369332"/>
          </a:xfrm>
          <a:prstGeom prst="rect">
            <a:avLst/>
          </a:prstGeom>
          <a:noFill/>
        </p:spPr>
        <p:txBody>
          <a:bodyPr wrap="square" rtlCol="0">
            <a:spAutoFit/>
          </a:bodyPr>
          <a:lstStyle/>
          <a:p>
            <a:r>
              <a:rPr lang="en-TW" dirty="0"/>
              <a:t>原子中的電子躍遷通常會製造單個光子的狀態！</a:t>
            </a:r>
          </a:p>
        </p:txBody>
      </p:sp>
    </p:spTree>
    <p:extLst>
      <p:ext uri="{BB962C8B-B14F-4D97-AF65-F5344CB8AC3E}">
        <p14:creationId xmlns:p14="http://schemas.microsoft.com/office/powerpoint/2010/main" val="30259089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692" name="Picture 2" descr="F15_05"/>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2310959" y="1062232"/>
            <a:ext cx="17399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F15_05"/>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2298818" y="2320758"/>
            <a:ext cx="17399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F15_05"/>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2310959" y="4541603"/>
            <a:ext cx="17399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F15_05"/>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2298818" y="3428999"/>
            <a:ext cx="1752041" cy="55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
            <a:extLst>
              <a:ext uri="{FF2B5EF4-FFF2-40B4-BE49-F238E27FC236}">
                <a16:creationId xmlns:a16="http://schemas.microsoft.com/office/drawing/2014/main" id="{F6DE591A-7449-F94D-8671-496CC299BC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6" r="49309" b="65855"/>
          <a:stretch/>
        </p:blipFill>
        <p:spPr bwMode="auto">
          <a:xfrm>
            <a:off x="445358" y="1007280"/>
            <a:ext cx="173990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AB156AA2-127E-04A6-FF6D-FB095C0B5E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90" t="31704" r="563" b="30642"/>
          <a:stretch/>
        </p:blipFill>
        <p:spPr bwMode="auto">
          <a:xfrm>
            <a:off x="452164" y="4176385"/>
            <a:ext cx="1703466" cy="12170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91066135-7184-BC67-536C-E5F0D8E42B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375" r="50134" b="32207"/>
          <a:stretch/>
        </p:blipFill>
        <p:spPr bwMode="auto">
          <a:xfrm>
            <a:off x="452164" y="3096265"/>
            <a:ext cx="171159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ED5D441A-0397-3774-2869-399D5373D9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72143" r="50371" b="3196"/>
          <a:stretch/>
        </p:blipFill>
        <p:spPr bwMode="auto">
          <a:xfrm>
            <a:off x="445357" y="5349173"/>
            <a:ext cx="1703466" cy="7970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F82F1504-A42F-80DA-751E-D19825B3D2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90" r="-780" b="66575"/>
          <a:stretch/>
        </p:blipFill>
        <p:spPr bwMode="auto">
          <a:xfrm>
            <a:off x="445357" y="2027285"/>
            <a:ext cx="1757159" cy="10803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15_05">
            <a:extLst>
              <a:ext uri="{FF2B5EF4-FFF2-40B4-BE49-F238E27FC236}">
                <a16:creationId xmlns:a16="http://schemas.microsoft.com/office/drawing/2014/main" id="{FC1BB62E-FA08-4F2D-3AC1-1DFE6D2F1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2310959" y="5523697"/>
            <a:ext cx="17399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6" descr="Cat with solid fill">
            <a:extLst>
              <a:ext uri="{FF2B5EF4-FFF2-40B4-BE49-F238E27FC236}">
                <a16:creationId xmlns:a16="http://schemas.microsoft.com/office/drawing/2014/main" id="{C052C91D-7EDB-3002-9AB6-B03C37B69F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69018" y="5580822"/>
            <a:ext cx="619090" cy="619090"/>
          </a:xfrm>
          <a:prstGeom prst="rect">
            <a:avLst/>
          </a:prstGeom>
        </p:spPr>
      </p:pic>
      <p:sp>
        <p:nvSpPr>
          <p:cNvPr id="8" name="TextBox 7">
            <a:extLst>
              <a:ext uri="{FF2B5EF4-FFF2-40B4-BE49-F238E27FC236}">
                <a16:creationId xmlns:a16="http://schemas.microsoft.com/office/drawing/2014/main" id="{A493EF17-99A0-C7B0-7ADC-2AFC92D34093}"/>
              </a:ext>
            </a:extLst>
          </p:cNvPr>
          <p:cNvSpPr txBox="1"/>
          <p:nvPr/>
        </p:nvSpPr>
        <p:spPr>
          <a:xfrm>
            <a:off x="4228626" y="1638410"/>
            <a:ext cx="4759482" cy="369332"/>
          </a:xfrm>
          <a:prstGeom prst="rect">
            <a:avLst/>
          </a:prstGeom>
          <a:noFill/>
        </p:spPr>
        <p:txBody>
          <a:bodyPr wrap="square" rtlCol="0">
            <a:spAutoFit/>
          </a:bodyPr>
          <a:lstStyle/>
          <a:p>
            <a:r>
              <a:rPr lang="en-GB" dirty="0" err="1"/>
              <a:t>例如一維空腔內，一駐波模式對應的電磁波</a:t>
            </a:r>
            <a:r>
              <a:rPr lang="en-GB" dirty="0"/>
              <a:t>？</a:t>
            </a:r>
            <a:endParaRPr lang="en-TW" dirty="0"/>
          </a:p>
        </p:txBody>
      </p:sp>
      <mc:AlternateContent xmlns:mc="http://schemas.openxmlformats.org/markup-compatibility/2006" xmlns:a14="http://schemas.microsoft.com/office/drawing/2010/main">
        <mc:Choice Requires="a14">
          <p:sp>
            <p:nvSpPr>
              <p:cNvPr id="11" name="文字方塊 10"/>
              <p:cNvSpPr txBox="1"/>
              <p:nvPr/>
            </p:nvSpPr>
            <p:spPr>
              <a:xfrm>
                <a:off x="5101728" y="2089654"/>
                <a:ext cx="2730491"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𝐸</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𝑡</m:t>
                          </m:r>
                        </m:e>
                      </m:d>
                      <m:r>
                        <a:rPr lang="en-US" altLang="zh-TW" b="0" i="1" smtClean="0">
                          <a:latin typeface="Cambria Math" panose="02040503050406030204" pitchFamily="18" charset="0"/>
                          <a:ea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r>
                            <a:rPr lang="en-US" altLang="zh-TW" b="0" i="1" smtClean="0">
                              <a:latin typeface="Cambria Math"/>
                            </a:rPr>
                            <m:t>𝑘𝑥</m:t>
                          </m:r>
                        </m:e>
                      </m:func>
                      <m:r>
                        <a:rPr lang="en-US" altLang="zh-TW" b="0" i="1" smtClean="0">
                          <a:latin typeface="Cambria Math"/>
                          <a:ea typeface="Cambria Math"/>
                        </a:rPr>
                        <m:t>∙</m:t>
                      </m:r>
                      <m:func>
                        <m:funcPr>
                          <m:ctrlPr>
                            <a:rPr lang="en-US" altLang="zh-TW" i="1" smtClean="0">
                              <a:latin typeface="Cambria Math" panose="02040503050406030204" pitchFamily="18" charset="0"/>
                            </a:rPr>
                          </m:ctrlPr>
                        </m:funcPr>
                        <m:fName>
                          <m:r>
                            <m:rPr>
                              <m:sty m:val="p"/>
                            </m:rPr>
                            <a:rPr lang="en-US" altLang="zh-TW" i="0" smtClean="0">
                              <a:latin typeface="Cambria Math"/>
                            </a:rPr>
                            <m:t>cos</m:t>
                          </m:r>
                        </m:fName>
                        <m:e>
                          <m:r>
                            <a:rPr lang="zh-TW" altLang="en-US" i="1">
                              <a:latin typeface="Cambria Math"/>
                            </a:rPr>
                            <m:t>𝜔</m:t>
                          </m:r>
                          <m:r>
                            <a:rPr lang="en-US" altLang="zh-TW" i="1">
                              <a:latin typeface="Cambria Math"/>
                            </a:rPr>
                            <m:t>𝑡</m:t>
                          </m:r>
                        </m:e>
                      </m:func>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5101728" y="2089654"/>
                <a:ext cx="2730491" cy="369332"/>
              </a:xfrm>
              <a:prstGeom prst="rect">
                <a:avLst/>
              </a:prstGeom>
              <a:blipFill>
                <a:blip r:embed="rId6"/>
                <a:stretch>
                  <a:fillRect/>
                </a:stretch>
              </a:blipFill>
            </p:spPr>
            <p:txBody>
              <a:bodyPr/>
              <a:lstStyle/>
              <a:p>
                <a:r>
                  <a:rPr lang="en-TW">
                    <a:noFill/>
                  </a:rPr>
                  <a:t> </a:t>
                </a:r>
              </a:p>
            </p:txBody>
          </p:sp>
        </mc:Fallback>
      </mc:AlternateContent>
      <p:sp>
        <p:nvSpPr>
          <p:cNvPr id="9" name="TextBox 8">
            <a:extLst>
              <a:ext uri="{FF2B5EF4-FFF2-40B4-BE49-F238E27FC236}">
                <a16:creationId xmlns:a16="http://schemas.microsoft.com/office/drawing/2014/main" id="{FAFCA932-A80E-9902-96B4-37EC2A6CC86C}"/>
              </a:ext>
            </a:extLst>
          </p:cNvPr>
          <p:cNvSpPr txBox="1"/>
          <p:nvPr/>
        </p:nvSpPr>
        <p:spPr>
          <a:xfrm>
            <a:off x="4932040" y="2608424"/>
            <a:ext cx="3528392" cy="369332"/>
          </a:xfrm>
          <a:prstGeom prst="rect">
            <a:avLst/>
          </a:prstGeom>
          <a:noFill/>
        </p:spPr>
        <p:txBody>
          <a:bodyPr wrap="square" rtlCol="0">
            <a:spAutoFit/>
          </a:bodyPr>
          <a:lstStyle/>
          <a:p>
            <a:r>
              <a:rPr lang="en-TW" dirty="0">
                <a:latin typeface="+mj-lt"/>
              </a:rPr>
              <a:t>Coherent</a:t>
            </a:r>
            <a:r>
              <a:rPr lang="zh-TW" altLang="en-US" dirty="0">
                <a:latin typeface="+mj-lt"/>
              </a:rPr>
              <a:t> </a:t>
            </a:r>
            <a:r>
              <a:rPr lang="en-US" altLang="zh-TW" dirty="0">
                <a:latin typeface="+mj-lt"/>
              </a:rPr>
              <a:t>State</a:t>
            </a:r>
            <a:r>
              <a:rPr lang="zh-TW" altLang="en-US" dirty="0">
                <a:latin typeface="+mj-lt"/>
              </a:rPr>
              <a:t> 相干態、定調態</a:t>
            </a:r>
            <a:endParaRPr lang="en-TW" dirty="0">
              <a:latin typeface="+mj-lt"/>
            </a:endParaRPr>
          </a:p>
        </p:txBody>
      </p:sp>
      <p:pic>
        <p:nvPicPr>
          <p:cNvPr id="13" name="Picture 12">
            <a:extLst>
              <a:ext uri="{FF2B5EF4-FFF2-40B4-BE49-F238E27FC236}">
                <a16:creationId xmlns:a16="http://schemas.microsoft.com/office/drawing/2014/main" id="{EFB35A9C-43A1-4D77-ECB7-27B74A973D1E}"/>
              </a:ext>
            </a:extLst>
          </p:cNvPr>
          <p:cNvPicPr>
            <a:picLocks noChangeAspect="1"/>
          </p:cNvPicPr>
          <p:nvPr/>
        </p:nvPicPr>
        <p:blipFill>
          <a:blip r:embed="rId7"/>
          <a:stretch>
            <a:fillRect/>
          </a:stretch>
        </p:blipFill>
        <p:spPr>
          <a:xfrm>
            <a:off x="4427984" y="3429000"/>
            <a:ext cx="3065289" cy="2645560"/>
          </a:xfrm>
          <a:prstGeom prst="rect">
            <a:avLst/>
          </a:prstGeom>
        </p:spPr>
      </p:pic>
      <p:sp>
        <p:nvSpPr>
          <p:cNvPr id="17" name="TextBox 16">
            <a:extLst>
              <a:ext uri="{FF2B5EF4-FFF2-40B4-BE49-F238E27FC236}">
                <a16:creationId xmlns:a16="http://schemas.microsoft.com/office/drawing/2014/main" id="{987825B6-5655-4F68-5CF9-3D22D589A890}"/>
              </a:ext>
            </a:extLst>
          </p:cNvPr>
          <p:cNvSpPr txBox="1"/>
          <p:nvPr/>
        </p:nvSpPr>
        <p:spPr>
          <a:xfrm>
            <a:off x="4228626" y="1187166"/>
            <a:ext cx="4140392" cy="369332"/>
          </a:xfrm>
          <a:prstGeom prst="rect">
            <a:avLst/>
          </a:prstGeom>
          <a:noFill/>
        </p:spPr>
        <p:txBody>
          <a:bodyPr wrap="square" rtlCol="0">
            <a:spAutoFit/>
          </a:bodyPr>
          <a:lstStyle/>
          <a:p>
            <a:r>
              <a:rPr lang="en-TW" dirty="0"/>
              <a:t>如何製造如電磁振盪的光子態？</a:t>
            </a:r>
          </a:p>
        </p:txBody>
      </p:sp>
    </p:spTree>
    <p:extLst>
      <p:ext uri="{BB962C8B-B14F-4D97-AF65-F5344CB8AC3E}">
        <p14:creationId xmlns:p14="http://schemas.microsoft.com/office/powerpoint/2010/main" val="27496466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FC3B07-C27B-74E6-287C-54D041B71F2A}"/>
              </a:ext>
            </a:extLst>
          </p:cNvPr>
          <p:cNvPicPr>
            <a:picLocks noChangeAspect="1"/>
          </p:cNvPicPr>
          <p:nvPr/>
        </p:nvPicPr>
        <p:blipFill>
          <a:blip r:embed="rId2"/>
          <a:stretch>
            <a:fillRect/>
          </a:stretch>
        </p:blipFill>
        <p:spPr>
          <a:xfrm>
            <a:off x="2627784" y="724694"/>
            <a:ext cx="3302000" cy="800100"/>
          </a:xfrm>
          <a:prstGeom prst="rect">
            <a:avLst/>
          </a:prstGeom>
        </p:spPr>
      </p:pic>
      <p:pic>
        <p:nvPicPr>
          <p:cNvPr id="3" name="Picture 2">
            <a:extLst>
              <a:ext uri="{FF2B5EF4-FFF2-40B4-BE49-F238E27FC236}">
                <a16:creationId xmlns:a16="http://schemas.microsoft.com/office/drawing/2014/main" id="{D4FEC12E-D0A0-1C22-735C-DDED4D3B753D}"/>
              </a:ext>
            </a:extLst>
          </p:cNvPr>
          <p:cNvPicPr>
            <a:picLocks noChangeAspect="1"/>
          </p:cNvPicPr>
          <p:nvPr/>
        </p:nvPicPr>
        <p:blipFill>
          <a:blip r:embed="rId3"/>
          <a:stretch>
            <a:fillRect/>
          </a:stretch>
        </p:blipFill>
        <p:spPr>
          <a:xfrm>
            <a:off x="4564092" y="4784140"/>
            <a:ext cx="2384172" cy="1770769"/>
          </a:xfrm>
          <a:prstGeom prst="rect">
            <a:avLst/>
          </a:prstGeom>
        </p:spPr>
      </p:pic>
      <p:pic>
        <p:nvPicPr>
          <p:cNvPr id="4" name="Picture 3">
            <a:extLst>
              <a:ext uri="{FF2B5EF4-FFF2-40B4-BE49-F238E27FC236}">
                <a16:creationId xmlns:a16="http://schemas.microsoft.com/office/drawing/2014/main" id="{E553E9AF-2E51-CC06-4805-33DA74708A64}"/>
              </a:ext>
            </a:extLst>
          </p:cNvPr>
          <p:cNvPicPr>
            <a:picLocks noChangeAspect="1"/>
          </p:cNvPicPr>
          <p:nvPr/>
        </p:nvPicPr>
        <p:blipFill>
          <a:blip r:embed="rId4"/>
          <a:stretch>
            <a:fillRect/>
          </a:stretch>
        </p:blipFill>
        <p:spPr>
          <a:xfrm>
            <a:off x="2411760" y="4763672"/>
            <a:ext cx="1928500" cy="1765856"/>
          </a:xfrm>
          <a:prstGeom prst="rect">
            <a:avLst/>
          </a:prstGeom>
        </p:spPr>
      </p:pic>
      <p:pic>
        <p:nvPicPr>
          <p:cNvPr id="5" name="Picture 4">
            <a:extLst>
              <a:ext uri="{FF2B5EF4-FFF2-40B4-BE49-F238E27FC236}">
                <a16:creationId xmlns:a16="http://schemas.microsoft.com/office/drawing/2014/main" id="{44F09FD8-D225-E9EA-7CC8-8D2D5EEA16BA}"/>
              </a:ext>
            </a:extLst>
          </p:cNvPr>
          <p:cNvPicPr>
            <a:picLocks noChangeAspect="1"/>
          </p:cNvPicPr>
          <p:nvPr/>
        </p:nvPicPr>
        <p:blipFill>
          <a:blip r:embed="rId5"/>
          <a:stretch>
            <a:fillRect/>
          </a:stretch>
        </p:blipFill>
        <p:spPr>
          <a:xfrm>
            <a:off x="467544" y="1700808"/>
            <a:ext cx="8193096" cy="2736304"/>
          </a:xfrm>
          <a:prstGeom prst="rect">
            <a:avLst/>
          </a:prstGeom>
        </p:spPr>
      </p:pic>
    </p:spTree>
    <p:extLst>
      <p:ext uri="{BB962C8B-B14F-4D97-AF65-F5344CB8AC3E}">
        <p14:creationId xmlns:p14="http://schemas.microsoft.com/office/powerpoint/2010/main" val="31493772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6"/>
          <p:cNvSpPr txBox="1">
            <a:spLocks noChangeArrowheads="1"/>
          </p:cNvSpPr>
          <p:nvPr/>
        </p:nvSpPr>
        <p:spPr bwMode="auto">
          <a:xfrm>
            <a:off x="3059832" y="2241970"/>
            <a:ext cx="2664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陰極射線</a:t>
            </a:r>
            <a:r>
              <a:rPr lang="en-US" altLang="zh-TW" sz="1800" dirty="0">
                <a:solidFill>
                  <a:srgbClr val="FF0000"/>
                </a:solidFill>
              </a:rPr>
              <a:t> </a:t>
            </a:r>
            <a:r>
              <a:rPr lang="en-GB" altLang="zh-TW" sz="1800" dirty="0">
                <a:solidFill>
                  <a:srgbClr val="FF0000"/>
                </a:solidFill>
              </a:rPr>
              <a:t>Cathode ray</a:t>
            </a:r>
            <a:endParaRPr lang="zh-TW" altLang="en-US" sz="1800" dirty="0">
              <a:solidFill>
                <a:srgbClr val="FF0000"/>
              </a:solidFill>
            </a:endParaRPr>
          </a:p>
        </p:txBody>
      </p:sp>
      <p:sp>
        <p:nvSpPr>
          <p:cNvPr id="28675" name="文字方塊 4"/>
          <p:cNvSpPr txBox="1">
            <a:spLocks noChangeArrowheads="1"/>
          </p:cNvSpPr>
          <p:nvPr/>
        </p:nvSpPr>
        <p:spPr bwMode="auto">
          <a:xfrm>
            <a:off x="1722930" y="1700808"/>
            <a:ext cx="5473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組成物質的基本成分原子是電中性，那電荷從哪來？</a:t>
            </a:r>
          </a:p>
        </p:txBody>
      </p:sp>
      <p:pic>
        <p:nvPicPr>
          <p:cNvPr id="56324" name="Picture 6" descr="C:\Users\Chia-Hung Chang\Downloads\Data\Knight\Media\Chapter38\Images\38_ChapSum01-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6817" y="3068960"/>
            <a:ext cx="45942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3491880" y="1196752"/>
            <a:ext cx="14535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電子的發現</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8"/>
          <p:cNvSpPr txBox="1">
            <a:spLocks noChangeArrowheads="1"/>
          </p:cNvSpPr>
          <p:nvPr/>
        </p:nvSpPr>
        <p:spPr bwMode="auto">
          <a:xfrm>
            <a:off x="1867344" y="476672"/>
            <a:ext cx="5759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9pPr>
          </a:lstStyle>
          <a:p>
            <a:pPr eaLnBrk="1" hangingPunct="1">
              <a:spcBef>
                <a:spcPct val="0"/>
              </a:spcBef>
              <a:buClrTx/>
              <a:buSzTx/>
              <a:buFontTx/>
              <a:buNone/>
            </a:pPr>
            <a:r>
              <a:rPr lang="zh-TW" altLang="en-US" sz="1800" dirty="0"/>
              <a:t>但如果這個世界並不是如莊子想像得那樣無窮無盡？</a:t>
            </a:r>
          </a:p>
        </p:txBody>
      </p:sp>
      <p:pic>
        <p:nvPicPr>
          <p:cNvPr id="150530" name="Picture 2" descr="https://upload.wikimedia.org/wikipedia/commons/5/51/Archimedes_lever_%28Small%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348880"/>
            <a:ext cx="5334000" cy="356235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1867344" y="1720173"/>
            <a:ext cx="6521079" cy="369332"/>
          </a:xfrm>
          <a:prstGeom prst="rect">
            <a:avLst/>
          </a:prstGeom>
        </p:spPr>
        <p:txBody>
          <a:bodyPr wrap="square">
            <a:spAutoFit/>
          </a:bodyPr>
          <a:lstStyle/>
          <a:p>
            <a:r>
              <a:rPr lang="zh-TW" altLang="en-US" sz="1800" dirty="0"/>
              <a:t>阿基米德「給我一個支點，我就可以舉起整個地球。」</a:t>
            </a:r>
          </a:p>
        </p:txBody>
      </p:sp>
      <p:sp>
        <p:nvSpPr>
          <p:cNvPr id="4" name="文字方塊 3"/>
          <p:cNvSpPr txBox="1"/>
          <p:nvPr/>
        </p:nvSpPr>
        <p:spPr bwMode="auto">
          <a:xfrm>
            <a:off x="1867344" y="918567"/>
            <a:ext cx="4792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如果知識是有組織、有綱領、有源頭的：</a:t>
            </a:r>
          </a:p>
        </p:txBody>
      </p:sp>
    </p:spTree>
    <p:extLst>
      <p:ext uri="{BB962C8B-B14F-4D97-AF65-F5344CB8AC3E}">
        <p14:creationId xmlns:p14="http://schemas.microsoft.com/office/powerpoint/2010/main" val="6289957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圖片 1" descr="crook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576" y="620688"/>
            <a:ext cx="4037013"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圖片 2" descr="geissl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996952"/>
            <a:ext cx="3249613"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AA9CA559-9231-A53B-C803-DA3B66EBC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616163"/>
            <a:ext cx="2791860" cy="35327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thode rays travel from the cathode at the rear of the tube, striking the glass front, making it glow green by fluorescence. A metal cross in the tube casts a shadow, demonstrating that the rays travel in straight lines.">
            <a:extLst>
              <a:ext uri="{FF2B5EF4-FFF2-40B4-BE49-F238E27FC236}">
                <a16:creationId xmlns:a16="http://schemas.microsoft.com/office/drawing/2014/main" id="{F015D7F7-9F66-4C19-53E0-768217CE55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4154016"/>
            <a:ext cx="2791860"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2011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圖片 2" descr="jj-equi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549275"/>
            <a:ext cx="4197350"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文字方塊 3"/>
          <p:cNvSpPr txBox="1">
            <a:spLocks noChangeArrowheads="1"/>
          </p:cNvSpPr>
          <p:nvPr/>
        </p:nvSpPr>
        <p:spPr bwMode="auto">
          <a:xfrm>
            <a:off x="3492500" y="3933825"/>
            <a:ext cx="2786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t>J. J. Thomson </a:t>
            </a:r>
            <a:r>
              <a:rPr lang="zh-TW" altLang="en-US" sz="2000" dirty="0"/>
              <a:t>英國</a:t>
            </a:r>
          </a:p>
        </p:txBody>
      </p:sp>
      <p:pic>
        <p:nvPicPr>
          <p:cNvPr id="29700" name="Picture 5" descr="C:\Users\Chia-Hung Chang\Downloads\Data\Knight\Media\Chapter38\Images\38_06Figurea-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4581525"/>
            <a:ext cx="332422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文字方塊 3"/>
          <p:cNvSpPr txBox="1">
            <a:spLocks noChangeArrowheads="1"/>
          </p:cNvSpPr>
          <p:nvPr/>
        </p:nvSpPr>
        <p:spPr bwMode="auto">
          <a:xfrm>
            <a:off x="4826841" y="2852936"/>
            <a:ext cx="381699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由偏折方向可知陰極射線帶負電，</a:t>
            </a:r>
          </a:p>
        </p:txBody>
      </p:sp>
      <p:pic>
        <p:nvPicPr>
          <p:cNvPr id="30724" name="Picture 6" descr="C:\Users\Chia-Hung Chang\Downloads\Data\Knight\Media\Chapter38\Images\38_06Figureb-F.jpg"/>
          <p:cNvPicPr>
            <a:picLocks noChangeAspect="1" noChangeArrowheads="1"/>
          </p:cNvPicPr>
          <p:nvPr/>
        </p:nvPicPr>
        <p:blipFill>
          <a:blip r:embed="rId2">
            <a:extLst>
              <a:ext uri="{28A0092B-C50C-407E-A947-70E740481C1C}">
                <a14:useLocalDpi xmlns:a14="http://schemas.microsoft.com/office/drawing/2010/main" val="0"/>
              </a:ext>
            </a:extLst>
          </a:blip>
          <a:srcRect b="31401"/>
          <a:stretch>
            <a:fillRect/>
          </a:stretch>
        </p:blipFill>
        <p:spPr bwMode="auto">
          <a:xfrm>
            <a:off x="578690" y="620911"/>
            <a:ext cx="4005262"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矩形 5"/>
          <p:cNvSpPr>
            <a:spLocks noChangeArrowheads="1"/>
          </p:cNvSpPr>
          <p:nvPr/>
        </p:nvSpPr>
        <p:spPr bwMode="auto">
          <a:xfrm>
            <a:off x="4826840" y="2276674"/>
            <a:ext cx="341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陰極射線加上磁場會發生偏折，</a:t>
            </a:r>
          </a:p>
        </p:txBody>
      </p:sp>
      <p:sp>
        <p:nvSpPr>
          <p:cNvPr id="60423" name="矩形 6"/>
          <p:cNvSpPr>
            <a:spLocks noChangeArrowheads="1"/>
          </p:cNvSpPr>
          <p:nvPr/>
        </p:nvSpPr>
        <p:spPr bwMode="auto">
          <a:xfrm>
            <a:off x="4829863" y="3376894"/>
            <a:ext cx="295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所以不是由原子或分子構成</a:t>
            </a:r>
          </a:p>
        </p:txBody>
      </p:sp>
      <p:pic>
        <p:nvPicPr>
          <p:cNvPr id="2050" name="Picture 2" descr="A magnet creates a horizontal magnetic field through the neck of the tube, bending the rays up, so the shadow of the cross is higher.">
            <a:extLst>
              <a:ext uri="{FF2B5EF4-FFF2-40B4-BE49-F238E27FC236}">
                <a16:creationId xmlns:a16="http://schemas.microsoft.com/office/drawing/2014/main" id="{24DA318F-C8EA-8D54-3F5D-EAD979F34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8110" y="3900852"/>
            <a:ext cx="2847678" cy="22768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DBA13F0-3DB2-53AA-5009-ACFE04488E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3850613"/>
            <a:ext cx="2847678" cy="227561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C:\Users\Chia-Hung Chang\Downloads\Data\Knight\Media\Chapter38\Images\38_07Figurea-P.jpg">
            <a:extLst>
              <a:ext uri="{FF2B5EF4-FFF2-40B4-BE49-F238E27FC236}">
                <a16:creationId xmlns:a16="http://schemas.microsoft.com/office/drawing/2014/main" id="{BB048CC0-1E51-413D-D2B7-54DB8A7937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450" y="860623"/>
            <a:ext cx="404177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23"/>
                                        </p:tgtEl>
                                        <p:attrNameLst>
                                          <p:attrName>style.visibility</p:attrName>
                                        </p:attrNameLst>
                                      </p:cBhvr>
                                      <p:to>
                                        <p:strVal val="visible"/>
                                      </p:to>
                                    </p:set>
                                    <p:anim calcmode="lin" valueType="num">
                                      <p:cBhvr additive="base">
                                        <p:cTn id="7" dur="500" fill="hold"/>
                                        <p:tgtEl>
                                          <p:spTgt spid="60423"/>
                                        </p:tgtEl>
                                        <p:attrNameLst>
                                          <p:attrName>ppt_x</p:attrName>
                                        </p:attrNameLst>
                                      </p:cBhvr>
                                      <p:tavLst>
                                        <p:tav tm="0">
                                          <p:val>
                                            <p:strVal val="#ppt_x"/>
                                          </p:val>
                                        </p:tav>
                                        <p:tav tm="100000">
                                          <p:val>
                                            <p:strVal val="#ppt_x"/>
                                          </p:val>
                                        </p:tav>
                                      </p:tavLst>
                                    </p:anim>
                                    <p:anim calcmode="lin" valueType="num">
                                      <p:cBhvr additive="base">
                                        <p:cTn id="8" dur="500" fill="hold"/>
                                        <p:tgtEl>
                                          <p:spTgt spid="604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0419"/>
                                        </p:tgtEl>
                                        <p:attrNameLst>
                                          <p:attrName>style.visibility</p:attrName>
                                        </p:attrNameLst>
                                      </p:cBhvr>
                                      <p:to>
                                        <p:strVal val="visible"/>
                                      </p:to>
                                    </p:set>
                                    <p:anim calcmode="lin" valueType="num">
                                      <p:cBhvr additive="base">
                                        <p:cTn id="11" dur="500" fill="hold"/>
                                        <p:tgtEl>
                                          <p:spTgt spid="60419"/>
                                        </p:tgtEl>
                                        <p:attrNameLst>
                                          <p:attrName>ppt_x</p:attrName>
                                        </p:attrNameLst>
                                      </p:cBhvr>
                                      <p:tavLst>
                                        <p:tav tm="0">
                                          <p:val>
                                            <p:strVal val="#ppt_x"/>
                                          </p:val>
                                        </p:tav>
                                        <p:tav tm="100000">
                                          <p:val>
                                            <p:strVal val="#ppt_x"/>
                                          </p:val>
                                        </p:tav>
                                      </p:tavLst>
                                    </p:anim>
                                    <p:anim calcmode="lin" valueType="num">
                                      <p:cBhvr additive="base">
                                        <p:cTn id="12" dur="500" fill="hold"/>
                                        <p:tgtEl>
                                          <p:spTgt spid="604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P spid="6042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Chia-Hung Chang\Downloads\Data\Knight\Media\Chapter38\Images\38_07Figureb-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980727"/>
            <a:ext cx="3533265" cy="258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descr="C:\Users\Chia-Hung Chang\Downloads\Data\Knight\Media\Chapter38\Images\38_07Figurec-F.jpg"/>
          <p:cNvPicPr>
            <a:picLocks noChangeAspect="1" noChangeArrowheads="1"/>
          </p:cNvPicPr>
          <p:nvPr/>
        </p:nvPicPr>
        <p:blipFill>
          <a:blip r:embed="rId3">
            <a:extLst>
              <a:ext uri="{28A0092B-C50C-407E-A947-70E740481C1C}">
                <a14:useLocalDpi xmlns:a14="http://schemas.microsoft.com/office/drawing/2010/main" val="0"/>
              </a:ext>
            </a:extLst>
          </a:blip>
          <a:srcRect l="13058" t="5199" b="5351"/>
          <a:stretch>
            <a:fillRect/>
          </a:stretch>
        </p:blipFill>
        <p:spPr bwMode="auto">
          <a:xfrm>
            <a:off x="827088" y="3644900"/>
            <a:ext cx="29749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文字方塊 2"/>
          <p:cNvSpPr txBox="1">
            <a:spLocks noChangeArrowheads="1"/>
          </p:cNvSpPr>
          <p:nvPr/>
        </p:nvSpPr>
        <p:spPr bwMode="auto">
          <a:xfrm>
            <a:off x="3924300" y="4652963"/>
            <a:ext cx="4824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由電場及磁場的值，可得出質量及電荷的比，</a:t>
            </a:r>
          </a:p>
        </p:txBody>
      </p:sp>
      <p:sp>
        <p:nvSpPr>
          <p:cNvPr id="31750" name="矩形 7"/>
          <p:cNvSpPr>
            <a:spLocks noChangeArrowheads="1"/>
          </p:cNvSpPr>
          <p:nvPr/>
        </p:nvSpPr>
        <p:spPr bwMode="auto">
          <a:xfrm>
            <a:off x="3924300" y="4221163"/>
            <a:ext cx="3184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再加上垂直電場可將其折回。</a:t>
            </a:r>
          </a:p>
        </p:txBody>
      </p:sp>
      <p:pic>
        <p:nvPicPr>
          <p:cNvPr id="2" name="圖片 1" descr="appanim.gif">
            <a:extLst>
              <a:ext uri="{FF2B5EF4-FFF2-40B4-BE49-F238E27FC236}">
                <a16:creationId xmlns:a16="http://schemas.microsoft.com/office/drawing/2014/main" id="{96A14E69-2600-8823-F17A-0D0055030A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17170"/>
            <a:ext cx="40195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C:\Users\Chia-Hung Chang\Downloads\Data\Knight\Media\Chapter38\Images\38_07Figurea-P.jpg">
            <a:extLst>
              <a:ext uri="{FF2B5EF4-FFF2-40B4-BE49-F238E27FC236}">
                <a16:creationId xmlns:a16="http://schemas.microsoft.com/office/drawing/2014/main" id="{03F67FAB-D682-7461-5010-FE14B8ADA3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9776" y="326300"/>
            <a:ext cx="4019550" cy="187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900a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3878" y="4005064"/>
            <a:ext cx="18288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圓形箭號 6"/>
          <p:cNvSpPr/>
          <p:nvPr/>
        </p:nvSpPr>
        <p:spPr>
          <a:xfrm>
            <a:off x="5076056" y="3755342"/>
            <a:ext cx="3277502" cy="1584176"/>
          </a:xfrm>
          <a:prstGeom prst="circularArrow">
            <a:avLst>
              <a:gd name="adj1" fmla="val 12500"/>
              <a:gd name="adj2" fmla="val 1142319"/>
              <a:gd name="adj3" fmla="val 20457681"/>
              <a:gd name="adj4" fmla="val 10800000"/>
              <a:gd name="adj5" fmla="val 1566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8" name="橢圓 7"/>
          <p:cNvSpPr/>
          <p:nvPr/>
        </p:nvSpPr>
        <p:spPr>
          <a:xfrm>
            <a:off x="8135953" y="4636889"/>
            <a:ext cx="357187" cy="357188"/>
          </a:xfrm>
          <a:prstGeom prst="ellipse">
            <a:avLst/>
          </a:prstGeom>
          <a:solidFill>
            <a:schemeClr val="accent1">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2800" dirty="0"/>
              <a:t>-</a:t>
            </a:r>
            <a:endParaRPr lang="zh-TW" altLang="en-US" sz="2800" dirty="0"/>
          </a:p>
        </p:txBody>
      </p:sp>
      <p:sp>
        <p:nvSpPr>
          <p:cNvPr id="32774" name="矩形 9"/>
          <p:cNvSpPr>
            <a:spLocks noChangeArrowheads="1"/>
          </p:cNvSpPr>
          <p:nvPr/>
        </p:nvSpPr>
        <p:spPr bwMode="auto">
          <a:xfrm>
            <a:off x="971426" y="5339518"/>
            <a:ext cx="7993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陰極射線的荷質比遠大於氫離子，所以陰極射線是一束構成原子的成分所組成。</a:t>
            </a:r>
          </a:p>
        </p:txBody>
      </p:sp>
      <p:sp>
        <p:nvSpPr>
          <p:cNvPr id="11" name="矩形 10"/>
          <p:cNvSpPr>
            <a:spLocks noChangeArrowheads="1"/>
          </p:cNvSpPr>
          <p:nvPr/>
        </p:nvSpPr>
        <p:spPr bwMode="auto">
          <a:xfrm>
            <a:off x="971426" y="5843351"/>
            <a:ext cx="75612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此荷質比對</a:t>
            </a:r>
            <a:r>
              <a:rPr lang="zh-TW" altLang="en-US" sz="1800" dirty="0">
                <a:solidFill>
                  <a:srgbClr val="FF0000"/>
                </a:solidFill>
              </a:rPr>
              <a:t>任何材質</a:t>
            </a:r>
            <a:r>
              <a:rPr lang="zh-TW" altLang="en-US" sz="1800" dirty="0"/>
              <a:t>所發出的陰極射線都相同，這個組成的成分是共同的。</a:t>
            </a:r>
          </a:p>
        </p:txBody>
      </p:sp>
      <p:pic>
        <p:nvPicPr>
          <p:cNvPr id="32777" name="Picture 2" descr="C:\Users\Chia-Hung Chang\Downloads\Data\Knight\Media\Chapter38\Images\38_07Figure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511" y="653455"/>
            <a:ext cx="373062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3"/>
          <p:cNvSpPr txBox="1">
            <a:spLocks noChangeArrowheads="1"/>
          </p:cNvSpPr>
          <p:nvPr/>
        </p:nvSpPr>
        <p:spPr bwMode="auto">
          <a:xfrm>
            <a:off x="971426" y="3508693"/>
            <a:ext cx="79210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英國 </a:t>
            </a:r>
            <a:r>
              <a:rPr lang="en-US" altLang="zh-TW" sz="1800" dirty="0"/>
              <a:t>J. J. Thomson 1899 </a:t>
            </a:r>
            <a:r>
              <a:rPr lang="zh-TW" altLang="en-US" sz="1800" dirty="0"/>
              <a:t>測量垂直的電磁場測量陰極射線的電荷與質量的比。</a:t>
            </a:r>
          </a:p>
        </p:txBody>
      </p:sp>
      <p:pic>
        <p:nvPicPr>
          <p:cNvPr id="12" name="圖片 2" descr="jj-equi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45283" y="929333"/>
            <a:ext cx="3199818"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 calcmode="lin" valueType="num">
                                      <p:cBhvr additive="base">
                                        <p:cTn id="7" dur="500" fill="hold"/>
                                        <p:tgtEl>
                                          <p:spTgt spid="32774"/>
                                        </p:tgtEl>
                                        <p:attrNameLst>
                                          <p:attrName>ppt_x</p:attrName>
                                        </p:attrNameLst>
                                      </p:cBhvr>
                                      <p:tavLst>
                                        <p:tav tm="0">
                                          <p:val>
                                            <p:strVal val="#ppt_x"/>
                                          </p:val>
                                        </p:tav>
                                        <p:tav tm="100000">
                                          <p:val>
                                            <p:strVal val="#ppt_x"/>
                                          </p:val>
                                        </p:tav>
                                      </p:tavLst>
                                    </p:anim>
                                    <p:anim calcmode="lin" valueType="num">
                                      <p:cBhvr additive="base">
                                        <p:cTn id="8" dur="500" fill="hold"/>
                                        <p:tgtEl>
                                          <p:spTgt spid="327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2774" grpId="0"/>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9"/>
          <p:cNvSpPr txBox="1">
            <a:spLocks noChangeArrowheads="1"/>
          </p:cNvSpPr>
          <p:nvPr/>
        </p:nvSpPr>
        <p:spPr bwMode="auto">
          <a:xfrm>
            <a:off x="1469182" y="1989138"/>
            <a:ext cx="2160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2400" b="1" dirty="0">
                <a:solidFill>
                  <a:srgbClr val="FF0000"/>
                </a:solidFill>
              </a:rPr>
              <a:t>電子 </a:t>
            </a:r>
            <a:r>
              <a:rPr lang="en-US" altLang="zh-TW" sz="2400" b="1" dirty="0">
                <a:solidFill>
                  <a:srgbClr val="FF0000"/>
                </a:solidFill>
              </a:rPr>
              <a:t>Electron</a:t>
            </a:r>
            <a:r>
              <a:rPr lang="zh-TW" altLang="en-US" sz="2400" b="1" dirty="0">
                <a:solidFill>
                  <a:srgbClr val="FF0000"/>
                </a:solidFill>
              </a:rPr>
              <a:t> </a:t>
            </a:r>
          </a:p>
        </p:txBody>
      </p:sp>
      <p:sp>
        <p:nvSpPr>
          <p:cNvPr id="3" name="笑臉 2"/>
          <p:cNvSpPr/>
          <p:nvPr/>
        </p:nvSpPr>
        <p:spPr>
          <a:xfrm>
            <a:off x="4067175" y="1989138"/>
            <a:ext cx="576263" cy="576262"/>
          </a:xfrm>
          <a:prstGeom prst="smileyFac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aphicFrame>
        <p:nvGraphicFramePr>
          <p:cNvPr id="31746" name="Object 2"/>
          <p:cNvGraphicFramePr>
            <a:graphicFrameLocks noChangeAspect="1"/>
          </p:cNvGraphicFramePr>
          <p:nvPr>
            <p:extLst>
              <p:ext uri="{D42A27DB-BD31-4B8C-83A1-F6EECF244321}">
                <p14:modId xmlns:p14="http://schemas.microsoft.com/office/powerpoint/2010/main" val="1206386286"/>
              </p:ext>
            </p:extLst>
          </p:nvPr>
        </p:nvGraphicFramePr>
        <p:xfrm>
          <a:off x="5128698" y="2038894"/>
          <a:ext cx="390525" cy="455612"/>
        </p:xfrm>
        <a:graphic>
          <a:graphicData uri="http://schemas.openxmlformats.org/presentationml/2006/ole">
            <mc:AlternateContent xmlns:mc="http://schemas.openxmlformats.org/markup-compatibility/2006">
              <mc:Choice xmlns:v="urn:schemas-microsoft-com:vml" Requires="v">
                <p:oleObj name="方程式" r:id="rId2" imgW="177569" imgH="202936" progId="Equation.3">
                  <p:embed/>
                </p:oleObj>
              </mc:Choice>
              <mc:Fallback>
                <p:oleObj name="方程式" r:id="rId2" imgW="177569" imgH="202936" progId="Equation.3">
                  <p:embed/>
                  <p:pic>
                    <p:nvPicPr>
                      <p:cNvPr id="3174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698" y="2038894"/>
                        <a:ext cx="3905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21860" name="Picture 4" descr="http://www-d0.fnal.gov/Run2Physics/WWW/results/final/TOP/T06C/elementary_particles.jpg"/>
          <p:cNvPicPr>
            <a:picLocks noChangeAspect="1" noChangeArrowheads="1"/>
          </p:cNvPicPr>
          <p:nvPr/>
        </p:nvPicPr>
        <p:blipFill>
          <a:blip r:embed="rId4" cstate="print">
            <a:extLst>
              <a:ext uri="{28A0092B-C50C-407E-A947-70E740481C1C}">
                <a14:useLocalDpi xmlns:a14="http://schemas.microsoft.com/office/drawing/2010/main" val="0"/>
              </a:ext>
            </a:extLst>
          </a:blip>
          <a:srcRect l="20081" r="20857" b="5501"/>
          <a:stretch>
            <a:fillRect/>
          </a:stretch>
        </p:blipFill>
        <p:spPr bwMode="auto">
          <a:xfrm>
            <a:off x="1274362" y="2740639"/>
            <a:ext cx="2579688"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2" descr="snap.jpg"/>
          <p:cNvPicPr>
            <a:picLocks noChangeAspect="1"/>
          </p:cNvPicPr>
          <p:nvPr/>
        </p:nvPicPr>
        <p:blipFill>
          <a:blip r:embed="rId5">
            <a:extLst>
              <a:ext uri="{28A0092B-C50C-407E-A947-70E740481C1C}">
                <a14:useLocalDpi xmlns:a14="http://schemas.microsoft.com/office/drawing/2010/main" val="0"/>
              </a:ext>
            </a:extLst>
          </a:blip>
          <a:srcRect l="17778" t="19760" r="19524"/>
          <a:stretch>
            <a:fillRect/>
          </a:stretch>
        </p:blipFill>
        <p:spPr bwMode="auto">
          <a:xfrm>
            <a:off x="4355306" y="2740639"/>
            <a:ext cx="3906899" cy="312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文字方塊 3"/>
          <p:cNvSpPr txBox="1">
            <a:spLocks noChangeArrowheads="1"/>
          </p:cNvSpPr>
          <p:nvPr/>
        </p:nvSpPr>
        <p:spPr bwMode="auto">
          <a:xfrm>
            <a:off x="1444755" y="548179"/>
            <a:ext cx="6048375"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en-US" altLang="zh-TW" sz="1800" dirty="0"/>
              <a:t>Thomson</a:t>
            </a:r>
            <a:r>
              <a:rPr lang="zh-TW" altLang="en-US" sz="1800" dirty="0"/>
              <a:t> 發現了比原子更加細微的一種物質基本組成成分，</a:t>
            </a:r>
            <a:endParaRPr lang="en-US" altLang="zh-TW" sz="1800" dirty="0"/>
          </a:p>
        </p:txBody>
      </p:sp>
      <p:sp>
        <p:nvSpPr>
          <p:cNvPr id="2" name="矩形 1"/>
          <p:cNvSpPr/>
          <p:nvPr/>
        </p:nvSpPr>
        <p:spPr>
          <a:xfrm>
            <a:off x="1432187" y="1029069"/>
            <a:ext cx="6519452" cy="784830"/>
          </a:xfrm>
          <a:prstGeom prst="rect">
            <a:avLst/>
          </a:prstGeom>
        </p:spPr>
        <p:txBody>
          <a:bodyPr wrap="square">
            <a:spAutoFit/>
          </a:bodyPr>
          <a:lstStyle/>
          <a:p>
            <a:pPr eaLnBrk="1" hangingPunct="1"/>
            <a:r>
              <a:rPr lang="zh-TW" altLang="en-US" sz="1800" dirty="0"/>
              <a:t>此成分只有</a:t>
            </a:r>
            <a:r>
              <a:rPr lang="zh-TW" altLang="en-US" sz="1800" dirty="0">
                <a:solidFill>
                  <a:srgbClr val="FF0000"/>
                </a:solidFill>
              </a:rPr>
              <a:t>一種</a:t>
            </a:r>
            <a:r>
              <a:rPr lang="zh-TW" altLang="en-US" sz="1800" dirty="0"/>
              <a:t>，此一種成分組成了所有的不同的原子！</a:t>
            </a:r>
            <a:endParaRPr lang="en-US" altLang="zh-TW" sz="1800" dirty="0"/>
          </a:p>
          <a:p>
            <a:pPr eaLnBrk="1" hangingPunct="1">
              <a:lnSpc>
                <a:spcPct val="150000"/>
              </a:lnSpc>
            </a:pPr>
            <a:r>
              <a:rPr lang="zh-TW" altLang="en-US" sz="1800" dirty="0"/>
              <a:t>這比化學的原子論又跨進了一大步！</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1860"/>
                                        </p:tgtEl>
                                        <p:attrNameLst>
                                          <p:attrName>style.visibility</p:attrName>
                                        </p:attrNameLst>
                                      </p:cBhvr>
                                      <p:to>
                                        <p:strVal val="visible"/>
                                      </p:to>
                                    </p:set>
                                    <p:anim calcmode="lin" valueType="num">
                                      <p:cBhvr additive="base">
                                        <p:cTn id="11" dur="500" fill="hold"/>
                                        <p:tgtEl>
                                          <p:spTgt spid="121860"/>
                                        </p:tgtEl>
                                        <p:attrNameLst>
                                          <p:attrName>ppt_x</p:attrName>
                                        </p:attrNameLst>
                                      </p:cBhvr>
                                      <p:tavLst>
                                        <p:tav tm="0">
                                          <p:val>
                                            <p:strVal val="#ppt_x"/>
                                          </p:val>
                                        </p:tav>
                                        <p:tav tm="100000">
                                          <p:val>
                                            <p:strVal val="#ppt_x"/>
                                          </p:val>
                                        </p:tav>
                                      </p:tavLst>
                                    </p:anim>
                                    <p:anim calcmode="lin" valueType="num">
                                      <p:cBhvr additive="base">
                                        <p:cTn id="12" dur="500" fill="hold"/>
                                        <p:tgtEl>
                                          <p:spTgt spid="12186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7013" y="1025526"/>
            <a:ext cx="58547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2888" y="3255963"/>
            <a:ext cx="37338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圖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6550" y="1504951"/>
            <a:ext cx="22860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矩形 4"/>
          <p:cNvSpPr>
            <a:spLocks noChangeArrowheads="1"/>
          </p:cNvSpPr>
          <p:nvPr/>
        </p:nvSpPr>
        <p:spPr bwMode="auto">
          <a:xfrm>
            <a:off x="2611438" y="612776"/>
            <a:ext cx="3582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t>Millikan’s Oil drop experiment 1909</a:t>
            </a:r>
            <a:endParaRPr lang="zh-TW" altLang="en-US" sz="1800" dirty="0"/>
          </a:p>
        </p:txBody>
      </p:sp>
      <p:sp>
        <p:nvSpPr>
          <p:cNvPr id="48134" name="矩形 5"/>
          <p:cNvSpPr>
            <a:spLocks noChangeArrowheads="1"/>
          </p:cNvSpPr>
          <p:nvPr/>
        </p:nvSpPr>
        <p:spPr bwMode="auto">
          <a:xfrm>
            <a:off x="1541463" y="6127751"/>
            <a:ext cx="595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所有油滴所帶電荷都是</a:t>
            </a:r>
            <a:r>
              <a:rPr lang="en-US" altLang="zh-TW" sz="1800">
                <a:latin typeface="Tahoma" pitchFamily="34" charset="0"/>
              </a:rPr>
              <a:t> </a:t>
            </a:r>
            <a:r>
              <a:rPr lang="en-US" altLang="zh-TW" sz="1800">
                <a:ea typeface="微軟正黑體" pitchFamily="34" charset="-120"/>
              </a:rPr>
              <a:t>1.602176487(40)×10</a:t>
            </a:r>
            <a:r>
              <a:rPr lang="en-US" altLang="zh-TW" sz="1800" baseline="30000">
                <a:ea typeface="微軟正黑體" pitchFamily="34" charset="-120"/>
              </a:rPr>
              <a:t>−19</a:t>
            </a:r>
            <a:r>
              <a:rPr lang="zh-TW" altLang="en-US" sz="1800">
                <a:ea typeface="微軟正黑體" pitchFamily="34" charset="-120"/>
              </a:rPr>
              <a:t> </a:t>
            </a:r>
            <a:r>
              <a:rPr lang="en-US" altLang="zh-TW" sz="1800">
                <a:ea typeface="微軟正黑體" pitchFamily="34" charset="-120"/>
              </a:rPr>
              <a:t>C </a:t>
            </a:r>
            <a:r>
              <a:rPr lang="zh-TW" altLang="en-US" sz="1800">
                <a:latin typeface="Tahoma" pitchFamily="34" charset="0"/>
                <a:ea typeface="微軟正黑體" pitchFamily="34" charset="-120"/>
              </a:rPr>
              <a:t>的整數倍</a:t>
            </a:r>
          </a:p>
        </p:txBody>
      </p:sp>
      <p:sp>
        <p:nvSpPr>
          <p:cNvPr id="48135" name="文字方塊 1"/>
          <p:cNvSpPr txBox="1">
            <a:spLocks noChangeArrowheads="1"/>
          </p:cNvSpPr>
          <p:nvPr/>
        </p:nvSpPr>
        <p:spPr bwMode="auto">
          <a:xfrm>
            <a:off x="2605088" y="266701"/>
            <a:ext cx="443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確定電子的粒子性的另一個實驗：</a:t>
            </a:r>
          </a:p>
        </p:txBody>
      </p:sp>
      <p:sp>
        <p:nvSpPr>
          <p:cNvPr id="48136" name="投影片編號版面配置區 1"/>
          <p:cNvSpPr>
            <a:spLocks noGrp="1"/>
          </p:cNvSpPr>
          <p:nvPr>
            <p:ph type="sldNum" sz="quarter" idx="12"/>
          </p:nvPr>
        </p:nvSpPr>
        <p:spPr>
          <a:xfrm>
            <a:off x="6553200" y="600233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3B18B656-6908-4C8E-B35E-C3799F47FF50}" type="slidenum">
              <a:rPr kumimoji="0" lang="zh-TW" altLang="en-US" sz="1400">
                <a:latin typeface="Tahoma" pitchFamily="34" charset="0"/>
              </a:rPr>
              <a:pPr eaLnBrk="1" hangingPunct="1">
                <a:spcBef>
                  <a:spcPct val="0"/>
                </a:spcBef>
                <a:buClrTx/>
                <a:buSzTx/>
                <a:buFontTx/>
                <a:buNone/>
              </a:pPr>
              <a:t>86</a:t>
            </a:fld>
            <a:endParaRPr kumimoji="0" lang="en-US" altLang="zh-TW" sz="1400">
              <a:latin typeface="Tahoma" pitchFamily="34" charset="0"/>
            </a:endParaRPr>
          </a:p>
        </p:txBody>
      </p:sp>
    </p:spTree>
    <p:extLst>
      <p:ext uri="{BB962C8B-B14F-4D97-AF65-F5344CB8AC3E}">
        <p14:creationId xmlns:p14="http://schemas.microsoft.com/office/powerpoint/2010/main" val="5188478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1900a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108" y="2354412"/>
            <a:ext cx="18288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圓形箭號 2"/>
          <p:cNvSpPr/>
          <p:nvPr/>
        </p:nvSpPr>
        <p:spPr>
          <a:xfrm>
            <a:off x="3636441" y="1844824"/>
            <a:ext cx="2471032" cy="1540668"/>
          </a:xfrm>
          <a:prstGeom prst="circularArrow">
            <a:avLst>
              <a:gd name="adj1" fmla="val 12500"/>
              <a:gd name="adj2" fmla="val 1142319"/>
              <a:gd name="adj3" fmla="val 20457681"/>
              <a:gd name="adj4" fmla="val 10800000"/>
              <a:gd name="adj5" fmla="val 1566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4" name="橢圓 3"/>
          <p:cNvSpPr/>
          <p:nvPr/>
        </p:nvSpPr>
        <p:spPr>
          <a:xfrm>
            <a:off x="5679826" y="2709317"/>
            <a:ext cx="357188" cy="357187"/>
          </a:xfrm>
          <a:prstGeom prst="ellipse">
            <a:avLst/>
          </a:prstGeom>
          <a:solidFill>
            <a:schemeClr val="accent1">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2800" dirty="0"/>
              <a:t>-</a:t>
            </a:r>
            <a:endParaRPr lang="zh-TW" altLang="en-US" sz="2800" dirty="0"/>
          </a:p>
        </p:txBody>
      </p:sp>
      <p:sp>
        <p:nvSpPr>
          <p:cNvPr id="34822" name="文字方塊 5"/>
          <p:cNvSpPr txBox="1">
            <a:spLocks noChangeArrowheads="1"/>
          </p:cNvSpPr>
          <p:nvPr/>
        </p:nvSpPr>
        <p:spPr bwMode="auto">
          <a:xfrm>
            <a:off x="1548209" y="461878"/>
            <a:ext cx="2928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電子是無法分割的</a:t>
            </a:r>
            <a:r>
              <a:rPr lang="zh-TW" altLang="en-US" sz="1800" dirty="0"/>
              <a:t>！</a:t>
            </a:r>
          </a:p>
        </p:txBody>
      </p:sp>
      <p:sp>
        <p:nvSpPr>
          <p:cNvPr id="34823" name="文字方塊 6"/>
          <p:cNvSpPr txBox="1">
            <a:spLocks noChangeArrowheads="1"/>
          </p:cNvSpPr>
          <p:nvPr/>
        </p:nvSpPr>
        <p:spPr bwMode="auto">
          <a:xfrm>
            <a:off x="1548209" y="952177"/>
            <a:ext cx="66350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我們似乎已經找到自希臘哲學家以來，期待已久的終極組成成分！</a:t>
            </a:r>
          </a:p>
        </p:txBody>
      </p:sp>
      <p:pic>
        <p:nvPicPr>
          <p:cNvPr id="34824" name="Picture 8" descr="http://www.google.com/url?source=imglanding&amp;ct=img&amp;q=http://laboratorynews.files.wordpress.com/2010/11/electron.jpg&amp;sa=X&amp;ei=WsWEUIDyN4PZmAWQmICABQ&amp;ved=0CAwQ8wc&amp;usg=AFQjCNEz28Rbu36JFGofuKvyWvmTfIxB1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733" y="1844824"/>
            <a:ext cx="23114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4" descr="File:Leucippe (portrait).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1844824"/>
            <a:ext cx="215741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10"/>
          <p:cNvSpPr txBox="1">
            <a:spLocks noChangeArrowheads="1"/>
          </p:cNvSpPr>
          <p:nvPr/>
        </p:nvSpPr>
        <p:spPr bwMode="auto">
          <a:xfrm>
            <a:off x="2083057" y="4917618"/>
            <a:ext cx="52565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電子，究竟是一個甚麼樣的</a:t>
            </a:r>
            <a:r>
              <a:rPr lang="en-US" altLang="zh-TW" sz="1800" dirty="0">
                <a:latin typeface="Calibri" pitchFamily="34" charset="0"/>
              </a:rPr>
              <a:t>………..</a:t>
            </a:r>
            <a:r>
              <a:rPr lang="zh-TW" altLang="en-US" sz="1800" dirty="0">
                <a:latin typeface="Calibri" pitchFamily="34" charset="0"/>
              </a:rPr>
              <a:t>粒子！</a:t>
            </a:r>
          </a:p>
        </p:txBody>
      </p:sp>
      <p:sp>
        <p:nvSpPr>
          <p:cNvPr id="10" name="文字方塊 9"/>
          <p:cNvSpPr txBox="1"/>
          <p:nvPr/>
        </p:nvSpPr>
        <p:spPr bwMode="auto">
          <a:xfrm>
            <a:off x="1579001" y="5373613"/>
            <a:ext cx="55419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很自然地，我們會預期它應該是一個牛頓力學的粒子。</a:t>
            </a:r>
          </a:p>
        </p:txBody>
      </p:sp>
      <p:sp>
        <p:nvSpPr>
          <p:cNvPr id="2" name="文字方塊 2">
            <a:extLst>
              <a:ext uri="{FF2B5EF4-FFF2-40B4-BE49-F238E27FC236}">
                <a16:creationId xmlns:a16="http://schemas.microsoft.com/office/drawing/2014/main" id="{884DA283-72B0-236E-F76B-36A8ED75D026}"/>
              </a:ext>
            </a:extLst>
          </p:cNvPr>
          <p:cNvSpPr txBox="1">
            <a:spLocks noChangeArrowheads="1"/>
          </p:cNvSpPr>
          <p:nvPr/>
        </p:nvSpPr>
        <p:spPr bwMode="auto">
          <a:xfrm>
            <a:off x="2699792" y="6006495"/>
            <a:ext cx="3214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但電子如何擺置於原子內呢？</a:t>
            </a:r>
          </a:p>
        </p:txBody>
      </p:sp>
    </p:spTree>
    <p:extLst>
      <p:ext uri="{BB962C8B-B14F-4D97-AF65-F5344CB8AC3E}">
        <p14:creationId xmlns:p14="http://schemas.microsoft.com/office/powerpoint/2010/main" val="400902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E:\Media\Chapter2\Images\02_UnnumPho_p035-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910" y="2687556"/>
            <a:ext cx="3531694" cy="233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3" descr="E:\Media\Chapter2\Images\02_01Figure-F.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630" b="89456"/>
          <a:stretch/>
        </p:blipFill>
        <p:spPr bwMode="auto">
          <a:xfrm>
            <a:off x="4537341" y="2687556"/>
            <a:ext cx="4290638"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E:\Media\Chapter2\Images\02_01Figure-F.jpg"/>
          <p:cNvPicPr>
            <a:picLocks noChangeAspect="1" noChangeArrowheads="1"/>
          </p:cNvPicPr>
          <p:nvPr/>
        </p:nvPicPr>
        <p:blipFill>
          <a:blip r:embed="rId4" cstate="print">
            <a:extLst>
              <a:ext uri="{28A0092B-C50C-407E-A947-70E740481C1C}">
                <a14:useLocalDpi xmlns:a14="http://schemas.microsoft.com/office/drawing/2010/main" val="0"/>
              </a:ext>
            </a:extLst>
          </a:blip>
          <a:srcRect t="39516"/>
          <a:stretch>
            <a:fillRect/>
          </a:stretch>
        </p:blipFill>
        <p:spPr bwMode="auto">
          <a:xfrm>
            <a:off x="4537341" y="3620881"/>
            <a:ext cx="2325672" cy="133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文字方塊 1"/>
          <p:cNvSpPr txBox="1">
            <a:spLocks noChangeArrowheads="1"/>
          </p:cNvSpPr>
          <p:nvPr/>
        </p:nvSpPr>
        <p:spPr bwMode="auto">
          <a:xfrm>
            <a:off x="965434" y="963358"/>
            <a:ext cx="5078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牛頓力學是植基於粒子模型</a:t>
            </a:r>
            <a:r>
              <a:rPr lang="en-US" altLang="zh-TW" sz="1800" dirty="0">
                <a:latin typeface="Tahoma" pitchFamily="34" charset="0"/>
              </a:rPr>
              <a:t>:</a:t>
            </a:r>
          </a:p>
        </p:txBody>
      </p:sp>
      <p:sp>
        <p:nvSpPr>
          <p:cNvPr id="28678" name="文字方塊 2"/>
          <p:cNvSpPr txBox="1">
            <a:spLocks noChangeArrowheads="1"/>
          </p:cNvSpPr>
          <p:nvPr/>
        </p:nvSpPr>
        <p:spPr bwMode="auto">
          <a:xfrm>
            <a:off x="965434" y="1427189"/>
            <a:ext cx="7588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一個物體的運動可以簡化為將其質量集中於一個單一沒有大小的點來研究！</a:t>
            </a:r>
            <a:endParaRPr lang="en-US" altLang="zh-TW" sz="1800" dirty="0">
              <a:latin typeface="Tahoma" pitchFamily="34" charset="0"/>
            </a:endParaRPr>
          </a:p>
        </p:txBody>
      </p:sp>
      <p:sp>
        <p:nvSpPr>
          <p:cNvPr id="28680"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52AAB7A9-8FA0-47DD-8A31-CA47F9C00324}" type="slidenum">
              <a:rPr kumimoji="0" lang="zh-TW" altLang="en-US" sz="1400">
                <a:latin typeface="Tahoma" pitchFamily="34" charset="0"/>
              </a:rPr>
              <a:pPr eaLnBrk="1" hangingPunct="1">
                <a:spcBef>
                  <a:spcPct val="0"/>
                </a:spcBef>
                <a:buClrTx/>
                <a:buSzTx/>
                <a:buFontTx/>
                <a:buNone/>
              </a:pPr>
              <a:t>88</a:t>
            </a:fld>
            <a:endParaRPr kumimoji="0" lang="en-US" altLang="zh-TW" sz="1400">
              <a:latin typeface="Tahoma" pitchFamily="34" charset="0"/>
            </a:endParaRPr>
          </a:p>
        </p:txBody>
      </p:sp>
      <p:sp>
        <p:nvSpPr>
          <p:cNvPr id="9" name="Text Box 7"/>
          <p:cNvSpPr txBox="1">
            <a:spLocks noChangeArrowheads="1"/>
          </p:cNvSpPr>
          <p:nvPr/>
        </p:nvSpPr>
        <p:spPr bwMode="auto">
          <a:xfrm>
            <a:off x="965434" y="1906147"/>
            <a:ext cx="62708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如此在運動過程中，粒子在每一特定時間對應一特定位置。</a:t>
            </a:r>
          </a:p>
        </p:txBody>
      </p:sp>
      <p:graphicFrame>
        <p:nvGraphicFramePr>
          <p:cNvPr id="10" name="Object 8"/>
          <p:cNvGraphicFramePr>
            <a:graphicFrameLocks noChangeAspect="1"/>
          </p:cNvGraphicFramePr>
          <p:nvPr>
            <p:extLst>
              <p:ext uri="{D42A27DB-BD31-4B8C-83A1-F6EECF244321}">
                <p14:modId xmlns:p14="http://schemas.microsoft.com/office/powerpoint/2010/main" val="4089772262"/>
              </p:ext>
            </p:extLst>
          </p:nvPr>
        </p:nvGraphicFramePr>
        <p:xfrm>
          <a:off x="3228415" y="5355048"/>
          <a:ext cx="552450" cy="401638"/>
        </p:xfrm>
        <a:graphic>
          <a:graphicData uri="http://schemas.openxmlformats.org/presentationml/2006/ole">
            <mc:AlternateContent xmlns:mc="http://schemas.openxmlformats.org/markup-compatibility/2006">
              <mc:Choice xmlns:v="urn:schemas-microsoft-com:vml" Requires="v">
                <p:oleObj name="方程式" r:id="rId5" imgW="279279" imgH="203112" progId="Equation.3">
                  <p:embed/>
                </p:oleObj>
              </mc:Choice>
              <mc:Fallback>
                <p:oleObj name="方程式" r:id="rId5" imgW="279279" imgH="203112" progId="Equation.3">
                  <p:embed/>
                  <p:pic>
                    <p:nvPicPr>
                      <p:cNvPr id="1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8415" y="5355048"/>
                        <a:ext cx="552450" cy="401638"/>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 name="矩形 1"/>
          <p:cNvSpPr/>
          <p:nvPr/>
        </p:nvSpPr>
        <p:spPr>
          <a:xfrm>
            <a:off x="1020683" y="5371201"/>
            <a:ext cx="2262158" cy="369332"/>
          </a:xfrm>
          <a:prstGeom prst="rect">
            <a:avLst/>
          </a:prstGeom>
        </p:spPr>
        <p:txBody>
          <a:bodyPr wrap="none">
            <a:spAutoFit/>
          </a:bodyPr>
          <a:lstStyle/>
          <a:p>
            <a:r>
              <a:rPr lang="zh-TW" altLang="en-US" sz="1800" dirty="0"/>
              <a:t>位置是時間的函數！</a:t>
            </a:r>
          </a:p>
        </p:txBody>
      </p:sp>
    </p:spTree>
    <p:extLst>
      <p:ext uri="{BB962C8B-B14F-4D97-AF65-F5344CB8AC3E}">
        <p14:creationId xmlns:p14="http://schemas.microsoft.com/office/powerpoint/2010/main" val="4433774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9698" name="Object 5"/>
          <p:cNvGraphicFramePr>
            <a:graphicFrameLocks noChangeAspect="1"/>
          </p:cNvGraphicFramePr>
          <p:nvPr>
            <p:extLst>
              <p:ext uri="{D42A27DB-BD31-4B8C-83A1-F6EECF244321}">
                <p14:modId xmlns:p14="http://schemas.microsoft.com/office/powerpoint/2010/main" val="3598709145"/>
              </p:ext>
            </p:extLst>
          </p:nvPr>
        </p:nvGraphicFramePr>
        <p:xfrm>
          <a:off x="2797642" y="2488546"/>
          <a:ext cx="1016000" cy="431800"/>
        </p:xfrm>
        <a:graphic>
          <a:graphicData uri="http://schemas.openxmlformats.org/presentationml/2006/ole">
            <mc:AlternateContent xmlns:mc="http://schemas.openxmlformats.org/markup-compatibility/2006">
              <mc:Choice xmlns:v="urn:schemas-microsoft-com:vml" Requires="v">
                <p:oleObj name="方程式" r:id="rId2" imgW="507780" imgH="215806" progId="Equation.3">
                  <p:embed/>
                </p:oleObj>
              </mc:Choice>
              <mc:Fallback>
                <p:oleObj name="方程式" r:id="rId2" imgW="507780" imgH="215806" progId="Equation.3">
                  <p:embed/>
                  <p:pic>
                    <p:nvPicPr>
                      <p:cNvPr id="29698"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7642" y="2488546"/>
                        <a:ext cx="1016000" cy="431800"/>
                      </a:xfrm>
                      <a:prstGeom prst="rect">
                        <a:avLst/>
                      </a:prstGeom>
                      <a:solidFill>
                        <a:srgbClr val="FFFFCC"/>
                      </a:solidFill>
                      <a:ln>
                        <a:noFill/>
                      </a:ln>
                      <a:effectLst/>
                    </p:spPr>
                  </p:pic>
                </p:oleObj>
              </mc:Fallback>
            </mc:AlternateContent>
          </a:graphicData>
        </a:graphic>
      </p:graphicFrame>
      <p:graphicFrame>
        <p:nvGraphicFramePr>
          <p:cNvPr id="29702" name="Object 3"/>
          <p:cNvGraphicFramePr>
            <a:graphicFrameLocks noChangeAspect="1"/>
          </p:cNvGraphicFramePr>
          <p:nvPr>
            <p:extLst>
              <p:ext uri="{D42A27DB-BD31-4B8C-83A1-F6EECF244321}">
                <p14:modId xmlns:p14="http://schemas.microsoft.com/office/powerpoint/2010/main" val="3797272300"/>
              </p:ext>
            </p:extLst>
          </p:nvPr>
        </p:nvGraphicFramePr>
        <p:xfrm>
          <a:off x="2771774" y="4455459"/>
          <a:ext cx="538163" cy="357188"/>
        </p:xfrm>
        <a:graphic>
          <a:graphicData uri="http://schemas.openxmlformats.org/presentationml/2006/ole">
            <mc:AlternateContent xmlns:mc="http://schemas.openxmlformats.org/markup-compatibility/2006">
              <mc:Choice xmlns:v="urn:schemas-microsoft-com:vml" Requires="v">
                <p:oleObj name="方程式" r:id="rId4" imgW="279279" imgH="203112" progId="Equation.3">
                  <p:embed/>
                </p:oleObj>
              </mc:Choice>
              <mc:Fallback>
                <p:oleObj name="方程式" r:id="rId4" imgW="279279" imgH="203112" progId="Equation.3">
                  <p:embed/>
                  <p:pic>
                    <p:nvPicPr>
                      <p:cNvPr id="29702"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4" y="4455459"/>
                        <a:ext cx="538163" cy="357188"/>
                      </a:xfrm>
                      <a:prstGeom prst="rect">
                        <a:avLst/>
                      </a:prstGeom>
                      <a:solidFill>
                        <a:srgbClr val="FFFFCC"/>
                      </a:solidFill>
                      <a:ln>
                        <a:noFill/>
                      </a:ln>
                    </p:spPr>
                  </p:pic>
                </p:oleObj>
              </mc:Fallback>
            </mc:AlternateContent>
          </a:graphicData>
        </a:graphic>
      </p:graphicFrame>
      <p:sp>
        <p:nvSpPr>
          <p:cNvPr id="29703" name="文字方塊 10"/>
          <p:cNvSpPr txBox="1">
            <a:spLocks noChangeArrowheads="1"/>
          </p:cNvSpPr>
          <p:nvPr/>
        </p:nvSpPr>
        <p:spPr bwMode="auto">
          <a:xfrm>
            <a:off x="3419872" y="4455459"/>
            <a:ext cx="1366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t>函數可解出</a:t>
            </a:r>
          </a:p>
        </p:txBody>
      </p:sp>
      <p:sp>
        <p:nvSpPr>
          <p:cNvPr id="29704" name="Text Box 4"/>
          <p:cNvSpPr txBox="1">
            <a:spLocks noChangeArrowheads="1"/>
          </p:cNvSpPr>
          <p:nvPr/>
        </p:nvSpPr>
        <p:spPr bwMode="auto">
          <a:xfrm>
            <a:off x="1186655" y="1173723"/>
            <a:ext cx="76338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lnSpc>
                <a:spcPct val="150000"/>
              </a:lnSpc>
              <a:spcBef>
                <a:spcPct val="50000"/>
              </a:spcBef>
              <a:buClrTx/>
              <a:buSzTx/>
              <a:buFontTx/>
              <a:buNone/>
            </a:pPr>
            <a:r>
              <a:rPr lang="zh-TW" altLang="en-US" sz="1800" dirty="0"/>
              <a:t>牛頓定律加上力的描述給定運動方程式，再加起使條件</a:t>
            </a:r>
            <a:r>
              <a:rPr lang="en-US" altLang="zh-TW" sz="1800" dirty="0"/>
              <a:t>(</a:t>
            </a:r>
            <a:r>
              <a:rPr lang="zh-TW" altLang="en-US" sz="1800" dirty="0"/>
              <a:t>起始位置與速度），便能決定此系統未來任一時間的狀態！</a:t>
            </a:r>
          </a:p>
        </p:txBody>
      </p:sp>
      <p:graphicFrame>
        <p:nvGraphicFramePr>
          <p:cNvPr id="29705" name="Object 4"/>
          <p:cNvGraphicFramePr>
            <a:graphicFrameLocks noChangeAspect="1"/>
          </p:cNvGraphicFramePr>
          <p:nvPr>
            <p:extLst>
              <p:ext uri="{D42A27DB-BD31-4B8C-83A1-F6EECF244321}">
                <p14:modId xmlns:p14="http://schemas.microsoft.com/office/powerpoint/2010/main" val="170388971"/>
              </p:ext>
            </p:extLst>
          </p:nvPr>
        </p:nvGraphicFramePr>
        <p:xfrm>
          <a:off x="2771774" y="3447397"/>
          <a:ext cx="1217613" cy="360362"/>
        </p:xfrm>
        <a:graphic>
          <a:graphicData uri="http://schemas.openxmlformats.org/presentationml/2006/ole">
            <mc:AlternateContent xmlns:mc="http://schemas.openxmlformats.org/markup-compatibility/2006">
              <mc:Choice xmlns:v="urn:schemas-microsoft-com:vml" Requires="v">
                <p:oleObj name="方程式" r:id="rId6" imgW="622030" imgH="203112" progId="Equation.3">
                  <p:embed/>
                </p:oleObj>
              </mc:Choice>
              <mc:Fallback>
                <p:oleObj name="方程式" r:id="rId6" imgW="622030" imgH="203112" progId="Equation.3">
                  <p:embed/>
                  <p:pic>
                    <p:nvPicPr>
                      <p:cNvPr id="29705"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774" y="3447397"/>
                        <a:ext cx="1217613" cy="360362"/>
                      </a:xfrm>
                      <a:prstGeom prst="rect">
                        <a:avLst/>
                      </a:prstGeom>
                      <a:solidFill>
                        <a:srgbClr val="FFFFCC"/>
                      </a:solidFill>
                      <a:ln>
                        <a:noFill/>
                      </a:ln>
                    </p:spPr>
                  </p:pic>
                </p:oleObj>
              </mc:Fallback>
            </mc:AlternateContent>
          </a:graphicData>
        </a:graphic>
      </p:graphicFrame>
      <p:sp>
        <p:nvSpPr>
          <p:cNvPr id="29706" name="文字方塊 12"/>
          <p:cNvSpPr txBox="1">
            <a:spLocks noChangeArrowheads="1"/>
          </p:cNvSpPr>
          <p:nvPr/>
        </p:nvSpPr>
        <p:spPr bwMode="auto">
          <a:xfrm>
            <a:off x="1248424" y="3447397"/>
            <a:ext cx="1439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t>起始條件</a:t>
            </a:r>
          </a:p>
        </p:txBody>
      </p:sp>
      <p:sp>
        <p:nvSpPr>
          <p:cNvPr id="29707" name="文字方塊 1"/>
          <p:cNvSpPr txBox="1">
            <a:spLocks noChangeArrowheads="1"/>
          </p:cNvSpPr>
          <p:nvPr/>
        </p:nvSpPr>
        <p:spPr bwMode="auto">
          <a:xfrm>
            <a:off x="3989387" y="690096"/>
            <a:ext cx="11430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牛頓粒子</a:t>
            </a:r>
          </a:p>
        </p:txBody>
      </p:sp>
      <p:pic>
        <p:nvPicPr>
          <p:cNvPr id="29709" name="Picture 8" descr="C:\Users\Chia-Hung Chang\Downloads\Data\Knight\Media\Chapter4\Images\04_16Figure-F.jpg"/>
          <p:cNvPicPr>
            <a:picLocks noChangeAspect="1" noChangeArrowheads="1"/>
          </p:cNvPicPr>
          <p:nvPr/>
        </p:nvPicPr>
        <p:blipFill>
          <a:blip r:embed="rId8">
            <a:extLst>
              <a:ext uri="{28A0092B-C50C-407E-A947-70E740481C1C}">
                <a14:useLocalDpi xmlns:a14="http://schemas.microsoft.com/office/drawing/2010/main" val="0"/>
              </a:ext>
            </a:extLst>
          </a:blip>
          <a:srcRect l="5257" b="14830"/>
          <a:stretch>
            <a:fillRect/>
          </a:stretch>
        </p:blipFill>
        <p:spPr bwMode="auto">
          <a:xfrm>
            <a:off x="4421986" y="2492896"/>
            <a:ext cx="3305175"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0"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2376310A-4115-4020-8357-8C7A8B26BAA2}" type="slidenum">
              <a:rPr kumimoji="0" lang="zh-TW" altLang="en-US" sz="1400">
                <a:latin typeface="Tahoma" pitchFamily="34" charset="0"/>
              </a:rPr>
              <a:pPr eaLnBrk="1" hangingPunct="1">
                <a:spcBef>
                  <a:spcPct val="0"/>
                </a:spcBef>
                <a:buClrTx/>
                <a:buSzTx/>
                <a:buFontTx/>
                <a:buNone/>
              </a:pPr>
              <a:t>89</a:t>
            </a:fld>
            <a:endParaRPr kumimoji="0" lang="en-US" altLang="zh-TW" sz="1400">
              <a:latin typeface="Tahoma" pitchFamily="34" charset="0"/>
            </a:endParaRPr>
          </a:p>
        </p:txBody>
      </p:sp>
      <p:sp>
        <p:nvSpPr>
          <p:cNvPr id="2" name="文字方塊 1"/>
          <p:cNvSpPr txBox="1"/>
          <p:nvPr/>
        </p:nvSpPr>
        <p:spPr>
          <a:xfrm>
            <a:off x="1231105" y="5733256"/>
            <a:ext cx="6388659" cy="369332"/>
          </a:xfrm>
          <a:prstGeom prst="rect">
            <a:avLst/>
          </a:prstGeom>
          <a:noFill/>
        </p:spPr>
        <p:txBody>
          <a:bodyPr wrap="square" rtlCol="0">
            <a:spAutoFit/>
          </a:bodyPr>
          <a:lstStyle/>
          <a:p>
            <a:r>
              <a:rPr lang="zh-TW" altLang="en-US" sz="1800" dirty="0"/>
              <a:t>這樣的架構如此成功，它幾乎就定義了何謂粒子！</a:t>
            </a:r>
          </a:p>
        </p:txBody>
      </p:sp>
    </p:spTree>
    <p:extLst>
      <p:ext uri="{BB962C8B-B14F-4D97-AF65-F5344CB8AC3E}">
        <p14:creationId xmlns:p14="http://schemas.microsoft.com/office/powerpoint/2010/main" val="3205780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3"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A0569DF7-D8D8-4B5A-917E-C48BC615B230}" type="slidenum">
              <a:rPr kumimoji="0" lang="zh-TW" altLang="en-US" sz="1400">
                <a:latin typeface="Tahoma" pitchFamily="34" charset="0"/>
              </a:rPr>
              <a:pPr eaLnBrk="1" hangingPunct="1">
                <a:spcBef>
                  <a:spcPct val="0"/>
                </a:spcBef>
                <a:buClrTx/>
                <a:buSzTx/>
                <a:buFontTx/>
                <a:buNone/>
              </a:pPr>
              <a:t>9</a:t>
            </a:fld>
            <a:endParaRPr kumimoji="0" lang="en-US" altLang="zh-TW" sz="1400">
              <a:latin typeface="Tahoma" pitchFamily="34" charset="0"/>
            </a:endParaRPr>
          </a:p>
        </p:txBody>
      </p:sp>
      <p:sp>
        <p:nvSpPr>
          <p:cNvPr id="2" name="文字方塊 1"/>
          <p:cNvSpPr txBox="1"/>
          <p:nvPr/>
        </p:nvSpPr>
        <p:spPr>
          <a:xfrm>
            <a:off x="1374284" y="5215693"/>
            <a:ext cx="5737716" cy="369332"/>
          </a:xfrm>
          <a:prstGeom prst="rect">
            <a:avLst/>
          </a:prstGeom>
          <a:noFill/>
        </p:spPr>
        <p:txBody>
          <a:bodyPr wrap="square" rtlCol="0">
            <a:spAutoFit/>
          </a:bodyPr>
          <a:lstStyle/>
          <a:p>
            <a:r>
              <a:rPr lang="zh-TW" altLang="en-US" sz="1800" dirty="0"/>
              <a:t>這些自然現象似乎可以依參與物體的典型大小來分類！</a:t>
            </a:r>
          </a:p>
        </p:txBody>
      </p:sp>
      <p:sp>
        <p:nvSpPr>
          <p:cNvPr id="3" name="文字方塊 2"/>
          <p:cNvSpPr txBox="1"/>
          <p:nvPr/>
        </p:nvSpPr>
        <p:spPr>
          <a:xfrm>
            <a:off x="1374284" y="5621867"/>
            <a:ext cx="6149219" cy="369332"/>
          </a:xfrm>
          <a:prstGeom prst="rect">
            <a:avLst/>
          </a:prstGeom>
          <a:noFill/>
        </p:spPr>
        <p:txBody>
          <a:bodyPr wrap="square" rtlCol="0">
            <a:spAutoFit/>
          </a:bodyPr>
          <a:lstStyle/>
          <a:p>
            <a:r>
              <a:rPr lang="zh-TW" altLang="en-US" sz="1800" dirty="0"/>
              <a:t>較大尺寸的現象似乎可以以較小尺寸的物理來了解與解釋！</a:t>
            </a:r>
          </a:p>
        </p:txBody>
      </p:sp>
      <p:pic>
        <p:nvPicPr>
          <p:cNvPr id="279555" name="Picture 3" descr="T:\Chapter01\A_Images\A_Figures_and_Photos\01_05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055" y="1579287"/>
            <a:ext cx="8547100" cy="3328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5364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42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449150"/>
            <a:ext cx="3278187"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文字方塊 3"/>
          <p:cNvSpPr txBox="1">
            <a:spLocks noChangeArrowheads="1"/>
          </p:cNvSpPr>
          <p:nvPr/>
        </p:nvSpPr>
        <p:spPr bwMode="auto">
          <a:xfrm>
            <a:off x="2627313" y="5589588"/>
            <a:ext cx="4000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如此電子可以穩定靜止於原子之中！</a:t>
            </a:r>
          </a:p>
        </p:txBody>
      </p:sp>
      <p:sp>
        <p:nvSpPr>
          <p:cNvPr id="35844" name="文字方塊 4"/>
          <p:cNvSpPr txBox="1">
            <a:spLocks noChangeArrowheads="1"/>
          </p:cNvSpPr>
          <p:nvPr/>
        </p:nvSpPr>
        <p:spPr bwMode="auto">
          <a:xfrm>
            <a:off x="2195513" y="908050"/>
            <a:ext cx="5072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你可以假設其餘的正電荷均勻分布在原子中！</a:t>
            </a:r>
          </a:p>
        </p:txBody>
      </p:sp>
      <p:pic>
        <p:nvPicPr>
          <p:cNvPr id="2" name="圖片 2" descr="jj-equip.jpg">
            <a:extLst>
              <a:ext uri="{FF2B5EF4-FFF2-40B4-BE49-F238E27FC236}">
                <a16:creationId xmlns:a16="http://schemas.microsoft.com/office/drawing/2014/main" id="{43A283A0-5E87-C5A2-6B2A-CEF3FDD597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25306" y="1449150"/>
            <a:ext cx="2484538" cy="190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planet&#10;&#10;Description automatically generated">
            <a:extLst>
              <a:ext uri="{FF2B5EF4-FFF2-40B4-BE49-F238E27FC236}">
                <a16:creationId xmlns:a16="http://schemas.microsoft.com/office/drawing/2014/main" id="{DFDDAECA-8E68-CCE2-EA8C-E4E8B2A11B1F}"/>
              </a:ext>
            </a:extLst>
          </p:cNvPr>
          <p:cNvPicPr>
            <a:picLocks noChangeAspect="1"/>
          </p:cNvPicPr>
          <p:nvPr/>
        </p:nvPicPr>
        <p:blipFill rotWithShape="1">
          <a:blip r:embed="rId2">
            <a:extLst>
              <a:ext uri="{28A0092B-C50C-407E-A947-70E740481C1C}">
                <a14:useLocalDpi xmlns:a14="http://schemas.microsoft.com/office/drawing/2010/main" val="0"/>
              </a:ext>
            </a:extLst>
          </a:blip>
          <a:srcRect l="30103" r="22647"/>
          <a:stretch/>
        </p:blipFill>
        <p:spPr>
          <a:xfrm>
            <a:off x="2771800" y="3737357"/>
            <a:ext cx="4013388" cy="2232248"/>
          </a:xfrm>
          <a:prstGeom prst="rect">
            <a:avLst/>
          </a:prstGeom>
        </p:spPr>
      </p:pic>
      <p:sp>
        <p:nvSpPr>
          <p:cNvPr id="7" name="TextBox 6">
            <a:extLst>
              <a:ext uri="{FF2B5EF4-FFF2-40B4-BE49-F238E27FC236}">
                <a16:creationId xmlns:a16="http://schemas.microsoft.com/office/drawing/2014/main" id="{28F0C959-1C7D-5FA0-E1BB-E7642082F559}"/>
              </a:ext>
            </a:extLst>
          </p:cNvPr>
          <p:cNvSpPr txBox="1"/>
          <p:nvPr/>
        </p:nvSpPr>
        <p:spPr>
          <a:xfrm>
            <a:off x="3708790" y="3306179"/>
            <a:ext cx="2139408" cy="369332"/>
          </a:xfrm>
          <a:prstGeom prst="rect">
            <a:avLst/>
          </a:prstGeom>
          <a:noFill/>
        </p:spPr>
        <p:txBody>
          <a:bodyPr wrap="square">
            <a:spAutoFit/>
          </a:bodyPr>
          <a:lstStyle/>
          <a:p>
            <a:r>
              <a:rPr lang="en-TW" sz="1800" dirty="0"/>
              <a:t>長岡 半太郎 1904</a:t>
            </a:r>
          </a:p>
        </p:txBody>
      </p:sp>
      <p:pic>
        <p:nvPicPr>
          <p:cNvPr id="1026" name="Picture 2">
            <a:extLst>
              <a:ext uri="{FF2B5EF4-FFF2-40B4-BE49-F238E27FC236}">
                <a16:creationId xmlns:a16="http://schemas.microsoft.com/office/drawing/2014/main" id="{71CA244D-7A1C-696C-C8EA-B52037D34C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548680"/>
            <a:ext cx="2139408" cy="2695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0638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文字方塊 8"/>
          <p:cNvSpPr txBox="1">
            <a:spLocks noChangeArrowheads="1"/>
          </p:cNvSpPr>
          <p:nvPr/>
        </p:nvSpPr>
        <p:spPr bwMode="auto">
          <a:xfrm>
            <a:off x="3851920" y="332656"/>
            <a:ext cx="2643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但事不從人願！</a:t>
            </a:r>
          </a:p>
        </p:txBody>
      </p:sp>
      <p:sp>
        <p:nvSpPr>
          <p:cNvPr id="36868" name="文字方塊 7"/>
          <p:cNvSpPr txBox="1">
            <a:spLocks noChangeArrowheads="1"/>
          </p:cNvSpPr>
          <p:nvPr/>
        </p:nvSpPr>
        <p:spPr bwMode="auto">
          <a:xfrm>
            <a:off x="6084168" y="5589855"/>
            <a:ext cx="1944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Rutherford</a:t>
            </a:r>
            <a:r>
              <a:rPr lang="zh-TW" altLang="en-US" sz="1800" dirty="0"/>
              <a:t> </a:t>
            </a:r>
            <a:r>
              <a:rPr lang="en-US" altLang="zh-TW" sz="1800" dirty="0"/>
              <a:t>1910</a:t>
            </a:r>
            <a:endParaRPr lang="zh-TW" altLang="en-US" sz="1800" dirty="0"/>
          </a:p>
        </p:txBody>
      </p:sp>
      <p:pic>
        <p:nvPicPr>
          <p:cNvPr id="36869" name="Picture 2" descr="C:\Users\Chia-Hung Chang\Downloads\Data\Knight\Media\Chapter38\Images\38_11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960889"/>
            <a:ext cx="3078527" cy="235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3" descr="C:\Users\Chia-Hung Chang\Downloads\Data\Knight\Media\Chapter38\Images\38_12Figurea-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3429000"/>
            <a:ext cx="3078527" cy="287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a:extLst>
              <a:ext uri="{FF2B5EF4-FFF2-40B4-BE49-F238E27FC236}">
                <a16:creationId xmlns:a16="http://schemas.microsoft.com/office/drawing/2014/main" id="{1F7B0F74-BE45-E671-8A47-060829577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1700808"/>
            <a:ext cx="2794000" cy="3771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Dropbox\Documents\課程\YoungTextBook\Images\Chapter39\A_Images\A_Figures_and_Photos\39_11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908050"/>
            <a:ext cx="760412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Dropbox\Documents\課程\YoungTextBook\Images\Chapter39\A_Images\A_Figures_and_Photos\39_12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98487"/>
            <a:ext cx="4943475"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The Right Chemistry: Ernest Rutherford, a physicist honoured for chemistry  | Montreal Gazette">
            <a:extLst>
              <a:ext uri="{FF2B5EF4-FFF2-40B4-BE49-F238E27FC236}">
                <a16:creationId xmlns:a16="http://schemas.microsoft.com/office/drawing/2014/main" id="{CC3D806D-373C-1762-ACDE-6B7135F4A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003" y="3406576"/>
            <a:ext cx="3803915" cy="28529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608507"/>
            <a:ext cx="4176464" cy="5568619"/>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1686164"/>
            <a:ext cx="3381840" cy="4509120"/>
          </a:xfrm>
          <a:prstGeom prst="rect">
            <a:avLst/>
          </a:prstGeom>
        </p:spPr>
      </p:pic>
    </p:spTree>
    <p:extLst>
      <p:ext uri="{BB962C8B-B14F-4D97-AF65-F5344CB8AC3E}">
        <p14:creationId xmlns:p14="http://schemas.microsoft.com/office/powerpoint/2010/main" val="19618523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ile:Helium atom QM.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38" y="1093021"/>
            <a:ext cx="2616223" cy="262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4" descr="http://www.hko.gov.hk/education/dbcp/radiation/chi/image/unstable_nuclear.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1224477"/>
            <a:ext cx="1055217" cy="98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文字方塊 3"/>
          <p:cNvSpPr txBox="1">
            <a:spLocks noChangeArrowheads="1"/>
          </p:cNvSpPr>
          <p:nvPr/>
        </p:nvSpPr>
        <p:spPr bwMode="auto">
          <a:xfrm>
            <a:off x="1467890" y="547442"/>
            <a:ext cx="6334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原子內的正電與大部分的質量集中於極小的</a:t>
            </a:r>
            <a:r>
              <a:rPr lang="zh-TW" altLang="en-US" sz="1800" dirty="0">
                <a:solidFill>
                  <a:srgbClr val="FF0000"/>
                </a:solidFill>
              </a:rPr>
              <a:t>原子核</a:t>
            </a:r>
            <a:r>
              <a:rPr lang="en-US" altLang="zh-TW" sz="1800" dirty="0">
                <a:solidFill>
                  <a:srgbClr val="FF0000"/>
                </a:solidFill>
              </a:rPr>
              <a:t> Nucleus</a:t>
            </a:r>
            <a:r>
              <a:rPr lang="zh-TW" altLang="en-US" sz="1800" dirty="0">
                <a:solidFill>
                  <a:srgbClr val="FF0000"/>
                </a:solidFill>
              </a:rPr>
              <a:t>  </a:t>
            </a:r>
          </a:p>
        </p:txBody>
      </p:sp>
      <p:pic>
        <p:nvPicPr>
          <p:cNvPr id="6" name="Picture 4" descr="Image:Nz100.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248" y="5575589"/>
            <a:ext cx="1821461" cy="87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close-up of a stadium&#10;&#10;Description automatically generated">
            <a:extLst>
              <a:ext uri="{FF2B5EF4-FFF2-40B4-BE49-F238E27FC236}">
                <a16:creationId xmlns:a16="http://schemas.microsoft.com/office/drawing/2014/main" id="{3032B1A0-F8E3-3A1C-A8FA-FA0E3497A65D}"/>
              </a:ext>
            </a:extLst>
          </p:cNvPr>
          <p:cNvPicPr>
            <a:picLocks noChangeAspect="1"/>
          </p:cNvPicPr>
          <p:nvPr/>
        </p:nvPicPr>
        <p:blipFill rotWithShape="1">
          <a:blip r:embed="rId7">
            <a:extLst>
              <a:ext uri="{28A0092B-C50C-407E-A947-70E740481C1C}">
                <a14:useLocalDpi xmlns:a14="http://schemas.microsoft.com/office/drawing/2010/main" val="0"/>
              </a:ext>
            </a:extLst>
          </a:blip>
          <a:srcRect l="24544" t="3289" r="18499"/>
          <a:stretch/>
        </p:blipFill>
        <p:spPr>
          <a:xfrm>
            <a:off x="2271120" y="2785161"/>
            <a:ext cx="6559196" cy="2625012"/>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67226" t="18445" b="21188"/>
          <a:stretch>
            <a:fillRect/>
          </a:stretch>
        </p:blipFill>
        <p:spPr bwMode="auto">
          <a:xfrm>
            <a:off x="1091932" y="1484784"/>
            <a:ext cx="28543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文字方塊 3"/>
          <p:cNvSpPr txBox="1">
            <a:spLocks noChangeArrowheads="1"/>
          </p:cNvSpPr>
          <p:nvPr/>
        </p:nvSpPr>
        <p:spPr bwMode="auto">
          <a:xfrm>
            <a:off x="3492500" y="5862638"/>
            <a:ext cx="314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t>But, this is not right!</a:t>
            </a:r>
            <a:endParaRPr lang="zh-TW" altLang="en-US" sz="2000" dirty="0"/>
          </a:p>
        </p:txBody>
      </p:sp>
      <p:sp>
        <p:nvSpPr>
          <p:cNvPr id="40964" name="文字方塊 3"/>
          <p:cNvSpPr txBox="1">
            <a:spLocks noChangeArrowheads="1"/>
          </p:cNvSpPr>
          <p:nvPr/>
        </p:nvSpPr>
        <p:spPr bwMode="auto">
          <a:xfrm>
            <a:off x="971600" y="476324"/>
            <a:ext cx="6072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電子在一個很重的帶正電的原子核旁如何維持穩定狀態？</a:t>
            </a:r>
          </a:p>
        </p:txBody>
      </p:sp>
      <p:sp>
        <p:nvSpPr>
          <p:cNvPr id="90117" name="文字方塊 4"/>
          <p:cNvSpPr txBox="1">
            <a:spLocks noChangeArrowheads="1"/>
          </p:cNvSpPr>
          <p:nvPr/>
        </p:nvSpPr>
        <p:spPr bwMode="auto">
          <a:xfrm>
            <a:off x="971600" y="908124"/>
            <a:ext cx="4214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電子可以繞著原子核轉動：</a:t>
            </a:r>
          </a:p>
        </p:txBody>
      </p:sp>
      <p:pic>
        <p:nvPicPr>
          <p:cNvPr id="74758" name="Picture 6" descr="http://www.ilighting.net/attachments/2008/01/1175_200801251918252.jpg"/>
          <p:cNvPicPr>
            <a:picLocks noChangeAspect="1" noChangeArrowheads="1"/>
          </p:cNvPicPr>
          <p:nvPr/>
        </p:nvPicPr>
        <p:blipFill>
          <a:blip r:embed="rId3">
            <a:extLst>
              <a:ext uri="{28A0092B-C50C-407E-A947-70E740481C1C}">
                <a14:useLocalDpi xmlns:a14="http://schemas.microsoft.com/office/drawing/2010/main" val="0"/>
              </a:ext>
            </a:extLst>
          </a:blip>
          <a:srcRect b="34880"/>
          <a:stretch>
            <a:fillRect/>
          </a:stretch>
        </p:blipFill>
        <p:spPr bwMode="auto">
          <a:xfrm>
            <a:off x="4643438" y="1196975"/>
            <a:ext cx="322103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8" descr="http://blog.chinatimes.com/images/chinatimes_com/FightClub/1736/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025" y="3270250"/>
            <a:ext cx="2805113"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1932" y="4725144"/>
            <a:ext cx="1378521" cy="1848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1091932" y="4384890"/>
            <a:ext cx="18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E. Rutherford</a:t>
            </a:r>
            <a:endParaRPr lang="zh-TW"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0114"/>
                                        </p:tgtEl>
                                        <p:attrNameLst>
                                          <p:attrName>style.visibility</p:attrName>
                                        </p:attrNameLst>
                                      </p:cBhvr>
                                      <p:to>
                                        <p:strVal val="visible"/>
                                      </p:to>
                                    </p:set>
                                    <p:anim calcmode="lin" valueType="num">
                                      <p:cBhvr additive="base">
                                        <p:cTn id="7" dur="500" fill="hold"/>
                                        <p:tgtEl>
                                          <p:spTgt spid="90114"/>
                                        </p:tgtEl>
                                        <p:attrNameLst>
                                          <p:attrName>ppt_x</p:attrName>
                                        </p:attrNameLst>
                                      </p:cBhvr>
                                      <p:tavLst>
                                        <p:tav tm="0">
                                          <p:val>
                                            <p:strVal val="#ppt_x"/>
                                          </p:val>
                                        </p:tav>
                                        <p:tav tm="100000">
                                          <p:val>
                                            <p:strVal val="#ppt_x"/>
                                          </p:val>
                                        </p:tav>
                                      </p:tavLst>
                                    </p:anim>
                                    <p:anim calcmode="lin" valueType="num">
                                      <p:cBhvr additive="base">
                                        <p:cTn id="8" dur="500" fill="hold"/>
                                        <p:tgtEl>
                                          <p:spTgt spid="901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0117"/>
                                        </p:tgtEl>
                                        <p:attrNameLst>
                                          <p:attrName>style.visibility</p:attrName>
                                        </p:attrNameLst>
                                      </p:cBhvr>
                                      <p:to>
                                        <p:strVal val="visible"/>
                                      </p:to>
                                    </p:set>
                                    <p:anim calcmode="lin" valueType="num">
                                      <p:cBhvr additive="base">
                                        <p:cTn id="11" dur="500" fill="hold"/>
                                        <p:tgtEl>
                                          <p:spTgt spid="90117"/>
                                        </p:tgtEl>
                                        <p:attrNameLst>
                                          <p:attrName>ppt_x</p:attrName>
                                        </p:attrNameLst>
                                      </p:cBhvr>
                                      <p:tavLst>
                                        <p:tav tm="0">
                                          <p:val>
                                            <p:strVal val="#ppt_x"/>
                                          </p:val>
                                        </p:tav>
                                        <p:tav tm="100000">
                                          <p:val>
                                            <p:strVal val="#ppt_x"/>
                                          </p:val>
                                        </p:tav>
                                      </p:tavLst>
                                    </p:anim>
                                    <p:anim calcmode="lin" valueType="num">
                                      <p:cBhvr additive="base">
                                        <p:cTn id="12" dur="500" fill="hold"/>
                                        <p:tgtEl>
                                          <p:spTgt spid="901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2579"/>
                                        </p:tgtEl>
                                        <p:attrNameLst>
                                          <p:attrName>style.visibility</p:attrName>
                                        </p:attrNameLst>
                                      </p:cBhvr>
                                      <p:to>
                                        <p:strVal val="visible"/>
                                      </p:to>
                                    </p:set>
                                    <p:anim calcmode="lin" valueType="num">
                                      <p:cBhvr additive="base">
                                        <p:cTn id="15" dur="500" fill="hold"/>
                                        <p:tgtEl>
                                          <p:spTgt spid="152579"/>
                                        </p:tgtEl>
                                        <p:attrNameLst>
                                          <p:attrName>ppt_x</p:attrName>
                                        </p:attrNameLst>
                                      </p:cBhvr>
                                      <p:tavLst>
                                        <p:tav tm="0">
                                          <p:val>
                                            <p:strVal val="#ppt_x"/>
                                          </p:val>
                                        </p:tav>
                                        <p:tav tm="100000">
                                          <p:val>
                                            <p:strVal val="#ppt_x"/>
                                          </p:val>
                                        </p:tav>
                                      </p:tavLst>
                                    </p:anim>
                                    <p:anim calcmode="lin" valueType="num">
                                      <p:cBhvr additive="base">
                                        <p:cTn id="16" dur="500" fill="hold"/>
                                        <p:tgtEl>
                                          <p:spTgt spid="15257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4758"/>
                                        </p:tgtEl>
                                        <p:attrNameLst>
                                          <p:attrName>style.visibility</p:attrName>
                                        </p:attrNameLst>
                                      </p:cBhvr>
                                      <p:to>
                                        <p:strVal val="visible"/>
                                      </p:to>
                                    </p:set>
                                    <p:anim calcmode="lin" valueType="num">
                                      <p:cBhvr additive="base">
                                        <p:cTn id="25" dur="500" fill="hold"/>
                                        <p:tgtEl>
                                          <p:spTgt spid="74758"/>
                                        </p:tgtEl>
                                        <p:attrNameLst>
                                          <p:attrName>ppt_x</p:attrName>
                                        </p:attrNameLst>
                                      </p:cBhvr>
                                      <p:tavLst>
                                        <p:tav tm="0">
                                          <p:val>
                                            <p:strVal val="#ppt_x"/>
                                          </p:val>
                                        </p:tav>
                                        <p:tav tm="100000">
                                          <p:val>
                                            <p:strVal val="#ppt_x"/>
                                          </p:val>
                                        </p:tav>
                                      </p:tavLst>
                                    </p:anim>
                                    <p:anim calcmode="lin" valueType="num">
                                      <p:cBhvr additive="base">
                                        <p:cTn id="26" dur="500" fill="hold"/>
                                        <p:tgtEl>
                                          <p:spTgt spid="7475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4759"/>
                                        </p:tgtEl>
                                        <p:attrNameLst>
                                          <p:attrName>style.visibility</p:attrName>
                                        </p:attrNameLst>
                                      </p:cBhvr>
                                      <p:to>
                                        <p:strVal val="visible"/>
                                      </p:to>
                                    </p:set>
                                    <p:anim calcmode="lin" valueType="num">
                                      <p:cBhvr additive="base">
                                        <p:cTn id="31" dur="500" fill="hold"/>
                                        <p:tgtEl>
                                          <p:spTgt spid="74759"/>
                                        </p:tgtEl>
                                        <p:attrNameLst>
                                          <p:attrName>ppt_x</p:attrName>
                                        </p:attrNameLst>
                                      </p:cBhvr>
                                      <p:tavLst>
                                        <p:tav tm="0">
                                          <p:val>
                                            <p:strVal val="#ppt_x"/>
                                          </p:val>
                                        </p:tav>
                                        <p:tav tm="100000">
                                          <p:val>
                                            <p:strVal val="#ppt_x"/>
                                          </p:val>
                                        </p:tav>
                                      </p:tavLst>
                                    </p:anim>
                                    <p:anim calcmode="lin" valueType="num">
                                      <p:cBhvr additive="base">
                                        <p:cTn id="32" dur="500" fill="hold"/>
                                        <p:tgtEl>
                                          <p:spTgt spid="7475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23"/>
                                        </p:tgtEl>
                                        <p:attrNameLst>
                                          <p:attrName>style.visibility</p:attrName>
                                        </p:attrNameLst>
                                      </p:cBhvr>
                                      <p:to>
                                        <p:strVal val="visible"/>
                                      </p:to>
                                    </p:set>
                                    <p:anim calcmode="lin" valueType="num">
                                      <p:cBhvr additive="base">
                                        <p:cTn id="37" dur="500" fill="hold"/>
                                        <p:tgtEl>
                                          <p:spTgt spid="30723"/>
                                        </p:tgtEl>
                                        <p:attrNameLst>
                                          <p:attrName>ppt_x</p:attrName>
                                        </p:attrNameLst>
                                      </p:cBhvr>
                                      <p:tavLst>
                                        <p:tav tm="0">
                                          <p:val>
                                            <p:strVal val="#ppt_x"/>
                                          </p:val>
                                        </p:tav>
                                        <p:tav tm="100000">
                                          <p:val>
                                            <p:strVal val="#ppt_x"/>
                                          </p:val>
                                        </p:tav>
                                      </p:tavLst>
                                    </p:anim>
                                    <p:anim calcmode="lin" valueType="num">
                                      <p:cBhvr additive="base">
                                        <p:cTn id="38" dur="500" fill="hold"/>
                                        <p:tgtEl>
                                          <p:spTgt spid="307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P spid="90117" grpId="0"/>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68866" t="18445" b="21188"/>
          <a:stretch>
            <a:fillRect/>
          </a:stretch>
        </p:blipFill>
        <p:spPr bwMode="auto">
          <a:xfrm>
            <a:off x="2428875" y="1643063"/>
            <a:ext cx="27114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閃電 2"/>
          <p:cNvSpPr/>
          <p:nvPr/>
        </p:nvSpPr>
        <p:spPr>
          <a:xfrm rot="15795960">
            <a:off x="4798219" y="1443831"/>
            <a:ext cx="857250" cy="928688"/>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41988" name="文字方塊 3"/>
          <p:cNvSpPr txBox="1">
            <a:spLocks noChangeArrowheads="1"/>
          </p:cNvSpPr>
          <p:nvPr/>
        </p:nvSpPr>
        <p:spPr bwMode="auto">
          <a:xfrm>
            <a:off x="2456638" y="936211"/>
            <a:ext cx="58709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加速的電荷會發出對應頻率的電磁波，也就是光</a:t>
            </a:r>
            <a:r>
              <a:rPr lang="en-US" altLang="zh-TW" sz="1800" dirty="0"/>
              <a:t>!</a:t>
            </a:r>
            <a:endParaRPr lang="zh-TW" altLang="en-US" sz="1800" dirty="0"/>
          </a:p>
        </p:txBody>
      </p:sp>
      <p:pic>
        <p:nvPicPr>
          <p:cNvPr id="41989" name="圖片 5" descr="scatter.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2643188"/>
            <a:ext cx="2624138"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文字方塊 3"/>
          <p:cNvSpPr txBox="1">
            <a:spLocks noChangeArrowheads="1"/>
          </p:cNvSpPr>
          <p:nvPr/>
        </p:nvSpPr>
        <p:spPr bwMode="auto">
          <a:xfrm>
            <a:off x="2411413" y="908050"/>
            <a:ext cx="1785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光帶走能量</a:t>
            </a:r>
            <a:r>
              <a:rPr lang="en-US" altLang="zh-TW" sz="1800"/>
              <a:t>!</a:t>
            </a:r>
            <a:endParaRPr lang="zh-TW" altLang="en-US" sz="1800"/>
          </a:p>
        </p:txBody>
      </p:sp>
      <p:pic>
        <p:nvPicPr>
          <p:cNvPr id="43011" name="Picture 6" descr="C:\Users\Chia-Hung Chang\Downloads\Data\Knight\Media\Chapter38\Images\38_23Figure-F.jpg"/>
          <p:cNvPicPr>
            <a:picLocks noChangeAspect="1" noChangeArrowheads="1"/>
          </p:cNvPicPr>
          <p:nvPr/>
        </p:nvPicPr>
        <p:blipFill>
          <a:blip r:embed="rId2" cstate="print">
            <a:extLst>
              <a:ext uri="{28A0092B-C50C-407E-A947-70E740481C1C}">
                <a14:useLocalDpi xmlns:a14="http://schemas.microsoft.com/office/drawing/2010/main" val="0"/>
              </a:ext>
            </a:extLst>
          </a:blip>
          <a:srcRect b="35486"/>
          <a:stretch>
            <a:fillRect/>
          </a:stretch>
        </p:blipFill>
        <p:spPr bwMode="auto">
          <a:xfrm>
            <a:off x="2411413" y="1989138"/>
            <a:ext cx="4935537"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文字方塊 5"/>
          <p:cNvSpPr txBox="1">
            <a:spLocks noChangeArrowheads="1"/>
          </p:cNvSpPr>
          <p:nvPr/>
        </p:nvSpPr>
        <p:spPr bwMode="auto">
          <a:xfrm>
            <a:off x="2411413" y="1341438"/>
            <a:ext cx="3313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電子很快就會跌入原子核之中！</a:t>
            </a:r>
          </a:p>
        </p:txBody>
      </p:sp>
      <p:sp>
        <p:nvSpPr>
          <p:cNvPr id="43013" name="文字方塊 6"/>
          <p:cNvSpPr txBox="1">
            <a:spLocks noChangeArrowheads="1"/>
          </p:cNvSpPr>
          <p:nvPr/>
        </p:nvSpPr>
        <p:spPr bwMode="auto">
          <a:xfrm>
            <a:off x="2484438" y="4868863"/>
            <a:ext cx="4535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這個太陽系般的原子模型並不穩定！</a:t>
            </a:r>
          </a:p>
        </p:txBody>
      </p:sp>
      <p:sp>
        <p:nvSpPr>
          <p:cNvPr id="43014" name="文字方塊 5"/>
          <p:cNvSpPr txBox="1">
            <a:spLocks noChangeArrowheads="1"/>
          </p:cNvSpPr>
          <p:nvPr/>
        </p:nvSpPr>
        <p:spPr bwMode="auto">
          <a:xfrm>
            <a:off x="2484438" y="5359400"/>
            <a:ext cx="3311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原子的結構有大問題。</a:t>
            </a:r>
          </a:p>
        </p:txBody>
      </p:sp>
    </p:spTree>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自訂">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800" dirty="0" smtClean="0">
            <a:latin typeface="Cambria Math" panose="02040503050406030204" pitchFamily="18" charset="0"/>
          </a:defRPr>
        </a:defPPr>
      </a:lstStyle>
    </a:tx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15023</TotalTime>
  <Words>7776</Words>
  <Application>Microsoft Macintosh PowerPoint</Application>
  <PresentationFormat>On-screen Show (4:3)</PresentationFormat>
  <Paragraphs>798</Paragraphs>
  <Slides>227</Slides>
  <Notes>1</Notes>
  <HiddenSlides>15</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227</vt:i4>
      </vt:variant>
    </vt:vector>
  </HeadingPairs>
  <TitlesOfParts>
    <vt:vector size="238" baseType="lpstr">
      <vt:lpstr>標楷體</vt:lpstr>
      <vt:lpstr>微軟正黑體</vt:lpstr>
      <vt:lpstr>PMingLiU</vt:lpstr>
      <vt:lpstr>PMingLiU</vt:lpstr>
      <vt:lpstr>Calibri</vt:lpstr>
      <vt:lpstr>Cambria Math</vt:lpstr>
      <vt:lpstr>Tahoma</vt:lpstr>
      <vt:lpstr>Times New Roman</vt:lpstr>
      <vt:lpstr>預設簡報設計</vt:lpstr>
      <vt:lpstr>Equation</vt:lpstr>
      <vt:lpstr>方程式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Chia-Hung Chang</dc:creator>
  <cp:lastModifiedBy>Chia-Hung Vincent Chang</cp:lastModifiedBy>
  <cp:revision>1017</cp:revision>
  <cp:lastPrinted>2024-04-01T10:21:21Z</cp:lastPrinted>
  <dcterms:created xsi:type="dcterms:W3CDTF">1601-01-01T00:00:00Z</dcterms:created>
  <dcterms:modified xsi:type="dcterms:W3CDTF">2024-04-15T03:26:29Z</dcterms:modified>
</cp:coreProperties>
</file>