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450" r:id="rId2"/>
    <p:sldId id="455" r:id="rId3"/>
    <p:sldId id="762" r:id="rId4"/>
    <p:sldId id="788" r:id="rId5"/>
    <p:sldId id="452" r:id="rId6"/>
    <p:sldId id="475" r:id="rId7"/>
    <p:sldId id="260" r:id="rId8"/>
    <p:sldId id="454" r:id="rId9"/>
    <p:sldId id="261" r:id="rId10"/>
    <p:sldId id="739" r:id="rId11"/>
    <p:sldId id="403" r:id="rId12"/>
    <p:sldId id="533" r:id="rId13"/>
    <p:sldId id="401" r:id="rId14"/>
    <p:sldId id="770" r:id="rId15"/>
    <p:sldId id="453" r:id="rId16"/>
    <p:sldId id="406" r:id="rId17"/>
    <p:sldId id="264" r:id="rId18"/>
    <p:sldId id="357" r:id="rId19"/>
    <p:sldId id="402" r:id="rId20"/>
    <p:sldId id="550" r:id="rId21"/>
    <p:sldId id="553" r:id="rId22"/>
    <p:sldId id="735" r:id="rId23"/>
    <p:sldId id="737" r:id="rId24"/>
    <p:sldId id="733" r:id="rId25"/>
    <p:sldId id="734" r:id="rId26"/>
    <p:sldId id="308" r:id="rId27"/>
    <p:sldId id="531" r:id="rId28"/>
    <p:sldId id="530" r:id="rId29"/>
    <p:sldId id="347" r:id="rId30"/>
    <p:sldId id="356" r:id="rId31"/>
    <p:sldId id="713" r:id="rId32"/>
    <p:sldId id="532" r:id="rId33"/>
    <p:sldId id="714" r:id="rId34"/>
    <p:sldId id="715" r:id="rId35"/>
    <p:sldId id="736" r:id="rId36"/>
    <p:sldId id="763" r:id="rId37"/>
    <p:sldId id="764" r:id="rId38"/>
    <p:sldId id="769" r:id="rId39"/>
    <p:sldId id="768" r:id="rId40"/>
    <p:sldId id="765" r:id="rId41"/>
    <p:sldId id="766" r:id="rId42"/>
    <p:sldId id="767" r:id="rId43"/>
    <p:sldId id="583" r:id="rId44"/>
    <p:sldId id="312" r:id="rId45"/>
    <p:sldId id="584" r:id="rId46"/>
    <p:sldId id="313" r:id="rId47"/>
    <p:sldId id="712" r:id="rId48"/>
    <p:sldId id="597" r:id="rId49"/>
    <p:sldId id="417" r:id="rId50"/>
    <p:sldId id="418" r:id="rId51"/>
    <p:sldId id="314" r:id="rId52"/>
    <p:sldId id="447" r:id="rId53"/>
    <p:sldId id="420" r:id="rId54"/>
    <p:sldId id="359" r:id="rId55"/>
    <p:sldId id="731" r:id="rId56"/>
    <p:sldId id="316" r:id="rId57"/>
    <p:sldId id="317" r:id="rId58"/>
    <p:sldId id="448" r:id="rId59"/>
    <p:sldId id="587" r:id="rId60"/>
    <p:sldId id="588" r:id="rId61"/>
    <p:sldId id="340" r:id="rId62"/>
    <p:sldId id="789" r:id="rId63"/>
    <p:sldId id="790" r:id="rId64"/>
    <p:sldId id="791" r:id="rId65"/>
    <p:sldId id="836" r:id="rId66"/>
    <p:sldId id="792" r:id="rId67"/>
    <p:sldId id="793" r:id="rId68"/>
    <p:sldId id="794" r:id="rId69"/>
    <p:sldId id="795" r:id="rId70"/>
    <p:sldId id="796" r:id="rId71"/>
    <p:sldId id="797" r:id="rId72"/>
    <p:sldId id="798" r:id="rId73"/>
    <p:sldId id="799" r:id="rId74"/>
    <p:sldId id="800" r:id="rId75"/>
    <p:sldId id="801" r:id="rId76"/>
    <p:sldId id="802" r:id="rId77"/>
    <p:sldId id="803" r:id="rId78"/>
    <p:sldId id="804" r:id="rId79"/>
    <p:sldId id="805" r:id="rId80"/>
    <p:sldId id="806" r:id="rId81"/>
    <p:sldId id="408" r:id="rId82"/>
    <p:sldId id="808" r:id="rId83"/>
    <p:sldId id="821" r:id="rId84"/>
    <p:sldId id="822" r:id="rId85"/>
    <p:sldId id="823" r:id="rId86"/>
    <p:sldId id="824" r:id="rId87"/>
    <p:sldId id="825" r:id="rId88"/>
    <p:sldId id="826" r:id="rId89"/>
    <p:sldId id="827" r:id="rId90"/>
    <p:sldId id="828" r:id="rId91"/>
    <p:sldId id="829" r:id="rId92"/>
    <p:sldId id="830" r:id="rId93"/>
    <p:sldId id="831" r:id="rId94"/>
    <p:sldId id="832" r:id="rId95"/>
    <p:sldId id="833" r:id="rId96"/>
    <p:sldId id="834" r:id="rId97"/>
    <p:sldId id="835" r:id="rId98"/>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73" autoAdjust="0"/>
    <p:restoredTop sz="92577" autoAdjust="0"/>
  </p:normalViewPr>
  <p:slideViewPr>
    <p:cSldViewPr>
      <p:cViewPr varScale="1">
        <p:scale>
          <a:sx n="94" d="100"/>
          <a:sy n="94" d="100"/>
        </p:scale>
        <p:origin x="1736" y="184"/>
      </p:cViewPr>
      <p:guideLst>
        <p:guide orient="horz" pos="2160"/>
        <p:guide pos="2880"/>
      </p:guideLst>
    </p:cSldViewPr>
  </p:slideViewPr>
  <p:notesTextViewPr>
    <p:cViewPr>
      <p:scale>
        <a:sx n="100" d="100"/>
        <a:sy n="100" d="100"/>
      </p:scale>
      <p:origin x="0" y="0"/>
    </p:cViewPr>
  </p:notesTextViewPr>
  <p:notesViewPr>
    <p:cSldViewPr>
      <p:cViewPr varScale="1">
        <p:scale>
          <a:sx n="47" d="100"/>
          <a:sy n="47" d="100"/>
        </p:scale>
        <p:origin x="-2705"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5BCBC6-81F6-E04C-ABC9-9435B9256EC4}" type="datetimeFigureOut">
              <a:rPr lang="en-US" altLang="zh-TW" smtClean="0"/>
              <a:t>4/1/24</a:t>
            </a:fld>
            <a:endParaRPr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1C796E-C419-B146-B046-18055E55D491}" type="slidenum">
              <a:rPr lang="en-US" altLang="zh-TW" smtClean="0"/>
              <a:t>‹#›</a:t>
            </a:fld>
            <a:endParaRPr lang="zh-TW" altLang="en-US"/>
          </a:p>
        </p:txBody>
      </p:sp>
    </p:spTree>
    <p:extLst>
      <p:ext uri="{BB962C8B-B14F-4D97-AF65-F5344CB8AC3E}">
        <p14:creationId xmlns:p14="http://schemas.microsoft.com/office/powerpoint/2010/main" val="1435263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08BA50-4C98-439F-81E2-EA763F41A8A1}" type="datetimeFigureOut">
              <a:rPr lang="zh-TW" altLang="en-US" smtClean="0"/>
              <a:t>2024/4/1</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EA3181-AF47-48B8-B17A-28BC6B5E9B68}" type="slidenum">
              <a:rPr lang="zh-TW" altLang="en-US" smtClean="0"/>
              <a:t>‹#›</a:t>
            </a:fld>
            <a:endParaRPr lang="zh-TW" altLang="en-US"/>
          </a:p>
        </p:txBody>
      </p:sp>
    </p:spTree>
    <p:extLst>
      <p:ext uri="{BB962C8B-B14F-4D97-AF65-F5344CB8AC3E}">
        <p14:creationId xmlns:p14="http://schemas.microsoft.com/office/powerpoint/2010/main" val="2849232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B3E33EA-274C-4C07-9E08-77367B00C6E7}" type="slidenum">
              <a:rPr lang="en-US" altLang="zh-TW"/>
              <a:pPr>
                <a:defRPr/>
              </a:pPr>
              <a:t>‹#›</a:t>
            </a:fld>
            <a:endParaRPr lang="en-US" altLang="zh-TW"/>
          </a:p>
        </p:txBody>
      </p:sp>
    </p:spTree>
    <p:extLst>
      <p:ext uri="{BB962C8B-B14F-4D97-AF65-F5344CB8AC3E}">
        <p14:creationId xmlns:p14="http://schemas.microsoft.com/office/powerpoint/2010/main" val="260181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816A80C-A7F0-4FF3-B606-C9FD70851B6A}" type="slidenum">
              <a:rPr lang="en-US" altLang="zh-TW"/>
              <a:pPr>
                <a:defRPr/>
              </a:pPr>
              <a:t>‹#›</a:t>
            </a:fld>
            <a:endParaRPr lang="en-US" altLang="zh-TW"/>
          </a:p>
        </p:txBody>
      </p:sp>
    </p:spTree>
    <p:extLst>
      <p:ext uri="{BB962C8B-B14F-4D97-AF65-F5344CB8AC3E}">
        <p14:creationId xmlns:p14="http://schemas.microsoft.com/office/powerpoint/2010/main" val="3060775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817CB59-C8FC-40E8-9D16-D30F79084473}" type="slidenum">
              <a:rPr lang="en-US" altLang="zh-TW"/>
              <a:pPr>
                <a:defRPr/>
              </a:pPr>
              <a:t>‹#›</a:t>
            </a:fld>
            <a:endParaRPr lang="en-US" altLang="zh-TW"/>
          </a:p>
        </p:txBody>
      </p:sp>
    </p:spTree>
    <p:extLst>
      <p:ext uri="{BB962C8B-B14F-4D97-AF65-F5344CB8AC3E}">
        <p14:creationId xmlns:p14="http://schemas.microsoft.com/office/powerpoint/2010/main" val="3786427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C3D0DF4-3CB8-4D43-89DF-009E56FB6E61}" type="slidenum">
              <a:rPr lang="en-US" altLang="zh-TW"/>
              <a:pPr>
                <a:defRPr/>
              </a:pPr>
              <a:t>‹#›</a:t>
            </a:fld>
            <a:endParaRPr lang="en-US" altLang="zh-TW"/>
          </a:p>
        </p:txBody>
      </p:sp>
    </p:spTree>
    <p:extLst>
      <p:ext uri="{BB962C8B-B14F-4D97-AF65-F5344CB8AC3E}">
        <p14:creationId xmlns:p14="http://schemas.microsoft.com/office/powerpoint/2010/main" val="1377203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105AC54-FF7B-4B23-A5D8-0967551E94A9}" type="slidenum">
              <a:rPr lang="en-US" altLang="zh-TW"/>
              <a:pPr>
                <a:defRPr/>
              </a:pPr>
              <a:t>‹#›</a:t>
            </a:fld>
            <a:endParaRPr lang="en-US" altLang="zh-TW"/>
          </a:p>
        </p:txBody>
      </p:sp>
    </p:spTree>
    <p:extLst>
      <p:ext uri="{BB962C8B-B14F-4D97-AF65-F5344CB8AC3E}">
        <p14:creationId xmlns:p14="http://schemas.microsoft.com/office/powerpoint/2010/main" val="263390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C0CB484-AA10-43CB-BFC4-5F6278340709}" type="slidenum">
              <a:rPr lang="en-US" altLang="zh-TW"/>
              <a:pPr>
                <a:defRPr/>
              </a:pPr>
              <a:t>‹#›</a:t>
            </a:fld>
            <a:endParaRPr lang="en-US" altLang="zh-TW"/>
          </a:p>
        </p:txBody>
      </p:sp>
    </p:spTree>
    <p:extLst>
      <p:ext uri="{BB962C8B-B14F-4D97-AF65-F5344CB8AC3E}">
        <p14:creationId xmlns:p14="http://schemas.microsoft.com/office/powerpoint/2010/main" val="4067000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B400CA6E-5981-4C27-B9BB-BDB6CF6C9855}" type="slidenum">
              <a:rPr lang="en-US" altLang="zh-TW"/>
              <a:pPr>
                <a:defRPr/>
              </a:pPr>
              <a:t>‹#›</a:t>
            </a:fld>
            <a:endParaRPr lang="en-US" altLang="zh-TW"/>
          </a:p>
        </p:txBody>
      </p:sp>
    </p:spTree>
    <p:extLst>
      <p:ext uri="{BB962C8B-B14F-4D97-AF65-F5344CB8AC3E}">
        <p14:creationId xmlns:p14="http://schemas.microsoft.com/office/powerpoint/2010/main" val="428398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6AC5FCF2-18F8-4CD8-911B-082FB927DC09}" type="slidenum">
              <a:rPr lang="en-US" altLang="zh-TW"/>
              <a:pPr>
                <a:defRPr/>
              </a:pPr>
              <a:t>‹#›</a:t>
            </a:fld>
            <a:endParaRPr lang="en-US" altLang="zh-TW"/>
          </a:p>
        </p:txBody>
      </p:sp>
    </p:spTree>
    <p:extLst>
      <p:ext uri="{BB962C8B-B14F-4D97-AF65-F5344CB8AC3E}">
        <p14:creationId xmlns:p14="http://schemas.microsoft.com/office/powerpoint/2010/main" val="4027563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38DF74C7-5EEF-4DBD-8A31-597B88DD163B}" type="slidenum">
              <a:rPr lang="en-US" altLang="zh-TW"/>
              <a:pPr>
                <a:defRPr/>
              </a:pPr>
              <a:t>‹#›</a:t>
            </a:fld>
            <a:endParaRPr lang="en-US" altLang="zh-TW"/>
          </a:p>
        </p:txBody>
      </p:sp>
    </p:spTree>
    <p:extLst>
      <p:ext uri="{BB962C8B-B14F-4D97-AF65-F5344CB8AC3E}">
        <p14:creationId xmlns:p14="http://schemas.microsoft.com/office/powerpoint/2010/main" val="71755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B31B13E-CAB2-475F-BE24-8B3D749C6AE5}" type="slidenum">
              <a:rPr lang="en-US" altLang="zh-TW"/>
              <a:pPr>
                <a:defRPr/>
              </a:pPr>
              <a:t>‹#›</a:t>
            </a:fld>
            <a:endParaRPr lang="en-US" altLang="zh-TW"/>
          </a:p>
        </p:txBody>
      </p:sp>
    </p:spTree>
    <p:extLst>
      <p:ext uri="{BB962C8B-B14F-4D97-AF65-F5344CB8AC3E}">
        <p14:creationId xmlns:p14="http://schemas.microsoft.com/office/powerpoint/2010/main" val="2390509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437BEEA-EC72-4410-949F-26E4806A7EF2}" type="slidenum">
              <a:rPr lang="en-US" altLang="zh-TW"/>
              <a:pPr>
                <a:defRPr/>
              </a:pPr>
              <a:t>‹#›</a:t>
            </a:fld>
            <a:endParaRPr lang="en-US" altLang="zh-TW"/>
          </a:p>
        </p:txBody>
      </p:sp>
    </p:spTree>
    <p:extLst>
      <p:ext uri="{BB962C8B-B14F-4D97-AF65-F5344CB8AC3E}">
        <p14:creationId xmlns:p14="http://schemas.microsoft.com/office/powerpoint/2010/main" val="3360423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新細明體" pitchFamily="18" charset="-120"/>
              </a:defRPr>
            </a:lvl1pPr>
          </a:lstStyle>
          <a:p>
            <a:pPr>
              <a:defRPr/>
            </a:pPr>
            <a:fld id="{3FA8A8C3-0448-47E9-8EA0-EF90D9878E5F}"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1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file:///upload.wikimedia.org/wikipedia/commons/4/44/Human-Infrared.jpg" TargetMode="Externa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hyperlink" Target="file:///upload.wikimedia.org/wikipedia/commons/9/9b/Human-Visible.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7" Type="http://schemas.openxmlformats.org/officeDocument/2006/relationships/image" Target="../media/image40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333.png"/></Relationships>
</file>

<file path=ppt/slides/_rels/slide27.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432.png"/><Relationship Id="rId4" Type="http://schemas.openxmlformats.org/officeDocument/2006/relationships/image" Target="../media/image421.png"/></Relationships>
</file>

<file path=ppt/slides/_rels/slide28.xml.rels><?xml version="1.0" encoding="UTF-8" standalone="yes"?>
<Relationships xmlns="http://schemas.openxmlformats.org/package/2006/relationships"><Relationship Id="rId8" Type="http://schemas.openxmlformats.org/officeDocument/2006/relationships/hyperlink" Target="https://en.wikipedia.org/wiki/Limestone" TargetMode="External"/><Relationship Id="rId3" Type="http://schemas.openxmlformats.org/officeDocument/2006/relationships/hyperlink" Target="https://en.wikipedia.org/wiki/Anodized" TargetMode="External"/><Relationship Id="rId7" Type="http://schemas.openxmlformats.org/officeDocument/2006/relationships/hyperlink" Target="https://en.wikipedia.org/wiki/Ice" TargetMode="External"/><Relationship Id="rId2" Type="http://schemas.openxmlformats.org/officeDocument/2006/relationships/hyperlink" Target="https://en.wikipedia.org/wiki/Aluminum_foil" TargetMode="External"/><Relationship Id="rId1" Type="http://schemas.openxmlformats.org/officeDocument/2006/relationships/slideLayout" Target="../slideLayouts/slideLayout7.xml"/><Relationship Id="rId6" Type="http://schemas.openxmlformats.org/officeDocument/2006/relationships/hyperlink" Target="https://en.wikipedia.org/wiki/Glass#Silicate_glass" TargetMode="External"/><Relationship Id="rId11" Type="http://schemas.openxmlformats.org/officeDocument/2006/relationships/hyperlink" Target="https://en.wikipedia.org/wiki/Water" TargetMode="External"/><Relationship Id="rId5" Type="http://schemas.openxmlformats.org/officeDocument/2006/relationships/hyperlink" Target="https://en.wikipedia.org/wiki/Copper" TargetMode="External"/><Relationship Id="rId10" Type="http://schemas.openxmlformats.org/officeDocument/2006/relationships/hyperlink" Target="https://en.wikipedia.org/wiki/Silver" TargetMode="External"/><Relationship Id="rId4" Type="http://schemas.openxmlformats.org/officeDocument/2006/relationships/hyperlink" Target="https://en.wikipedia.org/wiki/Asphalt" TargetMode="External"/><Relationship Id="rId9" Type="http://schemas.openxmlformats.org/officeDocument/2006/relationships/hyperlink" Target="https://en.wikipedia.org/wiki/Plast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4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18" Type="http://schemas.openxmlformats.org/officeDocument/2006/relationships/image" Target="../media/image560.png"/><Relationship Id="rId3" Type="http://schemas.openxmlformats.org/officeDocument/2006/relationships/image" Target="../media/image50.png"/><Relationship Id="rId7" Type="http://schemas.openxmlformats.org/officeDocument/2006/relationships/image" Target="../media/image53.png"/><Relationship Id="rId17" Type="http://schemas.openxmlformats.org/officeDocument/2006/relationships/image" Target="../media/image56.png"/><Relationship Id="rId2" Type="http://schemas.openxmlformats.org/officeDocument/2006/relationships/image" Target="../media/image49.pn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8.jpeg"/><Relationship Id="rId15" Type="http://schemas.openxmlformats.org/officeDocument/2006/relationships/image" Target="../media/image530.png"/><Relationship Id="rId19" Type="http://schemas.openxmlformats.org/officeDocument/2006/relationships/image" Target="../media/image57.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3" Type="http://schemas.openxmlformats.org/officeDocument/2006/relationships/image" Target="../media/image63.png"/><Relationship Id="rId3" Type="http://schemas.openxmlformats.org/officeDocument/2006/relationships/image" Target="../media/image59.jpeg"/><Relationship Id="rId12" Type="http://schemas.openxmlformats.org/officeDocument/2006/relationships/image" Target="../media/image62.png"/><Relationship Id="rId17" Type="http://schemas.openxmlformats.org/officeDocument/2006/relationships/image" Target="../media/image66.png"/><Relationship Id="rId2" Type="http://schemas.openxmlformats.org/officeDocument/2006/relationships/image" Target="../media/image59.png"/><Relationship Id="rId16" Type="http://schemas.openxmlformats.org/officeDocument/2006/relationships/image" Target="../media/image61.tiff"/><Relationship Id="rId1" Type="http://schemas.openxmlformats.org/officeDocument/2006/relationships/slideLayout" Target="../slideLayouts/slideLayout7.xml"/><Relationship Id="rId11" Type="http://schemas.openxmlformats.org/officeDocument/2006/relationships/image" Target="../media/image53.png"/><Relationship Id="rId15" Type="http://schemas.openxmlformats.org/officeDocument/2006/relationships/image" Target="../media/image65.png"/><Relationship Id="rId10" Type="http://schemas.openxmlformats.org/officeDocument/2006/relationships/image" Target="../media/image61.png"/><Relationship Id="rId4" Type="http://schemas.openxmlformats.org/officeDocument/2006/relationships/image" Target="../media/image60.jpeg"/><Relationship Id="rId14" Type="http://schemas.openxmlformats.org/officeDocument/2006/relationships/image" Target="../media/image64.png"/></Relationships>
</file>

<file path=ppt/slides/_rels/slide34.xml.rels><?xml version="1.0" encoding="UTF-8" standalone="yes"?>
<Relationships xmlns="http://schemas.openxmlformats.org/package/2006/relationships"><Relationship Id="rId7" Type="http://schemas.openxmlformats.org/officeDocument/2006/relationships/image" Target="../media/image68.png"/><Relationship Id="rId2" Type="http://schemas.openxmlformats.org/officeDocument/2006/relationships/image" Target="../media/image61.tiff"/><Relationship Id="rId1" Type="http://schemas.openxmlformats.org/officeDocument/2006/relationships/slideLayout" Target="../slideLayouts/slideLayout7.xml"/><Relationship Id="rId6" Type="http://schemas.openxmlformats.org/officeDocument/2006/relationships/image" Target="../media/image62.wmf"/><Relationship Id="rId11" Type="http://schemas.openxmlformats.org/officeDocument/2006/relationships/image" Target="../media/image69.png"/><Relationship Id="rId5" Type="http://schemas.openxmlformats.org/officeDocument/2006/relationships/oleObject" Target="../embeddings/oleObject1.bin"/><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80.jpeg"/><Relationship Id="rId7" Type="http://schemas.openxmlformats.org/officeDocument/2006/relationships/image" Target="../media/image381.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10.pn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8" Type="http://schemas.openxmlformats.org/officeDocument/2006/relationships/image" Target="../media/image3080.png"/><Relationship Id="rId3" Type="http://schemas.openxmlformats.org/officeDocument/2006/relationships/image" Target="../media/image84.jpeg"/><Relationship Id="rId7" Type="http://schemas.openxmlformats.org/officeDocument/2006/relationships/image" Target="../media/image87.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15.jpe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770.png"/><Relationship Id="rId2" Type="http://schemas.openxmlformats.org/officeDocument/2006/relationships/image" Target="../media/image88.jpeg"/><Relationship Id="rId1" Type="http://schemas.openxmlformats.org/officeDocument/2006/relationships/slideLayout" Target="../slideLayouts/slideLayout7.xml"/><Relationship Id="rId11" Type="http://schemas.openxmlformats.org/officeDocument/2006/relationships/image" Target="../media/image91.gif"/><Relationship Id="rId5" Type="http://schemas.openxmlformats.org/officeDocument/2006/relationships/image" Target="../media/image90.png"/><Relationship Id="rId10" Type="http://schemas.openxmlformats.org/officeDocument/2006/relationships/image" Target="../media/image2980.png"/><Relationship Id="rId4" Type="http://schemas.openxmlformats.org/officeDocument/2006/relationships/image" Target="../media/image89.wmf"/></Relationships>
</file>

<file path=ppt/slides/_rels/slide47.xml.rels><?xml version="1.0" encoding="UTF-8" standalone="yes"?>
<Relationships xmlns="http://schemas.openxmlformats.org/package/2006/relationships"><Relationship Id="rId8" Type="http://schemas.openxmlformats.org/officeDocument/2006/relationships/image" Target="../media/image396.png"/><Relationship Id="rId3" Type="http://schemas.openxmlformats.org/officeDocument/2006/relationships/image" Target="../media/image3910.png"/><Relationship Id="rId7" Type="http://schemas.openxmlformats.org/officeDocument/2006/relationships/image" Target="../media/image395.png"/><Relationship Id="rId1" Type="http://schemas.openxmlformats.org/officeDocument/2006/relationships/slideLayout" Target="../slideLayouts/slideLayout7.xml"/><Relationship Id="rId6" Type="http://schemas.openxmlformats.org/officeDocument/2006/relationships/image" Target="../media/image394.png"/><Relationship Id="rId5" Type="http://schemas.openxmlformats.org/officeDocument/2006/relationships/image" Target="../media/image393.png"/><Relationship Id="rId10" Type="http://schemas.openxmlformats.org/officeDocument/2006/relationships/image" Target="../media/image92.gif"/><Relationship Id="rId4" Type="http://schemas.openxmlformats.org/officeDocument/2006/relationships/image" Target="../media/image392.png"/><Relationship Id="rId9" Type="http://schemas.openxmlformats.org/officeDocument/2006/relationships/image" Target="../media/image397.png"/></Relationships>
</file>

<file path=ppt/slides/_rels/slide48.xml.rels><?xml version="1.0" encoding="UTF-8" standalone="yes"?>
<Relationships xmlns="http://schemas.openxmlformats.org/package/2006/relationships"><Relationship Id="rId8" Type="http://schemas.openxmlformats.org/officeDocument/2006/relationships/image" Target="../media/image3060.png"/><Relationship Id="rId3" Type="http://schemas.openxmlformats.org/officeDocument/2006/relationships/oleObject" Target="../embeddings/oleObject3.bin"/><Relationship Id="rId7" Type="http://schemas.openxmlformats.org/officeDocument/2006/relationships/image" Target="../media/image3050.pn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wmf"/><Relationship Id="rId9" Type="http://schemas.openxmlformats.org/officeDocument/2006/relationships/image" Target="../media/image3070.png"/></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12" Type="http://schemas.openxmlformats.org/officeDocument/2006/relationships/image" Target="../media/image95.gif"/><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3262.png"/><Relationship Id="rId11" Type="http://schemas.openxmlformats.org/officeDocument/2006/relationships/image" Target="../media/image94.gif"/><Relationship Id="rId10" Type="http://schemas.openxmlformats.org/officeDocument/2006/relationships/image" Target="../media/image83.png"/><Relationship Id="rId9" Type="http://schemas.openxmlformats.org/officeDocument/2006/relationships/image" Target="../media/image2910.png"/></Relationships>
</file>

<file path=ppt/slides/_rels/slide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8" Type="http://schemas.openxmlformats.org/officeDocument/2006/relationships/image" Target="../media/image3241.png"/><Relationship Id="rId13" Type="http://schemas.openxmlformats.org/officeDocument/2006/relationships/image" Target="../media/image3281.png"/><Relationship Id="rId12" Type="http://schemas.openxmlformats.org/officeDocument/2006/relationships/image" Target="../media/image3271.png"/><Relationship Id="rId17" Type="http://schemas.openxmlformats.org/officeDocument/2006/relationships/image" Target="../media/image96.tiff"/><Relationship Id="rId2" Type="http://schemas.openxmlformats.org/officeDocument/2006/relationships/image" Target="../media/image93.jpeg"/><Relationship Id="rId16" Type="http://schemas.openxmlformats.org/officeDocument/2006/relationships/image" Target="../media/image3311.png"/><Relationship Id="rId1" Type="http://schemas.openxmlformats.org/officeDocument/2006/relationships/slideLayout" Target="../slideLayouts/slideLayout7.xml"/><Relationship Id="rId6" Type="http://schemas.openxmlformats.org/officeDocument/2006/relationships/image" Target="../media/image89.wmf"/><Relationship Id="rId11" Type="http://schemas.openxmlformats.org/officeDocument/2006/relationships/image" Target="../media/image3261.png"/><Relationship Id="rId5" Type="http://schemas.openxmlformats.org/officeDocument/2006/relationships/oleObject" Target="../embeddings/oleObject4.bin"/><Relationship Id="rId15" Type="http://schemas.openxmlformats.org/officeDocument/2006/relationships/image" Target="../media/image3300.png"/><Relationship Id="rId10" Type="http://schemas.openxmlformats.org/officeDocument/2006/relationships/image" Target="../media/image3272.png"/><Relationship Id="rId4" Type="http://schemas.openxmlformats.org/officeDocument/2006/relationships/image" Target="../media/image3231.png"/><Relationship Id="rId9" Type="http://schemas.openxmlformats.org/officeDocument/2006/relationships/image" Target="../media/image88.jpeg"/><Relationship Id="rId14" Type="http://schemas.openxmlformats.org/officeDocument/2006/relationships/image" Target="../media/image3290.png"/></Relationships>
</file>

<file path=ppt/slides/_rels/slide51.xml.rels><?xml version="1.0" encoding="UTF-8" standalone="yes"?>
<Relationships xmlns="http://schemas.openxmlformats.org/package/2006/relationships"><Relationship Id="rId8" Type="http://schemas.openxmlformats.org/officeDocument/2006/relationships/image" Target="../media/image3240.png"/><Relationship Id="rId13" Type="http://schemas.openxmlformats.org/officeDocument/2006/relationships/image" Target="../media/image3280.png"/><Relationship Id="rId3" Type="http://schemas.openxmlformats.org/officeDocument/2006/relationships/image" Target="../media/image84.png"/><Relationship Id="rId7" Type="http://schemas.openxmlformats.org/officeDocument/2006/relationships/image" Target="../media/image3230.png"/><Relationship Id="rId12" Type="http://schemas.openxmlformats.org/officeDocument/2006/relationships/image" Target="../media/image3260.png"/><Relationship Id="rId2" Type="http://schemas.openxmlformats.org/officeDocument/2006/relationships/image" Target="../media/image3310.png"/><Relationship Id="rId1" Type="http://schemas.openxmlformats.org/officeDocument/2006/relationships/slideLayout" Target="../slideLayouts/slideLayout7.xml"/><Relationship Id="rId6" Type="http://schemas.openxmlformats.org/officeDocument/2006/relationships/image" Target="../media/image3340.png"/><Relationship Id="rId11" Type="http://schemas.openxmlformats.org/officeDocument/2006/relationships/image" Target="../media/image3270.png"/><Relationship Id="rId15" Type="http://schemas.openxmlformats.org/officeDocument/2006/relationships/image" Target="../media/image97.jpeg"/><Relationship Id="rId4" Type="http://schemas.openxmlformats.org/officeDocument/2006/relationships/image" Target="../media/image3320.png"/><Relationship Id="rId9" Type="http://schemas.openxmlformats.org/officeDocument/2006/relationships/image" Target="../media/image3250.png"/><Relationship Id="rId14" Type="http://schemas.openxmlformats.org/officeDocument/2006/relationships/image" Target="../media/image96.tiff"/></Relationships>
</file>

<file path=ppt/slides/_rels/slide52.xml.rels><?xml version="1.0" encoding="UTF-8" standalone="yes"?>
<Relationships xmlns="http://schemas.openxmlformats.org/package/2006/relationships"><Relationship Id="rId8" Type="http://schemas.openxmlformats.org/officeDocument/2006/relationships/image" Target="../media/image3410.png"/><Relationship Id="rId13" Type="http://schemas.openxmlformats.org/officeDocument/2006/relationships/image" Target="../media/image3460.png"/><Relationship Id="rId3" Type="http://schemas.openxmlformats.org/officeDocument/2006/relationships/image" Target="../media/image3360.png"/><Relationship Id="rId7" Type="http://schemas.openxmlformats.org/officeDocument/2006/relationships/image" Target="../media/image3400.png"/><Relationship Id="rId12" Type="http://schemas.openxmlformats.org/officeDocument/2006/relationships/image" Target="../media/image3451.png"/><Relationship Id="rId17" Type="http://schemas.openxmlformats.org/officeDocument/2006/relationships/image" Target="../media/image96.tiff"/><Relationship Id="rId16" Type="http://schemas.openxmlformats.org/officeDocument/2006/relationships/image" Target="../media/image3491.png"/><Relationship Id="rId1" Type="http://schemas.openxmlformats.org/officeDocument/2006/relationships/slideLayout" Target="../slideLayouts/slideLayout7.xml"/><Relationship Id="rId6" Type="http://schemas.openxmlformats.org/officeDocument/2006/relationships/image" Target="../media/image3390.png"/><Relationship Id="rId11" Type="http://schemas.openxmlformats.org/officeDocument/2006/relationships/image" Target="../media/image3440.png"/><Relationship Id="rId5" Type="http://schemas.openxmlformats.org/officeDocument/2006/relationships/image" Target="../media/image3380.png"/><Relationship Id="rId15" Type="http://schemas.openxmlformats.org/officeDocument/2006/relationships/image" Target="../media/image3480.png"/><Relationship Id="rId10" Type="http://schemas.openxmlformats.org/officeDocument/2006/relationships/image" Target="../media/image3430.png"/><Relationship Id="rId4" Type="http://schemas.openxmlformats.org/officeDocument/2006/relationships/image" Target="../media/image3371.png"/><Relationship Id="rId9" Type="http://schemas.openxmlformats.org/officeDocument/2006/relationships/image" Target="../media/image3420.png"/><Relationship Id="rId14" Type="http://schemas.openxmlformats.org/officeDocument/2006/relationships/image" Target="../media/image3470.png"/></Relationships>
</file>

<file path=ppt/slides/_rels/slide53.xml.rels><?xml version="1.0" encoding="UTF-8" standalone="yes"?>
<Relationships xmlns="http://schemas.openxmlformats.org/package/2006/relationships"><Relationship Id="rId8" Type="http://schemas.openxmlformats.org/officeDocument/2006/relationships/image" Target="../media/image3521.png"/><Relationship Id="rId3" Type="http://schemas.openxmlformats.org/officeDocument/2006/relationships/image" Target="../media/image98.wmf"/><Relationship Id="rId7" Type="http://schemas.openxmlformats.org/officeDocument/2006/relationships/image" Target="../media/image3370.png"/><Relationship Id="rId2"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image" Target="../media/image3490.png"/><Relationship Id="rId4" Type="http://schemas.openxmlformats.org/officeDocument/2006/relationships/image" Target="../media/image99.jpeg"/><Relationship Id="rId9" Type="http://schemas.openxmlformats.org/officeDocument/2006/relationships/image" Target="../media/image3511.png"/></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image" Target="../media/image80.jpeg"/><Relationship Id="rId7" Type="http://schemas.openxmlformats.org/officeDocument/2006/relationships/image" Target="../media/image4030.pn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8" Type="http://schemas.openxmlformats.org/officeDocument/2006/relationships/image" Target="../media/image860.png"/><Relationship Id="rId7" Type="http://schemas.openxmlformats.org/officeDocument/2006/relationships/image" Target="../media/image103.wmf"/><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oleObject" Target="../embeddings/oleObject6.bin"/><Relationship Id="rId5" Type="http://schemas.openxmlformats.org/officeDocument/2006/relationships/image" Target="../media/image99.jpeg"/><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wmf"/></Relationships>
</file>

<file path=ppt/slides/_rels/slide59.xml.rels><?xml version="1.0" encoding="UTF-8" standalone="yes"?>
<Relationships xmlns="http://schemas.openxmlformats.org/package/2006/relationships"><Relationship Id="rId3" Type="http://schemas.openxmlformats.org/officeDocument/2006/relationships/image" Target="../media/image891.png"/><Relationship Id="rId7" Type="http://schemas.openxmlformats.org/officeDocument/2006/relationships/image" Target="../media/image930.png"/><Relationship Id="rId2" Type="http://schemas.openxmlformats.org/officeDocument/2006/relationships/image" Target="../media/image881.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tiff"/><Relationship Id="rId4" Type="http://schemas.openxmlformats.org/officeDocument/2006/relationships/image" Target="../media/image105.jpeg"/></Relationships>
</file>

<file path=ppt/slides/_rels/slide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4.pn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8" Type="http://schemas.openxmlformats.org/officeDocument/2006/relationships/image" Target="../media/image1010.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0.png"/><Relationship Id="rId5" Type="http://schemas.openxmlformats.org/officeDocument/2006/relationships/image" Target="../media/image98.png"/><Relationship Id="rId4" Type="http://schemas.openxmlformats.org/officeDocument/2006/relationships/image" Target="../media/image97.png"/></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99.jpeg"/><Relationship Id="rId2" Type="http://schemas.openxmlformats.org/officeDocument/2006/relationships/hyperlink" Target="http://upload.wikimedia.org/wikipedia/commons/a/a2/Wiens_law.svg" TargetMode="External"/><Relationship Id="rId1" Type="http://schemas.openxmlformats.org/officeDocument/2006/relationships/slideLayout" Target="../slideLayouts/slideLayout7.xml"/><Relationship Id="rId6" Type="http://schemas.openxmlformats.org/officeDocument/2006/relationships/image" Target="../media/image3690.png"/><Relationship Id="rId5" Type="http://schemas.openxmlformats.org/officeDocument/2006/relationships/image" Target="../media/image3680.png"/><Relationship Id="rId4" Type="http://schemas.openxmlformats.org/officeDocument/2006/relationships/image" Target="../media/image3670.png"/></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84.jpeg"/></Relationships>
</file>

<file path=ppt/slides/_rels/slide6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11" Type="http://schemas.openxmlformats.org/officeDocument/2006/relationships/image" Target="../media/image114.svg"/><Relationship Id="rId10" Type="http://schemas.openxmlformats.org/officeDocument/2006/relationships/image" Target="../media/image113.png"/><Relationship Id="rId4" Type="http://schemas.openxmlformats.org/officeDocument/2006/relationships/image" Target="../media/image112.jpeg"/><Relationship Id="rId9" Type="http://schemas.openxmlformats.org/officeDocument/2006/relationships/image" Target="NULL"/></Relationships>
</file>

<file path=ppt/slides/_rels/slide6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4.svg"/><Relationship Id="rId4" Type="http://schemas.openxmlformats.org/officeDocument/2006/relationships/image" Target="../media/image113.png"/></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12" Type="http://schemas.openxmlformats.org/officeDocument/2006/relationships/image" Target="../media/image95.gif"/><Relationship Id="rId2" Type="http://schemas.openxmlformats.org/officeDocument/2006/relationships/image" Target="../media/image88.jpeg"/><Relationship Id="rId1" Type="http://schemas.openxmlformats.org/officeDocument/2006/relationships/slideLayout" Target="../slideLayouts/slideLayout7.xml"/><Relationship Id="rId11" Type="http://schemas.openxmlformats.org/officeDocument/2006/relationships/image" Target="../media/image94.gif"/><Relationship Id="rId10" Type="http://schemas.openxmlformats.org/officeDocument/2006/relationships/image" Target="../media/image83.png"/><Relationship Id="rId9" Type="http://schemas.openxmlformats.org/officeDocument/2006/relationships/image" Target="../media/image2910.png"/></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18.png"/><Relationship Id="rId4" Type="http://schemas.openxmlformats.org/officeDocument/2006/relationships/image" Target="../media/image117.png"/></Relationships>
</file>

<file path=ppt/slides/_rels/slide67.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5" Type="http://schemas.openxmlformats.org/officeDocument/2006/relationships/image" Target="../media/image130.jpeg"/><Relationship Id="rId4" Type="http://schemas.openxmlformats.org/officeDocument/2006/relationships/image" Target="../media/image129.jpeg"/></Relationships>
</file>

<file path=ppt/slides/_rels/slide7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NULL"/></Relationships>
</file>

<file path=ppt/slides/_rels/slide7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133.jpeg"/></Relationships>
</file>

<file path=ppt/slides/_rels/slide7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7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138.png"/><Relationship Id="rId4" Type="http://schemas.openxmlformats.org/officeDocument/2006/relationships/image" Target="../media/image137.png"/></Relationships>
</file>

<file path=ppt/slides/_rels/slide7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42.jpeg"/></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4.svg"/><Relationship Id="rId4" Type="http://schemas.openxmlformats.org/officeDocument/2006/relationships/image" Target="../media/image113.png"/></Relationships>
</file>

<file path=ppt/slides/_rels/slide79.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43.png"/><Relationship Id="rId7" Type="http://schemas.openxmlformats.org/officeDocument/2006/relationships/image" Target="../media/image113.png"/><Relationship Id="rId2" Type="http://schemas.openxmlformats.org/officeDocument/2006/relationships/hyperlink" Target="http://upload.wikimedia.org/wikipedia/commons/4/44/Albert_Einstein_signature.svg" TargetMode="External"/><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hyperlink" Target="http://upload.wikimedia.org/wikipedia/en/a/a0/Einstein_patentoffice.jpg" TargetMode="External"/><Relationship Id="rId4" Type="http://schemas.openxmlformats.org/officeDocument/2006/relationships/image" Target="../media/image14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114.svg"/><Relationship Id="rId4" Type="http://schemas.openxmlformats.org/officeDocument/2006/relationships/image" Target="../media/image113.png"/></Relationships>
</file>

<file path=ppt/slides/_rels/slide81.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g"/><Relationship Id="rId1" Type="http://schemas.openxmlformats.org/officeDocument/2006/relationships/slideLayout" Target="../slideLayouts/slideLayout7.xml"/><Relationship Id="rId5" Type="http://schemas.openxmlformats.org/officeDocument/2006/relationships/image" Target="../media/image114.svg"/><Relationship Id="rId4" Type="http://schemas.openxmlformats.org/officeDocument/2006/relationships/image" Target="../media/image113.png"/></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8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2.jpeg"/><Relationship Id="rId1" Type="http://schemas.openxmlformats.org/officeDocument/2006/relationships/slideLayout" Target="../slideLayouts/slideLayout7.xml"/><Relationship Id="rId5" Type="http://schemas.openxmlformats.org/officeDocument/2006/relationships/image" Target="../media/image114.svg"/><Relationship Id="rId4" Type="http://schemas.openxmlformats.org/officeDocument/2006/relationships/image" Target="../media/image113.png"/></Relationships>
</file>

<file path=ppt/slides/_rels/slide85.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NULL"/><Relationship Id="rId2" Type="http://schemas.openxmlformats.org/officeDocument/2006/relationships/image" Target="../media/image153.jpeg"/><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14.svg"/><Relationship Id="rId4" Type="http://schemas.openxmlformats.org/officeDocument/2006/relationships/image" Target="../media/image113.png"/></Relationships>
</file>

<file path=ppt/slides/_rels/slide86.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7" Type="http://schemas.openxmlformats.org/officeDocument/2006/relationships/image" Target="../media/image154.jpeg"/><Relationship Id="rId12" Type="http://schemas.openxmlformats.org/officeDocument/2006/relationships/image" Target="../media/image160.png"/><Relationship Id="rId2" Type="http://schemas.openxmlformats.org/officeDocument/2006/relationships/image" Target="../media/image155.jpeg"/><Relationship Id="rId1" Type="http://schemas.openxmlformats.org/officeDocument/2006/relationships/slideLayout" Target="../slideLayouts/slideLayout7.xml"/><Relationship Id="rId6" Type="http://schemas.openxmlformats.org/officeDocument/2006/relationships/image" Target="../media/image153.jpeg"/><Relationship Id="rId11" Type="http://schemas.openxmlformats.org/officeDocument/2006/relationships/image" Target="../media/image159.png"/><Relationship Id="rId5" Type="http://schemas.openxmlformats.org/officeDocument/2006/relationships/image" Target="NULL"/><Relationship Id="rId15" Type="http://schemas.openxmlformats.org/officeDocument/2006/relationships/image" Target="../media/image114.svg"/><Relationship Id="rId10" Type="http://schemas.openxmlformats.org/officeDocument/2006/relationships/image" Target="../media/image158.png"/><Relationship Id="rId4" Type="http://schemas.openxmlformats.org/officeDocument/2006/relationships/image" Target="NULL"/><Relationship Id="rId9" Type="http://schemas.openxmlformats.org/officeDocument/2006/relationships/image" Target="../media/image157.png"/><Relationship Id="rId14" Type="http://schemas.openxmlformats.org/officeDocument/2006/relationships/image" Target="../media/image113.png"/></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62.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8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66.png"/></Relationships>
</file>

<file path=ppt/slides/_rels/slide9.xml.rels><?xml version="1.0" encoding="UTF-8" standalone="yes"?>
<Relationships xmlns="http://schemas.openxmlformats.org/package/2006/relationships"><Relationship Id="rId13" Type="http://schemas.openxmlformats.org/officeDocument/2006/relationships/image" Target="../media/image150.png"/><Relationship Id="rId12" Type="http://schemas.openxmlformats.org/officeDocument/2006/relationships/image" Target="../media/image18.png"/><Relationship Id="rId2" Type="http://schemas.openxmlformats.org/officeDocument/2006/relationships/image" Target="../media/image15.jpeg"/><Relationship Id="rId16" Type="http://schemas.openxmlformats.org/officeDocument/2006/relationships/image" Target="../media/image19.png"/><Relationship Id="rId1" Type="http://schemas.openxmlformats.org/officeDocument/2006/relationships/slideLayout" Target="../slideLayouts/slideLayout7.xml"/><Relationship Id="rId15" Type="http://schemas.openxmlformats.org/officeDocument/2006/relationships/image" Target="../media/image17.png"/><Relationship Id="rId1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 Id="rId5" Type="http://schemas.openxmlformats.org/officeDocument/2006/relationships/image" Target="../media/image114.svg"/><Relationship Id="rId4" Type="http://schemas.openxmlformats.org/officeDocument/2006/relationships/image" Target="../media/image113.png"/></Relationships>
</file>

<file path=ppt/slides/_rels/slide9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114.svg"/><Relationship Id="rId4" Type="http://schemas.openxmlformats.org/officeDocument/2006/relationships/image" Target="../media/image113.png"/></Relationships>
</file>

<file path=ppt/slides/_rels/slide9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70.jpeg"/><Relationship Id="rId1" Type="http://schemas.openxmlformats.org/officeDocument/2006/relationships/slideLayout" Target="../slideLayouts/slideLayout7.xml"/><Relationship Id="rId5" Type="http://schemas.openxmlformats.org/officeDocument/2006/relationships/image" Target="../media/image114.svg"/><Relationship Id="rId4" Type="http://schemas.openxmlformats.org/officeDocument/2006/relationships/image" Target="../media/image113.png"/></Relationships>
</file>

<file path=ppt/slides/_rels/slide9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71.jpeg"/><Relationship Id="rId1" Type="http://schemas.openxmlformats.org/officeDocument/2006/relationships/slideLayout" Target="../slideLayouts/slideLayout7.xml"/><Relationship Id="rId5" Type="http://schemas.openxmlformats.org/officeDocument/2006/relationships/image" Target="../media/image114.svg"/><Relationship Id="rId4" Type="http://schemas.openxmlformats.org/officeDocument/2006/relationships/image" Target="../media/image113.png"/></Relationships>
</file>

<file path=ppt/slides/_rels/slide94.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NULL"/><Relationship Id="rId7" Type="http://schemas.openxmlformats.org/officeDocument/2006/relationships/image" Target="../media/image113.png"/><Relationship Id="rId2" Type="http://schemas.openxmlformats.org/officeDocument/2006/relationships/image" Target="../media/image172.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173.jpeg"/></Relationships>
</file>

<file path=ppt/slides/_rels/slide9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74.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9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 Id="rId4" Type="http://schemas.openxmlformats.org/officeDocument/2006/relationships/image" Target="../media/image1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0CO"/>
          <p:cNvPicPr>
            <a:picLocks noChangeAspect="1" noChangeArrowheads="1"/>
          </p:cNvPicPr>
          <p:nvPr/>
        </p:nvPicPr>
        <p:blipFill rotWithShape="1">
          <a:blip r:embed="rId2">
            <a:extLst>
              <a:ext uri="{28A0092B-C50C-407E-A947-70E740481C1C}">
                <a14:useLocalDpi xmlns:a14="http://schemas.microsoft.com/office/drawing/2010/main" val="0"/>
              </a:ext>
            </a:extLst>
          </a:blip>
          <a:srcRect b="3741"/>
          <a:stretch/>
        </p:blipFill>
        <p:spPr bwMode="auto">
          <a:xfrm>
            <a:off x="1115442" y="1347268"/>
            <a:ext cx="4121150" cy="399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3"/>
          <p:cNvSpPr txBox="1">
            <a:spLocks noChangeArrowheads="1"/>
          </p:cNvSpPr>
          <p:nvPr/>
        </p:nvSpPr>
        <p:spPr bwMode="auto">
          <a:xfrm>
            <a:off x="2267744" y="644845"/>
            <a:ext cx="51445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熱輻射（三種導熱方式中唯一不需要接觸者！）</a:t>
            </a:r>
          </a:p>
        </p:txBody>
      </p:sp>
      <p:pic>
        <p:nvPicPr>
          <p:cNvPr id="2052" name="Picture 4" descr="heat4"/>
          <p:cNvPicPr>
            <a:picLocks noChangeAspect="1" noChangeArrowheads="1"/>
          </p:cNvPicPr>
          <p:nvPr/>
        </p:nvPicPr>
        <p:blipFill>
          <a:blip r:embed="rId3">
            <a:extLst>
              <a:ext uri="{28A0092B-C50C-407E-A947-70E740481C1C}">
                <a14:useLocalDpi xmlns:a14="http://schemas.microsoft.com/office/drawing/2010/main" val="0"/>
              </a:ext>
            </a:extLst>
          </a:blip>
          <a:srcRect l="11794" t="11696" r="60846" b="8850"/>
          <a:stretch>
            <a:fillRect/>
          </a:stretch>
        </p:blipFill>
        <p:spPr bwMode="auto">
          <a:xfrm>
            <a:off x="5436096" y="2708920"/>
            <a:ext cx="30956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195736" y="5614067"/>
            <a:ext cx="5544616" cy="369332"/>
          </a:xfrm>
          <a:prstGeom prst="rect">
            <a:avLst/>
          </a:prstGeom>
        </p:spPr>
        <p:txBody>
          <a:bodyPr wrap="square">
            <a:spAutoFit/>
          </a:bodyPr>
          <a:lstStyle/>
          <a:p>
            <a:r>
              <a:rPr lang="zh-TW" altLang="en-US" dirty="0"/>
              <a:t>物體內原子的熱擾動會放出電磁波！</a:t>
            </a:r>
          </a:p>
        </p:txBody>
      </p:sp>
      <p:sp>
        <p:nvSpPr>
          <p:cNvPr id="3" name="文字方塊 2"/>
          <p:cNvSpPr txBox="1"/>
          <p:nvPr/>
        </p:nvSpPr>
        <p:spPr>
          <a:xfrm>
            <a:off x="2195736" y="6079219"/>
            <a:ext cx="3816424" cy="369332"/>
          </a:xfrm>
          <a:prstGeom prst="rect">
            <a:avLst/>
          </a:prstGeom>
          <a:noFill/>
        </p:spPr>
        <p:txBody>
          <a:bodyPr wrap="square" rtlCol="0">
            <a:spAutoFit/>
          </a:bodyPr>
          <a:lstStyle/>
          <a:p>
            <a:r>
              <a:rPr lang="zh-TW" altLang="en-US" dirty="0"/>
              <a:t>注意：電磁波無需介質即可傳播！</a:t>
            </a:r>
          </a:p>
        </p:txBody>
      </p:sp>
    </p:spTree>
    <p:extLst>
      <p:ext uri="{BB962C8B-B14F-4D97-AF65-F5344CB8AC3E}">
        <p14:creationId xmlns:p14="http://schemas.microsoft.com/office/powerpoint/2010/main" val="1561149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827584" y="1945409"/>
            <a:ext cx="71292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t> </a:t>
            </a:r>
            <a:r>
              <a:rPr lang="zh-TW" altLang="en-US" sz="1800" dirty="0"/>
              <a:t>經過測量，</a:t>
            </a:r>
            <a:r>
              <a:rPr lang="zh-TW" altLang="en-US" sz="1800" dirty="0">
                <a:solidFill>
                  <a:srgbClr val="FF0000"/>
                </a:solidFill>
              </a:rPr>
              <a:t>黑體輻射總功率，與黑體的面積及溫度的四次方成正比：</a:t>
            </a:r>
          </a:p>
        </p:txBody>
      </p:sp>
      <p:sp>
        <p:nvSpPr>
          <p:cNvPr id="6149" name="Text Box 12"/>
          <p:cNvSpPr txBox="1">
            <a:spLocks noChangeArrowheads="1"/>
          </p:cNvSpPr>
          <p:nvPr/>
        </p:nvSpPr>
        <p:spPr bwMode="auto">
          <a:xfrm>
            <a:off x="3846729" y="3810573"/>
            <a:ext cx="35290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latin typeface="Times New Roman" pitchFamily="18" charset="0"/>
                <a:cs typeface="Times New Roman" pitchFamily="18" charset="0"/>
              </a:rPr>
              <a:t>Stefan-Boltzmann Constant</a:t>
            </a:r>
          </a:p>
        </p:txBody>
      </p:sp>
      <p:pic>
        <p:nvPicPr>
          <p:cNvPr id="6151" name="Picture 14" descr="http://image.absoluteastronomy.com/images/encyclopediaimages/p/pa/pahoehoe_to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965" y="4608902"/>
            <a:ext cx="28575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 descr="40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127" y="4608902"/>
            <a:ext cx="1872977" cy="1886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6" descr="http://t2.gstatic.com/images?q=tbn:ANd9GcT6CWMQT7u-cX61oSIbeczGLNdy97xl1L5Krl7ugYod_58iX-qZRunNlgi8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092" y="4601996"/>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899592" y="2377026"/>
            <a:ext cx="4357216" cy="369332"/>
          </a:xfrm>
          <a:prstGeom prst="rect">
            <a:avLst/>
          </a:prstGeom>
          <a:noFill/>
        </p:spPr>
        <p:txBody>
          <a:bodyPr wrap="square" rtlCol="0">
            <a:spAutoFit/>
          </a:bodyPr>
          <a:lstStyle/>
          <a:p>
            <a:r>
              <a:rPr lang="zh-TW" altLang="en-US" dirty="0"/>
              <a:t>而與所有其他黑體性質都無關。</a:t>
            </a:r>
          </a:p>
        </p:txBody>
      </p:sp>
      <p:sp>
        <p:nvSpPr>
          <p:cNvPr id="11" name="矩形 10"/>
          <p:cNvSpPr>
            <a:spLocks noChangeArrowheads="1"/>
          </p:cNvSpPr>
          <p:nvPr/>
        </p:nvSpPr>
        <p:spPr bwMode="auto">
          <a:xfrm>
            <a:off x="900659" y="1099157"/>
            <a:ext cx="6530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所以所有黑體不論性質，同一溫度時發出的熱輻射都一樣！</a:t>
            </a:r>
          </a:p>
        </p:txBody>
      </p:sp>
      <mc:AlternateContent xmlns:mc="http://schemas.openxmlformats.org/markup-compatibility/2006" xmlns:a14="http://schemas.microsoft.com/office/drawing/2010/main">
        <mc:Choice Requires="a14">
          <p:sp>
            <p:nvSpPr>
              <p:cNvPr id="12" name="文字方塊 11"/>
              <p:cNvSpPr txBox="1"/>
              <p:nvPr/>
            </p:nvSpPr>
            <p:spPr>
              <a:xfrm>
                <a:off x="971600" y="2881082"/>
                <a:ext cx="1775037" cy="6127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𝑄</m:t>
                          </m:r>
                        </m:num>
                        <m:den>
                          <m:r>
                            <a:rPr lang="en-US" altLang="zh-TW" b="0" i="1" smtClean="0">
                              <a:latin typeface="Cambria Math"/>
                              <a:ea typeface="Cambria Math"/>
                            </a:rPr>
                            <m:t>∆</m:t>
                          </m:r>
                          <m:r>
                            <a:rPr lang="en-US" altLang="zh-TW" b="0" i="1" smtClean="0">
                              <a:latin typeface="Cambria Math"/>
                              <a:ea typeface="Cambria Math"/>
                            </a:rPr>
                            <m:t>𝑡</m:t>
                          </m:r>
                        </m:den>
                      </m:f>
                      <m:r>
                        <a:rPr lang="en-US" altLang="zh-TW" b="0" i="1" smtClean="0">
                          <a:latin typeface="Cambria Math"/>
                        </a:rPr>
                        <m:t>=</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971600" y="2881082"/>
                <a:ext cx="1775037" cy="612732"/>
              </a:xfrm>
              <a:prstGeom prst="rect">
                <a:avLst/>
              </a:prstGeom>
              <a:blipFill>
                <a:blip r:embed="rId5"/>
                <a:stretch>
                  <a:fillRect b="-204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1">
                <a:extLst>
                  <a:ext uri="{FF2B5EF4-FFF2-40B4-BE49-F238E27FC236}">
                    <a16:creationId xmlns:a16="http://schemas.microsoft.com/office/drawing/2014/main" id="{FB1D71D1-374D-F243-9A5D-E5BBBA9DE85F}"/>
                  </a:ext>
                </a:extLst>
              </p:cNvPr>
              <p:cNvSpPr txBox="1"/>
              <p:nvPr/>
            </p:nvSpPr>
            <p:spPr>
              <a:xfrm>
                <a:off x="971600" y="3785857"/>
                <a:ext cx="2676374"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b="0" i="1" smtClean="0">
                          <a:latin typeface="Cambria Math"/>
                        </a:rPr>
                        <m:t>𝜎</m:t>
                      </m:r>
                      <m:r>
                        <a:rPr lang="en-US" altLang="zh-TW" b="0" i="1" smtClean="0">
                          <a:latin typeface="Cambria Math" panose="02040503050406030204" pitchFamily="18" charset="0"/>
                        </a:rPr>
                        <m:t>=5.67</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−8</m:t>
                          </m:r>
                        </m:sup>
                      </m:sSup>
                      <m:r>
                        <m:rPr>
                          <m:nor/>
                        </m:rPr>
                        <a:rPr lang="en-US" altLang="zh-TW" b="0" i="0" smtClean="0">
                          <a:latin typeface="Cambria Math" panose="02040503050406030204" pitchFamily="18" charset="0"/>
                          <a:ea typeface="Cambria Math" panose="02040503050406030204" pitchFamily="18" charset="0"/>
                        </a:rPr>
                        <m:t>W</m:t>
                      </m:r>
                      <m:r>
                        <m:rPr>
                          <m:nor/>
                        </m:rPr>
                        <a:rPr lang="en-US" altLang="zh-TW" b="0" i="0"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m:rPr>
                              <m:nor/>
                            </m:rPr>
                            <a:rPr lang="en-US" altLang="zh-TW" b="0" i="0" smtClean="0">
                              <a:latin typeface="Cambria Math" panose="02040503050406030204" pitchFamily="18" charset="0"/>
                              <a:ea typeface="Cambria Math" panose="02040503050406030204" pitchFamily="18" charset="0"/>
                            </a:rPr>
                            <m:t>m</m:t>
                          </m:r>
                        </m:e>
                        <m:sup>
                          <m:r>
                            <a:rPr lang="en-US" altLang="zh-TW" b="0" i="1" smtClean="0">
                              <a:latin typeface="Cambria Math" panose="02040503050406030204" pitchFamily="18" charset="0"/>
                              <a:ea typeface="Cambria Math" panose="02040503050406030204" pitchFamily="18" charset="0"/>
                            </a:rPr>
                            <m:t>2</m:t>
                          </m:r>
                        </m:sup>
                      </m:sSup>
                      <m:sSup>
                        <m:sSupPr>
                          <m:ctrlPr>
                            <a:rPr lang="en-US" altLang="zh-TW" b="0" i="1" smtClean="0">
                              <a:latin typeface="Cambria Math" panose="02040503050406030204" pitchFamily="18" charset="0"/>
                            </a:rPr>
                          </m:ctrlPr>
                        </m:sSupPr>
                        <m:e>
                          <m:r>
                            <m:rPr>
                              <m:nor/>
                            </m:rPr>
                            <a:rPr lang="en-US" altLang="zh-TW" b="0" i="0" smtClean="0">
                              <a:latin typeface="Cambria Math" panose="02040503050406030204" pitchFamily="18" charset="0"/>
                            </a:rPr>
                            <m:t>K</m:t>
                          </m:r>
                        </m:e>
                        <m:sup>
                          <m:r>
                            <a:rPr lang="en-US" altLang="zh-TW" b="0" i="1" smtClean="0">
                              <a:latin typeface="Cambria Math"/>
                            </a:rPr>
                            <m:t>4</m:t>
                          </m:r>
                        </m:sup>
                      </m:sSup>
                    </m:oMath>
                  </m:oMathPara>
                </a14:m>
                <a:endParaRPr lang="zh-TW" altLang="en-US" i="1" dirty="0"/>
              </a:p>
            </p:txBody>
          </p:sp>
        </mc:Choice>
        <mc:Fallback xmlns="">
          <p:sp>
            <p:nvSpPr>
              <p:cNvPr id="13" name="文字方塊 11">
                <a:extLst>
                  <a:ext uri="{FF2B5EF4-FFF2-40B4-BE49-F238E27FC236}">
                    <a16:creationId xmlns:a16="http://schemas.microsoft.com/office/drawing/2014/main" id="{FB1D71D1-374D-F243-9A5D-E5BBBA9DE85F}"/>
                  </a:ext>
                </a:extLst>
              </p:cNvPr>
              <p:cNvSpPr txBox="1">
                <a:spLocks noRot="1" noChangeAspect="1" noMove="1" noResize="1" noEditPoints="1" noAdjustHandles="1" noChangeArrowheads="1" noChangeShapeType="1" noTextEdit="1"/>
              </p:cNvSpPr>
              <p:nvPr/>
            </p:nvSpPr>
            <p:spPr>
              <a:xfrm>
                <a:off x="971600" y="3785857"/>
                <a:ext cx="2676374" cy="369332"/>
              </a:xfrm>
              <a:prstGeom prst="rect">
                <a:avLst/>
              </a:prstGeom>
              <a:blipFill>
                <a:blip r:embed="rId6"/>
                <a:stretch>
                  <a:fillRect b="-1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矩形 10">
                <a:extLst>
                  <a:ext uri="{FF2B5EF4-FFF2-40B4-BE49-F238E27FC236}">
                    <a16:creationId xmlns:a16="http://schemas.microsoft.com/office/drawing/2014/main" id="{9CECCFFF-E0CE-5043-8D10-B69D0CC5C934}"/>
                  </a:ext>
                </a:extLst>
              </p:cNvPr>
              <p:cNvSpPr>
                <a:spLocks noChangeArrowheads="1"/>
              </p:cNvSpPr>
              <p:nvPr/>
            </p:nvSpPr>
            <p:spPr bwMode="auto">
              <a:xfrm>
                <a:off x="899592" y="1522283"/>
                <a:ext cx="763284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我們就可以用黑體的溫度</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來稱呼它的熱輻射，稱為溫度為</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的黑體輻射！</a:t>
                </a:r>
              </a:p>
            </p:txBody>
          </p:sp>
        </mc:Choice>
        <mc:Fallback xmlns="">
          <p:sp>
            <p:nvSpPr>
              <p:cNvPr id="14" name="矩形 10">
                <a:extLst>
                  <a:ext uri="{FF2B5EF4-FFF2-40B4-BE49-F238E27FC236}">
                    <a16:creationId xmlns:a16="http://schemas.microsoft.com/office/drawing/2014/main" id="{9CECCFFF-E0CE-5043-8D10-B69D0CC5C934}"/>
                  </a:ext>
                </a:extLst>
              </p:cNvPr>
              <p:cNvSpPr>
                <a:spLocks noRot="1" noChangeAspect="1" noMove="1" noResize="1" noEditPoints="1" noAdjustHandles="1" noChangeArrowheads="1" noChangeShapeType="1" noTextEdit="1"/>
              </p:cNvSpPr>
              <p:nvPr/>
            </p:nvSpPr>
            <p:spPr bwMode="auto">
              <a:xfrm>
                <a:off x="899592" y="1522283"/>
                <a:ext cx="7632848" cy="369332"/>
              </a:xfrm>
              <a:prstGeom prst="rect">
                <a:avLst/>
              </a:prstGeom>
              <a:blipFill>
                <a:blip r:embed="rId7"/>
                <a:stretch>
                  <a:fillRect l="-832"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3" name="TextBox 2">
            <a:extLst>
              <a:ext uri="{FF2B5EF4-FFF2-40B4-BE49-F238E27FC236}">
                <a16:creationId xmlns:a16="http://schemas.microsoft.com/office/drawing/2014/main" id="{2247262F-BFA5-E27E-002E-DD9B2857247A}"/>
              </a:ext>
            </a:extLst>
          </p:cNvPr>
          <p:cNvSpPr txBox="1"/>
          <p:nvPr/>
        </p:nvSpPr>
        <p:spPr>
          <a:xfrm>
            <a:off x="899592" y="536577"/>
            <a:ext cx="7848872" cy="369332"/>
          </a:xfrm>
          <a:prstGeom prst="rect">
            <a:avLst/>
          </a:prstGeom>
          <a:noFill/>
        </p:spPr>
        <p:txBody>
          <a:bodyPr wrap="square" rtlCol="0">
            <a:spAutoFit/>
          </a:bodyPr>
          <a:lstStyle/>
          <a:p>
            <a:r>
              <a:rPr lang="en-TW" dirty="0"/>
              <a:t>黑體輻射的電磁波，透過頻繁的吸收及放射，與黑體及環境都達到熱平衡。</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1.bp.blogspot.com/-9gBQsrG17oU/Tqqd_qNS2zI/AAAAAAAAKyE/gCQ-36XyB4o/s1600/FG04_07.jpg"/>
          <p:cNvPicPr>
            <a:picLocks noChangeAspect="1" noChangeArrowheads="1"/>
          </p:cNvPicPr>
          <p:nvPr/>
        </p:nvPicPr>
        <p:blipFill>
          <a:blip r:embed="rId2">
            <a:extLst>
              <a:ext uri="{28A0092B-C50C-407E-A947-70E740481C1C}">
                <a14:useLocalDpi xmlns:a14="http://schemas.microsoft.com/office/drawing/2010/main" val="0"/>
              </a:ext>
            </a:extLst>
          </a:blip>
          <a:srcRect b="4312"/>
          <a:stretch>
            <a:fillRect/>
          </a:stretch>
        </p:blipFill>
        <p:spPr bwMode="auto">
          <a:xfrm>
            <a:off x="1547813" y="908050"/>
            <a:ext cx="59055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文字方塊 3"/>
          <p:cNvSpPr txBox="1">
            <a:spLocks noChangeArrowheads="1"/>
          </p:cNvSpPr>
          <p:nvPr/>
        </p:nvSpPr>
        <p:spPr bwMode="auto">
          <a:xfrm>
            <a:off x="3853380" y="6126872"/>
            <a:ext cx="4391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注意：黑體輻射的波長分布是連續的！</a:t>
            </a:r>
          </a:p>
        </p:txBody>
      </p:sp>
      <p:sp>
        <p:nvSpPr>
          <p:cNvPr id="2" name="橢圓 1"/>
          <p:cNvSpPr/>
          <p:nvPr/>
        </p:nvSpPr>
        <p:spPr>
          <a:xfrm>
            <a:off x="3059832" y="2368772"/>
            <a:ext cx="4824536" cy="3744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 name="Text Box 5"/>
              <p:cNvSpPr txBox="1">
                <a:spLocks noChangeArrowheads="1"/>
              </p:cNvSpPr>
              <p:nvPr/>
            </p:nvSpPr>
            <p:spPr bwMode="auto">
              <a:xfrm>
                <a:off x="1547812" y="404664"/>
                <a:ext cx="439233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測量輻射功率的波長分布：</a:t>
                </a:r>
                <a:r>
                  <a:rPr lang="en-US" altLang="zh-TW" sz="1800" dirty="0">
                    <a:solidFill>
                      <a:srgbClr val="FF0000"/>
                    </a:solidFill>
                  </a:rPr>
                  <a:t> </a:t>
                </a:r>
                <a14:m>
                  <m:oMath xmlns:m="http://schemas.openxmlformats.org/officeDocument/2006/math">
                    <m:r>
                      <a:rPr lang="en-US" altLang="zh-TW" sz="1800" i="1">
                        <a:solidFill>
                          <a:srgbClr val="FF0000"/>
                        </a:solidFill>
                        <a:latin typeface="Cambria Math"/>
                      </a:rPr>
                      <m:t>𝑃</m:t>
                    </m:r>
                    <m:r>
                      <a:rPr lang="en-US" altLang="zh-TW" sz="1800" b="0" i="1" smtClean="0">
                        <a:solidFill>
                          <a:srgbClr val="FF0000"/>
                        </a:solidFill>
                        <a:latin typeface="Cambria Math"/>
                      </a:rPr>
                      <m:t>(</m:t>
                    </m:r>
                    <m:r>
                      <a:rPr lang="zh-TW" altLang="en-US" sz="1800" b="0" i="1" smtClean="0">
                        <a:solidFill>
                          <a:srgbClr val="FF0000"/>
                        </a:solidFill>
                        <a:latin typeface="Cambria Math"/>
                      </a:rPr>
                      <m:t>𝜆</m:t>
                    </m:r>
                    <m:r>
                      <a:rPr lang="en-US" altLang="zh-TW" sz="1800" b="0" i="1" smtClean="0">
                        <a:solidFill>
                          <a:srgbClr val="FF0000"/>
                        </a:solidFill>
                        <a:latin typeface="Cambria Math"/>
                      </a:rPr>
                      <m:t>)</m:t>
                    </m:r>
                  </m:oMath>
                </a14:m>
                <a:r>
                  <a:rPr lang="zh-TW" altLang="en-US" sz="1800" dirty="0">
                    <a:solidFill>
                      <a:srgbClr val="FF0000"/>
                    </a:solidFill>
                  </a:rPr>
                  <a:t>。</a:t>
                </a:r>
              </a:p>
            </p:txBody>
          </p:sp>
        </mc:Choice>
        <mc:Fallback xmlns="">
          <p:sp>
            <p:nvSpPr>
              <p:cNvPr id="5" name="Text Box 5"/>
              <p:cNvSpPr txBox="1">
                <a:spLocks noRot="1" noChangeAspect="1" noMove="1" noResize="1" noEditPoints="1" noAdjustHandles="1" noChangeArrowheads="1" noChangeShapeType="1" noTextEdit="1"/>
              </p:cNvSpPr>
              <p:nvPr/>
            </p:nvSpPr>
            <p:spPr bwMode="auto">
              <a:xfrm>
                <a:off x="1547812" y="404664"/>
                <a:ext cx="4392339" cy="369332"/>
              </a:xfrm>
              <a:prstGeom prst="rect">
                <a:avLst/>
              </a:prstGeom>
              <a:blipFill>
                <a:blip r:embed="rId3"/>
                <a:stretch>
                  <a:fillRect l="-115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3412"/>
          <p:cNvPicPr>
            <a:picLocks noChangeAspect="1" noChangeArrowheads="1"/>
          </p:cNvPicPr>
          <p:nvPr/>
        </p:nvPicPr>
        <p:blipFill>
          <a:blip r:embed="rId2">
            <a:extLst>
              <a:ext uri="{28A0092B-C50C-407E-A947-70E740481C1C}">
                <a14:useLocalDpi xmlns:a14="http://schemas.microsoft.com/office/drawing/2010/main" val="0"/>
              </a:ext>
            </a:extLst>
          </a:blip>
          <a:srcRect b="3036"/>
          <a:stretch>
            <a:fillRect/>
          </a:stretch>
        </p:blipFill>
        <p:spPr bwMode="auto">
          <a:xfrm>
            <a:off x="4076945" y="368659"/>
            <a:ext cx="3915435" cy="443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5"/>
          <p:cNvSpPr txBox="1">
            <a:spLocks noChangeArrowheads="1"/>
          </p:cNvSpPr>
          <p:nvPr/>
        </p:nvSpPr>
        <p:spPr bwMode="auto">
          <a:xfrm>
            <a:off x="384969" y="2772655"/>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電磁波以頻率或波長為特徵</a:t>
            </a:r>
          </a:p>
        </p:txBody>
      </p:sp>
      <p:pic>
        <p:nvPicPr>
          <p:cNvPr id="6" name="Picture 1" descr="30_39_Figure.jpg"/>
          <p:cNvPicPr>
            <a:picLocks noChangeAspect="1"/>
          </p:cNvPicPr>
          <p:nvPr/>
        </p:nvPicPr>
        <p:blipFill rotWithShape="1">
          <a:blip r:embed="rId3">
            <a:extLst>
              <a:ext uri="{28A0092B-C50C-407E-A947-70E740481C1C}">
                <a14:useLocalDpi xmlns:a14="http://schemas.microsoft.com/office/drawing/2010/main" val="0"/>
              </a:ext>
            </a:extLst>
          </a:blip>
          <a:srcRect b="9704"/>
          <a:stretch/>
        </p:blipFill>
        <p:spPr>
          <a:xfrm>
            <a:off x="231394" y="4914165"/>
            <a:ext cx="8601456" cy="1673352"/>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830A185-BDD4-BF44-AC40-35FAB10D0E8B}"/>
                  </a:ext>
                </a:extLst>
              </p:cNvPr>
              <p:cNvSpPr txBox="1"/>
              <p:nvPr/>
            </p:nvSpPr>
            <p:spPr>
              <a:xfrm>
                <a:off x="1475656" y="3152001"/>
                <a:ext cx="904478"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rPr>
                        <m:t>𝜆</m:t>
                      </m:r>
                      <m:r>
                        <a:rPr lang="en-TW"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oMath>
                  </m:oMathPara>
                </a14:m>
                <a:endParaRPr lang="en-TW" dirty="0"/>
              </a:p>
            </p:txBody>
          </p:sp>
        </mc:Choice>
        <mc:Fallback xmlns="">
          <p:sp>
            <p:nvSpPr>
              <p:cNvPr id="2" name="TextBox 1">
                <a:extLst>
                  <a:ext uri="{FF2B5EF4-FFF2-40B4-BE49-F238E27FC236}">
                    <a16:creationId xmlns:a16="http://schemas.microsoft.com/office/drawing/2014/main" id="{7830A185-BDD4-BF44-AC40-35FAB10D0E8B}"/>
                  </a:ext>
                </a:extLst>
              </p:cNvPr>
              <p:cNvSpPr txBox="1">
                <a:spLocks noRot="1" noChangeAspect="1" noMove="1" noResize="1" noEditPoints="1" noAdjustHandles="1" noChangeArrowheads="1" noChangeShapeType="1" noTextEdit="1"/>
              </p:cNvSpPr>
              <p:nvPr/>
            </p:nvSpPr>
            <p:spPr>
              <a:xfrm>
                <a:off x="1475656" y="3152001"/>
                <a:ext cx="904478" cy="276999"/>
              </a:xfrm>
              <a:prstGeom prst="rect">
                <a:avLst/>
              </a:prstGeom>
              <a:blipFill>
                <a:blip r:embed="rId4"/>
                <a:stretch>
                  <a:fillRect l="-5556" r="-1389" b="-34783"/>
                </a:stretch>
              </a:blipFill>
            </p:spPr>
            <p:txBody>
              <a:bodyPr/>
              <a:lstStyle/>
              <a:p>
                <a:r>
                  <a:rPr lang="en-TW">
                    <a:noFill/>
                  </a:rPr>
                  <a:t> </a:t>
                </a:r>
              </a:p>
            </p:txBody>
          </p:sp>
        </mc:Fallback>
      </mc:AlternateContent>
    </p:spTree>
    <p:extLst>
      <p:ext uri="{BB962C8B-B14F-4D97-AF65-F5344CB8AC3E}">
        <p14:creationId xmlns:p14="http://schemas.microsoft.com/office/powerpoint/2010/main" val="3357460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4003"/>
          <p:cNvPicPr>
            <a:picLocks noChangeAspect="1" noChangeArrowheads="1"/>
          </p:cNvPicPr>
          <p:nvPr/>
        </p:nvPicPr>
        <p:blipFill>
          <a:blip r:embed="rId2">
            <a:extLst>
              <a:ext uri="{28A0092B-C50C-407E-A947-70E740481C1C}">
                <a14:useLocalDpi xmlns:a14="http://schemas.microsoft.com/office/drawing/2010/main" val="0"/>
              </a:ext>
            </a:extLst>
          </a:blip>
          <a:srcRect b="3612"/>
          <a:stretch>
            <a:fillRect/>
          </a:stretch>
        </p:blipFill>
        <p:spPr bwMode="auto">
          <a:xfrm>
            <a:off x="611560" y="836969"/>
            <a:ext cx="39306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Line 7"/>
          <p:cNvSpPr>
            <a:spLocks noChangeShapeType="1"/>
          </p:cNvSpPr>
          <p:nvPr/>
        </p:nvSpPr>
        <p:spPr bwMode="auto">
          <a:xfrm>
            <a:off x="1403723" y="5589944"/>
            <a:ext cx="287337"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197" name="文字方塊 7"/>
          <p:cNvSpPr txBox="1">
            <a:spLocks noChangeArrowheads="1"/>
          </p:cNvSpPr>
          <p:nvPr/>
        </p:nvSpPr>
        <p:spPr bwMode="auto">
          <a:xfrm>
            <a:off x="920477" y="341669"/>
            <a:ext cx="475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黑體輻射的波長分布是固定的，與材質無關！</a:t>
            </a:r>
          </a:p>
        </p:txBody>
      </p:sp>
      <p:sp>
        <p:nvSpPr>
          <p:cNvPr id="2" name="文字方塊 1"/>
          <p:cNvSpPr txBox="1"/>
          <p:nvPr/>
        </p:nvSpPr>
        <p:spPr>
          <a:xfrm>
            <a:off x="395437" y="5949760"/>
            <a:ext cx="1080120" cy="369332"/>
          </a:xfrm>
          <a:prstGeom prst="rect">
            <a:avLst/>
          </a:prstGeom>
          <a:noFill/>
        </p:spPr>
        <p:txBody>
          <a:bodyPr wrap="square" rtlCol="0">
            <a:spAutoFit/>
          </a:bodyPr>
          <a:lstStyle/>
          <a:p>
            <a:r>
              <a:rPr lang="zh-TW" altLang="en-US" dirty="0"/>
              <a:t>可見光</a:t>
            </a:r>
          </a:p>
        </p:txBody>
      </p:sp>
      <p:cxnSp>
        <p:nvCxnSpPr>
          <p:cNvPr id="4" name="直線單箭頭接點 3"/>
          <p:cNvCxnSpPr/>
          <p:nvPr/>
        </p:nvCxnSpPr>
        <p:spPr>
          <a:xfrm flipV="1">
            <a:off x="1187525" y="5589944"/>
            <a:ext cx="359866" cy="4318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文字方塊 2"/>
              <p:cNvSpPr txBox="1"/>
              <p:nvPr/>
            </p:nvSpPr>
            <p:spPr>
              <a:xfrm>
                <a:off x="5436096" y="2211854"/>
                <a:ext cx="2330895" cy="79098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d>
                        <m:dPr>
                          <m:ctrlPr>
                            <a:rPr lang="en-US" altLang="zh-TW" i="1" smtClean="0">
                              <a:latin typeface="Cambria Math" panose="02040503050406030204" pitchFamily="18" charset="0"/>
                            </a:rPr>
                          </m:ctrlPr>
                        </m:dPr>
                        <m:e>
                          <m:r>
                            <a:rPr lang="en-US" altLang="zh-TW" b="0" i="1" smtClean="0">
                              <a:latin typeface="Cambria Math"/>
                            </a:rPr>
                            <m:t>𝑓</m:t>
                          </m:r>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8</m:t>
                          </m:r>
                          <m:r>
                            <a:rPr lang="zh-TW" altLang="en-US" b="0" i="1" smtClean="0">
                              <a:latin typeface="Cambria Math"/>
                            </a:rPr>
                            <m:t>𝜋</m:t>
                          </m:r>
                          <m:sSup>
                            <m:sSupPr>
                              <m:ctrlPr>
                                <a:rPr lang="en-US" altLang="zh-TW" b="0" i="1" smtClean="0">
                                  <a:latin typeface="Cambria Math" panose="02040503050406030204" pitchFamily="18" charset="0"/>
                                </a:rPr>
                              </m:ctrlPr>
                            </m:sSupPr>
                            <m:e>
                              <m:r>
                                <a:rPr lang="en-US" altLang="zh-TW" b="0" i="1" smtClean="0">
                                  <a:latin typeface="Cambria Math"/>
                                </a:rPr>
                                <m:t>𝑓</m:t>
                              </m:r>
                            </m:e>
                            <m:sup>
                              <m:r>
                                <a:rPr lang="en-US" altLang="zh-TW" b="0" i="1" smtClean="0">
                                  <a:latin typeface="Cambria Math"/>
                                </a:rPr>
                                <m:t>3</m:t>
                              </m:r>
                            </m:sup>
                          </m:sSup>
                        </m:num>
                        <m:den>
                          <m:sSup>
                            <m:sSupPr>
                              <m:ctrlPr>
                                <a:rPr lang="en-US" altLang="zh-TW" b="0"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3</m:t>
                              </m:r>
                            </m:sup>
                          </m:sSup>
                        </m:den>
                      </m:f>
                      <m:f>
                        <m:fPr>
                          <m:ctrlPr>
                            <a:rPr lang="en-US" altLang="zh-TW" b="0" i="1" smtClean="0">
                              <a:latin typeface="Cambria Math" panose="02040503050406030204" pitchFamily="18" charset="0"/>
                            </a:rPr>
                          </m:ctrlPr>
                        </m:fPr>
                        <m:num>
                          <m:r>
                            <a:rPr lang="en-US" altLang="zh-TW" b="0" i="1" smtClean="0">
                              <a:latin typeface="Cambria Math"/>
                            </a:rPr>
                            <m:t>1</m:t>
                          </m:r>
                        </m:num>
                        <m:den>
                          <m:sSup>
                            <m:sSupPr>
                              <m:ctrlPr>
                                <a:rPr lang="en-US" altLang="zh-TW" b="0" i="1" smtClean="0">
                                  <a:latin typeface="Cambria Math" panose="02040503050406030204" pitchFamily="18" charset="0"/>
                                </a:rPr>
                              </m:ctrlPr>
                            </m:sSupPr>
                            <m:e>
                              <m:r>
                                <a:rPr lang="en-US" altLang="zh-TW" b="0" i="1" smtClean="0">
                                  <a:latin typeface="Cambria Math"/>
                                </a:rPr>
                                <m:t>𝑒</m:t>
                              </m:r>
                            </m:e>
                            <m:sup>
                              <m:f>
                                <m:fPr>
                                  <m:ctrlPr>
                                    <a:rPr lang="en-US" altLang="zh-TW" b="0" i="1" smtClean="0">
                                      <a:latin typeface="Cambria Math" panose="02040503050406030204" pitchFamily="18" charset="0"/>
                                    </a:rPr>
                                  </m:ctrlPr>
                                </m:fPr>
                                <m:num>
                                  <m:r>
                                    <a:rPr lang="en-US" altLang="zh-TW" b="0" i="1" smtClean="0">
                                      <a:latin typeface="Cambria Math"/>
                                    </a:rPr>
                                    <m:t>h𝑓</m:t>
                                  </m:r>
                                </m:num>
                                <m:den>
                                  <m:r>
                                    <a:rPr lang="en-US" altLang="zh-TW" b="0" i="1" smtClean="0">
                                      <a:latin typeface="Cambria Math"/>
                                    </a:rPr>
                                    <m:t>𝑘𝑇</m:t>
                                  </m:r>
                                </m:den>
                              </m:f>
                            </m:sup>
                          </m:sSup>
                          <m:r>
                            <a:rPr lang="en-US" altLang="zh-TW" b="0" i="1" smtClean="0">
                              <a:latin typeface="Cambria Math"/>
                            </a:rPr>
                            <m:t>−1</m:t>
                          </m:r>
                        </m:den>
                      </m:f>
                    </m:oMath>
                  </m:oMathPara>
                </a14:m>
                <a:endParaRPr lang="zh-TW" altLang="en-US" i="1"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5436096" y="2211854"/>
                <a:ext cx="2330895" cy="790986"/>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4660911" y="3240205"/>
                <a:ext cx="4355976" cy="369332"/>
              </a:xfrm>
              <a:prstGeom prst="rect">
                <a:avLst/>
              </a:prstGeom>
              <a:noFill/>
            </p:spPr>
            <p:txBody>
              <a:bodyPr wrap="square" rtlCol="0">
                <a:spAutoFit/>
              </a:bodyPr>
              <a:lstStyle/>
              <a:p>
                <a:r>
                  <a:rPr lang="zh-TW" altLang="en-US" dirty="0"/>
                  <a:t>頻率介於</a:t>
                </a:r>
                <a14:m>
                  <m:oMath xmlns:m="http://schemas.openxmlformats.org/officeDocument/2006/math">
                    <m:r>
                      <a:rPr lang="en-US" altLang="zh-TW" b="0" i="1" smtClean="0">
                        <a:latin typeface="Cambria Math"/>
                      </a:rPr>
                      <m:t>𝑓</m:t>
                    </m:r>
                    <m:r>
                      <a:rPr lang="zh-TW" altLang="en-US" b="0" i="1" smtClean="0">
                        <a:latin typeface="Cambria Math"/>
                      </a:rPr>
                      <m:t>及</m:t>
                    </m:r>
                    <m:r>
                      <a:rPr lang="en-US" altLang="zh-TW" b="0" i="1" smtClean="0">
                        <a:latin typeface="Cambria Math"/>
                      </a:rPr>
                      <m:t>𝑓</m:t>
                    </m:r>
                    <m:r>
                      <a:rPr lang="en-US" altLang="zh-TW" b="0" i="1" smtClean="0">
                        <a:latin typeface="Cambria Math"/>
                      </a:rPr>
                      <m:t>+</m:t>
                    </m:r>
                    <m:r>
                      <a:rPr lang="en-US" altLang="zh-TW" b="0" i="1" smtClean="0">
                        <a:latin typeface="Cambria Math"/>
                      </a:rPr>
                      <m:t>𝑑𝑓</m:t>
                    </m:r>
                  </m:oMath>
                </a14:m>
                <a:r>
                  <a:rPr lang="zh-TW" altLang="en-US" dirty="0"/>
                  <a:t>的熱輻射的功率等於：</a:t>
                </a:r>
                <a:endParaRPr lang="zh-CN"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660911" y="3240205"/>
                <a:ext cx="4355976" cy="369332"/>
              </a:xfrm>
              <a:prstGeom prst="rect">
                <a:avLst/>
              </a:prstGeom>
              <a:blipFill rotWithShape="1">
                <a:blip r:embed="rId4"/>
                <a:stretch>
                  <a:fillRect l="-1261" t="-6667" r="-6303" b="-2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5436096" y="3748390"/>
                <a:ext cx="114877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d>
                        <m:dPr>
                          <m:ctrlPr>
                            <a:rPr lang="en-US" altLang="zh-TW" i="1" smtClean="0">
                              <a:latin typeface="Cambria Math" panose="02040503050406030204" pitchFamily="18" charset="0"/>
                            </a:rPr>
                          </m:ctrlPr>
                        </m:dPr>
                        <m:e>
                          <m:r>
                            <a:rPr lang="en-US" altLang="zh-TW" b="0" i="1" smtClean="0">
                              <a:latin typeface="Cambria Math"/>
                            </a:rPr>
                            <m:t>𝑓</m:t>
                          </m:r>
                        </m:e>
                      </m:d>
                      <m:r>
                        <a:rPr lang="en-US" altLang="zh-TW" b="0" i="1" smtClean="0">
                          <a:latin typeface="Cambria Math"/>
                          <a:ea typeface="Cambria Math"/>
                        </a:rPr>
                        <m:t>∙</m:t>
                      </m:r>
                      <m:r>
                        <a:rPr lang="en-US" altLang="zh-TW" b="0" i="1" smtClean="0">
                          <a:latin typeface="Cambria Math"/>
                          <a:ea typeface="Cambria Math"/>
                        </a:rPr>
                        <m:t>𝑑𝑓</m:t>
                      </m:r>
                    </m:oMath>
                  </m:oMathPara>
                </a14:m>
                <a:endParaRPr lang="zh-TW" altLang="en-US" i="1"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436096" y="3748390"/>
                <a:ext cx="1148776" cy="369332"/>
              </a:xfrm>
              <a:prstGeom prst="rect">
                <a:avLst/>
              </a:prstGeom>
              <a:blipFill rotWithShape="1">
                <a:blip r:embed="rId5"/>
                <a:stretch>
                  <a:fillRect b="-15000"/>
                </a:stretch>
              </a:blipFill>
            </p:spPr>
            <p:txBody>
              <a:bodyPr/>
              <a:lstStyle/>
              <a:p>
                <a:r>
                  <a:rPr lang="zh-CN"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77"/>
                                        </p:tgtEl>
                                        <p:attrNameLst>
                                          <p:attrName>style.visibility</p:attrName>
                                        </p:attrNameLst>
                                      </p:cBhvr>
                                      <p:to>
                                        <p:strVal val="visible"/>
                                      </p:to>
                                    </p:set>
                                    <p:anim calcmode="lin" valueType="num">
                                      <p:cBhvr additive="base">
                                        <p:cTn id="11" dur="500" fill="hold"/>
                                        <p:tgtEl>
                                          <p:spTgt spid="3077"/>
                                        </p:tgtEl>
                                        <p:attrNameLst>
                                          <p:attrName>ppt_x</p:attrName>
                                        </p:attrNameLst>
                                      </p:cBhvr>
                                      <p:tavLst>
                                        <p:tav tm="0">
                                          <p:val>
                                            <p:strVal val="#ppt_x"/>
                                          </p:val>
                                        </p:tav>
                                        <p:tav tm="100000">
                                          <p:val>
                                            <p:strVal val="#ppt_x"/>
                                          </p:val>
                                        </p:tav>
                                      </p:tavLst>
                                    </p:anim>
                                    <p:anim calcmode="lin" valueType="num">
                                      <p:cBhvr additive="base">
                                        <p:cTn id="12" dur="500" fill="hold"/>
                                        <p:tgtEl>
                                          <p:spTgt spid="307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2" grpId="0"/>
      <p:bldP spid="3" grpId="0" animBg="1"/>
      <p:bldP spid="5"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1518939" y="476672"/>
                <a:ext cx="6408712" cy="369332"/>
              </a:xfrm>
              <a:prstGeom prst="rect">
                <a:avLst/>
              </a:prstGeom>
              <a:noFill/>
            </p:spPr>
            <p:txBody>
              <a:bodyPr wrap="square" rtlCol="0">
                <a:spAutoFit/>
              </a:bodyPr>
              <a:lstStyle/>
              <a:p>
                <a:r>
                  <a:rPr lang="zh-TW" altLang="en-US" dirty="0"/>
                  <a:t>峰值的波長</a:t>
                </a:r>
                <a14:m>
                  <m:oMath xmlns:m="http://schemas.openxmlformats.org/officeDocument/2006/math">
                    <m:sSub>
                      <m:sSubPr>
                        <m:ctrlPr>
                          <a:rPr lang="en-US" altLang="zh-TW" i="1" smtClean="0">
                            <a:latin typeface="Cambria Math" panose="02040503050406030204" pitchFamily="18" charset="0"/>
                          </a:rPr>
                        </m:ctrlPr>
                      </m:sSubPr>
                      <m:e>
                        <m:r>
                          <a:rPr lang="zh-TW" altLang="en-US" i="1" smtClean="0">
                            <a:latin typeface="Cambria Math"/>
                          </a:rPr>
                          <m:t>𝜆</m:t>
                        </m:r>
                      </m:e>
                      <m:sub>
                        <m:r>
                          <m:rPr>
                            <m:nor/>
                          </m:rPr>
                          <a:rPr lang="en-US" altLang="zh-TW" b="0" i="0" smtClean="0">
                            <a:latin typeface="Cambria Math"/>
                          </a:rPr>
                          <m:t>max</m:t>
                        </m:r>
                      </m:sub>
                    </m:sSub>
                  </m:oMath>
                </a14:m>
                <a:r>
                  <a:rPr lang="zh-TW" altLang="en-US" dirty="0"/>
                  <a:t>與溫度成反比關係！</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18939" y="476672"/>
                <a:ext cx="6408712" cy="369332"/>
              </a:xfrm>
              <a:prstGeom prst="rect">
                <a:avLst/>
              </a:prstGeom>
              <a:blipFill>
                <a:blip r:embed="rId2"/>
                <a:stretch>
                  <a:fillRect l="-792" t="-6667" b="-23333"/>
                </a:stretch>
              </a:blipFill>
            </p:spPr>
            <p:txBody>
              <a:bodyPr/>
              <a:lstStyle/>
              <a:p>
                <a:r>
                  <a:rPr lang="en-TW">
                    <a:noFill/>
                  </a:rPr>
                  <a:t> </a:t>
                </a:r>
              </a:p>
            </p:txBody>
          </p:sp>
        </mc:Fallback>
      </mc:AlternateContent>
      <p:sp>
        <p:nvSpPr>
          <p:cNvPr id="5" name="矩形 4"/>
          <p:cNvSpPr/>
          <p:nvPr/>
        </p:nvSpPr>
        <p:spPr>
          <a:xfrm>
            <a:off x="4966401" y="1107387"/>
            <a:ext cx="2910156"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Wien's displacement constant</a:t>
            </a:r>
            <a:endParaRPr lang="zh-TW" altLang="en-US" dirty="0">
              <a:latin typeface="Times New Roman" panose="02020603050405020304" pitchFamily="18" charset="0"/>
              <a:cs typeface="Times New Roman" panose="02020603050405020304" pitchFamily="18" charset="0"/>
            </a:endParaRPr>
          </a:p>
        </p:txBody>
      </p:sp>
      <p:pic>
        <p:nvPicPr>
          <p:cNvPr id="3266" name="Picture 194">
            <a:extLst>
              <a:ext uri="{FF2B5EF4-FFF2-40B4-BE49-F238E27FC236}">
                <a16:creationId xmlns:a16="http://schemas.microsoft.com/office/drawing/2014/main" id="{714A187B-0B6C-2948-AC27-92E34DDA6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057" y="1628800"/>
            <a:ext cx="5403885" cy="46531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FBD6C56-3EC4-2541-936B-C966F5BCBB4C}"/>
                  </a:ext>
                </a:extLst>
              </p:cNvPr>
              <p:cNvSpPr/>
              <p:nvPr/>
            </p:nvSpPr>
            <p:spPr>
              <a:xfrm>
                <a:off x="1617523" y="1012086"/>
                <a:ext cx="3126305"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zh-TW" altLang="en-US" i="1">
                              <a:latin typeface="Cambria Math"/>
                            </a:rPr>
                            <m:t>𝜆</m:t>
                          </m:r>
                        </m:e>
                        <m:sub>
                          <m:r>
                            <m:rPr>
                              <m:nor/>
                            </m:rPr>
                            <a:rPr lang="en-US" altLang="zh-TW">
                              <a:latin typeface="Cambria Math"/>
                            </a:rPr>
                            <m:t>max</m:t>
                          </m:r>
                        </m:sub>
                      </m:sSub>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r>
                        <a:rPr lang="en-US" altLang="zh-TW" b="0" i="1" smtClean="0">
                          <a:latin typeface="Cambria Math" panose="02040503050406030204" pitchFamily="18" charset="0"/>
                          <a:ea typeface="Cambria Math" panose="02040503050406030204" pitchFamily="18" charset="0"/>
                        </a:rPr>
                        <m:t>=2.898×</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−3</m:t>
                          </m:r>
                        </m:sup>
                      </m:sSup>
                      <m:r>
                        <m:rPr>
                          <m:nor/>
                        </m:rPr>
                        <a:rPr lang="en-US" altLang="zh-TW" b="0" i="0" smtClean="0">
                          <a:latin typeface="Cambria Math" panose="02040503050406030204" pitchFamily="18" charset="0"/>
                          <a:ea typeface="Cambria Math" panose="02040503050406030204" pitchFamily="18" charset="0"/>
                        </a:rPr>
                        <m:t>m</m:t>
                      </m:r>
                      <m:r>
                        <a:rPr lang="en-US" altLang="zh-TW" b="0" i="1" smtClean="0">
                          <a:latin typeface="Cambria Math" panose="02040503050406030204" pitchFamily="18" charset="0"/>
                          <a:ea typeface="Cambria Math" panose="02040503050406030204" pitchFamily="18" charset="0"/>
                        </a:rPr>
                        <m:t>∙</m:t>
                      </m:r>
                      <m:r>
                        <m:rPr>
                          <m:nor/>
                        </m:rPr>
                        <a:rPr lang="en-US" altLang="zh-TW" b="0" i="0" smtClean="0">
                          <a:latin typeface="Cambria Math" panose="02040503050406030204" pitchFamily="18" charset="0"/>
                          <a:ea typeface="Cambria Math" panose="02040503050406030204" pitchFamily="18" charset="0"/>
                        </a:rPr>
                        <m:t>K</m:t>
                      </m:r>
                    </m:oMath>
                  </m:oMathPara>
                </a14:m>
                <a:endParaRPr lang="en-TW" dirty="0"/>
              </a:p>
            </p:txBody>
          </p:sp>
        </mc:Choice>
        <mc:Fallback xmlns="">
          <p:sp>
            <p:nvSpPr>
              <p:cNvPr id="4" name="Rectangle 3">
                <a:extLst>
                  <a:ext uri="{FF2B5EF4-FFF2-40B4-BE49-F238E27FC236}">
                    <a16:creationId xmlns:a16="http://schemas.microsoft.com/office/drawing/2014/main" id="{CFBD6C56-3EC4-2541-936B-C966F5BCBB4C}"/>
                  </a:ext>
                </a:extLst>
              </p:cNvPr>
              <p:cNvSpPr>
                <a:spLocks noRot="1" noChangeAspect="1" noMove="1" noResize="1" noEditPoints="1" noAdjustHandles="1" noChangeArrowheads="1" noChangeShapeType="1" noTextEdit="1"/>
              </p:cNvSpPr>
              <p:nvPr/>
            </p:nvSpPr>
            <p:spPr>
              <a:xfrm>
                <a:off x="1617523" y="1012086"/>
                <a:ext cx="3126305" cy="369332"/>
              </a:xfrm>
              <a:prstGeom prst="rect">
                <a:avLst/>
              </a:prstGeom>
              <a:blipFill>
                <a:blip r:embed="rId4"/>
                <a:stretch>
                  <a:fillRect b="-3333"/>
                </a:stretch>
              </a:blipFill>
            </p:spPr>
            <p:txBody>
              <a:bodyPr/>
              <a:lstStyle/>
              <a:p>
                <a:r>
                  <a:rPr lang="en-TW">
                    <a:noFill/>
                  </a:rPr>
                  <a:t> </a:t>
                </a:r>
              </a:p>
            </p:txBody>
          </p:sp>
        </mc:Fallback>
      </mc:AlternateContent>
    </p:spTree>
    <p:extLst>
      <p:ext uri="{BB962C8B-B14F-4D97-AF65-F5344CB8AC3E}">
        <p14:creationId xmlns:p14="http://schemas.microsoft.com/office/powerpoint/2010/main" val="1332375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文字方塊 3"/>
          <p:cNvSpPr txBox="1">
            <a:spLocks noChangeArrowheads="1"/>
          </p:cNvSpPr>
          <p:nvPr/>
        </p:nvSpPr>
        <p:spPr bwMode="auto">
          <a:xfrm>
            <a:off x="1385444" y="5841865"/>
            <a:ext cx="578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放出熱輻射幾乎都是紅外線！</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32" t="50000" r="67399" b="2471"/>
          <a:stretch/>
        </p:blipFill>
        <p:spPr bwMode="auto">
          <a:xfrm>
            <a:off x="7736225" y="3287812"/>
            <a:ext cx="1195754" cy="198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1403648" y="6307927"/>
            <a:ext cx="6696744" cy="369332"/>
          </a:xfrm>
          <a:prstGeom prst="rect">
            <a:avLst/>
          </a:prstGeom>
          <a:noFill/>
        </p:spPr>
        <p:txBody>
          <a:bodyPr wrap="square" rtlCol="0">
            <a:spAutoFit/>
          </a:bodyPr>
          <a:lstStyle/>
          <a:p>
            <a:r>
              <a:rPr lang="zh-TW" altLang="en-US" dirty="0"/>
              <a:t>即使是約三千度的燈泡，大部分的能量都轉變為紅外線帶走的熱！</a:t>
            </a:r>
          </a:p>
        </p:txBody>
      </p:sp>
      <p:sp>
        <p:nvSpPr>
          <p:cNvPr id="7" name="文字方塊 6"/>
          <p:cNvSpPr txBox="1"/>
          <p:nvPr/>
        </p:nvSpPr>
        <p:spPr>
          <a:xfrm>
            <a:off x="1403648" y="5373216"/>
            <a:ext cx="3672408" cy="369332"/>
          </a:xfrm>
          <a:prstGeom prst="rect">
            <a:avLst/>
          </a:prstGeom>
          <a:noFill/>
        </p:spPr>
        <p:txBody>
          <a:bodyPr wrap="square" rtlCol="0">
            <a:spAutoFit/>
          </a:bodyPr>
          <a:lstStyle/>
          <a:p>
            <a:r>
              <a:rPr lang="zh-TW" altLang="en-US" dirty="0"/>
              <a:t>室溫下黑體輻射幾乎沒有可見光。</a:t>
            </a:r>
          </a:p>
        </p:txBody>
      </p:sp>
      <p:sp>
        <p:nvSpPr>
          <p:cNvPr id="8" name="矩形 2">
            <a:extLst>
              <a:ext uri="{FF2B5EF4-FFF2-40B4-BE49-F238E27FC236}">
                <a16:creationId xmlns:a16="http://schemas.microsoft.com/office/drawing/2014/main" id="{C3F374BC-3CA9-184A-A9EE-17DA5578B7A4}"/>
              </a:ext>
            </a:extLst>
          </p:cNvPr>
          <p:cNvSpPr/>
          <p:nvPr/>
        </p:nvSpPr>
        <p:spPr>
          <a:xfrm>
            <a:off x="755710" y="377280"/>
            <a:ext cx="6786438" cy="48965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9" name="Picture 2">
            <a:extLst>
              <a:ext uri="{FF2B5EF4-FFF2-40B4-BE49-F238E27FC236}">
                <a16:creationId xmlns:a16="http://schemas.microsoft.com/office/drawing/2014/main" id="{366B3004-C763-C545-B115-9B0BC9BCD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908720"/>
            <a:ext cx="5458401" cy="436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587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1691680" y="692696"/>
                <a:ext cx="6408712" cy="369332"/>
              </a:xfrm>
              <a:prstGeom prst="rect">
                <a:avLst/>
              </a:prstGeom>
              <a:noFill/>
            </p:spPr>
            <p:txBody>
              <a:bodyPr wrap="square" rtlCol="0">
                <a:spAutoFit/>
              </a:bodyPr>
              <a:lstStyle/>
              <a:p>
                <a:r>
                  <a:rPr lang="zh-TW" altLang="en-US" dirty="0"/>
                  <a:t>隨著溫度增加，峰值的波長</a:t>
                </a:r>
                <a14:m>
                  <m:oMath xmlns:m="http://schemas.openxmlformats.org/officeDocument/2006/math">
                    <m:sSub>
                      <m:sSubPr>
                        <m:ctrlPr>
                          <a:rPr lang="en-US" altLang="zh-TW" i="1" smtClean="0">
                            <a:latin typeface="Cambria Math" panose="02040503050406030204" pitchFamily="18" charset="0"/>
                          </a:rPr>
                        </m:ctrlPr>
                      </m:sSubPr>
                      <m:e>
                        <m:r>
                          <a:rPr lang="zh-TW" altLang="en-US" i="1" smtClean="0">
                            <a:latin typeface="Cambria Math"/>
                          </a:rPr>
                          <m:t>𝜆</m:t>
                        </m:r>
                      </m:e>
                      <m:sub>
                        <m:r>
                          <m:rPr>
                            <m:nor/>
                          </m:rPr>
                          <a:rPr lang="en-US" altLang="zh-TW" b="0" i="0" smtClean="0">
                            <a:latin typeface="Cambria Math"/>
                          </a:rPr>
                          <m:t>max</m:t>
                        </m:r>
                      </m:sub>
                    </m:sSub>
                  </m:oMath>
                </a14:m>
                <a:r>
                  <a:rPr lang="zh-TW" altLang="en-US" dirty="0"/>
                  <a:t>會減小，</a:t>
                </a:r>
              </a:p>
            </p:txBody>
          </p:sp>
        </mc:Choice>
        <mc:Fallback xmlns="">
          <p:sp>
            <p:nvSpPr>
              <p:cNvPr id="2" name="文字方塊 1"/>
              <p:cNvSpPr txBox="1">
                <a:spLocks noRot="1" noChangeAspect="1" noMove="1" noResize="1" noEditPoints="1" noAdjustHandles="1" noChangeArrowheads="1" noChangeShapeType="1" noTextEdit="1"/>
              </p:cNvSpPr>
              <p:nvPr/>
            </p:nvSpPr>
            <p:spPr>
              <a:xfrm>
                <a:off x="1691680" y="692696"/>
                <a:ext cx="6408712" cy="369332"/>
              </a:xfrm>
              <a:prstGeom prst="rect">
                <a:avLst/>
              </a:prstGeom>
              <a:blipFill>
                <a:blip r:embed="rId2"/>
                <a:stretch>
                  <a:fillRect l="-792" t="-6667" b="-23333"/>
                </a:stretch>
              </a:blipFill>
            </p:spPr>
            <p:txBody>
              <a:bodyPr/>
              <a:lstStyle/>
              <a:p>
                <a:r>
                  <a:rPr lang="en-TW">
                    <a:noFill/>
                  </a:rPr>
                  <a:t> </a:t>
                </a:r>
              </a:p>
            </p:txBody>
          </p:sp>
        </mc:Fallback>
      </mc:AlternateContent>
      <p:sp>
        <p:nvSpPr>
          <p:cNvPr id="3" name="文字方塊 2"/>
          <p:cNvSpPr txBox="1"/>
          <p:nvPr/>
        </p:nvSpPr>
        <p:spPr>
          <a:xfrm>
            <a:off x="1691680" y="1124744"/>
            <a:ext cx="4896544" cy="369332"/>
          </a:xfrm>
          <a:prstGeom prst="rect">
            <a:avLst/>
          </a:prstGeom>
          <a:noFill/>
        </p:spPr>
        <p:txBody>
          <a:bodyPr wrap="square" rtlCol="0">
            <a:spAutoFit/>
          </a:bodyPr>
          <a:lstStyle/>
          <a:p>
            <a:r>
              <a:rPr lang="zh-TW" altLang="en-US" dirty="0"/>
              <a:t>可見光的黑體輻射會慢慢出現。</a:t>
            </a:r>
          </a:p>
        </p:txBody>
      </p:sp>
      <p:pic>
        <p:nvPicPr>
          <p:cNvPr id="3266" name="Picture 194">
            <a:extLst>
              <a:ext uri="{FF2B5EF4-FFF2-40B4-BE49-F238E27FC236}">
                <a16:creationId xmlns:a16="http://schemas.microsoft.com/office/drawing/2014/main" id="{714A187B-0B6C-2948-AC27-92E34DDA6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700808"/>
            <a:ext cx="5403885" cy="46531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Mwave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t="10692" r="8231" b="6261"/>
          <a:stretch>
            <a:fillRect/>
          </a:stretch>
        </p:blipFill>
        <p:spPr>
          <a:xfrm>
            <a:off x="2105025" y="946944"/>
            <a:ext cx="4933950" cy="2592388"/>
          </a:xfrm>
          <a:noFill/>
        </p:spPr>
      </p:pic>
      <p:sp>
        <p:nvSpPr>
          <p:cNvPr id="11267" name="Text Box 3"/>
          <p:cNvSpPr txBox="1">
            <a:spLocks noChangeArrowheads="1"/>
          </p:cNvSpPr>
          <p:nvPr/>
        </p:nvSpPr>
        <p:spPr bwMode="auto">
          <a:xfrm>
            <a:off x="3132138" y="476250"/>
            <a:ext cx="3744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室溫下大部分輻射為紅外線</a:t>
            </a:r>
          </a:p>
        </p:txBody>
      </p:sp>
      <p:pic>
        <p:nvPicPr>
          <p:cNvPr id="11268" name="Picture 4" descr="4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643313"/>
            <a:ext cx="225425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big5.huaxia.com/uniwaysimages/200805/hgq2809004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071563"/>
            <a:ext cx="4038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6" descr="N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125538"/>
            <a:ext cx="2928938"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F3199E8-95A0-934D-93F6-F753C89D55DC}"/>
              </a:ext>
            </a:extLst>
          </p:cNvPr>
          <p:cNvSpPr txBox="1"/>
          <p:nvPr/>
        </p:nvSpPr>
        <p:spPr>
          <a:xfrm>
            <a:off x="2733675" y="548680"/>
            <a:ext cx="4968552" cy="369332"/>
          </a:xfrm>
          <a:prstGeom prst="rect">
            <a:avLst/>
          </a:prstGeom>
          <a:noFill/>
        </p:spPr>
        <p:txBody>
          <a:bodyPr wrap="square" rtlCol="0">
            <a:spAutoFit/>
          </a:bodyPr>
          <a:lstStyle/>
          <a:p>
            <a:r>
              <a:rPr lang="en-TW" dirty="0"/>
              <a:t>紅外線黑體輻射可以用特殊儀器觀察！</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le:Human-Infrar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645024"/>
            <a:ext cx="41798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File:Human-Visibl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951037"/>
            <a:ext cx="338455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64AE255-C313-5246-AEF4-2A93A2235734}"/>
              </a:ext>
            </a:extLst>
          </p:cNvPr>
          <p:cNvSpPr txBox="1"/>
          <p:nvPr/>
        </p:nvSpPr>
        <p:spPr>
          <a:xfrm>
            <a:off x="5508104" y="2564904"/>
            <a:ext cx="3240360" cy="369332"/>
          </a:xfrm>
          <a:prstGeom prst="rect">
            <a:avLst/>
          </a:prstGeom>
          <a:noFill/>
        </p:spPr>
        <p:txBody>
          <a:bodyPr wrap="square" rtlCol="0">
            <a:spAutoFit/>
          </a:bodyPr>
          <a:lstStyle/>
          <a:p>
            <a:r>
              <a:rPr lang="en-TW" dirty="0"/>
              <a:t>紅外線甚至可以穿透塑膠！</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90295" y="447251"/>
            <a:ext cx="3816424"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8003" name="Picture 3" descr="\\psf\Home\Downloads\bkg3.gif"/>
          <p:cNvPicPr>
            <a:picLocks noChangeAspect="1" noChangeArrowheads="1"/>
          </p:cNvPicPr>
          <p:nvPr/>
        </p:nvPicPr>
        <p:blipFill rotWithShape="1">
          <a:blip r:embed="rId2">
            <a:extLst>
              <a:ext uri="{28A0092B-C50C-407E-A947-70E740481C1C}">
                <a14:useLocalDpi xmlns:a14="http://schemas.microsoft.com/office/drawing/2010/main" val="0"/>
              </a:ext>
            </a:extLst>
          </a:blip>
          <a:srcRect l="3311" t="42884" r="54848" b="-1"/>
          <a:stretch/>
        </p:blipFill>
        <p:spPr bwMode="auto">
          <a:xfrm>
            <a:off x="1115615" y="620688"/>
            <a:ext cx="3403071" cy="33237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eat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22" t="19014" r="62779" b="13586"/>
          <a:stretch/>
        </p:blipFill>
        <p:spPr bwMode="auto">
          <a:xfrm>
            <a:off x="2205289" y="1599379"/>
            <a:ext cx="1386435" cy="115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065156" y="4633369"/>
            <a:ext cx="7340471" cy="369332"/>
          </a:xfrm>
          <a:prstGeom prst="rect">
            <a:avLst/>
          </a:prstGeom>
        </p:spPr>
        <p:txBody>
          <a:bodyPr wrap="none">
            <a:spAutoFit/>
          </a:bodyPr>
          <a:lstStyle/>
          <a:p>
            <a:r>
              <a:rPr lang="zh-TW" altLang="en-US" dirty="0"/>
              <a:t>物體內能減少，溫度下降，這是放出熱量，因此熵會下降，亂度降低。</a:t>
            </a:r>
          </a:p>
        </p:txBody>
      </p:sp>
      <p:sp>
        <p:nvSpPr>
          <p:cNvPr id="21" name="矩形 1">
            <a:extLst>
              <a:ext uri="{FF2B5EF4-FFF2-40B4-BE49-F238E27FC236}">
                <a16:creationId xmlns:a16="http://schemas.microsoft.com/office/drawing/2014/main" id="{8659C09F-D317-A144-AC6F-7934BBF4AB2E}"/>
              </a:ext>
            </a:extLst>
          </p:cNvPr>
          <p:cNvSpPr/>
          <p:nvPr/>
        </p:nvSpPr>
        <p:spPr>
          <a:xfrm>
            <a:off x="1066578" y="4206514"/>
            <a:ext cx="6529758" cy="369332"/>
          </a:xfrm>
          <a:prstGeom prst="rect">
            <a:avLst/>
          </a:prstGeom>
        </p:spPr>
        <p:txBody>
          <a:bodyPr wrap="square">
            <a:spAutoFit/>
          </a:bodyPr>
          <a:lstStyle/>
          <a:p>
            <a:r>
              <a:rPr lang="zh-TW" altLang="en-US" dirty="0"/>
              <a:t>物體內的原子的熱擾動會放出電磁波，電磁波會帶走能量。</a:t>
            </a:r>
          </a:p>
        </p:txBody>
      </p:sp>
      <p:sp>
        <p:nvSpPr>
          <p:cNvPr id="8" name="Rectangle 7">
            <a:extLst>
              <a:ext uri="{FF2B5EF4-FFF2-40B4-BE49-F238E27FC236}">
                <a16:creationId xmlns:a16="http://schemas.microsoft.com/office/drawing/2014/main" id="{961F1E04-751A-E74F-84BE-6BFCD97E22DE}"/>
              </a:ext>
            </a:extLst>
          </p:cNvPr>
          <p:cNvSpPr/>
          <p:nvPr/>
        </p:nvSpPr>
        <p:spPr>
          <a:xfrm>
            <a:off x="3995936" y="548680"/>
            <a:ext cx="5760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4" name="TextBox 23">
            <a:extLst>
              <a:ext uri="{FF2B5EF4-FFF2-40B4-BE49-F238E27FC236}">
                <a16:creationId xmlns:a16="http://schemas.microsoft.com/office/drawing/2014/main" id="{A280F955-BDDD-9645-A2AD-8C72BB017182}"/>
              </a:ext>
            </a:extLst>
          </p:cNvPr>
          <p:cNvSpPr txBox="1"/>
          <p:nvPr/>
        </p:nvSpPr>
        <p:spPr>
          <a:xfrm>
            <a:off x="1065156" y="5529006"/>
            <a:ext cx="7209882" cy="369332"/>
          </a:xfrm>
          <a:prstGeom prst="rect">
            <a:avLst/>
          </a:prstGeom>
          <a:noFill/>
        </p:spPr>
        <p:txBody>
          <a:bodyPr wrap="square">
            <a:spAutoFit/>
          </a:bodyPr>
          <a:lstStyle/>
          <a:p>
            <a:r>
              <a:rPr lang="zh-TW" altLang="en-US" dirty="0"/>
              <a:t>換句話說，</a:t>
            </a:r>
            <a:r>
              <a:rPr lang="zh-TW" altLang="en-US" dirty="0">
                <a:solidFill>
                  <a:srgbClr val="FF0000"/>
                </a:solidFill>
              </a:rPr>
              <a:t>物體熱擾動放出的電磁波，必須夠亂，稱為熱輻射。</a:t>
            </a:r>
            <a:endParaRPr lang="en-TW" dirty="0">
              <a:solidFill>
                <a:srgbClr val="FF0000"/>
              </a:solidFill>
            </a:endParaRPr>
          </a:p>
        </p:txBody>
      </p:sp>
      <p:sp>
        <p:nvSpPr>
          <p:cNvPr id="14" name="TextBox 13">
            <a:extLst>
              <a:ext uri="{FF2B5EF4-FFF2-40B4-BE49-F238E27FC236}">
                <a16:creationId xmlns:a16="http://schemas.microsoft.com/office/drawing/2014/main" id="{EE5B65E8-EC8E-4740-BCFE-6A5677082D12}"/>
              </a:ext>
            </a:extLst>
          </p:cNvPr>
          <p:cNvSpPr txBox="1"/>
          <p:nvPr/>
        </p:nvSpPr>
        <p:spPr>
          <a:xfrm>
            <a:off x="1065156" y="5083513"/>
            <a:ext cx="7632849" cy="369332"/>
          </a:xfrm>
          <a:prstGeom prst="rect">
            <a:avLst/>
          </a:prstGeom>
          <a:noFill/>
        </p:spPr>
        <p:txBody>
          <a:bodyPr wrap="square" rtlCol="0">
            <a:spAutoFit/>
          </a:bodyPr>
          <a:lstStyle/>
          <a:p>
            <a:r>
              <a:rPr lang="en-TW" dirty="0"/>
              <a:t>根據熱力學第二定律，熵不能減少，因此放出的電磁波，也要帶走熵。</a:t>
            </a:r>
          </a:p>
        </p:txBody>
      </p:sp>
    </p:spTree>
    <p:extLst>
      <p:ext uri="{BB962C8B-B14F-4D97-AF65-F5344CB8AC3E}">
        <p14:creationId xmlns:p14="http://schemas.microsoft.com/office/powerpoint/2010/main" val="3483067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4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765175"/>
            <a:ext cx="4067175"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5580112" y="3357563"/>
            <a:ext cx="2809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哪一個恆星溫度較高？</a:t>
            </a:r>
          </a:p>
        </p:txBody>
      </p:sp>
    </p:spTree>
    <p:extLst>
      <p:ext uri="{BB962C8B-B14F-4D97-AF65-F5344CB8AC3E}">
        <p14:creationId xmlns:p14="http://schemas.microsoft.com/office/powerpoint/2010/main" val="4287553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5656" y="1484784"/>
            <a:ext cx="6336704" cy="41044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 name="Picture 2" descr="http://www.mwit.ac.th/~physicslab/hbase/imgmod/bbrc6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484784"/>
            <a:ext cx="5903481" cy="393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636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This graph shows the variation of blackbody Radiation intensity with wavelengths expressed in micrometers. The radiation curve of the sun (measured above the atmosphere is shown to agree very well with a curve corresponding to black body radiation from an object with temperature of 5777 K. The visible region of the spectrum is highlighted to show that the radiation curve of the sun is peaked in the visible region.">
            <a:extLst>
              <a:ext uri="{FF2B5EF4-FFF2-40B4-BE49-F238E27FC236}">
                <a16:creationId xmlns:a16="http://schemas.microsoft.com/office/drawing/2014/main" id="{E946DC92-ABD6-9B4D-877C-2B2DE8AA6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297" y="1052736"/>
            <a:ext cx="7021406" cy="43347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F53B3C8-A626-D747-BDA4-6E49CD328764}"/>
              </a:ext>
            </a:extLst>
          </p:cNvPr>
          <p:cNvSpPr/>
          <p:nvPr/>
        </p:nvSpPr>
        <p:spPr>
          <a:xfrm>
            <a:off x="2188464" y="5601643"/>
            <a:ext cx="5886400" cy="954107"/>
          </a:xfrm>
          <a:prstGeom prst="rect">
            <a:avLst/>
          </a:prstGeom>
        </p:spPr>
        <p:txBody>
          <a:bodyPr wrap="square">
            <a:spAutoFit/>
          </a:bodyPr>
          <a:lstStyle/>
          <a:p>
            <a:r>
              <a:rPr lang="en-TW" sz="1400" dirty="0">
                <a:latin typeface="+mj-lt"/>
              </a:rPr>
              <a:t>Emission spectrum of the sun as measured above the Earth’s atmosphere (AM0) compared to the black body spectrum of an object at 5777 K. Image Credit: Solar AM0 spectrum with visible spectrum background (en) by Danmichaelo [Public domain], from Wikimedia Commons</a:t>
            </a:r>
          </a:p>
        </p:txBody>
      </p:sp>
    </p:spTree>
    <p:extLst>
      <p:ext uri="{BB962C8B-B14F-4D97-AF65-F5344CB8AC3E}">
        <p14:creationId xmlns:p14="http://schemas.microsoft.com/office/powerpoint/2010/main" val="721823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5290C9-A14B-C34C-BFA3-E32AD935EE02}"/>
              </a:ext>
            </a:extLst>
          </p:cNvPr>
          <p:cNvSpPr/>
          <p:nvPr/>
        </p:nvSpPr>
        <p:spPr>
          <a:xfrm>
            <a:off x="6042632" y="4482032"/>
            <a:ext cx="1944216" cy="2202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84994" name="Picture 2">
            <a:extLst>
              <a:ext uri="{FF2B5EF4-FFF2-40B4-BE49-F238E27FC236}">
                <a16:creationId xmlns:a16="http://schemas.microsoft.com/office/drawing/2014/main" id="{77E885FB-28BC-EC46-9A22-5D85D6CB4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832" y="476672"/>
            <a:ext cx="6834336" cy="4556224"/>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Tungsten Light Bulb Lamp Blinking Stockvideoklipp (helt royaltyfria)  1015083037 | Shutterstock">
            <a:extLst>
              <a:ext uri="{FF2B5EF4-FFF2-40B4-BE49-F238E27FC236}">
                <a16:creationId xmlns:a16="http://schemas.microsoft.com/office/drawing/2014/main" id="{288A5FA6-1A1A-C048-893E-B4D332AFA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832" y="5157192"/>
            <a:ext cx="2749525" cy="1554080"/>
          </a:xfrm>
          <a:prstGeom prst="rect">
            <a:avLst/>
          </a:prstGeom>
          <a:noFill/>
          <a:extLst>
            <a:ext uri="{909E8E84-426E-40DD-AFC4-6F175D3DCCD1}">
              <a14:hiddenFill xmlns:a14="http://schemas.microsoft.com/office/drawing/2010/main">
                <a:solidFill>
                  <a:srgbClr val="FFFFFF"/>
                </a:solidFill>
              </a14:hiddenFill>
            </a:ext>
          </a:extLst>
        </p:spPr>
      </p:pic>
      <p:pic>
        <p:nvPicPr>
          <p:cNvPr id="84998" name="Picture 6">
            <a:extLst>
              <a:ext uri="{FF2B5EF4-FFF2-40B4-BE49-F238E27FC236}">
                <a16:creationId xmlns:a16="http://schemas.microsoft.com/office/drawing/2014/main" id="{1E9E09B4-7F5B-DD4C-B3FC-FD215BE2A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648" y="4482032"/>
            <a:ext cx="1633984" cy="210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170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048000" y="9906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宇宙也是有溫度的！</a:t>
            </a:r>
          </a:p>
        </p:txBody>
      </p:sp>
      <p:pic>
        <p:nvPicPr>
          <p:cNvPr id="23555" name="Picture 3" descr="p0635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598613"/>
            <a:ext cx="5691187"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594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3k2"/>
          <p:cNvPicPr>
            <a:picLocks noChangeAspect="1" noChangeArrowheads="1"/>
          </p:cNvPicPr>
          <p:nvPr/>
        </p:nvPicPr>
        <p:blipFill>
          <a:blip r:embed="rId2">
            <a:extLst>
              <a:ext uri="{28A0092B-C50C-407E-A947-70E740481C1C}">
                <a14:useLocalDpi xmlns:a14="http://schemas.microsoft.com/office/drawing/2010/main" val="0"/>
              </a:ext>
            </a:extLst>
          </a:blip>
          <a:srcRect l="4509" t="6830" r="4483" b="4150"/>
          <a:stretch>
            <a:fillRect/>
          </a:stretch>
        </p:blipFill>
        <p:spPr bwMode="auto">
          <a:xfrm>
            <a:off x="1115616" y="1844824"/>
            <a:ext cx="684053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203848" y="1181922"/>
            <a:ext cx="2026517" cy="369332"/>
          </a:xfrm>
          <a:prstGeom prst="rect">
            <a:avLst/>
          </a:prstGeom>
          <a:solidFill>
            <a:schemeClr val="bg1"/>
          </a:solidFill>
        </p:spPr>
        <p:txBody>
          <a:bodyPr wrap="none">
            <a:spAutoFit/>
          </a:bodyPr>
          <a:lstStyle/>
          <a:p>
            <a:r>
              <a:rPr lang="en-US" altLang="zh-TW" dirty="0">
                <a:latin typeface="Times New Roman" panose="02020603050405020304" pitchFamily="18" charset="0"/>
                <a:cs typeface="Times New Roman" panose="02020603050405020304" pitchFamily="18" charset="0"/>
              </a:rPr>
              <a:t>2.72548±0.00057 K</a:t>
            </a:r>
            <a:endParaRPr lang="zh-TW" altLang="en-US" dirty="0">
              <a:latin typeface="Times New Roman" panose="02020603050405020304" pitchFamily="18" charset="0"/>
              <a:cs typeface="Times New Roman" panose="02020603050405020304" pitchFamily="18" charset="0"/>
            </a:endParaRPr>
          </a:p>
        </p:txBody>
      </p:sp>
      <p:pic>
        <p:nvPicPr>
          <p:cNvPr id="4" name="Picture 2" descr="\\psf\Home\Desktop\未命名.tiff"/>
          <p:cNvPicPr>
            <a:picLocks noChangeAspect="1" noChangeArrowheads="1"/>
          </p:cNvPicPr>
          <p:nvPr/>
        </p:nvPicPr>
        <p:blipFill rotWithShape="1">
          <a:blip r:embed="rId3">
            <a:extLst>
              <a:ext uri="{28A0092B-C50C-407E-A947-70E740481C1C}">
                <a14:useLocalDpi xmlns:a14="http://schemas.microsoft.com/office/drawing/2010/main" val="0"/>
              </a:ext>
            </a:extLst>
          </a:blip>
          <a:srcRect l="30177" t="83343" r="30973" b="9335"/>
          <a:stretch/>
        </p:blipFill>
        <p:spPr bwMode="auto">
          <a:xfrm>
            <a:off x="1524948" y="327546"/>
            <a:ext cx="5544616" cy="57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802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黑體01"/>
          <p:cNvPicPr>
            <a:picLocks noChangeAspect="1" noChangeArrowheads="1"/>
          </p:cNvPicPr>
          <p:nvPr/>
        </p:nvPicPr>
        <p:blipFill rotWithShape="1">
          <a:blip r:embed="rId2">
            <a:extLst>
              <a:ext uri="{28A0092B-C50C-407E-A947-70E740481C1C}">
                <a14:useLocalDpi xmlns:a14="http://schemas.microsoft.com/office/drawing/2010/main" val="0"/>
              </a:ext>
            </a:extLst>
          </a:blip>
          <a:srcRect l="63944" t="8943" b="24617"/>
          <a:stretch/>
        </p:blipFill>
        <p:spPr bwMode="auto">
          <a:xfrm>
            <a:off x="1567742" y="1803459"/>
            <a:ext cx="1857374" cy="16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4"/>
          <p:cNvSpPr txBox="1">
            <a:spLocks noChangeArrowheads="1"/>
          </p:cNvSpPr>
          <p:nvPr/>
        </p:nvSpPr>
        <p:spPr bwMode="auto">
          <a:xfrm>
            <a:off x="1567742" y="892311"/>
            <a:ext cx="607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一般物體不完全是黑體，所照到的輻射一部分會反射回去：</a:t>
            </a:r>
          </a:p>
        </p:txBody>
      </p:sp>
      <p:sp>
        <p:nvSpPr>
          <p:cNvPr id="14340" name="文字方塊 5"/>
          <p:cNvSpPr txBox="1">
            <a:spLocks noChangeArrowheads="1"/>
          </p:cNvSpPr>
          <p:nvPr/>
        </p:nvSpPr>
        <p:spPr bwMode="auto">
          <a:xfrm>
            <a:off x="1560598" y="1332641"/>
            <a:ext cx="442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吸收的比例一般記為吸收率 </a:t>
            </a:r>
            <a:r>
              <a:rPr lang="en-US" altLang="zh-TW" sz="1800" i="1" dirty="0">
                <a:latin typeface="Times New Roman" pitchFamily="18" charset="0"/>
                <a:cs typeface="Times New Roman" pitchFamily="18" charset="0"/>
              </a:rPr>
              <a:t>e</a:t>
            </a:r>
            <a:r>
              <a:rPr lang="zh-TW" altLang="en-US" sz="1800" dirty="0">
                <a:latin typeface="Times New Roman" pitchFamily="18" charset="0"/>
                <a:cs typeface="Times New Roman" pitchFamily="18" charset="0"/>
              </a:rPr>
              <a:t>。</a:t>
            </a:r>
          </a:p>
        </p:txBody>
      </p:sp>
      <p:sp>
        <p:nvSpPr>
          <p:cNvPr id="14342" name="文字方塊 7"/>
          <p:cNvSpPr txBox="1">
            <a:spLocks noChangeArrowheads="1"/>
          </p:cNvSpPr>
          <p:nvPr/>
        </p:nvSpPr>
        <p:spPr bwMode="auto">
          <a:xfrm>
            <a:off x="1560598" y="3675667"/>
            <a:ext cx="71878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吸收率</a:t>
            </a:r>
            <a:r>
              <a:rPr lang="en-US" altLang="zh-TW" sz="1800" i="1" dirty="0">
                <a:latin typeface="Times New Roman" pitchFamily="18" charset="0"/>
                <a:cs typeface="Times New Roman" pitchFamily="18" charset="0"/>
              </a:rPr>
              <a:t>e</a:t>
            </a:r>
            <a:r>
              <a:rPr lang="zh-TW" altLang="en-US" sz="1800" dirty="0">
                <a:cs typeface="Times New Roman" pitchFamily="18" charset="0"/>
              </a:rPr>
              <a:t>也會是</a:t>
            </a:r>
            <a:r>
              <a:rPr lang="zh-TW" altLang="en-US" sz="1800" dirty="0">
                <a:solidFill>
                  <a:srgbClr val="FF0000"/>
                </a:solidFill>
                <a:cs typeface="Times New Roman" pitchFamily="18" charset="0"/>
              </a:rPr>
              <a:t>放射率</a:t>
            </a:r>
            <a:r>
              <a:rPr lang="en-US" altLang="zh-TW" sz="1800" dirty="0">
                <a:latin typeface="Times New Roman" pitchFamily="18" charset="0"/>
                <a:cs typeface="Times New Roman" pitchFamily="18" charset="0"/>
              </a:rPr>
              <a:t>emissivity</a:t>
            </a:r>
            <a:r>
              <a:rPr lang="zh-TW" altLang="en-US" sz="1800" dirty="0">
                <a:latin typeface="Times New Roman" pitchFamily="18" charset="0"/>
                <a:cs typeface="Times New Roman" pitchFamily="18" charset="0"/>
              </a:rPr>
              <a:t>，因此它的熱輻射功率為黑體的</a:t>
            </a:r>
            <a:r>
              <a:rPr lang="en-US" altLang="zh-TW" sz="1800" i="1" dirty="0">
                <a:latin typeface="Times New Roman" pitchFamily="18" charset="0"/>
                <a:cs typeface="Times New Roman" pitchFamily="18" charset="0"/>
              </a:rPr>
              <a:t>e</a:t>
            </a:r>
            <a:r>
              <a:rPr lang="zh-TW" altLang="en-US" sz="1800" dirty="0">
                <a:latin typeface="Times New Roman" pitchFamily="18" charset="0"/>
                <a:cs typeface="Times New Roman" pitchFamily="18" charset="0"/>
              </a:rPr>
              <a:t>倍。</a:t>
            </a:r>
          </a:p>
        </p:txBody>
      </p:sp>
      <mc:AlternateContent xmlns:mc="http://schemas.openxmlformats.org/markup-compatibility/2006" xmlns:a14="http://schemas.microsoft.com/office/drawing/2010/main">
        <mc:Choice Requires="a14">
          <p:sp>
            <p:nvSpPr>
              <p:cNvPr id="2" name="文字方塊 1"/>
              <p:cNvSpPr txBox="1"/>
              <p:nvPr/>
            </p:nvSpPr>
            <p:spPr>
              <a:xfrm>
                <a:off x="1595305" y="4941168"/>
                <a:ext cx="6912768" cy="369332"/>
              </a:xfrm>
              <a:prstGeom prst="rect">
                <a:avLst/>
              </a:prstGeom>
              <a:noFill/>
            </p:spPr>
            <p:txBody>
              <a:bodyPr wrap="square" rtlCol="0">
                <a:spAutoFit/>
              </a:bodyPr>
              <a:lstStyle/>
              <a:p>
                <a14:m>
                  <m:oMath xmlns:m="http://schemas.openxmlformats.org/officeDocument/2006/math">
                    <m:r>
                      <a:rPr lang="en-US" altLang="zh-TW" b="0" i="1" smtClean="0">
                        <a:latin typeface="Cambria Math"/>
                      </a:rPr>
                      <m:t>𝑒</m:t>
                    </m:r>
                  </m:oMath>
                </a14:m>
                <a:r>
                  <a:rPr lang="zh-TW" altLang="en-US" dirty="0"/>
                  <a:t>一般來說與溫度及波長都有關</a:t>
                </a:r>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𝑒</m:t>
                        </m:r>
                      </m:e>
                      <m:sub>
                        <m:r>
                          <a:rPr lang="zh-TW" altLang="en-US" i="1" smtClean="0">
                            <a:latin typeface="Cambria Math"/>
                          </a:rPr>
                          <m:t>𝜆</m:t>
                        </m:r>
                      </m:sub>
                    </m:sSub>
                    <m:d>
                      <m:dPr>
                        <m:ctrlPr>
                          <a:rPr lang="en-US" altLang="zh-TW" i="1" smtClean="0">
                            <a:latin typeface="Cambria Math" panose="02040503050406030204" pitchFamily="18" charset="0"/>
                          </a:rPr>
                        </m:ctrlPr>
                      </m:dPr>
                      <m:e>
                        <m:r>
                          <a:rPr lang="en-US" altLang="zh-TW" b="0" i="1" smtClean="0">
                            <a:latin typeface="Cambria Math"/>
                          </a:rPr>
                          <m:t>𝑇</m:t>
                        </m:r>
                      </m:e>
                    </m:d>
                    <m:r>
                      <a:rPr lang="en-US" altLang="zh-TW" i="1">
                        <a:latin typeface="Cambria Math"/>
                      </a:rPr>
                      <m:t> </m:t>
                    </m:r>
                  </m:oMath>
                </a14:m>
                <a:r>
                  <a:rPr lang="zh-TW" altLang="en-US" dirty="0"/>
                  <a:t>，但變化不大，可視為常數</a:t>
                </a:r>
                <a14:m>
                  <m:oMath xmlns:m="http://schemas.openxmlformats.org/officeDocument/2006/math">
                    <m:r>
                      <a:rPr lang="en-US" altLang="zh-TW" i="1">
                        <a:latin typeface="Cambria Math"/>
                      </a:rPr>
                      <m:t>𝑒</m:t>
                    </m:r>
                    <m:r>
                      <a:rPr lang="en-US" altLang="zh-TW" i="1">
                        <a:latin typeface="Cambria Math"/>
                      </a:rPr>
                      <m:t> </m:t>
                    </m:r>
                  </m:oMath>
                </a14:m>
                <a:r>
                  <a:rPr lang="zh-TW" altLang="en-US" dirty="0"/>
                  <a:t>。</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95305" y="4941168"/>
                <a:ext cx="6912768" cy="369332"/>
              </a:xfrm>
              <a:prstGeom prst="rect">
                <a:avLst/>
              </a:prstGeom>
              <a:blipFill rotWithShape="1">
                <a:blip r:embed="rId6"/>
                <a:stretch>
                  <a:fillRect t="-6667" r="-3968"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11">
                <a:extLst>
                  <a:ext uri="{FF2B5EF4-FFF2-40B4-BE49-F238E27FC236}">
                    <a16:creationId xmlns:a16="http://schemas.microsoft.com/office/drawing/2014/main" id="{EEA703CA-82FD-9A48-9307-7CD0825D8BE6}"/>
                  </a:ext>
                </a:extLst>
              </p:cNvPr>
              <p:cNvSpPr txBox="1"/>
              <p:nvPr/>
            </p:nvSpPr>
            <p:spPr>
              <a:xfrm>
                <a:off x="3378628" y="4115998"/>
                <a:ext cx="2386743" cy="44140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en-US" altLang="zh-TW" b="0" i="1" smtClean="0">
                          <a:latin typeface="Cambria Math" panose="02040503050406030204" pitchFamily="18" charset="0"/>
                        </a:rPr>
                        <m:t>𝑒</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𝑃</m:t>
                          </m:r>
                        </m:e>
                        <m:sub>
                          <m:r>
                            <a:rPr lang="zh-TW" altLang="en-US" i="1">
                              <a:latin typeface="Cambria Math" panose="02040503050406030204" pitchFamily="18" charset="0"/>
                            </a:rPr>
                            <m:t>黑體</m:t>
                          </m:r>
                        </m:sub>
                      </m:sSub>
                      <m:r>
                        <a:rPr lang="en-US" altLang="zh-TW" b="0" i="1" smtClean="0">
                          <a:latin typeface="Cambria Math"/>
                        </a:rPr>
                        <m:t>=</m:t>
                      </m:r>
                      <m:r>
                        <a:rPr lang="en-US" altLang="zh-TW" b="0" i="1" smtClean="0">
                          <a:latin typeface="Cambria Math" panose="02040503050406030204" pitchFamily="18" charset="0"/>
                        </a:rPr>
                        <m:t>𝑒</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8" name="文字方塊 11">
                <a:extLst>
                  <a:ext uri="{FF2B5EF4-FFF2-40B4-BE49-F238E27FC236}">
                    <a16:creationId xmlns:a16="http://schemas.microsoft.com/office/drawing/2014/main" id="{EEA703CA-82FD-9A48-9307-7CD0825D8BE6}"/>
                  </a:ext>
                </a:extLst>
              </p:cNvPr>
              <p:cNvSpPr txBox="1">
                <a:spLocks noRot="1" noChangeAspect="1" noMove="1" noResize="1" noEditPoints="1" noAdjustHandles="1" noChangeArrowheads="1" noChangeShapeType="1" noTextEdit="1"/>
              </p:cNvSpPr>
              <p:nvPr/>
            </p:nvSpPr>
            <p:spPr>
              <a:xfrm>
                <a:off x="3378628" y="4115998"/>
                <a:ext cx="2386743" cy="441403"/>
              </a:xfrm>
              <a:prstGeom prst="rect">
                <a:avLst/>
              </a:prstGeom>
              <a:blipFill>
                <a:blip r:embed="rId7"/>
                <a:stretch>
                  <a:fillRect b="-11111"/>
                </a:stretch>
              </a:blipFill>
            </p:spPr>
            <p:txBody>
              <a:bodyPr/>
              <a:lstStyle/>
              <a:p>
                <a:r>
                  <a:rPr lang="en-TW">
                    <a:noFill/>
                  </a:rPr>
                  <a:t> </a:t>
                </a:r>
              </a:p>
            </p:txBody>
          </p:sp>
        </mc:Fallback>
      </mc:AlternateContent>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黑體01"/>
          <p:cNvPicPr>
            <a:picLocks noChangeAspect="1" noChangeArrowheads="1"/>
          </p:cNvPicPr>
          <p:nvPr/>
        </p:nvPicPr>
        <p:blipFill>
          <a:blip r:embed="rId2">
            <a:extLst>
              <a:ext uri="{28A0092B-C50C-407E-A947-70E740481C1C}">
                <a14:useLocalDpi xmlns:a14="http://schemas.microsoft.com/office/drawing/2010/main" val="0"/>
              </a:ext>
            </a:extLst>
          </a:blip>
          <a:srcRect l="4314" t="8943"/>
          <a:stretch>
            <a:fillRect/>
          </a:stretch>
        </p:blipFill>
        <p:spPr bwMode="auto">
          <a:xfrm>
            <a:off x="1361780" y="965993"/>
            <a:ext cx="4929187"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文字方塊 6"/>
          <p:cNvSpPr txBox="1">
            <a:spLocks noChangeArrowheads="1"/>
          </p:cNvSpPr>
          <p:nvPr/>
        </p:nvSpPr>
        <p:spPr bwMode="auto">
          <a:xfrm>
            <a:off x="1519238" y="3459956"/>
            <a:ext cx="642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該物體只吸收空腔射到該物體表面的輻射的 </a:t>
            </a:r>
            <a:r>
              <a:rPr lang="en-US" altLang="zh-TW" sz="1800" i="1" dirty="0">
                <a:latin typeface="Times New Roman" pitchFamily="18" charset="0"/>
                <a:cs typeface="Times New Roman" pitchFamily="18" charset="0"/>
              </a:rPr>
              <a:t>e</a:t>
            </a:r>
            <a:r>
              <a:rPr lang="zh-TW" altLang="en-US" sz="1800" i="1" dirty="0">
                <a:cs typeface="Times New Roman" pitchFamily="18" charset="0"/>
              </a:rPr>
              <a:t> </a:t>
            </a:r>
            <a:r>
              <a:rPr lang="zh-TW" altLang="en-US" sz="1800" dirty="0">
                <a:cs typeface="Times New Roman" pitchFamily="18" charset="0"/>
              </a:rPr>
              <a:t>倍，</a:t>
            </a:r>
            <a:endParaRPr lang="en-US" altLang="zh-TW" sz="1800" dirty="0">
              <a:cs typeface="Times New Roman" pitchFamily="18" charset="0"/>
            </a:endParaRPr>
          </a:p>
        </p:txBody>
      </p:sp>
      <p:sp>
        <p:nvSpPr>
          <p:cNvPr id="14342" name="文字方塊 7"/>
          <p:cNvSpPr txBox="1">
            <a:spLocks noChangeArrowheads="1"/>
          </p:cNvSpPr>
          <p:nvPr/>
        </p:nvSpPr>
        <p:spPr bwMode="auto">
          <a:xfrm>
            <a:off x="1500188" y="5572125"/>
            <a:ext cx="5214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所以 </a:t>
            </a:r>
            <a:r>
              <a:rPr lang="en-US" altLang="zh-TW" sz="1800" i="1">
                <a:latin typeface="Times New Roman" pitchFamily="18" charset="0"/>
                <a:cs typeface="Times New Roman" pitchFamily="18" charset="0"/>
              </a:rPr>
              <a:t>e</a:t>
            </a:r>
            <a:r>
              <a:rPr lang="zh-TW" altLang="en-US" sz="1800" i="1">
                <a:cs typeface="Times New Roman" pitchFamily="18" charset="0"/>
              </a:rPr>
              <a:t> </a:t>
            </a:r>
            <a:r>
              <a:rPr lang="zh-TW" altLang="en-US" sz="1800">
                <a:cs typeface="Times New Roman" pitchFamily="18" charset="0"/>
              </a:rPr>
              <a:t>也是</a:t>
            </a:r>
            <a:r>
              <a:rPr lang="zh-TW" altLang="en-US" sz="1800">
                <a:solidFill>
                  <a:srgbClr val="FF0000"/>
                </a:solidFill>
                <a:cs typeface="Times New Roman" pitchFamily="18" charset="0"/>
              </a:rPr>
              <a:t>放射率</a:t>
            </a:r>
            <a:r>
              <a:rPr lang="en-US" altLang="zh-TW" sz="1800">
                <a:latin typeface="Times New Roman" pitchFamily="18" charset="0"/>
                <a:cs typeface="Times New Roman" pitchFamily="18" charset="0"/>
              </a:rPr>
              <a:t>emissivity</a:t>
            </a:r>
            <a:endParaRPr lang="zh-TW" altLang="en-US" sz="1800">
              <a:latin typeface="Times New Roman" pitchFamily="18" charset="0"/>
              <a:cs typeface="Times New Roman" pitchFamily="18" charset="0"/>
            </a:endParaRPr>
          </a:p>
        </p:txBody>
      </p:sp>
      <p:sp>
        <p:nvSpPr>
          <p:cNvPr id="14343" name="文字方塊 8"/>
          <p:cNvSpPr txBox="1">
            <a:spLocks noChangeArrowheads="1"/>
          </p:cNvSpPr>
          <p:nvPr/>
        </p:nvSpPr>
        <p:spPr bwMode="auto">
          <a:xfrm>
            <a:off x="1500188" y="6000750"/>
            <a:ext cx="407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好的吸收者，也會是好的放射者！</a:t>
            </a:r>
          </a:p>
        </p:txBody>
      </p:sp>
      <p:sp>
        <p:nvSpPr>
          <p:cNvPr id="14345" name="文字方塊 9"/>
          <p:cNvSpPr txBox="1">
            <a:spLocks noChangeArrowheads="1"/>
          </p:cNvSpPr>
          <p:nvPr/>
        </p:nvSpPr>
        <p:spPr bwMode="auto">
          <a:xfrm>
            <a:off x="1519238" y="4364831"/>
            <a:ext cx="7032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等溫時，兩者熱量吸收相等，該物體的輻射就是空腔輻射的 </a:t>
            </a:r>
            <a:r>
              <a:rPr lang="en-US" altLang="zh-TW" sz="1800" i="1">
                <a:latin typeface="Times New Roman" pitchFamily="18" charset="0"/>
                <a:cs typeface="Times New Roman" pitchFamily="18" charset="0"/>
              </a:rPr>
              <a:t>e</a:t>
            </a:r>
            <a:r>
              <a:rPr lang="zh-TW" altLang="en-US" sz="1800" i="1">
                <a:cs typeface="Times New Roman" pitchFamily="18" charset="0"/>
              </a:rPr>
              <a:t> </a:t>
            </a:r>
            <a:r>
              <a:rPr lang="zh-TW" altLang="en-US" sz="1800">
                <a:cs typeface="Times New Roman" pitchFamily="18" charset="0"/>
              </a:rPr>
              <a:t>倍，</a:t>
            </a:r>
            <a:endParaRPr lang="en-US" altLang="zh-TW" sz="1800">
              <a:cs typeface="Times New Roman" pitchFamily="18" charset="0"/>
            </a:endParaRPr>
          </a:p>
        </p:txBody>
      </p:sp>
      <p:sp>
        <p:nvSpPr>
          <p:cNvPr id="15" name="等腰三角形 14"/>
          <p:cNvSpPr/>
          <p:nvPr/>
        </p:nvSpPr>
        <p:spPr>
          <a:xfrm rot="16200000">
            <a:off x="4219280" y="1180305"/>
            <a:ext cx="571500" cy="1857375"/>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向右箭號 15"/>
          <p:cNvSpPr/>
          <p:nvPr/>
        </p:nvSpPr>
        <p:spPr>
          <a:xfrm>
            <a:off x="4719342" y="2037555"/>
            <a:ext cx="238125" cy="15557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向右箭號 17"/>
          <p:cNvSpPr/>
          <p:nvPr/>
        </p:nvSpPr>
        <p:spPr>
          <a:xfrm rot="13397845">
            <a:off x="5090817" y="1685130"/>
            <a:ext cx="284163" cy="15398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等腰三角形 18"/>
          <p:cNvSpPr/>
          <p:nvPr/>
        </p:nvSpPr>
        <p:spPr>
          <a:xfrm rot="5400000">
            <a:off x="4147843" y="1180305"/>
            <a:ext cx="571500" cy="1857375"/>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向左箭號 19"/>
          <p:cNvSpPr/>
          <p:nvPr/>
        </p:nvSpPr>
        <p:spPr>
          <a:xfrm>
            <a:off x="4004967" y="2037555"/>
            <a:ext cx="238125" cy="15557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54" name="矩形 1"/>
          <p:cNvSpPr>
            <a:spLocks noChangeArrowheads="1"/>
          </p:cNvSpPr>
          <p:nvPr/>
        </p:nvSpPr>
        <p:spPr bwMode="auto">
          <a:xfrm>
            <a:off x="1530350" y="3899694"/>
            <a:ext cx="434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cs typeface="Times New Roman" pitchFamily="18" charset="0"/>
              </a:rPr>
              <a:t>然而它對空腔的幅射，空腔會完全吸收。</a:t>
            </a:r>
          </a:p>
        </p:txBody>
      </p:sp>
      <mc:AlternateContent xmlns:mc="http://schemas.openxmlformats.org/markup-compatibility/2006" xmlns:a14="http://schemas.microsoft.com/office/drawing/2010/main">
        <mc:Choice Requires="a14">
          <p:sp>
            <p:nvSpPr>
              <p:cNvPr id="21" name="文字方塊 11">
                <a:extLst>
                  <a:ext uri="{FF2B5EF4-FFF2-40B4-BE49-F238E27FC236}">
                    <a16:creationId xmlns:a16="http://schemas.microsoft.com/office/drawing/2014/main" id="{602462E2-6269-D34B-8187-005B2B0EDFB8}"/>
                  </a:ext>
                </a:extLst>
              </p:cNvPr>
              <p:cNvSpPr txBox="1"/>
              <p:nvPr/>
            </p:nvSpPr>
            <p:spPr>
              <a:xfrm>
                <a:off x="1530350" y="4829969"/>
                <a:ext cx="2609602" cy="441403"/>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物</m:t>
                          </m:r>
                        </m:sub>
                      </m:sSub>
                      <m:r>
                        <a:rPr lang="en-US" altLang="zh-TW" b="0" i="1" smtClean="0">
                          <a:latin typeface="Cambria Math"/>
                        </a:rPr>
                        <m:t>=</m:t>
                      </m:r>
                      <m:r>
                        <a:rPr lang="en-US" i="1">
                          <a:latin typeface="Cambria Math" panose="02040503050406030204" pitchFamily="18" charset="0"/>
                        </a:rPr>
                        <m:t>𝑒</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空</m:t>
                          </m:r>
                        </m:sub>
                      </m:sSub>
                      <m:r>
                        <a:rPr lang="en-US" b="0" i="0" smtClean="0">
                          <a:latin typeface="Cambria Math" panose="02040503050406030204" pitchFamily="18" charset="0"/>
                        </a:rPr>
                        <m:t>=</m:t>
                      </m:r>
                      <m:r>
                        <a:rPr lang="en-US" altLang="zh-TW" b="0" i="1" smtClean="0">
                          <a:latin typeface="Cambria Math" panose="02040503050406030204" pitchFamily="18" charset="0"/>
                        </a:rPr>
                        <m:t>𝑒</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21" name="文字方塊 11">
                <a:extLst>
                  <a:ext uri="{FF2B5EF4-FFF2-40B4-BE49-F238E27FC236}">
                    <a16:creationId xmlns:a16="http://schemas.microsoft.com/office/drawing/2014/main" id="{602462E2-6269-D34B-8187-005B2B0EDFB8}"/>
                  </a:ext>
                </a:extLst>
              </p:cNvPr>
              <p:cNvSpPr txBox="1">
                <a:spLocks noRot="1" noChangeAspect="1" noMove="1" noResize="1" noEditPoints="1" noAdjustHandles="1" noChangeArrowheads="1" noChangeShapeType="1" noTextEdit="1"/>
              </p:cNvSpPr>
              <p:nvPr/>
            </p:nvSpPr>
            <p:spPr>
              <a:xfrm>
                <a:off x="1530350" y="4829969"/>
                <a:ext cx="2609602" cy="441403"/>
              </a:xfrm>
              <a:prstGeom prst="rect">
                <a:avLst/>
              </a:prstGeom>
              <a:blipFill>
                <a:blip r:embed="rId3"/>
                <a:stretch>
                  <a:fillRect b="-1111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1CF1C90-0608-484B-B1B8-5AA49B75E702}"/>
                  </a:ext>
                </a:extLst>
              </p:cNvPr>
              <p:cNvSpPr txBox="1"/>
              <p:nvPr/>
            </p:nvSpPr>
            <p:spPr>
              <a:xfrm>
                <a:off x="5525571" y="1426455"/>
                <a:ext cx="1236108" cy="33566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22" name="TextBox 21">
                <a:extLst>
                  <a:ext uri="{FF2B5EF4-FFF2-40B4-BE49-F238E27FC236}">
                    <a16:creationId xmlns:a16="http://schemas.microsoft.com/office/drawing/2014/main" id="{B1CF1C90-0608-484B-B1B8-5AA49B75E702}"/>
                  </a:ext>
                </a:extLst>
              </p:cNvPr>
              <p:cNvSpPr txBox="1">
                <a:spLocks noRot="1" noChangeAspect="1" noMove="1" noResize="1" noEditPoints="1" noAdjustHandles="1" noChangeArrowheads="1" noChangeShapeType="1" noTextEdit="1"/>
              </p:cNvSpPr>
              <p:nvPr/>
            </p:nvSpPr>
            <p:spPr>
              <a:xfrm>
                <a:off x="5525571" y="1426455"/>
                <a:ext cx="1236108" cy="335669"/>
              </a:xfrm>
              <a:prstGeom prst="rect">
                <a:avLst/>
              </a:prstGeom>
              <a:blipFill>
                <a:blip r:embed="rId4"/>
                <a:stretch>
                  <a:fillRect l="-1010" r="-5051" b="-2963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D2B9B42-05A2-2C4B-82F6-53098C3E192A}"/>
                  </a:ext>
                </a:extLst>
              </p:cNvPr>
              <p:cNvSpPr txBox="1"/>
              <p:nvPr/>
            </p:nvSpPr>
            <p:spPr>
              <a:xfrm>
                <a:off x="3140254" y="1315528"/>
                <a:ext cx="1245469" cy="344710"/>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smtClean="0">
                              <a:latin typeface="Cambria Math" panose="02040503050406030204" pitchFamily="18" charset="0"/>
                              <a:ea typeface="+mj-ea"/>
                            </a:rPr>
                            <m:t>物</m:t>
                          </m:r>
                        </m:sub>
                      </m:sSub>
                    </m:oMath>
                  </m:oMathPara>
                </a14:m>
                <a:endParaRPr lang="en-TW" dirty="0"/>
              </a:p>
            </p:txBody>
          </p:sp>
        </mc:Choice>
        <mc:Fallback xmlns="">
          <p:sp>
            <p:nvSpPr>
              <p:cNvPr id="23" name="TextBox 22">
                <a:extLst>
                  <a:ext uri="{FF2B5EF4-FFF2-40B4-BE49-F238E27FC236}">
                    <a16:creationId xmlns:a16="http://schemas.microsoft.com/office/drawing/2014/main" id="{8D2B9B42-05A2-2C4B-82F6-53098C3E192A}"/>
                  </a:ext>
                </a:extLst>
              </p:cNvPr>
              <p:cNvSpPr txBox="1">
                <a:spLocks noRot="1" noChangeAspect="1" noMove="1" noResize="1" noEditPoints="1" noAdjustHandles="1" noChangeArrowheads="1" noChangeShapeType="1" noTextEdit="1"/>
              </p:cNvSpPr>
              <p:nvPr/>
            </p:nvSpPr>
            <p:spPr>
              <a:xfrm>
                <a:off x="3140254" y="1315528"/>
                <a:ext cx="1245469" cy="344710"/>
              </a:xfrm>
              <a:prstGeom prst="rect">
                <a:avLst/>
              </a:prstGeom>
              <a:blipFill>
                <a:blip r:embed="rId5"/>
                <a:stretch>
                  <a:fillRect l="-4040" r="-5051" b="-32143"/>
                </a:stretch>
              </a:blipFill>
            </p:spPr>
            <p:txBody>
              <a:bodyPr/>
              <a:lstStyle/>
              <a:p>
                <a:r>
                  <a:rPr lang="en-TW">
                    <a:noFill/>
                  </a:rPr>
                  <a:t> </a:t>
                </a:r>
              </a:p>
            </p:txBody>
          </p:sp>
        </mc:Fallback>
      </mc:AlternateContent>
    </p:spTree>
    <p:extLst>
      <p:ext uri="{BB962C8B-B14F-4D97-AF65-F5344CB8AC3E}">
        <p14:creationId xmlns:p14="http://schemas.microsoft.com/office/powerpoint/2010/main" val="1511583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341"/>
                                        </p:tgtEl>
                                        <p:attrNameLst>
                                          <p:attrName>style.visibility</p:attrName>
                                        </p:attrNameLst>
                                      </p:cBhvr>
                                      <p:to>
                                        <p:strVal val="visible"/>
                                      </p:to>
                                    </p:set>
                                    <p:anim calcmode="lin" valueType="num">
                                      <p:cBhvr additive="base">
                                        <p:cTn id="23" dur="500" fill="hold"/>
                                        <p:tgtEl>
                                          <p:spTgt spid="14341"/>
                                        </p:tgtEl>
                                        <p:attrNameLst>
                                          <p:attrName>ppt_x</p:attrName>
                                        </p:attrNameLst>
                                      </p:cBhvr>
                                      <p:tavLst>
                                        <p:tav tm="0">
                                          <p:val>
                                            <p:strVal val="#ppt_x"/>
                                          </p:val>
                                        </p:tav>
                                        <p:tav tm="100000">
                                          <p:val>
                                            <p:strVal val="#ppt_x"/>
                                          </p:val>
                                        </p:tav>
                                      </p:tavLst>
                                    </p:anim>
                                    <p:anim calcmode="lin" valueType="num">
                                      <p:cBhvr additive="base">
                                        <p:cTn id="24"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354"/>
                                        </p:tgtEl>
                                        <p:attrNameLst>
                                          <p:attrName>style.visibility</p:attrName>
                                        </p:attrNameLst>
                                      </p:cBhvr>
                                      <p:to>
                                        <p:strVal val="visible"/>
                                      </p:to>
                                    </p:set>
                                    <p:anim calcmode="lin" valueType="num">
                                      <p:cBhvr additive="base">
                                        <p:cTn id="37" dur="500" fill="hold"/>
                                        <p:tgtEl>
                                          <p:spTgt spid="14354"/>
                                        </p:tgtEl>
                                        <p:attrNameLst>
                                          <p:attrName>ppt_x</p:attrName>
                                        </p:attrNameLst>
                                      </p:cBhvr>
                                      <p:tavLst>
                                        <p:tav tm="0">
                                          <p:val>
                                            <p:strVal val="#ppt_x"/>
                                          </p:val>
                                        </p:tav>
                                        <p:tav tm="100000">
                                          <p:val>
                                            <p:strVal val="#ppt_x"/>
                                          </p:val>
                                        </p:tav>
                                      </p:tavLst>
                                    </p:anim>
                                    <p:anim calcmode="lin" valueType="num">
                                      <p:cBhvr additive="base">
                                        <p:cTn id="38" dur="500" fill="hold"/>
                                        <p:tgtEl>
                                          <p:spTgt spid="1435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345"/>
                                        </p:tgtEl>
                                        <p:attrNameLst>
                                          <p:attrName>style.visibility</p:attrName>
                                        </p:attrNameLst>
                                      </p:cBhvr>
                                      <p:to>
                                        <p:strVal val="visible"/>
                                      </p:to>
                                    </p:set>
                                    <p:anim calcmode="lin" valueType="num">
                                      <p:cBhvr additive="base">
                                        <p:cTn id="49" dur="500" fill="hold"/>
                                        <p:tgtEl>
                                          <p:spTgt spid="14345"/>
                                        </p:tgtEl>
                                        <p:attrNameLst>
                                          <p:attrName>ppt_x</p:attrName>
                                        </p:attrNameLst>
                                      </p:cBhvr>
                                      <p:tavLst>
                                        <p:tav tm="0">
                                          <p:val>
                                            <p:strVal val="#ppt_x"/>
                                          </p:val>
                                        </p:tav>
                                        <p:tav tm="100000">
                                          <p:val>
                                            <p:strVal val="#ppt_x"/>
                                          </p:val>
                                        </p:tav>
                                      </p:tavLst>
                                    </p:anim>
                                    <p:anim calcmode="lin" valueType="num">
                                      <p:cBhvr additive="base">
                                        <p:cTn id="50" dur="500" fill="hold"/>
                                        <p:tgtEl>
                                          <p:spTgt spid="1434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343"/>
                                        </p:tgtEl>
                                        <p:attrNameLst>
                                          <p:attrName>style.visibility</p:attrName>
                                        </p:attrNameLst>
                                      </p:cBhvr>
                                      <p:to>
                                        <p:strVal val="visible"/>
                                      </p:to>
                                    </p:set>
                                    <p:anim calcmode="lin" valueType="num">
                                      <p:cBhvr additive="base">
                                        <p:cTn id="55" dur="500" fill="hold"/>
                                        <p:tgtEl>
                                          <p:spTgt spid="14343"/>
                                        </p:tgtEl>
                                        <p:attrNameLst>
                                          <p:attrName>ppt_x</p:attrName>
                                        </p:attrNameLst>
                                      </p:cBhvr>
                                      <p:tavLst>
                                        <p:tav tm="0">
                                          <p:val>
                                            <p:strVal val="#ppt_x"/>
                                          </p:val>
                                        </p:tav>
                                        <p:tav tm="100000">
                                          <p:val>
                                            <p:strVal val="#ppt_x"/>
                                          </p:val>
                                        </p:tav>
                                      </p:tavLst>
                                    </p:anim>
                                    <p:anim calcmode="lin" valueType="num">
                                      <p:cBhvr additive="base">
                                        <p:cTn id="56" dur="500" fill="hold"/>
                                        <p:tgtEl>
                                          <p:spTgt spid="1434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4342"/>
                                        </p:tgtEl>
                                        <p:attrNameLst>
                                          <p:attrName>style.visibility</p:attrName>
                                        </p:attrNameLst>
                                      </p:cBhvr>
                                      <p:to>
                                        <p:strVal val="visible"/>
                                      </p:to>
                                    </p:set>
                                    <p:anim calcmode="lin" valueType="num">
                                      <p:cBhvr additive="base">
                                        <p:cTn id="59" dur="500" fill="hold"/>
                                        <p:tgtEl>
                                          <p:spTgt spid="14342"/>
                                        </p:tgtEl>
                                        <p:attrNameLst>
                                          <p:attrName>ppt_x</p:attrName>
                                        </p:attrNameLst>
                                      </p:cBhvr>
                                      <p:tavLst>
                                        <p:tav tm="0">
                                          <p:val>
                                            <p:strVal val="#ppt_x"/>
                                          </p:val>
                                        </p:tav>
                                        <p:tav tm="100000">
                                          <p:val>
                                            <p:strVal val="#ppt_x"/>
                                          </p:val>
                                        </p:tav>
                                      </p:tavLst>
                                    </p:anim>
                                    <p:anim calcmode="lin" valueType="num">
                                      <p:cBhvr additive="base">
                                        <p:cTn id="60"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14342" grpId="0"/>
      <p:bldP spid="14343" grpId="0"/>
      <p:bldP spid="14345" grpId="0"/>
      <p:bldP spid="15" grpId="0" animBg="1"/>
      <p:bldP spid="16" grpId="0" animBg="1"/>
      <p:bldP spid="18" grpId="0" animBg="1"/>
      <p:bldP spid="19" grpId="0" animBg="1"/>
      <p:bldP spid="20" grpId="0" animBg="1"/>
      <p:bldP spid="14354" grpId="0"/>
      <p:bldP spid="21" grpId="0"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95736" y="548680"/>
            <a:ext cx="4680520" cy="5616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2286000" y="612845"/>
            <a:ext cx="4374232" cy="5355312"/>
          </a:xfrm>
          <a:prstGeom prst="rect">
            <a:avLst/>
          </a:prstGeom>
          <a:ln>
            <a:solidFill>
              <a:schemeClr val="tx1"/>
            </a:solidFill>
          </a:ln>
        </p:spPr>
        <p:txBody>
          <a:bodyPr wrap="square">
            <a:spAutoFit/>
          </a:bodyPr>
          <a:lstStyle/>
          <a:p>
            <a:r>
              <a:rPr lang="en-US" altLang="zh-TW" b="1" dirty="0"/>
              <a:t>Material</a:t>
            </a:r>
            <a:r>
              <a:rPr lang="zh-TW" altLang="en-US" b="1" dirty="0"/>
              <a:t>  </a:t>
            </a:r>
            <a:r>
              <a:rPr lang="en-US" altLang="zh-TW" b="1" dirty="0"/>
              <a:t>	</a:t>
            </a:r>
            <a:r>
              <a:rPr lang="zh-TW" altLang="en-US" b="1" dirty="0"/>
              <a:t>            </a:t>
            </a:r>
            <a:r>
              <a:rPr lang="en-US" altLang="zh-TW" b="1" dirty="0"/>
              <a:t>Emissivity</a:t>
            </a:r>
          </a:p>
          <a:p>
            <a:r>
              <a:rPr lang="en-US" altLang="zh-TW" dirty="0"/>
              <a:t>Aluminum foil	</a:t>
            </a:r>
            <a:r>
              <a:rPr lang="zh-TW" altLang="en-US" dirty="0"/>
              <a:t>              </a:t>
            </a:r>
            <a:r>
              <a:rPr lang="en-US" altLang="zh-TW" dirty="0"/>
              <a:t>0.03	</a:t>
            </a:r>
            <a:endParaRPr lang="en-US" altLang="zh-TW" dirty="0">
              <a:hlinkClick r:id="rId2"/>
            </a:endParaRPr>
          </a:p>
          <a:p>
            <a:r>
              <a:rPr lang="en-US" altLang="zh-TW" dirty="0"/>
              <a:t>Aluminum, anodized	0.9</a:t>
            </a:r>
            <a:r>
              <a:rPr lang="en-US" altLang="zh-TW" baseline="30000" dirty="0"/>
              <a:t>[11]</a:t>
            </a:r>
            <a:r>
              <a:rPr lang="en-US" altLang="zh-TW" dirty="0"/>
              <a:t>	</a:t>
            </a:r>
            <a:endParaRPr lang="en-US" altLang="zh-TW" dirty="0">
              <a:hlinkClick r:id="rId3"/>
            </a:endParaRPr>
          </a:p>
          <a:p>
            <a:r>
              <a:rPr lang="en-US" altLang="zh-TW" dirty="0"/>
              <a:t>Asphalt	</a:t>
            </a:r>
            <a:r>
              <a:rPr lang="zh-TW" altLang="en-US" dirty="0"/>
              <a:t>                             </a:t>
            </a:r>
            <a:r>
              <a:rPr lang="en-US" altLang="zh-TW" dirty="0"/>
              <a:t>0.88	</a:t>
            </a:r>
            <a:endParaRPr lang="en-US" altLang="zh-TW" dirty="0">
              <a:hlinkClick r:id="rId4"/>
            </a:endParaRPr>
          </a:p>
          <a:p>
            <a:r>
              <a:rPr lang="en-US" altLang="zh-TW" dirty="0"/>
              <a:t>Brick	</a:t>
            </a:r>
            <a:r>
              <a:rPr lang="zh-TW" altLang="en-US" dirty="0"/>
              <a:t>                             </a:t>
            </a:r>
            <a:r>
              <a:rPr lang="en-US" altLang="zh-TW" dirty="0"/>
              <a:t>0.90	</a:t>
            </a:r>
          </a:p>
          <a:p>
            <a:r>
              <a:rPr lang="en-US" altLang="zh-TW" dirty="0"/>
              <a:t>Concrete, rough	</a:t>
            </a:r>
            <a:r>
              <a:rPr lang="zh-TW" altLang="en-US" dirty="0"/>
              <a:t>               </a:t>
            </a:r>
            <a:r>
              <a:rPr lang="en-US" altLang="zh-TW" dirty="0"/>
              <a:t>0.91	</a:t>
            </a:r>
          </a:p>
          <a:p>
            <a:r>
              <a:rPr lang="en-US" altLang="zh-TW" dirty="0"/>
              <a:t>Copper, polished	</a:t>
            </a:r>
            <a:r>
              <a:rPr lang="zh-TW" altLang="en-US" dirty="0"/>
              <a:t>               </a:t>
            </a:r>
            <a:r>
              <a:rPr lang="en-US" altLang="zh-TW" dirty="0"/>
              <a:t>0.04	</a:t>
            </a:r>
            <a:endParaRPr lang="en-US" altLang="zh-TW" dirty="0">
              <a:hlinkClick r:id="rId5"/>
            </a:endParaRPr>
          </a:p>
          <a:p>
            <a:r>
              <a:rPr lang="en-US" altLang="zh-TW" dirty="0"/>
              <a:t>Copper, oxidized	</a:t>
            </a:r>
            <a:r>
              <a:rPr lang="zh-TW" altLang="en-US" dirty="0"/>
              <a:t>               </a:t>
            </a:r>
            <a:r>
              <a:rPr lang="en-US" altLang="zh-TW" dirty="0"/>
              <a:t>0.87	</a:t>
            </a:r>
          </a:p>
          <a:p>
            <a:r>
              <a:rPr lang="en-US" altLang="zh-TW" dirty="0"/>
              <a:t>Glass, smooth </a:t>
            </a:r>
            <a:r>
              <a:rPr lang="zh-TW" altLang="en-US" dirty="0"/>
              <a:t>      </a:t>
            </a:r>
            <a:r>
              <a:rPr lang="en-US" altLang="zh-TW" dirty="0"/>
              <a:t>	</a:t>
            </a:r>
            <a:r>
              <a:rPr lang="zh-TW" altLang="en-US" dirty="0"/>
              <a:t> </a:t>
            </a:r>
            <a:r>
              <a:rPr lang="en-US" altLang="zh-TW" dirty="0"/>
              <a:t>0.95	</a:t>
            </a:r>
            <a:endParaRPr lang="en-US" altLang="zh-TW" dirty="0">
              <a:hlinkClick r:id="rId6"/>
            </a:endParaRPr>
          </a:p>
          <a:p>
            <a:r>
              <a:rPr lang="en-US" altLang="zh-TW" dirty="0"/>
              <a:t>Ice	</a:t>
            </a:r>
            <a:r>
              <a:rPr lang="zh-TW" altLang="en-US" dirty="0"/>
              <a:t>                             </a:t>
            </a:r>
            <a:r>
              <a:rPr lang="en-US" altLang="zh-TW" dirty="0"/>
              <a:t>0.97	</a:t>
            </a:r>
            <a:endParaRPr lang="en-US" altLang="zh-TW" dirty="0">
              <a:hlinkClick r:id="rId7"/>
            </a:endParaRPr>
          </a:p>
          <a:p>
            <a:r>
              <a:rPr lang="en-US" altLang="zh-TW" dirty="0"/>
              <a:t>Limestone	</a:t>
            </a:r>
            <a:r>
              <a:rPr lang="zh-TW" altLang="en-US" dirty="0"/>
              <a:t>               </a:t>
            </a:r>
            <a:r>
              <a:rPr lang="en-US" altLang="zh-TW" dirty="0"/>
              <a:t>0.92	</a:t>
            </a:r>
            <a:endParaRPr lang="en-US" altLang="zh-TW" dirty="0">
              <a:hlinkClick r:id="rId8"/>
            </a:endParaRPr>
          </a:p>
          <a:p>
            <a:r>
              <a:rPr lang="en-US" altLang="zh-TW" dirty="0"/>
              <a:t>Marble (polished)	</a:t>
            </a:r>
            <a:r>
              <a:rPr lang="zh-TW" altLang="en-US" dirty="0"/>
              <a:t>               </a:t>
            </a:r>
            <a:r>
              <a:rPr lang="en-US" altLang="zh-TW" dirty="0"/>
              <a:t>0.89 to 0.92</a:t>
            </a:r>
          </a:p>
          <a:p>
            <a:r>
              <a:rPr lang="en-US" altLang="zh-TW" dirty="0"/>
              <a:t>Paint (including white)	</a:t>
            </a:r>
            <a:r>
              <a:rPr lang="zh-TW" altLang="en-US" dirty="0"/>
              <a:t> </a:t>
            </a:r>
            <a:r>
              <a:rPr lang="en-US" altLang="zh-TW" dirty="0"/>
              <a:t>0.9	</a:t>
            </a:r>
          </a:p>
          <a:p>
            <a:r>
              <a:rPr lang="en-US" altLang="zh-TW" dirty="0"/>
              <a:t>Paper, roofing or white	</a:t>
            </a:r>
            <a:r>
              <a:rPr lang="zh-TW" altLang="en-US" dirty="0"/>
              <a:t> </a:t>
            </a:r>
            <a:r>
              <a:rPr lang="en-US" altLang="zh-TW" dirty="0"/>
              <a:t>0.88 to 0.86</a:t>
            </a:r>
          </a:p>
          <a:p>
            <a:r>
              <a:rPr lang="en-US" altLang="zh-TW" dirty="0"/>
              <a:t>Plaster, rough	</a:t>
            </a:r>
            <a:r>
              <a:rPr lang="zh-TW" altLang="en-US" dirty="0"/>
              <a:t>                </a:t>
            </a:r>
            <a:r>
              <a:rPr lang="en-US" altLang="zh-TW" dirty="0"/>
              <a:t>0.89	</a:t>
            </a:r>
            <a:endParaRPr lang="en-US" altLang="zh-TW" dirty="0">
              <a:hlinkClick r:id="rId9"/>
            </a:endParaRPr>
          </a:p>
          <a:p>
            <a:r>
              <a:rPr lang="en-US" altLang="zh-TW" dirty="0"/>
              <a:t>Silver, polished	</a:t>
            </a:r>
            <a:r>
              <a:rPr lang="zh-TW" altLang="en-US" dirty="0"/>
              <a:t>                </a:t>
            </a:r>
            <a:r>
              <a:rPr lang="en-US" altLang="zh-TW" dirty="0"/>
              <a:t>0.02	</a:t>
            </a:r>
            <a:endParaRPr lang="en-US" altLang="zh-TW" dirty="0">
              <a:hlinkClick r:id="rId10"/>
            </a:endParaRPr>
          </a:p>
          <a:p>
            <a:r>
              <a:rPr lang="en-US" altLang="zh-TW" dirty="0"/>
              <a:t>Silver, oxidized	</a:t>
            </a:r>
            <a:r>
              <a:rPr lang="zh-TW" altLang="en-US" dirty="0"/>
              <a:t>                </a:t>
            </a:r>
            <a:r>
              <a:rPr lang="en-US" altLang="zh-TW" dirty="0"/>
              <a:t>0.04	</a:t>
            </a:r>
          </a:p>
          <a:p>
            <a:r>
              <a:rPr lang="en-US" altLang="zh-TW" dirty="0"/>
              <a:t>Snow	</a:t>
            </a:r>
            <a:r>
              <a:rPr lang="zh-TW" altLang="en-US" dirty="0"/>
              <a:t>                               </a:t>
            </a:r>
            <a:r>
              <a:rPr lang="en-US" altLang="zh-TW" dirty="0"/>
              <a:t>0.8 to 0.9</a:t>
            </a:r>
          </a:p>
          <a:p>
            <a:r>
              <a:rPr lang="en-US" altLang="zh-TW" dirty="0"/>
              <a:t>Water, pure	</a:t>
            </a:r>
            <a:r>
              <a:rPr lang="zh-TW" altLang="en-US" dirty="0"/>
              <a:t>                 </a:t>
            </a:r>
            <a:r>
              <a:rPr lang="en-US" altLang="zh-TW" dirty="0"/>
              <a:t>0.96	</a:t>
            </a:r>
            <a:endParaRPr lang="en-US" altLang="zh-TW" dirty="0">
              <a:hlinkClick r:id="rId11"/>
            </a:endParaRPr>
          </a:p>
        </p:txBody>
      </p:sp>
      <p:cxnSp>
        <p:nvCxnSpPr>
          <p:cNvPr id="4" name="直線接點 3"/>
          <p:cNvCxnSpPr/>
          <p:nvPr/>
        </p:nvCxnSpPr>
        <p:spPr>
          <a:xfrm>
            <a:off x="4860032" y="612845"/>
            <a:ext cx="0" cy="53553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126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ttp://www.sa.ac.th/winyoo/thermo_gas/heattransfer/blacksilverabsorbem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84734"/>
            <a:ext cx="8176963" cy="408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6876256" y="1284734"/>
                <a:ext cx="9736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𝑒</m:t>
                      </m:r>
                      <m:r>
                        <a:rPr lang="en-US" altLang="zh-TW" b="0" i="1" smtClean="0">
                          <a:latin typeface="Cambria Math"/>
                        </a:rPr>
                        <m:t>=0.1</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876256" y="1284734"/>
                <a:ext cx="973600" cy="369332"/>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2987824" y="1293641"/>
                <a:ext cx="11018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𝑒</m:t>
                      </m:r>
                      <m:r>
                        <a:rPr lang="en-US" altLang="zh-TW" b="0" i="1" smtClean="0">
                          <a:latin typeface="Cambria Math"/>
                        </a:rPr>
                        <m:t>=0.97</m:t>
                      </m:r>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2987824" y="1293641"/>
                <a:ext cx="1101840" cy="369332"/>
              </a:xfrm>
              <a:prstGeom prst="rect">
                <a:avLst/>
              </a:prstGeom>
              <a:blipFill rotWithShape="1">
                <a:blip r:embed="rId4"/>
                <a:stretch>
                  <a:fillRect/>
                </a:stretch>
              </a:blipFill>
            </p:spPr>
            <p:txBody>
              <a:bodyPr/>
              <a:lstStyle/>
              <a:p>
                <a:r>
                  <a:rPr lang="zh-TW" altLang="en-US">
                    <a:noFill/>
                  </a:rPr>
                  <a:t> </a:t>
                </a:r>
              </a:p>
            </p:txBody>
          </p:sp>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476672"/>
            <a:ext cx="3816424"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2741294" y="608101"/>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8003" name="Picture 3" descr="\\psf\Home\Downloads\bkg3.gif"/>
          <p:cNvPicPr>
            <a:picLocks noChangeAspect="1" noChangeArrowheads="1"/>
          </p:cNvPicPr>
          <p:nvPr/>
        </p:nvPicPr>
        <p:blipFill rotWithShape="1">
          <a:blip r:embed="rId2">
            <a:extLst>
              <a:ext uri="{28A0092B-C50C-407E-A947-70E740481C1C}">
                <a14:useLocalDpi xmlns:a14="http://schemas.microsoft.com/office/drawing/2010/main" val="0"/>
              </a:ext>
            </a:extLst>
          </a:blip>
          <a:srcRect t="44542" r="54848"/>
          <a:stretch/>
        </p:blipFill>
        <p:spPr bwMode="auto">
          <a:xfrm>
            <a:off x="827584" y="746598"/>
            <a:ext cx="3672408" cy="3227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eat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22" t="19014" r="62779" b="13586"/>
          <a:stretch/>
        </p:blipFill>
        <p:spPr bwMode="auto">
          <a:xfrm>
            <a:off x="2186594" y="1628800"/>
            <a:ext cx="1386435" cy="115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4293110" y="2072190"/>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p:cNvCxnSpPr/>
          <p:nvPr/>
        </p:nvCxnSpPr>
        <p:spPr>
          <a:xfrm flipH="1" flipV="1">
            <a:off x="4283968" y="2216206"/>
            <a:ext cx="216024" cy="9364"/>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4077086" y="1336784"/>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12"/>
          <p:cNvCxnSpPr/>
          <p:nvPr/>
        </p:nvCxnSpPr>
        <p:spPr>
          <a:xfrm flipH="1">
            <a:off x="4082976" y="1393750"/>
            <a:ext cx="144016" cy="123311"/>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2771799" y="602582"/>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直線單箭頭接點 3"/>
          <p:cNvCxnSpPr/>
          <p:nvPr/>
        </p:nvCxnSpPr>
        <p:spPr>
          <a:xfrm>
            <a:off x="2849306" y="741482"/>
            <a:ext cx="0" cy="218623"/>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1448794" y="1345168"/>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3" name="直線單箭頭接點 22"/>
          <p:cNvCxnSpPr/>
          <p:nvPr/>
        </p:nvCxnSpPr>
        <p:spPr>
          <a:xfrm>
            <a:off x="1558465" y="1532102"/>
            <a:ext cx="144016" cy="123311"/>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1414449" y="2904239"/>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6" name="直線單箭頭接點 25"/>
          <p:cNvCxnSpPr/>
          <p:nvPr/>
        </p:nvCxnSpPr>
        <p:spPr>
          <a:xfrm flipV="1">
            <a:off x="1414449" y="2955445"/>
            <a:ext cx="250369" cy="236826"/>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文字方塊 29"/>
          <p:cNvSpPr txBox="1"/>
          <p:nvPr/>
        </p:nvSpPr>
        <p:spPr>
          <a:xfrm>
            <a:off x="906340" y="4154666"/>
            <a:ext cx="7436508" cy="369332"/>
          </a:xfrm>
          <a:prstGeom prst="rect">
            <a:avLst/>
          </a:prstGeom>
          <a:noFill/>
        </p:spPr>
        <p:txBody>
          <a:bodyPr wrap="square" rtlCol="0">
            <a:spAutoFit/>
          </a:bodyPr>
          <a:lstStyle/>
          <a:p>
            <a:r>
              <a:rPr lang="zh-TW" altLang="en-US" dirty="0"/>
              <a:t>物體透過熱輻射，同時吸收環境的熱輻射，可以與環境交換熱。</a:t>
            </a:r>
          </a:p>
        </p:txBody>
      </p:sp>
      <p:sp>
        <p:nvSpPr>
          <p:cNvPr id="6" name="矩形 5"/>
          <p:cNvSpPr/>
          <p:nvPr/>
        </p:nvSpPr>
        <p:spPr>
          <a:xfrm>
            <a:off x="906340" y="4580408"/>
            <a:ext cx="7363900" cy="369332"/>
          </a:xfrm>
          <a:prstGeom prst="rect">
            <a:avLst/>
          </a:prstGeom>
        </p:spPr>
        <p:txBody>
          <a:bodyPr wrap="square">
            <a:spAutoFit/>
          </a:bodyPr>
          <a:lstStyle/>
          <a:p>
            <a:r>
              <a:rPr lang="zh-TW" altLang="en-US" dirty="0"/>
              <a:t>效果與熱傳導相同，一段時間後，可以預期物體與環境達到熱平衡。</a:t>
            </a:r>
          </a:p>
        </p:txBody>
      </p:sp>
      <p:pic>
        <p:nvPicPr>
          <p:cNvPr id="18" name="Picture 38" descr="https://encrypted-tbn1.gstatic.com/images?q=tbn:ANd9GcSJy-np7-PzWc7kQYa7iBL9TxKspd7ESFBNUGrJq7zvv_JNmFX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6857" y="1520192"/>
            <a:ext cx="3109175" cy="254501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矩形 2">
                <a:extLst>
                  <a:ext uri="{FF2B5EF4-FFF2-40B4-BE49-F238E27FC236}">
                    <a16:creationId xmlns:a16="http://schemas.microsoft.com/office/drawing/2014/main" id="{76A867E8-5013-0D49-892C-F112D2C020C9}"/>
                  </a:ext>
                </a:extLst>
              </p:cNvPr>
              <p:cNvSpPr/>
              <p:nvPr/>
            </p:nvSpPr>
            <p:spPr>
              <a:xfrm>
                <a:off x="906340" y="5015411"/>
                <a:ext cx="4713406" cy="369332"/>
              </a:xfrm>
              <a:prstGeom prst="rect">
                <a:avLst/>
              </a:prstGeom>
            </p:spPr>
            <p:txBody>
              <a:bodyPr wrap="none">
                <a:spAutoFit/>
              </a:bodyPr>
              <a:lstStyle/>
              <a:p>
                <a:r>
                  <a:rPr lang="zh-TW" altLang="en-US" dirty="0"/>
                  <a:t>這時物體的溫度</a:t>
                </a:r>
                <a14:m>
                  <m:oMath xmlns:m="http://schemas.openxmlformats.org/officeDocument/2006/math">
                    <m:r>
                      <a:rPr lang="en-US" altLang="zh-TW" i="1">
                        <a:latin typeface="Cambria Math"/>
                      </a:rPr>
                      <m:t>𝑇</m:t>
                    </m:r>
                  </m:oMath>
                </a14:m>
                <a:r>
                  <a:rPr lang="zh-TW" altLang="en-US" dirty="0"/>
                  <a:t>應該就與環境的溫度相等。</a:t>
                </a:r>
              </a:p>
            </p:txBody>
          </p:sp>
        </mc:Choice>
        <mc:Fallback xmlns="">
          <p:sp>
            <p:nvSpPr>
              <p:cNvPr id="21" name="矩形 2">
                <a:extLst>
                  <a:ext uri="{FF2B5EF4-FFF2-40B4-BE49-F238E27FC236}">
                    <a16:creationId xmlns:a16="http://schemas.microsoft.com/office/drawing/2014/main" id="{76A867E8-5013-0D49-892C-F112D2C020C9}"/>
                  </a:ext>
                </a:extLst>
              </p:cNvPr>
              <p:cNvSpPr>
                <a:spLocks noRot="1" noChangeAspect="1" noMove="1" noResize="1" noEditPoints="1" noAdjustHandles="1" noChangeArrowheads="1" noChangeShapeType="1" noTextEdit="1"/>
              </p:cNvSpPr>
              <p:nvPr/>
            </p:nvSpPr>
            <p:spPr>
              <a:xfrm>
                <a:off x="906340" y="5015411"/>
                <a:ext cx="4713406" cy="369332"/>
              </a:xfrm>
              <a:prstGeom prst="rect">
                <a:avLst/>
              </a:prstGeom>
              <a:blipFill>
                <a:blip r:embed="rId5"/>
                <a:stretch>
                  <a:fillRect l="-1075" t="-10345" r="-269"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7477616-90F1-48E8-40F5-FC20B55D75F0}"/>
                  </a:ext>
                </a:extLst>
              </p:cNvPr>
              <p:cNvSpPr txBox="1"/>
              <p:nvPr/>
            </p:nvSpPr>
            <p:spPr>
              <a:xfrm>
                <a:off x="906340" y="5450414"/>
                <a:ext cx="6113932" cy="369332"/>
              </a:xfrm>
              <a:prstGeom prst="rect">
                <a:avLst/>
              </a:prstGeom>
              <a:noFill/>
            </p:spPr>
            <p:txBody>
              <a:bodyPr wrap="square" rtlCol="0">
                <a:spAutoFit/>
              </a:bodyPr>
              <a:lstStyle/>
              <a:p>
                <a:r>
                  <a:rPr lang="en-TW"/>
                  <a:t>我們就說</a:t>
                </a:r>
                <a:r>
                  <a:rPr lang="zh-TW" altLang="en-US" dirty="0"/>
                  <a:t>溫度</a:t>
                </a:r>
                <a14:m>
                  <m:oMath xmlns:m="http://schemas.openxmlformats.org/officeDocument/2006/math">
                    <m:r>
                      <a:rPr lang="en-US" altLang="zh-TW" i="1">
                        <a:latin typeface="Cambria Math"/>
                      </a:rPr>
                      <m:t>𝑇</m:t>
                    </m:r>
                  </m:oMath>
                </a14:m>
                <a:r>
                  <a:rPr lang="zh-TW" altLang="en-US" dirty="0"/>
                  <a:t>物體發出的</a:t>
                </a:r>
                <a:r>
                  <a:rPr lang="en-TW"/>
                  <a:t>熱輻射的溫度為</a:t>
                </a:r>
                <a14:m>
                  <m:oMath xmlns:m="http://schemas.openxmlformats.org/officeDocument/2006/math">
                    <m:r>
                      <a:rPr lang="en-US" altLang="zh-TW" i="1">
                        <a:latin typeface="Cambria Math"/>
                      </a:rPr>
                      <m:t>𝑇</m:t>
                    </m:r>
                  </m:oMath>
                </a14:m>
                <a:r>
                  <a:rPr lang="en-TW" dirty="0"/>
                  <a:t>。</a:t>
                </a:r>
              </a:p>
            </p:txBody>
          </p:sp>
        </mc:Choice>
        <mc:Fallback xmlns="">
          <p:sp>
            <p:nvSpPr>
              <p:cNvPr id="8" name="TextBox 7">
                <a:extLst>
                  <a:ext uri="{FF2B5EF4-FFF2-40B4-BE49-F238E27FC236}">
                    <a16:creationId xmlns:a16="http://schemas.microsoft.com/office/drawing/2014/main" id="{37477616-90F1-48E8-40F5-FC20B55D75F0}"/>
                  </a:ext>
                </a:extLst>
              </p:cNvPr>
              <p:cNvSpPr txBox="1">
                <a:spLocks noRot="1" noChangeAspect="1" noMove="1" noResize="1" noEditPoints="1" noAdjustHandles="1" noChangeArrowheads="1" noChangeShapeType="1" noTextEdit="1"/>
              </p:cNvSpPr>
              <p:nvPr/>
            </p:nvSpPr>
            <p:spPr>
              <a:xfrm>
                <a:off x="906340" y="5450414"/>
                <a:ext cx="6113932" cy="369332"/>
              </a:xfrm>
              <a:prstGeom prst="rect">
                <a:avLst/>
              </a:prstGeom>
              <a:blipFill>
                <a:blip r:embed="rId6"/>
                <a:stretch>
                  <a:fillRect l="-830" t="-6667" b="-23333"/>
                </a:stretch>
              </a:blipFill>
            </p:spPr>
            <p:txBody>
              <a:bodyPr/>
              <a:lstStyle/>
              <a:p>
                <a:r>
                  <a:rPr lang="en-US">
                    <a:noFill/>
                  </a:rPr>
                  <a:t> </a:t>
                </a:r>
              </a:p>
            </p:txBody>
          </p:sp>
        </mc:Fallback>
      </mc:AlternateContent>
      <p:sp>
        <p:nvSpPr>
          <p:cNvPr id="14" name="矩形 5">
            <a:extLst>
              <a:ext uri="{FF2B5EF4-FFF2-40B4-BE49-F238E27FC236}">
                <a16:creationId xmlns:a16="http://schemas.microsoft.com/office/drawing/2014/main" id="{3B3B5DA6-49E5-3BA2-4C5D-01105259C475}"/>
              </a:ext>
            </a:extLst>
          </p:cNvPr>
          <p:cNvSpPr/>
          <p:nvPr/>
        </p:nvSpPr>
        <p:spPr>
          <a:xfrm>
            <a:off x="906340" y="5885417"/>
            <a:ext cx="7363900" cy="369332"/>
          </a:xfrm>
          <a:prstGeom prst="rect">
            <a:avLst/>
          </a:prstGeom>
        </p:spPr>
        <p:txBody>
          <a:bodyPr wrap="square">
            <a:spAutoFit/>
          </a:bodyPr>
          <a:lstStyle/>
          <a:p>
            <a:r>
              <a:rPr lang="zh-TW" altLang="en-US" dirty="0"/>
              <a:t>可以看成物體、環境與熱輻射三者達到熱平衡。</a:t>
            </a:r>
          </a:p>
        </p:txBody>
      </p:sp>
    </p:spTree>
    <p:extLst>
      <p:ext uri="{BB962C8B-B14F-4D97-AF65-F5344CB8AC3E}">
        <p14:creationId xmlns:p14="http://schemas.microsoft.com/office/powerpoint/2010/main" val="518837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ms1.fhsh.tp.edu.tw/~stone/book/313/20080312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959" y="1062310"/>
            <a:ext cx="3929062"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文字方塊 3"/>
          <p:cNvSpPr txBox="1">
            <a:spLocks noChangeArrowheads="1"/>
          </p:cNvSpPr>
          <p:nvPr/>
        </p:nvSpPr>
        <p:spPr bwMode="auto">
          <a:xfrm>
            <a:off x="1578720" y="4157936"/>
            <a:ext cx="507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物體除了放出熱幅射，也接受來自環境的熱幅射：</a:t>
            </a:r>
          </a:p>
        </p:txBody>
      </p:sp>
      <p:sp>
        <p:nvSpPr>
          <p:cNvPr id="16389" name="文字方塊 6"/>
          <p:cNvSpPr txBox="1">
            <a:spLocks noChangeArrowheads="1"/>
          </p:cNvSpPr>
          <p:nvPr/>
        </p:nvSpPr>
        <p:spPr bwMode="auto">
          <a:xfrm>
            <a:off x="1598170" y="5733256"/>
            <a:ext cx="235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單位時間淨輻射熱量：</a:t>
            </a:r>
          </a:p>
        </p:txBody>
      </p:sp>
      <mc:AlternateContent xmlns:mc="http://schemas.openxmlformats.org/markup-compatibility/2006" xmlns:a14="http://schemas.microsoft.com/office/drawing/2010/main">
        <mc:Choice Requires="a14">
          <p:sp>
            <p:nvSpPr>
              <p:cNvPr id="6" name="文字方塊 5"/>
              <p:cNvSpPr txBox="1"/>
              <p:nvPr/>
            </p:nvSpPr>
            <p:spPr>
              <a:xfrm>
                <a:off x="4039340" y="5733256"/>
                <a:ext cx="2093265" cy="40498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en-US" altLang="zh-TW" b="0" i="1" smtClean="0">
                          <a:latin typeface="Cambria Math"/>
                        </a:rPr>
                        <m:t>𝑒</m:t>
                      </m:r>
                      <m:r>
                        <a:rPr lang="zh-TW" altLang="en-US" b="0" i="1" smtClean="0">
                          <a:latin typeface="Cambria Math"/>
                        </a:rPr>
                        <m:t>𝜎</m:t>
                      </m:r>
                      <m:r>
                        <a:rPr lang="en-US" altLang="zh-TW" b="0" i="1" smtClean="0">
                          <a:latin typeface="Cambria Math"/>
                        </a:rPr>
                        <m:t>𝐴</m:t>
                      </m:r>
                      <m:d>
                        <m:dPr>
                          <m:ctrlPr>
                            <a:rPr lang="en-US" altLang="zh-TW" b="0"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𝑇</m:t>
                              </m:r>
                            </m:e>
                            <m:sup>
                              <m:r>
                                <a:rPr lang="en-US" altLang="zh-TW" i="1">
                                  <a:latin typeface="Cambria Math"/>
                                </a:rPr>
                                <m:t>4</m:t>
                              </m:r>
                            </m:sup>
                          </m:sSup>
                          <m:r>
                            <a:rPr lang="en-US" altLang="zh-TW" b="0" i="1" smtClean="0">
                              <a:latin typeface="Cambria Math"/>
                            </a:rPr>
                            <m:t>−</m:t>
                          </m:r>
                          <m:sSubSup>
                            <m:sSubSupPr>
                              <m:ctrlPr>
                                <a:rPr lang="zh-TW" altLang="en-US" i="1">
                                  <a:latin typeface="Cambria Math" panose="02040503050406030204" pitchFamily="18" charset="0"/>
                                </a:rPr>
                              </m:ctrlPr>
                            </m:sSubSupPr>
                            <m:e>
                              <m:r>
                                <a:rPr lang="en-US" altLang="zh-TW" b="0" i="1" smtClean="0">
                                  <a:latin typeface="Cambria Math"/>
                                </a:rPr>
                                <m:t>𝑇</m:t>
                              </m:r>
                            </m:e>
                            <m:sub>
                              <m:r>
                                <a:rPr lang="en-US" altLang="zh-TW" b="0" i="1" smtClean="0">
                                  <a:latin typeface="Cambria Math"/>
                                </a:rPr>
                                <m:t>0</m:t>
                              </m:r>
                            </m:sub>
                            <m:sup>
                              <m:r>
                                <a:rPr lang="en-US" altLang="zh-TW" b="0" i="1" smtClean="0">
                                  <a:latin typeface="Cambria Math"/>
                                </a:rPr>
                                <m:t>4</m:t>
                              </m:r>
                            </m:sup>
                          </m:sSubSup>
                        </m:e>
                      </m:d>
                    </m:oMath>
                  </m:oMathPara>
                </a14:m>
                <a:endParaRPr lang="zh-TW" altLang="en-US" i="1"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4039340" y="5733256"/>
                <a:ext cx="2093265" cy="404983"/>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1586044" y="4662488"/>
                <a:ext cx="7162419" cy="369332"/>
              </a:xfrm>
              <a:prstGeom prst="rect">
                <a:avLst/>
              </a:prstGeom>
              <a:noFill/>
            </p:spPr>
            <p:txBody>
              <a:bodyPr wrap="square" rtlCol="0">
                <a:spAutoFit/>
              </a:bodyPr>
              <a:lstStyle/>
              <a:p>
                <a:r>
                  <a:rPr lang="zh-TW" altLang="en-US" dirty="0"/>
                  <a:t>如果環境充滿了</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𝑇</m:t>
                        </m:r>
                      </m:e>
                      <m:sub>
                        <m:r>
                          <a:rPr lang="en-US" altLang="zh-TW" b="0" i="1" smtClean="0">
                            <a:latin typeface="Cambria Math"/>
                          </a:rPr>
                          <m:t>0</m:t>
                        </m:r>
                      </m:sub>
                    </m:sSub>
                  </m:oMath>
                </a14:m>
                <a:r>
                  <a:rPr lang="zh-TW" altLang="en-US" dirty="0"/>
                  <a:t>的黑體輻射，那物體的吸收如同空腔輻射的開口！</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86044" y="4662488"/>
                <a:ext cx="7162419" cy="369332"/>
              </a:xfrm>
              <a:prstGeom prst="rect">
                <a:avLst/>
              </a:prstGeom>
              <a:blipFill rotWithShape="1">
                <a:blip r:embed="rId4"/>
                <a:stretch>
                  <a:fillRect l="-681" t="-6667"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5167253" y="5157192"/>
                <a:ext cx="1352613" cy="373628"/>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en-US" altLang="zh-TW" b="0" i="1" smtClean="0">
                          <a:latin typeface="Cambria Math"/>
                        </a:rPr>
                        <m:t>𝑒</m:t>
                      </m:r>
                      <m:r>
                        <a:rPr lang="zh-TW" altLang="en-US" b="0" i="1" smtClean="0">
                          <a:latin typeface="Cambria Math"/>
                        </a:rPr>
                        <m:t>𝜎</m:t>
                      </m:r>
                      <m:r>
                        <a:rPr lang="en-US" altLang="zh-TW" b="0" i="1" smtClean="0">
                          <a:latin typeface="Cambria Math"/>
                        </a:rPr>
                        <m:t>𝐴</m:t>
                      </m:r>
                      <m:sSubSup>
                        <m:sSubSupPr>
                          <m:ctrlPr>
                            <a:rPr lang="zh-TW" altLang="en-US" i="1">
                              <a:latin typeface="Cambria Math" panose="02040503050406030204" pitchFamily="18" charset="0"/>
                            </a:rPr>
                          </m:ctrlPr>
                        </m:sSubSupPr>
                        <m:e>
                          <m:r>
                            <a:rPr lang="en-US" altLang="zh-TW" i="1">
                              <a:latin typeface="Cambria Math"/>
                            </a:rPr>
                            <m:t>𝑇</m:t>
                          </m:r>
                        </m:e>
                        <m:sub>
                          <m:r>
                            <a:rPr lang="en-US" altLang="zh-TW" i="1">
                              <a:latin typeface="Cambria Math"/>
                            </a:rPr>
                            <m:t>0</m:t>
                          </m:r>
                        </m:sub>
                        <m:sup>
                          <m:r>
                            <a:rPr lang="en-US" altLang="zh-TW" i="1">
                              <a:latin typeface="Cambria Math"/>
                            </a:rPr>
                            <m:t>4</m:t>
                          </m:r>
                        </m:sup>
                      </m:sSubSup>
                    </m:oMath>
                  </m:oMathPara>
                </a14:m>
                <a:endParaRPr lang="zh-TW" altLang="en-US" i="1"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5167253" y="5157192"/>
                <a:ext cx="1352613" cy="373628"/>
              </a:xfrm>
              <a:prstGeom prst="rect">
                <a:avLst/>
              </a:prstGeom>
              <a:blipFill rotWithShape="1">
                <a:blip r:embed="rId5"/>
                <a:stretch>
                  <a:fillRect b="-327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1578720" y="5176879"/>
                <a:ext cx="5681530" cy="369332"/>
              </a:xfrm>
              <a:prstGeom prst="rect">
                <a:avLst/>
              </a:prstGeom>
              <a:noFill/>
            </p:spPr>
            <p:txBody>
              <a:bodyPr wrap="square" rtlCol="0">
                <a:spAutoFit/>
              </a:bodyPr>
              <a:lstStyle/>
              <a:p>
                <a:r>
                  <a:rPr lang="zh-TW" altLang="en-US" dirty="0"/>
                  <a:t>那表面積為</a:t>
                </a:r>
                <a14:m>
                  <m:oMath xmlns:m="http://schemas.openxmlformats.org/officeDocument/2006/math">
                    <m:r>
                      <a:rPr lang="en-US" altLang="zh-TW" b="0" i="1" smtClean="0">
                        <a:latin typeface="Cambria Math"/>
                      </a:rPr>
                      <m:t>𝐴</m:t>
                    </m:r>
                  </m:oMath>
                </a14:m>
                <a:r>
                  <a:rPr lang="zh-TW" altLang="en-US" dirty="0"/>
                  <a:t>物體的吸收功率恰為</a:t>
                </a:r>
              </a:p>
            </p:txBody>
          </p:sp>
        </mc:Choice>
        <mc:Fallback xmlns="">
          <p:sp>
            <p:nvSpPr>
              <p:cNvPr id="9" name="文字方塊 8"/>
              <p:cNvSpPr txBox="1">
                <a:spLocks noRot="1" noChangeAspect="1" noMove="1" noResize="1" noEditPoints="1" noAdjustHandles="1" noChangeArrowheads="1" noChangeShapeType="1" noTextEdit="1"/>
              </p:cNvSpPr>
              <p:nvPr/>
            </p:nvSpPr>
            <p:spPr>
              <a:xfrm>
                <a:off x="1578720" y="5176879"/>
                <a:ext cx="5681530" cy="369332"/>
              </a:xfrm>
              <a:prstGeom prst="rect">
                <a:avLst/>
              </a:prstGeom>
              <a:blipFill rotWithShape="1">
                <a:blip r:embed="rId6"/>
                <a:stretch>
                  <a:fillRect l="-966" t="-6557" b="-26230"/>
                </a:stretch>
              </a:blipFill>
            </p:spPr>
            <p:txBody>
              <a:bodyPr/>
              <a:lstStyle/>
              <a:p>
                <a:r>
                  <a:rPr lang="zh-TW" altLang="en-US">
                    <a:noFill/>
                  </a:rPr>
                  <a:t> </a:t>
                </a:r>
              </a:p>
            </p:txBody>
          </p:sp>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410" name="Text Box 4"/>
              <p:cNvSpPr txBox="1">
                <a:spLocks noChangeArrowheads="1"/>
              </p:cNvSpPr>
              <p:nvPr/>
            </p:nvSpPr>
            <p:spPr bwMode="auto">
              <a:xfrm>
                <a:off x="395287" y="4221163"/>
                <a:ext cx="827185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測量得到：地球大氣上層每單位面積，接收太陽的功率為 </a:t>
                </a:r>
                <a14:m>
                  <m:oMath xmlns:m="http://schemas.openxmlformats.org/officeDocument/2006/math">
                    <m:r>
                      <a:rPr lang="en-US" altLang="zh-TW" sz="1800" i="1" dirty="0" smtClean="0">
                        <a:latin typeface="Cambria Math"/>
                        <a:cs typeface="Times New Roman" pitchFamily="18" charset="0"/>
                      </a:rPr>
                      <m:t>𝐼</m:t>
                    </m:r>
                    <m:r>
                      <a:rPr lang="en-US" altLang="zh-TW" sz="1800" i="1" dirty="0">
                        <a:latin typeface="Cambria Math"/>
                        <a:cs typeface="Times New Roman" pitchFamily="18" charset="0"/>
                      </a:rPr>
                      <m:t>=1370 </m:t>
                    </m:r>
                    <m:r>
                      <m:rPr>
                        <m:nor/>
                      </m:rPr>
                      <a:rPr lang="en-US" altLang="zh-TW" sz="1800" i="0" dirty="0" smtClean="0">
                        <a:latin typeface="Cambria Math"/>
                        <a:cs typeface="Times New Roman" pitchFamily="18" charset="0"/>
                      </a:rPr>
                      <m:t>W</m:t>
                    </m:r>
                    <m:r>
                      <m:rPr>
                        <m:nor/>
                      </m:rPr>
                      <a:rPr lang="en-US" altLang="zh-TW" sz="1800" i="0" dirty="0" smtClean="0">
                        <a:latin typeface="Cambria Math"/>
                        <a:cs typeface="Times New Roman" pitchFamily="18" charset="0"/>
                      </a:rPr>
                      <m:t>/</m:t>
                    </m:r>
                    <m:r>
                      <m:rPr>
                        <m:nor/>
                      </m:rPr>
                      <a:rPr lang="en-US" altLang="zh-TW" sz="1800" i="0" dirty="0" smtClean="0">
                        <a:latin typeface="Cambria Math"/>
                        <a:cs typeface="Times New Roman" pitchFamily="18" charset="0"/>
                      </a:rPr>
                      <m:t>m</m:t>
                    </m:r>
                    <m:r>
                      <a:rPr lang="en-US" altLang="zh-TW" sz="1800" i="1" baseline="30000" dirty="0" smtClean="0">
                        <a:latin typeface="Cambria Math"/>
                        <a:cs typeface="Times New Roman" pitchFamily="18" charset="0"/>
                      </a:rPr>
                      <m:t>2</m:t>
                    </m:r>
                  </m:oMath>
                </a14:m>
                <a:r>
                  <a:rPr lang="zh-TW" altLang="en-US" sz="1800" dirty="0">
                    <a:latin typeface="Times New Roman" pitchFamily="18" charset="0"/>
                    <a:cs typeface="Times New Roman" pitchFamily="18" charset="0"/>
                  </a:rPr>
                  <a:t>。</a:t>
                </a:r>
                <a:endParaRPr lang="en-US" altLang="zh-TW" sz="1800" dirty="0">
                  <a:solidFill>
                    <a:srgbClr val="FF0000"/>
                  </a:solidFill>
                  <a:latin typeface="Times New Roman" pitchFamily="18" charset="0"/>
                  <a:cs typeface="Times New Roman" pitchFamily="18" charset="0"/>
                </a:endParaRPr>
              </a:p>
            </p:txBody>
          </p:sp>
        </mc:Choice>
        <mc:Fallback xmlns="">
          <p:sp>
            <p:nvSpPr>
              <p:cNvPr id="17410" name="Text Box 4"/>
              <p:cNvSpPr txBox="1">
                <a:spLocks noRot="1" noChangeAspect="1" noMove="1" noResize="1" noEditPoints="1" noAdjustHandles="1" noChangeArrowheads="1" noChangeShapeType="1" noTextEdit="1"/>
              </p:cNvSpPr>
              <p:nvPr/>
            </p:nvSpPr>
            <p:spPr bwMode="auto">
              <a:xfrm>
                <a:off x="395287" y="4221163"/>
                <a:ext cx="8271859" cy="369332"/>
              </a:xfrm>
              <a:prstGeom prst="rect">
                <a:avLst/>
              </a:prstGeom>
              <a:blipFill>
                <a:blip r:embed="rId2"/>
                <a:stretch>
                  <a:fillRect l="-76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411" name="Text Box 5"/>
              <p:cNvSpPr txBox="1">
                <a:spLocks noChangeArrowheads="1"/>
              </p:cNvSpPr>
              <p:nvPr/>
            </p:nvSpPr>
            <p:spPr bwMode="auto">
              <a:xfrm>
                <a:off x="395288" y="4724400"/>
                <a:ext cx="547285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a:buNone/>
                </a:pPr>
                <a:r>
                  <a:rPr lang="zh-TW" altLang="en-US" sz="1800" dirty="0"/>
                  <a:t>太陽與地球的距離為 </a:t>
                </a:r>
                <a14:m>
                  <m:oMath xmlns:m="http://schemas.openxmlformats.org/officeDocument/2006/math">
                    <m:r>
                      <a:rPr lang="en-US" altLang="zh-TW" sz="1800" i="1">
                        <a:latin typeface="Cambria Math"/>
                      </a:rPr>
                      <m:t>𝐷</m:t>
                    </m:r>
                    <m:r>
                      <a:rPr lang="en-US" altLang="zh-TW" sz="1800" i="1">
                        <a:latin typeface="Cambria Math"/>
                      </a:rPr>
                      <m:t>=1.5×</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10</m:t>
                        </m:r>
                      </m:e>
                      <m:sup>
                        <m:r>
                          <a:rPr lang="en-US" altLang="zh-TW" sz="1800" i="1">
                            <a:latin typeface="Cambria Math"/>
                            <a:ea typeface="Cambria Math"/>
                          </a:rPr>
                          <m:t>8</m:t>
                        </m:r>
                      </m:sup>
                    </m:sSup>
                    <m:r>
                      <m:rPr>
                        <m:nor/>
                      </m:rPr>
                      <a:rPr lang="en-US" altLang="zh-TW" sz="1800" b="0" i="0" smtClean="0">
                        <a:latin typeface="Cambria Math"/>
                        <a:ea typeface="Cambria Math"/>
                      </a:rPr>
                      <m:t> </m:t>
                    </m:r>
                    <m:r>
                      <m:rPr>
                        <m:nor/>
                      </m:rPr>
                      <a:rPr lang="en-US" altLang="zh-TW" sz="1800">
                        <a:latin typeface="Cambria Math"/>
                        <a:ea typeface="Cambria Math"/>
                      </a:rPr>
                      <m:t>km</m:t>
                    </m:r>
                  </m:oMath>
                </a14:m>
                <a:r>
                  <a:rPr lang="zh-TW" altLang="en-US" sz="1800" dirty="0"/>
                  <a:t>。</a:t>
                </a:r>
              </a:p>
            </p:txBody>
          </p:sp>
        </mc:Choice>
        <mc:Fallback xmlns="">
          <p:sp>
            <p:nvSpPr>
              <p:cNvPr id="17411" name="Text Box 5"/>
              <p:cNvSpPr txBox="1">
                <a:spLocks noRot="1" noChangeAspect="1" noMove="1" noResize="1" noEditPoints="1" noAdjustHandles="1" noChangeArrowheads="1" noChangeShapeType="1" noTextEdit="1"/>
              </p:cNvSpPr>
              <p:nvPr/>
            </p:nvSpPr>
            <p:spPr bwMode="auto">
              <a:xfrm>
                <a:off x="395288" y="4724400"/>
                <a:ext cx="5472856" cy="369332"/>
              </a:xfrm>
              <a:prstGeom prst="rect">
                <a:avLst/>
              </a:prstGeom>
              <a:blipFill rotWithShape="1">
                <a:blip r:embed="rId3"/>
                <a:stretch>
                  <a:fillRect l="-1002"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412" name="Text Box 6"/>
              <p:cNvSpPr txBox="1">
                <a:spLocks noChangeArrowheads="1"/>
              </p:cNvSpPr>
              <p:nvPr/>
            </p:nvSpPr>
            <p:spPr bwMode="auto">
              <a:xfrm>
                <a:off x="4105394" y="5297297"/>
                <a:ext cx="48590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太陽的發射功率</a:t>
                </a:r>
                <a:r>
                  <a:rPr lang="en-US" altLang="zh-TW" sz="1800" dirty="0"/>
                  <a:t> </a:t>
                </a:r>
                <a14:m>
                  <m:oMath xmlns:m="http://schemas.openxmlformats.org/officeDocument/2006/math">
                    <m:r>
                      <a:rPr lang="en-US" altLang="zh-TW" sz="1800" i="1" dirty="0" smtClean="0">
                        <a:latin typeface="Cambria Math"/>
                        <a:cs typeface="Times New Roman" pitchFamily="18" charset="0"/>
                      </a:rPr>
                      <m:t>𝑃</m:t>
                    </m:r>
                    <m:r>
                      <a:rPr lang="zh-TW" altLang="en-US" sz="1800" i="1" dirty="0">
                        <a:latin typeface="Cambria Math"/>
                        <a:cs typeface="Times New Roman" pitchFamily="18" charset="0"/>
                      </a:rPr>
                      <m:t> </m:t>
                    </m:r>
                    <m:r>
                      <a:rPr lang="en-US" altLang="zh-TW" sz="1800" i="1" dirty="0">
                        <a:latin typeface="Cambria Math"/>
                        <a:cs typeface="Times New Roman" pitchFamily="18" charset="0"/>
                      </a:rPr>
                      <m:t>=</m:t>
                    </m:r>
                    <m:r>
                      <a:rPr lang="zh-TW" altLang="en-US" sz="1800" i="1" dirty="0">
                        <a:latin typeface="Cambria Math"/>
                        <a:cs typeface="Times New Roman" pitchFamily="18" charset="0"/>
                      </a:rPr>
                      <m:t> </m:t>
                    </m:r>
                    <m:r>
                      <a:rPr lang="en-US" altLang="zh-TW" sz="1800" i="1" dirty="0">
                        <a:latin typeface="Cambria Math"/>
                        <a:cs typeface="Times New Roman" pitchFamily="18" charset="0"/>
                      </a:rPr>
                      <m:t>3.9</m:t>
                    </m:r>
                    <m:r>
                      <a:rPr lang="zh-TW" altLang="en-US" sz="1800" i="1" dirty="0">
                        <a:latin typeface="Cambria Math"/>
                        <a:cs typeface="Times New Roman" pitchFamily="18" charset="0"/>
                      </a:rPr>
                      <m:t>  </m:t>
                    </m:r>
                    <m:r>
                      <a:rPr lang="en-US" altLang="zh-TW" sz="1800" i="1" dirty="0">
                        <a:latin typeface="Cambria Math"/>
                        <a:cs typeface="Times New Roman" pitchFamily="18" charset="0"/>
                      </a:rPr>
                      <m:t>×</m:t>
                    </m:r>
                    <m:r>
                      <a:rPr lang="zh-TW" altLang="en-US" sz="1800" i="1" dirty="0">
                        <a:latin typeface="Cambria Math"/>
                        <a:cs typeface="Times New Roman" pitchFamily="18" charset="0"/>
                      </a:rPr>
                      <m:t> </m:t>
                    </m:r>
                    <m:r>
                      <a:rPr lang="en-US" altLang="zh-TW" sz="1800" i="1" dirty="0">
                        <a:latin typeface="Cambria Math"/>
                        <a:cs typeface="Times New Roman" pitchFamily="18" charset="0"/>
                      </a:rPr>
                      <m:t>10</m:t>
                    </m:r>
                    <m:r>
                      <a:rPr lang="en-US" altLang="zh-TW" sz="1800" i="1" baseline="30000" dirty="0">
                        <a:latin typeface="Cambria Math"/>
                        <a:cs typeface="Times New Roman" pitchFamily="18" charset="0"/>
                      </a:rPr>
                      <m:t>26</m:t>
                    </m:r>
                    <m:r>
                      <a:rPr lang="en-US" altLang="zh-TW" sz="1800" i="1" dirty="0">
                        <a:latin typeface="Cambria Math"/>
                        <a:cs typeface="Times New Roman" pitchFamily="18" charset="0"/>
                      </a:rPr>
                      <m:t> </m:t>
                    </m:r>
                    <m:r>
                      <m:rPr>
                        <m:nor/>
                      </m:rPr>
                      <a:rPr lang="en-US" altLang="zh-TW" sz="1800" i="0" dirty="0" smtClean="0">
                        <a:latin typeface="Cambria Math"/>
                        <a:cs typeface="Times New Roman" pitchFamily="18" charset="0"/>
                      </a:rPr>
                      <m:t>W</m:t>
                    </m:r>
                  </m:oMath>
                </a14:m>
                <a:r>
                  <a:rPr lang="zh-TW" altLang="en-US" sz="1800" dirty="0">
                    <a:latin typeface="Times New Roman" pitchFamily="18" charset="0"/>
                    <a:cs typeface="Times New Roman" pitchFamily="18" charset="0"/>
                  </a:rPr>
                  <a:t>。</a:t>
                </a:r>
                <a:endParaRPr lang="en-US" altLang="zh-TW" sz="1800" dirty="0">
                  <a:latin typeface="Times New Roman" pitchFamily="18" charset="0"/>
                  <a:cs typeface="Times New Roman" pitchFamily="18" charset="0"/>
                </a:endParaRPr>
              </a:p>
            </p:txBody>
          </p:sp>
        </mc:Choice>
        <mc:Fallback xmlns="">
          <p:sp>
            <p:nvSpPr>
              <p:cNvPr id="17412" name="Text Box 6"/>
              <p:cNvSpPr txBox="1">
                <a:spLocks noRot="1" noChangeAspect="1" noMove="1" noResize="1" noEditPoints="1" noAdjustHandles="1" noChangeArrowheads="1" noChangeShapeType="1" noTextEdit="1"/>
              </p:cNvSpPr>
              <p:nvPr/>
            </p:nvSpPr>
            <p:spPr bwMode="auto">
              <a:xfrm>
                <a:off x="4105394" y="5297297"/>
                <a:ext cx="4859094" cy="369332"/>
              </a:xfrm>
              <a:prstGeom prst="rect">
                <a:avLst/>
              </a:prstGeom>
              <a:blipFill>
                <a:blip r:embed="rId4"/>
                <a:stretch>
                  <a:fillRect l="-104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7413" name="Text Box 7"/>
          <p:cNvSpPr txBox="1">
            <a:spLocks noChangeArrowheads="1"/>
          </p:cNvSpPr>
          <p:nvPr/>
        </p:nvSpPr>
        <p:spPr bwMode="auto">
          <a:xfrm>
            <a:off x="421842" y="1116606"/>
            <a:ext cx="3240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太陽</a:t>
            </a:r>
            <a:r>
              <a:rPr lang="zh-TW" altLang="en-US" sz="1800" dirty="0">
                <a:latin typeface="Times New Roman" pitchFamily="18" charset="0"/>
                <a:cs typeface="Times New Roman" pitchFamily="18" charset="0"/>
              </a:rPr>
              <a:t>表面積</a:t>
            </a:r>
            <a:endParaRPr lang="zh-TW" altLang="en-US" sz="1800" baseline="30000" dirty="0">
              <a:latin typeface="Times New Roman" pitchFamily="18" charset="0"/>
              <a:cs typeface="Times New Roman" pitchFamily="18" charset="0"/>
            </a:endParaRPr>
          </a:p>
        </p:txBody>
      </p:sp>
      <p:sp>
        <p:nvSpPr>
          <p:cNvPr id="17414" name="Text Box 8"/>
          <p:cNvSpPr txBox="1">
            <a:spLocks noChangeArrowheads="1"/>
          </p:cNvSpPr>
          <p:nvPr/>
        </p:nvSpPr>
        <p:spPr bwMode="auto">
          <a:xfrm>
            <a:off x="395288" y="5300663"/>
            <a:ext cx="20875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可以算出太陽溫度 </a:t>
            </a:r>
          </a:p>
        </p:txBody>
      </p:sp>
      <p:pic>
        <p:nvPicPr>
          <p:cNvPr id="17416" name="Picture 11" descr="su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2736" y="430080"/>
            <a:ext cx="1844411" cy="187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417" name="Text Box 14"/>
              <p:cNvSpPr txBox="1">
                <a:spLocks noChangeArrowheads="1"/>
              </p:cNvSpPr>
              <p:nvPr/>
            </p:nvSpPr>
            <p:spPr bwMode="auto">
              <a:xfrm>
                <a:off x="3152790" y="573681"/>
                <a:ext cx="23438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計算</a:t>
                </a:r>
                <a:r>
                  <a:rPr lang="zh-TW" altLang="en-US" sz="1800" dirty="0">
                    <a:solidFill>
                      <a:srgbClr val="FF0000"/>
                    </a:solidFill>
                  </a:rPr>
                  <a:t>太陽表面</a:t>
                </a:r>
                <a:r>
                  <a:rPr lang="zh-TW" altLang="en-US" sz="1800" dirty="0"/>
                  <a:t>溫度 </a:t>
                </a:r>
                <a14:m>
                  <m:oMath xmlns:m="http://schemas.openxmlformats.org/officeDocument/2006/math">
                    <m:r>
                      <a:rPr lang="en-US" altLang="zh-TW" sz="1800" i="1" dirty="0">
                        <a:latin typeface="Cambria Math"/>
                      </a:rPr>
                      <m:t>𝑇</m:t>
                    </m:r>
                  </m:oMath>
                </a14:m>
                <a:endParaRPr lang="zh-TW" altLang="en-US" sz="1800" i="1" dirty="0"/>
              </a:p>
            </p:txBody>
          </p:sp>
        </mc:Choice>
        <mc:Fallback xmlns="">
          <p:sp>
            <p:nvSpPr>
              <p:cNvPr id="17417" name="Text Box 14"/>
              <p:cNvSpPr txBox="1">
                <a:spLocks noRot="1" noChangeAspect="1" noMove="1" noResize="1" noEditPoints="1" noAdjustHandles="1" noChangeArrowheads="1" noChangeShapeType="1" noTextEdit="1"/>
              </p:cNvSpPr>
              <p:nvPr/>
            </p:nvSpPr>
            <p:spPr bwMode="auto">
              <a:xfrm>
                <a:off x="3152790" y="573681"/>
                <a:ext cx="2343894" cy="369332"/>
              </a:xfrm>
              <a:prstGeom prst="rect">
                <a:avLst/>
              </a:prstGeom>
              <a:blipFill>
                <a:blip r:embed="rId6"/>
                <a:stretch>
                  <a:fillRect l="-216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7420" name="文字方塊 14"/>
          <p:cNvSpPr txBox="1">
            <a:spLocks noChangeArrowheads="1"/>
          </p:cNvSpPr>
          <p:nvPr/>
        </p:nvSpPr>
        <p:spPr bwMode="auto">
          <a:xfrm>
            <a:off x="406191" y="1660247"/>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太陽輻射總功率</a:t>
            </a:r>
          </a:p>
        </p:txBody>
      </p:sp>
      <p:pic>
        <p:nvPicPr>
          <p:cNvPr id="17421" name="Picture 24" descr="http://image.absoluteastronomy.com/images/encyclopediaimages/s/su/sun-earth-radiati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6008" y="2403238"/>
            <a:ext cx="2062050" cy="149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矩形 17"/>
          <p:cNvSpPr>
            <a:spLocks noChangeArrowheads="1"/>
          </p:cNvSpPr>
          <p:nvPr/>
        </p:nvSpPr>
        <p:spPr bwMode="auto">
          <a:xfrm>
            <a:off x="395288" y="2781300"/>
            <a:ext cx="62649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因此地球大氣上層，每單位面積所接收到來自太陽的功率為：</a:t>
            </a:r>
            <a:endParaRPr lang="en-US" altLang="zh-TW" sz="1800" dirty="0"/>
          </a:p>
        </p:txBody>
      </p:sp>
      <mc:AlternateContent xmlns:mc="http://schemas.openxmlformats.org/markup-compatibility/2006" xmlns:a14="http://schemas.microsoft.com/office/drawing/2010/main">
        <mc:Choice Requires="a14">
          <p:sp>
            <p:nvSpPr>
              <p:cNvPr id="17424" name="文字方塊 18"/>
              <p:cNvSpPr txBox="1">
                <a:spLocks noChangeArrowheads="1"/>
              </p:cNvSpPr>
              <p:nvPr/>
            </p:nvSpPr>
            <p:spPr bwMode="auto">
              <a:xfrm>
                <a:off x="395288" y="2349500"/>
                <a:ext cx="655297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在地球處，此總功率平均分配於半徑為兩者距離</a:t>
                </a:r>
                <a14:m>
                  <m:oMath xmlns:m="http://schemas.openxmlformats.org/officeDocument/2006/math">
                    <m:r>
                      <a:rPr lang="en-US" altLang="zh-TW" sz="1800" i="1" smtClean="0">
                        <a:latin typeface="Cambria Math"/>
                      </a:rPr>
                      <m:t>𝐷</m:t>
                    </m:r>
                  </m:oMath>
                </a14:m>
                <a:r>
                  <a:rPr lang="zh-TW" altLang="en-US" sz="1800" dirty="0"/>
                  <a:t>的球表面。</a:t>
                </a:r>
              </a:p>
            </p:txBody>
          </p:sp>
        </mc:Choice>
        <mc:Fallback xmlns="">
          <p:sp>
            <p:nvSpPr>
              <p:cNvPr id="17424" name="文字方塊 18"/>
              <p:cNvSpPr txBox="1">
                <a:spLocks noRot="1" noChangeAspect="1" noMove="1" noResize="1" noEditPoints="1" noAdjustHandles="1" noChangeArrowheads="1" noChangeShapeType="1" noTextEdit="1"/>
              </p:cNvSpPr>
              <p:nvPr/>
            </p:nvSpPr>
            <p:spPr bwMode="auto">
              <a:xfrm>
                <a:off x="395288" y="2349500"/>
                <a:ext cx="6552976" cy="369332"/>
              </a:xfrm>
              <a:prstGeom prst="rect">
                <a:avLst/>
              </a:prstGeom>
              <a:blipFill>
                <a:blip r:embed="rId8"/>
                <a:stretch>
                  <a:fillRect l="-967"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25" name="Text Box 10"/>
              <p:cNvSpPr txBox="1">
                <a:spLocks noChangeArrowheads="1"/>
              </p:cNvSpPr>
              <p:nvPr/>
            </p:nvSpPr>
            <p:spPr bwMode="auto">
              <a:xfrm>
                <a:off x="431006" y="5876925"/>
                <a:ext cx="51847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可預測光譜最大值在波長</a:t>
                </a:r>
                <a14:m>
                  <m:oMath xmlns:m="http://schemas.openxmlformats.org/officeDocument/2006/math">
                    <m:r>
                      <a:rPr lang="en-US" altLang="zh-TW" sz="1800" i="1" smtClean="0">
                        <a:latin typeface="Cambria Math"/>
                        <a:ea typeface="Cambria Math"/>
                      </a:rPr>
                      <m:t>~</m:t>
                    </m:r>
                    <m:r>
                      <a:rPr lang="en-US" altLang="zh-TW" sz="1800" b="0" i="1" smtClean="0">
                        <a:latin typeface="Cambria Math"/>
                        <a:ea typeface="Cambria Math"/>
                      </a:rPr>
                      <m:t>500</m:t>
                    </m:r>
                    <m:r>
                      <m:rPr>
                        <m:nor/>
                      </m:rPr>
                      <a:rPr lang="en-US" altLang="zh-TW" sz="1800" b="0" i="0" smtClean="0">
                        <a:latin typeface="Cambria Math"/>
                        <a:ea typeface="Cambria Math"/>
                      </a:rPr>
                      <m:t>nm</m:t>
                    </m:r>
                  </m:oMath>
                </a14:m>
                <a:r>
                  <a:rPr lang="zh-TW" altLang="en-US" sz="1800" dirty="0">
                    <a:cs typeface="Times New Roman" pitchFamily="18" charset="0"/>
                  </a:rPr>
                  <a:t>，與觀測相符。</a:t>
                </a:r>
              </a:p>
            </p:txBody>
          </p:sp>
        </mc:Choice>
        <mc:Fallback xmlns="">
          <p:sp>
            <p:nvSpPr>
              <p:cNvPr id="17425" name="Text Box 10"/>
              <p:cNvSpPr txBox="1">
                <a:spLocks noRot="1" noChangeAspect="1" noMove="1" noResize="1" noEditPoints="1" noAdjustHandles="1" noChangeArrowheads="1" noChangeShapeType="1" noTextEdit="1"/>
              </p:cNvSpPr>
              <p:nvPr/>
            </p:nvSpPr>
            <p:spPr bwMode="auto">
              <a:xfrm>
                <a:off x="431006" y="5876925"/>
                <a:ext cx="5184775" cy="369332"/>
              </a:xfrm>
              <a:prstGeom prst="rect">
                <a:avLst/>
              </a:prstGeom>
              <a:blipFill rotWithShape="1">
                <a:blip r:embed="rId15"/>
                <a:stretch>
                  <a:fillRect l="-1059" t="-6557" r="-824"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 name="矩形 1"/>
          <p:cNvSpPr/>
          <p:nvPr/>
        </p:nvSpPr>
        <p:spPr>
          <a:xfrm>
            <a:off x="6377905" y="4600193"/>
            <a:ext cx="1499128"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Solar constant</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文字方塊 18"/>
              <p:cNvSpPr txBox="1"/>
              <p:nvPr/>
            </p:nvSpPr>
            <p:spPr>
              <a:xfrm>
                <a:off x="2117587" y="1660951"/>
                <a:ext cx="180491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i="1">
                          <a:latin typeface="Cambria Math"/>
                        </a:rPr>
                        <m:t>4</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sun</m:t>
                          </m:r>
                        </m:sub>
                        <m:sup>
                          <m:r>
                            <a:rPr lang="en-US" altLang="zh-TW" i="1">
                              <a:latin typeface="Cambria Math"/>
                            </a:rPr>
                            <m:t>2</m:t>
                          </m:r>
                        </m:sup>
                      </m:sSubSup>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2117587" y="1660951"/>
                <a:ext cx="1804918"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2117587" y="1108946"/>
                <a:ext cx="3036857"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𝐴</m:t>
                      </m:r>
                      <m:r>
                        <a:rPr lang="en-US" altLang="zh-TW" b="0" i="1" smtClean="0">
                          <a:latin typeface="Cambria Math"/>
                        </a:rPr>
                        <m:t>=4</m:t>
                      </m:r>
                      <m:r>
                        <a:rPr lang="zh-TW" altLang="en-US" b="0" i="1" smtClean="0">
                          <a:latin typeface="Cambria Math"/>
                        </a:rPr>
                        <m:t>𝜋</m:t>
                      </m:r>
                      <m:sSubSup>
                        <m:sSubSupPr>
                          <m:ctrlPr>
                            <a:rPr lang="zh-TW" altLang="en-US" i="1">
                              <a:latin typeface="Cambria Math" panose="02040503050406030204" pitchFamily="18" charset="0"/>
                            </a:rPr>
                          </m:ctrlPr>
                        </m:sSubSupPr>
                        <m:e>
                          <m:r>
                            <a:rPr lang="en-US" altLang="zh-TW" b="0" i="1" smtClean="0">
                              <a:latin typeface="Cambria Math"/>
                            </a:rPr>
                            <m:t>𝑅</m:t>
                          </m:r>
                        </m:e>
                        <m:sub>
                          <m:r>
                            <m:rPr>
                              <m:sty m:val="p"/>
                            </m:rPr>
                            <a:rPr lang="en-US" altLang="zh-TW" b="0" i="0" smtClean="0">
                              <a:latin typeface="Cambria Math"/>
                            </a:rPr>
                            <m:t>sun</m:t>
                          </m:r>
                        </m:sub>
                        <m:sup>
                          <m:r>
                            <a:rPr lang="en-US" altLang="zh-TW" b="0" i="1" smtClean="0">
                              <a:latin typeface="Cambria Math"/>
                            </a:rPr>
                            <m:t>2</m:t>
                          </m:r>
                        </m:sup>
                      </m:sSubSup>
                      <m:r>
                        <a:rPr lang="en-US" altLang="zh-TW" b="0" i="1" smtClean="0">
                          <a:latin typeface="Cambria Math"/>
                        </a:rPr>
                        <m:t>=6.1</m:t>
                      </m:r>
                      <m:r>
                        <a:rPr lang="en-US" altLang="zh-TW" b="0" i="1" smtClean="0">
                          <a:latin typeface="Cambria Math"/>
                          <a:ea typeface="Cambria Math"/>
                        </a:rPr>
                        <m:t>×</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10</m:t>
                          </m:r>
                        </m:e>
                        <m:sup>
                          <m:r>
                            <a:rPr lang="en-US" altLang="zh-TW" b="0" i="1" smtClean="0">
                              <a:latin typeface="Cambria Math"/>
                              <a:ea typeface="Cambria Math"/>
                            </a:rPr>
                            <m:t>18</m:t>
                          </m:r>
                        </m:sup>
                      </m:sSup>
                      <m:sSup>
                        <m:sSupPr>
                          <m:ctrlPr>
                            <a:rPr lang="en-US" altLang="zh-TW" b="0" i="1" smtClean="0">
                              <a:latin typeface="Cambria Math" panose="02040503050406030204" pitchFamily="18" charset="0"/>
                              <a:ea typeface="Cambria Math"/>
                            </a:rPr>
                          </m:ctrlPr>
                        </m:sSupPr>
                        <m:e>
                          <m:r>
                            <m:rPr>
                              <m:nor/>
                            </m:rPr>
                            <a:rPr lang="en-US" altLang="zh-TW" b="0" i="0" smtClean="0">
                              <a:latin typeface="Cambria Math"/>
                              <a:ea typeface="Cambria Math"/>
                            </a:rPr>
                            <m:t>m</m:t>
                          </m:r>
                        </m:e>
                        <m:sup>
                          <m:r>
                            <a:rPr lang="en-US" altLang="zh-TW" b="0" i="1" smtClean="0">
                              <a:latin typeface="Cambria Math"/>
                              <a:ea typeface="Cambria Math"/>
                            </a:rPr>
                            <m:t>2</m:t>
                          </m:r>
                        </m:sup>
                      </m:sSup>
                    </m:oMath>
                  </m:oMathPara>
                </a14:m>
                <a:endParaRPr lang="zh-TW" altLang="en-US" i="1"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2117587" y="1108946"/>
                <a:ext cx="3036857" cy="369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435293" y="3287142"/>
                <a:ext cx="3730060" cy="64819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𝐼</m:t>
                      </m:r>
                      <m:r>
                        <a:rPr lang="en-US" altLang="zh-TW" b="0" i="1" smtClean="0">
                          <a:latin typeface="Cambria Math"/>
                        </a:rPr>
                        <m:t>=</m:t>
                      </m:r>
                      <m:f>
                        <m:fPr>
                          <m:ctrlPr>
                            <a:rPr lang="zh-TW" altLang="en-US" i="1" dirty="0" smtClean="0">
                              <a:latin typeface="Cambria Math" panose="02040503050406030204" pitchFamily="18" charset="0"/>
                            </a:rPr>
                          </m:ctrlPr>
                        </m:fPr>
                        <m:num>
                          <m:r>
                            <a:rPr lang="en-US" altLang="zh-TW" b="0" i="1" dirty="0" smtClean="0">
                              <a:latin typeface="Cambria Math"/>
                            </a:rPr>
                            <m:t>𝑃</m:t>
                          </m:r>
                        </m:num>
                        <m:den>
                          <m:r>
                            <a:rPr lang="en-US" altLang="zh-TW" i="1">
                              <a:latin typeface="Cambria Math"/>
                            </a:rPr>
                            <m:t>4</m:t>
                          </m:r>
                          <m:r>
                            <a:rPr lang="zh-TW" altLang="en-US" i="1">
                              <a:latin typeface="Cambria Math"/>
                            </a:rPr>
                            <m:t>𝜋</m:t>
                          </m:r>
                          <m:sSup>
                            <m:sSupPr>
                              <m:ctrlPr>
                                <a:rPr lang="en-US" altLang="zh-TW" i="1" smtClean="0">
                                  <a:latin typeface="Cambria Math" panose="02040503050406030204" pitchFamily="18" charset="0"/>
                                </a:rPr>
                              </m:ctrlPr>
                            </m:sSupPr>
                            <m:e>
                              <m:r>
                                <a:rPr lang="en-US" altLang="zh-TW" b="0" i="1" smtClean="0">
                                  <a:latin typeface="Cambria Math"/>
                                </a:rPr>
                                <m:t>𝐷</m:t>
                              </m:r>
                            </m:e>
                            <m:sup>
                              <m:r>
                                <a:rPr lang="en-US" altLang="zh-TW" b="0" i="1" smtClean="0">
                                  <a:latin typeface="Cambria Math"/>
                                </a:rPr>
                                <m:t>2</m:t>
                              </m:r>
                            </m:sup>
                          </m:sSup>
                        </m:den>
                      </m:f>
                      <m:r>
                        <a:rPr lang="en-US" altLang="zh-TW" b="0" i="1" smtClean="0">
                          <a:latin typeface="Cambria Math"/>
                        </a:rPr>
                        <m:t>=</m:t>
                      </m:r>
                      <m:f>
                        <m:fPr>
                          <m:ctrlPr>
                            <a:rPr lang="en-US" altLang="zh-TW" b="0" i="1" smtClean="0">
                              <a:latin typeface="Cambria Math" panose="02040503050406030204" pitchFamily="18" charset="0"/>
                            </a:rPr>
                          </m:ctrlPr>
                        </m:fPr>
                        <m:num>
                          <m:r>
                            <a:rPr lang="zh-TW" altLang="en-US" i="1">
                              <a:latin typeface="Cambria Math"/>
                            </a:rPr>
                            <m:t>𝜎</m:t>
                          </m:r>
                          <m:r>
                            <a:rPr lang="en-US" altLang="zh-TW" i="1">
                              <a:latin typeface="Cambria Math"/>
                            </a:rPr>
                            <m:t>4</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sun</m:t>
                              </m:r>
                            </m:sub>
                            <m:sup>
                              <m:r>
                                <a:rPr lang="en-US" altLang="zh-TW" i="1">
                                  <a:latin typeface="Cambria Math"/>
                                </a:rPr>
                                <m:t>2</m:t>
                              </m:r>
                            </m:sup>
                          </m:sSubSup>
                          <m:sSup>
                            <m:sSupPr>
                              <m:ctrlPr>
                                <a:rPr lang="en-US" altLang="zh-TW" i="1">
                                  <a:latin typeface="Cambria Math" panose="02040503050406030204" pitchFamily="18" charset="0"/>
                                </a:rPr>
                              </m:ctrlPr>
                            </m:sSupPr>
                            <m:e>
                              <m:r>
                                <a:rPr lang="en-US" altLang="zh-TW" i="1">
                                  <a:latin typeface="Cambria Math"/>
                                </a:rPr>
                                <m:t>𝑇</m:t>
                              </m:r>
                            </m:e>
                            <m:sup>
                              <m:r>
                                <a:rPr lang="en-US" altLang="zh-TW" i="1">
                                  <a:latin typeface="Cambria Math"/>
                                </a:rPr>
                                <m:t>4</m:t>
                              </m:r>
                            </m:sup>
                          </m:sSup>
                        </m:num>
                        <m:den>
                          <m:r>
                            <a:rPr lang="en-US" altLang="zh-TW" i="1">
                              <a:latin typeface="Cambria Math"/>
                            </a:rPr>
                            <m:t>4</m:t>
                          </m:r>
                          <m:r>
                            <a:rPr lang="zh-TW" altLang="en-US" i="1">
                              <a:latin typeface="Cambria Math"/>
                            </a:rPr>
                            <m:t>𝜋</m:t>
                          </m:r>
                          <m:sSup>
                            <m:sSupPr>
                              <m:ctrlPr>
                                <a:rPr lang="en-US" altLang="zh-TW" i="1">
                                  <a:latin typeface="Cambria Math" panose="02040503050406030204" pitchFamily="18" charset="0"/>
                                </a:rPr>
                              </m:ctrlPr>
                            </m:sSupPr>
                            <m:e>
                              <m:r>
                                <a:rPr lang="en-US" altLang="zh-TW" i="1">
                                  <a:latin typeface="Cambria Math"/>
                                </a:rPr>
                                <m:t>𝐷</m:t>
                              </m:r>
                            </m:e>
                            <m:sup>
                              <m:r>
                                <a:rPr lang="en-US" altLang="zh-TW" i="1">
                                  <a:latin typeface="Cambria Math"/>
                                </a:rPr>
                                <m:t>2</m:t>
                              </m:r>
                            </m:sup>
                          </m:sSup>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𝜎</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sun</m:t>
                              </m:r>
                            </m:sub>
                            <m:sup>
                              <m:r>
                                <a:rPr lang="en-US" altLang="zh-TW" i="1">
                                  <a:latin typeface="Cambria Math"/>
                                </a:rPr>
                                <m:t>2</m:t>
                              </m:r>
                            </m:sup>
                          </m:sSubSup>
                          <m:sSup>
                            <m:sSupPr>
                              <m:ctrlPr>
                                <a:rPr lang="en-US" altLang="zh-TW" i="1">
                                  <a:latin typeface="Cambria Math" panose="02040503050406030204" pitchFamily="18" charset="0"/>
                                </a:rPr>
                              </m:ctrlPr>
                            </m:sSupPr>
                            <m:e>
                              <m:r>
                                <a:rPr lang="en-US" altLang="zh-TW" i="1">
                                  <a:latin typeface="Cambria Math"/>
                                </a:rPr>
                                <m:t>𝑇</m:t>
                              </m:r>
                            </m:e>
                            <m:sup>
                              <m:r>
                                <a:rPr lang="en-US" altLang="zh-TW" i="1">
                                  <a:latin typeface="Cambria Math"/>
                                </a:rPr>
                                <m:t>4</m:t>
                              </m:r>
                            </m:sup>
                          </m:sSup>
                        </m:num>
                        <m:den>
                          <m:sSup>
                            <m:sSupPr>
                              <m:ctrlPr>
                                <a:rPr lang="en-US" altLang="zh-TW" i="1">
                                  <a:latin typeface="Cambria Math" panose="02040503050406030204" pitchFamily="18" charset="0"/>
                                </a:rPr>
                              </m:ctrlPr>
                            </m:sSupPr>
                            <m:e>
                              <m:r>
                                <a:rPr lang="en-US" altLang="zh-TW" i="1">
                                  <a:latin typeface="Cambria Math"/>
                                </a:rPr>
                                <m:t>𝐷</m:t>
                              </m:r>
                            </m:e>
                            <m:sup>
                              <m:r>
                                <a:rPr lang="en-US" altLang="zh-TW" i="1">
                                  <a:latin typeface="Cambria Math"/>
                                </a:rPr>
                                <m:t>2</m:t>
                              </m:r>
                            </m:sup>
                          </m:sSup>
                        </m:den>
                      </m:f>
                    </m:oMath>
                  </m:oMathPara>
                </a14:m>
                <a:endParaRPr lang="zh-TW" altLang="en-US" i="1"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435293" y="3287142"/>
                <a:ext cx="3730060" cy="648191"/>
              </a:xfrm>
              <a:prstGeom prst="rect">
                <a:avLst/>
              </a:prstGeom>
              <a:blipFill rotWithShape="1">
                <a:blip r:embed="rId1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2435724" y="5287963"/>
                <a:ext cx="1391984"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𝑇</m:t>
                      </m:r>
                      <m:r>
                        <a:rPr lang="en-US" altLang="zh-TW" b="0" i="1" smtClean="0">
                          <a:latin typeface="Cambria Math"/>
                        </a:rPr>
                        <m:t>=5800</m:t>
                      </m:r>
                      <m:r>
                        <m:rPr>
                          <m:nor/>
                        </m:rPr>
                        <a:rPr lang="en-US" altLang="zh-TW" b="0" i="0" smtClean="0">
                          <a:latin typeface="Cambria Math"/>
                        </a:rPr>
                        <m:t> </m:t>
                      </m:r>
                      <m:r>
                        <m:rPr>
                          <m:nor/>
                        </m:rPr>
                        <a:rPr lang="en-US" altLang="zh-TW" b="0" i="0" smtClean="0">
                          <a:latin typeface="Cambria Math"/>
                        </a:rPr>
                        <m:t>K</m:t>
                      </m:r>
                    </m:oMath>
                  </m:oMathPara>
                </a14:m>
                <a:endParaRPr lang="zh-TW" altLang="en-US" i="1"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2435724" y="5287963"/>
                <a:ext cx="1391984" cy="369332"/>
              </a:xfrm>
              <a:prstGeom prst="rect">
                <a:avLst/>
              </a:prstGeom>
              <a:blipFill rotWithShape="1">
                <a:blip r:embed="rId19"/>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66296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1000"/>
                                        <p:tgtEl>
                                          <p:spTgt spid="17411"/>
                                        </p:tgtEl>
                                      </p:cBhvr>
                                    </p:animEffect>
                                    <p:anim calcmode="lin" valueType="num">
                                      <p:cBhvr>
                                        <p:cTn id="8" dur="1000" fill="hold"/>
                                        <p:tgtEl>
                                          <p:spTgt spid="17411"/>
                                        </p:tgtEl>
                                        <p:attrNameLst>
                                          <p:attrName>ppt_x</p:attrName>
                                        </p:attrNameLst>
                                      </p:cBhvr>
                                      <p:tavLst>
                                        <p:tav tm="0">
                                          <p:val>
                                            <p:strVal val="#ppt_x"/>
                                          </p:val>
                                        </p:tav>
                                        <p:tav tm="100000">
                                          <p:val>
                                            <p:strVal val="#ppt_x"/>
                                          </p:val>
                                        </p:tav>
                                      </p:tavLst>
                                    </p:anim>
                                    <p:anim calcmode="lin" valueType="num">
                                      <p:cBhvr>
                                        <p:cTn id="9" dur="1000" fill="hold"/>
                                        <p:tgtEl>
                                          <p:spTgt spid="174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1000"/>
                                        <p:tgtEl>
                                          <p:spTgt spid="17410"/>
                                        </p:tgtEl>
                                      </p:cBhvr>
                                    </p:animEffect>
                                    <p:anim calcmode="lin" valueType="num">
                                      <p:cBhvr>
                                        <p:cTn id="13" dur="1000" fill="hold"/>
                                        <p:tgtEl>
                                          <p:spTgt spid="17410"/>
                                        </p:tgtEl>
                                        <p:attrNameLst>
                                          <p:attrName>ppt_x</p:attrName>
                                        </p:attrNameLst>
                                      </p:cBhvr>
                                      <p:tavLst>
                                        <p:tav tm="0">
                                          <p:val>
                                            <p:strVal val="#ppt_x"/>
                                          </p:val>
                                        </p:tav>
                                        <p:tav tm="100000">
                                          <p:val>
                                            <p:strVal val="#ppt_x"/>
                                          </p:val>
                                        </p:tav>
                                      </p:tavLst>
                                    </p:anim>
                                    <p:anim calcmode="lin" valueType="num">
                                      <p:cBhvr>
                                        <p:cTn id="14" dur="1000" fill="hold"/>
                                        <p:tgtEl>
                                          <p:spTgt spid="174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412"/>
                                        </p:tgtEl>
                                        <p:attrNameLst>
                                          <p:attrName>style.visibility</p:attrName>
                                        </p:attrNameLst>
                                      </p:cBhvr>
                                      <p:to>
                                        <p:strVal val="visible"/>
                                      </p:to>
                                    </p:set>
                                    <p:animEffect transition="in" filter="fade">
                                      <p:cBhvr>
                                        <p:cTn id="17" dur="1000"/>
                                        <p:tgtEl>
                                          <p:spTgt spid="17412"/>
                                        </p:tgtEl>
                                      </p:cBhvr>
                                    </p:animEffect>
                                    <p:anim calcmode="lin" valueType="num">
                                      <p:cBhvr>
                                        <p:cTn id="18" dur="1000" fill="hold"/>
                                        <p:tgtEl>
                                          <p:spTgt spid="17412"/>
                                        </p:tgtEl>
                                        <p:attrNameLst>
                                          <p:attrName>ppt_x</p:attrName>
                                        </p:attrNameLst>
                                      </p:cBhvr>
                                      <p:tavLst>
                                        <p:tav tm="0">
                                          <p:val>
                                            <p:strVal val="#ppt_x"/>
                                          </p:val>
                                        </p:tav>
                                        <p:tav tm="100000">
                                          <p:val>
                                            <p:strVal val="#ppt_x"/>
                                          </p:val>
                                        </p:tav>
                                      </p:tavLst>
                                    </p:anim>
                                    <p:anim calcmode="lin" valueType="num">
                                      <p:cBhvr>
                                        <p:cTn id="19" dur="1000" fill="hold"/>
                                        <p:tgtEl>
                                          <p:spTgt spid="174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414"/>
                                        </p:tgtEl>
                                        <p:attrNameLst>
                                          <p:attrName>style.visibility</p:attrName>
                                        </p:attrNameLst>
                                      </p:cBhvr>
                                      <p:to>
                                        <p:strVal val="visible"/>
                                      </p:to>
                                    </p:set>
                                    <p:animEffect transition="in" filter="fade">
                                      <p:cBhvr>
                                        <p:cTn id="22" dur="1000"/>
                                        <p:tgtEl>
                                          <p:spTgt spid="17414"/>
                                        </p:tgtEl>
                                      </p:cBhvr>
                                    </p:animEffect>
                                    <p:anim calcmode="lin" valueType="num">
                                      <p:cBhvr>
                                        <p:cTn id="23" dur="1000" fill="hold"/>
                                        <p:tgtEl>
                                          <p:spTgt spid="17414"/>
                                        </p:tgtEl>
                                        <p:attrNameLst>
                                          <p:attrName>ppt_x</p:attrName>
                                        </p:attrNameLst>
                                      </p:cBhvr>
                                      <p:tavLst>
                                        <p:tav tm="0">
                                          <p:val>
                                            <p:strVal val="#ppt_x"/>
                                          </p:val>
                                        </p:tav>
                                        <p:tav tm="100000">
                                          <p:val>
                                            <p:strVal val="#ppt_x"/>
                                          </p:val>
                                        </p:tav>
                                      </p:tavLst>
                                    </p:anim>
                                    <p:anim calcmode="lin" valueType="num">
                                      <p:cBhvr>
                                        <p:cTn id="24" dur="1000" fill="hold"/>
                                        <p:tgtEl>
                                          <p:spTgt spid="174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425"/>
                                        </p:tgtEl>
                                        <p:attrNameLst>
                                          <p:attrName>style.visibility</p:attrName>
                                        </p:attrNameLst>
                                      </p:cBhvr>
                                      <p:to>
                                        <p:strVal val="visible"/>
                                      </p:to>
                                    </p:set>
                                    <p:animEffect transition="in" filter="fade">
                                      <p:cBhvr>
                                        <p:cTn id="27" dur="1000"/>
                                        <p:tgtEl>
                                          <p:spTgt spid="17425"/>
                                        </p:tgtEl>
                                      </p:cBhvr>
                                    </p:animEffect>
                                    <p:anim calcmode="lin" valueType="num">
                                      <p:cBhvr>
                                        <p:cTn id="28" dur="1000" fill="hold"/>
                                        <p:tgtEl>
                                          <p:spTgt spid="17425"/>
                                        </p:tgtEl>
                                        <p:attrNameLst>
                                          <p:attrName>ppt_x</p:attrName>
                                        </p:attrNameLst>
                                      </p:cBhvr>
                                      <p:tavLst>
                                        <p:tav tm="0">
                                          <p:val>
                                            <p:strVal val="#ppt_x"/>
                                          </p:val>
                                        </p:tav>
                                        <p:tav tm="100000">
                                          <p:val>
                                            <p:strVal val="#ppt_x"/>
                                          </p:val>
                                        </p:tav>
                                      </p:tavLst>
                                    </p:anim>
                                    <p:anim calcmode="lin" valueType="num">
                                      <p:cBhvr>
                                        <p:cTn id="29" dur="1000" fill="hold"/>
                                        <p:tgtEl>
                                          <p:spTgt spid="17425"/>
                                        </p:tgtEl>
                                        <p:attrNameLst>
                                          <p:attrName>ppt_y</p:attrName>
                                        </p:attrNameLst>
                                      </p:cBhvr>
                                      <p:tavLst>
                                        <p:tav tm="0">
                                          <p:val>
                                            <p:strVal val="#ppt_y+.1"/>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1" grpId="0"/>
      <p:bldP spid="17412" grpId="0"/>
      <p:bldP spid="17414" grpId="0"/>
      <p:bldP spid="17425" grpId="0"/>
      <p:bldP spid="2" grpId="0"/>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4010" y="798985"/>
            <a:ext cx="7272808" cy="5184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文字方塊 3"/>
          <p:cNvSpPr txBox="1"/>
          <p:nvPr/>
        </p:nvSpPr>
        <p:spPr>
          <a:xfrm>
            <a:off x="2555776" y="6113173"/>
            <a:ext cx="4320703" cy="369332"/>
          </a:xfrm>
          <a:prstGeom prst="rect">
            <a:avLst/>
          </a:prstGeom>
          <a:noFill/>
        </p:spPr>
        <p:txBody>
          <a:bodyPr wrap="square" rtlCol="0">
            <a:spAutoFit/>
          </a:bodyPr>
          <a:lstStyle/>
          <a:p>
            <a:r>
              <a:rPr lang="zh-TW" altLang="en-US" dirty="0"/>
              <a:t>可見光內有大量太陽的熱輻射。</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017" y="886147"/>
            <a:ext cx="6618312" cy="496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696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7"/>
          <p:cNvSpPr txBox="1">
            <a:spLocks noChangeArrowheads="1"/>
          </p:cNvSpPr>
          <p:nvPr/>
        </p:nvSpPr>
        <p:spPr bwMode="auto">
          <a:xfrm>
            <a:off x="401204" y="4201127"/>
            <a:ext cx="86643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None/>
            </a:pPr>
            <a:r>
              <a:rPr lang="zh-TW" altLang="en-US" sz="1800" dirty="0"/>
              <a:t>大氣上層接收的太陽光有</a:t>
            </a:r>
            <a:r>
              <a:rPr lang="en-US" altLang="zh-TW" sz="1800" dirty="0">
                <a:latin typeface="Times New Roman" pitchFamily="18" charset="0"/>
                <a:cs typeface="Times New Roman" pitchFamily="18" charset="0"/>
              </a:rPr>
              <a:t>30%</a:t>
            </a:r>
            <a:r>
              <a:rPr lang="zh-TW" altLang="en-US" sz="1800" dirty="0">
                <a:latin typeface="Times New Roman" pitchFamily="18" charset="0"/>
                <a:cs typeface="Times New Roman" pitchFamily="18" charset="0"/>
              </a:rPr>
              <a:t>被雲層</a:t>
            </a:r>
            <a:r>
              <a:rPr lang="zh-TW" altLang="en-US" sz="1800" dirty="0">
                <a:cs typeface="Times New Roman" pitchFamily="18" charset="0"/>
              </a:rPr>
              <a:t>反射回去。</a:t>
            </a:r>
            <a:r>
              <a:rPr lang="zh-TW" altLang="en-US" sz="1800" dirty="0"/>
              <a:t>其餘的光穿越大氣層被地表吸收。</a:t>
            </a:r>
          </a:p>
        </p:txBody>
      </p:sp>
      <mc:AlternateContent xmlns:mc="http://schemas.openxmlformats.org/markup-compatibility/2006" xmlns:a14="http://schemas.microsoft.com/office/drawing/2010/main">
        <mc:Choice Requires="a14">
          <p:sp>
            <p:nvSpPr>
              <p:cNvPr id="18437" name="Text Box 8"/>
              <p:cNvSpPr txBox="1">
                <a:spLocks noChangeArrowheads="1"/>
              </p:cNvSpPr>
              <p:nvPr/>
            </p:nvSpPr>
            <p:spPr bwMode="auto">
              <a:xfrm>
                <a:off x="401204" y="4664529"/>
                <a:ext cx="4176713"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地表接受的功率 </a:t>
                </a:r>
                <a14:m>
                  <m:oMath xmlns:m="http://schemas.openxmlformats.org/officeDocument/2006/math">
                    <m:r>
                      <a:rPr lang="en-US" altLang="zh-TW" sz="1800" i="1" dirty="0" smtClean="0">
                        <a:latin typeface="Cambria Math"/>
                      </a:rPr>
                      <m:t>=</m:t>
                    </m:r>
                  </m:oMath>
                </a14:m>
                <a:r>
                  <a:rPr lang="zh-TW" altLang="en-US" sz="1800" dirty="0"/>
                  <a:t> 地表輻射散發的功率</a:t>
                </a:r>
              </a:p>
            </p:txBody>
          </p:sp>
        </mc:Choice>
        <mc:Fallback xmlns="">
          <p:sp>
            <p:nvSpPr>
              <p:cNvPr id="18437" name="Text Box 8"/>
              <p:cNvSpPr txBox="1">
                <a:spLocks noRot="1" noChangeAspect="1" noMove="1" noResize="1" noEditPoints="1" noAdjustHandles="1" noChangeArrowheads="1" noChangeShapeType="1" noTextEdit="1"/>
              </p:cNvSpPr>
              <p:nvPr/>
            </p:nvSpPr>
            <p:spPr bwMode="auto">
              <a:xfrm>
                <a:off x="401204" y="4664529"/>
                <a:ext cx="4176713" cy="366713"/>
              </a:xfrm>
              <a:prstGeom prst="rect">
                <a:avLst/>
              </a:prstGeom>
              <a:blipFill>
                <a:blip r:embed="rId2"/>
                <a:stretch>
                  <a:fillRect l="-1212" t="-6897" r="-303" b="-2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8438" name="Text Box 9"/>
          <p:cNvSpPr txBox="1">
            <a:spLocks noChangeArrowheads="1"/>
          </p:cNvSpPr>
          <p:nvPr/>
        </p:nvSpPr>
        <p:spPr bwMode="auto">
          <a:xfrm>
            <a:off x="3272161" y="5608635"/>
            <a:ext cx="158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太冷</a:t>
            </a:r>
            <a:r>
              <a:rPr lang="en-US" altLang="zh-TW" sz="1800"/>
              <a:t>!</a:t>
            </a:r>
          </a:p>
        </p:txBody>
      </p:sp>
      <p:pic>
        <p:nvPicPr>
          <p:cNvPr id="18439" name="Picture 11" descr="2353024_81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257" y="1141884"/>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Line 12"/>
          <p:cNvSpPr>
            <a:spLocks noChangeShapeType="1"/>
          </p:cNvSpPr>
          <p:nvPr/>
        </p:nvSpPr>
        <p:spPr bwMode="auto">
          <a:xfrm>
            <a:off x="2392495" y="1791171"/>
            <a:ext cx="1152525"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1" name="Line 13"/>
          <p:cNvSpPr>
            <a:spLocks noChangeShapeType="1"/>
          </p:cNvSpPr>
          <p:nvPr/>
        </p:nvSpPr>
        <p:spPr bwMode="auto">
          <a:xfrm>
            <a:off x="2392495" y="2078509"/>
            <a:ext cx="1152525"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2" name="Line 14"/>
          <p:cNvSpPr>
            <a:spLocks noChangeShapeType="1"/>
          </p:cNvSpPr>
          <p:nvPr/>
        </p:nvSpPr>
        <p:spPr bwMode="auto">
          <a:xfrm>
            <a:off x="2392495" y="2365846"/>
            <a:ext cx="1152525"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3" name="Line 15"/>
          <p:cNvSpPr>
            <a:spLocks noChangeShapeType="1"/>
          </p:cNvSpPr>
          <p:nvPr/>
        </p:nvSpPr>
        <p:spPr bwMode="auto">
          <a:xfrm flipV="1">
            <a:off x="5345245" y="638646"/>
            <a:ext cx="647700" cy="57626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4" name="Line 17"/>
          <p:cNvSpPr>
            <a:spLocks noChangeShapeType="1"/>
          </p:cNvSpPr>
          <p:nvPr/>
        </p:nvSpPr>
        <p:spPr bwMode="auto">
          <a:xfrm flipV="1">
            <a:off x="5488120" y="1214909"/>
            <a:ext cx="792162" cy="2873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5" name="Line 18"/>
          <p:cNvSpPr>
            <a:spLocks noChangeShapeType="1"/>
          </p:cNvSpPr>
          <p:nvPr/>
        </p:nvSpPr>
        <p:spPr bwMode="auto">
          <a:xfrm flipV="1">
            <a:off x="5561145" y="1862609"/>
            <a:ext cx="936625"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6" name="Line 19"/>
          <p:cNvSpPr>
            <a:spLocks noChangeShapeType="1"/>
          </p:cNvSpPr>
          <p:nvPr/>
        </p:nvSpPr>
        <p:spPr bwMode="auto">
          <a:xfrm>
            <a:off x="5561145" y="2222971"/>
            <a:ext cx="792162" cy="36036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7" name="Line 20"/>
          <p:cNvSpPr>
            <a:spLocks noChangeShapeType="1"/>
          </p:cNvSpPr>
          <p:nvPr/>
        </p:nvSpPr>
        <p:spPr bwMode="auto">
          <a:xfrm flipH="1" flipV="1">
            <a:off x="3616457" y="710084"/>
            <a:ext cx="647700" cy="5032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8" name="Line 21"/>
          <p:cNvSpPr>
            <a:spLocks noChangeShapeType="1"/>
          </p:cNvSpPr>
          <p:nvPr/>
        </p:nvSpPr>
        <p:spPr bwMode="auto">
          <a:xfrm flipH="1" flipV="1">
            <a:off x="3329120" y="1286346"/>
            <a:ext cx="790575" cy="2159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9" name="Line 22"/>
          <p:cNvSpPr>
            <a:spLocks noChangeShapeType="1"/>
          </p:cNvSpPr>
          <p:nvPr/>
        </p:nvSpPr>
        <p:spPr bwMode="auto">
          <a:xfrm flipH="1">
            <a:off x="3329120" y="2005484"/>
            <a:ext cx="790575" cy="158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50" name="Line 23"/>
          <p:cNvSpPr>
            <a:spLocks noChangeShapeType="1"/>
          </p:cNvSpPr>
          <p:nvPr/>
        </p:nvSpPr>
        <p:spPr bwMode="auto">
          <a:xfrm flipH="1">
            <a:off x="3400557" y="2437284"/>
            <a:ext cx="792163" cy="43338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8451" name="Picture 24" descr="s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832" y="1646709"/>
            <a:ext cx="10160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452" name="Text Box 22"/>
              <p:cNvSpPr txBox="1">
                <a:spLocks noChangeArrowheads="1"/>
              </p:cNvSpPr>
              <p:nvPr/>
            </p:nvSpPr>
            <p:spPr bwMode="auto">
              <a:xfrm>
                <a:off x="690974" y="5975347"/>
                <a:ext cx="777039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以真實地表溫度</a:t>
                </a:r>
                <a14:m>
                  <m:oMath xmlns:m="http://schemas.openxmlformats.org/officeDocument/2006/math">
                    <m:r>
                      <a:rPr lang="en-US" altLang="zh-TW" sz="1800" i="1" smtClean="0">
                        <a:latin typeface="Cambria Math"/>
                        <a:ea typeface="Cambria Math"/>
                      </a:rPr>
                      <m:t>~</m:t>
                    </m:r>
                    <m:r>
                      <a:rPr lang="en-US" altLang="zh-TW" sz="1800" b="0" i="1" smtClean="0">
                        <a:latin typeface="Cambria Math"/>
                        <a:ea typeface="Cambria Math"/>
                      </a:rPr>
                      <m:t>300</m:t>
                    </m:r>
                    <m:r>
                      <m:rPr>
                        <m:nor/>
                      </m:rPr>
                      <a:rPr lang="en-US" altLang="zh-TW" sz="1800" b="0" i="0" smtClean="0">
                        <a:latin typeface="Cambria Math"/>
                        <a:ea typeface="Cambria Math"/>
                      </a:rPr>
                      <m:t>K</m:t>
                    </m:r>
                  </m:oMath>
                </a14:m>
                <a:r>
                  <a:rPr lang="zh-TW" altLang="en-US" sz="1800" dirty="0"/>
                  <a:t>來代入右式計算，輻射散發會大於吸收，</a:t>
                </a:r>
                <a:endParaRPr lang="zh-TW" altLang="en-US" sz="1800" dirty="0">
                  <a:cs typeface="Times New Roman" pitchFamily="18" charset="0"/>
                </a:endParaRPr>
              </a:p>
            </p:txBody>
          </p:sp>
        </mc:Choice>
        <mc:Fallback xmlns="">
          <p:sp>
            <p:nvSpPr>
              <p:cNvPr id="18452" name="Text Box 22"/>
              <p:cNvSpPr txBox="1">
                <a:spLocks noRot="1" noChangeAspect="1" noMove="1" noResize="1" noEditPoints="1" noAdjustHandles="1" noChangeArrowheads="1" noChangeShapeType="1" noTextEdit="1"/>
              </p:cNvSpPr>
              <p:nvPr/>
            </p:nvSpPr>
            <p:spPr bwMode="auto">
              <a:xfrm>
                <a:off x="690974" y="5975347"/>
                <a:ext cx="7770395" cy="369332"/>
              </a:xfrm>
              <a:prstGeom prst="rect">
                <a:avLst/>
              </a:prstGeom>
              <a:blipFill>
                <a:blip r:embed="rId10"/>
                <a:stretch>
                  <a:fillRect l="-65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8453" name="文字方塊 21"/>
          <p:cNvSpPr txBox="1">
            <a:spLocks noChangeArrowheads="1"/>
          </p:cNvSpPr>
          <p:nvPr/>
        </p:nvSpPr>
        <p:spPr bwMode="auto">
          <a:xfrm>
            <a:off x="1517973" y="266597"/>
            <a:ext cx="6677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地表也是一個幅射表面，</a:t>
            </a:r>
          </a:p>
        </p:txBody>
      </p:sp>
      <p:pic>
        <p:nvPicPr>
          <p:cNvPr id="18454" name="Picture 24" descr="http://image.absoluteastronomy.com/images/encyclopediaimages/s/su/sun-earth-radiati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1420" y="1108546"/>
            <a:ext cx="2238496"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6" name="文字方塊 24"/>
          <p:cNvSpPr txBox="1">
            <a:spLocks noChangeArrowheads="1"/>
          </p:cNvSpPr>
          <p:nvPr/>
        </p:nvSpPr>
        <p:spPr bwMode="auto">
          <a:xfrm>
            <a:off x="401204" y="2849397"/>
            <a:ext cx="8502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地球表面照射到的總太陽輻射，等於單位面積接收的太陽功率，乘上地球的</a:t>
            </a:r>
            <a:r>
              <a:rPr lang="zh-TW" altLang="en-US" sz="1800" dirty="0">
                <a:solidFill>
                  <a:srgbClr val="FF0000"/>
                </a:solidFill>
              </a:rPr>
              <a:t>截面積</a:t>
            </a:r>
            <a:r>
              <a:rPr lang="zh-TW" altLang="en-US" sz="1800" dirty="0"/>
              <a:t>：</a:t>
            </a:r>
          </a:p>
        </p:txBody>
      </p:sp>
      <mc:AlternateContent xmlns:mc="http://schemas.openxmlformats.org/markup-compatibility/2006" xmlns:a14="http://schemas.microsoft.com/office/drawing/2010/main">
        <mc:Choice Requires="a14">
          <p:sp>
            <p:nvSpPr>
              <p:cNvPr id="3" name="矩形 2"/>
              <p:cNvSpPr/>
              <p:nvPr/>
            </p:nvSpPr>
            <p:spPr>
              <a:xfrm>
                <a:off x="682630" y="6381328"/>
                <a:ext cx="4200765" cy="369332"/>
              </a:xfrm>
              <a:prstGeom prst="rect">
                <a:avLst/>
              </a:prstGeom>
            </p:spPr>
            <p:txBody>
              <a:bodyPr wrap="none">
                <a:spAutoFit/>
              </a:bodyPr>
              <a:lstStyle/>
              <a:p>
                <a:pPr eaLnBrk="1" hangingPunct="1">
                  <a:spcBef>
                    <a:spcPct val="50000"/>
                  </a:spcBef>
                  <a:buFontTx/>
                  <a:buNone/>
                </a:pPr>
                <a:r>
                  <a:rPr lang="zh-TW" altLang="en-US" dirty="0"/>
                  <a:t>地球應該愈來愈冷！一直到</a:t>
                </a:r>
                <a14:m>
                  <m:oMath xmlns:m="http://schemas.openxmlformats.org/officeDocument/2006/math">
                    <m:r>
                      <a:rPr lang="en-US" altLang="zh-TW" i="1" dirty="0" smtClean="0">
                        <a:latin typeface="Cambria Math"/>
                        <a:cs typeface="Times New Roman" pitchFamily="18" charset="0"/>
                      </a:rPr>
                      <m:t>255</m:t>
                    </m:r>
                    <m:r>
                      <m:rPr>
                        <m:nor/>
                      </m:rPr>
                      <a:rPr lang="en-US" altLang="zh-TW" i="0" dirty="0" smtClean="0">
                        <a:latin typeface="Cambria Math"/>
                        <a:cs typeface="Times New Roman" pitchFamily="18" charset="0"/>
                      </a:rPr>
                      <m:t>K</m:t>
                    </m:r>
                  </m:oMath>
                </a14:m>
                <a:r>
                  <a:rPr lang="zh-TW" altLang="en-US" dirty="0">
                    <a:cs typeface="Times New Roman" pitchFamily="18" charset="0"/>
                  </a:rPr>
                  <a:t>為止！</a:t>
                </a:r>
              </a:p>
            </p:txBody>
          </p:sp>
        </mc:Choice>
        <mc:Fallback xmlns="">
          <p:sp>
            <p:nvSpPr>
              <p:cNvPr id="3" name="矩形 2"/>
              <p:cNvSpPr>
                <a:spLocks noRot="1" noChangeAspect="1" noMove="1" noResize="1" noEditPoints="1" noAdjustHandles="1" noChangeArrowheads="1" noChangeShapeType="1" noTextEdit="1"/>
              </p:cNvSpPr>
              <p:nvPr/>
            </p:nvSpPr>
            <p:spPr>
              <a:xfrm>
                <a:off x="682630" y="6381328"/>
                <a:ext cx="4200765" cy="369332"/>
              </a:xfrm>
              <a:prstGeom prst="rect">
                <a:avLst/>
              </a:prstGeom>
              <a:blipFill rotWithShape="1">
                <a:blip r:embed="rId12"/>
                <a:stretch>
                  <a:fillRect l="-1306" t="-6667"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1602869" y="3285750"/>
                <a:ext cx="2928494" cy="38767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𝐼</m:t>
                      </m:r>
                      <m:r>
                        <a:rPr lang="en-US" altLang="zh-TW" b="0" i="1" smtClean="0">
                          <a:latin typeface="Cambria Math"/>
                          <a:ea typeface="Cambria Math"/>
                        </a:rPr>
                        <m:t>∙</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b="0" i="0" smtClean="0">
                              <a:latin typeface="Cambria Math"/>
                            </a:rPr>
                            <m:t>earth</m:t>
                          </m:r>
                        </m:sub>
                        <m:sup>
                          <m:r>
                            <a:rPr lang="en-US" altLang="zh-TW" i="1">
                              <a:latin typeface="Cambria Math"/>
                            </a:rPr>
                            <m:t>2</m:t>
                          </m:r>
                        </m:sup>
                      </m:sSubSup>
                      <m:r>
                        <a:rPr lang="en-US" altLang="zh-TW" b="0" i="1" smtClean="0">
                          <a:latin typeface="Cambria Math"/>
                        </a:rPr>
                        <m:t>=1370</m:t>
                      </m:r>
                      <m:r>
                        <a:rPr lang="en-US" altLang="zh-TW" i="1">
                          <a:latin typeface="Cambria Math"/>
                          <a:ea typeface="Cambria Math"/>
                        </a:rPr>
                        <m:t>∙</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earth</m:t>
                          </m:r>
                        </m:sub>
                        <m:sup>
                          <m:r>
                            <a:rPr lang="en-US" altLang="zh-TW" i="1">
                              <a:latin typeface="Cambria Math"/>
                            </a:rPr>
                            <m:t>2</m:t>
                          </m:r>
                        </m:sup>
                      </m:sSubSup>
                    </m:oMath>
                  </m:oMathPara>
                </a14:m>
                <a:endParaRPr lang="zh-TW" altLang="en-US" i="1"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1602869" y="3285750"/>
                <a:ext cx="2928494" cy="387670"/>
              </a:xfrm>
              <a:prstGeom prst="rect">
                <a:avLst/>
              </a:prstGeom>
              <a:blipFill rotWithShape="1">
                <a:blip r:embed="rId13"/>
                <a:stretch>
                  <a:fillRect b="-312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a:xfrm>
                <a:off x="1580054" y="5085171"/>
                <a:ext cx="4285340" cy="38767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1370</m:t>
                      </m:r>
                      <m:r>
                        <a:rPr lang="en-US" altLang="zh-TW" i="1">
                          <a:latin typeface="Cambria Math"/>
                          <a:ea typeface="Cambria Math"/>
                        </a:rPr>
                        <m:t>∙</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earth</m:t>
                          </m:r>
                        </m:sub>
                        <m:sup>
                          <m:r>
                            <a:rPr lang="en-US" altLang="zh-TW" i="1">
                              <a:latin typeface="Cambria Math"/>
                            </a:rPr>
                            <m:t>2</m:t>
                          </m:r>
                        </m:sup>
                      </m:sSubSup>
                      <m:r>
                        <a:rPr lang="en-US" altLang="zh-TW" i="1" smtClean="0">
                          <a:latin typeface="Cambria Math"/>
                          <a:ea typeface="Cambria Math"/>
                        </a:rPr>
                        <m:t>∙</m:t>
                      </m:r>
                      <m:r>
                        <a:rPr lang="en-US" altLang="zh-TW" b="0" i="1" smtClean="0">
                          <a:latin typeface="Cambria Math"/>
                          <a:ea typeface="Cambria Math"/>
                        </a:rPr>
                        <m:t>0.7=</m:t>
                      </m:r>
                      <m:r>
                        <a:rPr lang="zh-TW" altLang="en-US" i="1">
                          <a:latin typeface="Cambria Math"/>
                        </a:rPr>
                        <m:t>𝜎</m:t>
                      </m:r>
                      <m:r>
                        <a:rPr lang="zh-TW" altLang="en-US" i="1" smtClean="0">
                          <a:latin typeface="Cambria Math"/>
                        </a:rPr>
                        <m:t>∙</m:t>
                      </m:r>
                      <m:r>
                        <a:rPr lang="en-US" altLang="zh-TW" i="1">
                          <a:latin typeface="Cambria Math"/>
                        </a:rPr>
                        <m:t>4</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earth</m:t>
                          </m:r>
                        </m:sub>
                        <m:sup>
                          <m:r>
                            <a:rPr lang="en-US" altLang="zh-TW" i="1">
                              <a:latin typeface="Cambria Math"/>
                            </a:rPr>
                            <m:t>2</m:t>
                          </m:r>
                        </m:sup>
                      </m:sSubSup>
                      <m:r>
                        <a:rPr lang="en-US" altLang="zh-TW" i="1" smtClean="0">
                          <a:latin typeface="Cambria Math"/>
                          <a:ea typeface="Cambria Math"/>
                        </a:rPr>
                        <m:t>∙</m:t>
                      </m:r>
                      <m:sSubSup>
                        <m:sSubSupPr>
                          <m:ctrlPr>
                            <a:rPr lang="zh-TW" altLang="en-US" i="1">
                              <a:latin typeface="Cambria Math" panose="02040503050406030204" pitchFamily="18" charset="0"/>
                            </a:rPr>
                          </m:ctrlPr>
                        </m:sSubSupPr>
                        <m:e>
                          <m:r>
                            <a:rPr lang="en-US" altLang="zh-TW" b="0" i="1" smtClean="0">
                              <a:latin typeface="Cambria Math"/>
                            </a:rPr>
                            <m:t>𝑇</m:t>
                          </m:r>
                        </m:e>
                        <m:sub>
                          <m:r>
                            <m:rPr>
                              <m:sty m:val="p"/>
                            </m:rPr>
                            <a:rPr lang="en-US" altLang="zh-TW">
                              <a:latin typeface="Cambria Math"/>
                            </a:rPr>
                            <m:t>earth</m:t>
                          </m:r>
                        </m:sub>
                        <m:sup>
                          <m:r>
                            <a:rPr lang="en-US" altLang="zh-TW" b="0" i="1" smtClean="0">
                              <a:latin typeface="Cambria Math"/>
                            </a:rPr>
                            <m:t>4</m:t>
                          </m:r>
                        </m:sup>
                      </m:sSubSup>
                    </m:oMath>
                  </m:oMathPara>
                </a14:m>
                <a:endParaRPr lang="zh-TW" altLang="en-US" i="1" dirty="0"/>
              </a:p>
            </p:txBody>
          </p:sp>
        </mc:Choice>
        <mc:Fallback xmlns="">
          <p:sp>
            <p:nvSpPr>
              <p:cNvPr id="28" name="文字方塊 27"/>
              <p:cNvSpPr txBox="1">
                <a:spLocks noRot="1" noChangeAspect="1" noMove="1" noResize="1" noEditPoints="1" noAdjustHandles="1" noChangeArrowheads="1" noChangeShapeType="1" noTextEdit="1"/>
              </p:cNvSpPr>
              <p:nvPr/>
            </p:nvSpPr>
            <p:spPr>
              <a:xfrm>
                <a:off x="1580054" y="5085171"/>
                <a:ext cx="4285340" cy="387670"/>
              </a:xfrm>
              <a:prstGeom prst="rect">
                <a:avLst/>
              </a:prstGeom>
              <a:blipFill>
                <a:blip r:embed="rId14"/>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文字方塊 28"/>
              <p:cNvSpPr txBox="1"/>
              <p:nvPr/>
            </p:nvSpPr>
            <p:spPr>
              <a:xfrm>
                <a:off x="1595231" y="5608635"/>
                <a:ext cx="154317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𝑇</m:t>
                          </m:r>
                        </m:e>
                        <m:sub>
                          <m:r>
                            <m:rPr>
                              <m:sty m:val="p"/>
                            </m:rPr>
                            <a:rPr lang="en-US" altLang="zh-TW">
                              <a:latin typeface="Cambria Math"/>
                            </a:rPr>
                            <m:t>earth</m:t>
                          </m:r>
                        </m:sub>
                      </m:sSub>
                      <m:r>
                        <a:rPr lang="en-US" altLang="zh-TW" b="0" i="1" smtClean="0">
                          <a:latin typeface="Cambria Math"/>
                          <a:ea typeface="Cambria Math"/>
                        </a:rPr>
                        <m:t>~255</m:t>
                      </m:r>
                      <m:r>
                        <m:rPr>
                          <m:nor/>
                        </m:rPr>
                        <a:rPr lang="en-US" altLang="zh-TW" b="0" i="0" smtClean="0">
                          <a:latin typeface="Cambria Math"/>
                          <a:ea typeface="Cambria Math"/>
                        </a:rPr>
                        <m:t> </m:t>
                      </m:r>
                      <m:r>
                        <m:rPr>
                          <m:nor/>
                        </m:rPr>
                        <a:rPr lang="en-US" altLang="zh-TW" b="0" i="0" smtClean="0">
                          <a:latin typeface="Cambria Math"/>
                          <a:ea typeface="Cambria Math"/>
                        </a:rPr>
                        <m:t>K</m:t>
                      </m:r>
                    </m:oMath>
                  </m:oMathPara>
                </a14:m>
                <a:endParaRPr lang="zh-TW" altLang="en-US" i="1"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1595231" y="5608635"/>
                <a:ext cx="1543178" cy="369332"/>
              </a:xfrm>
              <a:prstGeom prst="rect">
                <a:avLst/>
              </a:prstGeom>
              <a:blipFill rotWithShape="1">
                <a:blip r:embed="rId15"/>
                <a:stretch>
                  <a:fillRect b="-1639"/>
                </a:stretch>
              </a:blipFill>
            </p:spPr>
            <p:txBody>
              <a:bodyPr/>
              <a:lstStyle/>
              <a:p>
                <a:r>
                  <a:rPr lang="zh-TW" altLang="en-US">
                    <a:noFill/>
                  </a:rPr>
                  <a:t> </a:t>
                </a:r>
              </a:p>
            </p:txBody>
          </p:sp>
        </mc:Fallback>
      </mc:AlternateContent>
      <p:pic>
        <p:nvPicPr>
          <p:cNvPr id="4" name="Picture 3">
            <a:extLst>
              <a:ext uri="{FF2B5EF4-FFF2-40B4-BE49-F238E27FC236}">
                <a16:creationId xmlns:a16="http://schemas.microsoft.com/office/drawing/2014/main" id="{194606CF-A127-754D-B389-83C679E2FF17}"/>
              </a:ext>
            </a:extLst>
          </p:cNvPr>
          <p:cNvPicPr>
            <a:picLocks noChangeAspect="1"/>
          </p:cNvPicPr>
          <p:nvPr/>
        </p:nvPicPr>
        <p:blipFill rotWithShape="1">
          <a:blip r:embed="rId16"/>
          <a:srcRect t="47945" r="7707"/>
          <a:stretch/>
        </p:blipFill>
        <p:spPr>
          <a:xfrm>
            <a:off x="5957226" y="4773466"/>
            <a:ext cx="2946972" cy="724526"/>
          </a:xfrm>
          <a:prstGeom prst="rect">
            <a:avLst/>
          </a:prstGeom>
        </p:spPr>
      </p:pic>
      <p:sp>
        <p:nvSpPr>
          <p:cNvPr id="5" name="Rectangle 4">
            <a:extLst>
              <a:ext uri="{FF2B5EF4-FFF2-40B4-BE49-F238E27FC236}">
                <a16:creationId xmlns:a16="http://schemas.microsoft.com/office/drawing/2014/main" id="{2A0D00D3-ADDF-8B4F-B1BB-39861EFAF6FA}"/>
              </a:ext>
            </a:extLst>
          </p:cNvPr>
          <p:cNvSpPr/>
          <p:nvPr/>
        </p:nvSpPr>
        <p:spPr>
          <a:xfrm>
            <a:off x="7596336" y="4789639"/>
            <a:ext cx="224332" cy="473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6" name="文字方塊 27">
                <a:extLst>
                  <a:ext uri="{FF2B5EF4-FFF2-40B4-BE49-F238E27FC236}">
                    <a16:creationId xmlns:a16="http://schemas.microsoft.com/office/drawing/2014/main" id="{1AB6B08E-605C-770E-7568-3464BEE3020A}"/>
                  </a:ext>
                </a:extLst>
              </p:cNvPr>
              <p:cNvSpPr txBox="1"/>
              <p:nvPr/>
            </p:nvSpPr>
            <p:spPr>
              <a:xfrm>
                <a:off x="1581576" y="674765"/>
                <a:ext cx="2142831" cy="38767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𝜎</m:t>
                      </m:r>
                      <m:r>
                        <a:rPr lang="zh-TW" altLang="en-US" i="1" smtClean="0">
                          <a:latin typeface="Cambria Math"/>
                        </a:rPr>
                        <m:t>∙</m:t>
                      </m:r>
                      <m:r>
                        <a:rPr lang="en-US" altLang="zh-TW" i="1">
                          <a:latin typeface="Cambria Math"/>
                        </a:rPr>
                        <m:t>4</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earth</m:t>
                          </m:r>
                        </m:sub>
                        <m:sup>
                          <m:r>
                            <a:rPr lang="en-US" altLang="zh-TW" i="1">
                              <a:latin typeface="Cambria Math"/>
                            </a:rPr>
                            <m:t>2</m:t>
                          </m:r>
                        </m:sup>
                      </m:sSubSup>
                      <m:r>
                        <a:rPr lang="en-US" altLang="zh-TW" i="1" smtClean="0">
                          <a:latin typeface="Cambria Math"/>
                          <a:ea typeface="Cambria Math"/>
                        </a:rPr>
                        <m:t>∙</m:t>
                      </m:r>
                      <m:sSubSup>
                        <m:sSubSupPr>
                          <m:ctrlPr>
                            <a:rPr lang="zh-TW" altLang="en-US" i="1">
                              <a:latin typeface="Cambria Math" panose="02040503050406030204" pitchFamily="18" charset="0"/>
                            </a:rPr>
                          </m:ctrlPr>
                        </m:sSubSupPr>
                        <m:e>
                          <m:r>
                            <a:rPr lang="en-US" altLang="zh-TW" b="0" i="1" smtClean="0">
                              <a:latin typeface="Cambria Math"/>
                            </a:rPr>
                            <m:t>𝑇</m:t>
                          </m:r>
                        </m:e>
                        <m:sub>
                          <m:r>
                            <m:rPr>
                              <m:sty m:val="p"/>
                            </m:rPr>
                            <a:rPr lang="en-US" altLang="zh-TW">
                              <a:latin typeface="Cambria Math"/>
                            </a:rPr>
                            <m:t>earth</m:t>
                          </m:r>
                        </m:sub>
                        <m:sup>
                          <m:r>
                            <a:rPr lang="en-US" altLang="zh-TW" b="0" i="1" smtClean="0">
                              <a:latin typeface="Cambria Math"/>
                            </a:rPr>
                            <m:t>4</m:t>
                          </m:r>
                        </m:sup>
                      </m:sSubSup>
                    </m:oMath>
                  </m:oMathPara>
                </a14:m>
                <a:endParaRPr lang="zh-TW" altLang="en-US" i="1" dirty="0"/>
              </a:p>
            </p:txBody>
          </p:sp>
        </mc:Choice>
        <mc:Fallback xmlns="">
          <p:sp>
            <p:nvSpPr>
              <p:cNvPr id="6" name="文字方塊 27">
                <a:extLst>
                  <a:ext uri="{FF2B5EF4-FFF2-40B4-BE49-F238E27FC236}">
                    <a16:creationId xmlns:a16="http://schemas.microsoft.com/office/drawing/2014/main" id="{1AB6B08E-605C-770E-7568-3464BEE3020A}"/>
                  </a:ext>
                </a:extLst>
              </p:cNvPr>
              <p:cNvSpPr txBox="1">
                <a:spLocks noRot="1" noChangeAspect="1" noMove="1" noResize="1" noEditPoints="1" noAdjustHandles="1" noChangeArrowheads="1" noChangeShapeType="1" noTextEdit="1"/>
              </p:cNvSpPr>
              <p:nvPr/>
            </p:nvSpPr>
            <p:spPr>
              <a:xfrm>
                <a:off x="1581576" y="674765"/>
                <a:ext cx="2142831" cy="387670"/>
              </a:xfrm>
              <a:prstGeom prst="rect">
                <a:avLst/>
              </a:prstGeom>
              <a:blipFill>
                <a:blip r:embed="rId17"/>
                <a:stretch>
                  <a:fillRect b="-645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6462BE6F-5D69-5487-4CDE-05189A7184EB}"/>
              </a:ext>
            </a:extLst>
          </p:cNvPr>
          <p:cNvSpPr txBox="1"/>
          <p:nvPr/>
        </p:nvSpPr>
        <p:spPr>
          <a:xfrm>
            <a:off x="401204" y="3761765"/>
            <a:ext cx="4572000" cy="369332"/>
          </a:xfrm>
          <a:prstGeom prst="rect">
            <a:avLst/>
          </a:prstGeom>
          <a:noFill/>
        </p:spPr>
        <p:txBody>
          <a:bodyPr wrap="square">
            <a:spAutoFit/>
          </a:bodyPr>
          <a:lstStyle/>
          <a:p>
            <a:r>
              <a:rPr lang="zh-TW" altLang="en-US" sz="1800" dirty="0"/>
              <a:t>從太陽吸收的幅射必須全部放射出去。</a:t>
            </a:r>
            <a:endParaRPr lang="en-US" dirty="0"/>
          </a:p>
        </p:txBody>
      </p:sp>
    </p:spTree>
    <p:extLst>
      <p:ext uri="{BB962C8B-B14F-4D97-AF65-F5344CB8AC3E}">
        <p14:creationId xmlns:p14="http://schemas.microsoft.com/office/powerpoint/2010/main" val="43988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additive="base">
                                        <p:cTn id="7" dur="500" fill="hold"/>
                                        <p:tgtEl>
                                          <p:spTgt spid="18436"/>
                                        </p:tgtEl>
                                        <p:attrNameLst>
                                          <p:attrName>ppt_x</p:attrName>
                                        </p:attrNameLst>
                                      </p:cBhvr>
                                      <p:tavLst>
                                        <p:tav tm="0">
                                          <p:val>
                                            <p:strVal val="#ppt_x"/>
                                          </p:val>
                                        </p:tav>
                                        <p:tav tm="100000">
                                          <p:val>
                                            <p:strVal val="#ppt_x"/>
                                          </p:val>
                                        </p:tav>
                                      </p:tavLst>
                                    </p:anim>
                                    <p:anim calcmode="lin" valueType="num">
                                      <p:cBhvr additive="base">
                                        <p:cTn id="8" dur="500" fill="hold"/>
                                        <p:tgtEl>
                                          <p:spTgt spid="184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437"/>
                                        </p:tgtEl>
                                        <p:attrNameLst>
                                          <p:attrName>style.visibility</p:attrName>
                                        </p:attrNameLst>
                                      </p:cBhvr>
                                      <p:to>
                                        <p:strVal val="visible"/>
                                      </p:to>
                                    </p:set>
                                    <p:anim calcmode="lin" valueType="num">
                                      <p:cBhvr additive="base">
                                        <p:cTn id="11" dur="500" fill="hold"/>
                                        <p:tgtEl>
                                          <p:spTgt spid="18437"/>
                                        </p:tgtEl>
                                        <p:attrNameLst>
                                          <p:attrName>ppt_x</p:attrName>
                                        </p:attrNameLst>
                                      </p:cBhvr>
                                      <p:tavLst>
                                        <p:tav tm="0">
                                          <p:val>
                                            <p:strVal val="#ppt_x"/>
                                          </p:val>
                                        </p:tav>
                                        <p:tav tm="100000">
                                          <p:val>
                                            <p:strVal val="#ppt_x"/>
                                          </p:val>
                                        </p:tav>
                                      </p:tavLst>
                                    </p:anim>
                                    <p:anim calcmode="lin" valueType="num">
                                      <p:cBhvr additive="base">
                                        <p:cTn id="12" dur="500" fill="hold"/>
                                        <p:tgtEl>
                                          <p:spTgt spid="184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438"/>
                                        </p:tgtEl>
                                        <p:attrNameLst>
                                          <p:attrName>style.visibility</p:attrName>
                                        </p:attrNameLst>
                                      </p:cBhvr>
                                      <p:to>
                                        <p:strVal val="visible"/>
                                      </p:to>
                                    </p:set>
                                    <p:anim calcmode="lin" valueType="num">
                                      <p:cBhvr additive="base">
                                        <p:cTn id="33" dur="500" fill="hold"/>
                                        <p:tgtEl>
                                          <p:spTgt spid="18438"/>
                                        </p:tgtEl>
                                        <p:attrNameLst>
                                          <p:attrName>ppt_x</p:attrName>
                                        </p:attrNameLst>
                                      </p:cBhvr>
                                      <p:tavLst>
                                        <p:tav tm="0">
                                          <p:val>
                                            <p:strVal val="#ppt_x"/>
                                          </p:val>
                                        </p:tav>
                                        <p:tav tm="100000">
                                          <p:val>
                                            <p:strVal val="#ppt_x"/>
                                          </p:val>
                                        </p:tav>
                                      </p:tavLst>
                                    </p:anim>
                                    <p:anim calcmode="lin" valueType="num">
                                      <p:cBhvr additive="base">
                                        <p:cTn id="34"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452"/>
                                        </p:tgtEl>
                                        <p:attrNameLst>
                                          <p:attrName>style.visibility</p:attrName>
                                        </p:attrNameLst>
                                      </p:cBhvr>
                                      <p:to>
                                        <p:strVal val="visible"/>
                                      </p:to>
                                    </p:set>
                                    <p:anim calcmode="lin" valueType="num">
                                      <p:cBhvr additive="base">
                                        <p:cTn id="39" dur="500" fill="hold"/>
                                        <p:tgtEl>
                                          <p:spTgt spid="18452"/>
                                        </p:tgtEl>
                                        <p:attrNameLst>
                                          <p:attrName>ppt_x</p:attrName>
                                        </p:attrNameLst>
                                      </p:cBhvr>
                                      <p:tavLst>
                                        <p:tav tm="0">
                                          <p:val>
                                            <p:strVal val="#ppt_x"/>
                                          </p:val>
                                        </p:tav>
                                        <p:tav tm="100000">
                                          <p:val>
                                            <p:strVal val="#ppt_x"/>
                                          </p:val>
                                        </p:tav>
                                      </p:tavLst>
                                    </p:anim>
                                    <p:anim calcmode="lin" valueType="num">
                                      <p:cBhvr additive="base">
                                        <p:cTn id="40" dur="500" fill="hold"/>
                                        <p:tgtEl>
                                          <p:spTgt spid="1845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p:bldP spid="18438" grpId="0"/>
      <p:bldP spid="18452" grpId="0"/>
      <p:bldP spid="3" grpId="0"/>
      <p:bldP spid="28" grpId="0" animBg="1"/>
      <p:bldP spid="29"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F337BF-032F-A848-97C1-36A0F339B171}"/>
              </a:ext>
            </a:extLst>
          </p:cNvPr>
          <p:cNvPicPr>
            <a:picLocks noChangeAspect="1"/>
          </p:cNvPicPr>
          <p:nvPr/>
        </p:nvPicPr>
        <p:blipFill>
          <a:blip r:embed="rId2"/>
          <a:stretch>
            <a:fillRect/>
          </a:stretch>
        </p:blipFill>
        <p:spPr>
          <a:xfrm>
            <a:off x="1046097" y="2426513"/>
            <a:ext cx="5448300" cy="2374900"/>
          </a:xfrm>
          <a:prstGeom prst="rect">
            <a:avLst/>
          </a:prstGeom>
        </p:spPr>
      </p:pic>
      <mc:AlternateContent xmlns:mc="http://schemas.openxmlformats.org/markup-compatibility/2006" xmlns:a14="http://schemas.microsoft.com/office/drawing/2010/main">
        <mc:Choice Requires="a14">
          <p:sp>
            <p:nvSpPr>
              <p:cNvPr id="18" name="文字方塊 17"/>
              <p:cNvSpPr txBox="1"/>
              <p:nvPr/>
            </p:nvSpPr>
            <p:spPr>
              <a:xfrm>
                <a:off x="1046097" y="5156293"/>
                <a:ext cx="4657237" cy="63478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1370</m:t>
                      </m:r>
                      <m:r>
                        <a:rPr lang="en-US" altLang="zh-TW" i="1">
                          <a:latin typeface="Cambria Math"/>
                          <a:ea typeface="Cambria Math"/>
                        </a:rPr>
                        <m:t>∙</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earth</m:t>
                          </m:r>
                        </m:sub>
                        <m:sup>
                          <m:r>
                            <a:rPr lang="en-US" altLang="zh-TW" i="1">
                              <a:latin typeface="Cambria Math"/>
                            </a:rPr>
                            <m:t>2</m:t>
                          </m:r>
                        </m:sup>
                      </m:sSubSup>
                      <m:r>
                        <a:rPr lang="en-US" altLang="zh-TW" i="1" smtClean="0">
                          <a:latin typeface="Cambria Math"/>
                          <a:ea typeface="Cambria Math"/>
                        </a:rPr>
                        <m:t>∙</m:t>
                      </m:r>
                      <m:r>
                        <a:rPr lang="en-US" altLang="zh-TW" b="0" i="1" smtClean="0">
                          <a:latin typeface="Cambria Math"/>
                          <a:ea typeface="Cambria Math"/>
                        </a:rPr>
                        <m:t>0.7=</m:t>
                      </m:r>
                      <m:r>
                        <a:rPr lang="zh-TW" altLang="en-US" i="1">
                          <a:latin typeface="Cambria Math"/>
                        </a:rPr>
                        <m:t>𝜎</m:t>
                      </m:r>
                      <m:r>
                        <a:rPr lang="zh-TW" altLang="en-US" i="1" smtClean="0">
                          <a:latin typeface="Cambria Math"/>
                        </a:rPr>
                        <m:t>∙</m:t>
                      </m:r>
                      <m:r>
                        <a:rPr lang="en-US" altLang="zh-TW" i="1">
                          <a:latin typeface="Cambria Math"/>
                        </a:rPr>
                        <m:t>4</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earth</m:t>
                          </m:r>
                        </m:sub>
                        <m:sup>
                          <m:r>
                            <a:rPr lang="en-US" altLang="zh-TW" i="1">
                              <a:latin typeface="Cambria Math"/>
                            </a:rPr>
                            <m:t>2</m:t>
                          </m:r>
                        </m:sup>
                      </m:sSubSup>
                      <m:r>
                        <a:rPr lang="en-US" altLang="zh-TW" i="1" smtClean="0">
                          <a:latin typeface="Cambria Math"/>
                          <a:ea typeface="Cambria Math"/>
                        </a:rPr>
                        <m:t>∙</m:t>
                      </m:r>
                      <m:sSubSup>
                        <m:sSubSupPr>
                          <m:ctrlPr>
                            <a:rPr lang="zh-TW" altLang="en-US" i="1">
                              <a:latin typeface="Cambria Math" panose="02040503050406030204" pitchFamily="18" charset="0"/>
                            </a:rPr>
                          </m:ctrlPr>
                        </m:sSubSupPr>
                        <m:e>
                          <m:r>
                            <a:rPr lang="en-US" altLang="zh-TW" b="0" i="1" smtClean="0">
                              <a:latin typeface="Cambria Math"/>
                            </a:rPr>
                            <m:t>𝑇</m:t>
                          </m:r>
                        </m:e>
                        <m:sub>
                          <m:r>
                            <m:rPr>
                              <m:sty m:val="p"/>
                            </m:rPr>
                            <a:rPr lang="en-US" altLang="zh-TW">
                              <a:latin typeface="Cambria Math"/>
                            </a:rPr>
                            <m:t>earth</m:t>
                          </m:r>
                        </m:sub>
                        <m:sup>
                          <m:r>
                            <a:rPr lang="en-US" altLang="zh-TW" b="0" i="1" smtClean="0">
                              <a:latin typeface="Cambria Math"/>
                            </a:rPr>
                            <m:t>4</m:t>
                          </m:r>
                        </m:sup>
                      </m:sSubSup>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b="0" i="1" smtClean="0">
                              <a:latin typeface="Cambria Math"/>
                              <a:ea typeface="Cambria Math"/>
                            </a:rPr>
                            <m:t>2</m:t>
                          </m:r>
                        </m:den>
                      </m:f>
                    </m:oMath>
                  </m:oMathPara>
                </a14:m>
                <a:endParaRPr lang="zh-TW" altLang="en-US" i="1"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1046097" y="5156293"/>
                <a:ext cx="4657237" cy="634789"/>
              </a:xfrm>
              <a:prstGeom prst="rect">
                <a:avLst/>
              </a:prstGeom>
              <a:blipFill rotWithShape="1">
                <a:blip r:embed="rId4"/>
                <a:stretch>
                  <a:fillRect/>
                </a:stretch>
              </a:blipFill>
            </p:spPr>
            <p:txBody>
              <a:bodyPr/>
              <a:lstStyle/>
              <a:p>
                <a:r>
                  <a:rPr lang="zh-TW" altLang="en-US">
                    <a:noFill/>
                  </a:rPr>
                  <a:t> </a:t>
                </a:r>
              </a:p>
            </p:txBody>
          </p:sp>
        </mc:Fallback>
      </mc:AlternateContent>
      <p:sp>
        <p:nvSpPr>
          <p:cNvPr id="19459" name="Text Box 4"/>
          <p:cNvSpPr txBox="1">
            <a:spLocks noChangeArrowheads="1"/>
          </p:cNvSpPr>
          <p:nvPr/>
        </p:nvSpPr>
        <p:spPr bwMode="auto">
          <a:xfrm>
            <a:off x="2438091" y="116632"/>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溫室效應</a:t>
            </a:r>
            <a:r>
              <a:rPr lang="zh-TW" altLang="en-US" sz="1800" dirty="0"/>
              <a:t>！</a:t>
            </a:r>
            <a:r>
              <a:rPr lang="en-US" altLang="zh-TW" sz="1800" dirty="0">
                <a:latin typeface="Times New Roman" pitchFamily="18" charset="0"/>
                <a:cs typeface="Times New Roman" pitchFamily="18" charset="0"/>
              </a:rPr>
              <a:t>It is good!</a:t>
            </a:r>
            <a:endParaRPr lang="zh-TW" altLang="en-US" sz="1800" dirty="0">
              <a:latin typeface="Times New Roman" pitchFamily="18" charset="0"/>
              <a:cs typeface="Times New Roman" pitchFamily="18" charset="0"/>
            </a:endParaRPr>
          </a:p>
        </p:txBody>
      </p:sp>
      <p:sp>
        <p:nvSpPr>
          <p:cNvPr id="19460" name="Text Box 5"/>
          <p:cNvSpPr txBox="1">
            <a:spLocks noChangeArrowheads="1"/>
          </p:cNvSpPr>
          <p:nvPr/>
        </p:nvSpPr>
        <p:spPr bwMode="auto">
          <a:xfrm>
            <a:off x="1079185" y="1665648"/>
            <a:ext cx="6408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因此地球所發出的紅外線會有一半又反射回來地球！</a:t>
            </a:r>
          </a:p>
        </p:txBody>
      </p:sp>
      <p:sp>
        <p:nvSpPr>
          <p:cNvPr id="2" name="AutoShape 7"/>
          <p:cNvSpPr>
            <a:spLocks noChangeArrowheads="1"/>
          </p:cNvSpPr>
          <p:nvPr/>
        </p:nvSpPr>
        <p:spPr bwMode="auto">
          <a:xfrm flipV="1">
            <a:off x="3544579" y="3954344"/>
            <a:ext cx="169863" cy="1346864"/>
          </a:xfrm>
          <a:prstGeom prst="upArrow">
            <a:avLst>
              <a:gd name="adj1" fmla="val 50000"/>
              <a:gd name="adj2" fmla="val 150397"/>
            </a:avLst>
          </a:prstGeom>
          <a:solidFill>
            <a:srgbClr val="FF0000"/>
          </a:solidFill>
          <a:ln w="952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19464" name="Text Box 9"/>
          <p:cNvSpPr txBox="1">
            <a:spLocks noChangeArrowheads="1"/>
          </p:cNvSpPr>
          <p:nvPr/>
        </p:nvSpPr>
        <p:spPr bwMode="auto">
          <a:xfrm>
            <a:off x="1071253" y="6438782"/>
            <a:ext cx="2951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大氣層如同一件毛毯</a:t>
            </a:r>
          </a:p>
        </p:txBody>
      </p:sp>
      <p:sp>
        <p:nvSpPr>
          <p:cNvPr id="9" name="橢圓 8"/>
          <p:cNvSpPr/>
          <p:nvPr/>
        </p:nvSpPr>
        <p:spPr>
          <a:xfrm>
            <a:off x="2006291" y="2765307"/>
            <a:ext cx="649287" cy="50482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橢圓 9"/>
          <p:cNvSpPr/>
          <p:nvPr/>
        </p:nvSpPr>
        <p:spPr>
          <a:xfrm>
            <a:off x="3302484" y="5181084"/>
            <a:ext cx="1989596" cy="6492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11" name="Object 9"/>
          <p:cNvGraphicFramePr>
            <a:graphicFrameLocks noChangeAspect="1"/>
          </p:cNvGraphicFramePr>
          <p:nvPr>
            <p:extLst>
              <p:ext uri="{D42A27DB-BD31-4B8C-83A1-F6EECF244321}">
                <p14:modId xmlns:p14="http://schemas.microsoft.com/office/powerpoint/2010/main" val="2052187874"/>
              </p:ext>
            </p:extLst>
          </p:nvPr>
        </p:nvGraphicFramePr>
        <p:xfrm>
          <a:off x="2942916" y="2838332"/>
          <a:ext cx="792162" cy="288925"/>
        </p:xfrm>
        <a:graphic>
          <a:graphicData uri="http://schemas.openxmlformats.org/presentationml/2006/ole">
            <mc:AlternateContent xmlns:mc="http://schemas.openxmlformats.org/markup-compatibility/2006">
              <mc:Choice xmlns:v="urn:schemas-microsoft-com:vml" Requires="v">
                <p:oleObj name="方程式" r:id="rId5" imgW="126780" imgH="101424" progId="Equation.3">
                  <p:embed/>
                </p:oleObj>
              </mc:Choice>
              <mc:Fallback>
                <p:oleObj name="方程式" r:id="rId5" imgW="126780" imgH="101424"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2916" y="2838332"/>
                        <a:ext cx="792162"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 name="橢圓 12"/>
          <p:cNvSpPr/>
          <p:nvPr/>
        </p:nvSpPr>
        <p:spPr>
          <a:xfrm>
            <a:off x="2771800" y="3701932"/>
            <a:ext cx="857709" cy="50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3806516" y="2766894"/>
            <a:ext cx="649287" cy="50482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矩形 2"/>
          <p:cNvSpPr/>
          <p:nvPr/>
        </p:nvSpPr>
        <p:spPr>
          <a:xfrm>
            <a:off x="1079185" y="489914"/>
            <a:ext cx="6606480" cy="369332"/>
          </a:xfrm>
          <a:prstGeom prst="rect">
            <a:avLst/>
          </a:prstGeom>
        </p:spPr>
        <p:txBody>
          <a:bodyPr wrap="square">
            <a:spAutoFit/>
          </a:bodyPr>
          <a:lstStyle/>
          <a:p>
            <a:r>
              <a:rPr lang="zh-TW" altLang="en-US" dirty="0"/>
              <a:t>大氣層對太陽發出的可見光幾乎是</a:t>
            </a:r>
            <a:r>
              <a:rPr lang="zh-TW" altLang="en-US" dirty="0">
                <a:solidFill>
                  <a:srgbClr val="FF0000"/>
                </a:solidFill>
              </a:rPr>
              <a:t>透明</a:t>
            </a:r>
            <a:r>
              <a:rPr lang="zh-TW" altLang="en-US" dirty="0"/>
              <a:t>，對紅外線卻是</a:t>
            </a:r>
            <a:r>
              <a:rPr lang="zh-TW" altLang="en-US" dirty="0">
                <a:solidFill>
                  <a:srgbClr val="FF0000"/>
                </a:solidFill>
              </a:rPr>
              <a:t>模糊</a:t>
            </a:r>
            <a:r>
              <a:rPr lang="zh-TW" altLang="en-US" dirty="0"/>
              <a:t>的，</a:t>
            </a:r>
          </a:p>
        </p:txBody>
      </p:sp>
      <p:sp>
        <p:nvSpPr>
          <p:cNvPr id="15" name="矩形 14"/>
          <p:cNvSpPr/>
          <p:nvPr/>
        </p:nvSpPr>
        <p:spPr>
          <a:xfrm>
            <a:off x="1082086" y="869434"/>
            <a:ext cx="7738385" cy="369332"/>
          </a:xfrm>
          <a:prstGeom prst="rect">
            <a:avLst/>
          </a:prstGeom>
        </p:spPr>
        <p:txBody>
          <a:bodyPr wrap="square">
            <a:spAutoFit/>
          </a:bodyPr>
          <a:lstStyle/>
          <a:p>
            <a:r>
              <a:rPr lang="zh-TW" altLang="en-US" dirty="0"/>
              <a:t>而低溫的地球放出的熱輻射多是紅外線，</a:t>
            </a:r>
          </a:p>
        </p:txBody>
      </p:sp>
      <mc:AlternateContent xmlns:mc="http://schemas.openxmlformats.org/markup-compatibility/2006" xmlns:a14="http://schemas.microsoft.com/office/drawing/2010/main">
        <mc:Choice Requires="a14">
          <p:sp>
            <p:nvSpPr>
              <p:cNvPr id="4" name="文字方塊 3"/>
              <p:cNvSpPr txBox="1"/>
              <p:nvPr/>
            </p:nvSpPr>
            <p:spPr>
              <a:xfrm>
                <a:off x="1079184" y="1271065"/>
                <a:ext cx="7453255" cy="369332"/>
              </a:xfrm>
              <a:prstGeom prst="rect">
                <a:avLst/>
              </a:prstGeom>
              <a:noFill/>
            </p:spPr>
            <p:txBody>
              <a:bodyPr wrap="square" rtlCol="0">
                <a:spAutoFit/>
              </a:bodyPr>
              <a:lstStyle/>
              <a:p>
                <a:r>
                  <a:rPr lang="zh-TW" altLang="en-US" dirty="0"/>
                  <a:t>大氣層會吸收紅外線，</a:t>
                </a:r>
                <a14:m>
                  <m:oMath xmlns:m="http://schemas.openxmlformats.org/officeDocument/2006/math">
                    <m:r>
                      <a:rPr lang="en-US" altLang="zh-TW" b="0" i="1" smtClean="0">
                        <a:latin typeface="Cambria Math"/>
                      </a:rPr>
                      <m:t>𝑒</m:t>
                    </m:r>
                    <m:r>
                      <a:rPr lang="en-US" altLang="zh-TW" b="0" i="1" smtClean="0">
                        <a:latin typeface="Cambria Math"/>
                        <a:ea typeface="Cambria Math"/>
                      </a:rPr>
                      <m:t>~1</m:t>
                    </m:r>
                  </m:oMath>
                </a14:m>
                <a:r>
                  <a:rPr lang="zh-TW" altLang="en-US" dirty="0"/>
                  <a:t>，又將吸收的熱以輻射向上下釋放。</a:t>
                </a:r>
              </a:p>
            </p:txBody>
          </p:sp>
        </mc:Choice>
        <mc:Fallback xmlns="">
          <p:sp>
            <p:nvSpPr>
              <p:cNvPr id="4" name="文字方塊 3"/>
              <p:cNvSpPr txBox="1">
                <a:spLocks noRot="1" noChangeAspect="1" noMove="1" noResize="1" noEditPoints="1" noAdjustHandles="1" noChangeArrowheads="1" noChangeShapeType="1" noTextEdit="1"/>
              </p:cNvSpPr>
              <p:nvPr/>
            </p:nvSpPr>
            <p:spPr>
              <a:xfrm>
                <a:off x="1079184" y="1271065"/>
                <a:ext cx="7453255" cy="369332"/>
              </a:xfrm>
              <a:prstGeom prst="rect">
                <a:avLst/>
              </a:prstGeom>
              <a:blipFill>
                <a:blip r:embed="rId7"/>
                <a:stretch>
                  <a:fillRect l="-510" t="-10000" b="-20000"/>
                </a:stretch>
              </a:blipFill>
            </p:spPr>
            <p:txBody>
              <a:bodyPr/>
              <a:lstStyle/>
              <a:p>
                <a:r>
                  <a:rPr lang="en-US">
                    <a:noFill/>
                  </a:rPr>
                  <a:t> </a:t>
                </a:r>
              </a:p>
            </p:txBody>
          </p:sp>
        </mc:Fallback>
      </mc:AlternateContent>
      <p:sp>
        <p:nvSpPr>
          <p:cNvPr id="5" name="文字方塊 4"/>
          <p:cNvSpPr txBox="1"/>
          <p:nvPr/>
        </p:nvSpPr>
        <p:spPr>
          <a:xfrm>
            <a:off x="1080966" y="2042682"/>
            <a:ext cx="5616624" cy="369332"/>
          </a:xfrm>
          <a:prstGeom prst="rect">
            <a:avLst/>
          </a:prstGeom>
          <a:noFill/>
        </p:spPr>
        <p:txBody>
          <a:bodyPr wrap="square" rtlCol="0">
            <a:spAutoFit/>
          </a:bodyPr>
          <a:lstStyle/>
          <a:p>
            <a:r>
              <a:rPr lang="zh-TW" altLang="en-US" dirty="0"/>
              <a:t>真正離開地球的只有地表熱輻射的一半！</a:t>
            </a:r>
          </a:p>
        </p:txBody>
      </p:sp>
      <mc:AlternateContent xmlns:mc="http://schemas.openxmlformats.org/markup-compatibility/2006" xmlns:a14="http://schemas.microsoft.com/office/drawing/2010/main">
        <mc:Choice Requires="a14">
          <p:sp>
            <p:nvSpPr>
              <p:cNvPr id="19" name="文字方塊 18"/>
              <p:cNvSpPr txBox="1"/>
              <p:nvPr/>
            </p:nvSpPr>
            <p:spPr>
              <a:xfrm>
                <a:off x="1009751" y="5949280"/>
                <a:ext cx="2856679" cy="37965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𝑇</m:t>
                          </m:r>
                        </m:e>
                        <m:sub>
                          <m:r>
                            <m:rPr>
                              <m:sty m:val="p"/>
                            </m:rPr>
                            <a:rPr lang="en-US" altLang="zh-TW">
                              <a:latin typeface="Cambria Math"/>
                            </a:rPr>
                            <m:t>earth</m:t>
                          </m:r>
                        </m:sub>
                      </m:sSub>
                      <m:r>
                        <a:rPr lang="en-US" altLang="zh-TW" b="0" i="1" smtClean="0">
                          <a:latin typeface="Cambria Math"/>
                          <a:ea typeface="Cambria Math"/>
                        </a:rPr>
                        <m:t>~255∙</m:t>
                      </m:r>
                      <m:sSup>
                        <m:sSupPr>
                          <m:ctrlPr>
                            <a:rPr lang="en-US" altLang="zh-TW" b="0" i="1" smtClean="0">
                              <a:latin typeface="Cambria Math" panose="02040503050406030204" pitchFamily="18" charset="0"/>
                              <a:ea typeface="Cambria Math"/>
                            </a:rPr>
                          </m:ctrlPr>
                        </m:sSupPr>
                        <m:e>
                          <m:d>
                            <m:dPr>
                              <m:ctrlPr>
                                <a:rPr lang="en-US" altLang="zh-TW" b="0" i="1" smtClean="0">
                                  <a:latin typeface="Cambria Math" panose="02040503050406030204" pitchFamily="18" charset="0"/>
                                  <a:ea typeface="Cambria Math"/>
                                </a:rPr>
                              </m:ctrlPr>
                            </m:dPr>
                            <m:e>
                              <m:r>
                                <a:rPr lang="en-US" altLang="zh-TW" b="0" i="1" smtClean="0">
                                  <a:latin typeface="Cambria Math"/>
                                  <a:ea typeface="Cambria Math"/>
                                </a:rPr>
                                <m:t>2</m:t>
                              </m:r>
                            </m:e>
                          </m:d>
                        </m:e>
                        <m:sup>
                          <m:r>
                            <a:rPr lang="en-US" altLang="zh-TW" b="0" i="1" smtClean="0">
                              <a:latin typeface="Cambria Math"/>
                              <a:ea typeface="Cambria Math"/>
                            </a:rPr>
                            <m:t>1/4</m:t>
                          </m:r>
                        </m:sup>
                      </m:sSup>
                      <m:r>
                        <a:rPr lang="en-US" altLang="zh-TW" b="0" i="1" smtClean="0">
                          <a:latin typeface="Cambria Math"/>
                          <a:ea typeface="Cambria Math"/>
                        </a:rPr>
                        <m:t>~303</m:t>
                      </m:r>
                      <m:r>
                        <m:rPr>
                          <m:nor/>
                        </m:rPr>
                        <a:rPr lang="en-US" altLang="zh-TW" b="0" i="0" smtClean="0">
                          <a:latin typeface="Cambria Math"/>
                          <a:ea typeface="Cambria Math"/>
                        </a:rPr>
                        <m:t> </m:t>
                      </m:r>
                      <m:r>
                        <m:rPr>
                          <m:nor/>
                        </m:rPr>
                        <a:rPr lang="en-US" altLang="zh-TW" b="0" i="0" smtClean="0">
                          <a:latin typeface="Cambria Math"/>
                          <a:ea typeface="Cambria Math"/>
                        </a:rPr>
                        <m:t>K</m:t>
                      </m:r>
                    </m:oMath>
                  </m:oMathPara>
                </a14:m>
                <a:endParaRPr lang="zh-TW" altLang="en-US" i="1"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1009751" y="5949280"/>
                <a:ext cx="2856679" cy="379656"/>
              </a:xfrm>
              <a:prstGeom prst="rect">
                <a:avLst/>
              </a:prstGeom>
              <a:blipFill rotWithShape="1">
                <a:blip r:embed="rId11"/>
                <a:stretch>
                  <a:fillRect b="-322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513926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464"/>
                                        </p:tgtEl>
                                        <p:attrNameLst>
                                          <p:attrName>style.visibility</p:attrName>
                                        </p:attrNameLst>
                                      </p:cBhvr>
                                      <p:to>
                                        <p:strVal val="visible"/>
                                      </p:to>
                                    </p:set>
                                    <p:anim calcmode="lin" valueType="num">
                                      <p:cBhvr additive="base">
                                        <p:cTn id="39" dur="500" fill="hold"/>
                                        <p:tgtEl>
                                          <p:spTgt spid="19464"/>
                                        </p:tgtEl>
                                        <p:attrNameLst>
                                          <p:attrName>ppt_x</p:attrName>
                                        </p:attrNameLst>
                                      </p:cBhvr>
                                      <p:tavLst>
                                        <p:tav tm="0">
                                          <p:val>
                                            <p:strVal val="#ppt_x"/>
                                          </p:val>
                                        </p:tav>
                                        <p:tav tm="100000">
                                          <p:val>
                                            <p:strVal val="#ppt_x"/>
                                          </p:val>
                                        </p:tav>
                                      </p:tavLst>
                                    </p:anim>
                                    <p:anim calcmode="lin" valueType="num">
                                      <p:cBhvr additive="base">
                                        <p:cTn id="40" dur="500" fill="hold"/>
                                        <p:tgtEl>
                                          <p:spTgt spid="1946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19464" grpId="0"/>
      <p:bldP spid="9" grpId="0" animBg="1"/>
      <p:bldP spid="10" grpId="0" animBg="1"/>
      <p:bldP spid="13" grpId="0" animBg="1"/>
      <p:bldP spid="14"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Figure shows UV, IR and visible light from the sun striking the earth through its atmosphere. Of these, only IR is reflected.">
            <a:extLst>
              <a:ext uri="{FF2B5EF4-FFF2-40B4-BE49-F238E27FC236}">
                <a16:creationId xmlns:a16="http://schemas.microsoft.com/office/drawing/2014/main" id="{FAFF77FE-2A1A-AF40-84CF-CAFCA8DBE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60648"/>
            <a:ext cx="6963565" cy="609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342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person in a suit and tie&#10;&#10;Description automatically generated with medium confidence">
            <a:extLst>
              <a:ext uri="{FF2B5EF4-FFF2-40B4-BE49-F238E27FC236}">
                <a16:creationId xmlns:a16="http://schemas.microsoft.com/office/drawing/2014/main" id="{58A652A1-36AD-014F-BD91-FC54D4B52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80" y="278561"/>
            <a:ext cx="8532440" cy="6300878"/>
          </a:xfrm>
          <a:prstGeom prst="rect">
            <a:avLst/>
          </a:prstGeom>
        </p:spPr>
      </p:pic>
    </p:spTree>
    <p:extLst>
      <p:ext uri="{BB962C8B-B14F-4D97-AF65-F5344CB8AC3E}">
        <p14:creationId xmlns:p14="http://schemas.microsoft.com/office/powerpoint/2010/main" val="426528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EBA8BDCB-5210-8F48-9EF2-69DFDB3E8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548680"/>
            <a:ext cx="7851450" cy="5516702"/>
          </a:xfrm>
          <a:prstGeom prst="rect">
            <a:avLst/>
          </a:prstGeom>
        </p:spPr>
      </p:pic>
    </p:spTree>
    <p:extLst>
      <p:ext uri="{BB962C8B-B14F-4D97-AF65-F5344CB8AC3E}">
        <p14:creationId xmlns:p14="http://schemas.microsoft.com/office/powerpoint/2010/main" val="2369809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15842D-55F9-F549-8FB4-0B44C824D0C7}"/>
              </a:ext>
            </a:extLst>
          </p:cNvPr>
          <p:cNvPicPr>
            <a:picLocks noChangeAspect="1"/>
          </p:cNvPicPr>
          <p:nvPr/>
        </p:nvPicPr>
        <p:blipFill>
          <a:blip r:embed="rId2"/>
          <a:stretch>
            <a:fillRect/>
          </a:stretch>
        </p:blipFill>
        <p:spPr>
          <a:xfrm>
            <a:off x="1979712" y="908720"/>
            <a:ext cx="4684920" cy="3528392"/>
          </a:xfrm>
          <a:prstGeom prst="rect">
            <a:avLst/>
          </a:prstGeom>
        </p:spPr>
      </p:pic>
    </p:spTree>
    <p:extLst>
      <p:ext uri="{BB962C8B-B14F-4D97-AF65-F5344CB8AC3E}">
        <p14:creationId xmlns:p14="http://schemas.microsoft.com/office/powerpoint/2010/main" val="1519489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EBF2EF-0205-4F46-9882-9E1F0BC87DC0}"/>
              </a:ext>
            </a:extLst>
          </p:cNvPr>
          <p:cNvPicPr>
            <a:picLocks noChangeAspect="1"/>
          </p:cNvPicPr>
          <p:nvPr/>
        </p:nvPicPr>
        <p:blipFill>
          <a:blip r:embed="rId2"/>
          <a:stretch>
            <a:fillRect/>
          </a:stretch>
        </p:blipFill>
        <p:spPr>
          <a:xfrm>
            <a:off x="1115616" y="999339"/>
            <a:ext cx="4607644" cy="4859322"/>
          </a:xfrm>
          <a:prstGeom prst="rect">
            <a:avLst/>
          </a:prstGeom>
        </p:spPr>
      </p:pic>
      <p:pic>
        <p:nvPicPr>
          <p:cNvPr id="74754" name="Picture 2">
            <a:extLst>
              <a:ext uri="{FF2B5EF4-FFF2-40B4-BE49-F238E27FC236}">
                <a16:creationId xmlns:a16="http://schemas.microsoft.com/office/drawing/2014/main" id="{BDB4A90A-4636-1643-BF97-0F777FFB9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324472"/>
            <a:ext cx="1760842" cy="2209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161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10150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420" r="15965" b="51355"/>
          <a:stretch/>
        </p:blipFill>
        <p:spPr bwMode="auto">
          <a:xfrm>
            <a:off x="1783242" y="2234185"/>
            <a:ext cx="2374837" cy="217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1399023" y="4970434"/>
            <a:ext cx="7421449" cy="4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50000"/>
              </a:spcBef>
              <a:buFontTx/>
              <a:buNone/>
            </a:pPr>
            <a:r>
              <a:rPr lang="zh-TW" altLang="en-US" sz="1800" dirty="0"/>
              <a:t>這一些輻射與物質湯不斷碰撞，交互作用，兩者一直維持熱平衡。</a:t>
            </a:r>
          </a:p>
        </p:txBody>
      </p:sp>
      <p:sp>
        <p:nvSpPr>
          <p:cNvPr id="39940" name="Text Box 4"/>
          <p:cNvSpPr txBox="1">
            <a:spLocks noChangeArrowheads="1"/>
          </p:cNvSpPr>
          <p:nvPr/>
        </p:nvSpPr>
        <p:spPr bwMode="auto">
          <a:xfrm>
            <a:off x="1399023" y="5997126"/>
            <a:ext cx="7609591"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因為物質湯是均勻的，因此輻射也是</a:t>
            </a:r>
            <a:r>
              <a:rPr lang="zh-TW" altLang="en-US" sz="1800" dirty="0">
                <a:solidFill>
                  <a:srgbClr val="FF0000"/>
                </a:solidFill>
              </a:rPr>
              <a:t>均勻而同向</a:t>
            </a:r>
            <a:r>
              <a:rPr lang="zh-TW" altLang="en-US" sz="1800" dirty="0"/>
              <a:t>。</a:t>
            </a:r>
          </a:p>
        </p:txBody>
      </p:sp>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l="30928" t="64532" r="58224" b="20962"/>
          <a:stretch/>
        </p:blipFill>
        <p:spPr>
          <a:xfrm>
            <a:off x="4269077" y="2198226"/>
            <a:ext cx="2384487" cy="2167862"/>
          </a:xfrm>
          <a:prstGeom prst="rect">
            <a:avLst/>
          </a:prstGeom>
        </p:spPr>
      </p:pic>
      <p:pic>
        <p:nvPicPr>
          <p:cNvPr id="7" name="圖片 6"/>
          <p:cNvPicPr>
            <a:picLocks noChangeAspect="1"/>
          </p:cNvPicPr>
          <p:nvPr/>
        </p:nvPicPr>
        <p:blipFill rotWithShape="1">
          <a:blip r:embed="rId3" cstate="print">
            <a:extLst>
              <a:ext uri="{28A0092B-C50C-407E-A947-70E740481C1C}">
                <a14:useLocalDpi xmlns:a14="http://schemas.microsoft.com/office/drawing/2010/main" val="0"/>
              </a:ext>
            </a:extLst>
          </a:blip>
          <a:srcRect l="30928" t="50026" r="58224" b="46400"/>
          <a:stretch/>
        </p:blipFill>
        <p:spPr>
          <a:xfrm>
            <a:off x="5185465" y="1518827"/>
            <a:ext cx="2443225" cy="547310"/>
          </a:xfrm>
          <a:prstGeom prst="rect">
            <a:avLst/>
          </a:prstGeom>
        </p:spPr>
      </p:pic>
      <p:sp>
        <p:nvSpPr>
          <p:cNvPr id="2" name="矩形 1"/>
          <p:cNvSpPr/>
          <p:nvPr/>
        </p:nvSpPr>
        <p:spPr>
          <a:xfrm>
            <a:off x="1399023" y="5454948"/>
            <a:ext cx="7609591" cy="458652"/>
          </a:xfrm>
          <a:prstGeom prst="rect">
            <a:avLst/>
          </a:prstGeom>
        </p:spPr>
        <p:txBody>
          <a:bodyPr wrap="square">
            <a:spAutoFit/>
          </a:bodyPr>
          <a:lstStyle/>
          <a:p>
            <a:pPr eaLnBrk="1" hangingPunct="1">
              <a:lnSpc>
                <a:spcPct val="150000"/>
              </a:lnSpc>
              <a:spcBef>
                <a:spcPct val="50000"/>
              </a:spcBef>
              <a:buFontTx/>
              <a:buNone/>
            </a:pPr>
            <a:r>
              <a:rPr lang="zh-TW" altLang="en-US" dirty="0"/>
              <a:t>輻射的溫度就是物質湯的溫度。</a:t>
            </a:r>
          </a:p>
        </p:txBody>
      </p:sp>
      <p:sp>
        <p:nvSpPr>
          <p:cNvPr id="3" name="矩形 2"/>
          <p:cNvSpPr/>
          <p:nvPr/>
        </p:nvSpPr>
        <p:spPr>
          <a:xfrm>
            <a:off x="1415805" y="4601102"/>
            <a:ext cx="6858672" cy="369332"/>
          </a:xfrm>
          <a:prstGeom prst="rect">
            <a:avLst/>
          </a:prstGeom>
        </p:spPr>
        <p:txBody>
          <a:bodyPr wrap="square">
            <a:spAutoFit/>
          </a:bodyPr>
          <a:lstStyle/>
          <a:p>
            <a:r>
              <a:rPr lang="zh-TW" altLang="en-US" dirty="0"/>
              <a:t>接近宇宙霹靂時，溫度很高的物質湯，會放出熱輻射！</a:t>
            </a:r>
          </a:p>
        </p:txBody>
      </p:sp>
      <p:pic>
        <p:nvPicPr>
          <p:cNvPr id="10" name="Picture 6" descr="Universe_expans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3495" y="351632"/>
            <a:ext cx="1720602" cy="17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左箭號 3"/>
          <p:cNvSpPr/>
          <p:nvPr/>
        </p:nvSpPr>
        <p:spPr>
          <a:xfrm>
            <a:off x="4269077" y="1720474"/>
            <a:ext cx="576064" cy="144016"/>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949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61E445-2A55-0E48-8CF1-9A851D5F0CFB}"/>
              </a:ext>
            </a:extLst>
          </p:cNvPr>
          <p:cNvPicPr>
            <a:picLocks noChangeAspect="1"/>
          </p:cNvPicPr>
          <p:nvPr/>
        </p:nvPicPr>
        <p:blipFill>
          <a:blip r:embed="rId2"/>
          <a:stretch>
            <a:fillRect/>
          </a:stretch>
        </p:blipFill>
        <p:spPr>
          <a:xfrm>
            <a:off x="1179698" y="764704"/>
            <a:ext cx="6784603" cy="5112568"/>
          </a:xfrm>
          <a:prstGeom prst="rect">
            <a:avLst/>
          </a:prstGeom>
        </p:spPr>
      </p:pic>
    </p:spTree>
    <p:extLst>
      <p:ext uri="{BB962C8B-B14F-4D97-AF65-F5344CB8AC3E}">
        <p14:creationId xmlns:p14="http://schemas.microsoft.com/office/powerpoint/2010/main" val="3125920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B1B9D9-05C5-A04E-91CA-1DC4A1709160}"/>
              </a:ext>
            </a:extLst>
          </p:cNvPr>
          <p:cNvPicPr>
            <a:picLocks noChangeAspect="1"/>
          </p:cNvPicPr>
          <p:nvPr/>
        </p:nvPicPr>
        <p:blipFill>
          <a:blip r:embed="rId2"/>
          <a:stretch>
            <a:fillRect/>
          </a:stretch>
        </p:blipFill>
        <p:spPr>
          <a:xfrm>
            <a:off x="1187624" y="728700"/>
            <a:ext cx="6461141" cy="5400600"/>
          </a:xfrm>
          <a:prstGeom prst="rect">
            <a:avLst/>
          </a:prstGeom>
        </p:spPr>
      </p:pic>
    </p:spTree>
    <p:extLst>
      <p:ext uri="{BB962C8B-B14F-4D97-AF65-F5344CB8AC3E}">
        <p14:creationId xmlns:p14="http://schemas.microsoft.com/office/powerpoint/2010/main" val="3014944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360BA-EF06-8648-BE2D-9E35919805A7}"/>
              </a:ext>
            </a:extLst>
          </p:cNvPr>
          <p:cNvPicPr>
            <a:picLocks noChangeAspect="1"/>
          </p:cNvPicPr>
          <p:nvPr/>
        </p:nvPicPr>
        <p:blipFill>
          <a:blip r:embed="rId2"/>
          <a:stretch>
            <a:fillRect/>
          </a:stretch>
        </p:blipFill>
        <p:spPr>
          <a:xfrm>
            <a:off x="1313836" y="1232756"/>
            <a:ext cx="6516328" cy="4392488"/>
          </a:xfrm>
          <a:prstGeom prst="rect">
            <a:avLst/>
          </a:prstGeom>
        </p:spPr>
      </p:pic>
    </p:spTree>
    <p:extLst>
      <p:ext uri="{BB962C8B-B14F-4D97-AF65-F5344CB8AC3E}">
        <p14:creationId xmlns:p14="http://schemas.microsoft.com/office/powerpoint/2010/main" val="2270733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441" y="1447354"/>
            <a:ext cx="3174275" cy="369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180px-Max_plan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3251" y="2194992"/>
            <a:ext cx="1981877" cy="295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7"/>
          <p:cNvSpPr txBox="1">
            <a:spLocks noChangeArrowheads="1"/>
          </p:cNvSpPr>
          <p:nvPr/>
        </p:nvSpPr>
        <p:spPr bwMode="auto">
          <a:xfrm>
            <a:off x="1335092" y="5263357"/>
            <a:ext cx="741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量子彈簧能吸收的能量不是連續的，而是固定</a:t>
            </a:r>
            <a:r>
              <a:rPr lang="zh-TW" altLang="en-US" sz="1800">
                <a:solidFill>
                  <a:srgbClr val="FF0000"/>
                </a:solidFill>
              </a:rPr>
              <a:t>量子</a:t>
            </a:r>
            <a:r>
              <a:rPr lang="zh-TW" altLang="en-US" sz="1800"/>
              <a:t>的整數倍（離散型式）</a:t>
            </a:r>
          </a:p>
        </p:txBody>
      </p:sp>
      <p:sp>
        <p:nvSpPr>
          <p:cNvPr id="93189" name="Text Box 8"/>
          <p:cNvSpPr txBox="1">
            <a:spLocks noChangeArrowheads="1"/>
          </p:cNvSpPr>
          <p:nvPr/>
        </p:nvSpPr>
        <p:spPr bwMode="auto">
          <a:xfrm>
            <a:off x="1335092" y="5695157"/>
            <a:ext cx="3714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量子</a:t>
            </a:r>
            <a:r>
              <a:rPr lang="en-US" altLang="zh-TW" sz="1800">
                <a:solidFill>
                  <a:srgbClr val="FF0000"/>
                </a:solidFill>
              </a:rPr>
              <a:t>(</a:t>
            </a:r>
            <a:r>
              <a:rPr lang="en-US" altLang="zh-TW" sz="1800">
                <a:solidFill>
                  <a:srgbClr val="FF0000"/>
                </a:solidFill>
                <a:latin typeface="Times New Roman" pitchFamily="18" charset="0"/>
                <a:cs typeface="Times New Roman" pitchFamily="18" charset="0"/>
              </a:rPr>
              <a:t>Quantum)</a:t>
            </a:r>
            <a:r>
              <a:rPr lang="zh-TW" altLang="en-US" sz="1800">
                <a:cs typeface="Times New Roman" pitchFamily="18" charset="0"/>
              </a:rPr>
              <a:t>的大小與頻率成正比！</a:t>
            </a:r>
          </a:p>
        </p:txBody>
      </p:sp>
      <p:sp>
        <p:nvSpPr>
          <p:cNvPr id="93191" name="文字方塊 7"/>
          <p:cNvSpPr txBox="1">
            <a:spLocks noChangeArrowheads="1"/>
          </p:cNvSpPr>
          <p:nvPr/>
        </p:nvSpPr>
        <p:spPr bwMode="auto">
          <a:xfrm>
            <a:off x="2774979" y="6199882"/>
            <a:ext cx="2571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2000" i="1" dirty="0">
                <a:latin typeface="Times New Roman" pitchFamily="18" charset="0"/>
                <a:cs typeface="Times New Roman" pitchFamily="18" charset="0"/>
              </a:rPr>
              <a:t>h</a:t>
            </a:r>
            <a:r>
              <a:rPr lang="en-US" altLang="zh-TW" sz="1800" dirty="0">
                <a:cs typeface="Times New Roman" pitchFamily="18" charset="0"/>
              </a:rPr>
              <a:t>: </a:t>
            </a:r>
            <a:r>
              <a:rPr lang="en-US" altLang="zh-TW" sz="1800" dirty="0">
                <a:latin typeface="+mj-lt"/>
                <a:cs typeface="Times New Roman" pitchFamily="18" charset="0"/>
              </a:rPr>
              <a:t>Planck Constant</a:t>
            </a:r>
            <a:endParaRPr lang="zh-TW" altLang="en-US" sz="1800" dirty="0">
              <a:latin typeface="+mj-lt"/>
              <a:cs typeface="Times New Roman" pitchFamily="18" charset="0"/>
            </a:endParaRPr>
          </a:p>
        </p:txBody>
      </p:sp>
      <p:sp>
        <p:nvSpPr>
          <p:cNvPr id="9" name="文字方塊 8"/>
          <p:cNvSpPr txBox="1">
            <a:spLocks noChangeArrowheads="1"/>
          </p:cNvSpPr>
          <p:nvPr/>
        </p:nvSpPr>
        <p:spPr bwMode="auto">
          <a:xfrm>
            <a:off x="1462084" y="560589"/>
            <a:ext cx="63019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如果要解釋黑體輻射，量子彈簧的能量變化必需是能階狀的！</a:t>
            </a:r>
          </a:p>
        </p:txBody>
      </p:sp>
      <p:sp>
        <p:nvSpPr>
          <p:cNvPr id="10" name="文字方塊 5"/>
          <p:cNvSpPr txBox="1">
            <a:spLocks noChangeArrowheads="1"/>
          </p:cNvSpPr>
          <p:nvPr/>
        </p:nvSpPr>
        <p:spPr bwMode="auto">
          <a:xfrm>
            <a:off x="1510441" y="953146"/>
            <a:ext cx="60170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Times New Roman" panose="02020603050405020304" pitchFamily="18" charset="0"/>
                <a:cs typeface="Times New Roman" panose="02020603050405020304" pitchFamily="18" charset="0"/>
              </a:rPr>
              <a:t>Max Planck</a:t>
            </a:r>
            <a:r>
              <a:rPr lang="zh-TW" altLang="en-US" sz="1800" dirty="0">
                <a:latin typeface="Times New Roman" panose="02020603050405020304" pitchFamily="18" charset="0"/>
                <a:cs typeface="Times New Roman" panose="02020603050405020304" pitchFamily="18" charset="0"/>
              </a:rPr>
              <a:t> 在</a:t>
            </a:r>
            <a:r>
              <a:rPr lang="en-US" altLang="zh-TW" sz="1800" dirty="0">
                <a:latin typeface="Times New Roman" panose="02020603050405020304" pitchFamily="18" charset="0"/>
                <a:cs typeface="Times New Roman" panose="02020603050405020304" pitchFamily="18" charset="0"/>
              </a:rPr>
              <a:t>1900</a:t>
            </a:r>
            <a:r>
              <a:rPr lang="zh-TW" altLang="en-US" sz="1800" dirty="0">
                <a:latin typeface="Times New Roman" panose="02020603050405020304" pitchFamily="18" charset="0"/>
                <a:cs typeface="Times New Roman" panose="02020603050405020304" pitchFamily="18" charset="0"/>
              </a:rPr>
              <a:t> </a:t>
            </a:r>
            <a:r>
              <a:rPr lang="zh-TW" altLang="en-US" sz="1800" dirty="0"/>
              <a:t>開啟了量子革命的第一槍！</a:t>
            </a:r>
          </a:p>
        </p:txBody>
      </p:sp>
      <p:sp>
        <p:nvSpPr>
          <p:cNvPr id="11" name="文字方塊 7"/>
          <p:cNvSpPr txBox="1">
            <a:spLocks noChangeArrowheads="1"/>
          </p:cNvSpPr>
          <p:nvPr/>
        </p:nvSpPr>
        <p:spPr bwMode="auto">
          <a:xfrm>
            <a:off x="1462084" y="178710"/>
            <a:ext cx="5834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黑體輻射可不可以計算預測？</a:t>
            </a:r>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D839E76E-895B-BB49-9AAE-D04361E7CEEA}"/>
                  </a:ext>
                </a:extLst>
              </p:cNvPr>
              <p:cNvSpPr/>
              <p:nvPr/>
            </p:nvSpPr>
            <p:spPr>
              <a:xfrm>
                <a:off x="1382904" y="6184196"/>
                <a:ext cx="136242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𝑛</m:t>
                          </m:r>
                        </m:sub>
                      </m:sSub>
                      <m:r>
                        <a:rPr lang="en-US" altLang="zh-TW" b="0" i="1" smtClean="0">
                          <a:latin typeface="Cambria Math"/>
                        </a:rPr>
                        <m:t>=</m:t>
                      </m:r>
                      <m:r>
                        <a:rPr lang="en-US" altLang="zh-TW" i="1">
                          <a:latin typeface="Cambria Math"/>
                        </a:rPr>
                        <m:t>𝑛</m:t>
                      </m:r>
                      <m:r>
                        <a:rPr lang="en-US" altLang="zh-TW" i="1" smtClean="0">
                          <a:latin typeface="Cambria Math"/>
                          <a:ea typeface="Cambria Math"/>
                        </a:rPr>
                        <m:t>∙</m:t>
                      </m:r>
                      <m:r>
                        <a:rPr lang="en-US" altLang="zh-TW" i="1">
                          <a:latin typeface="Cambria Math"/>
                        </a:rPr>
                        <m:t>h𝑓</m:t>
                      </m:r>
                    </m:oMath>
                  </m:oMathPara>
                </a14:m>
                <a:endParaRPr lang="zh-TW" altLang="en-US" dirty="0"/>
              </a:p>
            </p:txBody>
          </p:sp>
        </mc:Choice>
        <mc:Fallback xmlns="">
          <p:sp>
            <p:nvSpPr>
              <p:cNvPr id="12" name="矩形 11">
                <a:extLst>
                  <a:ext uri="{FF2B5EF4-FFF2-40B4-BE49-F238E27FC236}">
                    <a16:creationId xmlns:a16="http://schemas.microsoft.com/office/drawing/2014/main" id="{D839E76E-895B-BB49-9AAE-D04361E7CEEA}"/>
                  </a:ext>
                </a:extLst>
              </p:cNvPr>
              <p:cNvSpPr>
                <a:spLocks noRot="1" noChangeAspect="1" noMove="1" noResize="1" noEditPoints="1" noAdjustHandles="1" noChangeArrowheads="1" noChangeShapeType="1" noTextEdit="1"/>
              </p:cNvSpPr>
              <p:nvPr/>
            </p:nvSpPr>
            <p:spPr>
              <a:xfrm>
                <a:off x="1382904" y="6184196"/>
                <a:ext cx="1362424" cy="369332"/>
              </a:xfrm>
              <a:prstGeom prst="rect">
                <a:avLst/>
              </a:prstGeom>
              <a:blipFill>
                <a:blip r:embed="rId7"/>
                <a:stretch>
                  <a:fillRect b="-1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0">
                <a:extLst>
                  <a:ext uri="{FF2B5EF4-FFF2-40B4-BE49-F238E27FC236}">
                    <a16:creationId xmlns:a16="http://schemas.microsoft.com/office/drawing/2014/main" id="{2BC1DFCB-2D0C-8F42-9D97-50451A013B9F}"/>
                  </a:ext>
                </a:extLst>
              </p:cNvPr>
              <p:cNvSpPr/>
              <p:nvPr/>
            </p:nvSpPr>
            <p:spPr>
              <a:xfrm>
                <a:off x="5223251" y="6215241"/>
                <a:ext cx="234294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h</m:t>
                      </m:r>
                      <m:r>
                        <a:rPr lang="en-US" altLang="zh-TW" b="0" i="1" smtClean="0">
                          <a:latin typeface="Cambria Math" panose="02040503050406030204" pitchFamily="18" charset="0"/>
                        </a:rPr>
                        <m:t>=6.625</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−34</m:t>
                          </m:r>
                        </m:sup>
                      </m:sSup>
                      <m:r>
                        <m:rPr>
                          <m:nor/>
                        </m:rPr>
                        <a:rPr lang="en-US" altLang="zh-TW" b="0" i="0" smtClean="0">
                          <a:latin typeface="Cambria Math" panose="02040503050406030204" pitchFamily="18" charset="0"/>
                          <a:ea typeface="Cambria Math" panose="02040503050406030204" pitchFamily="18" charset="0"/>
                        </a:rPr>
                        <m:t>J</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𝑠</m:t>
                      </m:r>
                    </m:oMath>
                  </m:oMathPara>
                </a14:m>
                <a:endParaRPr lang="zh-TW" altLang="en-US" dirty="0"/>
              </a:p>
            </p:txBody>
          </p:sp>
        </mc:Choice>
        <mc:Fallback xmlns="">
          <p:sp>
            <p:nvSpPr>
              <p:cNvPr id="13" name="矩形 10">
                <a:extLst>
                  <a:ext uri="{FF2B5EF4-FFF2-40B4-BE49-F238E27FC236}">
                    <a16:creationId xmlns:a16="http://schemas.microsoft.com/office/drawing/2014/main" id="{2BC1DFCB-2D0C-8F42-9D97-50451A013B9F}"/>
                  </a:ext>
                </a:extLst>
              </p:cNvPr>
              <p:cNvSpPr>
                <a:spLocks noRot="1" noChangeAspect="1" noMove="1" noResize="1" noEditPoints="1" noAdjustHandles="1" noChangeArrowheads="1" noChangeShapeType="1" noTextEdit="1"/>
              </p:cNvSpPr>
              <p:nvPr/>
            </p:nvSpPr>
            <p:spPr>
              <a:xfrm>
                <a:off x="5223251" y="6215241"/>
                <a:ext cx="2342949" cy="369332"/>
              </a:xfrm>
              <a:prstGeom prst="rect">
                <a:avLst/>
              </a:prstGeom>
              <a:blipFill>
                <a:blip r:embed="rId8"/>
                <a:stretch>
                  <a:fillRect b="-10000"/>
                </a:stretch>
              </a:blipFill>
            </p:spPr>
            <p:txBody>
              <a:bodyPr/>
              <a:lstStyle/>
              <a:p>
                <a:r>
                  <a:rPr lang="en-TW">
                    <a:noFill/>
                  </a:rPr>
                  <a:t> </a:t>
                </a:r>
              </a:p>
            </p:txBody>
          </p:sp>
        </mc:Fallback>
      </mc:AlternateContent>
    </p:spTree>
    <p:extLst>
      <p:ext uri="{BB962C8B-B14F-4D97-AF65-F5344CB8AC3E}">
        <p14:creationId xmlns:p14="http://schemas.microsoft.com/office/powerpoint/2010/main" val="3307949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黑體02"/>
          <p:cNvPicPr>
            <a:picLocks noChangeAspect="1" noChangeArrowheads="1"/>
          </p:cNvPicPr>
          <p:nvPr/>
        </p:nvPicPr>
        <p:blipFill>
          <a:blip r:embed="rId2">
            <a:extLst>
              <a:ext uri="{28A0092B-C50C-407E-A947-70E740481C1C}">
                <a14:useLocalDpi xmlns:a14="http://schemas.microsoft.com/office/drawing/2010/main" val="0"/>
              </a:ext>
            </a:extLst>
          </a:blip>
          <a:srcRect l="8571" t="5533" r="4602" b="3407"/>
          <a:stretch>
            <a:fillRect/>
          </a:stretch>
        </p:blipFill>
        <p:spPr bwMode="auto">
          <a:xfrm>
            <a:off x="1309422" y="1277131"/>
            <a:ext cx="38385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文字方塊 3"/>
          <p:cNvSpPr txBox="1">
            <a:spLocks noChangeArrowheads="1"/>
          </p:cNvSpPr>
          <p:nvPr/>
        </p:nvSpPr>
        <p:spPr bwMode="auto">
          <a:xfrm>
            <a:off x="1309422" y="5164919"/>
            <a:ext cx="590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由小洞放出的空腔輻射是空腔內的電磁波的 一個樣本，</a:t>
            </a:r>
          </a:p>
        </p:txBody>
      </p:sp>
      <p:sp>
        <p:nvSpPr>
          <p:cNvPr id="84998" name="文字方塊 8"/>
          <p:cNvSpPr txBox="1">
            <a:spLocks noChangeArrowheads="1"/>
          </p:cNvSpPr>
          <p:nvPr/>
        </p:nvSpPr>
        <p:spPr bwMode="auto">
          <a:xfrm>
            <a:off x="1380859" y="773894"/>
            <a:ext cx="6192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由</a:t>
            </a:r>
            <a:r>
              <a:rPr lang="zh-TW" altLang="en-US" sz="1800">
                <a:solidFill>
                  <a:srgbClr val="FF0000"/>
                </a:solidFill>
              </a:rPr>
              <a:t>空腔幅射</a:t>
            </a:r>
            <a:r>
              <a:rPr lang="zh-TW" altLang="en-US" sz="1800"/>
              <a:t>著手！空腔中的輻射會透過小洞出口放射出來。</a:t>
            </a:r>
            <a:endParaRPr lang="en-US" altLang="zh-TW" sz="1800"/>
          </a:p>
        </p:txBody>
      </p:sp>
      <p:sp>
        <p:nvSpPr>
          <p:cNvPr id="10" name="矩形 9"/>
          <p:cNvSpPr>
            <a:spLocks noChangeArrowheads="1"/>
          </p:cNvSpPr>
          <p:nvPr/>
        </p:nvSpPr>
        <p:spPr bwMode="auto">
          <a:xfrm>
            <a:off x="1309422" y="5668156"/>
            <a:ext cx="410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兩者的總功率及頻率分布都完全相同。</a:t>
            </a:r>
          </a:p>
        </p:txBody>
      </p:sp>
      <p:sp>
        <p:nvSpPr>
          <p:cNvPr id="85000" name="文字方塊 7"/>
          <p:cNvSpPr txBox="1">
            <a:spLocks noChangeArrowheads="1"/>
          </p:cNvSpPr>
          <p:nvPr/>
        </p:nvSpPr>
        <p:spPr bwMode="auto">
          <a:xfrm>
            <a:off x="1309422" y="4661681"/>
            <a:ext cx="5184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幅射功率與空腔內的輻射能量密度成正比！</a:t>
            </a:r>
          </a:p>
        </p:txBody>
      </p:sp>
      <mc:AlternateContent xmlns:mc="http://schemas.openxmlformats.org/markup-compatibility/2006" xmlns:a14="http://schemas.microsoft.com/office/drawing/2010/main">
        <mc:Choice Requires="a14">
          <p:sp>
            <p:nvSpPr>
              <p:cNvPr id="2" name="文字方塊 1"/>
              <p:cNvSpPr txBox="1"/>
              <p:nvPr/>
            </p:nvSpPr>
            <p:spPr>
              <a:xfrm>
                <a:off x="5580112" y="2187915"/>
                <a:ext cx="1448730" cy="61093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𝑃</m:t>
                      </m:r>
                      <m:r>
                        <a:rPr lang="en-US" altLang="zh-CN" b="0" i="1" smtClean="0">
                          <a:latin typeface="Cambria Math"/>
                        </a:rPr>
                        <m:t>=</m:t>
                      </m:r>
                      <m:r>
                        <a:rPr lang="en-US" altLang="zh-TW" b="0" i="1" smtClean="0">
                          <a:latin typeface="Cambria Math"/>
                        </a:rPr>
                        <m:t>𝐴</m:t>
                      </m:r>
                      <m:r>
                        <a:rPr lang="en-US" altLang="zh-TW" b="0" i="1" smtClean="0">
                          <a:latin typeface="Cambria Math"/>
                          <a:ea typeface="Cambria Math"/>
                        </a:rPr>
                        <m:t>∙</m:t>
                      </m:r>
                      <m:f>
                        <m:fPr>
                          <m:ctrlPr>
                            <a:rPr lang="en-US" altLang="zh-CN" b="0" i="1" smtClean="0">
                              <a:latin typeface="Cambria Math" panose="02040503050406030204" pitchFamily="18" charset="0"/>
                            </a:rPr>
                          </m:ctrlPr>
                        </m:fPr>
                        <m:num>
                          <m:r>
                            <a:rPr lang="en-US" altLang="zh-CN" b="0" i="1" smtClean="0">
                              <a:latin typeface="Cambria Math"/>
                            </a:rPr>
                            <m:t>𝑐</m:t>
                          </m:r>
                        </m:num>
                        <m:den>
                          <m:r>
                            <a:rPr lang="en-US" altLang="zh-CN" b="0" i="1" smtClean="0">
                              <a:latin typeface="Cambria Math"/>
                            </a:rPr>
                            <m:t>4</m:t>
                          </m:r>
                        </m:den>
                      </m:f>
                      <m:r>
                        <a:rPr lang="en-US" altLang="zh-CN" b="0" i="1" smtClean="0">
                          <a:latin typeface="Cambria Math"/>
                          <a:ea typeface="Cambria Math"/>
                        </a:rPr>
                        <m:t>∙</m:t>
                      </m:r>
                      <m:f>
                        <m:fPr>
                          <m:ctrlPr>
                            <a:rPr lang="en-US" altLang="zh-CN" b="0" i="1" smtClean="0">
                              <a:latin typeface="Cambria Math" panose="02040503050406030204" pitchFamily="18" charset="0"/>
                              <a:ea typeface="Cambria Math"/>
                            </a:rPr>
                          </m:ctrlPr>
                        </m:fPr>
                        <m:num>
                          <m:r>
                            <a:rPr lang="en-US" altLang="zh-CN" b="0" i="1" smtClean="0">
                              <a:latin typeface="Cambria Math"/>
                              <a:ea typeface="Cambria Math"/>
                            </a:rPr>
                            <m:t>𝐸</m:t>
                          </m:r>
                        </m:num>
                        <m:den>
                          <m:r>
                            <a:rPr lang="en-US" altLang="zh-CN" b="0" i="1" smtClean="0">
                              <a:latin typeface="Cambria Math"/>
                              <a:ea typeface="Cambria Math"/>
                            </a:rPr>
                            <m:t>𝑉</m:t>
                          </m:r>
                        </m:den>
                      </m:f>
                    </m:oMath>
                  </m:oMathPara>
                </a14:m>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5580112" y="2187915"/>
                <a:ext cx="1448730" cy="610936"/>
              </a:xfrm>
              <a:prstGeom prst="rect">
                <a:avLst/>
              </a:prstGeom>
              <a:blipFill rotWithShape="1">
                <a:blip r:embed="rId3"/>
                <a:stretch>
                  <a:fillRect/>
                </a:stretch>
              </a:blipFill>
            </p:spPr>
            <p:txBody>
              <a:bodyPr/>
              <a:lstStyle/>
              <a:p>
                <a:r>
                  <a:rPr lang="zh-TW" altLang="en-US">
                    <a:noFill/>
                  </a:rPr>
                  <a:t> </a:t>
                </a:r>
              </a:p>
            </p:txBody>
          </p:sp>
        </mc:Fallback>
      </mc:AlternateContent>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4596360"/>
            <a:ext cx="1705216" cy="1507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0174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1196752"/>
            <a:ext cx="3600400" cy="2748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3426"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028" y="1306120"/>
            <a:ext cx="2263444" cy="263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4" descr="412px-Max-Planck-und-Albert-Einst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503387"/>
            <a:ext cx="23749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2" descr="黑體01"/>
          <p:cNvPicPr>
            <a:picLocks noChangeAspect="1" noChangeArrowheads="1"/>
          </p:cNvPicPr>
          <p:nvPr/>
        </p:nvPicPr>
        <p:blipFill>
          <a:blip r:embed="rId4">
            <a:extLst>
              <a:ext uri="{28A0092B-C50C-407E-A947-70E740481C1C}">
                <a14:useLocalDpi xmlns:a14="http://schemas.microsoft.com/office/drawing/2010/main" val="0"/>
              </a:ext>
            </a:extLst>
          </a:blip>
          <a:srcRect l="4314" t="6732" r="40863"/>
          <a:stretch>
            <a:fillRect/>
          </a:stretch>
        </p:blipFill>
        <p:spPr bwMode="auto">
          <a:xfrm>
            <a:off x="820901" y="1296361"/>
            <a:ext cx="27209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2" descr="F15_05"/>
          <p:cNvPicPr>
            <a:picLocks noChangeAspect="1" noChangeArrowheads="1"/>
          </p:cNvPicPr>
          <p:nvPr/>
        </p:nvPicPr>
        <p:blipFill>
          <a:blip r:embed="rId5">
            <a:extLst>
              <a:ext uri="{28A0092B-C50C-407E-A947-70E740481C1C}">
                <a14:useLocalDpi xmlns:a14="http://schemas.microsoft.com/office/drawing/2010/main" val="0"/>
              </a:ext>
            </a:extLst>
          </a:blip>
          <a:srcRect b="46078"/>
          <a:stretch>
            <a:fillRect/>
          </a:stretch>
        </p:blipFill>
        <p:spPr bwMode="auto">
          <a:xfrm>
            <a:off x="1325726" y="3383923"/>
            <a:ext cx="1163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ext Box 9"/>
          <p:cNvSpPr txBox="1">
            <a:spLocks noChangeArrowheads="1"/>
          </p:cNvSpPr>
          <p:nvPr/>
        </p:nvSpPr>
        <p:spPr bwMode="auto">
          <a:xfrm>
            <a:off x="749463" y="4014788"/>
            <a:ext cx="770413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50000"/>
              </a:spcBef>
              <a:buFontTx/>
              <a:buNone/>
            </a:pPr>
            <a:r>
              <a:rPr lang="en-US" altLang="zh-TW" sz="1800" dirty="0">
                <a:latin typeface="Times New Roman" panose="02020603050405020304" pitchFamily="18" charset="0"/>
                <a:cs typeface="Times New Roman" panose="02020603050405020304" pitchFamily="18" charset="0"/>
              </a:rPr>
              <a:t>Planck</a:t>
            </a:r>
            <a:r>
              <a:rPr lang="zh-TW" altLang="en-US" sz="1800" dirty="0">
                <a:latin typeface="Times New Roman" panose="02020603050405020304" pitchFamily="18" charset="0"/>
                <a:cs typeface="Times New Roman" panose="02020603050405020304" pitchFamily="18" charset="0"/>
              </a:rPr>
              <a:t> </a:t>
            </a:r>
            <a:r>
              <a:rPr lang="zh-TW" altLang="en-US" sz="1800" dirty="0"/>
              <a:t>的分析是針對空腔器壁上的量子彈簧（簡諧振盪器），</a:t>
            </a:r>
            <a:endParaRPr lang="zh-TW" altLang="en-US" sz="1800" dirty="0">
              <a:cs typeface="Times New Roman" pitchFamily="18" charset="0"/>
            </a:endParaRPr>
          </a:p>
        </p:txBody>
      </p:sp>
      <p:sp>
        <p:nvSpPr>
          <p:cNvPr id="103431" name="Text Box 10"/>
          <p:cNvSpPr txBox="1">
            <a:spLocks noChangeArrowheads="1"/>
          </p:cNvSpPr>
          <p:nvPr/>
        </p:nvSpPr>
        <p:spPr bwMode="auto">
          <a:xfrm>
            <a:off x="739938" y="5813738"/>
            <a:ext cx="777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latin typeface="Times New Roman" pitchFamily="18" charset="0"/>
                <a:cs typeface="Times New Roman" pitchFamily="18" charset="0"/>
              </a:rPr>
              <a:t>Einstein</a:t>
            </a:r>
            <a:r>
              <a:rPr lang="zh-TW" altLang="en-US" sz="1800" dirty="0">
                <a:latin typeface="Times New Roman" pitchFamily="18" charset="0"/>
                <a:cs typeface="Times New Roman" pitchFamily="18" charset="0"/>
              </a:rPr>
              <a:t> </a:t>
            </a:r>
            <a:r>
              <a:rPr lang="zh-TW" altLang="en-US" sz="1800" dirty="0">
                <a:cs typeface="Times New Roman" pitchFamily="18" charset="0"/>
              </a:rPr>
              <a:t>在</a:t>
            </a:r>
            <a:r>
              <a:rPr lang="en-US" altLang="zh-TW" sz="1800" dirty="0">
                <a:latin typeface="Times New Roman" panose="02020603050405020304" pitchFamily="18" charset="0"/>
                <a:cs typeface="Times New Roman" panose="02020603050405020304" pitchFamily="18" charset="0"/>
              </a:rPr>
              <a:t>5</a:t>
            </a:r>
            <a:r>
              <a:rPr lang="zh-TW" altLang="en-US" sz="1800" dirty="0">
                <a:cs typeface="Times New Roman" pitchFamily="18" charset="0"/>
              </a:rPr>
              <a:t>年後提出另一個推導！而且他的想法更進了一步！</a:t>
            </a:r>
          </a:p>
        </p:txBody>
      </p:sp>
      <p:pic>
        <p:nvPicPr>
          <p:cNvPr id="103432" name="Picture 2" descr="F15_05"/>
          <p:cNvPicPr>
            <a:picLocks noChangeAspect="1" noChangeArrowheads="1"/>
          </p:cNvPicPr>
          <p:nvPr/>
        </p:nvPicPr>
        <p:blipFill>
          <a:blip r:embed="rId6">
            <a:extLst>
              <a:ext uri="{28A0092B-C50C-407E-A947-70E740481C1C}">
                <a14:useLocalDpi xmlns:a14="http://schemas.microsoft.com/office/drawing/2010/main" val="0"/>
              </a:ext>
            </a:extLst>
          </a:blip>
          <a:srcRect b="46078"/>
          <a:stretch>
            <a:fillRect/>
          </a:stretch>
        </p:blipFill>
        <p:spPr bwMode="auto">
          <a:xfrm>
            <a:off x="389101" y="2504448"/>
            <a:ext cx="98583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Picture 2" descr="F15_05"/>
          <p:cNvPicPr>
            <a:picLocks noChangeAspect="1" noChangeArrowheads="1"/>
          </p:cNvPicPr>
          <p:nvPr/>
        </p:nvPicPr>
        <p:blipFill>
          <a:blip r:embed="rId7">
            <a:extLst>
              <a:ext uri="{28A0092B-C50C-407E-A947-70E740481C1C}">
                <a14:useLocalDpi xmlns:a14="http://schemas.microsoft.com/office/drawing/2010/main" val="0"/>
              </a:ext>
            </a:extLst>
          </a:blip>
          <a:srcRect b="46078"/>
          <a:stretch>
            <a:fillRect/>
          </a:stretch>
        </p:blipFill>
        <p:spPr bwMode="auto">
          <a:xfrm>
            <a:off x="965363" y="1296361"/>
            <a:ext cx="1165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7"/>
          <p:cNvSpPr txBox="1">
            <a:spLocks noChangeArrowheads="1"/>
          </p:cNvSpPr>
          <p:nvPr/>
        </p:nvSpPr>
        <p:spPr bwMode="auto">
          <a:xfrm>
            <a:off x="752196" y="6183625"/>
            <a:ext cx="5834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黑體輻射可不可以計算預測？</a:t>
            </a:r>
            <a:r>
              <a:rPr lang="en-US" altLang="zh-TW" sz="1800" dirty="0">
                <a:latin typeface="Times New Roman" panose="02020603050405020304" pitchFamily="18" charset="0"/>
                <a:cs typeface="Times New Roman" panose="02020603050405020304" pitchFamily="18" charset="0"/>
              </a:rPr>
              <a:t>Einstein</a:t>
            </a:r>
            <a:r>
              <a:rPr lang="zh-TW" altLang="en-US" sz="1800" dirty="0"/>
              <a:t>的版本。</a:t>
            </a:r>
          </a:p>
        </p:txBody>
      </p:sp>
      <mc:AlternateContent xmlns:mc="http://schemas.openxmlformats.org/markup-compatibility/2006" xmlns:a14="http://schemas.microsoft.com/office/drawing/2010/main">
        <mc:Choice Requires="a14">
          <p:sp>
            <p:nvSpPr>
              <p:cNvPr id="2" name="矩形 1"/>
              <p:cNvSpPr/>
              <p:nvPr/>
            </p:nvSpPr>
            <p:spPr>
              <a:xfrm>
                <a:off x="739669" y="4437112"/>
                <a:ext cx="7777432" cy="507831"/>
              </a:xfrm>
              <a:prstGeom prst="rect">
                <a:avLst/>
              </a:prstGeom>
            </p:spPr>
            <p:txBody>
              <a:bodyPr wrap="square">
                <a:spAutoFit/>
              </a:bodyPr>
              <a:lstStyle/>
              <a:p>
                <a:pPr eaLnBrk="1" hangingPunct="1">
                  <a:lnSpc>
                    <a:spcPct val="150000"/>
                  </a:lnSpc>
                  <a:spcBef>
                    <a:spcPct val="50000"/>
                  </a:spcBef>
                  <a:buFontTx/>
                  <a:buNone/>
                </a:pPr>
                <a:r>
                  <a:rPr lang="zh-TW" altLang="en-US" dirty="0"/>
                  <a:t>由黑體輻射觀察到的光譜結果倒推，得到量子彈簧的能量必須是</a:t>
                </a:r>
                <a14:m>
                  <m:oMath xmlns:m="http://schemas.openxmlformats.org/officeDocument/2006/math">
                    <m:r>
                      <a:rPr lang="en-US" altLang="zh-TW" i="1" dirty="0" smtClean="0">
                        <a:latin typeface="Cambria Math"/>
                        <a:cs typeface="Times New Roman" pitchFamily="18" charset="0"/>
                      </a:rPr>
                      <m:t>h𝑓</m:t>
                    </m:r>
                  </m:oMath>
                </a14:m>
                <a:r>
                  <a:rPr lang="zh-TW" altLang="en-US" dirty="0">
                    <a:cs typeface="Times New Roman" pitchFamily="18" charset="0"/>
                  </a:rPr>
                  <a:t>的整數倍，</a:t>
                </a:r>
              </a:p>
            </p:txBody>
          </p:sp>
        </mc:Choice>
        <mc:Fallback xmlns="">
          <p:sp>
            <p:nvSpPr>
              <p:cNvPr id="2" name="矩形 1"/>
              <p:cNvSpPr>
                <a:spLocks noRot="1" noChangeAspect="1" noMove="1" noResize="1" noEditPoints="1" noAdjustHandles="1" noChangeArrowheads="1" noChangeShapeType="1" noTextEdit="1"/>
              </p:cNvSpPr>
              <p:nvPr/>
            </p:nvSpPr>
            <p:spPr>
              <a:xfrm>
                <a:off x="739669" y="4437112"/>
                <a:ext cx="7777432" cy="507831"/>
              </a:xfrm>
              <a:prstGeom prst="rect">
                <a:avLst/>
              </a:prstGeom>
              <a:blipFill rotWithShape="1">
                <a:blip r:embed="rId8"/>
                <a:stretch>
                  <a:fillRect l="-627" r="-3605" b="-10843"/>
                </a:stretch>
              </a:blipFill>
            </p:spPr>
            <p:txBody>
              <a:bodyPr/>
              <a:lstStyle/>
              <a:p>
                <a:r>
                  <a:rPr lang="zh-TW" altLang="en-US">
                    <a:noFill/>
                  </a:rPr>
                  <a:t> </a:t>
                </a:r>
              </a:p>
            </p:txBody>
          </p:sp>
        </mc:Fallback>
      </mc:AlternateContent>
      <p:sp>
        <p:nvSpPr>
          <p:cNvPr id="4" name="矩形 3"/>
          <p:cNvSpPr/>
          <p:nvPr/>
        </p:nvSpPr>
        <p:spPr>
          <a:xfrm>
            <a:off x="752196" y="4869160"/>
            <a:ext cx="7936787" cy="507831"/>
          </a:xfrm>
          <a:prstGeom prst="rect">
            <a:avLst/>
          </a:prstGeom>
        </p:spPr>
        <p:txBody>
          <a:bodyPr wrap="square">
            <a:spAutoFit/>
          </a:bodyPr>
          <a:lstStyle/>
          <a:p>
            <a:pPr eaLnBrk="1" hangingPunct="1">
              <a:lnSpc>
                <a:spcPct val="150000"/>
              </a:lnSpc>
              <a:spcBef>
                <a:spcPct val="50000"/>
              </a:spcBef>
              <a:buFontTx/>
              <a:buNone/>
            </a:pPr>
            <a:r>
              <a:rPr lang="zh-TW" altLang="en-US" dirty="0">
                <a:cs typeface="Times New Roman" pitchFamily="18" charset="0"/>
              </a:rPr>
              <a:t>如此與它們達到熱平衡的輻射，才會呈現所觀察的光譜。</a:t>
            </a:r>
          </a:p>
        </p:txBody>
      </p:sp>
    </p:spTree>
    <p:extLst>
      <p:ext uri="{BB962C8B-B14F-4D97-AF65-F5344CB8AC3E}">
        <p14:creationId xmlns:p14="http://schemas.microsoft.com/office/powerpoint/2010/main" val="3611274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11" descr="F16_23"/>
          <p:cNvPicPr>
            <a:picLocks noChangeAspect="1" noChangeArrowheads="1"/>
          </p:cNvPicPr>
          <p:nvPr/>
        </p:nvPicPr>
        <p:blipFill>
          <a:blip r:embed="rId2">
            <a:extLst>
              <a:ext uri="{28A0092B-C50C-407E-A947-70E740481C1C}">
                <a14:useLocalDpi xmlns:a14="http://schemas.microsoft.com/office/drawing/2010/main" val="0"/>
              </a:ext>
            </a:extLst>
          </a:blip>
          <a:srcRect b="10216"/>
          <a:stretch>
            <a:fillRect/>
          </a:stretch>
        </p:blipFill>
        <p:spPr bwMode="auto">
          <a:xfrm>
            <a:off x="6011863" y="620713"/>
            <a:ext cx="2487612"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6"/>
          <p:cNvSpPr txBox="1">
            <a:spLocks noChangeArrowheads="1"/>
          </p:cNvSpPr>
          <p:nvPr/>
        </p:nvSpPr>
        <p:spPr bwMode="auto">
          <a:xfrm>
            <a:off x="288132" y="5384043"/>
            <a:ext cx="7993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空腔中的電磁波是被腔壁邊界限制的波，這樣的波不傳播，稱為駐波。</a:t>
            </a:r>
          </a:p>
        </p:txBody>
      </p:sp>
      <p:sp>
        <p:nvSpPr>
          <p:cNvPr id="86020" name="Text Box 10"/>
          <p:cNvSpPr txBox="1">
            <a:spLocks noChangeArrowheads="1"/>
          </p:cNvSpPr>
          <p:nvPr/>
        </p:nvSpPr>
        <p:spPr bwMode="auto">
          <a:xfrm>
            <a:off x="539750" y="620713"/>
            <a:ext cx="5903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空腔內的輻射電磁波會來回反射，不斷疊加，</a:t>
            </a:r>
          </a:p>
        </p:txBody>
      </p:sp>
      <p:graphicFrame>
        <p:nvGraphicFramePr>
          <p:cNvPr id="10242" name="Object 13"/>
          <p:cNvGraphicFramePr>
            <a:graphicFrameLocks noChangeAspect="1"/>
          </p:cNvGraphicFramePr>
          <p:nvPr/>
        </p:nvGraphicFramePr>
        <p:xfrm>
          <a:off x="6948488" y="4365625"/>
          <a:ext cx="323850" cy="381000"/>
        </p:xfrm>
        <a:graphic>
          <a:graphicData uri="http://schemas.openxmlformats.org/presentationml/2006/ole">
            <mc:AlternateContent xmlns:mc="http://schemas.openxmlformats.org/markup-compatibility/2006">
              <mc:Choice xmlns:v="urn:schemas-microsoft-com:vml" Requires="v">
                <p:oleObj name="方程式" r:id="rId3" imgW="76101" imgH="190252" progId="Equation.3">
                  <p:embed/>
                </p:oleObj>
              </mc:Choice>
              <mc:Fallback>
                <p:oleObj name="方程式" r:id="rId3" imgW="76101" imgH="190252" progId="Equation.3">
                  <p:embed/>
                  <p:pic>
                    <p:nvPicPr>
                      <p:cNvPr id="10242"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4365625"/>
                        <a:ext cx="323850" cy="381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86023" name="Picture 2" descr="http://rugth30.phys.rug.nl/quantummechanics/_derived/black_body.htm_txt_CAVITY.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484313"/>
            <a:ext cx="2487612" cy="18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向右箭號 19"/>
          <p:cNvSpPr/>
          <p:nvPr/>
        </p:nvSpPr>
        <p:spPr>
          <a:xfrm rot="5400000">
            <a:off x="2196305" y="3370304"/>
            <a:ext cx="431802" cy="38662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6025" name="Text Box 10"/>
          <p:cNvSpPr txBox="1">
            <a:spLocks noChangeArrowheads="1"/>
          </p:cNvSpPr>
          <p:nvPr/>
        </p:nvSpPr>
        <p:spPr bwMode="auto">
          <a:xfrm>
            <a:off x="539750" y="194077"/>
            <a:ext cx="4681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研究空腔內平衡時的輻射電磁波</a:t>
            </a:r>
          </a:p>
        </p:txBody>
      </p:sp>
      <p:sp>
        <p:nvSpPr>
          <p:cNvPr id="86028" name="文字方塊 1"/>
          <p:cNvSpPr txBox="1">
            <a:spLocks noChangeArrowheads="1"/>
          </p:cNvSpPr>
          <p:nvPr/>
        </p:nvSpPr>
        <p:spPr bwMode="auto">
          <a:xfrm>
            <a:off x="539750" y="1052513"/>
            <a:ext cx="3744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這些輻射穩定後會形成駐波。</a:t>
            </a:r>
          </a:p>
        </p:txBody>
      </p:sp>
      <mc:AlternateContent xmlns:mc="http://schemas.openxmlformats.org/markup-compatibility/2006" xmlns:a14="http://schemas.microsoft.com/office/drawing/2010/main">
        <mc:Choice Requires="a14">
          <p:sp>
            <p:nvSpPr>
              <p:cNvPr id="15" name="文字方塊 14"/>
              <p:cNvSpPr txBox="1"/>
              <p:nvPr/>
            </p:nvSpPr>
            <p:spPr>
              <a:xfrm>
                <a:off x="280907" y="5934488"/>
                <a:ext cx="357546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i="1" smtClean="0">
                              <a:latin typeface="Cambria Math" panose="02040503050406030204" pitchFamily="18" charset="0"/>
                            </a:rPr>
                          </m:ctrlPr>
                        </m:funcPr>
                        <m:fName>
                          <m:func>
                            <m:funcPr>
                              <m:ctrlPr>
                                <a:rPr lang="en-US" altLang="zh-TW" i="1" smtClean="0">
                                  <a:latin typeface="Cambria Math" panose="02040503050406030204" pitchFamily="18" charset="0"/>
                                </a:rPr>
                              </m:ctrlPr>
                            </m:funcPr>
                            <m:fName>
                              <m:r>
                                <m:rPr>
                                  <m:sty m:val="p"/>
                                </m:rPr>
                                <a:rPr lang="en-US" altLang="zh-TW" i="0" smtClean="0">
                                  <a:latin typeface="Cambria Math"/>
                                </a:rPr>
                                <m:t>sin</m:t>
                              </m:r>
                            </m:fName>
                            <m:e>
                              <m:d>
                                <m:dPr>
                                  <m:ctrlPr>
                                    <a:rPr lang="en-US" altLang="zh-TW" i="1" smtClean="0">
                                      <a:latin typeface="Cambria Math" panose="02040503050406030204" pitchFamily="18" charset="0"/>
                                    </a:rPr>
                                  </m:ctrlPr>
                                </m:dPr>
                                <m:e>
                                  <m:r>
                                    <a:rPr lang="en-US" altLang="zh-TW" i="1">
                                      <a:latin typeface="Cambria Math"/>
                                    </a:rPr>
                                    <m:t>𝑘𝑥</m:t>
                                  </m:r>
                                  <m:r>
                                    <a:rPr lang="en-US" altLang="zh-TW" i="1">
                                      <a:latin typeface="Cambria Math"/>
                                    </a:rPr>
                                    <m:t>−</m:t>
                                  </m:r>
                                  <m:r>
                                    <a:rPr lang="zh-TW" altLang="en-US" i="1">
                                      <a:latin typeface="Cambria Math"/>
                                    </a:rPr>
                                    <m:t>𝜔</m:t>
                                  </m:r>
                                  <m:r>
                                    <a:rPr lang="en-US" altLang="zh-TW" i="1">
                                      <a:latin typeface="Cambria Math"/>
                                    </a:rPr>
                                    <m:t>𝑡</m:t>
                                  </m:r>
                                </m:e>
                              </m:d>
                            </m:e>
                          </m:func>
                        </m:fName>
                        <m:e>
                          <m:r>
                            <a:rPr lang="en-US" altLang="zh-TW" i="1" smtClean="0">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0</m:t>
                              </m:r>
                            </m:sub>
                          </m:sSub>
                        </m:e>
                      </m:func>
                      <m:func>
                        <m:funcPr>
                          <m:ctrlPr>
                            <a:rPr lang="en-US" altLang="zh-TW" i="1">
                              <a:latin typeface="Cambria Math" panose="02040503050406030204" pitchFamily="18" charset="0"/>
                            </a:rPr>
                          </m:ctrlPr>
                        </m:funcPr>
                        <m:fName>
                          <m:r>
                            <m:rPr>
                              <m:sty m:val="p"/>
                            </m:rPr>
                            <a:rPr lang="en-US" altLang="zh-TW">
                              <a:latin typeface="Cambria Math"/>
                            </a:rPr>
                            <m:t>sin</m:t>
                          </m:r>
                        </m:fName>
                        <m:e>
                          <m:d>
                            <m:dPr>
                              <m:ctrlPr>
                                <a:rPr lang="en-US" altLang="zh-TW" i="1">
                                  <a:latin typeface="Cambria Math" panose="02040503050406030204" pitchFamily="18" charset="0"/>
                                </a:rPr>
                              </m:ctrlPr>
                            </m:dPr>
                            <m:e>
                              <m:r>
                                <a:rPr lang="en-US" altLang="zh-TW" i="1">
                                  <a:latin typeface="Cambria Math"/>
                                </a:rPr>
                                <m:t>𝑘𝑥</m:t>
                              </m:r>
                              <m:r>
                                <a:rPr lang="en-US" altLang="zh-TW" i="1">
                                  <a:latin typeface="Cambria Math"/>
                                </a:rPr>
                                <m:t>+</m:t>
                              </m:r>
                              <m:r>
                                <a:rPr lang="zh-TW" altLang="en-US" i="1">
                                  <a:latin typeface="Cambria Math"/>
                                </a:rPr>
                                <m:t>𝜔</m:t>
                              </m:r>
                              <m:r>
                                <a:rPr lang="en-US" altLang="zh-TW" i="1">
                                  <a:latin typeface="Cambria Math"/>
                                </a:rPr>
                                <m:t>𝑡</m:t>
                              </m:r>
                            </m:e>
                          </m:d>
                        </m:e>
                      </m:func>
                    </m:oMath>
                  </m:oMathPara>
                </a14:m>
                <a:endParaRPr lang="zh-TW"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280907" y="5934488"/>
                <a:ext cx="3575466" cy="369332"/>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4830447" y="5934488"/>
                <a:ext cx="189846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en-US" altLang="zh-TW" b="0" i="1" smtClean="0">
                              <a:latin typeface="Cambria Math"/>
                            </a:rPr>
                            <m:t>𝑘𝑥</m:t>
                          </m:r>
                        </m:e>
                      </m:func>
                      <m:r>
                        <a:rPr lang="en-US" altLang="zh-TW" b="0" i="1" smtClean="0">
                          <a:latin typeface="Cambria Math"/>
                          <a:ea typeface="Cambria Math"/>
                        </a:rPr>
                        <m:t>∙</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4830447" y="5934488"/>
                <a:ext cx="1898468" cy="369332"/>
              </a:xfrm>
              <a:prstGeom prst="rect">
                <a:avLst/>
              </a:prstGeom>
              <a:blipFill rotWithShape="1">
                <a:blip r:embed="rId10"/>
                <a:stretch>
                  <a:fillRect b="-1667"/>
                </a:stretch>
              </a:blipFill>
            </p:spPr>
            <p:txBody>
              <a:bodyPr/>
              <a:lstStyle/>
              <a:p>
                <a:r>
                  <a:rPr lang="zh-CN" altLang="en-US">
                    <a:noFill/>
                  </a:rPr>
                  <a:t> </a:t>
                </a:r>
              </a:p>
            </p:txBody>
          </p:sp>
        </mc:Fallback>
      </mc:AlternateContent>
      <p:sp>
        <p:nvSpPr>
          <p:cNvPr id="21" name="向右箭號 20"/>
          <p:cNvSpPr/>
          <p:nvPr/>
        </p:nvSpPr>
        <p:spPr>
          <a:xfrm>
            <a:off x="4230976" y="6076084"/>
            <a:ext cx="507246" cy="17959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1463" name="Picture 23">
            <a:extLst>
              <a:ext uri="{FF2B5EF4-FFF2-40B4-BE49-F238E27FC236}">
                <a16:creationId xmlns:a16="http://schemas.microsoft.com/office/drawing/2014/main" id="{3396D1ED-3028-6A41-A36E-70637CF1F6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993" y="3779518"/>
            <a:ext cx="3608991" cy="154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061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1" nodeType="clickEffect">
                                  <p:stCondLst>
                                    <p:cond delay="0"/>
                                  </p:stCondLst>
                                  <p:childTnLst>
                                    <p:anim calcmode="lin" valueType="num">
                                      <p:cBhvr additive="base">
                                        <p:cTn id="12" dur="500"/>
                                        <p:tgtEl>
                                          <p:spTgt spid="20"/>
                                        </p:tgtEl>
                                        <p:attrNameLst>
                                          <p:attrName>ppt_x</p:attrName>
                                        </p:attrNameLst>
                                      </p:cBhvr>
                                      <p:tavLst>
                                        <p:tav tm="0">
                                          <p:val>
                                            <p:strVal val="ppt_x"/>
                                          </p:val>
                                        </p:tav>
                                        <p:tav tm="100000">
                                          <p:val>
                                            <p:strVal val="ppt_x"/>
                                          </p:val>
                                        </p:tav>
                                      </p:tavLst>
                                    </p:anim>
                                    <p:anim calcmode="lin" valueType="num">
                                      <p:cBhvr additive="base">
                                        <p:cTn id="13" dur="500"/>
                                        <p:tgtEl>
                                          <p:spTgt spid="20"/>
                                        </p:tgtEl>
                                        <p:attrNameLst>
                                          <p:attrName>ppt_y</p:attrName>
                                        </p:attrNameLst>
                                      </p:cBhvr>
                                      <p:tavLst>
                                        <p:tav tm="0">
                                          <p:val>
                                            <p:strVal val="ppt_y"/>
                                          </p:val>
                                        </p:tav>
                                        <p:tav tm="100000">
                                          <p:val>
                                            <p:strVal val="1+ppt_h/2"/>
                                          </p:val>
                                        </p:tav>
                                      </p:tavLst>
                                    </p:anim>
                                    <p:set>
                                      <p:cBhvr>
                                        <p:cTn id="14" dur="1" fill="hold">
                                          <p:stCondLst>
                                            <p:cond delay="499"/>
                                          </p:stCondLst>
                                        </p:cTn>
                                        <p:tgtEl>
                                          <p:spTgt spid="20"/>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anim calcmode="lin" valueType="num">
                                      <p:cBhvr additive="base">
                                        <p:cTn id="19" dur="500" fill="hold"/>
                                        <p:tgtEl>
                                          <p:spTgt spid="10244"/>
                                        </p:tgtEl>
                                        <p:attrNameLst>
                                          <p:attrName>ppt_x</p:attrName>
                                        </p:attrNameLst>
                                      </p:cBhvr>
                                      <p:tavLst>
                                        <p:tav tm="0">
                                          <p:val>
                                            <p:strVal val="#ppt_x"/>
                                          </p:val>
                                        </p:tav>
                                        <p:tav tm="100000">
                                          <p:val>
                                            <p:strVal val="#ppt_x"/>
                                          </p:val>
                                        </p:tav>
                                      </p:tavLst>
                                    </p:anim>
                                    <p:anim calcmode="lin" valueType="num">
                                      <p:cBhvr additive="base">
                                        <p:cTn id="20" dur="500" fill="hold"/>
                                        <p:tgtEl>
                                          <p:spTgt spid="1024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42"/>
                                        </p:tgtEl>
                                        <p:attrNameLst>
                                          <p:attrName>style.visibility</p:attrName>
                                        </p:attrNameLst>
                                      </p:cBhvr>
                                      <p:to>
                                        <p:strVal val="visible"/>
                                      </p:to>
                                    </p:set>
                                    <p:anim calcmode="lin" valueType="num">
                                      <p:cBhvr additive="base">
                                        <p:cTn id="23" dur="500" fill="hold"/>
                                        <p:tgtEl>
                                          <p:spTgt spid="10242"/>
                                        </p:tgtEl>
                                        <p:attrNameLst>
                                          <p:attrName>ppt_x</p:attrName>
                                        </p:attrNameLst>
                                      </p:cBhvr>
                                      <p:tavLst>
                                        <p:tav tm="0">
                                          <p:val>
                                            <p:strVal val="#ppt_x"/>
                                          </p:val>
                                        </p:tav>
                                        <p:tav tm="100000">
                                          <p:val>
                                            <p:strVal val="#ppt_x"/>
                                          </p:val>
                                        </p:tav>
                                      </p:tavLst>
                                    </p:anim>
                                    <p:anim calcmode="lin" valueType="num">
                                      <p:cBhvr additive="base">
                                        <p:cTn id="24" dur="500" fill="hold"/>
                                        <p:tgtEl>
                                          <p:spTgt spid="1024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245"/>
                                        </p:tgtEl>
                                        <p:attrNameLst>
                                          <p:attrName>style.visibility</p:attrName>
                                        </p:attrNameLst>
                                      </p:cBhvr>
                                      <p:to>
                                        <p:strVal val="visible"/>
                                      </p:to>
                                    </p:set>
                                    <p:anim calcmode="lin" valueType="num">
                                      <p:cBhvr additive="base">
                                        <p:cTn id="39" dur="500" fill="hold"/>
                                        <p:tgtEl>
                                          <p:spTgt spid="10245"/>
                                        </p:tgtEl>
                                        <p:attrNameLst>
                                          <p:attrName>ppt_x</p:attrName>
                                        </p:attrNameLst>
                                      </p:cBhvr>
                                      <p:tavLst>
                                        <p:tav tm="0">
                                          <p:val>
                                            <p:strVal val="#ppt_x"/>
                                          </p:val>
                                        </p:tav>
                                        <p:tav tm="100000">
                                          <p:val>
                                            <p:strVal val="#ppt_x"/>
                                          </p:val>
                                        </p:tav>
                                      </p:tavLst>
                                    </p:anim>
                                    <p:anim calcmode="lin" valueType="num">
                                      <p:cBhvr additive="base">
                                        <p:cTn id="40"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20" grpId="0" animBg="1"/>
      <p:bldP spid="20" grpId="1" animBg="1"/>
      <p:bldP spid="15" grpId="0" animBg="1"/>
      <p:bldP spid="19"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Text Box 7"/>
          <p:cNvSpPr txBox="1">
            <a:spLocks noChangeArrowheads="1"/>
          </p:cNvSpPr>
          <p:nvPr/>
        </p:nvSpPr>
        <p:spPr bwMode="auto">
          <a:xfrm>
            <a:off x="7256961" y="4135767"/>
            <a:ext cx="1223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自動滿足</a:t>
            </a:r>
          </a:p>
        </p:txBody>
      </p:sp>
      <p:sp>
        <p:nvSpPr>
          <p:cNvPr id="75783" name="Text Box 10"/>
          <p:cNvSpPr txBox="1">
            <a:spLocks noChangeArrowheads="1"/>
          </p:cNvSpPr>
          <p:nvPr/>
        </p:nvSpPr>
        <p:spPr bwMode="auto">
          <a:xfrm>
            <a:off x="1973522" y="4714875"/>
            <a:ext cx="3786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滿足另一邊界條件，才能有穩定態</a:t>
            </a:r>
          </a:p>
        </p:txBody>
      </p:sp>
      <p:sp>
        <p:nvSpPr>
          <p:cNvPr id="75785" name="Text Box 12"/>
          <p:cNvSpPr txBox="1">
            <a:spLocks noChangeArrowheads="1"/>
          </p:cNvSpPr>
          <p:nvPr/>
        </p:nvSpPr>
        <p:spPr bwMode="auto">
          <a:xfrm>
            <a:off x="1979613" y="5373216"/>
            <a:ext cx="230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波長不能任意</a:t>
            </a:r>
          </a:p>
        </p:txBody>
      </p:sp>
      <p:sp>
        <p:nvSpPr>
          <p:cNvPr id="75788" name="Text Box 15"/>
          <p:cNvSpPr txBox="1">
            <a:spLocks noChangeArrowheads="1"/>
          </p:cNvSpPr>
          <p:nvPr/>
        </p:nvSpPr>
        <p:spPr bwMode="auto">
          <a:xfrm>
            <a:off x="1979613" y="6021388"/>
            <a:ext cx="230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頻率不能任意</a:t>
            </a:r>
          </a:p>
        </p:txBody>
      </p:sp>
      <p:sp>
        <p:nvSpPr>
          <p:cNvPr id="75790" name="文字方塊 13"/>
          <p:cNvSpPr txBox="1">
            <a:spLocks noChangeArrowheads="1"/>
          </p:cNvSpPr>
          <p:nvPr/>
        </p:nvSpPr>
        <p:spPr bwMode="auto">
          <a:xfrm>
            <a:off x="2051720" y="3573016"/>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t>穩定的駐波態還必須滿足邊界條件</a:t>
            </a:r>
          </a:p>
        </p:txBody>
      </p:sp>
      <mc:AlternateContent xmlns:mc="http://schemas.openxmlformats.org/markup-compatibility/2006" xmlns:a14="http://schemas.microsoft.com/office/drawing/2010/main">
        <mc:Choice Requires="a14">
          <p:sp>
            <p:nvSpPr>
              <p:cNvPr id="14" name="矩形 13"/>
              <p:cNvSpPr/>
              <p:nvPr/>
            </p:nvSpPr>
            <p:spPr>
              <a:xfrm>
                <a:off x="2080842" y="4159909"/>
                <a:ext cx="281519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𝑦</m:t>
                      </m:r>
                      <m:r>
                        <a:rPr lang="en-US" altLang="zh-TW" b="0" i="1" smtClean="0">
                          <a:latin typeface="Cambria Math"/>
                        </a:rPr>
                        <m:t>=</m:t>
                      </m:r>
                      <m:d>
                        <m:dPr>
                          <m:ctrlPr>
                            <a:rPr lang="en-US" altLang="zh-TW" b="0" i="1" smtClean="0">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2</m:t>
                              </m:r>
                              <m:r>
                                <a:rPr lang="en-US" altLang="zh-TW" i="1">
                                  <a:latin typeface="Cambria Math"/>
                                </a:rPr>
                                <m:t>𝑦</m:t>
                              </m:r>
                            </m:e>
                            <m:sub>
                              <m:r>
                                <a:rPr lang="en-US" altLang="zh-TW" i="1">
                                  <a:latin typeface="Cambria Math"/>
                                </a:rPr>
                                <m:t>𝑚</m:t>
                              </m:r>
                            </m:sub>
                          </m:sSub>
                          <m:r>
                            <a:rPr lang="en-US" altLang="zh-TW" i="1">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sin</m:t>
                              </m:r>
                            </m:fName>
                            <m:e>
                              <m:r>
                                <a:rPr lang="en-US" altLang="zh-TW" i="1">
                                  <a:latin typeface="Cambria Math"/>
                                </a:rPr>
                                <m:t>𝑘𝑥</m:t>
                              </m:r>
                            </m:e>
                          </m:func>
                        </m:e>
                      </m:d>
                      <m:r>
                        <a:rPr lang="en-US" altLang="zh-TW" i="1">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cos</m:t>
                          </m:r>
                        </m:fName>
                        <m:e>
                          <m:r>
                            <a:rPr lang="zh-TW" altLang="en-US" i="1">
                              <a:latin typeface="Cambria Math"/>
                            </a:rPr>
                            <m:t>𝜔</m:t>
                          </m:r>
                          <m:r>
                            <a:rPr lang="en-US" altLang="zh-TW" i="1">
                              <a:latin typeface="Cambria Math"/>
                            </a:rPr>
                            <m:t>𝑡</m:t>
                          </m:r>
                        </m:e>
                      </m:func>
                    </m:oMath>
                  </m:oMathPara>
                </a14:m>
                <a:endParaRPr lang="zh-CN"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2080842" y="4159909"/>
                <a:ext cx="2815194" cy="369332"/>
              </a:xfrm>
              <a:prstGeom prst="rect">
                <a:avLst/>
              </a:prstGeom>
              <a:blipFill rotWithShape="1">
                <a:blip r:embed="rId3"/>
                <a:stretch>
                  <a:fillRect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5728293" y="4144920"/>
                <a:ext cx="1315617"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𝑦</m:t>
                      </m:r>
                      <m:d>
                        <m:dPr>
                          <m:ctrlPr>
                            <a:rPr lang="en-US" altLang="zh-TW" b="0" i="1" smtClean="0">
                              <a:latin typeface="Cambria Math" panose="02040503050406030204" pitchFamily="18" charset="0"/>
                            </a:rPr>
                          </m:ctrlPr>
                        </m:dPr>
                        <m:e>
                          <m:r>
                            <a:rPr lang="en-US" altLang="zh-TW" b="0" i="1" smtClean="0">
                              <a:latin typeface="Cambria Math"/>
                            </a:rPr>
                            <m:t>0,</m:t>
                          </m:r>
                          <m:r>
                            <a:rPr lang="en-US" altLang="zh-TW" b="0" i="1" smtClean="0">
                              <a:latin typeface="Cambria Math"/>
                            </a:rPr>
                            <m:t>𝑡</m:t>
                          </m:r>
                        </m:e>
                      </m:d>
                      <m:r>
                        <a:rPr lang="en-US" altLang="zh-TW" b="0" i="1" smtClean="0">
                          <a:latin typeface="Cambria Math"/>
                        </a:rPr>
                        <m:t>=0</m:t>
                      </m:r>
                    </m:oMath>
                  </m:oMathPara>
                </a14:m>
                <a:endParaRPr lang="zh-CN"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5728293" y="4144920"/>
                <a:ext cx="1315617" cy="369332"/>
              </a:xfrm>
              <a:prstGeom prst="rect">
                <a:avLst/>
              </a:prstGeom>
              <a:blipFill rotWithShape="1">
                <a:blip r:embed="rId4"/>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5711954" y="4684897"/>
                <a:ext cx="1315553"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𝑦</m:t>
                      </m:r>
                      <m:d>
                        <m:dPr>
                          <m:ctrlPr>
                            <a:rPr lang="en-US" altLang="zh-TW" b="0" i="1" smtClean="0">
                              <a:latin typeface="Cambria Math" panose="02040503050406030204" pitchFamily="18" charset="0"/>
                            </a:rPr>
                          </m:ctrlPr>
                        </m:dPr>
                        <m:e>
                          <m:r>
                            <a:rPr lang="en-US" altLang="zh-TW" b="0" i="1" smtClean="0">
                              <a:latin typeface="Cambria Math"/>
                            </a:rPr>
                            <m:t>𝐿</m:t>
                          </m:r>
                          <m:r>
                            <a:rPr lang="en-US" altLang="zh-TW" b="0" i="1" smtClean="0">
                              <a:latin typeface="Cambria Math"/>
                            </a:rPr>
                            <m:t>,</m:t>
                          </m:r>
                          <m:r>
                            <a:rPr lang="en-US" altLang="zh-TW" b="0" i="1" smtClean="0">
                              <a:latin typeface="Cambria Math"/>
                            </a:rPr>
                            <m:t>𝑡</m:t>
                          </m:r>
                        </m:e>
                      </m:d>
                      <m:r>
                        <a:rPr lang="en-US" altLang="zh-TW" b="0" i="1" smtClean="0">
                          <a:latin typeface="Cambria Math"/>
                        </a:rPr>
                        <m:t>=0</m:t>
                      </m:r>
                    </m:oMath>
                  </m:oMathPara>
                </a14:m>
                <a:endParaRPr lang="zh-CN" altLang="en-US" dirty="0"/>
              </a:p>
            </p:txBody>
          </p:sp>
        </mc:Choice>
        <mc:Fallback xmlns="">
          <p:sp>
            <p:nvSpPr>
              <p:cNvPr id="16" name="矩形 15"/>
              <p:cNvSpPr>
                <a:spLocks noRot="1" noChangeAspect="1" noMove="1" noResize="1" noEditPoints="1" noAdjustHandles="1" noChangeArrowheads="1" noChangeShapeType="1" noTextEdit="1"/>
              </p:cNvSpPr>
              <p:nvPr/>
            </p:nvSpPr>
            <p:spPr>
              <a:xfrm>
                <a:off x="5711954" y="4684897"/>
                <a:ext cx="1315553" cy="369332"/>
              </a:xfrm>
              <a:prstGeom prst="rect">
                <a:avLst/>
              </a:prstGeom>
              <a:blipFill rotWithShape="1">
                <a:blip r:embed="rId5"/>
                <a:stretch>
                  <a:fillRect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3558969" y="5389545"/>
                <a:ext cx="1079206"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𝑘𝐿</m:t>
                      </m:r>
                      <m:r>
                        <a:rPr lang="en-US" altLang="zh-TW" b="0" i="1" smtClean="0">
                          <a:latin typeface="Cambria Math"/>
                        </a:rPr>
                        <m:t>=</m:t>
                      </m:r>
                      <m:r>
                        <a:rPr lang="en-US" altLang="zh-TW" b="0" i="1" smtClean="0">
                          <a:latin typeface="Cambria Math"/>
                        </a:rPr>
                        <m:t>𝑛</m:t>
                      </m:r>
                      <m:r>
                        <a:rPr lang="zh-TW" altLang="en-US" b="0" i="1" smtClean="0">
                          <a:latin typeface="Cambria Math"/>
                        </a:rPr>
                        <m:t>𝜋</m:t>
                      </m:r>
                    </m:oMath>
                  </m:oMathPara>
                </a14:m>
                <a:endParaRPr lang="zh-CN"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3558969" y="5389545"/>
                <a:ext cx="1079206" cy="369332"/>
              </a:xfrm>
              <a:prstGeom prst="rect">
                <a:avLst/>
              </a:prstGeom>
              <a:blipFill rotWithShape="1">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7280242" y="5316249"/>
                <a:ext cx="930768" cy="61093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a:rPr>
                        <m:t>𝜆</m:t>
                      </m:r>
                      <m:r>
                        <a:rPr lang="en-US" altLang="zh-CN" b="0" i="1" smtClean="0">
                          <a:latin typeface="Cambria Math"/>
                        </a:rPr>
                        <m:t>=</m:t>
                      </m:r>
                      <m:f>
                        <m:fPr>
                          <m:ctrlPr>
                            <a:rPr lang="en-US" altLang="zh-CN" b="0" i="1" smtClean="0">
                              <a:latin typeface="Cambria Math" panose="02040503050406030204" pitchFamily="18" charset="0"/>
                            </a:rPr>
                          </m:ctrlPr>
                        </m:fPr>
                        <m:num>
                          <m:r>
                            <a:rPr lang="en-US" altLang="zh-CN" b="0" i="1" smtClean="0">
                              <a:latin typeface="Cambria Math"/>
                            </a:rPr>
                            <m:t>2</m:t>
                          </m:r>
                          <m:r>
                            <a:rPr lang="en-US" altLang="zh-CN" b="0" i="1" smtClean="0">
                              <a:latin typeface="Cambria Math"/>
                            </a:rPr>
                            <m:t>𝐿</m:t>
                          </m:r>
                        </m:num>
                        <m:den>
                          <m:r>
                            <a:rPr lang="en-US" altLang="zh-CN" b="0" i="1" smtClean="0">
                              <a:latin typeface="Cambria Math"/>
                            </a:rPr>
                            <m:t>𝑛</m:t>
                          </m:r>
                        </m:den>
                      </m:f>
                    </m:oMath>
                  </m:oMathPara>
                </a14:m>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7280242" y="5316249"/>
                <a:ext cx="930768" cy="610936"/>
              </a:xfrm>
              <a:prstGeom prst="rect">
                <a:avLst/>
              </a:prstGeom>
              <a:blipFill rotWithShape="1">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3558969" y="5978592"/>
                <a:ext cx="1548565" cy="567207"/>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a:rPr>
                        <m:t>𝑓</m:t>
                      </m:r>
                      <m:r>
                        <a:rPr lang="en-US" altLang="zh-CN" b="0" i="1" smtClean="0">
                          <a:latin typeface="Cambria Math"/>
                        </a:rPr>
                        <m:t>=</m:t>
                      </m:r>
                      <m:f>
                        <m:fPr>
                          <m:ctrlPr>
                            <a:rPr lang="en-US" altLang="zh-CN" b="0" i="1" smtClean="0">
                              <a:latin typeface="Cambria Math" panose="02040503050406030204" pitchFamily="18" charset="0"/>
                            </a:rPr>
                          </m:ctrlPr>
                        </m:fPr>
                        <m:num>
                          <m:r>
                            <a:rPr lang="en-US" altLang="zh-CN" b="0" i="1" smtClean="0">
                              <a:latin typeface="Cambria Math"/>
                            </a:rPr>
                            <m:t>𝑣</m:t>
                          </m:r>
                        </m:num>
                        <m:den>
                          <m:r>
                            <a:rPr lang="zh-CN" altLang="en-US" b="0" i="1" smtClean="0">
                              <a:latin typeface="Cambria Math"/>
                            </a:rPr>
                            <m:t>𝜆</m:t>
                          </m:r>
                        </m:den>
                      </m:f>
                      <m:r>
                        <a:rPr lang="en-US" altLang="zh-CN" b="0" i="1" smtClean="0">
                          <a:latin typeface="Cambria Math"/>
                        </a:rPr>
                        <m:t>=</m:t>
                      </m:r>
                      <m:r>
                        <a:rPr lang="en-US" altLang="zh-CN" b="0" i="1" smtClean="0">
                          <a:latin typeface="Cambria Math"/>
                        </a:rPr>
                        <m:t>𝑛</m:t>
                      </m:r>
                      <m:f>
                        <m:fPr>
                          <m:ctrlPr>
                            <a:rPr lang="en-US" altLang="zh-CN" b="0" i="1" smtClean="0">
                              <a:latin typeface="Cambria Math" panose="02040503050406030204" pitchFamily="18" charset="0"/>
                            </a:rPr>
                          </m:ctrlPr>
                        </m:fPr>
                        <m:num>
                          <m:r>
                            <a:rPr lang="en-US" altLang="zh-CN" b="0" i="1" smtClean="0">
                              <a:latin typeface="Cambria Math"/>
                            </a:rPr>
                            <m:t>𝑣</m:t>
                          </m:r>
                        </m:num>
                        <m:den>
                          <m:r>
                            <a:rPr lang="en-US" altLang="zh-CN" b="0" i="1" smtClean="0">
                              <a:latin typeface="Cambria Math"/>
                            </a:rPr>
                            <m:t>2</m:t>
                          </m:r>
                          <m:r>
                            <a:rPr lang="en-US" altLang="zh-CN" b="0" i="1" smtClean="0">
                              <a:latin typeface="Cambria Math"/>
                            </a:rPr>
                            <m:t>𝐿</m:t>
                          </m:r>
                        </m:den>
                      </m:f>
                    </m:oMath>
                  </m:oMathPara>
                </a14:m>
                <a:endParaRPr lang="zh-CN"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3558969" y="5978592"/>
                <a:ext cx="1548565" cy="567207"/>
              </a:xfrm>
              <a:prstGeom prst="rect">
                <a:avLst/>
              </a:prstGeom>
              <a:blipFill rotWithShape="1">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5498947" y="5323097"/>
                <a:ext cx="1528560" cy="61279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𝑘</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2</m:t>
                          </m:r>
                          <m:r>
                            <a:rPr lang="zh-TW" altLang="en-US" b="0" i="1" smtClean="0">
                              <a:latin typeface="Cambria Math"/>
                            </a:rPr>
                            <m:t>𝜋</m:t>
                          </m:r>
                        </m:num>
                        <m:den>
                          <m:r>
                            <a:rPr lang="zh-TW" altLang="en-US" b="0" i="1" smtClean="0">
                              <a:latin typeface="Cambria Math"/>
                            </a:rPr>
                            <m:t>𝜆</m:t>
                          </m:r>
                        </m:den>
                      </m:f>
                      <m:r>
                        <a:rPr lang="en-US" altLang="zh-TW" b="0" i="1" smtClean="0">
                          <a:latin typeface="Cambria Math"/>
                        </a:rPr>
                        <m:t>=</m:t>
                      </m:r>
                      <m:f>
                        <m:fPr>
                          <m:ctrlPr>
                            <a:rPr lang="en-US" altLang="zh-TW" b="0" i="1" smtClean="0">
                              <a:latin typeface="Cambria Math" panose="02040503050406030204" pitchFamily="18" charset="0"/>
                            </a:rPr>
                          </m:ctrlPr>
                        </m:fPr>
                        <m:num>
                          <m:r>
                            <a:rPr lang="en-US" altLang="zh-TW" i="1">
                              <a:latin typeface="Cambria Math"/>
                            </a:rPr>
                            <m:t>𝑛</m:t>
                          </m:r>
                          <m:r>
                            <a:rPr lang="zh-TW" altLang="en-US" i="1">
                              <a:latin typeface="Cambria Math"/>
                            </a:rPr>
                            <m:t>𝜋</m:t>
                          </m:r>
                        </m:num>
                        <m:den>
                          <m:r>
                            <a:rPr lang="en-US" altLang="zh-TW" b="0" i="1" smtClean="0">
                              <a:latin typeface="Cambria Math"/>
                            </a:rPr>
                            <m:t>𝐿</m:t>
                          </m:r>
                        </m:den>
                      </m:f>
                    </m:oMath>
                  </m:oMathPara>
                </a14:m>
                <a:endParaRPr lang="zh-CN"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5498947" y="5323097"/>
                <a:ext cx="1528560" cy="612796"/>
              </a:xfrm>
              <a:prstGeom prst="rect">
                <a:avLst/>
              </a:prstGeom>
              <a:blipFill rotWithShape="1">
                <a:blip r:embed="rId9"/>
                <a:stretch>
                  <a:fillRect/>
                </a:stretch>
              </a:blipFill>
            </p:spPr>
            <p:txBody>
              <a:bodyPr/>
              <a:lstStyle/>
              <a:p>
                <a:r>
                  <a:rPr lang="zh-CN" altLang="en-US">
                    <a:noFill/>
                  </a:rPr>
                  <a:t> </a:t>
                </a:r>
              </a:p>
            </p:txBody>
          </p:sp>
        </mc:Fallback>
      </mc:AlternateContent>
      <p:pic>
        <p:nvPicPr>
          <p:cNvPr id="76802" name="Picture 2">
            <a:extLst>
              <a:ext uri="{FF2B5EF4-FFF2-40B4-BE49-F238E27FC236}">
                <a16:creationId xmlns:a16="http://schemas.microsoft.com/office/drawing/2014/main" id="{3EB828DF-C6D9-8E48-93C7-CE162A4F84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1976" y="1018753"/>
            <a:ext cx="7027507" cy="2342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287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04275" y="590420"/>
            <a:ext cx="2664069" cy="391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44" name="Picture 11" descr="F16_23"/>
          <p:cNvPicPr>
            <a:picLocks noChangeAspect="1" noChangeArrowheads="1"/>
          </p:cNvPicPr>
          <p:nvPr/>
        </p:nvPicPr>
        <p:blipFill>
          <a:blip r:embed="rId2">
            <a:extLst>
              <a:ext uri="{28A0092B-C50C-407E-A947-70E740481C1C}">
                <a14:useLocalDpi xmlns:a14="http://schemas.microsoft.com/office/drawing/2010/main" val="0"/>
              </a:ext>
            </a:extLst>
          </a:blip>
          <a:srcRect b="10216"/>
          <a:stretch>
            <a:fillRect/>
          </a:stretch>
        </p:blipFill>
        <p:spPr bwMode="auto">
          <a:xfrm>
            <a:off x="5004275" y="590420"/>
            <a:ext cx="2487612"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6"/>
          <p:cNvSpPr txBox="1">
            <a:spLocks noChangeArrowheads="1"/>
          </p:cNvSpPr>
          <p:nvPr/>
        </p:nvSpPr>
        <p:spPr bwMode="auto">
          <a:xfrm>
            <a:off x="395288" y="4572596"/>
            <a:ext cx="7993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空腔中的電磁波是被腔壁邊界限制的波，這樣的波不傳播，稱為駐波。</a:t>
            </a:r>
          </a:p>
        </p:txBody>
      </p:sp>
      <p:sp>
        <p:nvSpPr>
          <p:cNvPr id="10249" name="文字方塊 8"/>
          <p:cNvSpPr txBox="1">
            <a:spLocks noChangeArrowheads="1"/>
          </p:cNvSpPr>
          <p:nvPr/>
        </p:nvSpPr>
        <p:spPr bwMode="auto">
          <a:xfrm>
            <a:off x="395288" y="5516563"/>
            <a:ext cx="5041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因為邊界的限制，駐波的模式滿足特定的條件：</a:t>
            </a:r>
          </a:p>
        </p:txBody>
      </p:sp>
      <p:graphicFrame>
        <p:nvGraphicFramePr>
          <p:cNvPr id="10242" name="Object 13"/>
          <p:cNvGraphicFramePr>
            <a:graphicFrameLocks noChangeAspect="1"/>
          </p:cNvGraphicFramePr>
          <p:nvPr/>
        </p:nvGraphicFramePr>
        <p:xfrm>
          <a:off x="6086156" y="4103428"/>
          <a:ext cx="323850" cy="381000"/>
        </p:xfrm>
        <a:graphic>
          <a:graphicData uri="http://schemas.openxmlformats.org/presentationml/2006/ole">
            <mc:AlternateContent xmlns:mc="http://schemas.openxmlformats.org/markup-compatibility/2006">
              <mc:Choice xmlns:v="urn:schemas-microsoft-com:vml" Requires="v">
                <p:oleObj name="方程式" r:id="rId3" imgW="76101" imgH="190252" progId="Equation.3">
                  <p:embed/>
                </p:oleObj>
              </mc:Choice>
              <mc:Fallback>
                <p:oleObj name="方程式" r:id="rId3" imgW="76101" imgH="190252" progId="Equation.3">
                  <p:embed/>
                  <p:pic>
                    <p:nvPicPr>
                      <p:cNvPr id="10242"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156" y="4103428"/>
                        <a:ext cx="323850" cy="381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86023" name="Picture 2" descr="http://rugth30.phys.rug.nl/quantummechanics/_derived/black_body.htm_txt_CAVITY.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869" y="620713"/>
            <a:ext cx="3360738"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文字方塊 15"/>
              <p:cNvSpPr txBox="1"/>
              <p:nvPr/>
            </p:nvSpPr>
            <p:spPr>
              <a:xfrm>
                <a:off x="3183813" y="5982521"/>
                <a:ext cx="1528560" cy="61279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𝑘</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2</m:t>
                          </m:r>
                          <m:r>
                            <a:rPr lang="zh-TW" altLang="en-US" b="0" i="1" smtClean="0">
                              <a:latin typeface="Cambria Math"/>
                            </a:rPr>
                            <m:t>𝜋</m:t>
                          </m:r>
                        </m:num>
                        <m:den>
                          <m:r>
                            <a:rPr lang="zh-TW" altLang="en-US" b="0" i="1" smtClean="0">
                              <a:latin typeface="Cambria Math"/>
                            </a:rPr>
                            <m:t>𝜆</m:t>
                          </m:r>
                        </m:den>
                      </m:f>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𝑛</m:t>
                          </m:r>
                          <m:r>
                            <a:rPr lang="zh-TW" altLang="en-US" b="0" i="1" smtClean="0">
                              <a:latin typeface="Cambria Math"/>
                            </a:rPr>
                            <m:t>𝜋</m:t>
                          </m:r>
                        </m:num>
                        <m:den>
                          <m:r>
                            <a:rPr lang="en-US" altLang="zh-TW" b="0" i="1" smtClean="0">
                              <a:latin typeface="Cambria Math"/>
                            </a:rPr>
                            <m:t>𝐿</m:t>
                          </m:r>
                        </m:den>
                      </m:f>
                    </m:oMath>
                  </m:oMathPara>
                </a14:m>
                <a:endParaRPr lang="zh-TW"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3183813" y="5982521"/>
                <a:ext cx="1528560" cy="612796"/>
              </a:xfrm>
              <a:prstGeom prst="rect">
                <a:avLst/>
              </a:prstGeom>
              <a:blipFill rotWithShape="1">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5069027" y="5982521"/>
                <a:ext cx="2221442" cy="6127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𝜆</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2</m:t>
                          </m:r>
                          <m:r>
                            <a:rPr lang="en-US" altLang="zh-TW" b="0" i="1" smtClean="0">
                              <a:latin typeface="Cambria Math"/>
                            </a:rPr>
                            <m:t>𝐿</m:t>
                          </m:r>
                        </m:num>
                        <m:den>
                          <m:r>
                            <a:rPr lang="en-US" altLang="zh-TW" b="0" i="1" smtClean="0">
                              <a:latin typeface="Cambria Math"/>
                            </a:rPr>
                            <m:t>𝑛</m:t>
                          </m:r>
                        </m:den>
                      </m:f>
                      <m:r>
                        <a:rPr lang="en-US" altLang="zh-TW" b="0" i="1" smtClean="0">
                          <a:latin typeface="Cambria Math"/>
                        </a:rPr>
                        <m:t>, </m:t>
                      </m:r>
                      <m:r>
                        <a:rPr lang="zh-TW" altLang="en-US" b="0" i="1" smtClean="0">
                          <a:latin typeface="Cambria Math"/>
                        </a:rPr>
                        <m:t> </m:t>
                      </m:r>
                      <m:r>
                        <a:rPr lang="en-US" altLang="zh-TW" b="0" i="1" smtClean="0">
                          <a:latin typeface="Cambria Math"/>
                        </a:rPr>
                        <m:t>𝑓</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𝑛𝑐</m:t>
                          </m:r>
                        </m:num>
                        <m:den>
                          <m:r>
                            <a:rPr lang="en-US" altLang="zh-TW" b="0" i="1" smtClean="0">
                              <a:latin typeface="Cambria Math"/>
                            </a:rPr>
                            <m:t>2</m:t>
                          </m:r>
                          <m:r>
                            <a:rPr lang="en-US" altLang="zh-TW" b="0" i="1" smtClean="0">
                              <a:latin typeface="Cambria Math"/>
                            </a:rPr>
                            <m:t>𝐿</m:t>
                          </m:r>
                        </m:den>
                      </m:f>
                    </m:oMath>
                  </m:oMathPara>
                </a14:m>
                <a:endParaRPr lang="zh-TW" altLang="en-US"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5069027" y="5982521"/>
                <a:ext cx="2221442" cy="612732"/>
              </a:xfrm>
              <a:prstGeom prst="rect">
                <a:avLst/>
              </a:prstGeom>
              <a:blipFill rotWithShape="1">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3170559" y="5125046"/>
                <a:ext cx="189846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en-US" altLang="zh-TW" b="0" i="1" smtClean="0">
                              <a:latin typeface="Cambria Math"/>
                            </a:rPr>
                            <m:t>𝑘𝑥</m:t>
                          </m:r>
                        </m:e>
                      </m:func>
                      <m:r>
                        <a:rPr lang="en-US" altLang="zh-TW" b="0" i="1" smtClean="0">
                          <a:latin typeface="Cambria Math"/>
                          <a:ea typeface="Cambria Math"/>
                        </a:rPr>
                        <m:t>∙</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3170559" y="5125046"/>
                <a:ext cx="1898468" cy="369332"/>
              </a:xfrm>
              <a:prstGeom prst="rect">
                <a:avLst/>
              </a:prstGeom>
              <a:blipFill rotWithShape="1">
                <a:blip r:embed="rId9"/>
                <a:stretch>
                  <a:fillRect b="-1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758300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1" descr="F16_23"/>
          <p:cNvPicPr>
            <a:picLocks noChangeAspect="1" noChangeArrowheads="1"/>
          </p:cNvPicPr>
          <p:nvPr/>
        </p:nvPicPr>
        <p:blipFill>
          <a:blip r:embed="rId2">
            <a:extLst>
              <a:ext uri="{28A0092B-C50C-407E-A947-70E740481C1C}">
                <a14:useLocalDpi xmlns:a14="http://schemas.microsoft.com/office/drawing/2010/main" val="0"/>
              </a:ext>
            </a:extLst>
          </a:blip>
          <a:srcRect b="10216"/>
          <a:stretch>
            <a:fillRect/>
          </a:stretch>
        </p:blipFill>
        <p:spPr bwMode="auto">
          <a:xfrm>
            <a:off x="428625" y="1571625"/>
            <a:ext cx="284797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7"/>
          <p:cNvSpPr txBox="1">
            <a:spLocks noChangeArrowheads="1"/>
          </p:cNvSpPr>
          <p:nvPr/>
        </p:nvSpPr>
        <p:spPr bwMode="auto">
          <a:xfrm>
            <a:off x="4140200" y="2349500"/>
            <a:ext cx="407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每一個駐波模式如同一個振動的彈簧：</a:t>
            </a:r>
          </a:p>
        </p:txBody>
      </p:sp>
      <p:sp>
        <p:nvSpPr>
          <p:cNvPr id="10247" name="Text Box 8"/>
          <p:cNvSpPr txBox="1">
            <a:spLocks noChangeArrowheads="1"/>
          </p:cNvSpPr>
          <p:nvPr/>
        </p:nvSpPr>
        <p:spPr bwMode="auto">
          <a:xfrm>
            <a:off x="308970" y="5926707"/>
            <a:ext cx="8424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根據</a:t>
            </a:r>
            <a:r>
              <a:rPr lang="zh-TW" altLang="en-US" sz="1800" dirty="0">
                <a:solidFill>
                  <a:srgbClr val="FF0000"/>
                </a:solidFill>
              </a:rPr>
              <a:t>能量均分原理</a:t>
            </a:r>
            <a:r>
              <a:rPr lang="zh-TW" altLang="en-US" sz="1800" dirty="0"/>
              <a:t>，無論頻率大小，每一個模式在</a:t>
            </a:r>
            <a:r>
              <a:rPr lang="zh-TW" altLang="en-US" sz="1800" dirty="0">
                <a:solidFill>
                  <a:srgbClr val="FF0000"/>
                </a:solidFill>
              </a:rPr>
              <a:t>熱平衡</a:t>
            </a:r>
            <a:r>
              <a:rPr lang="zh-TW" altLang="en-US" sz="1800" dirty="0"/>
              <a:t>時，可以得到 </a:t>
            </a:r>
            <a:r>
              <a:rPr lang="en-US" altLang="zh-TW" sz="1800" i="1" dirty="0" err="1">
                <a:solidFill>
                  <a:srgbClr val="FF0000"/>
                </a:solidFill>
                <a:latin typeface="Times New Roman" pitchFamily="18" charset="0"/>
                <a:cs typeface="Times New Roman" pitchFamily="18" charset="0"/>
              </a:rPr>
              <a:t>kT</a:t>
            </a:r>
            <a:r>
              <a:rPr lang="en-US" altLang="zh-TW" sz="1800" i="1" dirty="0">
                <a:solidFill>
                  <a:srgbClr val="FF0000"/>
                </a:solidFill>
                <a:latin typeface="Times New Roman" pitchFamily="18" charset="0"/>
                <a:cs typeface="Times New Roman" pitchFamily="18" charset="0"/>
              </a:rPr>
              <a:t> </a:t>
            </a:r>
            <a:r>
              <a:rPr lang="zh-TW" altLang="en-US" sz="1800" dirty="0">
                <a:cs typeface="Times New Roman" pitchFamily="18" charset="0"/>
              </a:rPr>
              <a:t>的能量！</a:t>
            </a:r>
          </a:p>
        </p:txBody>
      </p:sp>
      <p:pic>
        <p:nvPicPr>
          <p:cNvPr id="71692"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2268538" y="2349500"/>
            <a:ext cx="17399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2339975" y="4005263"/>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2339975" y="5373688"/>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a:xfrm>
                <a:off x="337300" y="6296039"/>
                <a:ext cx="8396605" cy="369332"/>
              </a:xfrm>
              <a:prstGeom prst="rect">
                <a:avLst/>
              </a:prstGeom>
              <a:noFill/>
            </p:spPr>
            <p:txBody>
              <a:bodyPr wrap="square" rtlCol="0">
                <a:spAutoFit/>
              </a:bodyPr>
              <a:lstStyle/>
              <a:p>
                <a:r>
                  <a:rPr lang="zh-TW" altLang="en-US" dirty="0"/>
                  <a:t>要得到空腔輻射的能量分布，只要數一下頻率介於</a:t>
                </a:r>
                <a14:m>
                  <m:oMath xmlns:m="http://schemas.openxmlformats.org/officeDocument/2006/math">
                    <m:r>
                      <a:rPr lang="en-US" altLang="zh-TW" i="1">
                        <a:latin typeface="Cambria Math"/>
                      </a:rPr>
                      <m:t>𝑓</m:t>
                    </m:r>
                  </m:oMath>
                </a14:m>
                <a:r>
                  <a:rPr lang="zh-TW" altLang="en-US" dirty="0"/>
                  <a:t>及</a:t>
                </a:r>
                <a14:m>
                  <m:oMath xmlns:m="http://schemas.openxmlformats.org/officeDocument/2006/math">
                    <m:r>
                      <a:rPr lang="en-US" altLang="zh-TW" i="1">
                        <a:latin typeface="Cambria Math"/>
                      </a:rPr>
                      <m:t>𝑓</m:t>
                    </m:r>
                    <m:r>
                      <a:rPr lang="en-US" altLang="zh-TW" i="1">
                        <a:latin typeface="Cambria Math"/>
                      </a:rPr>
                      <m:t>+</m:t>
                    </m:r>
                    <m:r>
                      <a:rPr lang="en-US" altLang="zh-TW" i="1">
                        <a:latin typeface="Cambria Math"/>
                      </a:rPr>
                      <m:t>𝑑𝑓</m:t>
                    </m:r>
                  </m:oMath>
                </a14:m>
                <a:r>
                  <a:rPr lang="zh-TW" altLang="en-US" dirty="0"/>
                  <a:t>對應的駐波數目即可！</a:t>
                </a:r>
                <a:endParaRPr lang="en-US" altLang="zh-TW"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337300" y="6296039"/>
                <a:ext cx="8396605" cy="369332"/>
              </a:xfrm>
              <a:prstGeom prst="rect">
                <a:avLst/>
              </a:prstGeom>
              <a:blipFill rotWithShape="1">
                <a:blip r:embed="rId6"/>
                <a:stretch>
                  <a:fillRect l="-581" t="-6667" r="-3266"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5386479" y="2900363"/>
                <a:ext cx="189846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en-US" altLang="zh-TW" b="0" i="1" smtClean="0">
                              <a:latin typeface="Cambria Math"/>
                            </a:rPr>
                            <m:t>𝑘𝑥</m:t>
                          </m:r>
                        </m:e>
                      </m:func>
                      <m:r>
                        <a:rPr lang="en-US" altLang="zh-TW" b="0" i="1" smtClean="0">
                          <a:latin typeface="Cambria Math"/>
                          <a:ea typeface="Cambria Math"/>
                        </a:rPr>
                        <m:t>∙</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386479" y="2900363"/>
                <a:ext cx="1898468" cy="369332"/>
              </a:xfrm>
              <a:prstGeom prst="rect">
                <a:avLst/>
              </a:prstGeom>
              <a:blipFill rotWithShape="1">
                <a:blip r:embed="rId9"/>
                <a:stretch>
                  <a:fillRect b="-1667"/>
                </a:stretch>
              </a:blipFill>
            </p:spPr>
            <p:txBody>
              <a:bodyPr/>
              <a:lstStyle/>
              <a:p>
                <a:r>
                  <a:rPr lang="zh-CN" altLang="en-US">
                    <a:noFill/>
                  </a:rPr>
                  <a:t> </a:t>
                </a:r>
              </a:p>
            </p:txBody>
          </p:sp>
        </mc:Fallback>
      </mc:AlternateContent>
      <p:pic>
        <p:nvPicPr>
          <p:cNvPr id="12"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4283987" y="3516454"/>
            <a:ext cx="20288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文字方塊 10">
                <a:extLst>
                  <a:ext uri="{FF2B5EF4-FFF2-40B4-BE49-F238E27FC236}">
                    <a16:creationId xmlns:a16="http://schemas.microsoft.com/office/drawing/2014/main" id="{FB78E219-D080-B945-A82F-098C01376F66}"/>
                  </a:ext>
                </a:extLst>
              </p:cNvPr>
              <p:cNvSpPr txBox="1"/>
              <p:nvPr/>
            </p:nvSpPr>
            <p:spPr>
              <a:xfrm>
                <a:off x="5399242" y="4286667"/>
                <a:ext cx="1669431" cy="38151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𝑥</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𝑥</m:t>
                          </m:r>
                        </m:e>
                        <m:sub>
                          <m:r>
                            <a:rPr lang="en-US" altLang="zh-TW" b="0" i="1" smtClean="0">
                              <a:latin typeface="Cambria Math" panose="02040503050406030204" pitchFamily="18" charset="0"/>
                            </a:rPr>
                            <m:t>𝑚</m:t>
                          </m:r>
                        </m:sub>
                      </m:sSub>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4" name="文字方塊 10">
                <a:extLst>
                  <a:ext uri="{FF2B5EF4-FFF2-40B4-BE49-F238E27FC236}">
                    <a16:creationId xmlns:a16="http://schemas.microsoft.com/office/drawing/2014/main" id="{FB78E219-D080-B945-A82F-098C01376F66}"/>
                  </a:ext>
                </a:extLst>
              </p:cNvPr>
              <p:cNvSpPr txBox="1">
                <a:spLocks noRot="1" noChangeAspect="1" noMove="1" noResize="1" noEditPoints="1" noAdjustHandles="1" noChangeArrowheads="1" noChangeShapeType="1" noTextEdit="1"/>
              </p:cNvSpPr>
              <p:nvPr/>
            </p:nvSpPr>
            <p:spPr>
              <a:xfrm>
                <a:off x="5399242" y="4286667"/>
                <a:ext cx="1669431" cy="381515"/>
              </a:xfrm>
              <a:prstGeom prst="rect">
                <a:avLst/>
              </a:prstGeom>
              <a:blipFill>
                <a:blip r:embed="rId10"/>
                <a:stretch>
                  <a:fillRect/>
                </a:stretch>
              </a:blipFill>
            </p:spPr>
            <p:txBody>
              <a:bodyPr/>
              <a:lstStyle/>
              <a:p>
                <a:r>
                  <a:rPr lang="en-TW">
                    <a:noFill/>
                  </a:rPr>
                  <a:t> </a:t>
                </a:r>
              </a:p>
            </p:txBody>
          </p:sp>
        </mc:Fallback>
      </mc:AlternateContent>
      <p:pic>
        <p:nvPicPr>
          <p:cNvPr id="77826" name="Picture 2">
            <a:extLst>
              <a:ext uri="{FF2B5EF4-FFF2-40B4-BE49-F238E27FC236}">
                <a16:creationId xmlns:a16="http://schemas.microsoft.com/office/drawing/2014/main" id="{472D8629-B2DA-754B-ADBC-B73FD5F461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6162" y="284304"/>
            <a:ext cx="4860013" cy="1620004"/>
          </a:xfrm>
          <a:prstGeom prst="rect">
            <a:avLst/>
          </a:prstGeom>
          <a:noFill/>
          <a:extLst>
            <a:ext uri="{909E8E84-426E-40DD-AFC4-6F175D3DCCD1}">
              <a14:hiddenFill xmlns:a14="http://schemas.microsoft.com/office/drawing/2010/main">
                <a:solidFill>
                  <a:srgbClr val="FFFFFF"/>
                </a:solidFill>
              </a14:hiddenFill>
            </a:ext>
          </a:extLst>
        </p:spPr>
      </p:pic>
      <p:pic>
        <p:nvPicPr>
          <p:cNvPr id="77830" name="Picture 6">
            <a:extLst>
              <a:ext uri="{FF2B5EF4-FFF2-40B4-BE49-F238E27FC236}">
                <a16:creationId xmlns:a16="http://schemas.microsoft.com/office/drawing/2014/main" id="{F6DE591A-7449-F94D-8671-496CC299BC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2595" y="284304"/>
            <a:ext cx="3432372" cy="323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68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ppt_x"/>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692"/>
                                        </p:tgtEl>
                                        <p:attrNameLst>
                                          <p:attrName>style.visibility</p:attrName>
                                        </p:attrNameLst>
                                      </p:cBhvr>
                                      <p:to>
                                        <p:strVal val="visible"/>
                                      </p:to>
                                    </p:set>
                                    <p:anim calcmode="lin" valueType="num">
                                      <p:cBhvr additive="base">
                                        <p:cTn id="11" dur="500" fill="hold"/>
                                        <p:tgtEl>
                                          <p:spTgt spid="71692"/>
                                        </p:tgtEl>
                                        <p:attrNameLst>
                                          <p:attrName>ppt_x</p:attrName>
                                        </p:attrNameLst>
                                      </p:cBhvr>
                                      <p:tavLst>
                                        <p:tav tm="0">
                                          <p:val>
                                            <p:strVal val="#ppt_x"/>
                                          </p:val>
                                        </p:tav>
                                        <p:tav tm="100000">
                                          <p:val>
                                            <p:strVal val="#ppt_x"/>
                                          </p:val>
                                        </p:tav>
                                      </p:tavLst>
                                    </p:anim>
                                    <p:anim calcmode="lin" valueType="num">
                                      <p:cBhvr additive="base">
                                        <p:cTn id="12" dur="500" fill="hold"/>
                                        <p:tgtEl>
                                          <p:spTgt spid="716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7830"/>
                                        </p:tgtEl>
                                        <p:attrNameLst>
                                          <p:attrName>style.visibility</p:attrName>
                                        </p:attrNameLst>
                                      </p:cBhvr>
                                      <p:to>
                                        <p:strVal val="visible"/>
                                      </p:to>
                                    </p:set>
                                    <p:anim calcmode="lin" valueType="num">
                                      <p:cBhvr additive="base">
                                        <p:cTn id="37" dur="500" fill="hold"/>
                                        <p:tgtEl>
                                          <p:spTgt spid="77830"/>
                                        </p:tgtEl>
                                        <p:attrNameLst>
                                          <p:attrName>ppt_x</p:attrName>
                                        </p:attrNameLst>
                                      </p:cBhvr>
                                      <p:tavLst>
                                        <p:tav tm="0">
                                          <p:val>
                                            <p:strVal val="#ppt_x"/>
                                          </p:val>
                                        </p:tav>
                                        <p:tav tm="100000">
                                          <p:val>
                                            <p:strVal val="#ppt_x"/>
                                          </p:val>
                                        </p:tav>
                                      </p:tavLst>
                                    </p:anim>
                                    <p:anim calcmode="lin" valueType="num">
                                      <p:cBhvr additive="base">
                                        <p:cTn id="38" dur="500" fill="hold"/>
                                        <p:tgtEl>
                                          <p:spTgt spid="778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247"/>
                                        </p:tgtEl>
                                        <p:attrNameLst>
                                          <p:attrName>style.visibility</p:attrName>
                                        </p:attrNameLst>
                                      </p:cBhvr>
                                      <p:to>
                                        <p:strVal val="visible"/>
                                      </p:to>
                                    </p:set>
                                    <p:anim calcmode="lin" valueType="num">
                                      <p:cBhvr additive="base">
                                        <p:cTn id="43" dur="500" fill="hold"/>
                                        <p:tgtEl>
                                          <p:spTgt spid="10247"/>
                                        </p:tgtEl>
                                        <p:attrNameLst>
                                          <p:attrName>ppt_x</p:attrName>
                                        </p:attrNameLst>
                                      </p:cBhvr>
                                      <p:tavLst>
                                        <p:tav tm="0">
                                          <p:val>
                                            <p:strVal val="#ppt_x"/>
                                          </p:val>
                                        </p:tav>
                                        <p:tav tm="100000">
                                          <p:val>
                                            <p:strVal val="#ppt_x"/>
                                          </p:val>
                                        </p:tav>
                                      </p:tavLst>
                                    </p:anim>
                                    <p:anim calcmode="lin" valueType="num">
                                      <p:cBhvr additive="base">
                                        <p:cTn id="44" dur="500" fill="hold"/>
                                        <p:tgtEl>
                                          <p:spTgt spid="1024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P spid="10247" grpId="0"/>
      <p:bldP spid="10" grpId="0"/>
      <p:bldP spid="11"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4002"/>
          <p:cNvPicPr>
            <a:picLocks noChangeAspect="1" noChangeArrowheads="1"/>
          </p:cNvPicPr>
          <p:nvPr/>
        </p:nvPicPr>
        <p:blipFill>
          <a:blip r:embed="rId2">
            <a:extLst>
              <a:ext uri="{28A0092B-C50C-407E-A947-70E740481C1C}">
                <a14:useLocalDpi xmlns:a14="http://schemas.microsoft.com/office/drawing/2010/main" val="0"/>
              </a:ext>
            </a:extLst>
          </a:blip>
          <a:srcRect b="2753"/>
          <a:stretch>
            <a:fillRect/>
          </a:stretch>
        </p:blipFill>
        <p:spPr bwMode="auto">
          <a:xfrm>
            <a:off x="1007119" y="908720"/>
            <a:ext cx="2700337"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2758280" y="370247"/>
            <a:ext cx="3743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latin typeface="Times New Roman" pitchFamily="18" charset="0"/>
                <a:cs typeface="Times New Roman" pitchFamily="18" charset="0"/>
              </a:rPr>
              <a:t>黑體輻射 </a:t>
            </a:r>
            <a:r>
              <a:rPr lang="en-US" altLang="zh-TW" sz="1800" dirty="0">
                <a:solidFill>
                  <a:srgbClr val="FF0000"/>
                </a:solidFill>
                <a:latin typeface="Times New Roman" pitchFamily="18" charset="0"/>
                <a:cs typeface="Times New Roman" pitchFamily="18" charset="0"/>
              </a:rPr>
              <a:t>Blackbody Radiation</a:t>
            </a:r>
          </a:p>
        </p:txBody>
      </p:sp>
      <p:sp>
        <p:nvSpPr>
          <p:cNvPr id="3076" name="Text Box 4"/>
          <p:cNvSpPr txBox="1">
            <a:spLocks noChangeArrowheads="1"/>
          </p:cNvSpPr>
          <p:nvPr/>
        </p:nvSpPr>
        <p:spPr bwMode="auto">
          <a:xfrm>
            <a:off x="1007119" y="4280119"/>
            <a:ext cx="6192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表面不反射，而完全吸收電磁波的物體，稱為</a:t>
            </a:r>
            <a:r>
              <a:rPr lang="zh-TW" altLang="en-US" sz="1800" dirty="0">
                <a:solidFill>
                  <a:srgbClr val="FF0000"/>
                </a:solidFill>
              </a:rPr>
              <a:t>黑體</a:t>
            </a:r>
            <a:r>
              <a:rPr lang="zh-TW" altLang="en-US" sz="1800" dirty="0"/>
              <a:t>。</a:t>
            </a:r>
            <a:endParaRPr lang="zh-TW" altLang="en-US" sz="1800" dirty="0">
              <a:solidFill>
                <a:srgbClr val="FF0000"/>
              </a:solidFill>
            </a:endParaRPr>
          </a:p>
        </p:txBody>
      </p:sp>
      <mc:AlternateContent xmlns:mc="http://schemas.openxmlformats.org/markup-compatibility/2006" xmlns:a14="http://schemas.microsoft.com/office/drawing/2010/main">
        <mc:Choice Requires="a14">
          <p:sp>
            <p:nvSpPr>
              <p:cNvPr id="5125" name="Text Box 5"/>
              <p:cNvSpPr txBox="1">
                <a:spLocks noChangeArrowheads="1"/>
              </p:cNvSpPr>
              <p:nvPr/>
            </p:nvSpPr>
            <p:spPr bwMode="auto">
              <a:xfrm>
                <a:off x="1007118" y="5213612"/>
                <a:ext cx="709327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黑體的熱輻射與黑體的其他性質無關，完全由黑體的溫度</a:t>
                </a:r>
                <a14:m>
                  <m:oMath xmlns:m="http://schemas.openxmlformats.org/officeDocument/2006/math">
                    <m:r>
                      <a:rPr lang="en-US" altLang="zh-TW" sz="1800" i="1" smtClean="0">
                        <a:solidFill>
                          <a:srgbClr val="FF0000"/>
                        </a:solidFill>
                        <a:latin typeface="Cambria Math"/>
                      </a:rPr>
                      <m:t>𝑇</m:t>
                    </m:r>
                  </m:oMath>
                </a14:m>
                <a:r>
                  <a:rPr lang="zh-TW" altLang="en-US" sz="1800" dirty="0">
                    <a:solidFill>
                      <a:srgbClr val="FF0000"/>
                    </a:solidFill>
                  </a:rPr>
                  <a:t>決定。</a:t>
                </a:r>
              </a:p>
            </p:txBody>
          </p:sp>
        </mc:Choice>
        <mc:Fallback xmlns="">
          <p:sp>
            <p:nvSpPr>
              <p:cNvPr id="5125" name="Text Box 5"/>
              <p:cNvSpPr txBox="1">
                <a:spLocks noRot="1" noChangeAspect="1" noMove="1" noResize="1" noEditPoints="1" noAdjustHandles="1" noChangeArrowheads="1" noChangeShapeType="1" noTextEdit="1"/>
              </p:cNvSpPr>
              <p:nvPr/>
            </p:nvSpPr>
            <p:spPr bwMode="auto">
              <a:xfrm>
                <a:off x="1007118" y="5213612"/>
                <a:ext cx="7093273" cy="369332"/>
              </a:xfrm>
              <a:prstGeom prst="rect">
                <a:avLst/>
              </a:prstGeom>
              <a:blipFill>
                <a:blip r:embed="rId3"/>
                <a:stretch>
                  <a:fillRect l="-71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3078" name="Text Box 7"/>
          <p:cNvSpPr txBox="1">
            <a:spLocks noChangeArrowheads="1"/>
          </p:cNvSpPr>
          <p:nvPr/>
        </p:nvSpPr>
        <p:spPr bwMode="auto">
          <a:xfrm>
            <a:off x="1007120" y="4748175"/>
            <a:ext cx="5761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在紅外線的區域，大部分（非金屬）物體都是黑體！</a:t>
            </a:r>
          </a:p>
        </p:txBody>
      </p:sp>
      <p:pic>
        <p:nvPicPr>
          <p:cNvPr id="3079" name="Picture 8" descr="http://www.lessloss.com/images/blackbody/hot_met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19" y="908720"/>
            <a:ext cx="4398962"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007119" y="5698004"/>
            <a:ext cx="7638330" cy="369332"/>
          </a:xfrm>
          <a:prstGeom prst="rect">
            <a:avLst/>
          </a:prstGeom>
          <a:noFill/>
        </p:spPr>
        <p:txBody>
          <a:bodyPr wrap="square" rtlCol="0">
            <a:spAutoFit/>
          </a:bodyPr>
          <a:lstStyle/>
          <a:p>
            <a:r>
              <a:rPr lang="zh-TW" altLang="en-US" dirty="0"/>
              <a:t>如此，所有同溫度的黑體輻射都是一樣的！一定溫度下黑體輻射只有一種！</a:t>
            </a:r>
          </a:p>
        </p:txBody>
      </p:sp>
      <p:sp>
        <p:nvSpPr>
          <p:cNvPr id="3" name="TextBox 2">
            <a:extLst>
              <a:ext uri="{FF2B5EF4-FFF2-40B4-BE49-F238E27FC236}">
                <a16:creationId xmlns:a16="http://schemas.microsoft.com/office/drawing/2014/main" id="{F4A606FC-69CC-2043-8671-090F546EE937}"/>
              </a:ext>
            </a:extLst>
          </p:cNvPr>
          <p:cNvSpPr txBox="1"/>
          <p:nvPr/>
        </p:nvSpPr>
        <p:spPr>
          <a:xfrm>
            <a:off x="1007119" y="6127460"/>
            <a:ext cx="2052713" cy="369332"/>
          </a:xfrm>
          <a:prstGeom prst="rect">
            <a:avLst/>
          </a:prstGeom>
          <a:noFill/>
        </p:spPr>
        <p:txBody>
          <a:bodyPr wrap="square" rtlCol="0">
            <a:spAutoFit/>
          </a:bodyPr>
          <a:lstStyle/>
          <a:p>
            <a:r>
              <a:rPr lang="en-TW" dirty="0"/>
              <a:t>為什麼？</a:t>
            </a:r>
          </a:p>
        </p:txBody>
      </p:sp>
    </p:spTree>
    <p:extLst>
      <p:ext uri="{BB962C8B-B14F-4D97-AF65-F5344CB8AC3E}">
        <p14:creationId xmlns:p14="http://schemas.microsoft.com/office/powerpoint/2010/main" val="418462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ppt_x"/>
                                          </p:val>
                                        </p:tav>
                                        <p:tav tm="100000">
                                          <p:val>
                                            <p:strVal val="#ppt_x"/>
                                          </p:val>
                                        </p:tav>
                                      </p:tavLst>
                                    </p:anim>
                                    <p:anim calcmode="lin" valueType="num">
                                      <p:cBhvr additive="base">
                                        <p:cTn id="8"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utoUpdateAnimBg="0"/>
      <p:bldP spid="2"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95536" y="632426"/>
            <a:ext cx="2736850" cy="2160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88068"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539998" y="776889"/>
            <a:ext cx="13684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539998" y="1280126"/>
            <a:ext cx="16557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539998" y="1784951"/>
            <a:ext cx="17399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 name="矩形 16"/>
              <p:cNvSpPr>
                <a:spLocks noChangeArrowheads="1"/>
              </p:cNvSpPr>
              <p:nvPr/>
            </p:nvSpPr>
            <p:spPr bwMode="auto">
              <a:xfrm>
                <a:off x="3333520" y="1343388"/>
                <a:ext cx="365593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一個自然數 </a:t>
                </a:r>
                <a14:m>
                  <m:oMath xmlns:m="http://schemas.openxmlformats.org/officeDocument/2006/math">
                    <m:r>
                      <a:rPr lang="en-US" altLang="zh-TW" sz="1800" i="1" dirty="0" smtClean="0">
                        <a:latin typeface="Cambria Math"/>
                        <a:cs typeface="Times New Roman" pitchFamily="18" charset="0"/>
                      </a:rPr>
                      <m:t>𝑛</m:t>
                    </m:r>
                  </m:oMath>
                </a14:m>
                <a:r>
                  <a:rPr lang="zh-TW" altLang="en-US" sz="1800" baseline="-25000" dirty="0">
                    <a:latin typeface="Times New Roman" pitchFamily="18" charset="0"/>
                    <a:cs typeface="Times New Roman" pitchFamily="18" charset="0"/>
                  </a:rPr>
                  <a:t> </a:t>
                </a:r>
                <a:r>
                  <a:rPr lang="zh-TW" altLang="en-US" sz="1800" dirty="0">
                    <a:latin typeface="Times New Roman" pitchFamily="18" charset="0"/>
                    <a:cs typeface="Times New Roman" pitchFamily="18" charset="0"/>
                  </a:rPr>
                  <a:t>，對應一個駐波態。</a:t>
                </a:r>
                <a:endParaRPr lang="zh-TW" altLang="en-US" sz="1800" dirty="0">
                  <a:cs typeface="Times New Roman" pitchFamily="18" charset="0"/>
                </a:endParaRPr>
              </a:p>
            </p:txBody>
          </p:sp>
        </mc:Choice>
        <mc:Fallback xmlns="">
          <p:sp>
            <p:nvSpPr>
              <p:cNvPr id="17" name="矩形 16"/>
              <p:cNvSpPr>
                <a:spLocks noRot="1" noChangeAspect="1" noMove="1" noResize="1" noEditPoints="1" noAdjustHandles="1" noChangeArrowheads="1" noChangeShapeType="1" noTextEdit="1"/>
              </p:cNvSpPr>
              <p:nvPr/>
            </p:nvSpPr>
            <p:spPr bwMode="auto">
              <a:xfrm>
                <a:off x="3333520" y="1343388"/>
                <a:ext cx="3655937" cy="369332"/>
              </a:xfrm>
              <a:prstGeom prst="rect">
                <a:avLst/>
              </a:prstGeom>
              <a:blipFill rotWithShape="1">
                <a:blip r:embed="rId4"/>
                <a:stretch>
                  <a:fillRect l="-1500" t="-6557" r="-833"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graphicFrame>
        <p:nvGraphicFramePr>
          <p:cNvPr id="88073" name="Object 13"/>
          <p:cNvGraphicFramePr>
            <a:graphicFrameLocks noChangeAspect="1"/>
          </p:cNvGraphicFramePr>
          <p:nvPr/>
        </p:nvGraphicFramePr>
        <p:xfrm>
          <a:off x="1332161" y="2361214"/>
          <a:ext cx="323850" cy="381000"/>
        </p:xfrm>
        <a:graphic>
          <a:graphicData uri="http://schemas.openxmlformats.org/presentationml/2006/ole">
            <mc:AlternateContent xmlns:mc="http://schemas.openxmlformats.org/markup-compatibility/2006">
              <mc:Choice xmlns:v="urn:schemas-microsoft-com:vml" Requires="v">
                <p:oleObj name="方程式" r:id="rId5" imgW="76101" imgH="190252" progId="Equation.3">
                  <p:embed/>
                </p:oleObj>
              </mc:Choice>
              <mc:Fallback>
                <p:oleObj name="方程式" r:id="rId5" imgW="76101" imgH="190252" progId="Equation.3">
                  <p:embed/>
                  <p:pic>
                    <p:nvPicPr>
                      <p:cNvPr id="88073"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2161" y="2361214"/>
                        <a:ext cx="323850" cy="381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1" name="矩形 20"/>
          <p:cNvSpPr/>
          <p:nvPr/>
        </p:nvSpPr>
        <p:spPr>
          <a:xfrm>
            <a:off x="3395706" y="1736698"/>
            <a:ext cx="4176713" cy="21605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3" name="直線單箭頭接點 22"/>
          <p:cNvCxnSpPr/>
          <p:nvPr/>
        </p:nvCxnSpPr>
        <p:spPr>
          <a:xfrm>
            <a:off x="4187794" y="3074167"/>
            <a:ext cx="234493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字方塊 27"/>
              <p:cNvSpPr txBox="1">
                <a:spLocks noChangeArrowheads="1"/>
              </p:cNvSpPr>
              <p:nvPr/>
            </p:nvSpPr>
            <p:spPr bwMode="auto">
              <a:xfrm>
                <a:off x="6573962" y="2889223"/>
                <a:ext cx="360363"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dirty="0" smtClean="0">
                          <a:latin typeface="Cambria Math"/>
                          <a:cs typeface="Times New Roman" pitchFamily="18" charset="0"/>
                        </a:rPr>
                        <m:t>𝑛</m:t>
                      </m:r>
                    </m:oMath>
                  </m:oMathPara>
                </a14:m>
                <a:endParaRPr lang="zh-TW" altLang="en-US" sz="1800" i="1" dirty="0">
                  <a:latin typeface="Times New Roman" pitchFamily="18" charset="0"/>
                  <a:cs typeface="Times New Roman" pitchFamily="18" charset="0"/>
                </a:endParaRPr>
              </a:p>
            </p:txBody>
          </p:sp>
        </mc:Choice>
        <mc:Fallback xmlns="">
          <p:sp>
            <p:nvSpPr>
              <p:cNvPr id="28" name="文字方塊 27"/>
              <p:cNvSpPr txBox="1">
                <a:spLocks noRot="1" noChangeAspect="1" noMove="1" noResize="1" noEditPoints="1" noAdjustHandles="1" noChangeArrowheads="1" noChangeShapeType="1" noTextEdit="1"/>
              </p:cNvSpPr>
              <p:nvPr/>
            </p:nvSpPr>
            <p:spPr bwMode="auto">
              <a:xfrm>
                <a:off x="6573962" y="2889223"/>
                <a:ext cx="360363" cy="369888"/>
              </a:xfrm>
              <a:prstGeom prst="rect">
                <a:avLst/>
              </a:prstGeom>
              <a:blipFill rotWithShape="1">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 name="文字方塊 2"/>
          <p:cNvSpPr txBox="1"/>
          <p:nvPr/>
        </p:nvSpPr>
        <p:spPr>
          <a:xfrm>
            <a:off x="3333520" y="776889"/>
            <a:ext cx="2060668" cy="369332"/>
          </a:xfrm>
          <a:prstGeom prst="rect">
            <a:avLst/>
          </a:prstGeom>
          <a:noFill/>
        </p:spPr>
        <p:txBody>
          <a:bodyPr wrap="square" rtlCol="0">
            <a:spAutoFit/>
          </a:bodyPr>
          <a:lstStyle/>
          <a:p>
            <a:r>
              <a:rPr lang="zh-TW" altLang="en-US" dirty="0"/>
              <a:t>以一維駐波為例：</a:t>
            </a:r>
          </a:p>
        </p:txBody>
      </p:sp>
      <p:pic>
        <p:nvPicPr>
          <p:cNvPr id="22" name="Picture 11" descr="F16_23"/>
          <p:cNvPicPr>
            <a:picLocks noChangeAspect="1" noChangeArrowheads="1"/>
          </p:cNvPicPr>
          <p:nvPr/>
        </p:nvPicPr>
        <p:blipFill>
          <a:blip r:embed="rId9">
            <a:extLst>
              <a:ext uri="{28A0092B-C50C-407E-A947-70E740481C1C}">
                <a14:useLocalDpi xmlns:a14="http://schemas.microsoft.com/office/drawing/2010/main" val="0"/>
              </a:ext>
            </a:extLst>
          </a:blip>
          <a:srcRect b="10216"/>
          <a:stretch>
            <a:fillRect/>
          </a:stretch>
        </p:blipFill>
        <p:spPr bwMode="auto">
          <a:xfrm>
            <a:off x="433626" y="2986140"/>
            <a:ext cx="2410181" cy="353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4" name="文字方塊 23"/>
              <p:cNvSpPr txBox="1"/>
              <p:nvPr/>
            </p:nvSpPr>
            <p:spPr>
              <a:xfrm>
                <a:off x="5327254" y="632426"/>
                <a:ext cx="1115434" cy="564898"/>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𝑓</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𝑐</m:t>
                          </m:r>
                        </m:num>
                        <m:den>
                          <m:r>
                            <a:rPr lang="en-US" altLang="zh-TW" b="0" i="1" smtClean="0">
                              <a:latin typeface="Cambria Math"/>
                            </a:rPr>
                            <m:t>2</m:t>
                          </m:r>
                          <m:r>
                            <a:rPr lang="en-US" altLang="zh-TW" b="0" i="1" smtClean="0">
                              <a:latin typeface="Cambria Math"/>
                            </a:rPr>
                            <m:t>𝐿</m:t>
                          </m:r>
                        </m:den>
                      </m:f>
                      <m:r>
                        <a:rPr lang="en-US" altLang="zh-TW" i="1">
                          <a:latin typeface="Cambria Math"/>
                        </a:rPr>
                        <m:t>𝑛</m:t>
                      </m:r>
                    </m:oMath>
                  </m:oMathPara>
                </a14:m>
                <a:endParaRPr lang="zh-TW" altLang="en-US"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5327254" y="632426"/>
                <a:ext cx="1115434" cy="564898"/>
              </a:xfrm>
              <a:prstGeom prst="rect">
                <a:avLst/>
              </a:prstGeom>
              <a:blipFill rotWithShape="1">
                <a:blip r:embed="rId10"/>
                <a:stretch>
                  <a:fillRect/>
                </a:stretch>
              </a:blipFill>
            </p:spPr>
            <p:txBody>
              <a:bodyPr/>
              <a:lstStyle/>
              <a:p>
                <a:r>
                  <a:rPr lang="zh-TW" altLang="en-US">
                    <a:noFill/>
                  </a:rPr>
                  <a:t> </a:t>
                </a:r>
              </a:p>
            </p:txBody>
          </p:sp>
        </mc:Fallback>
      </mc:AlternateContent>
      <p:sp>
        <p:nvSpPr>
          <p:cNvPr id="5" name="橢圓 4"/>
          <p:cNvSpPr/>
          <p:nvPr/>
        </p:nvSpPr>
        <p:spPr>
          <a:xfrm>
            <a:off x="4380878" y="3026853"/>
            <a:ext cx="97935"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橢圓 25"/>
          <p:cNvSpPr/>
          <p:nvPr/>
        </p:nvSpPr>
        <p:spPr>
          <a:xfrm>
            <a:off x="4691850" y="3035237"/>
            <a:ext cx="97935"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橢圓 31"/>
          <p:cNvSpPr/>
          <p:nvPr/>
        </p:nvSpPr>
        <p:spPr>
          <a:xfrm>
            <a:off x="5003376" y="3026853"/>
            <a:ext cx="97935"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 name="矩形 5"/>
              <p:cNvSpPr/>
              <p:nvPr/>
            </p:nvSpPr>
            <p:spPr>
              <a:xfrm>
                <a:off x="3490483" y="5094684"/>
                <a:ext cx="4969398" cy="369332"/>
              </a:xfrm>
              <a:prstGeom prst="rect">
                <a:avLst/>
              </a:prstGeom>
            </p:spPr>
            <p:txBody>
              <a:bodyPr wrap="square">
                <a:spAutoFit/>
              </a:bodyPr>
              <a:lstStyle/>
              <a:p>
                <a:r>
                  <a:rPr lang="zh-TW" altLang="en-US" dirty="0"/>
                  <a:t>頻率介於</a:t>
                </a:r>
                <a14:m>
                  <m:oMath xmlns:m="http://schemas.openxmlformats.org/officeDocument/2006/math">
                    <m:r>
                      <a:rPr lang="en-US" altLang="zh-TW" i="1">
                        <a:latin typeface="Cambria Math"/>
                      </a:rPr>
                      <m:t>𝑓</m:t>
                    </m:r>
                  </m:oMath>
                </a14:m>
                <a:r>
                  <a:rPr lang="zh-TW" altLang="en-US" dirty="0"/>
                  <a:t>及</a:t>
                </a:r>
                <a14:m>
                  <m:oMath xmlns:m="http://schemas.openxmlformats.org/officeDocument/2006/math">
                    <m:r>
                      <a:rPr lang="en-US" altLang="zh-TW" i="1">
                        <a:latin typeface="Cambria Math"/>
                      </a:rPr>
                      <m:t>𝑓</m:t>
                    </m:r>
                    <m:r>
                      <a:rPr lang="en-US" altLang="zh-TW" i="1">
                        <a:latin typeface="Cambria Math"/>
                      </a:rPr>
                      <m:t>+</m:t>
                    </m:r>
                    <m:r>
                      <a:rPr lang="en-US" altLang="zh-TW" i="1">
                        <a:latin typeface="Cambria Math"/>
                      </a:rPr>
                      <m:t>𝑑𝑓</m:t>
                    </m:r>
                  </m:oMath>
                </a14:m>
                <a:r>
                  <a:rPr lang="zh-TW" altLang="en-US" dirty="0"/>
                  <a:t>對應的自然數</a:t>
                </a:r>
                <a14:m>
                  <m:oMath xmlns:m="http://schemas.openxmlformats.org/officeDocument/2006/math">
                    <m:r>
                      <a:rPr lang="en-US" altLang="zh-TW" i="1">
                        <a:latin typeface="Cambria Math"/>
                      </a:rPr>
                      <m:t>𝑛</m:t>
                    </m:r>
                  </m:oMath>
                </a14:m>
                <a:r>
                  <a:rPr lang="zh-TW" altLang="en-US" dirty="0"/>
                  <a:t>的數目：</a:t>
                </a:r>
              </a:p>
            </p:txBody>
          </p:sp>
        </mc:Choice>
        <mc:Fallback xmlns="">
          <p:sp>
            <p:nvSpPr>
              <p:cNvPr id="6" name="矩形 5"/>
              <p:cNvSpPr>
                <a:spLocks noRot="1" noChangeAspect="1" noMove="1" noResize="1" noEditPoints="1" noAdjustHandles="1" noChangeArrowheads="1" noChangeShapeType="1" noTextEdit="1"/>
              </p:cNvSpPr>
              <p:nvPr/>
            </p:nvSpPr>
            <p:spPr>
              <a:xfrm>
                <a:off x="3490483" y="5094684"/>
                <a:ext cx="4969398" cy="369332"/>
              </a:xfrm>
              <a:prstGeom prst="rect">
                <a:avLst/>
              </a:prstGeom>
              <a:blipFill rotWithShape="1">
                <a:blip r:embed="rId11"/>
                <a:stretch>
                  <a:fillRect l="-1104" t="-6667"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32"/>
              <p:cNvSpPr txBox="1"/>
              <p:nvPr/>
            </p:nvSpPr>
            <p:spPr>
              <a:xfrm>
                <a:off x="3511335" y="5464016"/>
                <a:ext cx="1386342" cy="61279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altLang="zh-TW" i="1">
                          <a:latin typeface="Cambria Math"/>
                          <a:ea typeface="Cambria Math"/>
                        </a:rPr>
                        <m:t>Δ</m:t>
                      </m:r>
                      <m:r>
                        <a:rPr lang="en-US" altLang="zh-TW" i="1">
                          <a:latin typeface="Cambria Math"/>
                        </a:rPr>
                        <m:t>𝑛</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i="1">
                              <a:latin typeface="Cambria Math"/>
                            </a:rPr>
                            <m:t>2</m:t>
                          </m:r>
                          <m:r>
                            <a:rPr lang="en-US" altLang="zh-TW" i="1">
                              <a:latin typeface="Cambria Math"/>
                            </a:rPr>
                            <m:t>𝐿</m:t>
                          </m:r>
                        </m:num>
                        <m:den>
                          <m:r>
                            <a:rPr lang="en-US" altLang="zh-TW" b="0" i="1" smtClean="0">
                              <a:latin typeface="Cambria Math"/>
                            </a:rPr>
                            <m:t>𝑐</m:t>
                          </m:r>
                        </m:den>
                      </m:f>
                      <m:r>
                        <a:rPr lang="en-US" altLang="zh-TW" b="0" i="1" smtClean="0">
                          <a:latin typeface="Cambria Math"/>
                        </a:rPr>
                        <m:t>𝑑𝑓</m:t>
                      </m:r>
                    </m:oMath>
                  </m:oMathPara>
                </a14:m>
                <a:endParaRPr lang="zh-TW" altLang="en-US" dirty="0"/>
              </a:p>
            </p:txBody>
          </p:sp>
        </mc:Choice>
        <mc:Fallback xmlns="">
          <p:sp>
            <p:nvSpPr>
              <p:cNvPr id="33" name="文字方塊 32"/>
              <p:cNvSpPr txBox="1">
                <a:spLocks noRot="1" noChangeAspect="1" noMove="1" noResize="1" noEditPoints="1" noAdjustHandles="1" noChangeArrowheads="1" noChangeShapeType="1" noTextEdit="1"/>
              </p:cNvSpPr>
              <p:nvPr/>
            </p:nvSpPr>
            <p:spPr>
              <a:xfrm>
                <a:off x="3511335" y="5464016"/>
                <a:ext cx="1386342" cy="612796"/>
              </a:xfrm>
              <a:prstGeom prst="rect">
                <a:avLst/>
              </a:prstGeom>
              <a:blipFill rotWithShape="1">
                <a:blip r:embed="rId12"/>
                <a:stretch>
                  <a:fillRect/>
                </a:stretch>
              </a:blipFill>
            </p:spPr>
            <p:txBody>
              <a:bodyPr/>
              <a:lstStyle/>
              <a:p>
                <a:r>
                  <a:rPr lang="zh-TW" altLang="en-US">
                    <a:noFill/>
                  </a:rPr>
                  <a:t> </a:t>
                </a:r>
              </a:p>
            </p:txBody>
          </p:sp>
        </mc:Fallback>
      </mc:AlternateContent>
      <p:sp>
        <p:nvSpPr>
          <p:cNvPr id="34" name="橢圓 33"/>
          <p:cNvSpPr/>
          <p:nvPr/>
        </p:nvSpPr>
        <p:spPr>
          <a:xfrm>
            <a:off x="5311292" y="3026853"/>
            <a:ext cx="97935"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橢圓 34"/>
          <p:cNvSpPr/>
          <p:nvPr/>
        </p:nvSpPr>
        <p:spPr>
          <a:xfrm>
            <a:off x="5627954" y="3031045"/>
            <a:ext cx="97935"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6" name="文字方塊 35"/>
              <p:cNvSpPr txBox="1"/>
              <p:nvPr/>
            </p:nvSpPr>
            <p:spPr>
              <a:xfrm>
                <a:off x="3511335" y="4484658"/>
                <a:ext cx="1512978" cy="56483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r>
                        <a:rPr lang="en-US" altLang="zh-TW" b="0" i="1" smtClean="0">
                          <a:latin typeface="Cambria Math"/>
                        </a:rPr>
                        <m:t>𝑓</m:t>
                      </m:r>
                      <m:r>
                        <a:rPr lang="en-US" altLang="zh-TW" b="0" i="1" smtClean="0">
                          <a:latin typeface="Cambria Math"/>
                        </a:rPr>
                        <m:t>=</m:t>
                      </m:r>
                      <m:r>
                        <m:rPr>
                          <m:sty m:val="p"/>
                        </m:rPr>
                        <a:rPr lang="el-GR" altLang="zh-TW" i="1">
                          <a:latin typeface="Cambria Math"/>
                          <a:ea typeface="Cambria Math"/>
                        </a:rPr>
                        <m:t>Δ</m:t>
                      </m:r>
                      <m:r>
                        <a:rPr lang="en-US" altLang="zh-TW" i="1">
                          <a:latin typeface="Cambria Math"/>
                        </a:rPr>
                        <m:t>𝑛</m:t>
                      </m:r>
                      <m:r>
                        <a:rPr lang="en-US" altLang="zh-TW" i="1">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𝑐</m:t>
                          </m:r>
                        </m:num>
                        <m:den>
                          <m:r>
                            <a:rPr lang="en-US" altLang="zh-TW" b="0" i="1" smtClean="0">
                              <a:latin typeface="Cambria Math"/>
                            </a:rPr>
                            <m:t>2</m:t>
                          </m:r>
                          <m:r>
                            <a:rPr lang="en-US" altLang="zh-TW" b="0" i="1" smtClean="0">
                              <a:latin typeface="Cambria Math"/>
                            </a:rPr>
                            <m:t>𝐿</m:t>
                          </m:r>
                        </m:den>
                      </m:f>
                    </m:oMath>
                  </m:oMathPara>
                </a14:m>
                <a:endParaRPr lang="zh-TW" altLang="en-US"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3511335" y="4484658"/>
                <a:ext cx="1512978" cy="564835"/>
              </a:xfrm>
              <a:prstGeom prst="rect">
                <a:avLst/>
              </a:prstGeom>
              <a:blipFill rotWithShape="1">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3467670" y="4063239"/>
                <a:ext cx="2799521" cy="369332"/>
              </a:xfrm>
              <a:prstGeom prst="rect">
                <a:avLst/>
              </a:prstGeom>
              <a:noFill/>
            </p:spPr>
            <p:txBody>
              <a:bodyPr wrap="square" rtlCol="0">
                <a:spAutoFit/>
              </a:bodyPr>
              <a:lstStyle/>
              <a:p>
                <a:r>
                  <a:rPr lang="zh-TW" altLang="en-US" dirty="0"/>
                  <a:t>而頻率</a:t>
                </a:r>
                <a14:m>
                  <m:oMath xmlns:m="http://schemas.openxmlformats.org/officeDocument/2006/math">
                    <m:r>
                      <a:rPr lang="en-US" altLang="zh-TW" i="1">
                        <a:latin typeface="Cambria Math"/>
                      </a:rPr>
                      <m:t>𝑓</m:t>
                    </m:r>
                  </m:oMath>
                </a14:m>
                <a:r>
                  <a:rPr lang="zh-TW" altLang="en-US" dirty="0"/>
                  <a:t>與</a:t>
                </a:r>
                <a14:m>
                  <m:oMath xmlns:m="http://schemas.openxmlformats.org/officeDocument/2006/math">
                    <m:r>
                      <a:rPr lang="en-US" altLang="zh-TW" i="1">
                        <a:latin typeface="Cambria Math"/>
                      </a:rPr>
                      <m:t>𝑛</m:t>
                    </m:r>
                  </m:oMath>
                </a14:m>
                <a:r>
                  <a:rPr lang="zh-TW" altLang="en-US" dirty="0"/>
                  <a:t>成正比。因此：</a:t>
                </a:r>
              </a:p>
            </p:txBody>
          </p:sp>
        </mc:Choice>
        <mc:Fallback xmlns="">
          <p:sp>
            <p:nvSpPr>
              <p:cNvPr id="2" name="文字方塊 1"/>
              <p:cNvSpPr txBox="1">
                <a:spLocks noRot="1" noChangeAspect="1" noMove="1" noResize="1" noEditPoints="1" noAdjustHandles="1" noChangeArrowheads="1" noChangeShapeType="1" noTextEdit="1"/>
              </p:cNvSpPr>
              <p:nvPr/>
            </p:nvSpPr>
            <p:spPr>
              <a:xfrm>
                <a:off x="3467670" y="4063239"/>
                <a:ext cx="2799521" cy="369332"/>
              </a:xfrm>
              <a:prstGeom prst="rect">
                <a:avLst/>
              </a:prstGeom>
              <a:blipFill rotWithShape="1">
                <a:blip r:embed="rId14"/>
                <a:stretch>
                  <a:fillRect l="-1961" t="-6667" r="-9804"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矩形 26"/>
              <p:cNvSpPr/>
              <p:nvPr/>
            </p:nvSpPr>
            <p:spPr>
              <a:xfrm>
                <a:off x="3464222" y="6151471"/>
                <a:ext cx="5428258" cy="369332"/>
              </a:xfrm>
              <a:prstGeom prst="rect">
                <a:avLst/>
              </a:prstGeom>
            </p:spPr>
            <p:txBody>
              <a:bodyPr wrap="square">
                <a:spAutoFit/>
              </a:bodyPr>
              <a:lstStyle/>
              <a:p>
                <a:r>
                  <a:rPr lang="zh-TW" altLang="en-US" dirty="0"/>
                  <a:t>這也是頻率介於</a:t>
                </a:r>
                <a14:m>
                  <m:oMath xmlns:m="http://schemas.openxmlformats.org/officeDocument/2006/math">
                    <m:r>
                      <a:rPr lang="en-US" altLang="zh-TW" i="1">
                        <a:latin typeface="Cambria Math"/>
                      </a:rPr>
                      <m:t>𝑓</m:t>
                    </m:r>
                  </m:oMath>
                </a14:m>
                <a:r>
                  <a:rPr lang="zh-TW" altLang="en-US" dirty="0"/>
                  <a:t>及</a:t>
                </a:r>
                <a14:m>
                  <m:oMath xmlns:m="http://schemas.openxmlformats.org/officeDocument/2006/math">
                    <m:r>
                      <a:rPr lang="en-US" altLang="zh-TW" i="1">
                        <a:latin typeface="Cambria Math"/>
                      </a:rPr>
                      <m:t>𝑓</m:t>
                    </m:r>
                    <m:r>
                      <a:rPr lang="en-US" altLang="zh-TW" i="1">
                        <a:latin typeface="Cambria Math"/>
                      </a:rPr>
                      <m:t>+</m:t>
                    </m:r>
                    <m:r>
                      <a:rPr lang="en-US" altLang="zh-TW" i="1">
                        <a:latin typeface="Cambria Math"/>
                      </a:rPr>
                      <m:t>𝑑𝑓</m:t>
                    </m:r>
                  </m:oMath>
                </a14:m>
                <a:r>
                  <a:rPr lang="zh-TW" altLang="en-US" dirty="0"/>
                  <a:t>的駐波的數目。與</a:t>
                </a:r>
                <a14:m>
                  <m:oMath xmlns:m="http://schemas.openxmlformats.org/officeDocument/2006/math">
                    <m:r>
                      <a:rPr lang="en-US" altLang="zh-TW" i="1">
                        <a:latin typeface="Cambria Math"/>
                      </a:rPr>
                      <m:t>𝑓</m:t>
                    </m:r>
                  </m:oMath>
                </a14:m>
                <a:r>
                  <a:rPr lang="zh-TW" altLang="en-US" dirty="0"/>
                  <a:t>無關。</a:t>
                </a:r>
              </a:p>
            </p:txBody>
          </p:sp>
        </mc:Choice>
        <mc:Fallback xmlns="">
          <p:sp>
            <p:nvSpPr>
              <p:cNvPr id="27" name="矩形 26"/>
              <p:cNvSpPr>
                <a:spLocks noRot="1" noChangeAspect="1" noMove="1" noResize="1" noEditPoints="1" noAdjustHandles="1" noChangeArrowheads="1" noChangeShapeType="1" noTextEdit="1"/>
              </p:cNvSpPr>
              <p:nvPr/>
            </p:nvSpPr>
            <p:spPr>
              <a:xfrm>
                <a:off x="3464222" y="6151471"/>
                <a:ext cx="5428258" cy="369332"/>
              </a:xfrm>
              <a:prstGeom prst="rect">
                <a:avLst/>
              </a:prstGeom>
              <a:blipFill rotWithShape="1">
                <a:blip r:embed="rId15"/>
                <a:stretch>
                  <a:fillRect l="-898" t="-6557" r="-5051" b="-26230"/>
                </a:stretch>
              </a:blipFill>
            </p:spPr>
            <p:txBody>
              <a:bodyPr/>
              <a:lstStyle/>
              <a:p>
                <a:r>
                  <a:rPr lang="zh-TW" altLang="en-US">
                    <a:noFill/>
                  </a:rPr>
                  <a:t> </a:t>
                </a:r>
              </a:p>
            </p:txBody>
          </p:sp>
        </mc:Fallback>
      </mc:AlternateContent>
      <p:cxnSp>
        <p:nvCxnSpPr>
          <p:cNvPr id="7" name="直線單箭頭接點 6"/>
          <p:cNvCxnSpPr/>
          <p:nvPr/>
        </p:nvCxnSpPr>
        <p:spPr>
          <a:xfrm flipV="1">
            <a:off x="4644008" y="2840037"/>
            <a:ext cx="840054" cy="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文字方塊 28"/>
              <p:cNvSpPr txBox="1"/>
              <p:nvPr/>
            </p:nvSpPr>
            <p:spPr>
              <a:xfrm>
                <a:off x="4508120" y="2192337"/>
                <a:ext cx="1217769" cy="4598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400" b="0" i="1" smtClean="0">
                          <a:latin typeface="Cambria Math"/>
                          <a:ea typeface="Cambria Math"/>
                        </a:rPr>
                        <m:t>∆</m:t>
                      </m:r>
                      <m:r>
                        <a:rPr lang="en-US" altLang="zh-TW" sz="1400" b="0" i="1" smtClean="0">
                          <a:latin typeface="Cambria Math"/>
                        </a:rPr>
                        <m:t>𝑓</m:t>
                      </m:r>
                      <m:r>
                        <a:rPr lang="en-US" altLang="zh-TW" sz="1400" b="0" i="1" smtClean="0">
                          <a:latin typeface="Cambria Math"/>
                        </a:rPr>
                        <m:t>=</m:t>
                      </m:r>
                      <m:r>
                        <m:rPr>
                          <m:sty m:val="p"/>
                        </m:rPr>
                        <a:rPr lang="el-GR" altLang="zh-TW" sz="1400" i="1">
                          <a:latin typeface="Cambria Math"/>
                          <a:ea typeface="Cambria Math"/>
                        </a:rPr>
                        <m:t>Δ</m:t>
                      </m:r>
                      <m:r>
                        <a:rPr lang="en-US" altLang="zh-TW" sz="1400" i="1">
                          <a:latin typeface="Cambria Math"/>
                        </a:rPr>
                        <m:t>𝑛</m:t>
                      </m:r>
                      <m:r>
                        <a:rPr lang="en-US" altLang="zh-TW" sz="1400" i="1">
                          <a:latin typeface="Cambria Math"/>
                          <a:ea typeface="Cambria Math"/>
                        </a:rPr>
                        <m:t>∙</m:t>
                      </m:r>
                      <m:f>
                        <m:fPr>
                          <m:ctrlPr>
                            <a:rPr lang="en-US" altLang="zh-TW" sz="1400" b="0" i="1" smtClean="0">
                              <a:latin typeface="Cambria Math" panose="02040503050406030204" pitchFamily="18" charset="0"/>
                            </a:rPr>
                          </m:ctrlPr>
                        </m:fPr>
                        <m:num>
                          <m:r>
                            <a:rPr lang="en-US" altLang="zh-TW" sz="1400" b="0" i="1" smtClean="0">
                              <a:latin typeface="Cambria Math"/>
                            </a:rPr>
                            <m:t>𝑐</m:t>
                          </m:r>
                        </m:num>
                        <m:den>
                          <m:r>
                            <a:rPr lang="en-US" altLang="zh-TW" sz="1400" b="0" i="1" smtClean="0">
                              <a:latin typeface="Cambria Math"/>
                            </a:rPr>
                            <m:t>2</m:t>
                          </m:r>
                          <m:r>
                            <a:rPr lang="en-US" altLang="zh-TW" sz="1400" b="0" i="1" smtClean="0">
                              <a:latin typeface="Cambria Math"/>
                            </a:rPr>
                            <m:t>𝐿</m:t>
                          </m:r>
                        </m:den>
                      </m:f>
                    </m:oMath>
                  </m:oMathPara>
                </a14:m>
                <a:endParaRPr lang="zh-TW" altLang="en-US" sz="1400"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4508120" y="2192337"/>
                <a:ext cx="1217769" cy="459806"/>
              </a:xfrm>
              <a:prstGeom prst="rect">
                <a:avLst/>
              </a:prstGeom>
              <a:blipFill rotWithShape="1">
                <a:blip r:embed="rId16"/>
                <a:stretch>
                  <a:fillRect b="-1333"/>
                </a:stretch>
              </a:blipFill>
            </p:spPr>
            <p:txBody>
              <a:bodyPr/>
              <a:lstStyle/>
              <a:p>
                <a:r>
                  <a:rPr lang="zh-TW" altLang="en-US">
                    <a:noFill/>
                  </a:rPr>
                  <a:t> </a:t>
                </a:r>
              </a:p>
            </p:txBody>
          </p:sp>
        </mc:Fallback>
      </mc:AlternateContent>
      <p:pic>
        <p:nvPicPr>
          <p:cNvPr id="4" name="Picture 3">
            <a:extLst>
              <a:ext uri="{FF2B5EF4-FFF2-40B4-BE49-F238E27FC236}">
                <a16:creationId xmlns:a16="http://schemas.microsoft.com/office/drawing/2014/main" id="{F7772989-23BB-954F-A7E0-5FAA7C65F566}"/>
              </a:ext>
            </a:extLst>
          </p:cNvPr>
          <p:cNvPicPr>
            <a:picLocks noChangeAspect="1"/>
          </p:cNvPicPr>
          <p:nvPr/>
        </p:nvPicPr>
        <p:blipFill rotWithShape="1">
          <a:blip r:embed="rId17"/>
          <a:srcRect l="27082" b="67231"/>
          <a:stretch/>
        </p:blipFill>
        <p:spPr>
          <a:xfrm>
            <a:off x="7084233" y="1466469"/>
            <a:ext cx="2000373" cy="2417640"/>
          </a:xfrm>
          <a:prstGeom prst="rect">
            <a:avLst/>
          </a:prstGeom>
        </p:spPr>
      </p:pic>
    </p:spTree>
    <p:extLst>
      <p:ext uri="{BB962C8B-B14F-4D97-AF65-F5344CB8AC3E}">
        <p14:creationId xmlns:p14="http://schemas.microsoft.com/office/powerpoint/2010/main" val="5457596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文字方塊 6"/>
          <p:cNvSpPr txBox="1">
            <a:spLocks noChangeArrowheads="1"/>
          </p:cNvSpPr>
          <p:nvPr/>
        </p:nvSpPr>
        <p:spPr bwMode="auto">
          <a:xfrm>
            <a:off x="468244" y="2120568"/>
            <a:ext cx="500317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在三度空間中，駐波的條件會擴大到三個方向：</a:t>
            </a:r>
          </a:p>
        </p:txBody>
      </p:sp>
      <mc:AlternateContent xmlns:mc="http://schemas.openxmlformats.org/markup-compatibility/2006" xmlns:a14="http://schemas.microsoft.com/office/drawing/2010/main">
        <mc:Choice Requires="a14">
          <p:sp>
            <p:nvSpPr>
              <p:cNvPr id="12" name="矩形 11"/>
              <p:cNvSpPr>
                <a:spLocks noChangeArrowheads="1"/>
              </p:cNvSpPr>
              <p:nvPr/>
            </p:nvSpPr>
            <p:spPr bwMode="auto">
              <a:xfrm>
                <a:off x="468244" y="3173478"/>
                <a:ext cx="5140446" cy="3912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一組自然數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𝑥</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𝑦</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𝑧</m:t>
                        </m:r>
                      </m:sub>
                    </m:sSub>
                  </m:oMath>
                </a14:m>
                <a:r>
                  <a:rPr lang="zh-TW" altLang="en-US" sz="1800" dirty="0">
                    <a:latin typeface="Times New Roman" pitchFamily="18" charset="0"/>
                    <a:cs typeface="Times New Roman" pitchFamily="18" charset="0"/>
                  </a:rPr>
                  <a:t>的選擇，對應一個駐波態。</a:t>
                </a:r>
                <a:endParaRPr lang="zh-TW" altLang="en-US" sz="1800" dirty="0">
                  <a:cs typeface="Times New Roman"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bwMode="auto">
              <a:xfrm>
                <a:off x="468244" y="3173478"/>
                <a:ext cx="5140446" cy="391261"/>
              </a:xfrm>
              <a:prstGeom prst="rect">
                <a:avLst/>
              </a:prstGeom>
              <a:blipFill rotWithShape="1">
                <a:blip r:embed="rId2"/>
                <a:stretch>
                  <a:fillRect l="-1068" t="-6250" b="-2031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3889930" y="5680417"/>
                <a:ext cx="3140667" cy="65601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𝑓</m:t>
                      </m:r>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𝑘𝑐</m:t>
                          </m:r>
                        </m:num>
                        <m:den>
                          <m:r>
                            <a:rPr lang="en-US" altLang="zh-TW" i="1">
                              <a:latin typeface="Cambria Math"/>
                            </a:rPr>
                            <m:t>2</m:t>
                          </m:r>
                          <m:r>
                            <a:rPr lang="zh-TW" altLang="en-US" i="1">
                              <a:latin typeface="Cambria Math"/>
                            </a:rPr>
                            <m:t>𝜋</m:t>
                          </m:r>
                        </m:den>
                      </m:f>
                      <m:r>
                        <a:rPr lang="en-US" altLang="zh-TW" b="0" i="1" smtClean="0">
                          <a:latin typeface="Cambria Math"/>
                        </a:rPr>
                        <m:t>=</m:t>
                      </m:r>
                      <m:rad>
                        <m:radPr>
                          <m:degHide m:val="on"/>
                          <m:ctrlPr>
                            <a:rPr lang="zh-TW" altLang="en-US" i="1">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𝑐</m:t>
                          </m:r>
                        </m:num>
                        <m:den>
                          <m:r>
                            <a:rPr lang="en-US" altLang="zh-TW" b="0" i="1" smtClean="0">
                              <a:latin typeface="Cambria Math"/>
                              <a:ea typeface="Cambria Math"/>
                            </a:rPr>
                            <m:t>2</m:t>
                          </m:r>
                          <m:r>
                            <a:rPr lang="en-US" altLang="zh-TW" b="0" i="1" smtClean="0">
                              <a:latin typeface="Cambria Math"/>
                              <a:ea typeface="Cambria Math"/>
                            </a:rPr>
                            <m:t>𝐿</m:t>
                          </m:r>
                        </m:den>
                      </m:f>
                    </m:oMath>
                  </m:oMathPara>
                </a14:m>
                <a:endParaRPr lang="zh-TW"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3889930" y="5680417"/>
                <a:ext cx="3140667" cy="656013"/>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3899330" y="2522189"/>
                <a:ext cx="3812839" cy="56297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𝑘</m:t>
                          </m:r>
                        </m:e>
                        <m:sub>
                          <m:r>
                            <a:rPr lang="en-US" altLang="zh-TW" b="0" i="1" smtClean="0">
                              <a:latin typeface="Cambria Math"/>
                            </a:rPr>
                            <m:t>𝑥</m:t>
                          </m:r>
                        </m:sub>
                      </m:sSub>
                      <m:r>
                        <a:rPr lang="en-US" altLang="zh-TW" b="0" i="1" smtClean="0">
                          <a:latin typeface="Cambria Math"/>
                        </a:rPr>
                        <m:t>=</m:t>
                      </m:r>
                      <m:f>
                        <m:fPr>
                          <m:ctrlPr>
                            <a:rPr lang="en-US" altLang="zh-TW" b="0" i="1" smtClean="0">
                              <a:latin typeface="Cambria Math" panose="02040503050406030204" pitchFamily="18" charset="0"/>
                            </a:rPr>
                          </m:ctrlPr>
                        </m:fPr>
                        <m:num>
                          <m:r>
                            <a:rPr lang="zh-TW" altLang="en-US" b="0" i="1" smtClean="0">
                              <a:latin typeface="Cambria Math"/>
                            </a:rPr>
                            <m:t>𝜋</m:t>
                          </m:r>
                        </m:num>
                        <m:den>
                          <m:r>
                            <a:rPr lang="en-US" altLang="zh-TW" b="0" i="1" smtClean="0">
                              <a:latin typeface="Cambria Math"/>
                            </a:rPr>
                            <m:t>𝐿</m:t>
                          </m:r>
                        </m:den>
                      </m:f>
                      <m:sSub>
                        <m:sSubPr>
                          <m:ctrlPr>
                            <a:rPr lang="en-US" altLang="zh-TW" i="1">
                              <a:latin typeface="Cambria Math" panose="02040503050406030204" pitchFamily="18" charset="0"/>
                            </a:rPr>
                          </m:ctrlPr>
                        </m:sSubPr>
                        <m:e>
                          <m:r>
                            <a:rPr lang="en-US" altLang="zh-TW" b="0" i="1" smtClean="0">
                              <a:latin typeface="Cambria Math"/>
                            </a:rPr>
                            <m:t>𝑛</m:t>
                          </m:r>
                        </m:e>
                        <m:sub>
                          <m:r>
                            <a:rPr lang="en-US" altLang="zh-TW" i="1">
                              <a:latin typeface="Cambria Math"/>
                            </a:rPr>
                            <m:t>𝑥</m:t>
                          </m:r>
                        </m:sub>
                      </m:sSub>
                      <m:r>
                        <a:rPr lang="zh-TW" altLang="en-US" b="0" i="1" smtClean="0">
                          <a:latin typeface="Cambria Math"/>
                        </a:rPr>
                        <m:t>       </m:t>
                      </m:r>
                      <m:sSub>
                        <m:sSubPr>
                          <m:ctrlPr>
                            <a:rPr lang="en-US" altLang="zh-TW" i="1">
                              <a:latin typeface="Cambria Math" panose="02040503050406030204" pitchFamily="18" charset="0"/>
                            </a:rPr>
                          </m:ctrlPr>
                        </m:sSubPr>
                        <m:e>
                          <m:r>
                            <a:rPr lang="en-US" altLang="zh-TW" i="1">
                              <a:latin typeface="Cambria Math"/>
                            </a:rPr>
                            <m:t>𝑘</m:t>
                          </m:r>
                        </m:e>
                        <m:sub>
                          <m:r>
                            <a:rPr lang="en-US" altLang="zh-TW" b="0" i="1" smtClean="0">
                              <a:latin typeface="Cambria Math"/>
                            </a:rPr>
                            <m:t>𝑦</m:t>
                          </m:r>
                        </m:sub>
                      </m:sSub>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𝜋</m:t>
                          </m:r>
                        </m:num>
                        <m:den>
                          <m:r>
                            <a:rPr lang="en-US" altLang="zh-TW" i="1">
                              <a:latin typeface="Cambria Math"/>
                            </a:rPr>
                            <m:t>𝐿</m:t>
                          </m:r>
                        </m:den>
                      </m:f>
                      <m:sSub>
                        <m:sSubPr>
                          <m:ctrlPr>
                            <a:rPr lang="en-US" altLang="zh-TW" i="1">
                              <a:latin typeface="Cambria Math" panose="02040503050406030204" pitchFamily="18" charset="0"/>
                            </a:rPr>
                          </m:ctrlPr>
                        </m:sSubPr>
                        <m:e>
                          <m:r>
                            <a:rPr lang="en-US" altLang="zh-TW" i="1">
                              <a:latin typeface="Cambria Math"/>
                            </a:rPr>
                            <m:t>𝑛</m:t>
                          </m:r>
                        </m:e>
                        <m:sub>
                          <m:r>
                            <a:rPr lang="en-US" altLang="zh-TW" b="0" i="1" smtClean="0">
                              <a:latin typeface="Cambria Math"/>
                            </a:rPr>
                            <m:t>𝑦</m:t>
                          </m:r>
                        </m:sub>
                      </m:sSub>
                      <m:r>
                        <a:rPr lang="zh-TW" altLang="en-US" b="0" i="1" smtClean="0">
                          <a:latin typeface="Cambria Math"/>
                        </a:rPr>
                        <m:t>      </m:t>
                      </m:r>
                      <m:sSub>
                        <m:sSubPr>
                          <m:ctrlPr>
                            <a:rPr lang="en-US" altLang="zh-TW" i="1">
                              <a:latin typeface="Cambria Math" panose="02040503050406030204" pitchFamily="18" charset="0"/>
                            </a:rPr>
                          </m:ctrlPr>
                        </m:sSubPr>
                        <m:e>
                          <m:r>
                            <a:rPr lang="en-US" altLang="zh-TW" i="1">
                              <a:latin typeface="Cambria Math"/>
                            </a:rPr>
                            <m:t>𝑘</m:t>
                          </m:r>
                        </m:e>
                        <m:sub>
                          <m:r>
                            <a:rPr lang="en-US" altLang="zh-TW" b="0" i="1" smtClean="0">
                              <a:latin typeface="Cambria Math"/>
                            </a:rPr>
                            <m:t>𝑧</m:t>
                          </m:r>
                        </m:sub>
                      </m:sSub>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𝜋</m:t>
                          </m:r>
                        </m:num>
                        <m:den>
                          <m:r>
                            <a:rPr lang="en-US" altLang="zh-TW" i="1">
                              <a:latin typeface="Cambria Math"/>
                            </a:rPr>
                            <m:t>𝐿</m:t>
                          </m:r>
                        </m:den>
                      </m:f>
                      <m:sSub>
                        <m:sSubPr>
                          <m:ctrlPr>
                            <a:rPr lang="en-US" altLang="zh-TW" i="1">
                              <a:latin typeface="Cambria Math" panose="02040503050406030204" pitchFamily="18" charset="0"/>
                            </a:rPr>
                          </m:ctrlPr>
                        </m:sSubPr>
                        <m:e>
                          <m:r>
                            <a:rPr lang="en-US" altLang="zh-TW" i="1">
                              <a:latin typeface="Cambria Math"/>
                            </a:rPr>
                            <m:t>𝑛</m:t>
                          </m:r>
                        </m:e>
                        <m:sub>
                          <m:r>
                            <a:rPr lang="en-US" altLang="zh-TW" b="0" i="1" smtClean="0">
                              <a:latin typeface="Cambria Math"/>
                            </a:rPr>
                            <m:t>𝑧</m:t>
                          </m:r>
                        </m:sub>
                      </m:sSub>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3899330" y="2522189"/>
                <a:ext cx="3812839" cy="562975"/>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557703" y="2522189"/>
                <a:ext cx="1000209" cy="56297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𝑘</m:t>
                      </m:r>
                      <m:r>
                        <a:rPr lang="en-US" altLang="zh-TW" b="0" i="1" smtClean="0">
                          <a:latin typeface="Cambria Math"/>
                        </a:rPr>
                        <m:t>=</m:t>
                      </m:r>
                      <m:f>
                        <m:fPr>
                          <m:ctrlPr>
                            <a:rPr lang="en-US" altLang="zh-TW" b="0" i="1" smtClean="0">
                              <a:latin typeface="Cambria Math" panose="02040503050406030204" pitchFamily="18" charset="0"/>
                            </a:rPr>
                          </m:ctrlPr>
                        </m:fPr>
                        <m:num>
                          <m:r>
                            <a:rPr lang="zh-TW" altLang="en-US" b="0" i="1" smtClean="0">
                              <a:latin typeface="Cambria Math"/>
                            </a:rPr>
                            <m:t>𝜋</m:t>
                          </m:r>
                        </m:num>
                        <m:den>
                          <m:r>
                            <a:rPr lang="en-US" altLang="zh-TW" b="0" i="1" smtClean="0">
                              <a:latin typeface="Cambria Math"/>
                            </a:rPr>
                            <m:t>𝐿</m:t>
                          </m:r>
                        </m:den>
                      </m:f>
                      <m:r>
                        <a:rPr lang="en-US" altLang="zh-TW" i="1">
                          <a:latin typeface="Cambria Math"/>
                        </a:rPr>
                        <m:t>𝑛</m:t>
                      </m:r>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57703" y="2522189"/>
                <a:ext cx="1000209" cy="562975"/>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3899330" y="4060795"/>
                <a:ext cx="2441630" cy="65601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𝑘</m:t>
                      </m:r>
                      <m:r>
                        <a:rPr lang="en-US" altLang="zh-TW" b="0" i="1" smtClean="0">
                          <a:latin typeface="Cambria Math"/>
                        </a:rPr>
                        <m:t>=</m:t>
                      </m:r>
                      <m:rad>
                        <m:radPr>
                          <m:degHide m:val="on"/>
                          <m:ctrlPr>
                            <a:rPr lang="zh-TW" altLang="en-US" i="1">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zh-TW" altLang="en-US" i="1">
                              <a:latin typeface="Cambria Math"/>
                            </a:rPr>
                            <m:t>𝜋</m:t>
                          </m:r>
                        </m:num>
                        <m:den>
                          <m:r>
                            <a:rPr lang="en-US" altLang="zh-TW" b="0" i="1" smtClean="0">
                              <a:latin typeface="Cambria Math"/>
                              <a:ea typeface="Cambria Math"/>
                            </a:rPr>
                            <m:t>𝐿</m:t>
                          </m:r>
                        </m:den>
                      </m:f>
                    </m:oMath>
                  </m:oMathPara>
                </a14:m>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3899330" y="4060795"/>
                <a:ext cx="2441630" cy="656013"/>
              </a:xfrm>
              <a:prstGeom prst="rect">
                <a:avLst/>
              </a:prstGeom>
              <a:blipFill rotWithShape="1">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3899330" y="1729307"/>
                <a:ext cx="3707490" cy="39126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𝑥</m:t>
                              </m:r>
                            </m:sub>
                          </m:sSub>
                          <m:r>
                            <a:rPr lang="en-US" altLang="zh-TW" b="0" i="1" smtClean="0">
                              <a:latin typeface="Cambria Math"/>
                            </a:rPr>
                            <m:t>𝑥</m:t>
                          </m:r>
                        </m:e>
                      </m:func>
                      <m:r>
                        <a:rPr lang="en-US" altLang="zh-TW" b="0" i="1" smtClean="0">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sin</m:t>
                          </m:r>
                        </m:fName>
                        <m:e>
                          <m:sSub>
                            <m:sSubPr>
                              <m:ctrlPr>
                                <a:rPr lang="en-US" altLang="zh-TW" i="1">
                                  <a:latin typeface="Cambria Math" panose="02040503050406030204" pitchFamily="18" charset="0"/>
                                </a:rPr>
                              </m:ctrlPr>
                            </m:sSubPr>
                            <m:e>
                              <m:r>
                                <a:rPr lang="en-US" altLang="zh-TW" i="1">
                                  <a:latin typeface="Cambria Math"/>
                                </a:rPr>
                                <m:t>𝑘</m:t>
                              </m:r>
                            </m:e>
                            <m:sub>
                              <m:r>
                                <a:rPr lang="en-US" altLang="zh-TW" b="0" i="1" smtClean="0">
                                  <a:latin typeface="Cambria Math"/>
                                </a:rPr>
                                <m:t>𝑦</m:t>
                              </m:r>
                            </m:sub>
                          </m:sSub>
                          <m:r>
                            <a:rPr lang="en-US" altLang="zh-TW" b="0" i="1" smtClean="0">
                              <a:latin typeface="Cambria Math"/>
                            </a:rPr>
                            <m:t>𝑦</m:t>
                          </m:r>
                        </m:e>
                      </m:func>
                      <m:r>
                        <a:rPr lang="en-US" altLang="zh-TW" i="1" smtClean="0">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sin</m:t>
                          </m:r>
                        </m:fName>
                        <m:e>
                          <m:sSub>
                            <m:sSubPr>
                              <m:ctrlPr>
                                <a:rPr lang="en-US" altLang="zh-TW" i="1">
                                  <a:latin typeface="Cambria Math" panose="02040503050406030204" pitchFamily="18" charset="0"/>
                                </a:rPr>
                              </m:ctrlPr>
                            </m:sSubPr>
                            <m:e>
                              <m:r>
                                <a:rPr lang="en-US" altLang="zh-TW" i="1">
                                  <a:latin typeface="Cambria Math"/>
                                </a:rPr>
                                <m:t>𝑘</m:t>
                              </m:r>
                            </m:e>
                            <m:sub>
                              <m:r>
                                <a:rPr lang="en-US" altLang="zh-TW" b="0" i="1" smtClean="0">
                                  <a:latin typeface="Cambria Math"/>
                                </a:rPr>
                                <m:t>𝑧</m:t>
                              </m:r>
                            </m:sub>
                          </m:sSub>
                          <m:r>
                            <a:rPr lang="en-US" altLang="zh-TW" b="0" i="1" smtClean="0">
                              <a:latin typeface="Cambria Math"/>
                            </a:rPr>
                            <m:t>𝑧</m:t>
                          </m:r>
                        </m:e>
                      </m:func>
                      <m:func>
                        <m:funcPr>
                          <m:ctrlPr>
                            <a:rPr lang="en-US" altLang="zh-TW" i="1" smtClean="0">
                              <a:latin typeface="Cambria Math" panose="02040503050406030204" pitchFamily="18" charset="0"/>
                            </a:rPr>
                          </m:ctrlPr>
                        </m:funcPr>
                        <m:fName>
                          <m:r>
                            <a:rPr lang="en-US" altLang="zh-TW" i="1" smtClean="0">
                              <a:latin typeface="Cambria Math"/>
                              <a:ea typeface="Cambria Math"/>
                            </a:rPr>
                            <m:t>∙</m:t>
                          </m:r>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3899330" y="1729307"/>
                <a:ext cx="3707490" cy="391261"/>
              </a:xfrm>
              <a:prstGeom prst="rect">
                <a:avLst/>
              </a:prstGeom>
              <a:blipFill rotWithShape="1">
                <a:blip r:embed="rId8"/>
                <a:stretch>
                  <a:fillRect b="-3125"/>
                </a:stretch>
              </a:blipFill>
            </p:spPr>
            <p:txBody>
              <a:bodyPr/>
              <a:lstStyle/>
              <a:p>
                <a:r>
                  <a:rPr lang="zh-CN" altLang="en-US">
                    <a:noFill/>
                  </a:rPr>
                  <a:t> </a:t>
                </a:r>
              </a:p>
            </p:txBody>
          </p:sp>
        </mc:Fallback>
      </mc:AlternateContent>
      <p:sp>
        <p:nvSpPr>
          <p:cNvPr id="4" name="向右箭號 3"/>
          <p:cNvSpPr/>
          <p:nvPr/>
        </p:nvSpPr>
        <p:spPr>
          <a:xfrm>
            <a:off x="3088372" y="1835140"/>
            <a:ext cx="507246" cy="17959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 name="矩形 5"/>
              <p:cNvSpPr/>
              <p:nvPr/>
            </p:nvSpPr>
            <p:spPr>
              <a:xfrm>
                <a:off x="512079" y="3585057"/>
                <a:ext cx="5225982" cy="411010"/>
              </a:xfrm>
              <a:prstGeom prst="rect">
                <a:avLst/>
              </a:prstGeom>
            </p:spPr>
            <p:txBody>
              <a:bodyPr wrap="none">
                <a:spAutoFit/>
              </a:bodyPr>
              <a:lstStyle/>
              <a:p>
                <a:r>
                  <a:rPr lang="zh-TW" altLang="en-US" dirty="0"/>
                  <a:t>以</a:t>
                </a:r>
                <a14:m>
                  <m:oMath xmlns:m="http://schemas.openxmlformats.org/officeDocument/2006/math">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𝑥</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𝑦</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𝑧</m:t>
                            </m:r>
                          </m:sub>
                        </m:sSub>
                      </m:e>
                    </m:d>
                    <m:r>
                      <a:rPr lang="zh-TW" altLang="en-US" b="0" i="1" smtClean="0">
                        <a:latin typeface="Cambria Math"/>
                      </a:rPr>
                      <m:t>畫</m:t>
                    </m:r>
                  </m:oMath>
                </a14:m>
                <a:r>
                  <a:rPr lang="zh-TW" altLang="en-US" dirty="0"/>
                  <a:t>一空間，一個駐波態即是一個點。</a:t>
                </a:r>
                <a:endParaRPr lang="zh-CN" altLang="en-US" dirty="0"/>
              </a:p>
            </p:txBody>
          </p:sp>
        </mc:Choice>
        <mc:Fallback xmlns="">
          <p:sp>
            <p:nvSpPr>
              <p:cNvPr id="6" name="矩形 5"/>
              <p:cNvSpPr>
                <a:spLocks noRot="1" noChangeAspect="1" noMove="1" noResize="1" noEditPoints="1" noAdjustHandles="1" noChangeArrowheads="1" noChangeShapeType="1" noTextEdit="1"/>
              </p:cNvSpPr>
              <p:nvPr/>
            </p:nvSpPr>
            <p:spPr>
              <a:xfrm>
                <a:off x="512079" y="3585057"/>
                <a:ext cx="5225982" cy="411010"/>
              </a:xfrm>
              <a:prstGeom prst="rect">
                <a:avLst/>
              </a:prstGeom>
              <a:blipFill rotWithShape="1">
                <a:blip r:embed="rId9"/>
                <a:stretch>
                  <a:fillRect l="-933" t="-1471" r="-467" b="-17647"/>
                </a:stretch>
              </a:blipFill>
            </p:spPr>
            <p:txBody>
              <a:bodyPr/>
              <a:lstStyle/>
              <a:p>
                <a:r>
                  <a:rPr lang="zh-CN" altLang="en-US">
                    <a:noFill/>
                  </a:rPr>
                  <a:t> </a:t>
                </a:r>
              </a:p>
            </p:txBody>
          </p:sp>
        </mc:Fallback>
      </mc:AlternateContent>
      <p:sp>
        <p:nvSpPr>
          <p:cNvPr id="18" name="文字方塊 6"/>
          <p:cNvSpPr txBox="1">
            <a:spLocks noChangeArrowheads="1"/>
          </p:cNvSpPr>
          <p:nvPr/>
        </p:nvSpPr>
        <p:spPr bwMode="auto">
          <a:xfrm>
            <a:off x="511653" y="619568"/>
            <a:ext cx="59321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考慮三度空間一個立方盒子，波與駐波分別可以寫成：</a:t>
            </a:r>
          </a:p>
        </p:txBody>
      </p:sp>
      <mc:AlternateContent xmlns:mc="http://schemas.openxmlformats.org/markup-compatibility/2006" xmlns:a14="http://schemas.microsoft.com/office/drawing/2010/main">
        <mc:Choice Requires="a14">
          <p:sp>
            <p:nvSpPr>
              <p:cNvPr id="19" name="文字方塊 18"/>
              <p:cNvSpPr txBox="1"/>
              <p:nvPr/>
            </p:nvSpPr>
            <p:spPr>
              <a:xfrm>
                <a:off x="512079" y="1729307"/>
                <a:ext cx="189846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en-US" altLang="zh-TW" b="0" i="1" smtClean="0">
                              <a:latin typeface="Cambria Math"/>
                            </a:rPr>
                            <m:t>𝑘𝑥</m:t>
                          </m:r>
                        </m:e>
                      </m:func>
                      <m:r>
                        <a:rPr lang="en-US" altLang="zh-TW" b="0" i="1" smtClean="0">
                          <a:latin typeface="Cambria Math"/>
                          <a:ea typeface="Cambria Math"/>
                        </a:rPr>
                        <m:t>∙</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512079" y="1729307"/>
                <a:ext cx="1898468" cy="369332"/>
              </a:xfrm>
              <a:prstGeom prst="rect">
                <a:avLst/>
              </a:prstGeom>
              <a:blipFill rotWithShape="1">
                <a:blip r:embed="rId11"/>
                <a:stretch>
                  <a:fillRect b="-1667"/>
                </a:stretch>
              </a:blipFill>
            </p:spPr>
            <p:txBody>
              <a:bodyPr/>
              <a:lstStyle/>
              <a:p>
                <a:r>
                  <a:rPr lang="zh-CN" altLang="en-US">
                    <a:noFill/>
                  </a:rPr>
                  <a:t> </a:t>
                </a:r>
              </a:p>
            </p:txBody>
          </p:sp>
        </mc:Fallback>
      </mc:AlternateContent>
      <p:sp>
        <p:nvSpPr>
          <p:cNvPr id="20" name="向右箭號 19"/>
          <p:cNvSpPr/>
          <p:nvPr/>
        </p:nvSpPr>
        <p:spPr>
          <a:xfrm>
            <a:off x="3090478" y="2714841"/>
            <a:ext cx="507246" cy="17959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3879760" y="5199051"/>
            <a:ext cx="2441630" cy="369332"/>
          </a:xfrm>
          <a:prstGeom prst="rect">
            <a:avLst/>
          </a:prstGeom>
          <a:noFill/>
        </p:spPr>
        <p:txBody>
          <a:bodyPr wrap="square" rtlCol="0">
            <a:spAutoFit/>
          </a:bodyPr>
          <a:lstStyle/>
          <a:p>
            <a:r>
              <a:rPr lang="zh-TW" altLang="en-US" dirty="0"/>
              <a:t>駐波態對應的頻率為：</a:t>
            </a:r>
            <a:endParaRPr lang="zh-CN" altLang="en-US" dirty="0"/>
          </a:p>
        </p:txBody>
      </p:sp>
      <p:sp>
        <p:nvSpPr>
          <p:cNvPr id="8" name="矩形 7"/>
          <p:cNvSpPr/>
          <p:nvPr/>
        </p:nvSpPr>
        <p:spPr>
          <a:xfrm>
            <a:off x="506270" y="232755"/>
            <a:ext cx="4108817" cy="369332"/>
          </a:xfrm>
          <a:prstGeom prst="rect">
            <a:avLst/>
          </a:prstGeom>
        </p:spPr>
        <p:txBody>
          <a:bodyPr wrap="none">
            <a:spAutoFit/>
          </a:bodyPr>
          <a:lstStyle/>
          <a:p>
            <a:r>
              <a:rPr lang="zh-TW" altLang="en-US" dirty="0"/>
              <a:t>以上結果可以很容易推廣到三度空間：</a:t>
            </a:r>
            <a:endParaRPr lang="zh-CN" altLang="en-US" dirty="0"/>
          </a:p>
        </p:txBody>
      </p:sp>
      <mc:AlternateContent xmlns:mc="http://schemas.openxmlformats.org/markup-compatibility/2006" xmlns:a14="http://schemas.microsoft.com/office/drawing/2010/main">
        <mc:Choice Requires="a14">
          <p:sp>
            <p:nvSpPr>
              <p:cNvPr id="24" name="文字方塊 23"/>
              <p:cNvSpPr txBox="1"/>
              <p:nvPr/>
            </p:nvSpPr>
            <p:spPr>
              <a:xfrm>
                <a:off x="3889930" y="1121257"/>
                <a:ext cx="1972784" cy="43255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a:rPr>
                                    <m:t>𝑘</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r>
                                <a:rPr lang="en-US" altLang="zh-TW" i="1">
                                  <a:latin typeface="Cambria Math"/>
                                </a:rPr>
                                <m:t>−</m:t>
                              </m:r>
                              <m:r>
                                <a:rPr lang="zh-TW" altLang="en-US" i="1">
                                  <a:latin typeface="Cambria Math"/>
                                </a:rPr>
                                <m:t>𝜔</m:t>
                              </m:r>
                              <m:r>
                                <a:rPr lang="en-US" altLang="zh-TW" i="1">
                                  <a:latin typeface="Cambria Math"/>
                                </a:rPr>
                                <m:t>𝑡</m:t>
                              </m:r>
                            </m:e>
                          </m:d>
                        </m:e>
                      </m:func>
                    </m:oMath>
                  </m:oMathPara>
                </a14:m>
                <a:endParaRPr lang="zh-TW" altLang="en-US"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3889930" y="1121257"/>
                <a:ext cx="1972784" cy="432554"/>
              </a:xfrm>
              <a:prstGeom prst="rect">
                <a:avLst/>
              </a:prstGeom>
              <a:blipFill rotWithShape="1">
                <a:blip r:embed="rId12"/>
                <a:stretch>
                  <a:fillRect t="-84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514150" y="1135700"/>
                <a:ext cx="180632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d>
                            <m:dPr>
                              <m:ctrlPr>
                                <a:rPr lang="en-US" altLang="zh-TW" i="1">
                                  <a:latin typeface="Cambria Math" panose="02040503050406030204" pitchFamily="18" charset="0"/>
                                </a:rPr>
                              </m:ctrlPr>
                            </m:dPr>
                            <m:e>
                              <m:r>
                                <a:rPr lang="en-US" altLang="zh-TW" b="0" i="1" smtClean="0">
                                  <a:latin typeface="Cambria Math"/>
                                </a:rPr>
                                <m:t>𝑘𝑥</m:t>
                              </m:r>
                              <m:r>
                                <a:rPr lang="en-US" altLang="zh-TW" i="1">
                                  <a:latin typeface="Cambria Math"/>
                                </a:rPr>
                                <m:t>−</m:t>
                              </m:r>
                              <m:r>
                                <a:rPr lang="zh-TW" altLang="en-US" i="1">
                                  <a:latin typeface="Cambria Math"/>
                                </a:rPr>
                                <m:t>𝜔</m:t>
                              </m:r>
                              <m:r>
                                <a:rPr lang="en-US" altLang="zh-TW" i="1">
                                  <a:latin typeface="Cambria Math"/>
                                </a:rPr>
                                <m:t>𝑡</m:t>
                              </m:r>
                            </m:e>
                          </m:d>
                        </m:e>
                      </m:func>
                    </m:oMath>
                  </m:oMathPara>
                </a14:m>
                <a:endParaRPr lang="zh-TW" altLang="en-US"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514150" y="1135700"/>
                <a:ext cx="1806328" cy="369332"/>
              </a:xfrm>
              <a:prstGeom prst="rect">
                <a:avLst/>
              </a:prstGeom>
              <a:blipFill rotWithShape="1">
                <a:blip r:embed="rId13"/>
                <a:stretch>
                  <a:fillRect/>
                </a:stretch>
              </a:blipFill>
            </p:spPr>
            <p:txBody>
              <a:bodyPr/>
              <a:lstStyle/>
              <a:p>
                <a:r>
                  <a:rPr lang="zh-CN" altLang="en-US">
                    <a:noFill/>
                  </a:rPr>
                  <a:t> </a:t>
                </a:r>
              </a:p>
            </p:txBody>
          </p:sp>
        </mc:Fallback>
      </mc:AlternateContent>
      <p:sp>
        <p:nvSpPr>
          <p:cNvPr id="26" name="向右箭號 25"/>
          <p:cNvSpPr/>
          <p:nvPr/>
        </p:nvSpPr>
        <p:spPr>
          <a:xfrm>
            <a:off x="3090478" y="1247737"/>
            <a:ext cx="507246" cy="17959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Picture 22">
            <a:extLst>
              <a:ext uri="{FF2B5EF4-FFF2-40B4-BE49-F238E27FC236}">
                <a16:creationId xmlns:a16="http://schemas.microsoft.com/office/drawing/2014/main" id="{93D56F31-8BA6-1B4D-89D1-9D5C73326266}"/>
              </a:ext>
            </a:extLst>
          </p:cNvPr>
          <p:cNvPicPr>
            <a:picLocks noChangeAspect="1"/>
          </p:cNvPicPr>
          <p:nvPr/>
        </p:nvPicPr>
        <p:blipFill rotWithShape="1">
          <a:blip r:embed="rId14"/>
          <a:srcRect l="27082" b="67231"/>
          <a:stretch/>
        </p:blipFill>
        <p:spPr>
          <a:xfrm>
            <a:off x="582607" y="4060794"/>
            <a:ext cx="2189193" cy="2645847"/>
          </a:xfrm>
          <a:prstGeom prst="rect">
            <a:avLst/>
          </a:prstGeom>
        </p:spPr>
      </p:pic>
      <p:pic>
        <p:nvPicPr>
          <p:cNvPr id="75778" name="Picture 2" descr="Longitudinal/transverse modes in optical cavity (resonator) | Physics Forums">
            <a:extLst>
              <a:ext uri="{FF2B5EF4-FFF2-40B4-BE49-F238E27FC236}">
                <a16:creationId xmlns:a16="http://schemas.microsoft.com/office/drawing/2014/main" id="{D1BFC091-C21E-7342-B844-79F0FC37AED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88224" y="3096946"/>
            <a:ext cx="2390566" cy="250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500" fill="hold"/>
                                        <p:tgtEl>
                                          <p:spTgt spid="89091"/>
                                        </p:tgtEl>
                                        <p:attrNameLst>
                                          <p:attrName>ppt_x</p:attrName>
                                        </p:attrNameLst>
                                      </p:cBhvr>
                                      <p:tavLst>
                                        <p:tav tm="0">
                                          <p:val>
                                            <p:strVal val="#ppt_x"/>
                                          </p:val>
                                        </p:tav>
                                        <p:tav tm="100000">
                                          <p:val>
                                            <p:strVal val="#ppt_x"/>
                                          </p:val>
                                        </p:tav>
                                      </p:tavLst>
                                    </p:anim>
                                    <p:anim calcmode="lin" valueType="num">
                                      <p:cBhvr additive="base">
                                        <p:cTn id="8" dur="500" fill="hold"/>
                                        <p:tgtEl>
                                          <p:spTgt spid="8909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p:bldP spid="12" grpId="0"/>
      <p:bldP spid="10" grpId="0" animBg="1"/>
      <p:bldP spid="3" grpId="0" animBg="1"/>
      <p:bldP spid="13" grpId="0" animBg="1"/>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字方塊 3"/>
              <p:cNvSpPr txBox="1"/>
              <p:nvPr/>
            </p:nvSpPr>
            <p:spPr>
              <a:xfrm>
                <a:off x="592936" y="1451381"/>
                <a:ext cx="8381134" cy="656013"/>
              </a:xfrm>
              <a:prstGeom prst="rect">
                <a:avLst/>
              </a:prstGeom>
              <a:noFill/>
            </p:spPr>
            <p:txBody>
              <a:bodyPr wrap="square" rtlCol="0">
                <a:spAutoFit/>
              </a:bodyPr>
              <a:lstStyle/>
              <a:p>
                <a:r>
                  <a:rPr lang="zh-TW" altLang="en-US" dirty="0"/>
                  <a:t>特定的</a:t>
                </a:r>
                <a14:m>
                  <m:oMath xmlns:m="http://schemas.openxmlformats.org/officeDocument/2006/math">
                    <m:rad>
                      <m:radPr>
                        <m:degHide m:val="on"/>
                        <m:ctrlPr>
                          <a:rPr lang="zh-TW" altLang="en-US" i="1">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oMath>
                </a14:m>
                <a:r>
                  <a:rPr lang="zh-TW" altLang="en-US" dirty="0"/>
                  <a:t>對應特定的頻率：</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b="0" i="1" smtClean="0">
                        <a:latin typeface="Cambria Math"/>
                      </a:rPr>
                      <m:t>𝑓</m:t>
                    </m:r>
                  </m:oMath>
                </a14:m>
                <a:r>
                  <a:rPr lang="zh-TW" altLang="en-US" dirty="0"/>
                  <a:t>，特定與原點的距離對應特定的</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i="1">
                        <a:latin typeface="Cambria Math"/>
                      </a:rPr>
                      <m:t>𝑓</m:t>
                    </m:r>
                    <m:r>
                      <a:rPr lang="en-US" altLang="zh-TW" i="1">
                        <a:latin typeface="Cambria Math"/>
                      </a:rPr>
                      <m:t> </m:t>
                    </m:r>
                  </m:oMath>
                </a14:m>
                <a:r>
                  <a:rPr lang="zh-TW" altLang="en-US" dirty="0"/>
                  <a:t>。</a:t>
                </a:r>
              </a:p>
            </p:txBody>
          </p:sp>
        </mc:Choice>
        <mc:Fallback xmlns="">
          <p:sp>
            <p:nvSpPr>
              <p:cNvPr id="4" name="文字方塊 3"/>
              <p:cNvSpPr txBox="1">
                <a:spLocks noRot="1" noChangeAspect="1" noMove="1" noResize="1" noEditPoints="1" noAdjustHandles="1" noChangeArrowheads="1" noChangeShapeType="1" noTextEdit="1"/>
              </p:cNvSpPr>
              <p:nvPr/>
            </p:nvSpPr>
            <p:spPr>
              <a:xfrm>
                <a:off x="592936" y="1451381"/>
                <a:ext cx="8381134" cy="656013"/>
              </a:xfrm>
              <a:prstGeom prst="rect">
                <a:avLst/>
              </a:prstGeom>
              <a:blipFill rotWithShape="1">
                <a:blip r:embed="rId3"/>
                <a:stretch>
                  <a:fillRect l="-582" r="-58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815836" y="291755"/>
                <a:ext cx="2569871" cy="65601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𝑓</m:t>
                      </m:r>
                      <m:r>
                        <a:rPr lang="en-US" altLang="zh-TW" b="0" i="1" smtClean="0">
                          <a:latin typeface="Cambria Math"/>
                        </a:rPr>
                        <m:t>=</m:t>
                      </m:r>
                      <m:rad>
                        <m:radPr>
                          <m:degHide m:val="on"/>
                          <m:ctrlPr>
                            <a:rPr lang="zh-TW" altLang="en-US" i="1" smtClean="0">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𝑐</m:t>
                          </m:r>
                        </m:num>
                        <m:den>
                          <m:r>
                            <a:rPr lang="en-US" altLang="zh-TW" b="0" i="1" smtClean="0">
                              <a:latin typeface="Cambria Math"/>
                              <a:ea typeface="Cambria Math"/>
                            </a:rPr>
                            <m:t>2</m:t>
                          </m:r>
                          <m:r>
                            <a:rPr lang="en-US" altLang="zh-TW" b="0" i="1" smtClean="0">
                              <a:latin typeface="Cambria Math"/>
                              <a:ea typeface="Cambria Math"/>
                            </a:rPr>
                            <m:t>𝐿</m:t>
                          </m:r>
                        </m:den>
                      </m:f>
                    </m:oMath>
                  </m:oMathPara>
                </a14:m>
                <a:endParaRPr lang="zh-TW" altLang="en-US" dirty="0"/>
              </a:p>
            </p:txBody>
          </p:sp>
        </mc:Choice>
        <mc:Fallback xmlns="">
          <p:sp>
            <p:nvSpPr>
              <p:cNvPr id="5" name="矩形 4"/>
              <p:cNvSpPr>
                <a:spLocks noRot="1" noChangeAspect="1" noMove="1" noResize="1" noEditPoints="1" noAdjustHandles="1" noChangeArrowheads="1" noChangeShapeType="1" noTextEdit="1"/>
              </p:cNvSpPr>
              <p:nvPr/>
            </p:nvSpPr>
            <p:spPr>
              <a:xfrm>
                <a:off x="815836" y="291755"/>
                <a:ext cx="2569871" cy="656013"/>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588920" y="1990080"/>
                <a:ext cx="8381134" cy="485646"/>
              </a:xfrm>
              <a:prstGeom prst="rect">
                <a:avLst/>
              </a:prstGeom>
              <a:noFill/>
            </p:spPr>
            <p:txBody>
              <a:bodyPr wrap="square" rtlCol="0">
                <a:spAutoFit/>
              </a:bodyPr>
              <a:lstStyle/>
              <a:p>
                <a:r>
                  <a:rPr lang="zh-TW" altLang="en-US" dirty="0"/>
                  <a:t>因此頻率小於</a:t>
                </a:r>
                <a14:m>
                  <m:oMath xmlns:m="http://schemas.openxmlformats.org/officeDocument/2006/math">
                    <m:r>
                      <a:rPr lang="en-US" altLang="zh-TW" b="0" i="1" smtClean="0">
                        <a:latin typeface="Cambria Math"/>
                      </a:rPr>
                      <m:t>𝑓</m:t>
                    </m:r>
                  </m:oMath>
                </a14:m>
                <a:r>
                  <a:rPr lang="zh-TW" altLang="en-US" dirty="0"/>
                  <a:t>的駐波態，其</a:t>
                </a:r>
                <a14:m>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a:rPr>
                              <m:t>𝑛</m:t>
                            </m:r>
                          </m:e>
                          <m:sub>
                            <m:r>
                              <a:rPr lang="en-US" altLang="zh-TW" b="0" i="1" smtClean="0">
                                <a:latin typeface="Cambria Math"/>
                              </a:rPr>
                              <m:t>𝑥</m:t>
                            </m:r>
                          </m:sub>
                        </m:sSub>
                        <m:r>
                          <a:rPr lang="en-US" altLang="zh-TW"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b="0" i="1" smtClean="0">
                                <a:latin typeface="Cambria Math"/>
                              </a:rPr>
                              <m:t>𝑦</m:t>
                            </m:r>
                          </m:sub>
                        </m:sSub>
                        <m:r>
                          <a:rPr lang="en-US" altLang="zh-TW"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b="0" i="1" smtClean="0">
                                <a:latin typeface="Cambria Math"/>
                              </a:rPr>
                              <m:t>𝑧</m:t>
                            </m:r>
                          </m:sub>
                        </m:sSub>
                      </m:e>
                    </m:d>
                  </m:oMath>
                </a14:m>
                <a:r>
                  <a:rPr lang="zh-TW" altLang="en-US" dirty="0"/>
                  <a:t> 就位在半徑為 </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i="1">
                        <a:latin typeface="Cambria Math"/>
                        <a:ea typeface="Cambria Math"/>
                      </a:rPr>
                      <m:t>𝑓</m:t>
                    </m:r>
                  </m:oMath>
                </a14:m>
                <a:r>
                  <a:rPr lang="zh-TW" altLang="en-US" dirty="0"/>
                  <a:t>的球內。</a:t>
                </a:r>
              </a:p>
            </p:txBody>
          </p:sp>
        </mc:Choice>
        <mc:Fallback xmlns="">
          <p:sp>
            <p:nvSpPr>
              <p:cNvPr id="12" name="文字方塊 11"/>
              <p:cNvSpPr txBox="1">
                <a:spLocks noRot="1" noChangeAspect="1" noMove="1" noResize="1" noEditPoints="1" noAdjustHandles="1" noChangeArrowheads="1" noChangeShapeType="1" noTextEdit="1"/>
              </p:cNvSpPr>
              <p:nvPr/>
            </p:nvSpPr>
            <p:spPr>
              <a:xfrm>
                <a:off x="588920" y="1990080"/>
                <a:ext cx="8381134" cy="485646"/>
              </a:xfrm>
              <a:prstGeom prst="rect">
                <a:avLst/>
              </a:prstGeom>
              <a:blipFill rotWithShape="1">
                <a:blip r:embed="rId5"/>
                <a:stretch>
                  <a:fillRect l="-655" b="-75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592935" y="2894881"/>
                <a:ext cx="8381135" cy="485646"/>
              </a:xfrm>
              <a:prstGeom prst="rect">
                <a:avLst/>
              </a:prstGeom>
            </p:spPr>
            <p:txBody>
              <a:bodyPr wrap="square">
                <a:spAutoFit/>
              </a:bodyPr>
              <a:lstStyle/>
              <a:p>
                <a:r>
                  <a:rPr lang="zh-TW" altLang="en-US" dirty="0"/>
                  <a:t>頻率介於</a:t>
                </a:r>
                <a14:m>
                  <m:oMath xmlns:m="http://schemas.openxmlformats.org/officeDocument/2006/math">
                    <m:r>
                      <a:rPr lang="en-US" altLang="zh-TW" i="1">
                        <a:latin typeface="Cambria Math"/>
                      </a:rPr>
                      <m:t>𝑓</m:t>
                    </m:r>
                  </m:oMath>
                </a14:m>
                <a:r>
                  <a:rPr lang="zh-TW" altLang="en-US" dirty="0"/>
                  <a:t>及</a:t>
                </a:r>
                <a14:m>
                  <m:oMath xmlns:m="http://schemas.openxmlformats.org/officeDocument/2006/math">
                    <m:r>
                      <a:rPr lang="en-US" altLang="zh-TW" i="1">
                        <a:latin typeface="Cambria Math"/>
                      </a:rPr>
                      <m:t>𝑓</m:t>
                    </m:r>
                    <m:r>
                      <a:rPr lang="en-US" altLang="zh-TW" b="0" i="1" smtClean="0">
                        <a:latin typeface="Cambria Math"/>
                      </a:rPr>
                      <m:t>+</m:t>
                    </m:r>
                    <m:r>
                      <a:rPr lang="en-US" altLang="zh-TW" b="0" i="1" smtClean="0">
                        <a:latin typeface="Cambria Math"/>
                      </a:rPr>
                      <m:t>𝑑𝑓</m:t>
                    </m:r>
                  </m:oMath>
                </a14:m>
                <a:r>
                  <a:rPr lang="zh-TW" altLang="en-US" dirty="0"/>
                  <a:t>之間的</a:t>
                </a:r>
                <a14:m>
                  <m:oMath xmlns:m="http://schemas.openxmlformats.org/officeDocument/2006/math">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𝑥</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𝑦</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𝑧</m:t>
                            </m:r>
                          </m:sub>
                        </m:sSub>
                      </m:e>
                    </m:d>
                  </m:oMath>
                </a14:m>
                <a:r>
                  <a:rPr lang="zh-TW" altLang="en-US" dirty="0"/>
                  <a:t>近似就位於半徑</a:t>
                </a:r>
                <a14:m>
                  <m:oMath xmlns:m="http://schemas.openxmlformats.org/officeDocument/2006/math">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2</m:t>
                        </m:r>
                        <m:r>
                          <a:rPr lang="en-US" altLang="zh-TW" b="0" i="1" smtClean="0">
                            <a:latin typeface="Cambria Math"/>
                            <a:ea typeface="Cambria Math"/>
                          </a:rPr>
                          <m:t>𝐿</m:t>
                        </m:r>
                      </m:num>
                      <m:den>
                        <m:r>
                          <a:rPr lang="en-US" altLang="zh-TW" b="0" i="1" smtClean="0">
                            <a:latin typeface="Cambria Math"/>
                            <a:ea typeface="Cambria Math"/>
                          </a:rPr>
                          <m:t>𝑐</m:t>
                        </m:r>
                      </m:den>
                    </m:f>
                    <m:r>
                      <a:rPr lang="en-US" altLang="zh-TW" b="0" i="1" smtClean="0">
                        <a:latin typeface="Cambria Math"/>
                        <a:ea typeface="Cambria Math"/>
                      </a:rPr>
                      <m:t>𝑓</m:t>
                    </m:r>
                  </m:oMath>
                </a14:m>
                <a:r>
                  <a:rPr lang="zh-TW" altLang="en-US" dirty="0"/>
                  <a:t>、厚度</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b="0" i="1" smtClean="0">
                        <a:latin typeface="Cambria Math"/>
                        <a:ea typeface="Cambria Math"/>
                      </a:rPr>
                      <m:t>𝑑</m:t>
                    </m:r>
                    <m:r>
                      <a:rPr lang="en-US" altLang="zh-TW" i="1">
                        <a:latin typeface="Cambria Math"/>
                        <a:ea typeface="Cambria Math"/>
                      </a:rPr>
                      <m:t>𝑓</m:t>
                    </m:r>
                  </m:oMath>
                </a14:m>
                <a:r>
                  <a:rPr lang="zh-TW" altLang="en-US" dirty="0"/>
                  <a:t>的球殼之上：</a:t>
                </a:r>
              </a:p>
            </p:txBody>
          </p:sp>
        </mc:Choice>
        <mc:Fallback xmlns="">
          <p:sp>
            <p:nvSpPr>
              <p:cNvPr id="6" name="矩形 5"/>
              <p:cNvSpPr>
                <a:spLocks noRot="1" noChangeAspect="1" noMove="1" noResize="1" noEditPoints="1" noAdjustHandles="1" noChangeArrowheads="1" noChangeShapeType="1" noTextEdit="1"/>
              </p:cNvSpPr>
              <p:nvPr/>
            </p:nvSpPr>
            <p:spPr>
              <a:xfrm>
                <a:off x="592935" y="2894881"/>
                <a:ext cx="8381135" cy="485646"/>
              </a:xfrm>
              <a:prstGeom prst="rect">
                <a:avLst/>
              </a:prstGeom>
              <a:blipFill rotWithShape="1">
                <a:blip r:embed="rId6"/>
                <a:stretch>
                  <a:fillRect l="-582" r="-3345" b="-75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592936" y="3412636"/>
                <a:ext cx="4206601" cy="485326"/>
              </a:xfrm>
              <a:prstGeom prst="rect">
                <a:avLst/>
              </a:prstGeom>
            </p:spPr>
            <p:txBody>
              <a:bodyPr wrap="none">
                <a:spAutoFit/>
              </a:bodyPr>
              <a:lstStyle/>
              <a:p>
                <a:r>
                  <a:rPr lang="zh-TW" altLang="en-US" dirty="0"/>
                  <a:t>因自然數為正，應為</a:t>
                </a:r>
                <a14:m>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8</m:t>
                        </m:r>
                      </m:den>
                    </m:f>
                  </m:oMath>
                </a14:m>
                <a:r>
                  <a:rPr lang="zh-TW" altLang="en-US" dirty="0"/>
                  <a:t>球殼，體積等於：</a:t>
                </a:r>
              </a:p>
            </p:txBody>
          </p:sp>
        </mc:Choice>
        <mc:Fallback xmlns="">
          <p:sp>
            <p:nvSpPr>
              <p:cNvPr id="7" name="矩形 6"/>
              <p:cNvSpPr>
                <a:spLocks noRot="1" noChangeAspect="1" noMove="1" noResize="1" noEditPoints="1" noAdjustHandles="1" noChangeArrowheads="1" noChangeShapeType="1" noTextEdit="1"/>
              </p:cNvSpPr>
              <p:nvPr/>
            </p:nvSpPr>
            <p:spPr>
              <a:xfrm>
                <a:off x="592936" y="3412636"/>
                <a:ext cx="4206601" cy="485326"/>
              </a:xfrm>
              <a:prstGeom prst="rect">
                <a:avLst/>
              </a:prstGeom>
              <a:blipFill rotWithShape="1">
                <a:blip r:embed="rId7"/>
                <a:stretch>
                  <a:fillRect l="-1159" r="-725" b="-886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4775341" y="3409536"/>
                <a:ext cx="3829107" cy="76937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b="0" i="1" smtClean="0">
                                  <a:latin typeface="Cambria Math"/>
                                  <a:ea typeface="Cambria Math"/>
                                </a:rPr>
                                <m:t>𝑓</m:t>
                              </m:r>
                            </m:e>
                          </m:d>
                        </m:e>
                        <m:sup>
                          <m:r>
                            <a:rPr lang="en-US" altLang="zh-TW" b="0" i="1" smtClean="0">
                              <a:latin typeface="Cambria Math"/>
                              <a:ea typeface="Cambria Math"/>
                            </a:rPr>
                            <m:t>2</m:t>
                          </m:r>
                        </m:sup>
                      </m:sSup>
                      <m:r>
                        <a:rPr lang="en-US" altLang="zh-TW" i="1">
                          <a:latin typeface="Cambria Math"/>
                          <a:ea typeface="Cambria Math"/>
                        </a:rPr>
                        <m:t>𝑑𝑓</m:t>
                      </m:r>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b="0" i="1" smtClean="0">
                              <a:latin typeface="Cambria Math"/>
                              <a:ea typeface="Cambria Math"/>
                            </a:rPr>
                            <m:t>8</m:t>
                          </m:r>
                        </m:den>
                      </m:f>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𝑓</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𝑑𝑓</m:t>
                      </m:r>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8" name="矩形 7"/>
              <p:cNvSpPr>
                <a:spLocks noRot="1" noChangeAspect="1" noMove="1" noResize="1" noEditPoints="1" noAdjustHandles="1" noChangeArrowheads="1" noChangeShapeType="1" noTextEdit="1"/>
              </p:cNvSpPr>
              <p:nvPr/>
            </p:nvSpPr>
            <p:spPr>
              <a:xfrm>
                <a:off x="4775341" y="3409536"/>
                <a:ext cx="3829107" cy="769378"/>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618852" y="3939285"/>
                <a:ext cx="3945882" cy="411010"/>
              </a:xfrm>
              <a:prstGeom prst="rect">
                <a:avLst/>
              </a:prstGeom>
              <a:noFill/>
            </p:spPr>
            <p:txBody>
              <a:bodyPr wrap="square" rtlCol="0">
                <a:spAutoFit/>
              </a:bodyPr>
              <a:lstStyle/>
              <a:p>
                <a:r>
                  <a:rPr lang="zh-TW" altLang="en-US" dirty="0"/>
                  <a:t>而</a:t>
                </a:r>
                <a14:m>
                  <m:oMath xmlns:m="http://schemas.openxmlformats.org/officeDocument/2006/math">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𝑥</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𝑦</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𝑧</m:t>
                            </m:r>
                          </m:sub>
                        </m:sSub>
                      </m:e>
                    </m:d>
                  </m:oMath>
                </a14:m>
                <a:r>
                  <a:rPr lang="zh-TW" altLang="en-US" dirty="0"/>
                  <a:t>空間內狀態的密度是</a:t>
                </a:r>
                <a14:m>
                  <m:oMath xmlns:m="http://schemas.openxmlformats.org/officeDocument/2006/math">
                    <m:r>
                      <a:rPr lang="en-US" altLang="zh-TW" i="1" dirty="0" smtClean="0">
                        <a:latin typeface="Cambria Math"/>
                      </a:rPr>
                      <m:t>1</m:t>
                    </m:r>
                  </m:oMath>
                </a14:m>
                <a:r>
                  <a:rPr lang="zh-TW" altLang="en-US" dirty="0"/>
                  <a:t>！</a:t>
                </a:r>
              </a:p>
            </p:txBody>
          </p:sp>
        </mc:Choice>
        <mc:Fallback xmlns="">
          <p:sp>
            <p:nvSpPr>
              <p:cNvPr id="9" name="文字方塊 8"/>
              <p:cNvSpPr txBox="1">
                <a:spLocks noRot="1" noChangeAspect="1" noMove="1" noResize="1" noEditPoints="1" noAdjustHandles="1" noChangeArrowheads="1" noChangeShapeType="1" noTextEdit="1"/>
              </p:cNvSpPr>
              <p:nvPr/>
            </p:nvSpPr>
            <p:spPr>
              <a:xfrm>
                <a:off x="618852" y="3939285"/>
                <a:ext cx="3945882" cy="411010"/>
              </a:xfrm>
              <a:prstGeom prst="rect">
                <a:avLst/>
              </a:prstGeom>
              <a:blipFill rotWithShape="1">
                <a:blip r:embed="rId9"/>
                <a:stretch>
                  <a:fillRect l="-1391" t="-1471" r="-1236" b="-176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651369" y="4487513"/>
                <a:ext cx="4599671" cy="369332"/>
              </a:xfrm>
              <a:prstGeom prst="rect">
                <a:avLst/>
              </a:prstGeom>
            </p:spPr>
            <p:txBody>
              <a:bodyPr wrap="square">
                <a:spAutoFit/>
              </a:bodyPr>
              <a:lstStyle/>
              <a:p>
                <a:r>
                  <a:rPr lang="zh-TW" altLang="en-US" dirty="0"/>
                  <a:t>頻率介於</a:t>
                </a:r>
                <a14:m>
                  <m:oMath xmlns:m="http://schemas.openxmlformats.org/officeDocument/2006/math">
                    <m:r>
                      <a:rPr lang="en-US" altLang="zh-TW" i="1">
                        <a:latin typeface="Cambria Math"/>
                      </a:rPr>
                      <m:t>𝑓</m:t>
                    </m:r>
                  </m:oMath>
                </a14:m>
                <a:r>
                  <a:rPr lang="zh-TW" altLang="en-US" dirty="0"/>
                  <a:t>及</a:t>
                </a:r>
                <a14:m>
                  <m:oMath xmlns:m="http://schemas.openxmlformats.org/officeDocument/2006/math">
                    <m:r>
                      <a:rPr lang="en-US" altLang="zh-TW" i="1">
                        <a:latin typeface="Cambria Math"/>
                      </a:rPr>
                      <m:t>𝑓</m:t>
                    </m:r>
                    <m:r>
                      <a:rPr lang="en-US" altLang="zh-TW" i="1">
                        <a:latin typeface="Cambria Math"/>
                      </a:rPr>
                      <m:t>+</m:t>
                    </m:r>
                    <m:r>
                      <a:rPr lang="en-US" altLang="zh-TW" i="1">
                        <a:latin typeface="Cambria Math"/>
                      </a:rPr>
                      <m:t>𝑑𝑓</m:t>
                    </m:r>
                  </m:oMath>
                </a14:m>
                <a:r>
                  <a:rPr lang="zh-TW" altLang="en-US" dirty="0"/>
                  <a:t>之間的狀態總數為</a:t>
                </a:r>
              </a:p>
            </p:txBody>
          </p:sp>
        </mc:Choice>
        <mc:Fallback xmlns="">
          <p:sp>
            <p:nvSpPr>
              <p:cNvPr id="10" name="矩形 9"/>
              <p:cNvSpPr>
                <a:spLocks noRot="1" noChangeAspect="1" noMove="1" noResize="1" noEditPoints="1" noAdjustHandles="1" noChangeArrowheads="1" noChangeShapeType="1" noTextEdit="1"/>
              </p:cNvSpPr>
              <p:nvPr/>
            </p:nvSpPr>
            <p:spPr>
              <a:xfrm>
                <a:off x="651369" y="4487513"/>
                <a:ext cx="4599671" cy="369332"/>
              </a:xfrm>
              <a:prstGeom prst="rect">
                <a:avLst/>
              </a:prstGeom>
              <a:blipFill rotWithShape="1">
                <a:blip r:embed="rId10"/>
                <a:stretch>
                  <a:fillRect l="-1194" t="-6557" b="-2623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4775341" y="4313871"/>
                <a:ext cx="1383006" cy="6481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𝑓</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𝑑𝑓</m:t>
                      </m:r>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4775341" y="4313871"/>
                <a:ext cx="1383006" cy="648191"/>
              </a:xfrm>
              <a:prstGeom prst="rect">
                <a:avLst/>
              </a:prstGeom>
              <a:blipFill rotWithShape="1">
                <a:blip r:embed="rId11"/>
                <a:stretch>
                  <a:fillRect/>
                </a:stretch>
              </a:blipFill>
            </p:spPr>
            <p:txBody>
              <a:bodyPr/>
              <a:lstStyle/>
              <a:p>
                <a:r>
                  <a:rPr lang="zh-TW" altLang="en-US">
                    <a:noFill/>
                  </a:rPr>
                  <a:t> </a:t>
                </a:r>
              </a:p>
            </p:txBody>
          </p:sp>
        </mc:Fallback>
      </mc:AlternateContent>
      <p:sp>
        <p:nvSpPr>
          <p:cNvPr id="11" name="文字方塊 10"/>
          <p:cNvSpPr txBox="1"/>
          <p:nvPr/>
        </p:nvSpPr>
        <p:spPr>
          <a:xfrm>
            <a:off x="651369" y="5049487"/>
            <a:ext cx="3685984" cy="369332"/>
          </a:xfrm>
          <a:prstGeom prst="rect">
            <a:avLst/>
          </a:prstGeom>
          <a:noFill/>
        </p:spPr>
        <p:txBody>
          <a:bodyPr wrap="square" rtlCol="0">
            <a:spAutoFit/>
          </a:bodyPr>
          <a:lstStyle/>
          <a:p>
            <a:r>
              <a:rPr lang="zh-TW" altLang="en-US" dirty="0"/>
              <a:t>一個狀態的電磁波可以有兩個偏振：</a:t>
            </a:r>
          </a:p>
        </p:txBody>
      </p:sp>
      <mc:AlternateContent xmlns:mc="http://schemas.openxmlformats.org/markup-compatibility/2006" xmlns:a14="http://schemas.microsoft.com/office/drawing/2010/main">
        <mc:Choice Requires="a14">
          <p:sp>
            <p:nvSpPr>
              <p:cNvPr id="20" name="矩形 19"/>
              <p:cNvSpPr/>
              <p:nvPr/>
            </p:nvSpPr>
            <p:spPr>
              <a:xfrm>
                <a:off x="674502" y="5481535"/>
                <a:ext cx="5422410" cy="369332"/>
              </a:xfrm>
              <a:prstGeom prst="rect">
                <a:avLst/>
              </a:prstGeom>
            </p:spPr>
            <p:txBody>
              <a:bodyPr wrap="square">
                <a:spAutoFit/>
              </a:bodyPr>
              <a:lstStyle/>
              <a:p>
                <a:r>
                  <a:rPr lang="zh-TW" altLang="en-US" dirty="0"/>
                  <a:t>單位體積內，頻率介於</a:t>
                </a:r>
                <a14:m>
                  <m:oMath xmlns:m="http://schemas.openxmlformats.org/officeDocument/2006/math">
                    <m:r>
                      <a:rPr lang="en-US" altLang="zh-TW" i="1">
                        <a:latin typeface="Cambria Math"/>
                      </a:rPr>
                      <m:t>𝑓</m:t>
                    </m:r>
                  </m:oMath>
                </a14:m>
                <a:r>
                  <a:rPr lang="zh-TW" altLang="en-US" dirty="0"/>
                  <a:t>及</a:t>
                </a:r>
                <a14:m>
                  <m:oMath xmlns:m="http://schemas.openxmlformats.org/officeDocument/2006/math">
                    <m:r>
                      <a:rPr lang="en-US" altLang="zh-TW" i="1">
                        <a:latin typeface="Cambria Math"/>
                      </a:rPr>
                      <m:t>𝑓</m:t>
                    </m:r>
                    <m:r>
                      <a:rPr lang="en-US" altLang="zh-TW" i="1">
                        <a:latin typeface="Cambria Math"/>
                      </a:rPr>
                      <m:t>+</m:t>
                    </m:r>
                    <m:r>
                      <a:rPr lang="en-US" altLang="zh-TW" i="1">
                        <a:latin typeface="Cambria Math"/>
                      </a:rPr>
                      <m:t>𝑑𝑓</m:t>
                    </m:r>
                  </m:oMath>
                </a14:m>
                <a:r>
                  <a:rPr lang="zh-TW" altLang="en-US" dirty="0"/>
                  <a:t>之間的狀態總數為</a:t>
                </a:r>
              </a:p>
            </p:txBody>
          </p:sp>
        </mc:Choice>
        <mc:Fallback xmlns="">
          <p:sp>
            <p:nvSpPr>
              <p:cNvPr id="20" name="矩形 19"/>
              <p:cNvSpPr>
                <a:spLocks noRot="1" noChangeAspect="1" noMove="1" noResize="1" noEditPoints="1" noAdjustHandles="1" noChangeArrowheads="1" noChangeShapeType="1" noTextEdit="1"/>
              </p:cNvSpPr>
              <p:nvPr/>
            </p:nvSpPr>
            <p:spPr>
              <a:xfrm>
                <a:off x="674502" y="5481535"/>
                <a:ext cx="5422410" cy="369332"/>
              </a:xfrm>
              <a:prstGeom prst="rect">
                <a:avLst/>
              </a:prstGeom>
              <a:blipFill rotWithShape="1">
                <a:blip r:embed="rId12"/>
                <a:stretch>
                  <a:fillRect l="-1012" t="-6557" b="-2623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2548922" y="5922875"/>
                <a:ext cx="1071126" cy="6481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8</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𝑓</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𝑑𝑓</m:t>
                      </m:r>
                    </m:oMath>
                  </m:oMathPara>
                </a14:m>
                <a:endParaRPr lang="zh-TW"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2548922" y="5922875"/>
                <a:ext cx="1071126" cy="648191"/>
              </a:xfrm>
              <a:prstGeom prst="rect">
                <a:avLst/>
              </a:prstGeom>
              <a:blipFill rotWithShape="1">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3805162" y="291754"/>
                <a:ext cx="2569871" cy="65601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zh-TW" altLang="en-US" i="1" smtClean="0">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r>
                        <a:rPr lang="en-US" altLang="zh-TW" i="1">
                          <a:latin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2</m:t>
                          </m:r>
                          <m:r>
                            <a:rPr lang="en-US" altLang="zh-TW" b="0" i="1" smtClean="0">
                              <a:latin typeface="Cambria Math"/>
                              <a:ea typeface="Cambria Math"/>
                            </a:rPr>
                            <m:t>𝐿</m:t>
                          </m:r>
                        </m:num>
                        <m:den>
                          <m:r>
                            <a:rPr lang="en-US" altLang="zh-TW" b="0" i="1" smtClean="0">
                              <a:latin typeface="Cambria Math"/>
                              <a:ea typeface="Cambria Math"/>
                            </a:rPr>
                            <m:t>𝑐</m:t>
                          </m:r>
                        </m:den>
                      </m:f>
                      <m:r>
                        <a:rPr lang="en-US" altLang="zh-TW" i="1">
                          <a:latin typeface="Cambria Math"/>
                          <a:ea typeface="Cambria Math"/>
                        </a:rPr>
                        <m:t>∙</m:t>
                      </m:r>
                      <m:r>
                        <a:rPr lang="en-US" altLang="zh-TW" i="1">
                          <a:latin typeface="Cambria Math"/>
                        </a:rPr>
                        <m:t>𝑓</m:t>
                      </m:r>
                    </m:oMath>
                  </m:oMathPara>
                </a14:m>
                <a:endParaRPr lang="zh-TW"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3805162" y="291754"/>
                <a:ext cx="2569871" cy="656013"/>
              </a:xfrm>
              <a:prstGeom prst="rect">
                <a:avLst/>
              </a:prstGeom>
              <a:blipFill rotWithShape="1">
                <a:blip r:embed="rId1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588920" y="947768"/>
                <a:ext cx="8381134" cy="656013"/>
              </a:xfrm>
              <a:prstGeom prst="rect">
                <a:avLst/>
              </a:prstGeom>
              <a:noFill/>
            </p:spPr>
            <p:txBody>
              <a:bodyPr wrap="square" rtlCol="0">
                <a:spAutoFit/>
              </a:bodyPr>
              <a:lstStyle/>
              <a:p>
                <a14:m>
                  <m:oMath xmlns:m="http://schemas.openxmlformats.org/officeDocument/2006/math">
                    <m:rad>
                      <m:radPr>
                        <m:degHide m:val="on"/>
                        <m:ctrlPr>
                          <a:rPr lang="zh-TW" altLang="en-US" i="1">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oMath>
                </a14:m>
                <a:r>
                  <a:rPr lang="zh-TW" altLang="en-US" dirty="0"/>
                  <a:t>是</a:t>
                </a:r>
                <a14:m>
                  <m:oMath xmlns:m="http://schemas.openxmlformats.org/officeDocument/2006/math">
                    <m:r>
                      <a:rPr lang="zh-TW" altLang="en-US" b="0" i="1" smtClean="0">
                        <a:latin typeface="Cambria Math"/>
                      </a:rPr>
                      <m:t>在</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𝑥</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𝑦</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𝑧</m:t>
                            </m:r>
                          </m:sub>
                        </m:sSub>
                      </m:e>
                    </m:d>
                  </m:oMath>
                </a14:m>
                <a:r>
                  <a:rPr lang="zh-TW" altLang="en-US" dirty="0"/>
                  <a:t>空間中，</a:t>
                </a:r>
                <a:r>
                  <a:rPr lang="en-US" altLang="zh-TW" dirty="0"/>
                  <a:t> </a:t>
                </a:r>
                <a:r>
                  <a:rPr lang="zh-TW" altLang="en-US" dirty="0"/>
                  <a:t>代表</a:t>
                </a:r>
                <a14:m>
                  <m:oMath xmlns:m="http://schemas.openxmlformats.org/officeDocument/2006/math">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𝑥</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𝑦</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𝑧</m:t>
                            </m:r>
                          </m:sub>
                        </m:sSub>
                      </m:e>
                    </m:d>
                  </m:oMath>
                </a14:m>
                <a:r>
                  <a:rPr lang="zh-TW" altLang="en-US" dirty="0"/>
                  <a:t>的點與原點的距離。</a:t>
                </a:r>
              </a:p>
            </p:txBody>
          </p:sp>
        </mc:Choice>
        <mc:Fallback xmlns="">
          <p:sp>
            <p:nvSpPr>
              <p:cNvPr id="27" name="文字方塊 26"/>
              <p:cNvSpPr txBox="1">
                <a:spLocks noRot="1" noChangeAspect="1" noMove="1" noResize="1" noEditPoints="1" noAdjustHandles="1" noChangeArrowheads="1" noChangeShapeType="1" noTextEdit="1"/>
              </p:cNvSpPr>
              <p:nvPr/>
            </p:nvSpPr>
            <p:spPr>
              <a:xfrm>
                <a:off x="588920" y="947768"/>
                <a:ext cx="8381134" cy="656013"/>
              </a:xfrm>
              <a:prstGeom prst="rect">
                <a:avLst/>
              </a:prstGeom>
              <a:blipFill rotWithShape="1">
                <a:blip r:embed="rId1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592936" y="2415165"/>
                <a:ext cx="8381134" cy="485646"/>
              </a:xfrm>
              <a:prstGeom prst="rect">
                <a:avLst/>
              </a:prstGeom>
              <a:noFill/>
            </p:spPr>
            <p:txBody>
              <a:bodyPr wrap="square" rtlCol="0">
                <a:spAutoFit/>
              </a:bodyPr>
              <a:lstStyle/>
              <a:p>
                <a:r>
                  <a:rPr lang="zh-TW" altLang="en-US" dirty="0"/>
                  <a:t>頻率小於</a:t>
                </a:r>
                <a14:m>
                  <m:oMath xmlns:m="http://schemas.openxmlformats.org/officeDocument/2006/math">
                    <m:r>
                      <a:rPr lang="en-US" altLang="zh-TW" i="1">
                        <a:latin typeface="Cambria Math"/>
                      </a:rPr>
                      <m:t>𝑓</m:t>
                    </m:r>
                    <m:r>
                      <a:rPr lang="en-US" altLang="zh-TW" i="1">
                        <a:latin typeface="Cambria Math"/>
                      </a:rPr>
                      <m:t>+</m:t>
                    </m:r>
                    <m:r>
                      <a:rPr lang="en-US" altLang="zh-TW" i="1">
                        <a:latin typeface="Cambria Math"/>
                      </a:rPr>
                      <m:t>𝑑𝑓</m:t>
                    </m:r>
                  </m:oMath>
                </a14:m>
                <a:r>
                  <a:rPr lang="zh-TW" altLang="en-US" dirty="0"/>
                  <a:t>的駐波態，其</a:t>
                </a:r>
                <a14:m>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a:rPr>
                              <m:t>𝑛</m:t>
                            </m:r>
                          </m:e>
                          <m:sub>
                            <m:r>
                              <a:rPr lang="en-US" altLang="zh-TW" b="0" i="1" smtClean="0">
                                <a:latin typeface="Cambria Math"/>
                              </a:rPr>
                              <m:t>𝑥</m:t>
                            </m:r>
                          </m:sub>
                        </m:sSub>
                        <m:r>
                          <a:rPr lang="en-US" altLang="zh-TW"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b="0" i="1" smtClean="0">
                                <a:latin typeface="Cambria Math"/>
                              </a:rPr>
                              <m:t>𝑦</m:t>
                            </m:r>
                          </m:sub>
                        </m:sSub>
                        <m:r>
                          <a:rPr lang="en-US" altLang="zh-TW"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b="0" i="1" smtClean="0">
                                <a:latin typeface="Cambria Math"/>
                              </a:rPr>
                              <m:t>𝑧</m:t>
                            </m:r>
                          </m:sub>
                        </m:sSub>
                      </m:e>
                    </m:d>
                  </m:oMath>
                </a14:m>
                <a:r>
                  <a:rPr lang="zh-TW" altLang="en-US" dirty="0"/>
                  <a:t> 就位在半徑為 </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d>
                      <m:dPr>
                        <m:ctrlPr>
                          <a:rPr lang="en-US" altLang="zh-TW" i="1" smtClean="0">
                            <a:latin typeface="Cambria Math" panose="02040503050406030204" pitchFamily="18" charset="0"/>
                            <a:ea typeface="Cambria Math"/>
                          </a:rPr>
                        </m:ctrlPr>
                      </m:dPr>
                      <m:e>
                        <m:r>
                          <a:rPr lang="en-US" altLang="zh-TW" i="1">
                            <a:latin typeface="Cambria Math"/>
                          </a:rPr>
                          <m:t>𝑓</m:t>
                        </m:r>
                        <m:r>
                          <a:rPr lang="en-US" altLang="zh-TW" i="1">
                            <a:latin typeface="Cambria Math"/>
                          </a:rPr>
                          <m:t>+</m:t>
                        </m:r>
                        <m:r>
                          <a:rPr lang="en-US" altLang="zh-TW" i="1">
                            <a:latin typeface="Cambria Math"/>
                          </a:rPr>
                          <m:t>𝑑𝑓</m:t>
                        </m:r>
                      </m:e>
                    </m:d>
                  </m:oMath>
                </a14:m>
                <a:r>
                  <a:rPr lang="zh-TW" altLang="en-US" dirty="0"/>
                  <a:t>的球內。</a:t>
                </a:r>
              </a:p>
            </p:txBody>
          </p:sp>
        </mc:Choice>
        <mc:Fallback xmlns="">
          <p:sp>
            <p:nvSpPr>
              <p:cNvPr id="19" name="文字方塊 18"/>
              <p:cNvSpPr txBox="1">
                <a:spLocks noRot="1" noChangeAspect="1" noMove="1" noResize="1" noEditPoints="1" noAdjustHandles="1" noChangeArrowheads="1" noChangeShapeType="1" noTextEdit="1"/>
              </p:cNvSpPr>
              <p:nvPr/>
            </p:nvSpPr>
            <p:spPr>
              <a:xfrm>
                <a:off x="592936" y="2415165"/>
                <a:ext cx="8381134" cy="485646"/>
              </a:xfrm>
              <a:prstGeom prst="rect">
                <a:avLst/>
              </a:prstGeom>
              <a:blipFill rotWithShape="1">
                <a:blip r:embed="rId16"/>
                <a:stretch>
                  <a:fillRect l="-582" b="-7500"/>
                </a:stretch>
              </a:blipFill>
            </p:spPr>
            <p:txBody>
              <a:bodyPr/>
              <a:lstStyle/>
              <a:p>
                <a:r>
                  <a:rPr lang="zh-TW" altLang="en-US">
                    <a:noFill/>
                  </a:rPr>
                  <a:t> </a:t>
                </a:r>
              </a:p>
            </p:txBody>
          </p:sp>
        </mc:Fallback>
      </mc:AlternateContent>
      <p:pic>
        <p:nvPicPr>
          <p:cNvPr id="22" name="Picture 21">
            <a:extLst>
              <a:ext uri="{FF2B5EF4-FFF2-40B4-BE49-F238E27FC236}">
                <a16:creationId xmlns:a16="http://schemas.microsoft.com/office/drawing/2014/main" id="{D4090C65-E725-5A44-A04E-905528809910}"/>
              </a:ext>
            </a:extLst>
          </p:cNvPr>
          <p:cNvPicPr>
            <a:picLocks noChangeAspect="1"/>
          </p:cNvPicPr>
          <p:nvPr/>
        </p:nvPicPr>
        <p:blipFill rotWithShape="1">
          <a:blip r:embed="rId17"/>
          <a:srcRect l="1008" t="33761" b="32103"/>
          <a:stretch/>
        </p:blipFill>
        <p:spPr>
          <a:xfrm>
            <a:off x="6245728" y="4243284"/>
            <a:ext cx="2715652" cy="2518643"/>
          </a:xfrm>
          <a:prstGeom prst="rect">
            <a:avLst/>
          </a:prstGeom>
        </p:spPr>
      </p:pic>
    </p:spTree>
    <p:extLst>
      <p:ext uri="{BB962C8B-B14F-4D97-AF65-F5344CB8AC3E}">
        <p14:creationId xmlns:p14="http://schemas.microsoft.com/office/powerpoint/2010/main" val="1536000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ext Box 5"/>
          <p:cNvSpPr txBox="1">
            <a:spLocks noChangeArrowheads="1"/>
          </p:cNvSpPr>
          <p:nvPr/>
        </p:nvSpPr>
        <p:spPr bwMode="auto">
          <a:xfrm>
            <a:off x="955488" y="5607313"/>
            <a:ext cx="4372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駐波模式數目隨頻率增加而一直增加，</a:t>
            </a:r>
            <a:endParaRPr lang="en-US" altLang="zh-TW" sz="1800" dirty="0"/>
          </a:p>
        </p:txBody>
      </p:sp>
      <p:sp>
        <p:nvSpPr>
          <p:cNvPr id="11271" name="文字方塊 4"/>
          <p:cNvSpPr txBox="1">
            <a:spLocks noChangeArrowheads="1"/>
          </p:cNvSpPr>
          <p:nvPr/>
        </p:nvSpPr>
        <p:spPr bwMode="auto">
          <a:xfrm>
            <a:off x="959839" y="6399006"/>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這顯然與實驗結果不符！</a:t>
            </a:r>
          </a:p>
        </p:txBody>
      </p:sp>
      <p:graphicFrame>
        <p:nvGraphicFramePr>
          <p:cNvPr id="90118" name="Object 6"/>
          <p:cNvGraphicFramePr>
            <a:graphicFrameLocks noChangeAspect="1"/>
          </p:cNvGraphicFramePr>
          <p:nvPr/>
        </p:nvGraphicFramePr>
        <p:xfrm>
          <a:off x="4991765" y="3266646"/>
          <a:ext cx="114300" cy="215900"/>
        </p:xfrm>
        <a:graphic>
          <a:graphicData uri="http://schemas.openxmlformats.org/presentationml/2006/ole">
            <mc:AlternateContent xmlns:mc="http://schemas.openxmlformats.org/markup-compatibility/2006">
              <mc:Choice xmlns:v="urn:schemas-microsoft-com:vml" Requires="v">
                <p:oleObj name="方程式" r:id="rId2" imgW="114151" imgH="215619" progId="Equation.3">
                  <p:embed/>
                </p:oleObj>
              </mc:Choice>
              <mc:Fallback>
                <p:oleObj name="方程式" r:id="rId2" imgW="114151" imgH="215619" progId="Equation.3">
                  <p:embed/>
                  <p:pic>
                    <p:nvPicPr>
                      <p:cNvPr id="90118"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765" y="3266646"/>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7" name="Picture 15" descr="http://www.canadaconnects.ca/_quantumphysics/photos/bb_vs_tem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39" y="2711093"/>
            <a:ext cx="4217372" cy="289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矩形 9"/>
              <p:cNvSpPr/>
              <p:nvPr/>
            </p:nvSpPr>
            <p:spPr>
              <a:xfrm>
                <a:off x="955488" y="221921"/>
                <a:ext cx="6440178" cy="369332"/>
              </a:xfrm>
              <a:prstGeom prst="rect">
                <a:avLst/>
              </a:prstGeom>
            </p:spPr>
            <p:txBody>
              <a:bodyPr wrap="square">
                <a:spAutoFit/>
              </a:bodyPr>
              <a:lstStyle/>
              <a:p>
                <a:r>
                  <a:rPr lang="zh-TW" altLang="en-US" dirty="0"/>
                  <a:t>單位體積內，頻率介於</a:t>
                </a:r>
                <a14:m>
                  <m:oMath xmlns:m="http://schemas.openxmlformats.org/officeDocument/2006/math">
                    <m:r>
                      <a:rPr lang="en-US" altLang="zh-TW" i="1">
                        <a:latin typeface="Cambria Math"/>
                      </a:rPr>
                      <m:t>𝑓</m:t>
                    </m:r>
                  </m:oMath>
                </a14:m>
                <a:r>
                  <a:rPr lang="zh-TW" altLang="en-US" dirty="0"/>
                  <a:t>及</a:t>
                </a:r>
                <a14:m>
                  <m:oMath xmlns:m="http://schemas.openxmlformats.org/officeDocument/2006/math">
                    <m:r>
                      <a:rPr lang="en-US" altLang="zh-TW" i="1">
                        <a:latin typeface="Cambria Math"/>
                      </a:rPr>
                      <m:t>𝑓</m:t>
                    </m:r>
                    <m:r>
                      <a:rPr lang="en-US" altLang="zh-TW" i="1">
                        <a:latin typeface="Cambria Math"/>
                      </a:rPr>
                      <m:t>+</m:t>
                    </m:r>
                    <m:r>
                      <a:rPr lang="en-US" altLang="zh-TW" i="1">
                        <a:latin typeface="Cambria Math"/>
                      </a:rPr>
                      <m:t>𝑑𝑓</m:t>
                    </m:r>
                  </m:oMath>
                </a14:m>
                <a:r>
                  <a:rPr lang="zh-TW" altLang="en-US" dirty="0"/>
                  <a:t>之間的電磁駐波狀態總數為</a:t>
                </a:r>
              </a:p>
            </p:txBody>
          </p:sp>
        </mc:Choice>
        <mc:Fallback xmlns="">
          <p:sp>
            <p:nvSpPr>
              <p:cNvPr id="10" name="矩形 9"/>
              <p:cNvSpPr>
                <a:spLocks noRot="1" noChangeAspect="1" noMove="1" noResize="1" noEditPoints="1" noAdjustHandles="1" noChangeArrowheads="1" noChangeShapeType="1" noTextEdit="1"/>
              </p:cNvSpPr>
              <p:nvPr/>
            </p:nvSpPr>
            <p:spPr>
              <a:xfrm>
                <a:off x="955488" y="221921"/>
                <a:ext cx="6440178" cy="369332"/>
              </a:xfrm>
              <a:prstGeom prst="rect">
                <a:avLst/>
              </a:prstGeom>
              <a:blipFill rotWithShape="1">
                <a:blip r:embed="rId6"/>
                <a:stretch>
                  <a:fillRect l="-852" t="-6557" b="-2623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7213800" y="221921"/>
                <a:ext cx="1071126" cy="6481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8</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𝑓</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𝑑𝑓</m:t>
                      </m:r>
                    </m:oMath>
                  </m:oMathPara>
                </a14:m>
                <a:endParaRPr lang="zh-TW" altLang="en-US" dirty="0"/>
              </a:p>
            </p:txBody>
          </p:sp>
        </mc:Choice>
        <mc:Fallback xmlns="">
          <p:sp>
            <p:nvSpPr>
              <p:cNvPr id="11" name="矩形 10"/>
              <p:cNvSpPr>
                <a:spLocks noRot="1" noChangeAspect="1" noMove="1" noResize="1" noEditPoints="1" noAdjustHandles="1" noChangeArrowheads="1" noChangeShapeType="1" noTextEdit="1"/>
              </p:cNvSpPr>
              <p:nvPr/>
            </p:nvSpPr>
            <p:spPr>
              <a:xfrm>
                <a:off x="7213800" y="221921"/>
                <a:ext cx="1071126" cy="648191"/>
              </a:xfrm>
              <a:prstGeom prst="rect">
                <a:avLst/>
              </a:prstGeom>
              <a:blipFill rotWithShape="1">
                <a:blip r:embed="rId7"/>
                <a:stretch>
                  <a:fillRect/>
                </a:stretch>
              </a:blipFill>
            </p:spPr>
            <p:txBody>
              <a:bodyPr/>
              <a:lstStyle/>
              <a:p>
                <a:r>
                  <a:rPr lang="zh-CN" altLang="en-US">
                    <a:noFill/>
                  </a:rPr>
                  <a:t> </a:t>
                </a:r>
              </a:p>
            </p:txBody>
          </p:sp>
        </mc:Fallback>
      </mc:AlternateContent>
      <p:sp>
        <p:nvSpPr>
          <p:cNvPr id="2" name="矩形 1"/>
          <p:cNvSpPr/>
          <p:nvPr/>
        </p:nvSpPr>
        <p:spPr>
          <a:xfrm>
            <a:off x="955488" y="6001325"/>
            <a:ext cx="5128680" cy="369332"/>
          </a:xfrm>
          <a:prstGeom prst="rect">
            <a:avLst/>
          </a:prstGeom>
        </p:spPr>
        <p:txBody>
          <a:bodyPr wrap="square">
            <a:spAutoFit/>
          </a:bodyPr>
          <a:lstStyle/>
          <a:p>
            <a:pPr lvl="0">
              <a:spcBef>
                <a:spcPct val="50000"/>
              </a:spcBef>
            </a:pPr>
            <a:r>
              <a:rPr lang="zh-TW" altLang="en-US" dirty="0">
                <a:solidFill>
                  <a:srgbClr val="000000"/>
                </a:solidFill>
              </a:rPr>
              <a:t>輻射能量應該</a:t>
            </a:r>
            <a:r>
              <a:rPr lang="zh-TW" altLang="en-US" dirty="0">
                <a:solidFill>
                  <a:srgbClr val="FF0000"/>
                </a:solidFill>
              </a:rPr>
              <a:t>隨頻率增加而一直無限地增加</a:t>
            </a:r>
            <a:r>
              <a:rPr lang="zh-TW" altLang="en-US" dirty="0">
                <a:solidFill>
                  <a:srgbClr val="000000"/>
                </a:solidFill>
              </a:rPr>
              <a:t>！</a:t>
            </a:r>
          </a:p>
        </p:txBody>
      </p:sp>
      <p:sp>
        <p:nvSpPr>
          <p:cNvPr id="12" name="Text Box 8"/>
          <p:cNvSpPr txBox="1">
            <a:spLocks noChangeArrowheads="1"/>
          </p:cNvSpPr>
          <p:nvPr/>
        </p:nvSpPr>
        <p:spPr bwMode="auto">
          <a:xfrm>
            <a:off x="955488" y="1054033"/>
            <a:ext cx="81683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根據能量均分原理，無論頻率大小，每一個彈簧在熱平衡時，可以得到𝑘𝑇</a:t>
            </a:r>
            <a:r>
              <a:rPr lang="zh-TW" altLang="en-US" sz="1800" dirty="0">
                <a:cs typeface="Times New Roman" pitchFamily="18" charset="0"/>
              </a:rPr>
              <a:t>能量！</a:t>
            </a:r>
          </a:p>
        </p:txBody>
      </p:sp>
      <mc:AlternateContent xmlns:mc="http://schemas.openxmlformats.org/markup-compatibility/2006" xmlns:a14="http://schemas.microsoft.com/office/drawing/2010/main">
        <mc:Choice Requires="a14">
          <p:sp>
            <p:nvSpPr>
              <p:cNvPr id="13" name="文字方塊 12"/>
              <p:cNvSpPr txBox="1"/>
              <p:nvPr/>
            </p:nvSpPr>
            <p:spPr>
              <a:xfrm>
                <a:off x="1042850" y="1901153"/>
                <a:ext cx="3385134" cy="66505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𝑃</m:t>
                      </m:r>
                      <m:d>
                        <m:dPr>
                          <m:ctrlPr>
                            <a:rPr lang="en-US" altLang="zh-TW" b="0" i="1" smtClean="0">
                              <a:latin typeface="Cambria Math" panose="02040503050406030204" pitchFamily="18" charset="0"/>
                              <a:ea typeface="Cambria Math"/>
                            </a:rPr>
                          </m:ctrlPr>
                        </m:dPr>
                        <m:e>
                          <m:r>
                            <a:rPr lang="en-US" altLang="zh-TW" b="0" i="1" smtClean="0">
                              <a:latin typeface="Cambria Math"/>
                              <a:ea typeface="Cambria Math"/>
                            </a:rPr>
                            <m:t>𝑓</m:t>
                          </m:r>
                        </m:e>
                      </m:d>
                      <m:r>
                        <a:rPr lang="en-US" altLang="zh-TW" b="0" i="1" smtClean="0">
                          <a:latin typeface="Cambria Math"/>
                          <a:ea typeface="Cambria Math"/>
                        </a:rPr>
                        <m:t>=</m:t>
                      </m:r>
                      <m:r>
                        <a:rPr lang="en-US" altLang="zh-TW" i="1">
                          <a:latin typeface="Cambria Math"/>
                        </a:rPr>
                        <m:t>𝐴</m:t>
                      </m:r>
                      <m:f>
                        <m:fPr>
                          <m:ctrlPr>
                            <a:rPr lang="en-US" altLang="zh-CN" i="1">
                              <a:latin typeface="Cambria Math" panose="02040503050406030204" pitchFamily="18" charset="0"/>
                            </a:rPr>
                          </m:ctrlPr>
                        </m:fPr>
                        <m:num>
                          <m:r>
                            <a:rPr lang="en-US" altLang="zh-CN" i="1">
                              <a:latin typeface="Cambria Math"/>
                            </a:rPr>
                            <m:t>𝑐</m:t>
                          </m:r>
                        </m:num>
                        <m:den>
                          <m:r>
                            <a:rPr lang="en-US" altLang="zh-CN" i="1">
                              <a:latin typeface="Cambria Math"/>
                            </a:rPr>
                            <m:t>4</m:t>
                          </m:r>
                        </m:den>
                      </m:f>
                      <m:r>
                        <a:rPr lang="en-US" altLang="zh-CN" i="1">
                          <a:latin typeface="Cambria Math"/>
                          <a:ea typeface="Cambria Math"/>
                        </a:rPr>
                        <m:t>∙</m:t>
                      </m:r>
                      <m:f>
                        <m:fPr>
                          <m:ctrlPr>
                            <a:rPr lang="en-US" altLang="zh-CN" i="1">
                              <a:latin typeface="Cambria Math" panose="02040503050406030204" pitchFamily="18" charset="0"/>
                              <a:ea typeface="Cambria Math"/>
                            </a:rPr>
                          </m:ctrlPr>
                        </m:fPr>
                        <m:num>
                          <m:r>
                            <a:rPr lang="en-US" altLang="zh-CN" i="1">
                              <a:latin typeface="Cambria Math"/>
                              <a:ea typeface="Cambria Math"/>
                            </a:rPr>
                            <m:t>𝐸</m:t>
                          </m:r>
                        </m:num>
                        <m:den>
                          <m:r>
                            <a:rPr lang="en-US" altLang="zh-CN" i="1">
                              <a:latin typeface="Cambria Math"/>
                              <a:ea typeface="Cambria Math"/>
                            </a:rPr>
                            <m:t>𝑉</m:t>
                          </m:r>
                        </m:den>
                      </m:f>
                      <m:r>
                        <a:rPr lang="en-US" altLang="zh-TW" i="1">
                          <a:latin typeface="Cambria Math"/>
                          <a:ea typeface="Cambria Math"/>
                        </a:rPr>
                        <m:t>~</m:t>
                      </m:r>
                      <m:r>
                        <a:rPr lang="en-US" altLang="zh-TW" i="1">
                          <a:latin typeface="Cambria Math"/>
                          <a:ea typeface="Cambria Math"/>
                        </a:rPr>
                        <m:t>𝑘𝑇</m:t>
                      </m:r>
                      <m:r>
                        <a:rPr lang="en-US" altLang="zh-TW"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2</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b="0" i="1" smtClean="0">
                                  <a:latin typeface="Cambria Math"/>
                                  <a:ea typeface="Cambria Math"/>
                                </a:rPr>
                                <m:t>h</m:t>
                              </m:r>
                              <m:r>
                                <a:rPr lang="en-US" altLang="zh-TW" i="1">
                                  <a:latin typeface="Cambria Math"/>
                                  <a:ea typeface="Cambria Math"/>
                                </a:rPr>
                                <m:t>𝑓</m:t>
                              </m:r>
                            </m:e>
                            <m:sup>
                              <m:r>
                                <a:rPr lang="en-US" altLang="zh-TW" b="0" i="1" smtClean="0">
                                  <a:latin typeface="Cambria Math"/>
                                  <a:ea typeface="Cambria Math"/>
                                </a:rPr>
                                <m:t>2</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b="0" i="1" smtClean="0">
                                  <a:latin typeface="Cambria Math"/>
                                  <a:ea typeface="Cambria Math"/>
                                </a:rPr>
                                <m:t>2</m:t>
                              </m:r>
                            </m:sup>
                          </m:sSup>
                        </m:den>
                      </m:f>
                      <m:r>
                        <a:rPr lang="en-US" altLang="zh-TW" i="1">
                          <a:latin typeface="Cambria Math"/>
                          <a:ea typeface="Cambria Math"/>
                        </a:rPr>
                        <m:t>𝑑𝑓</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042850" y="1901153"/>
                <a:ext cx="3385134" cy="665054"/>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933060" y="1502866"/>
                <a:ext cx="7439228" cy="369332"/>
              </a:xfrm>
              <a:prstGeom prst="rect">
                <a:avLst/>
              </a:prstGeom>
            </p:spPr>
            <p:txBody>
              <a:bodyPr wrap="square">
                <a:spAutoFit/>
              </a:bodyPr>
              <a:lstStyle/>
              <a:p>
                <a:r>
                  <a:rPr lang="zh-TW" altLang="en-US" dirty="0"/>
                  <a:t>因此頻率介於</a:t>
                </a:r>
                <a14:m>
                  <m:oMath xmlns:m="http://schemas.openxmlformats.org/officeDocument/2006/math">
                    <m:r>
                      <a:rPr lang="en-US" altLang="zh-TW" i="1">
                        <a:latin typeface="Cambria Math"/>
                      </a:rPr>
                      <m:t>𝑓</m:t>
                    </m:r>
                  </m:oMath>
                </a14:m>
                <a:r>
                  <a:rPr lang="zh-TW" altLang="en-US" dirty="0"/>
                  <a:t>及</a:t>
                </a:r>
                <a14:m>
                  <m:oMath xmlns:m="http://schemas.openxmlformats.org/officeDocument/2006/math">
                    <m:r>
                      <a:rPr lang="en-US" altLang="zh-TW" i="1">
                        <a:latin typeface="Cambria Math"/>
                      </a:rPr>
                      <m:t>𝑓</m:t>
                    </m:r>
                    <m:r>
                      <a:rPr lang="en-US" altLang="zh-TW" i="1">
                        <a:latin typeface="Cambria Math"/>
                      </a:rPr>
                      <m:t>+</m:t>
                    </m:r>
                    <m:r>
                      <a:rPr lang="en-US" altLang="zh-TW" i="1">
                        <a:latin typeface="Cambria Math"/>
                      </a:rPr>
                      <m:t>𝑑𝑓</m:t>
                    </m:r>
                  </m:oMath>
                </a14:m>
                <a:r>
                  <a:rPr lang="zh-TW" altLang="en-US" dirty="0"/>
                  <a:t>之間的空腔輻射能量密度，也就是功率分布為：</a:t>
                </a:r>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933060" y="1502866"/>
                <a:ext cx="7439228" cy="369332"/>
              </a:xfrm>
              <a:prstGeom prst="rect">
                <a:avLst/>
              </a:prstGeom>
              <a:blipFill rotWithShape="1">
                <a:blip r:embed="rId9"/>
                <a:stretch>
                  <a:fillRect l="-656" t="-6667" r="-328" b="-28333"/>
                </a:stretch>
              </a:blipFill>
            </p:spPr>
            <p:txBody>
              <a:bodyPr/>
              <a:lstStyle/>
              <a:p>
                <a:r>
                  <a:rPr lang="zh-TW" altLang="en-US">
                    <a:noFill/>
                  </a:rPr>
                  <a:t> </a:t>
                </a:r>
              </a:p>
            </p:txBody>
          </p:sp>
        </mc:Fallback>
      </mc:AlternateContent>
      <p:sp>
        <p:nvSpPr>
          <p:cNvPr id="4" name="文字方塊 3"/>
          <p:cNvSpPr txBox="1"/>
          <p:nvPr/>
        </p:nvSpPr>
        <p:spPr>
          <a:xfrm>
            <a:off x="4661457" y="2010976"/>
            <a:ext cx="3168352"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Rayleigh-Jeans Prediction</a:t>
            </a:r>
            <a:endParaRPr lang="zh-CN" altLang="en-US" dirty="0">
              <a:latin typeface="Times New Roman" panose="02020603050405020304" pitchFamily="18" charset="0"/>
              <a:cs typeface="Times New Roman" panose="02020603050405020304" pitchFamily="18" charset="0"/>
            </a:endParaRPr>
          </a:p>
        </p:txBody>
      </p:sp>
      <p:sp>
        <p:nvSpPr>
          <p:cNvPr id="14" name="Text Box 7"/>
          <p:cNvSpPr txBox="1">
            <a:spLocks noChangeArrowheads="1"/>
          </p:cNvSpPr>
          <p:nvPr/>
        </p:nvSpPr>
        <p:spPr bwMode="auto">
          <a:xfrm>
            <a:off x="955488" y="663487"/>
            <a:ext cx="4187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每一個駐波模式就對應一個量子彈簧。</a:t>
            </a:r>
          </a:p>
        </p:txBody>
      </p:sp>
    </p:spTree>
    <p:extLst>
      <p:ext uri="{BB962C8B-B14F-4D97-AF65-F5344CB8AC3E}">
        <p14:creationId xmlns:p14="http://schemas.microsoft.com/office/powerpoint/2010/main" val="186703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0115"/>
                                        </p:tgtEl>
                                        <p:attrNameLst>
                                          <p:attrName>style.visibility</p:attrName>
                                        </p:attrNameLst>
                                      </p:cBhvr>
                                      <p:to>
                                        <p:strVal val="visible"/>
                                      </p:to>
                                    </p:set>
                                    <p:anim calcmode="lin" valueType="num">
                                      <p:cBhvr additive="base">
                                        <p:cTn id="31" dur="500" fill="hold"/>
                                        <p:tgtEl>
                                          <p:spTgt spid="90115"/>
                                        </p:tgtEl>
                                        <p:attrNameLst>
                                          <p:attrName>ppt_x</p:attrName>
                                        </p:attrNameLst>
                                      </p:cBhvr>
                                      <p:tavLst>
                                        <p:tav tm="0">
                                          <p:val>
                                            <p:strVal val="#ppt_x"/>
                                          </p:val>
                                        </p:tav>
                                        <p:tav tm="100000">
                                          <p:val>
                                            <p:strVal val="#ppt_x"/>
                                          </p:val>
                                        </p:tav>
                                      </p:tavLst>
                                    </p:anim>
                                    <p:anim calcmode="lin" valueType="num">
                                      <p:cBhvr additive="base">
                                        <p:cTn id="32" dur="500" fill="hold"/>
                                        <p:tgtEl>
                                          <p:spTgt spid="901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271"/>
                                        </p:tgtEl>
                                        <p:attrNameLst>
                                          <p:attrName>style.visibility</p:attrName>
                                        </p:attrNameLst>
                                      </p:cBhvr>
                                      <p:to>
                                        <p:strVal val="visible"/>
                                      </p:to>
                                    </p:set>
                                    <p:anim calcmode="lin" valueType="num">
                                      <p:cBhvr additive="base">
                                        <p:cTn id="35" dur="500" fill="hold"/>
                                        <p:tgtEl>
                                          <p:spTgt spid="11271"/>
                                        </p:tgtEl>
                                        <p:attrNameLst>
                                          <p:attrName>ppt_x</p:attrName>
                                        </p:attrNameLst>
                                      </p:cBhvr>
                                      <p:tavLst>
                                        <p:tav tm="0">
                                          <p:val>
                                            <p:strVal val="#ppt_x"/>
                                          </p:val>
                                        </p:tav>
                                        <p:tav tm="100000">
                                          <p:val>
                                            <p:strVal val="#ppt_x"/>
                                          </p:val>
                                        </p:tav>
                                      </p:tavLst>
                                    </p:anim>
                                    <p:anim calcmode="lin" valueType="num">
                                      <p:cBhvr additive="base">
                                        <p:cTn id="36" dur="500" fill="hold"/>
                                        <p:tgtEl>
                                          <p:spTgt spid="1127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0118"/>
                                        </p:tgtEl>
                                        <p:attrNameLst>
                                          <p:attrName>style.visibility</p:attrName>
                                        </p:attrNameLst>
                                      </p:cBhvr>
                                      <p:to>
                                        <p:strVal val="visible"/>
                                      </p:to>
                                    </p:set>
                                    <p:anim calcmode="lin" valueType="num">
                                      <p:cBhvr additive="base">
                                        <p:cTn id="39" dur="500" fill="hold"/>
                                        <p:tgtEl>
                                          <p:spTgt spid="90118"/>
                                        </p:tgtEl>
                                        <p:attrNameLst>
                                          <p:attrName>ppt_x</p:attrName>
                                        </p:attrNameLst>
                                      </p:cBhvr>
                                      <p:tavLst>
                                        <p:tav tm="0">
                                          <p:val>
                                            <p:strVal val="#ppt_x"/>
                                          </p:val>
                                        </p:tav>
                                        <p:tav tm="100000">
                                          <p:val>
                                            <p:strVal val="#ppt_x"/>
                                          </p:val>
                                        </p:tav>
                                      </p:tavLst>
                                    </p:anim>
                                    <p:anim calcmode="lin" valueType="num">
                                      <p:cBhvr additive="base">
                                        <p:cTn id="40" dur="500" fill="hold"/>
                                        <p:tgtEl>
                                          <p:spTgt spid="901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p:bldP spid="11271" grpId="0"/>
      <p:bldP spid="2" grpId="0"/>
      <p:bldP spid="12" grpId="0"/>
      <p:bldP spid="13" grpId="0" animBg="1"/>
      <p:bldP spid="3" grpId="0"/>
      <p:bldP spid="4"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http://www.canadaconnects.ca/_quantumphysics/photos/bb_vs_te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151" y="692696"/>
            <a:ext cx="4341813" cy="357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向下箭號 10"/>
          <p:cNvSpPr/>
          <p:nvPr/>
        </p:nvSpPr>
        <p:spPr>
          <a:xfrm>
            <a:off x="2195835" y="2132856"/>
            <a:ext cx="360362" cy="5048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1140" name="文字方塊 11"/>
          <p:cNvSpPr txBox="1">
            <a:spLocks noChangeArrowheads="1"/>
          </p:cNvSpPr>
          <p:nvPr/>
        </p:nvSpPr>
        <p:spPr bwMode="auto">
          <a:xfrm>
            <a:off x="1043608" y="4509120"/>
            <a:ext cx="583274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但注意：在低頻率區，以上的古典計算非常準確！</a:t>
            </a:r>
            <a:endParaRPr lang="en-US" altLang="zh-TW" sz="1800" dirty="0"/>
          </a:p>
        </p:txBody>
      </p:sp>
      <p:sp>
        <p:nvSpPr>
          <p:cNvPr id="91141" name="文字方塊 12"/>
          <p:cNvSpPr txBox="1">
            <a:spLocks noChangeArrowheads="1"/>
          </p:cNvSpPr>
          <p:nvPr/>
        </p:nvSpPr>
        <p:spPr bwMode="auto">
          <a:xfrm>
            <a:off x="1043608" y="4941317"/>
            <a:ext cx="7164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在高頻率區，能量比預期低，似乎熱平衡的能量難以輸入到彈簧之中！</a:t>
            </a:r>
          </a:p>
        </p:txBody>
      </p:sp>
      <p:sp>
        <p:nvSpPr>
          <p:cNvPr id="14" name="文字方塊 13"/>
          <p:cNvSpPr txBox="1">
            <a:spLocks noChangeArrowheads="1"/>
          </p:cNvSpPr>
          <p:nvPr/>
        </p:nvSpPr>
        <p:spPr bwMode="auto">
          <a:xfrm>
            <a:off x="1033551" y="5956605"/>
            <a:ext cx="4537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這感覺非常熟悉，這是量子彈簧的特徵！</a:t>
            </a:r>
          </a:p>
        </p:txBody>
      </p:sp>
      <p:pic>
        <p:nvPicPr>
          <p:cNvPr id="15" name="Picture 2" descr="http://s4.hubimg.com/u/1205635_f260.jpg"/>
          <p:cNvPicPr>
            <a:picLocks noChangeAspect="1" noChangeArrowheads="1"/>
          </p:cNvPicPr>
          <p:nvPr/>
        </p:nvPicPr>
        <p:blipFill>
          <a:blip r:embed="rId3">
            <a:extLst>
              <a:ext uri="{28A0092B-C50C-407E-A947-70E740481C1C}">
                <a14:useLocalDpi xmlns:a14="http://schemas.microsoft.com/office/drawing/2010/main" val="0"/>
              </a:ext>
            </a:extLst>
          </a:blip>
          <a:srcRect l="5945" r="20818" b="33498"/>
          <a:stretch>
            <a:fillRect/>
          </a:stretch>
        </p:blipFill>
        <p:spPr bwMode="auto">
          <a:xfrm>
            <a:off x="5508673" y="2555899"/>
            <a:ext cx="2039938"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a:spLocks noChangeArrowheads="1"/>
          </p:cNvSpPr>
          <p:nvPr/>
        </p:nvSpPr>
        <p:spPr bwMode="auto">
          <a:xfrm>
            <a:off x="1043608" y="5373117"/>
            <a:ext cx="460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頻率越高，門檻越高！</a:t>
            </a:r>
          </a:p>
        </p:txBody>
      </p:sp>
    </p:spTree>
    <p:extLst>
      <p:ext uri="{BB962C8B-B14F-4D97-AF65-F5344CB8AC3E}">
        <p14:creationId xmlns:p14="http://schemas.microsoft.com/office/powerpoint/2010/main" val="1793568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7D06307A-5461-5341-9A73-8CF178E9B2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39"/>
          <a:stretch/>
        </p:blipFill>
        <p:spPr bwMode="auto">
          <a:xfrm>
            <a:off x="1115616" y="116632"/>
            <a:ext cx="6408712" cy="500921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5597B55-2521-5F4E-9EE4-113CF3F8D702}"/>
              </a:ext>
            </a:extLst>
          </p:cNvPr>
          <p:cNvCxnSpPr>
            <a:cxnSpLocks/>
          </p:cNvCxnSpPr>
          <p:nvPr/>
        </p:nvCxnSpPr>
        <p:spPr>
          <a:xfrm>
            <a:off x="2915816" y="2852936"/>
            <a:ext cx="0" cy="1759807"/>
          </a:xfrm>
          <a:prstGeom prst="line">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65230CF-80A5-9246-BC64-CA36FA4DFACB}"/>
              </a:ext>
            </a:extLst>
          </p:cNvPr>
          <p:cNvCxnSpPr>
            <a:cxnSpLocks/>
          </p:cNvCxnSpPr>
          <p:nvPr/>
        </p:nvCxnSpPr>
        <p:spPr>
          <a:xfrm>
            <a:off x="2987824" y="4077072"/>
            <a:ext cx="0" cy="535671"/>
          </a:xfrm>
          <a:prstGeom prst="line">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F0A2121-CFB7-5B4C-BD0B-F364D9F5F6F3}"/>
              </a:ext>
            </a:extLst>
          </p:cNvPr>
          <p:cNvCxnSpPr>
            <a:cxnSpLocks/>
          </p:cNvCxnSpPr>
          <p:nvPr/>
        </p:nvCxnSpPr>
        <p:spPr>
          <a:xfrm>
            <a:off x="2267744" y="4263084"/>
            <a:ext cx="0" cy="349659"/>
          </a:xfrm>
          <a:prstGeom prst="line">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9C63E43-D7E9-F64F-82E7-CEBE1C757B86}"/>
              </a:ext>
            </a:extLst>
          </p:cNvPr>
          <p:cNvCxnSpPr>
            <a:cxnSpLocks/>
          </p:cNvCxnSpPr>
          <p:nvPr/>
        </p:nvCxnSpPr>
        <p:spPr>
          <a:xfrm>
            <a:off x="2339752" y="4422908"/>
            <a:ext cx="0" cy="189835"/>
          </a:xfrm>
          <a:prstGeom prst="line">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文字方塊 11">
            <a:extLst>
              <a:ext uri="{FF2B5EF4-FFF2-40B4-BE49-F238E27FC236}">
                <a16:creationId xmlns:a16="http://schemas.microsoft.com/office/drawing/2014/main" id="{0978BA80-2489-B941-86F1-27975B72AE74}"/>
              </a:ext>
            </a:extLst>
          </p:cNvPr>
          <p:cNvSpPr txBox="1">
            <a:spLocks noChangeArrowheads="1"/>
          </p:cNvSpPr>
          <p:nvPr/>
        </p:nvSpPr>
        <p:spPr bwMode="auto">
          <a:xfrm>
            <a:off x="1043608" y="5229200"/>
            <a:ext cx="7560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在低頻率區，固定頻率時，溫度降低為一半時，功率也降低為一半。</a:t>
            </a:r>
            <a:endParaRPr lang="en-US" altLang="zh-TW" sz="1800" dirty="0"/>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2D4ED0A5-090F-E643-A0ED-8948371D833F}"/>
                  </a:ext>
                </a:extLst>
              </p:cNvPr>
              <p:cNvSpPr/>
              <p:nvPr/>
            </p:nvSpPr>
            <p:spPr>
              <a:xfrm>
                <a:off x="1043608" y="5598532"/>
                <a:ext cx="7125156" cy="369332"/>
              </a:xfrm>
              <a:prstGeom prst="rect">
                <a:avLst/>
              </a:prstGeom>
            </p:spPr>
            <p:txBody>
              <a:bodyPr wrap="none">
                <a:spAutoFit/>
              </a:bodyPr>
              <a:lstStyle/>
              <a:p>
                <a:r>
                  <a:rPr lang="zh-TW" altLang="en-US" dirty="0"/>
                  <a:t>固定頻率時，狀態數固定，符合古典能量均分原理的計算，</a:t>
                </a:r>
                <a14:m>
                  <m:oMath xmlns:m="http://schemas.openxmlformats.org/officeDocument/2006/math">
                    <m:r>
                      <a:rPr lang="en-US" altLang="zh-TW" b="0" i="1" smtClean="0">
                        <a:latin typeface="Cambria Math" panose="02040503050406030204" pitchFamily="18" charset="0"/>
                      </a:rPr>
                      <m:t>𝑃</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𝑘𝑇</m:t>
                    </m:r>
                  </m:oMath>
                </a14:m>
                <a:r>
                  <a:rPr lang="zh-TW" altLang="en-US" dirty="0"/>
                  <a:t>！</a:t>
                </a:r>
                <a:endParaRPr lang="en-TW" dirty="0"/>
              </a:p>
            </p:txBody>
          </p:sp>
        </mc:Choice>
        <mc:Fallback xmlns="">
          <p:sp>
            <p:nvSpPr>
              <p:cNvPr id="23" name="Rectangle 22">
                <a:extLst>
                  <a:ext uri="{FF2B5EF4-FFF2-40B4-BE49-F238E27FC236}">
                    <a16:creationId xmlns:a16="http://schemas.microsoft.com/office/drawing/2014/main" id="{2D4ED0A5-090F-E643-A0ED-8948371D833F}"/>
                  </a:ext>
                </a:extLst>
              </p:cNvPr>
              <p:cNvSpPr>
                <a:spLocks noRot="1" noChangeAspect="1" noMove="1" noResize="1" noEditPoints="1" noAdjustHandles="1" noChangeArrowheads="1" noChangeShapeType="1" noTextEdit="1"/>
              </p:cNvSpPr>
              <p:nvPr/>
            </p:nvSpPr>
            <p:spPr>
              <a:xfrm>
                <a:off x="1043608" y="5598532"/>
                <a:ext cx="7125156" cy="369332"/>
              </a:xfrm>
              <a:prstGeom prst="rect">
                <a:avLst/>
              </a:prstGeom>
              <a:blipFill>
                <a:blip r:embed="rId3"/>
                <a:stretch>
                  <a:fillRect l="-712" t="-6667" b="-23333"/>
                </a:stretch>
              </a:blipFill>
            </p:spPr>
            <p:txBody>
              <a:bodyPr/>
              <a:lstStyle/>
              <a:p>
                <a:r>
                  <a:rPr lang="en-TW">
                    <a:noFill/>
                  </a:rPr>
                  <a:t> </a:t>
                </a:r>
              </a:p>
            </p:txBody>
          </p:sp>
        </mc:Fallback>
      </mc:AlternateContent>
      <p:sp>
        <p:nvSpPr>
          <p:cNvPr id="25" name="文字方塊 11">
            <a:extLst>
              <a:ext uri="{FF2B5EF4-FFF2-40B4-BE49-F238E27FC236}">
                <a16:creationId xmlns:a16="http://schemas.microsoft.com/office/drawing/2014/main" id="{96EB3984-06D6-4846-9F40-E91EB3C9085A}"/>
              </a:ext>
            </a:extLst>
          </p:cNvPr>
          <p:cNvSpPr txBox="1">
            <a:spLocks noChangeArrowheads="1"/>
          </p:cNvSpPr>
          <p:nvPr/>
        </p:nvSpPr>
        <p:spPr bwMode="auto">
          <a:xfrm>
            <a:off x="1043608" y="5937925"/>
            <a:ext cx="7884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但在高頻率區，功率則降低遠超過為一半。</a:t>
            </a:r>
            <a:endParaRPr lang="en-US" altLang="zh-TW" sz="1800" dirty="0"/>
          </a:p>
        </p:txBody>
      </p:sp>
      <p:sp>
        <p:nvSpPr>
          <p:cNvPr id="34" name="Rectangle 33">
            <a:extLst>
              <a:ext uri="{FF2B5EF4-FFF2-40B4-BE49-F238E27FC236}">
                <a16:creationId xmlns:a16="http://schemas.microsoft.com/office/drawing/2014/main" id="{1ACECE2E-9333-C144-8721-A40F76FA2C42}"/>
              </a:ext>
            </a:extLst>
          </p:cNvPr>
          <p:cNvSpPr/>
          <p:nvPr/>
        </p:nvSpPr>
        <p:spPr>
          <a:xfrm>
            <a:off x="1043608" y="6277318"/>
            <a:ext cx="8032968" cy="369332"/>
          </a:xfrm>
          <a:prstGeom prst="rect">
            <a:avLst/>
          </a:prstGeom>
        </p:spPr>
        <p:txBody>
          <a:bodyPr wrap="none">
            <a:spAutoFit/>
          </a:bodyPr>
          <a:lstStyle/>
          <a:p>
            <a:r>
              <a:rPr lang="zh-TW" altLang="en-US" dirty="0"/>
              <a:t>可見熱能在低溫時，進不了彈簧，跨不過吸收的門檻。頻率越高，門檻越高！</a:t>
            </a:r>
          </a:p>
        </p:txBody>
      </p:sp>
    </p:spTree>
    <p:extLst>
      <p:ext uri="{BB962C8B-B14F-4D97-AF65-F5344CB8AC3E}">
        <p14:creationId xmlns:p14="http://schemas.microsoft.com/office/powerpoint/2010/main" val="1673711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262" y="1268760"/>
            <a:ext cx="3174275" cy="369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180px-Max_plan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016398"/>
            <a:ext cx="1981877" cy="295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7"/>
          <p:cNvSpPr txBox="1">
            <a:spLocks noChangeArrowheads="1"/>
          </p:cNvSpPr>
          <p:nvPr/>
        </p:nvSpPr>
        <p:spPr bwMode="auto">
          <a:xfrm>
            <a:off x="1331913" y="5084763"/>
            <a:ext cx="741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量子彈簧能吸收的能量不是連續的，而是固定</a:t>
            </a:r>
            <a:r>
              <a:rPr lang="zh-TW" altLang="en-US" sz="1800">
                <a:solidFill>
                  <a:srgbClr val="FF0000"/>
                </a:solidFill>
              </a:rPr>
              <a:t>量子</a:t>
            </a:r>
            <a:r>
              <a:rPr lang="zh-TW" altLang="en-US" sz="1800"/>
              <a:t>的整數倍（離散型式）</a:t>
            </a:r>
          </a:p>
        </p:txBody>
      </p:sp>
      <p:sp>
        <p:nvSpPr>
          <p:cNvPr id="93189" name="Text Box 8"/>
          <p:cNvSpPr txBox="1">
            <a:spLocks noChangeArrowheads="1"/>
          </p:cNvSpPr>
          <p:nvPr/>
        </p:nvSpPr>
        <p:spPr bwMode="auto">
          <a:xfrm>
            <a:off x="1331913" y="5516563"/>
            <a:ext cx="3714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量子</a:t>
            </a:r>
            <a:r>
              <a:rPr lang="en-US" altLang="zh-TW" sz="1800">
                <a:solidFill>
                  <a:srgbClr val="FF0000"/>
                </a:solidFill>
              </a:rPr>
              <a:t>(</a:t>
            </a:r>
            <a:r>
              <a:rPr lang="en-US" altLang="zh-TW" sz="1800">
                <a:solidFill>
                  <a:srgbClr val="FF0000"/>
                </a:solidFill>
                <a:latin typeface="Times New Roman" pitchFamily="18" charset="0"/>
                <a:cs typeface="Times New Roman" pitchFamily="18" charset="0"/>
              </a:rPr>
              <a:t>Quantum)</a:t>
            </a:r>
            <a:r>
              <a:rPr lang="zh-TW" altLang="en-US" sz="1800">
                <a:cs typeface="Times New Roman" pitchFamily="18" charset="0"/>
              </a:rPr>
              <a:t>的大小與頻率成正比！</a:t>
            </a:r>
          </a:p>
        </p:txBody>
      </p:sp>
      <mc:AlternateContent xmlns:mc="http://schemas.openxmlformats.org/markup-compatibility/2006" xmlns:a14="http://schemas.microsoft.com/office/drawing/2010/main">
        <mc:Choice Requires="a14">
          <p:sp>
            <p:nvSpPr>
              <p:cNvPr id="93191" name="文字方塊 7"/>
              <p:cNvSpPr txBox="1">
                <a:spLocks noChangeArrowheads="1"/>
              </p:cNvSpPr>
              <p:nvPr/>
            </p:nvSpPr>
            <p:spPr bwMode="auto">
              <a:xfrm>
                <a:off x="2781046" y="6042719"/>
                <a:ext cx="25717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 xmlns:m="http://schemas.openxmlformats.org/officeDocument/2006/math">
                    <m:r>
                      <a:rPr lang="en-US" altLang="zh-TW" sz="1800" i="1" dirty="0" smtClean="0">
                        <a:latin typeface="Cambria Math" panose="02040503050406030204" pitchFamily="18" charset="0"/>
                        <a:cs typeface="Times New Roman" pitchFamily="18" charset="0"/>
                      </a:rPr>
                      <m:t>h</m:t>
                    </m:r>
                  </m:oMath>
                </a14:m>
                <a:r>
                  <a:rPr lang="en-US" altLang="zh-TW" sz="1800" dirty="0">
                    <a:cs typeface="Times New Roman" pitchFamily="18" charset="0"/>
                  </a:rPr>
                  <a:t>: </a:t>
                </a:r>
                <a:r>
                  <a:rPr lang="en-US" altLang="zh-TW" sz="1800" dirty="0">
                    <a:latin typeface="+mn-lt"/>
                    <a:cs typeface="Times New Roman" pitchFamily="18" charset="0"/>
                  </a:rPr>
                  <a:t>Planck Constant</a:t>
                </a:r>
                <a:endParaRPr lang="zh-TW" altLang="en-US" sz="1800" dirty="0">
                  <a:latin typeface="+mn-lt"/>
                  <a:cs typeface="Times New Roman" pitchFamily="18" charset="0"/>
                </a:endParaRPr>
              </a:p>
            </p:txBody>
          </p:sp>
        </mc:Choice>
        <mc:Fallback xmlns="">
          <p:sp>
            <p:nvSpPr>
              <p:cNvPr id="93191" name="文字方塊 7"/>
              <p:cNvSpPr txBox="1">
                <a:spLocks noRot="1" noChangeAspect="1" noMove="1" noResize="1" noEditPoints="1" noAdjustHandles="1" noChangeArrowheads="1" noChangeShapeType="1" noTextEdit="1"/>
              </p:cNvSpPr>
              <p:nvPr/>
            </p:nvSpPr>
            <p:spPr bwMode="auto">
              <a:xfrm>
                <a:off x="2781046" y="6042719"/>
                <a:ext cx="2571750" cy="369332"/>
              </a:xfrm>
              <a:prstGeom prst="rect">
                <a:avLst/>
              </a:prstGeom>
              <a:blipFill>
                <a:blip r:embed="rId4"/>
                <a:stretch>
                  <a:fillRect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9" name="文字方塊 8"/>
          <p:cNvSpPr txBox="1">
            <a:spLocks noChangeArrowheads="1"/>
          </p:cNvSpPr>
          <p:nvPr/>
        </p:nvSpPr>
        <p:spPr bwMode="auto">
          <a:xfrm>
            <a:off x="1504328" y="345597"/>
            <a:ext cx="460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量子彈簧吸收能量是有門檻的！</a:t>
            </a:r>
          </a:p>
        </p:txBody>
      </p:sp>
      <p:sp>
        <p:nvSpPr>
          <p:cNvPr id="10" name="文字方塊 5"/>
          <p:cNvSpPr txBox="1">
            <a:spLocks noChangeArrowheads="1"/>
          </p:cNvSpPr>
          <p:nvPr/>
        </p:nvSpPr>
        <p:spPr bwMode="auto">
          <a:xfrm>
            <a:off x="1507262" y="774552"/>
            <a:ext cx="60170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Times New Roman" panose="02020603050405020304" pitchFamily="18" charset="0"/>
                <a:cs typeface="Times New Roman" panose="02020603050405020304" pitchFamily="18" charset="0"/>
              </a:rPr>
              <a:t>Max Planck</a:t>
            </a:r>
            <a:r>
              <a:rPr lang="zh-TW" altLang="en-US" sz="1800" dirty="0">
                <a:latin typeface="Times New Roman" panose="02020603050405020304" pitchFamily="18" charset="0"/>
                <a:cs typeface="Times New Roman" panose="02020603050405020304" pitchFamily="18" charset="0"/>
              </a:rPr>
              <a:t> 在</a:t>
            </a:r>
            <a:r>
              <a:rPr lang="en-US" altLang="zh-TW" sz="1800" dirty="0">
                <a:latin typeface="Times New Roman" panose="02020603050405020304" pitchFamily="18" charset="0"/>
                <a:cs typeface="Times New Roman" panose="02020603050405020304" pitchFamily="18" charset="0"/>
              </a:rPr>
              <a:t>1900</a:t>
            </a:r>
            <a:r>
              <a:rPr lang="zh-TW" altLang="en-US" sz="1800" dirty="0">
                <a:latin typeface="Times New Roman" panose="02020603050405020304" pitchFamily="18" charset="0"/>
                <a:cs typeface="Times New Roman" panose="02020603050405020304" pitchFamily="18" charset="0"/>
              </a:rPr>
              <a:t> </a:t>
            </a:r>
            <a:r>
              <a:rPr lang="zh-TW" altLang="en-US" sz="1800" dirty="0"/>
              <a:t>開啟了量子革命的第一槍！</a:t>
            </a: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50C00E98-BD8D-D146-8995-9BBD810F5B27}"/>
                  </a:ext>
                </a:extLst>
              </p:cNvPr>
              <p:cNvSpPr/>
              <p:nvPr/>
            </p:nvSpPr>
            <p:spPr>
              <a:xfrm>
                <a:off x="1387977" y="6042719"/>
                <a:ext cx="136242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𝑛</m:t>
                          </m:r>
                        </m:sub>
                      </m:sSub>
                      <m:r>
                        <a:rPr lang="en-US" altLang="zh-TW" b="0" i="1" smtClean="0">
                          <a:latin typeface="Cambria Math"/>
                        </a:rPr>
                        <m:t>=</m:t>
                      </m:r>
                      <m:r>
                        <a:rPr lang="en-US" altLang="zh-TW" i="1">
                          <a:latin typeface="Cambria Math"/>
                        </a:rPr>
                        <m:t>𝑛</m:t>
                      </m:r>
                      <m:r>
                        <a:rPr lang="en-US" altLang="zh-TW" i="1" smtClean="0">
                          <a:latin typeface="Cambria Math"/>
                          <a:ea typeface="Cambria Math"/>
                        </a:rPr>
                        <m:t>∙</m:t>
                      </m:r>
                      <m:r>
                        <a:rPr lang="en-US" altLang="zh-TW" i="1">
                          <a:latin typeface="Cambria Math"/>
                        </a:rPr>
                        <m:t>h𝑓</m:t>
                      </m:r>
                    </m:oMath>
                  </m:oMathPara>
                </a14:m>
                <a:endParaRPr lang="zh-TW" altLang="en-US" dirty="0"/>
              </a:p>
            </p:txBody>
          </p:sp>
        </mc:Choice>
        <mc:Fallback xmlns="">
          <p:sp>
            <p:nvSpPr>
              <p:cNvPr id="11" name="矩形 10">
                <a:extLst>
                  <a:ext uri="{FF2B5EF4-FFF2-40B4-BE49-F238E27FC236}">
                    <a16:creationId xmlns:a16="http://schemas.microsoft.com/office/drawing/2014/main" id="{50C00E98-BD8D-D146-8995-9BBD810F5B27}"/>
                  </a:ext>
                </a:extLst>
              </p:cNvPr>
              <p:cNvSpPr>
                <a:spLocks noRot="1" noChangeAspect="1" noMove="1" noResize="1" noEditPoints="1" noAdjustHandles="1" noChangeArrowheads="1" noChangeShapeType="1" noTextEdit="1"/>
              </p:cNvSpPr>
              <p:nvPr/>
            </p:nvSpPr>
            <p:spPr>
              <a:xfrm>
                <a:off x="1387977" y="6042719"/>
                <a:ext cx="1362424" cy="369332"/>
              </a:xfrm>
              <a:prstGeom prst="rect">
                <a:avLst/>
              </a:prstGeom>
              <a:blipFill>
                <a:blip r:embed="rId7"/>
                <a:stretch>
                  <a:fillRect b="-1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矩形 10">
                <a:extLst>
                  <a:ext uri="{FF2B5EF4-FFF2-40B4-BE49-F238E27FC236}">
                    <a16:creationId xmlns:a16="http://schemas.microsoft.com/office/drawing/2014/main" id="{8F505B19-A128-844C-84B1-9128BACBD3DE}"/>
                  </a:ext>
                </a:extLst>
              </p:cNvPr>
              <p:cNvSpPr/>
              <p:nvPr/>
            </p:nvSpPr>
            <p:spPr>
              <a:xfrm>
                <a:off x="5232658" y="6021989"/>
                <a:ext cx="234294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h</m:t>
                      </m:r>
                      <m:r>
                        <a:rPr lang="en-US" altLang="zh-TW" b="0" i="1" smtClean="0">
                          <a:latin typeface="Cambria Math" panose="02040503050406030204" pitchFamily="18" charset="0"/>
                        </a:rPr>
                        <m:t>=6.625</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−34</m:t>
                          </m:r>
                        </m:sup>
                      </m:sSup>
                      <m:r>
                        <m:rPr>
                          <m:nor/>
                        </m:rPr>
                        <a:rPr lang="en-US" altLang="zh-TW" b="0" i="0" smtClean="0">
                          <a:latin typeface="Cambria Math" panose="02040503050406030204" pitchFamily="18" charset="0"/>
                          <a:ea typeface="Cambria Math" panose="02040503050406030204" pitchFamily="18" charset="0"/>
                        </a:rPr>
                        <m:t>J</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𝑠</m:t>
                      </m:r>
                    </m:oMath>
                  </m:oMathPara>
                </a14:m>
                <a:endParaRPr lang="zh-TW" altLang="en-US" dirty="0"/>
              </a:p>
            </p:txBody>
          </p:sp>
        </mc:Choice>
        <mc:Fallback xmlns="">
          <p:sp>
            <p:nvSpPr>
              <p:cNvPr id="12" name="矩形 10">
                <a:extLst>
                  <a:ext uri="{FF2B5EF4-FFF2-40B4-BE49-F238E27FC236}">
                    <a16:creationId xmlns:a16="http://schemas.microsoft.com/office/drawing/2014/main" id="{8F505B19-A128-844C-84B1-9128BACBD3DE}"/>
                  </a:ext>
                </a:extLst>
              </p:cNvPr>
              <p:cNvSpPr>
                <a:spLocks noRot="1" noChangeAspect="1" noMove="1" noResize="1" noEditPoints="1" noAdjustHandles="1" noChangeArrowheads="1" noChangeShapeType="1" noTextEdit="1"/>
              </p:cNvSpPr>
              <p:nvPr/>
            </p:nvSpPr>
            <p:spPr>
              <a:xfrm>
                <a:off x="5232658" y="6021989"/>
                <a:ext cx="2342949" cy="369332"/>
              </a:xfrm>
              <a:prstGeom prst="rect">
                <a:avLst/>
              </a:prstGeom>
              <a:blipFill>
                <a:blip r:embed="rId8"/>
                <a:stretch>
                  <a:fillRect b="-10000"/>
                </a:stretch>
              </a:blipFill>
            </p:spPr>
            <p:txBody>
              <a:bodyPr/>
              <a:lstStyle/>
              <a:p>
                <a:r>
                  <a:rPr lang="en-TW">
                    <a:noFill/>
                  </a:rPr>
                  <a:t> </a:t>
                </a:r>
              </a:p>
            </p:txBody>
          </p:sp>
        </mc:Fallback>
      </mc:AlternateContent>
    </p:spTree>
    <p:extLst>
      <p:ext uri="{BB962C8B-B14F-4D97-AF65-F5344CB8AC3E}">
        <p14:creationId xmlns:p14="http://schemas.microsoft.com/office/powerpoint/2010/main" val="3560815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8" descr="D:\Dropbox\Documents\課程\YoungTextBook\Images\Chapter39\A_Images\A_Figures_and_Photos\39_33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862" y="548680"/>
            <a:ext cx="2443728" cy="33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7285" name="文字方塊 6"/>
              <p:cNvSpPr txBox="1">
                <a:spLocks noChangeArrowheads="1"/>
              </p:cNvSpPr>
              <p:nvPr/>
            </p:nvSpPr>
            <p:spPr bwMode="auto">
              <a:xfrm>
                <a:off x="1187624" y="3913103"/>
                <a:ext cx="6951663" cy="13388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0"/>
                  </a:spcBef>
                  <a:buFontTx/>
                  <a:buNone/>
                </a:pPr>
                <a:r>
                  <a:rPr lang="zh-TW" altLang="en-US" sz="1800" dirty="0"/>
                  <a:t>在高頻率區域，因能階差較大，平均為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𝑘𝑇</m:t>
                    </m:r>
                  </m:oMath>
                </a14:m>
                <a:r>
                  <a:rPr lang="en-US" altLang="zh-TW" sz="1800" i="1" dirty="0">
                    <a:solidFill>
                      <a:srgbClr val="FF0000"/>
                    </a:solidFill>
                    <a:latin typeface="Times New Roman" pitchFamily="18" charset="0"/>
                    <a:cs typeface="Times New Roman" pitchFamily="18" charset="0"/>
                  </a:rPr>
                  <a:t> </a:t>
                </a:r>
                <a:r>
                  <a:rPr lang="zh-TW" altLang="en-US" sz="1800" dirty="0">
                    <a:latin typeface="Times New Roman" pitchFamily="18" charset="0"/>
                    <a:cs typeface="Times New Roman" pitchFamily="18" charset="0"/>
                  </a:rPr>
                  <a:t>的</a:t>
                </a:r>
                <a:r>
                  <a:rPr lang="zh-TW" altLang="en-US" sz="1800" dirty="0">
                    <a:cs typeface="Times New Roman" pitchFamily="18" charset="0"/>
                  </a:rPr>
                  <a:t>熱能有較大機會會小於一個量子而無法被吸收，所以此區的駐波膜式能量吸收效率就遠小於能量均分原理所要求的</a:t>
                </a:r>
                <a:r>
                  <a:rPr lang="zh-TW" altLang="en-US" sz="1800" dirty="0">
                    <a:solidFill>
                      <a:srgbClr val="FF0000"/>
                    </a:solidFill>
                    <a:cs typeface="Times New Roman" pitchFamily="18" charset="0"/>
                  </a:rPr>
                  <a:t>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𝑘𝑇</m:t>
                    </m:r>
                  </m:oMath>
                </a14:m>
                <a:r>
                  <a:rPr lang="zh-TW" altLang="en-US" sz="1800" dirty="0">
                    <a:latin typeface="Times New Roman" pitchFamily="18" charset="0"/>
                    <a:cs typeface="Times New Roman" pitchFamily="18" charset="0"/>
                  </a:rPr>
                  <a:t>。</a:t>
                </a:r>
                <a:endParaRPr lang="zh-TW" altLang="en-US" sz="1800" dirty="0">
                  <a:cs typeface="Times New Roman" pitchFamily="18" charset="0"/>
                </a:endParaRPr>
              </a:p>
            </p:txBody>
          </p:sp>
        </mc:Choice>
        <mc:Fallback xmlns="">
          <p:sp>
            <p:nvSpPr>
              <p:cNvPr id="97285" name="文字方塊 6"/>
              <p:cNvSpPr txBox="1">
                <a:spLocks noRot="1" noChangeAspect="1" noMove="1" noResize="1" noEditPoints="1" noAdjustHandles="1" noChangeArrowheads="1" noChangeShapeType="1" noTextEdit="1"/>
              </p:cNvSpPr>
              <p:nvPr/>
            </p:nvSpPr>
            <p:spPr bwMode="auto">
              <a:xfrm>
                <a:off x="1187624" y="3913103"/>
                <a:ext cx="6951663" cy="1338828"/>
              </a:xfrm>
              <a:prstGeom prst="rect">
                <a:avLst/>
              </a:prstGeom>
              <a:blipFill>
                <a:blip r:embed="rId4"/>
                <a:stretch>
                  <a:fillRect l="-730" b="-28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0" name="Picture 15" descr="http://www.canadaconnects.ca/_quantumphysics/photos/bb_vs_tem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692696"/>
            <a:ext cx="3922549" cy="322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向上箭號 10"/>
          <p:cNvSpPr/>
          <p:nvPr/>
        </p:nvSpPr>
        <p:spPr>
          <a:xfrm>
            <a:off x="6518990" y="2898213"/>
            <a:ext cx="288925" cy="85611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12" name="Object 9"/>
          <p:cNvGraphicFramePr>
            <a:graphicFrameLocks noChangeAspect="1"/>
          </p:cNvGraphicFramePr>
          <p:nvPr>
            <p:extLst>
              <p:ext uri="{D42A27DB-BD31-4B8C-83A1-F6EECF244321}">
                <p14:modId xmlns:p14="http://schemas.microsoft.com/office/powerpoint/2010/main" val="3730069175"/>
              </p:ext>
            </p:extLst>
          </p:nvPr>
        </p:nvGraphicFramePr>
        <p:xfrm>
          <a:off x="6879030" y="3242501"/>
          <a:ext cx="257175" cy="214312"/>
        </p:xfrm>
        <a:graphic>
          <a:graphicData uri="http://schemas.openxmlformats.org/presentationml/2006/ole">
            <mc:AlternateContent xmlns:mc="http://schemas.openxmlformats.org/markup-compatibility/2006">
              <mc:Choice xmlns:v="urn:schemas-microsoft-com:vml" Requires="v">
                <p:oleObj name="方程式" r:id="rId6" imgW="215619" imgH="177569" progId="Equation.3">
                  <p:embed/>
                </p:oleObj>
              </mc:Choice>
              <mc:Fallback>
                <p:oleObj name="方程式" r:id="rId6" imgW="215619" imgH="177569" progId="Equation.3">
                  <p:embed/>
                  <p:pic>
                    <p:nvPicPr>
                      <p:cNvPr id="12"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9030" y="3242501"/>
                        <a:ext cx="257175" cy="214312"/>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7" name="文字方塊 6"/>
              <p:cNvSpPr txBox="1">
                <a:spLocks noChangeArrowheads="1"/>
              </p:cNvSpPr>
              <p:nvPr/>
            </p:nvSpPr>
            <p:spPr bwMode="auto">
              <a:xfrm>
                <a:off x="1187623" y="5299538"/>
                <a:ext cx="7056785" cy="13388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0"/>
                  </a:spcBef>
                  <a:buFontTx/>
                  <a:buNone/>
                </a:pPr>
                <a:r>
                  <a:rPr lang="zh-TW" altLang="en-US" sz="1800" dirty="0"/>
                  <a:t>而在低頻率區域，能階差相對於平均為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𝑘𝑇</m:t>
                    </m:r>
                  </m:oMath>
                </a14:m>
                <a:r>
                  <a:rPr lang="en-US" altLang="zh-TW" sz="1800" i="1" dirty="0">
                    <a:solidFill>
                      <a:srgbClr val="FF0000"/>
                    </a:solidFill>
                    <a:latin typeface="Times New Roman" pitchFamily="18" charset="0"/>
                    <a:cs typeface="Times New Roman" pitchFamily="18" charset="0"/>
                  </a:rPr>
                  <a:t> </a:t>
                </a:r>
                <a:r>
                  <a:rPr lang="zh-TW" altLang="en-US" sz="1800" dirty="0">
                    <a:latin typeface="Times New Roman" pitchFamily="18" charset="0"/>
                    <a:cs typeface="Times New Roman" pitchFamily="18" charset="0"/>
                  </a:rPr>
                  <a:t>的</a:t>
                </a:r>
                <a:r>
                  <a:rPr lang="zh-TW" altLang="en-US" sz="1800" dirty="0">
                    <a:cs typeface="Times New Roman" pitchFamily="18" charset="0"/>
                  </a:rPr>
                  <a:t>熱能很小，所以能階差幾乎可以忽略，此區的駐波膜式能量吸收效率就大約與古典彈簧能量均分原理所要求的</a:t>
                </a:r>
                <a:r>
                  <a:rPr lang="zh-TW" altLang="en-US" sz="1800" dirty="0">
                    <a:solidFill>
                      <a:srgbClr val="FF0000"/>
                    </a:solidFill>
                    <a:cs typeface="Times New Roman" pitchFamily="18" charset="0"/>
                  </a:rPr>
                  <a:t>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𝑘𝑇</m:t>
                    </m:r>
                  </m:oMath>
                </a14:m>
                <a:r>
                  <a:rPr lang="zh-TW" altLang="en-US" sz="1800" dirty="0">
                    <a:latin typeface="Times New Roman" pitchFamily="18" charset="0"/>
                    <a:cs typeface="Times New Roman" pitchFamily="18" charset="0"/>
                  </a:rPr>
                  <a:t> 差距不大。古典的結果大致與實驗吻合。</a:t>
                </a:r>
                <a:endParaRPr lang="zh-TW" altLang="en-US" sz="1800" dirty="0">
                  <a:cs typeface="Times New Roman" pitchFamily="18" charset="0"/>
                </a:endParaRPr>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1187623" y="5299538"/>
                <a:ext cx="7056785" cy="1338828"/>
              </a:xfrm>
              <a:prstGeom prst="rect">
                <a:avLst/>
              </a:prstGeom>
              <a:blipFill>
                <a:blip r:embed="rId8"/>
                <a:stretch>
                  <a:fillRect l="-719" r="-540" b="-28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extLst>
      <p:ext uri="{BB962C8B-B14F-4D97-AF65-F5344CB8AC3E}">
        <p14:creationId xmlns:p14="http://schemas.microsoft.com/office/powerpoint/2010/main" val="1765535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8" descr="D:\Dropbox\Documents\課程\YoungTextBook\Images\Chapter39\A_Images\A_Figures_and_Photos\39_33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182" y="2021111"/>
            <a:ext cx="214471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文字方塊 6"/>
          <p:cNvSpPr txBox="1">
            <a:spLocks noChangeArrowheads="1"/>
          </p:cNvSpPr>
          <p:nvPr/>
        </p:nvSpPr>
        <p:spPr bwMode="auto">
          <a:xfrm>
            <a:off x="2389478" y="5301208"/>
            <a:ext cx="4569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cs typeface="Times New Roman" pitchFamily="18" charset="0"/>
              </a:rPr>
              <a:t>而溫度越高，能夠被激發的駐波頻率越高，</a:t>
            </a:r>
          </a:p>
        </p:txBody>
      </p:sp>
      <p:sp>
        <p:nvSpPr>
          <p:cNvPr id="7" name="向上箭號 6"/>
          <p:cNvSpPr/>
          <p:nvPr/>
        </p:nvSpPr>
        <p:spPr>
          <a:xfrm>
            <a:off x="7308304" y="4005063"/>
            <a:ext cx="182896" cy="817985"/>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97287" name="Object 9"/>
          <p:cNvGraphicFramePr>
            <a:graphicFrameLocks noChangeAspect="1"/>
          </p:cNvGraphicFramePr>
          <p:nvPr/>
        </p:nvGraphicFramePr>
        <p:xfrm>
          <a:off x="7044644" y="4306899"/>
          <a:ext cx="257175" cy="214312"/>
        </p:xfrm>
        <a:graphic>
          <a:graphicData uri="http://schemas.openxmlformats.org/presentationml/2006/ole">
            <mc:AlternateContent xmlns:mc="http://schemas.openxmlformats.org/markup-compatibility/2006">
              <mc:Choice xmlns:v="urn:schemas-microsoft-com:vml" Requires="v">
                <p:oleObj name="方程式" r:id="rId3" imgW="215619" imgH="177569" progId="Equation.3">
                  <p:embed/>
                </p:oleObj>
              </mc:Choice>
              <mc:Fallback>
                <p:oleObj name="方程式" r:id="rId3" imgW="215619" imgH="177569" progId="Equation.3">
                  <p:embed/>
                  <p:pic>
                    <p:nvPicPr>
                      <p:cNvPr id="97287"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4644" y="4306899"/>
                        <a:ext cx="257175" cy="214312"/>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 name="向上箭號 8"/>
          <p:cNvSpPr/>
          <p:nvPr/>
        </p:nvSpPr>
        <p:spPr>
          <a:xfrm>
            <a:off x="6838269" y="1340769"/>
            <a:ext cx="206375" cy="3490218"/>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7417" name="Picture 9" descr="D:\Dropbox\Documents\課程\YoungTextBook\Images\Chapter39\A_Images\A_Figures_and_Photos\39_32_Figure.jpg"/>
          <p:cNvPicPr>
            <a:picLocks noChangeAspect="1" noChangeArrowheads="1"/>
          </p:cNvPicPr>
          <p:nvPr/>
        </p:nvPicPr>
        <p:blipFill>
          <a:blip r:embed="rId5">
            <a:extLst>
              <a:ext uri="{28A0092B-C50C-407E-A947-70E740481C1C}">
                <a14:useLocalDpi xmlns:a14="http://schemas.microsoft.com/office/drawing/2010/main" val="0"/>
              </a:ext>
            </a:extLst>
          </a:blip>
          <a:srcRect t="15320" b="13583"/>
          <a:stretch>
            <a:fillRect/>
          </a:stretch>
        </p:blipFill>
        <p:spPr bwMode="auto">
          <a:xfrm>
            <a:off x="993007" y="1052736"/>
            <a:ext cx="4340057"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389478" y="5805264"/>
            <a:ext cx="6575010" cy="369332"/>
          </a:xfrm>
          <a:prstGeom prst="rect">
            <a:avLst/>
          </a:prstGeom>
          <a:noFill/>
        </p:spPr>
        <p:txBody>
          <a:bodyPr wrap="square" rtlCol="0">
            <a:spAutoFit/>
          </a:bodyPr>
          <a:lstStyle/>
          <a:p>
            <a:r>
              <a:rPr lang="zh-TW" altLang="en-US" dirty="0"/>
              <a:t>所以溫度越高，高頻率的輻射能量就會增加！</a:t>
            </a:r>
          </a:p>
        </p:txBody>
      </p:sp>
    </p:spTree>
    <p:extLst>
      <p:ext uri="{BB962C8B-B14F-4D97-AF65-F5344CB8AC3E}">
        <p14:creationId xmlns:p14="http://schemas.microsoft.com/office/powerpoint/2010/main" val="22939969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4" name="文字方塊 9"/>
          <p:cNvSpPr txBox="1">
            <a:spLocks noChangeArrowheads="1"/>
          </p:cNvSpPr>
          <p:nvPr/>
        </p:nvSpPr>
        <p:spPr bwMode="auto">
          <a:xfrm>
            <a:off x="2019016" y="542620"/>
            <a:ext cx="51059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這些性質都表現在量子彈簧的能量平均值之中！</a:t>
            </a:r>
          </a:p>
        </p:txBody>
      </p:sp>
      <mc:AlternateContent xmlns:mc="http://schemas.openxmlformats.org/markup-compatibility/2006" xmlns:a14="http://schemas.microsoft.com/office/drawing/2010/main">
        <mc:Choice Requires="a14">
          <p:sp>
            <p:nvSpPr>
              <p:cNvPr id="2" name="文字方塊 1"/>
              <p:cNvSpPr txBox="1"/>
              <p:nvPr/>
            </p:nvSpPr>
            <p:spPr>
              <a:xfrm>
                <a:off x="2051720" y="1828785"/>
                <a:ext cx="2080970" cy="6224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a:rPr>
                            <m:t>𝐸</m:t>
                          </m:r>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h𝑓</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h𝑓</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2051720" y="1828785"/>
                <a:ext cx="2080970" cy="622414"/>
              </a:xfrm>
              <a:prstGeom prst="rect">
                <a:avLst/>
              </a:prstGeom>
              <a:blipFill>
                <a:blip r:embed="rId2"/>
                <a:stretch>
                  <a:fillRect b="-612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2083749" y="961958"/>
                <a:ext cx="2048941" cy="72186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𝑃</m:t>
                          </m:r>
                        </m:e>
                        <m:sub>
                          <m:r>
                            <a:rPr lang="en-US" altLang="zh-TW" i="1">
                              <a:latin typeface="Cambria Math"/>
                            </a:rPr>
                            <m:t>𝑛</m:t>
                          </m:r>
                        </m:sub>
                      </m:sSub>
                      <m:r>
                        <a:rPr lang="en-US" altLang="zh-TW" b="0" i="1" smtClean="0">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𝑛</m:t>
                                  </m:r>
                                </m:sub>
                              </m:sSub>
                              <m:r>
                                <a:rPr lang="en-US" altLang="zh-TW" i="1">
                                  <a:latin typeface="Cambria Math"/>
                                </a:rPr>
                                <m:t>/</m:t>
                              </m:r>
                              <m:r>
                                <a:rPr lang="en-US" altLang="zh-TW" i="1">
                                  <a:latin typeface="Cambria Math"/>
                                </a:rPr>
                                <m:t>𝑘𝑇</m:t>
                              </m:r>
                            </m:sup>
                          </m:sSup>
                        </m:num>
                        <m:den>
                          <m:nary>
                            <m:naryPr>
                              <m:chr m:val="∑"/>
                              <m:ctrlPr>
                                <a:rPr lang="en-US" altLang="zh-TW" i="1">
                                  <a:latin typeface="Cambria Math" panose="02040503050406030204" pitchFamily="18" charset="0"/>
                                </a:rPr>
                              </m:ctrlPr>
                            </m:naryPr>
                            <m:sub>
                              <m:r>
                                <m:rPr>
                                  <m:brk m:alnAt="23"/>
                                </m:rPr>
                                <a:rPr lang="en-US" altLang="zh-TW" i="1">
                                  <a:latin typeface="Cambria Math"/>
                                </a:rPr>
                                <m:t>𝑛</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𝑛</m:t>
                                      </m:r>
                                    </m:sub>
                                  </m:sSub>
                                  <m:r>
                                    <a:rPr lang="en-US" altLang="zh-TW" i="1">
                                      <a:latin typeface="Cambria Math"/>
                                    </a:rPr>
                                    <m:t>/</m:t>
                                  </m:r>
                                  <m:r>
                                    <a:rPr lang="en-US" altLang="zh-TW" i="1">
                                      <a:latin typeface="Cambria Math"/>
                                    </a:rPr>
                                    <m:t>𝑘𝑇</m:t>
                                  </m:r>
                                </m:sup>
                              </m:sSup>
                            </m:e>
                          </m:nary>
                        </m:den>
                      </m:f>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2083749" y="961958"/>
                <a:ext cx="2048941" cy="721864"/>
              </a:xfrm>
              <a:prstGeom prst="rect">
                <a:avLst/>
              </a:prstGeom>
              <a:blipFill>
                <a:blip r:embed="rId3"/>
                <a:stretch>
                  <a:fillRect t="-10345" b="-84483"/>
                </a:stretch>
              </a:blipFill>
            </p:spPr>
            <p:txBody>
              <a:bodyPr/>
              <a:lstStyle/>
              <a:p>
                <a:r>
                  <a:rPr lang="en-TW">
                    <a:noFill/>
                  </a:rPr>
                  <a:t> </a:t>
                </a:r>
              </a:p>
            </p:txBody>
          </p:sp>
        </mc:Fallback>
      </mc:AlternateContent>
      <p:pic>
        <p:nvPicPr>
          <p:cNvPr id="15" name="Picture 2" descr="E:\Media\Images\chapter40\4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944868"/>
            <a:ext cx="1292659" cy="150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825744E-8CE2-524C-BA46-AF8DAD298435}"/>
              </a:ext>
            </a:extLst>
          </p:cNvPr>
          <p:cNvPicPr>
            <a:picLocks noChangeAspect="1"/>
          </p:cNvPicPr>
          <p:nvPr/>
        </p:nvPicPr>
        <p:blipFill rotWithShape="1">
          <a:blip r:embed="rId5"/>
          <a:srcRect l="32399" r="22060" b="15213"/>
          <a:stretch/>
        </p:blipFill>
        <p:spPr>
          <a:xfrm>
            <a:off x="1339241" y="2820394"/>
            <a:ext cx="2691988" cy="2774711"/>
          </a:xfrm>
          <a:prstGeom prst="rect">
            <a:avLst/>
          </a:prstGeom>
        </p:spPr>
      </p:pic>
      <p:sp>
        <p:nvSpPr>
          <p:cNvPr id="18" name="Rectangle 17">
            <a:extLst>
              <a:ext uri="{FF2B5EF4-FFF2-40B4-BE49-F238E27FC236}">
                <a16:creationId xmlns:a16="http://schemas.microsoft.com/office/drawing/2014/main" id="{F4866C3D-2453-4941-ACC1-535BBD2000F8}"/>
              </a:ext>
            </a:extLst>
          </p:cNvPr>
          <p:cNvSpPr/>
          <p:nvPr/>
        </p:nvSpPr>
        <p:spPr>
          <a:xfrm>
            <a:off x="4139241" y="2815866"/>
            <a:ext cx="3995936" cy="279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9" name="Picture 2">
            <a:extLst>
              <a:ext uri="{FF2B5EF4-FFF2-40B4-BE49-F238E27FC236}">
                <a16:creationId xmlns:a16="http://schemas.microsoft.com/office/drawing/2014/main" id="{1D28D46D-D8E2-A647-81CB-A5CE0812BE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2782950"/>
            <a:ext cx="3995936" cy="279923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F90A36EC-4D79-654B-9FFC-197C9D916F18}"/>
              </a:ext>
            </a:extLst>
          </p:cNvPr>
          <p:cNvCxnSpPr/>
          <p:nvPr/>
        </p:nvCxnSpPr>
        <p:spPr>
          <a:xfrm>
            <a:off x="5436096" y="3429000"/>
            <a:ext cx="0" cy="7200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A9D1B1D-374C-234A-A4EF-214B9188BF29}"/>
              </a:ext>
            </a:extLst>
          </p:cNvPr>
          <p:cNvCxnSpPr/>
          <p:nvPr/>
        </p:nvCxnSpPr>
        <p:spPr>
          <a:xfrm>
            <a:off x="7308304" y="4365104"/>
            <a:ext cx="0" cy="7200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04F191B-0ADA-064D-90C0-EC7E7E0EE9F9}"/>
              </a:ext>
            </a:extLst>
          </p:cNvPr>
          <p:cNvSpPr/>
          <p:nvPr/>
        </p:nvSpPr>
        <p:spPr>
          <a:xfrm>
            <a:off x="4211960" y="2996952"/>
            <a:ext cx="360040"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BAE4EE1-937B-9243-BFC7-B219EAE9AD10}"/>
                  </a:ext>
                </a:extLst>
              </p:cNvPr>
              <p:cNvSpPr txBox="1"/>
              <p:nvPr/>
            </p:nvSpPr>
            <p:spPr>
              <a:xfrm>
                <a:off x="1347145" y="5671810"/>
                <a:ext cx="7257303" cy="369332"/>
              </a:xfrm>
              <a:prstGeom prst="rect">
                <a:avLst/>
              </a:prstGeom>
              <a:noFill/>
            </p:spPr>
            <p:txBody>
              <a:bodyPr wrap="square" rtlCol="0">
                <a:spAutoFit/>
              </a:bodyPr>
              <a:lstStyle/>
              <a:p>
                <a:r>
                  <a:rPr lang="en-TW" dirty="0"/>
                  <a:t>只有在頻率與溫度的比</a:t>
                </a:r>
                <a14:m>
                  <m:oMath xmlns:m="http://schemas.openxmlformats.org/officeDocument/2006/math">
                    <m:r>
                      <a:rPr lang="en-US" b="0" i="1" dirty="0" smtClean="0">
                        <a:latin typeface="Cambria Math" panose="02040503050406030204" pitchFamily="18" charset="0"/>
                      </a:rPr>
                      <m:t>h</m:t>
                    </m:r>
                    <m:r>
                      <a:rPr lang="en-US" b="0" i="1" dirty="0" smtClean="0">
                        <a:latin typeface="Cambria Math" panose="02040503050406030204" pitchFamily="18" charset="0"/>
                        <a:ea typeface="Cambria Math" panose="02040503050406030204" pitchFamily="18" charset="0"/>
                      </a:rPr>
                      <m:t>𝜈</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𝑘𝑇</m:t>
                    </m:r>
                  </m:oMath>
                </a14:m>
                <a:r>
                  <a:rPr lang="en-TW" dirty="0"/>
                  <a:t>為無限小時，</a:t>
                </a:r>
                <a:r>
                  <a:rPr lang="en-TW" dirty="0">
                    <a:solidFill>
                      <a:schemeClr val="tx1"/>
                    </a:solidFill>
                  </a:rPr>
                  <a:t>彈簧吸收的能量才是</a:t>
                </a:r>
                <a:r>
                  <a:rPr lang="en-US" altLang="zh-TW" dirty="0">
                    <a:solidFill>
                      <a:schemeClr val="tx1"/>
                    </a:solidFill>
                    <a:cs typeface="Times New Roman" pitchFamily="18" charset="0"/>
                  </a:rPr>
                  <a:t> </a:t>
                </a:r>
                <a14:m>
                  <m:oMath xmlns:m="http://schemas.openxmlformats.org/officeDocument/2006/math">
                    <m:r>
                      <a:rPr lang="en-US" altLang="zh-TW" i="1" dirty="0">
                        <a:solidFill>
                          <a:schemeClr val="tx1"/>
                        </a:solidFill>
                        <a:latin typeface="Cambria Math" panose="02040503050406030204" pitchFamily="18" charset="0"/>
                        <a:cs typeface="Times New Roman" pitchFamily="18" charset="0"/>
                      </a:rPr>
                      <m:t>𝑘𝑇</m:t>
                    </m:r>
                  </m:oMath>
                </a14:m>
                <a:r>
                  <a:rPr lang="en-TW" dirty="0"/>
                  <a:t>。</a:t>
                </a:r>
              </a:p>
            </p:txBody>
          </p:sp>
        </mc:Choice>
        <mc:Fallback xmlns="">
          <p:sp>
            <p:nvSpPr>
              <p:cNvPr id="11" name="TextBox 10">
                <a:extLst>
                  <a:ext uri="{FF2B5EF4-FFF2-40B4-BE49-F238E27FC236}">
                    <a16:creationId xmlns:a16="http://schemas.microsoft.com/office/drawing/2014/main" id="{2BAE4EE1-937B-9243-BFC7-B219EAE9AD10}"/>
                  </a:ext>
                </a:extLst>
              </p:cNvPr>
              <p:cNvSpPr txBox="1">
                <a:spLocks noRot="1" noChangeAspect="1" noMove="1" noResize="1" noEditPoints="1" noAdjustHandles="1" noChangeArrowheads="1" noChangeShapeType="1" noTextEdit="1"/>
              </p:cNvSpPr>
              <p:nvPr/>
            </p:nvSpPr>
            <p:spPr>
              <a:xfrm>
                <a:off x="1347145" y="5671810"/>
                <a:ext cx="7257303" cy="369332"/>
              </a:xfrm>
              <a:prstGeom prst="rect">
                <a:avLst/>
              </a:prstGeom>
              <a:blipFill>
                <a:blip r:embed="rId7"/>
                <a:stretch>
                  <a:fillRect l="-699" t="-6667" b="-23333"/>
                </a:stretch>
              </a:blipFill>
            </p:spPr>
            <p:txBody>
              <a:bodyPr/>
              <a:lstStyle/>
              <a:p>
                <a:r>
                  <a:rPr lang="en-TW">
                    <a:noFill/>
                  </a:rPr>
                  <a:t> </a:t>
                </a:r>
              </a:p>
            </p:txBody>
          </p:sp>
        </mc:Fallback>
      </mc:AlternateContent>
      <p:sp>
        <p:nvSpPr>
          <p:cNvPr id="21" name="Rectangle 20">
            <a:extLst>
              <a:ext uri="{FF2B5EF4-FFF2-40B4-BE49-F238E27FC236}">
                <a16:creationId xmlns:a16="http://schemas.microsoft.com/office/drawing/2014/main" id="{DEF897DB-2B5C-7543-81CE-6F2F73ABD35B}"/>
              </a:ext>
            </a:extLst>
          </p:cNvPr>
          <p:cNvSpPr/>
          <p:nvPr/>
        </p:nvSpPr>
        <p:spPr>
          <a:xfrm>
            <a:off x="1339241" y="6074310"/>
            <a:ext cx="7026191" cy="369332"/>
          </a:xfrm>
          <a:prstGeom prst="rect">
            <a:avLst/>
          </a:prstGeom>
        </p:spPr>
        <p:txBody>
          <a:bodyPr wrap="square">
            <a:spAutoFit/>
          </a:bodyPr>
          <a:lstStyle/>
          <a:p>
            <a:r>
              <a:rPr lang="en-TW" dirty="0"/>
              <a:t>頻率增加，會溫度降低，都使門檻效果顯著，吸收比例變小。</a:t>
            </a:r>
          </a:p>
        </p:txBody>
      </p:sp>
    </p:spTree>
    <p:extLst>
      <p:ext uri="{BB962C8B-B14F-4D97-AF65-F5344CB8AC3E}">
        <p14:creationId xmlns:p14="http://schemas.microsoft.com/office/powerpoint/2010/main" val="2716670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Text Box 3"/>
              <p:cNvSpPr txBox="1">
                <a:spLocks noChangeArrowheads="1"/>
              </p:cNvSpPr>
              <p:nvPr/>
            </p:nvSpPr>
            <p:spPr bwMode="auto">
              <a:xfrm>
                <a:off x="827584" y="841016"/>
                <a:ext cx="432047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輻射總功率</a:t>
                </a:r>
                <a14:m>
                  <m:oMath xmlns:m="http://schemas.openxmlformats.org/officeDocument/2006/math">
                    <m:r>
                      <a:rPr lang="en-US" altLang="zh-TW" sz="1800" b="0" i="0" smtClean="0">
                        <a:solidFill>
                          <a:srgbClr val="FF0000"/>
                        </a:solidFill>
                        <a:latin typeface="Cambria Math"/>
                      </a:rPr>
                      <m:t> </m:t>
                    </m:r>
                    <m:r>
                      <a:rPr lang="en-US" altLang="zh-TW" sz="1800" b="0" i="1" smtClean="0">
                        <a:solidFill>
                          <a:srgbClr val="FF0000"/>
                        </a:solidFill>
                        <a:latin typeface="Cambria Math"/>
                      </a:rPr>
                      <m:t>𝑃</m:t>
                    </m:r>
                  </m:oMath>
                </a14:m>
                <a:r>
                  <a:rPr lang="zh-TW" altLang="en-US" sz="1800" dirty="0">
                    <a:solidFill>
                      <a:srgbClr val="FF0000"/>
                    </a:solidFill>
                  </a:rPr>
                  <a:t>：單位時間的總輻射能量。</a:t>
                </a:r>
              </a:p>
            </p:txBody>
          </p:sp>
        </mc:Choice>
        <mc:Fallback xmlns="">
          <p:sp>
            <p:nvSpPr>
              <p:cNvPr id="6146" name="Text Box 3"/>
              <p:cNvSpPr txBox="1">
                <a:spLocks noRot="1" noChangeAspect="1" noMove="1" noResize="1" noEditPoints="1" noAdjustHandles="1" noChangeArrowheads="1" noChangeShapeType="1" noTextEdit="1"/>
              </p:cNvSpPr>
              <p:nvPr/>
            </p:nvSpPr>
            <p:spPr bwMode="auto">
              <a:xfrm>
                <a:off x="827584" y="841016"/>
                <a:ext cx="4320479" cy="369332"/>
              </a:xfrm>
              <a:prstGeom prst="rect">
                <a:avLst/>
              </a:prstGeom>
              <a:blipFill rotWithShape="1">
                <a:blip r:embed="rId3"/>
                <a:stretch>
                  <a:fillRect l="-1271" t="-6557" r="-282"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6150" name="文字方塊 12"/>
          <p:cNvSpPr txBox="1">
            <a:spLocks noChangeArrowheads="1"/>
          </p:cNvSpPr>
          <p:nvPr/>
        </p:nvSpPr>
        <p:spPr bwMode="auto">
          <a:xfrm>
            <a:off x="827386" y="404664"/>
            <a:ext cx="46925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首先何謂一樣？熱幅射可測量的特性：</a:t>
            </a:r>
          </a:p>
        </p:txBody>
      </p:sp>
      <p:pic>
        <p:nvPicPr>
          <p:cNvPr id="6153" name="Picture 16" descr="http://t2.gstatic.com/images?q=tbn:ANd9GcT6CWMQT7u-cX61oSIbeczGLNdy97xl1L5Krl7ugYod_58iX-qZRunNlgi8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916" y="841016"/>
            <a:ext cx="2220436" cy="166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 Box 5"/>
              <p:cNvSpPr txBox="1">
                <a:spLocks noChangeArrowheads="1"/>
              </p:cNvSpPr>
              <p:nvPr/>
            </p:nvSpPr>
            <p:spPr bwMode="auto">
              <a:xfrm>
                <a:off x="827584" y="2780928"/>
                <a:ext cx="324036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輻射功率的波長分布：</a:t>
                </a:r>
                <a14:m>
                  <m:oMath xmlns:m="http://schemas.openxmlformats.org/officeDocument/2006/math">
                    <m:r>
                      <a:rPr lang="en-US" altLang="zh-TW" sz="1800" i="1">
                        <a:solidFill>
                          <a:srgbClr val="FF0000"/>
                        </a:solidFill>
                        <a:latin typeface="Cambria Math"/>
                      </a:rPr>
                      <m:t>𝑃</m:t>
                    </m:r>
                    <m:r>
                      <a:rPr lang="en-US" altLang="zh-TW" sz="1800" b="0" i="1" smtClean="0">
                        <a:solidFill>
                          <a:srgbClr val="FF0000"/>
                        </a:solidFill>
                        <a:latin typeface="Cambria Math"/>
                      </a:rPr>
                      <m:t>(</m:t>
                    </m:r>
                    <m:r>
                      <a:rPr lang="zh-TW" altLang="en-US" sz="1800" b="0" i="1" smtClean="0">
                        <a:solidFill>
                          <a:srgbClr val="FF0000"/>
                        </a:solidFill>
                        <a:latin typeface="Cambria Math"/>
                      </a:rPr>
                      <m:t>𝜆</m:t>
                    </m:r>
                    <m:r>
                      <a:rPr lang="en-US" altLang="zh-TW" sz="1800" b="0" i="1" smtClean="0">
                        <a:solidFill>
                          <a:srgbClr val="FF0000"/>
                        </a:solidFill>
                        <a:latin typeface="Cambria Math"/>
                      </a:rPr>
                      <m:t>)</m:t>
                    </m:r>
                  </m:oMath>
                </a14:m>
                <a:endParaRPr lang="zh-TW" altLang="en-US" sz="1800" dirty="0">
                  <a:solidFill>
                    <a:srgbClr val="FF0000"/>
                  </a:solidFill>
                </a:endParaRPr>
              </a:p>
            </p:txBody>
          </p:sp>
        </mc:Choice>
        <mc:Fallback xmlns="">
          <p:sp>
            <p:nvSpPr>
              <p:cNvPr id="10" name="Text Box 5"/>
              <p:cNvSpPr txBox="1">
                <a:spLocks noRot="1" noChangeAspect="1" noMove="1" noResize="1" noEditPoints="1" noAdjustHandles="1" noChangeArrowheads="1" noChangeShapeType="1" noTextEdit="1"/>
              </p:cNvSpPr>
              <p:nvPr/>
            </p:nvSpPr>
            <p:spPr bwMode="auto">
              <a:xfrm>
                <a:off x="827584" y="2780928"/>
                <a:ext cx="3240360" cy="369332"/>
              </a:xfrm>
              <a:prstGeom prst="rect">
                <a:avLst/>
              </a:prstGeom>
              <a:blipFill>
                <a:blip r:embed="rId5"/>
                <a:stretch>
                  <a:fillRect l="-1953"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1" name="Picture 2" descr="http://1.bp.blogspot.com/-9gBQsrG17oU/Tqqd_qNS2zI/AAAAAAAAKyE/gCQ-36XyB4o/s1600/FG04_07.jpg"/>
          <p:cNvPicPr>
            <a:picLocks noChangeAspect="1" noChangeArrowheads="1"/>
          </p:cNvPicPr>
          <p:nvPr/>
        </p:nvPicPr>
        <p:blipFill rotWithShape="1">
          <a:blip r:embed="rId6">
            <a:extLst>
              <a:ext uri="{28A0092B-C50C-407E-A947-70E740481C1C}">
                <a14:useLocalDpi xmlns:a14="http://schemas.microsoft.com/office/drawing/2010/main" val="0"/>
              </a:ext>
            </a:extLst>
          </a:blip>
          <a:srcRect l="35726" t="31775" b="4312"/>
          <a:stretch/>
        </p:blipFill>
        <p:spPr bwMode="auto">
          <a:xfrm>
            <a:off x="4005396" y="2780928"/>
            <a:ext cx="3734956" cy="302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5724128" y="2780928"/>
            <a:ext cx="12961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4211960" y="2780928"/>
            <a:ext cx="107173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827584" y="5860373"/>
            <a:ext cx="6422975" cy="369332"/>
          </a:xfrm>
          <a:prstGeom prst="rect">
            <a:avLst/>
          </a:prstGeom>
          <a:noFill/>
        </p:spPr>
        <p:txBody>
          <a:bodyPr wrap="square" rtlCol="0">
            <a:spAutoFit/>
          </a:bodyPr>
          <a:lstStyle/>
          <a:p>
            <a:r>
              <a:rPr lang="zh-TW" altLang="en-US" dirty="0"/>
              <a:t>就以上兩個特性而言，所有同溫度的黑體輻射都是一模一樣！</a:t>
            </a:r>
          </a:p>
        </p:txBody>
      </p:sp>
      <mc:AlternateContent xmlns:mc="http://schemas.openxmlformats.org/markup-compatibility/2006" xmlns:a14="http://schemas.microsoft.com/office/drawing/2010/main">
        <mc:Choice Requires="a14">
          <p:sp>
            <p:nvSpPr>
              <p:cNvPr id="4" name="文字方塊 3"/>
              <p:cNvSpPr txBox="1"/>
              <p:nvPr/>
            </p:nvSpPr>
            <p:spPr>
              <a:xfrm>
                <a:off x="899592" y="1268760"/>
                <a:ext cx="933332" cy="6127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𝑄</m:t>
                          </m:r>
                        </m:num>
                        <m:den>
                          <m:r>
                            <a:rPr lang="en-US" altLang="zh-TW" b="0" i="1" smtClean="0">
                              <a:latin typeface="Cambria Math"/>
                              <a:ea typeface="Cambria Math"/>
                            </a:rPr>
                            <m:t>∆</m:t>
                          </m:r>
                          <m:r>
                            <a:rPr lang="en-US" altLang="zh-TW" b="0" i="1" smtClean="0">
                              <a:latin typeface="Cambria Math"/>
                              <a:ea typeface="Cambria Math"/>
                            </a:rPr>
                            <m:t>𝑡</m:t>
                          </m:r>
                        </m:den>
                      </m:f>
                    </m:oMath>
                  </m:oMathPara>
                </a14:m>
                <a:endParaRPr lang="zh-TW" altLang="en-US" i="1"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899592" y="1268760"/>
                <a:ext cx="933332" cy="612732"/>
              </a:xfrm>
              <a:prstGeom prst="rect">
                <a:avLst/>
              </a:prstGeom>
              <a:blipFill rotWithShape="1">
                <a:blip r:embed="rId7"/>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10655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3" grpId="0" animBg="1"/>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2499356" y="1519734"/>
                <a:ext cx="1071126" cy="6481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8</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𝑓</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𝑑𝑓</m:t>
                      </m:r>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2499356" y="1519734"/>
                <a:ext cx="1071126" cy="648191"/>
              </a:xfrm>
              <a:prstGeom prst="rect">
                <a:avLst/>
              </a:prstGeom>
              <a:blipFill>
                <a:blip r:embed="rId2"/>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2499355" y="3573016"/>
                <a:ext cx="1904237" cy="6224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b="0" i="1" smtClean="0">
                              <a:latin typeface="Cambria Math" panose="02040503050406030204" pitchFamily="18" charset="0"/>
                            </a:rPr>
                          </m:ctrlPr>
                        </m:dPr>
                        <m:e>
                          <m:r>
                            <a:rPr lang="en-US" altLang="zh-TW" b="0" i="1" smtClean="0">
                              <a:latin typeface="Cambria Math"/>
                            </a:rPr>
                            <m:t>𝐸</m:t>
                          </m:r>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h𝑓</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h𝑓</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2499355" y="3573016"/>
                <a:ext cx="1904237" cy="622414"/>
              </a:xfrm>
              <a:prstGeom prst="rect">
                <a:avLst/>
              </a:prstGeom>
              <a:blipFill>
                <a:blip r:embed="rId3"/>
                <a:stretch>
                  <a:fillRect b="-4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9"/>
              <p:cNvSpPr txBox="1">
                <a:spLocks noChangeArrowheads="1"/>
              </p:cNvSpPr>
              <p:nvPr/>
            </p:nvSpPr>
            <p:spPr bwMode="auto">
              <a:xfrm>
                <a:off x="1329378" y="3068960"/>
                <a:ext cx="527443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一個量子彈簧在溫度為</a:t>
                </a:r>
                <a14:m>
                  <m:oMath xmlns:m="http://schemas.openxmlformats.org/officeDocument/2006/math">
                    <m:r>
                      <a:rPr lang="en-US" altLang="zh-TW" sz="1800" b="0" i="1" smtClean="0">
                        <a:latin typeface="Cambria Math"/>
                      </a:rPr>
                      <m:t>𝑇</m:t>
                    </m:r>
                  </m:oMath>
                </a14:m>
                <a:r>
                  <a:rPr lang="zh-TW" altLang="en-US" sz="1800" dirty="0"/>
                  <a:t>的環境中的能量平均值：</a:t>
                </a:r>
              </a:p>
            </p:txBody>
          </p:sp>
        </mc:Choice>
        <mc:Fallback xmlns="">
          <p:sp>
            <p:nvSpPr>
              <p:cNvPr id="4" name="文字方塊 9"/>
              <p:cNvSpPr txBox="1">
                <a:spLocks noRot="1" noChangeAspect="1" noMove="1" noResize="1" noEditPoints="1" noAdjustHandles="1" noChangeArrowheads="1" noChangeShapeType="1" noTextEdit="1"/>
              </p:cNvSpPr>
              <p:nvPr/>
            </p:nvSpPr>
            <p:spPr bwMode="auto">
              <a:xfrm>
                <a:off x="1329378" y="3068960"/>
                <a:ext cx="5274434" cy="369332"/>
              </a:xfrm>
              <a:prstGeom prst="rect">
                <a:avLst/>
              </a:prstGeom>
              <a:blipFill>
                <a:blip r:embed="rId4"/>
                <a:stretch>
                  <a:fillRect l="-96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1329379" y="1015678"/>
                <a:ext cx="6426561" cy="369332"/>
              </a:xfrm>
              <a:prstGeom prst="rect">
                <a:avLst/>
              </a:prstGeom>
            </p:spPr>
            <p:txBody>
              <a:bodyPr wrap="square">
                <a:spAutoFit/>
              </a:bodyPr>
              <a:lstStyle/>
              <a:p>
                <a:r>
                  <a:rPr lang="zh-TW" altLang="en-US" dirty="0"/>
                  <a:t>單位體積內，頻率介於</a:t>
                </a:r>
                <a14:m>
                  <m:oMath xmlns:m="http://schemas.openxmlformats.org/officeDocument/2006/math">
                    <m:r>
                      <a:rPr lang="en-US" altLang="zh-TW" i="1">
                        <a:latin typeface="Cambria Math"/>
                      </a:rPr>
                      <m:t>𝑓</m:t>
                    </m:r>
                  </m:oMath>
                </a14:m>
                <a:r>
                  <a:rPr lang="zh-TW" altLang="en-US" dirty="0"/>
                  <a:t>及</a:t>
                </a:r>
                <a14:m>
                  <m:oMath xmlns:m="http://schemas.openxmlformats.org/officeDocument/2006/math">
                    <m:r>
                      <a:rPr lang="en-US" altLang="zh-TW" i="1">
                        <a:latin typeface="Cambria Math"/>
                      </a:rPr>
                      <m:t>𝑓</m:t>
                    </m:r>
                    <m:r>
                      <a:rPr lang="en-US" altLang="zh-TW" i="1">
                        <a:latin typeface="Cambria Math"/>
                      </a:rPr>
                      <m:t>+</m:t>
                    </m:r>
                    <m:r>
                      <a:rPr lang="en-US" altLang="zh-TW" i="1">
                        <a:latin typeface="Cambria Math"/>
                      </a:rPr>
                      <m:t>𝑑𝑓</m:t>
                    </m:r>
                  </m:oMath>
                </a14:m>
                <a:r>
                  <a:rPr lang="zh-TW" altLang="en-US" dirty="0"/>
                  <a:t>之間的駐波狀態總數為</a:t>
                </a:r>
              </a:p>
            </p:txBody>
          </p:sp>
        </mc:Choice>
        <mc:Fallback xmlns="">
          <p:sp>
            <p:nvSpPr>
              <p:cNvPr id="5" name="矩形 4"/>
              <p:cNvSpPr>
                <a:spLocks noRot="1" noChangeAspect="1" noMove="1" noResize="1" noEditPoints="1" noAdjustHandles="1" noChangeArrowheads="1" noChangeShapeType="1" noTextEdit="1"/>
              </p:cNvSpPr>
              <p:nvPr/>
            </p:nvSpPr>
            <p:spPr>
              <a:xfrm>
                <a:off x="1329379" y="1015678"/>
                <a:ext cx="6426561" cy="369332"/>
              </a:xfrm>
              <a:prstGeom prst="rect">
                <a:avLst/>
              </a:prstGeom>
              <a:blipFill>
                <a:blip r:embed="rId5"/>
                <a:stretch>
                  <a:fillRect l="-789" t="-10345" b="-2413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1329378" y="4581128"/>
                <a:ext cx="6066522" cy="369332"/>
              </a:xfrm>
              <a:prstGeom prst="rect">
                <a:avLst/>
              </a:prstGeom>
            </p:spPr>
            <p:txBody>
              <a:bodyPr wrap="square">
                <a:spAutoFit/>
              </a:bodyPr>
              <a:lstStyle/>
              <a:p>
                <a:r>
                  <a:rPr lang="zh-TW" altLang="en-US" dirty="0"/>
                  <a:t>頻率介於</a:t>
                </a:r>
                <a14:m>
                  <m:oMath xmlns:m="http://schemas.openxmlformats.org/officeDocument/2006/math">
                    <m:r>
                      <a:rPr lang="en-US" altLang="zh-TW" i="1">
                        <a:latin typeface="Cambria Math"/>
                      </a:rPr>
                      <m:t>𝑓</m:t>
                    </m:r>
                  </m:oMath>
                </a14:m>
                <a:r>
                  <a:rPr lang="zh-TW" altLang="en-US" dirty="0"/>
                  <a:t>及</a:t>
                </a:r>
                <a14:m>
                  <m:oMath xmlns:m="http://schemas.openxmlformats.org/officeDocument/2006/math">
                    <m:r>
                      <a:rPr lang="en-US" altLang="zh-TW" i="1">
                        <a:latin typeface="Cambria Math"/>
                      </a:rPr>
                      <m:t>𝑓</m:t>
                    </m:r>
                    <m:r>
                      <a:rPr lang="en-US" altLang="zh-TW" i="1">
                        <a:latin typeface="Cambria Math"/>
                      </a:rPr>
                      <m:t>+</m:t>
                    </m:r>
                    <m:r>
                      <a:rPr lang="en-US" altLang="zh-TW" i="1">
                        <a:latin typeface="Cambria Math"/>
                      </a:rPr>
                      <m:t>𝑑𝑓</m:t>
                    </m:r>
                  </m:oMath>
                </a14:m>
                <a:r>
                  <a:rPr lang="zh-TW" altLang="en-US" dirty="0"/>
                  <a:t>之間的量子彈簧總能量為：</a:t>
                </a:r>
              </a:p>
            </p:txBody>
          </p:sp>
        </mc:Choice>
        <mc:Fallback xmlns="">
          <p:sp>
            <p:nvSpPr>
              <p:cNvPr id="6" name="矩形 5"/>
              <p:cNvSpPr>
                <a:spLocks noRot="1" noChangeAspect="1" noMove="1" noResize="1" noEditPoints="1" noAdjustHandles="1" noChangeArrowheads="1" noChangeShapeType="1" noTextEdit="1"/>
              </p:cNvSpPr>
              <p:nvPr/>
            </p:nvSpPr>
            <p:spPr>
              <a:xfrm>
                <a:off x="1329378" y="4581128"/>
                <a:ext cx="6066522" cy="369332"/>
              </a:xfrm>
              <a:prstGeom prst="rect">
                <a:avLst/>
              </a:prstGeom>
              <a:blipFill>
                <a:blip r:embed="rId6"/>
                <a:stretch>
                  <a:fillRect l="-83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2492013" y="5157192"/>
                <a:ext cx="2959670" cy="676147"/>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b="0" i="1" smtClean="0">
                              <a:latin typeface="Cambria Math" panose="02040503050406030204" pitchFamily="18" charset="0"/>
                            </a:rPr>
                          </m:ctrlPr>
                        </m:dPr>
                        <m:e>
                          <m:r>
                            <a:rPr lang="en-US" altLang="zh-TW" b="0" i="1" smtClean="0">
                              <a:latin typeface="Cambria Math"/>
                            </a:rPr>
                            <m:t>𝐸</m:t>
                          </m:r>
                        </m:e>
                      </m:d>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8</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b="0" i="1" smtClean="0">
                                  <a:latin typeface="Cambria Math"/>
                                  <a:ea typeface="Cambria Math"/>
                                </a:rPr>
                                <m:t>h</m:t>
                              </m:r>
                              <m:r>
                                <a:rPr lang="en-US" altLang="zh-TW" i="1">
                                  <a:latin typeface="Cambria Math"/>
                                  <a:ea typeface="Cambria Math"/>
                                </a:rPr>
                                <m:t>𝑓</m:t>
                              </m:r>
                            </m:e>
                            <m:sup>
                              <m:r>
                                <a:rPr lang="en-US" altLang="zh-TW" b="0" i="1" smtClean="0">
                                  <a:latin typeface="Cambria Math"/>
                                  <a:ea typeface="Cambria Math"/>
                                </a:rPr>
                                <m:t>3</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i="1">
                                  <a:latin typeface="Cambria Math"/>
                                  <a:ea typeface="Cambria Math"/>
                                </a:rPr>
                                <m:t>3</m:t>
                              </m:r>
                            </m:sup>
                          </m:sSup>
                        </m:den>
                      </m:f>
                      <m:f>
                        <m:fPr>
                          <m:ctrlPr>
                            <a:rPr lang="en-US" altLang="zh-TW" i="1">
                              <a:latin typeface="Cambria Math" panose="02040503050406030204" pitchFamily="18" charset="0"/>
                            </a:rPr>
                          </m:ctrlPr>
                        </m:fPr>
                        <m:num>
                          <m:r>
                            <a:rPr lang="en-US" altLang="zh-TW" b="0" i="1" smtClean="0">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h𝑓</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r>
                        <a:rPr lang="en-US" altLang="zh-TW" i="1">
                          <a:latin typeface="Cambria Math"/>
                          <a:ea typeface="Cambria Math"/>
                        </a:rPr>
                        <m:t>𝑑𝑓</m:t>
                      </m:r>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492013" y="5157192"/>
                <a:ext cx="2959670" cy="676147"/>
              </a:xfrm>
              <a:prstGeom prst="rect">
                <a:avLst/>
              </a:prstGeom>
              <a:blipFill>
                <a:blip r:embed="rId7"/>
                <a:stretch>
                  <a:fillRect/>
                </a:stretch>
              </a:blipFill>
            </p:spPr>
            <p:txBody>
              <a:bodyPr/>
              <a:lstStyle/>
              <a:p>
                <a:r>
                  <a:rPr lang="en-TW">
                    <a:noFill/>
                  </a:rPr>
                  <a:t> </a:t>
                </a:r>
              </a:p>
            </p:txBody>
          </p:sp>
        </mc:Fallback>
      </mc:AlternateContent>
      <p:sp>
        <p:nvSpPr>
          <p:cNvPr id="8" name="Text Box 7"/>
          <p:cNvSpPr txBox="1">
            <a:spLocks noChangeArrowheads="1"/>
          </p:cNvSpPr>
          <p:nvPr/>
        </p:nvSpPr>
        <p:spPr bwMode="auto">
          <a:xfrm>
            <a:off x="1329690" y="2239814"/>
            <a:ext cx="6282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每一個駐波模式就對應一個量子彈簧，上式就是彈簧總數。</a:t>
            </a:r>
          </a:p>
        </p:txBody>
      </p:sp>
      <mc:AlternateContent xmlns:mc="http://schemas.openxmlformats.org/markup-compatibility/2006" xmlns:a14="http://schemas.microsoft.com/office/drawing/2010/main">
        <mc:Choice Requires="a14">
          <p:sp>
            <p:nvSpPr>
              <p:cNvPr id="9" name="矩形 8"/>
              <p:cNvSpPr/>
              <p:nvPr/>
            </p:nvSpPr>
            <p:spPr>
              <a:xfrm>
                <a:off x="1403648" y="5949280"/>
                <a:ext cx="6066522" cy="369332"/>
              </a:xfrm>
              <a:prstGeom prst="rect">
                <a:avLst/>
              </a:prstGeom>
            </p:spPr>
            <p:txBody>
              <a:bodyPr wrap="square">
                <a:spAutoFit/>
              </a:bodyPr>
              <a:lstStyle/>
              <a:p>
                <a:r>
                  <a:rPr lang="zh-TW" altLang="en-US" dirty="0"/>
                  <a:t>這就是頻率介於</a:t>
                </a:r>
                <a14:m>
                  <m:oMath xmlns:m="http://schemas.openxmlformats.org/officeDocument/2006/math">
                    <m:r>
                      <a:rPr lang="en-US" altLang="zh-TW" i="1">
                        <a:latin typeface="Cambria Math"/>
                      </a:rPr>
                      <m:t>𝑓</m:t>
                    </m:r>
                  </m:oMath>
                </a14:m>
                <a:r>
                  <a:rPr lang="zh-TW" altLang="en-US" dirty="0"/>
                  <a:t>及</a:t>
                </a:r>
                <a14:m>
                  <m:oMath xmlns:m="http://schemas.openxmlformats.org/officeDocument/2006/math">
                    <m:r>
                      <a:rPr lang="en-US" altLang="zh-TW" i="1">
                        <a:latin typeface="Cambria Math"/>
                      </a:rPr>
                      <m:t>𝑓</m:t>
                    </m:r>
                    <m:r>
                      <a:rPr lang="en-US" altLang="zh-TW" i="1">
                        <a:latin typeface="Cambria Math"/>
                      </a:rPr>
                      <m:t>+</m:t>
                    </m:r>
                    <m:r>
                      <a:rPr lang="en-US" altLang="zh-TW" i="1">
                        <a:latin typeface="Cambria Math"/>
                      </a:rPr>
                      <m:t>𝑑𝑓</m:t>
                    </m:r>
                  </m:oMath>
                </a14:m>
                <a:r>
                  <a:rPr lang="zh-TW" altLang="en-US" dirty="0"/>
                  <a:t>之間的單位體積空腔輻射能量。</a:t>
                </a:r>
              </a:p>
            </p:txBody>
          </p:sp>
        </mc:Choice>
        <mc:Fallback xmlns="">
          <p:sp>
            <p:nvSpPr>
              <p:cNvPr id="9" name="矩形 8"/>
              <p:cNvSpPr>
                <a:spLocks noRot="1" noChangeAspect="1" noMove="1" noResize="1" noEditPoints="1" noAdjustHandles="1" noChangeArrowheads="1" noChangeShapeType="1" noTextEdit="1"/>
              </p:cNvSpPr>
              <p:nvPr/>
            </p:nvSpPr>
            <p:spPr>
              <a:xfrm>
                <a:off x="1403648" y="5949280"/>
                <a:ext cx="6066522" cy="369332"/>
              </a:xfrm>
              <a:prstGeom prst="rect">
                <a:avLst/>
              </a:prstGeom>
              <a:blipFill>
                <a:blip r:embed="rId8"/>
                <a:stretch>
                  <a:fillRect l="-837" t="-6667" b="-23333"/>
                </a:stretch>
              </a:blipFill>
            </p:spPr>
            <p:txBody>
              <a:bodyPr/>
              <a:lstStyle/>
              <a:p>
                <a:r>
                  <a:rPr lang="en-TW">
                    <a:noFill/>
                  </a:rPr>
                  <a:t> </a:t>
                </a:r>
              </a:p>
            </p:txBody>
          </p:sp>
        </mc:Fallback>
      </mc:AlternateContent>
      <p:sp>
        <p:nvSpPr>
          <p:cNvPr id="10" name="TextBox 9">
            <a:extLst>
              <a:ext uri="{FF2B5EF4-FFF2-40B4-BE49-F238E27FC236}">
                <a16:creationId xmlns:a16="http://schemas.microsoft.com/office/drawing/2014/main" id="{9E2C637E-4E20-0B4F-A1E1-B21F635EF241}"/>
              </a:ext>
            </a:extLst>
          </p:cNvPr>
          <p:cNvSpPr txBox="1"/>
          <p:nvPr/>
        </p:nvSpPr>
        <p:spPr>
          <a:xfrm>
            <a:off x="1366668" y="476672"/>
            <a:ext cx="6208275" cy="369332"/>
          </a:xfrm>
          <a:prstGeom prst="rect">
            <a:avLst/>
          </a:prstGeom>
          <a:noFill/>
        </p:spPr>
        <p:txBody>
          <a:bodyPr wrap="square" rtlCol="0">
            <a:spAutoFit/>
          </a:bodyPr>
          <a:lstStyle/>
          <a:p>
            <a:r>
              <a:rPr lang="en-TW" dirty="0"/>
              <a:t>愛因斯坦大膽假設空腔內的駐波態對應的是量子彈簧！</a:t>
            </a:r>
          </a:p>
        </p:txBody>
      </p:sp>
    </p:spTree>
    <p:extLst>
      <p:ext uri="{BB962C8B-B14F-4D97-AF65-F5344CB8AC3E}">
        <p14:creationId xmlns:p14="http://schemas.microsoft.com/office/powerpoint/2010/main" val="360237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animBg="1"/>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6" descr="File:Wiens law.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248" y="90755"/>
            <a:ext cx="4651880" cy="43001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a:spLocks noChangeArrowheads="1"/>
          </p:cNvSpPr>
          <p:nvPr/>
        </p:nvSpPr>
        <p:spPr bwMode="auto">
          <a:xfrm>
            <a:off x="5639225" y="4633773"/>
            <a:ext cx="3097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Times New Roman" panose="02020603050405020304" pitchFamily="18" charset="0"/>
                <a:cs typeface="Times New Roman" panose="02020603050405020304" pitchFamily="18" charset="0"/>
              </a:rPr>
              <a:t>Planck Blackbody Formula</a:t>
            </a:r>
            <a:endParaRPr lang="zh-TW" alt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文字方塊 5"/>
              <p:cNvSpPr txBox="1"/>
              <p:nvPr/>
            </p:nvSpPr>
            <p:spPr>
              <a:xfrm>
                <a:off x="1089147" y="4483909"/>
                <a:ext cx="4334054" cy="66505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𝑃</m:t>
                      </m:r>
                      <m:d>
                        <m:dPr>
                          <m:ctrlPr>
                            <a:rPr lang="en-US" altLang="zh-TW" b="0" i="1" smtClean="0">
                              <a:latin typeface="Cambria Math" panose="02040503050406030204" pitchFamily="18" charset="0"/>
                            </a:rPr>
                          </m:ctrlPr>
                        </m:dPr>
                        <m:e>
                          <m:r>
                            <a:rPr lang="en-US" altLang="zh-TW" b="0" i="1" smtClean="0">
                              <a:latin typeface="Cambria Math"/>
                            </a:rPr>
                            <m:t>𝑓</m:t>
                          </m:r>
                          <m:r>
                            <a:rPr lang="en-US" altLang="zh-TW" b="0" i="1" smtClean="0">
                              <a:latin typeface="Cambria Math"/>
                            </a:rPr>
                            <m:t>,</m:t>
                          </m:r>
                          <m:r>
                            <a:rPr lang="en-US" altLang="zh-TW" b="0" i="1" smtClean="0">
                              <a:latin typeface="Cambria Math"/>
                            </a:rPr>
                            <m:t>𝑇</m:t>
                          </m:r>
                        </m:e>
                      </m:d>
                      <m:r>
                        <a:rPr lang="en-US" altLang="zh-TW" i="1">
                          <a:latin typeface="Cambria Math"/>
                          <a:ea typeface="Cambria Math"/>
                        </a:rPr>
                        <m:t>=</m:t>
                      </m:r>
                      <m:r>
                        <a:rPr lang="en-US" altLang="zh-TW" i="1">
                          <a:latin typeface="Cambria Math"/>
                        </a:rPr>
                        <m:t>𝐴</m:t>
                      </m:r>
                      <m:f>
                        <m:fPr>
                          <m:ctrlPr>
                            <a:rPr lang="en-US" altLang="zh-CN" i="1">
                              <a:latin typeface="Cambria Math" panose="02040503050406030204" pitchFamily="18" charset="0"/>
                            </a:rPr>
                          </m:ctrlPr>
                        </m:fPr>
                        <m:num>
                          <m:r>
                            <a:rPr lang="en-US" altLang="zh-CN" i="1">
                              <a:latin typeface="Cambria Math"/>
                            </a:rPr>
                            <m:t>𝑐</m:t>
                          </m:r>
                        </m:num>
                        <m:den>
                          <m:r>
                            <a:rPr lang="en-US" altLang="zh-CN" i="1">
                              <a:latin typeface="Cambria Math"/>
                            </a:rPr>
                            <m:t>4</m:t>
                          </m:r>
                        </m:den>
                      </m:f>
                      <m:r>
                        <a:rPr lang="en-US" altLang="zh-CN" i="1">
                          <a:latin typeface="Cambria Math"/>
                          <a:ea typeface="Cambria Math"/>
                        </a:rPr>
                        <m:t>∙</m:t>
                      </m:r>
                      <m:f>
                        <m:fPr>
                          <m:ctrlPr>
                            <a:rPr lang="en-US" altLang="zh-CN" i="1">
                              <a:latin typeface="Cambria Math" panose="02040503050406030204" pitchFamily="18" charset="0"/>
                              <a:ea typeface="Cambria Math"/>
                            </a:rPr>
                          </m:ctrlPr>
                        </m:fPr>
                        <m:num>
                          <m:r>
                            <a:rPr lang="en-US" altLang="zh-CN" i="1">
                              <a:latin typeface="Cambria Math"/>
                              <a:ea typeface="Cambria Math"/>
                            </a:rPr>
                            <m:t>𝐸</m:t>
                          </m:r>
                        </m:num>
                        <m:den>
                          <m:r>
                            <a:rPr lang="en-US" altLang="zh-CN" i="1">
                              <a:latin typeface="Cambria Math"/>
                              <a:ea typeface="Cambria Math"/>
                            </a:rPr>
                            <m:t>𝑉</m:t>
                          </m:r>
                        </m:den>
                      </m:f>
                      <m:r>
                        <a:rPr lang="en-US" altLang="zh-CN" b="0" i="1" smtClean="0">
                          <a:latin typeface="Cambria Math"/>
                          <a:ea typeface="Cambria Math"/>
                        </a:rPr>
                        <m:t>=</m:t>
                      </m:r>
                      <m:r>
                        <a:rPr lang="en-US" altLang="zh-TW" b="0" i="1" smtClean="0">
                          <a:latin typeface="Cambria Math"/>
                          <a:ea typeface="Cambria Math"/>
                        </a:rPr>
                        <m:t>𝐴</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2</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b="0" i="1" smtClean="0">
                                  <a:latin typeface="Cambria Math"/>
                                  <a:ea typeface="Cambria Math"/>
                                </a:rPr>
                                <m:t>h</m:t>
                              </m:r>
                              <m:r>
                                <a:rPr lang="en-US" altLang="zh-TW" i="1">
                                  <a:latin typeface="Cambria Math"/>
                                  <a:ea typeface="Cambria Math"/>
                                </a:rPr>
                                <m:t>𝑓</m:t>
                              </m:r>
                            </m:e>
                            <m:sup>
                              <m:r>
                                <a:rPr lang="en-US" altLang="zh-TW" b="0" i="1" smtClean="0">
                                  <a:latin typeface="Cambria Math"/>
                                  <a:ea typeface="Cambria Math"/>
                                </a:rPr>
                                <m:t>3</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b="0" i="1" smtClean="0">
                                  <a:latin typeface="Cambria Math"/>
                                  <a:ea typeface="Cambria Math"/>
                                </a:rPr>
                                <m:t>2</m:t>
                              </m:r>
                            </m:sup>
                          </m:sSup>
                        </m:den>
                      </m:f>
                      <m:f>
                        <m:fPr>
                          <m:ctrlPr>
                            <a:rPr lang="en-US" altLang="zh-TW" i="1">
                              <a:latin typeface="Cambria Math" panose="02040503050406030204" pitchFamily="18" charset="0"/>
                            </a:rPr>
                          </m:ctrlPr>
                        </m:fPr>
                        <m:num>
                          <m:r>
                            <a:rPr lang="en-US" altLang="zh-TW" b="0" i="1" smtClean="0">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h𝑓</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r>
                        <a:rPr lang="en-US" altLang="zh-TW" i="1">
                          <a:latin typeface="Cambria Math"/>
                          <a:ea typeface="Cambria Math"/>
                        </a:rPr>
                        <m:t>𝑑𝑓</m:t>
                      </m:r>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1089147" y="4483909"/>
                <a:ext cx="4334054" cy="665054"/>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1089148" y="5300329"/>
                <a:ext cx="4135491" cy="65165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p>
                            <m:sSupPr>
                              <m:ctrlPr>
                                <a:rPr lang="en-US" altLang="zh-TW" i="1">
                                  <a:latin typeface="Cambria Math" panose="02040503050406030204" pitchFamily="18" charset="0"/>
                                  <a:ea typeface="Cambria Math"/>
                                </a:rPr>
                              </m:ctrlPr>
                            </m:sSupPr>
                            <m:e>
                              <m:r>
                                <a:rPr lang="en-US" altLang="zh-TW" i="1">
                                  <a:latin typeface="Cambria Math"/>
                                  <a:ea typeface="Cambria Math"/>
                                </a:rPr>
                                <m:t>𝑓</m:t>
                              </m:r>
                            </m:e>
                            <m:sup>
                              <m:r>
                                <a:rPr lang="en-US" altLang="zh-TW" i="1">
                                  <a:latin typeface="Cambria Math"/>
                                  <a:ea typeface="Cambria Math"/>
                                </a:rPr>
                                <m:t>3</m:t>
                              </m:r>
                            </m:sup>
                          </m:sSup>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h𝑓</m:t>
                              </m:r>
                              <m:r>
                                <a:rPr lang="en-US" altLang="zh-TW" i="1">
                                  <a:latin typeface="Cambria Math"/>
                                </a:rPr>
                                <m:t>/</m:t>
                              </m:r>
                              <m:r>
                                <a:rPr lang="en-US" altLang="zh-TW" i="1">
                                  <a:latin typeface="Cambria Math"/>
                                </a:rPr>
                                <m:t>𝑘𝑇</m:t>
                              </m:r>
                            </m:sup>
                          </m:sSup>
                          <m:r>
                            <a:rPr lang="en-US" altLang="zh-TW" i="1">
                              <a:latin typeface="Cambria Math"/>
                            </a:rPr>
                            <m:t>−1</m:t>
                          </m:r>
                        </m:den>
                      </m:f>
                      <m:r>
                        <a:rPr lang="en-US" altLang="zh-TW" i="1" smtClean="0">
                          <a:latin typeface="Cambria Math"/>
                          <a:ea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ea typeface="Cambria Math"/>
                                </a:rPr>
                              </m:ctrlPr>
                            </m:sSupPr>
                            <m:e>
                              <m:r>
                                <a:rPr lang="en-US" altLang="zh-TW" i="1">
                                  <a:latin typeface="Cambria Math"/>
                                  <a:ea typeface="Cambria Math"/>
                                </a:rPr>
                                <m:t>𝑓</m:t>
                              </m:r>
                            </m:e>
                            <m:sup>
                              <m:r>
                                <a:rPr lang="en-US" altLang="zh-TW" i="1">
                                  <a:latin typeface="Cambria Math"/>
                                  <a:ea typeface="Cambria Math"/>
                                </a:rPr>
                                <m:t>3</m:t>
                              </m:r>
                            </m:sup>
                          </m:sSup>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h𝑓</m:t>
                              </m:r>
                              <m:r>
                                <a:rPr lang="en-US" altLang="zh-TW" i="1">
                                  <a:latin typeface="Cambria Math"/>
                                </a:rPr>
                                <m:t>/</m:t>
                              </m:r>
                              <m:r>
                                <a:rPr lang="en-US" altLang="zh-TW" i="1">
                                  <a:latin typeface="Cambria Math"/>
                                </a:rPr>
                                <m:t>𝑘𝑇</m:t>
                              </m:r>
                            </m:sup>
                          </m:sSup>
                        </m:den>
                      </m:f>
                      <m:r>
                        <a:rPr lang="en-US" altLang="zh-TW" i="1" smtClean="0">
                          <a:latin typeface="Cambria Math"/>
                          <a:ea typeface="Cambria Math"/>
                        </a:rPr>
                        <m:t>→</m:t>
                      </m:r>
                      <m:r>
                        <a:rPr lang="en-US" altLang="zh-TW" b="0" i="1" smtClean="0">
                          <a:latin typeface="Cambria Math"/>
                          <a:ea typeface="Cambria Math"/>
                        </a:rPr>
                        <m:t>0          </m:t>
                      </m:r>
                      <m:r>
                        <a:rPr lang="en-US" altLang="zh-TW" b="0" i="1" smtClean="0">
                          <a:latin typeface="Cambria Math"/>
                          <a:ea typeface="Cambria Math"/>
                        </a:rPr>
                        <m:t>h𝑓</m:t>
                      </m:r>
                      <m:r>
                        <a:rPr lang="en-US" altLang="zh-TW" i="1">
                          <a:latin typeface="Cambria Math"/>
                          <a:ea typeface="Cambria Math"/>
                        </a:rPr>
                        <m:t>≫</m:t>
                      </m:r>
                      <m:r>
                        <a:rPr lang="en-US" altLang="zh-TW" i="1">
                          <a:latin typeface="Cambria Math"/>
                          <a:ea typeface="Cambria Math"/>
                        </a:rPr>
                        <m:t>𝑘𝑇</m:t>
                      </m:r>
                    </m:oMath>
                  </m:oMathPara>
                </a14:m>
                <a:endParaRPr lang="zh-TW" altLang="en-US" dirty="0"/>
              </a:p>
            </p:txBody>
          </p:sp>
        </mc:Choice>
        <mc:Fallback xmlns="">
          <p:sp>
            <p:nvSpPr>
              <p:cNvPr id="5" name="矩形 4"/>
              <p:cNvSpPr>
                <a:spLocks noRot="1" noChangeAspect="1" noMove="1" noResize="1" noEditPoints="1" noAdjustHandles="1" noChangeArrowheads="1" noChangeShapeType="1" noTextEdit="1"/>
              </p:cNvSpPr>
              <p:nvPr/>
            </p:nvSpPr>
            <p:spPr>
              <a:xfrm>
                <a:off x="1089148" y="5300329"/>
                <a:ext cx="4135491" cy="651653"/>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1089148" y="6021288"/>
                <a:ext cx="5504519" cy="66749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b="0" i="1" smtClean="0">
                              <a:latin typeface="Cambria Math"/>
                            </a:rPr>
                            <m:t>𝐸</m:t>
                          </m:r>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h𝑓</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h𝑓</m:t>
                              </m:r>
                              <m:r>
                                <a:rPr lang="en-US" altLang="zh-TW" i="1">
                                  <a:latin typeface="Cambria Math"/>
                                </a:rPr>
                                <m:t>/</m:t>
                              </m:r>
                              <m:r>
                                <a:rPr lang="en-US" altLang="zh-TW" i="1">
                                  <a:latin typeface="Cambria Math"/>
                                </a:rPr>
                                <m:t>𝑘𝑇</m:t>
                              </m:r>
                            </m:sup>
                          </m:sSup>
                          <m:r>
                            <a:rPr lang="en-US" altLang="zh-TW" i="1">
                              <a:latin typeface="Cambria Math"/>
                            </a:rPr>
                            <m:t>−1</m:t>
                          </m:r>
                        </m:den>
                      </m:f>
                      <m:r>
                        <a:rPr lang="en-US" altLang="zh-TW" i="1" smtClean="0">
                          <a:latin typeface="Cambria Math"/>
                          <a:ea typeface="Cambria Math"/>
                        </a:rPr>
                        <m:t>→</m:t>
                      </m:r>
                      <m:f>
                        <m:fPr>
                          <m:ctrlPr>
                            <a:rPr lang="en-US" altLang="zh-TW" i="1">
                              <a:latin typeface="Cambria Math" panose="02040503050406030204" pitchFamily="18" charset="0"/>
                            </a:rPr>
                          </m:ctrlPr>
                        </m:fPr>
                        <m:num>
                          <m:r>
                            <a:rPr lang="en-US" altLang="zh-TW" i="1">
                              <a:latin typeface="Cambria Math"/>
                            </a:rPr>
                            <m:t>h𝑓</m:t>
                          </m:r>
                        </m:num>
                        <m:den>
                          <m:r>
                            <a:rPr lang="en-US" altLang="zh-TW" b="0" i="1" smtClean="0">
                              <a:latin typeface="Cambria Math"/>
                            </a:rPr>
                            <m:t>1+</m:t>
                          </m:r>
                          <m:r>
                            <a:rPr lang="en-US" altLang="zh-TW" i="1">
                              <a:latin typeface="Cambria Math"/>
                            </a:rPr>
                            <m:t>h𝑓</m:t>
                          </m:r>
                          <m:r>
                            <a:rPr lang="en-US" altLang="zh-TW" i="1">
                              <a:latin typeface="Cambria Math"/>
                            </a:rPr>
                            <m:t>/</m:t>
                          </m:r>
                          <m:r>
                            <a:rPr lang="en-US" altLang="zh-TW" i="1">
                              <a:latin typeface="Cambria Math"/>
                            </a:rPr>
                            <m:t>𝑘𝑇</m:t>
                          </m:r>
                          <m:r>
                            <a:rPr lang="en-US" altLang="zh-TW" i="1">
                              <a:latin typeface="Cambria Math"/>
                            </a:rPr>
                            <m:t>−1</m:t>
                          </m:r>
                        </m:den>
                      </m:f>
                      <m:r>
                        <a:rPr lang="en-US" altLang="zh-TW" i="1" smtClean="0">
                          <a:latin typeface="Cambria Math"/>
                          <a:ea typeface="Cambria Math"/>
                        </a:rPr>
                        <m:t>→</m:t>
                      </m:r>
                      <m:r>
                        <a:rPr lang="en-US" altLang="zh-TW" b="0" i="1" smtClean="0">
                          <a:latin typeface="Cambria Math"/>
                          <a:ea typeface="Cambria Math"/>
                        </a:rPr>
                        <m:t>𝑘𝑇</m:t>
                      </m:r>
                      <m:r>
                        <a:rPr lang="en-US" altLang="zh-TW" b="0" i="1" smtClean="0">
                          <a:latin typeface="Cambria Math"/>
                          <a:ea typeface="Cambria Math"/>
                        </a:rPr>
                        <m:t>       </m:t>
                      </m:r>
                      <m:r>
                        <a:rPr lang="en-US" altLang="zh-TW" b="0" i="1" smtClean="0">
                          <a:latin typeface="Cambria Math"/>
                          <a:ea typeface="Cambria Math"/>
                        </a:rPr>
                        <m:t>h𝑓</m:t>
                      </m:r>
                      <m:r>
                        <a:rPr lang="en-US" altLang="zh-TW" i="1">
                          <a:latin typeface="Cambria Math"/>
                          <a:ea typeface="Cambria Math"/>
                        </a:rPr>
                        <m:t>≪</m:t>
                      </m:r>
                      <m:r>
                        <a:rPr lang="en-US" altLang="zh-TW" i="1">
                          <a:latin typeface="Cambria Math"/>
                          <a:ea typeface="Cambria Math"/>
                        </a:rPr>
                        <m:t>𝑘𝑇</m:t>
                      </m:r>
                    </m:oMath>
                  </m:oMathPara>
                </a14:m>
                <a:endParaRPr lang="zh-TW" altLang="en-US" dirty="0"/>
              </a:p>
            </p:txBody>
          </p:sp>
        </mc:Choice>
        <mc:Fallback xmlns="">
          <p:sp>
            <p:nvSpPr>
              <p:cNvPr id="7" name="矩形 6"/>
              <p:cNvSpPr>
                <a:spLocks noRot="1" noChangeAspect="1" noMove="1" noResize="1" noEditPoints="1" noAdjustHandles="1" noChangeArrowheads="1" noChangeShapeType="1" noTextEdit="1"/>
              </p:cNvSpPr>
              <p:nvPr/>
            </p:nvSpPr>
            <p:spPr>
              <a:xfrm>
                <a:off x="1089148" y="6021288"/>
                <a:ext cx="5504519" cy="667490"/>
              </a:xfrm>
              <a:prstGeom prst="rect">
                <a:avLst/>
              </a:prstGeom>
              <a:blipFill rotWithShape="1">
                <a:blip r:embed="rId6"/>
                <a:stretch>
                  <a:fillRect/>
                </a:stretch>
              </a:blipFill>
            </p:spPr>
            <p:txBody>
              <a:bodyPr/>
              <a:lstStyle/>
              <a:p>
                <a:r>
                  <a:rPr lang="zh-TW" altLang="en-US">
                    <a:noFill/>
                  </a:rPr>
                  <a:t> </a:t>
                </a:r>
              </a:p>
            </p:txBody>
          </p:sp>
        </mc:Fallback>
      </mc:AlternateContent>
      <p:pic>
        <p:nvPicPr>
          <p:cNvPr id="10" name="Picture 15" descr="http://www.canadaconnects.ca/_quantumphysics/photos/bb_vs_tem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2159" y="2487639"/>
            <a:ext cx="2346613" cy="192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5423201" y="5460942"/>
            <a:ext cx="1584176" cy="369332"/>
          </a:xfrm>
          <a:prstGeom prst="rect">
            <a:avLst/>
          </a:prstGeom>
          <a:noFill/>
        </p:spPr>
        <p:txBody>
          <a:bodyPr wrap="square" rtlCol="0">
            <a:spAutoFit/>
          </a:bodyPr>
          <a:lstStyle/>
          <a:p>
            <a:r>
              <a:rPr lang="zh-TW" altLang="en-US" dirty="0"/>
              <a:t>高頻近似</a:t>
            </a:r>
          </a:p>
        </p:txBody>
      </p:sp>
      <p:sp>
        <p:nvSpPr>
          <p:cNvPr id="9" name="文字方塊 8"/>
          <p:cNvSpPr txBox="1"/>
          <p:nvPr/>
        </p:nvSpPr>
        <p:spPr>
          <a:xfrm>
            <a:off x="6756500" y="6170367"/>
            <a:ext cx="1584176" cy="369332"/>
          </a:xfrm>
          <a:prstGeom prst="rect">
            <a:avLst/>
          </a:prstGeom>
          <a:noFill/>
        </p:spPr>
        <p:txBody>
          <a:bodyPr wrap="square" rtlCol="0">
            <a:spAutoFit/>
          </a:bodyPr>
          <a:lstStyle/>
          <a:p>
            <a:r>
              <a:rPr lang="zh-TW" altLang="en-US" dirty="0"/>
              <a:t>低頻近似</a:t>
            </a:r>
          </a:p>
        </p:txBody>
      </p:sp>
    </p:spTree>
    <p:extLst>
      <p:ext uri="{BB962C8B-B14F-4D97-AF65-F5344CB8AC3E}">
        <p14:creationId xmlns:p14="http://schemas.microsoft.com/office/powerpoint/2010/main" val="60704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549275"/>
            <a:ext cx="28416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3" descr="180px-Max_plan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49275"/>
            <a:ext cx="222408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descr="412px-Max-Planck-und-Albert-Einste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692150"/>
            <a:ext cx="217805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6" descr="Planck2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4214813"/>
            <a:ext cx="444182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文字方塊 5"/>
          <p:cNvSpPr txBox="1">
            <a:spLocks noChangeArrowheads="1"/>
          </p:cNvSpPr>
          <p:nvPr/>
        </p:nvSpPr>
        <p:spPr bwMode="auto">
          <a:xfrm>
            <a:off x="6060066" y="4029869"/>
            <a:ext cx="200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Times New Roman" panose="02020603050405020304" pitchFamily="18" charset="0"/>
                <a:cs typeface="Times New Roman" panose="02020603050405020304" pitchFamily="18" charset="0"/>
              </a:rPr>
              <a:t>Max Planck  1900</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37285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文字方塊 1"/>
          <p:cNvSpPr txBox="1">
            <a:spLocks noChangeArrowheads="1"/>
          </p:cNvSpPr>
          <p:nvPr/>
        </p:nvSpPr>
        <p:spPr bwMode="auto">
          <a:xfrm>
            <a:off x="764107" y="692696"/>
            <a:ext cx="295225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latin typeface="Times New Roman" panose="02020603050405020304" pitchFamily="18" charset="0"/>
                <a:cs typeface="Times New Roman" panose="02020603050405020304" pitchFamily="18" charset="0"/>
              </a:rPr>
              <a:t>量子  </a:t>
            </a:r>
            <a:r>
              <a:rPr lang="en-US" altLang="zh-TW" sz="1800" dirty="0">
                <a:solidFill>
                  <a:srgbClr val="FF0000"/>
                </a:solidFill>
                <a:latin typeface="Times New Roman" panose="02020603050405020304" pitchFamily="18" charset="0"/>
                <a:cs typeface="Times New Roman" panose="02020603050405020304" pitchFamily="18" charset="0"/>
              </a:rPr>
              <a:t>Quantum (Quanta)</a:t>
            </a:r>
            <a:endParaRPr lang="zh-TW" altLang="en-US" sz="1800" dirty="0">
              <a:solidFill>
                <a:srgbClr val="FF0000"/>
              </a:solidFill>
              <a:latin typeface="Times New Roman" panose="02020603050405020304" pitchFamily="18" charset="0"/>
              <a:cs typeface="Times New Roman" panose="02020603050405020304" pitchFamily="18" charset="0"/>
            </a:endParaRPr>
          </a:p>
        </p:txBody>
      </p:sp>
      <p:pic>
        <p:nvPicPr>
          <p:cNvPr id="102404"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b="1942"/>
          <a:stretch>
            <a:fillRect/>
          </a:stretch>
        </p:blipFill>
        <p:spPr bwMode="auto">
          <a:xfrm>
            <a:off x="3522662" y="664158"/>
            <a:ext cx="195421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9" descr="11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5335369"/>
            <a:ext cx="1507273" cy="131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11" descr="f_1994480_1"/>
          <p:cNvPicPr>
            <a:picLocks noChangeAspect="1" noChangeArrowheads="1"/>
          </p:cNvPicPr>
          <p:nvPr/>
        </p:nvPicPr>
        <p:blipFill>
          <a:blip r:embed="rId4">
            <a:extLst>
              <a:ext uri="{28A0092B-C50C-407E-A947-70E740481C1C}">
                <a14:useLocalDpi xmlns:a14="http://schemas.microsoft.com/office/drawing/2010/main" val="0"/>
              </a:ext>
            </a:extLst>
          </a:blip>
          <a:srcRect t="18132" b="6320"/>
          <a:stretch>
            <a:fillRect/>
          </a:stretch>
        </p:blipFill>
        <p:spPr bwMode="auto">
          <a:xfrm>
            <a:off x="5712660" y="629169"/>
            <a:ext cx="23828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13"/>
          <p:cNvSpPr txBox="1">
            <a:spLocks noChangeArrowheads="1"/>
          </p:cNvSpPr>
          <p:nvPr/>
        </p:nvSpPr>
        <p:spPr bwMode="auto">
          <a:xfrm>
            <a:off x="755650" y="3066740"/>
            <a:ext cx="7488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在微觀世界中有許多物理量的值只能是一個最小量或此最小量的整數倍。</a:t>
            </a:r>
          </a:p>
        </p:txBody>
      </p:sp>
      <p:sp>
        <p:nvSpPr>
          <p:cNvPr id="102409" name="Text Box 14"/>
          <p:cNvSpPr txBox="1">
            <a:spLocks noChangeArrowheads="1"/>
          </p:cNvSpPr>
          <p:nvPr/>
        </p:nvSpPr>
        <p:spPr bwMode="auto">
          <a:xfrm>
            <a:off x="755650" y="3534372"/>
            <a:ext cx="662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這個最小量稱為量子，此物理量即稱被</a:t>
            </a:r>
            <a:r>
              <a:rPr lang="zh-TW" altLang="en-US" sz="1800" dirty="0">
                <a:solidFill>
                  <a:srgbClr val="FF0000"/>
                </a:solidFill>
              </a:rPr>
              <a:t>量子化 </a:t>
            </a:r>
            <a:r>
              <a:rPr lang="en-US" altLang="zh-TW" sz="1800" dirty="0">
                <a:solidFill>
                  <a:srgbClr val="FF0000"/>
                </a:solidFill>
                <a:latin typeface="Times New Roman" pitchFamily="18" charset="0"/>
              </a:rPr>
              <a:t>Quantized</a:t>
            </a:r>
            <a:r>
              <a:rPr lang="zh-TW" altLang="en-US" sz="1800" dirty="0">
                <a:latin typeface="Times New Roman" pitchFamily="18" charset="0"/>
              </a:rPr>
              <a:t>。</a:t>
            </a:r>
          </a:p>
        </p:txBody>
      </p:sp>
      <p:sp>
        <p:nvSpPr>
          <p:cNvPr id="102410" name="Text Box 15"/>
          <p:cNvSpPr txBox="1">
            <a:spLocks noChangeArrowheads="1"/>
          </p:cNvSpPr>
          <p:nvPr/>
        </p:nvSpPr>
        <p:spPr bwMode="auto">
          <a:xfrm>
            <a:off x="3203575" y="4435215"/>
            <a:ext cx="39608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這在古典物理中是完全無法想像的！</a:t>
            </a:r>
          </a:p>
        </p:txBody>
      </p:sp>
      <p:sp>
        <p:nvSpPr>
          <p:cNvPr id="102411" name="Text Box 16"/>
          <p:cNvSpPr txBox="1">
            <a:spLocks noChangeArrowheads="1"/>
          </p:cNvSpPr>
          <p:nvPr/>
        </p:nvSpPr>
        <p:spPr bwMode="auto">
          <a:xfrm>
            <a:off x="755650" y="4003415"/>
            <a:ext cx="4752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此物理量可以想像是由整數個量子所組成。</a:t>
            </a:r>
          </a:p>
        </p:txBody>
      </p:sp>
      <p:sp>
        <p:nvSpPr>
          <p:cNvPr id="102412" name="Text Box 17"/>
          <p:cNvSpPr txBox="1">
            <a:spLocks noChangeArrowheads="1"/>
          </p:cNvSpPr>
          <p:nvPr/>
        </p:nvSpPr>
        <p:spPr bwMode="auto">
          <a:xfrm>
            <a:off x="755650" y="4982368"/>
            <a:ext cx="561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有時量子化的型式會比較複雜一點：如角動量的大小</a:t>
            </a:r>
          </a:p>
        </p:txBody>
      </p:sp>
      <p:sp>
        <p:nvSpPr>
          <p:cNvPr id="102413" name="Text Box 18"/>
          <p:cNvSpPr txBox="1">
            <a:spLocks noChangeArrowheads="1"/>
          </p:cNvSpPr>
          <p:nvPr/>
        </p:nvSpPr>
        <p:spPr bwMode="auto">
          <a:xfrm>
            <a:off x="755650" y="5990431"/>
            <a:ext cx="5832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但基本上量子化的測量值指的是非連續的、離散的。</a:t>
            </a:r>
          </a:p>
        </p:txBody>
      </p:sp>
      <p:sp>
        <p:nvSpPr>
          <p:cNvPr id="102414" name="Text Box 19"/>
          <p:cNvSpPr txBox="1">
            <a:spLocks noChangeArrowheads="1"/>
          </p:cNvSpPr>
          <p:nvPr/>
        </p:nvSpPr>
        <p:spPr bwMode="auto">
          <a:xfrm>
            <a:off x="755650" y="4435215"/>
            <a:ext cx="338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而量子是</a:t>
            </a:r>
            <a:r>
              <a:rPr lang="zh-TW" altLang="en-US" sz="1800">
                <a:solidFill>
                  <a:srgbClr val="FF0000"/>
                </a:solidFill>
              </a:rPr>
              <a:t>無法分割</a:t>
            </a:r>
            <a:r>
              <a:rPr lang="zh-TW" altLang="en-US" sz="1800"/>
              <a:t>的。</a:t>
            </a:r>
          </a:p>
        </p:txBody>
      </p:sp>
      <mc:AlternateContent xmlns:mc="http://schemas.openxmlformats.org/markup-compatibility/2006" xmlns:a14="http://schemas.microsoft.com/office/drawing/2010/main">
        <mc:Choice Requires="a14">
          <p:sp>
            <p:nvSpPr>
              <p:cNvPr id="2" name="矩形 1"/>
              <p:cNvSpPr/>
              <p:nvPr/>
            </p:nvSpPr>
            <p:spPr>
              <a:xfrm>
                <a:off x="1259632" y="1484784"/>
                <a:ext cx="136242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𝑛</m:t>
                          </m:r>
                        </m:sub>
                      </m:sSub>
                      <m:r>
                        <a:rPr lang="en-US" altLang="zh-TW" b="0" i="1" smtClean="0">
                          <a:latin typeface="Cambria Math"/>
                        </a:rPr>
                        <m:t>=</m:t>
                      </m:r>
                      <m:r>
                        <a:rPr lang="en-US" altLang="zh-TW" i="1">
                          <a:latin typeface="Cambria Math"/>
                        </a:rPr>
                        <m:t>𝑛</m:t>
                      </m:r>
                      <m:r>
                        <a:rPr lang="en-US" altLang="zh-TW" i="1" smtClean="0">
                          <a:latin typeface="Cambria Math"/>
                          <a:ea typeface="Cambria Math"/>
                        </a:rPr>
                        <m:t>∙</m:t>
                      </m:r>
                      <m:r>
                        <a:rPr lang="en-US" altLang="zh-TW" i="1">
                          <a:latin typeface="Cambria Math"/>
                        </a:rPr>
                        <m:t>h𝑓</m:t>
                      </m:r>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1259632" y="1484784"/>
                <a:ext cx="1362424" cy="369332"/>
              </a:xfrm>
              <a:prstGeom prst="rect">
                <a:avLst/>
              </a:prstGeom>
              <a:blipFill rotWithShape="1">
                <a:blip r:embed="rId8"/>
                <a:stretch>
                  <a:fillRect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9E10F24-E54B-0349-BE92-9E4E3A3C88BB}"/>
                  </a:ext>
                </a:extLst>
              </p:cNvPr>
              <p:cNvSpPr txBox="1"/>
              <p:nvPr/>
            </p:nvSpPr>
            <p:spPr>
              <a:xfrm>
                <a:off x="2135352" y="5550086"/>
                <a:ext cx="158100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rPr>
                          </m:ctrlPr>
                        </m:sSupPr>
                        <m:e>
                          <m:r>
                            <a:rPr lang="en-US" b="0" i="1" smtClean="0">
                              <a:latin typeface="Cambria Math" panose="02040503050406030204" pitchFamily="18" charset="0"/>
                            </a:rPr>
                            <m:t>𝐿</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𝑙</m:t>
                      </m:r>
                      <m:d>
                        <m:dPr>
                          <m:ctrlPr>
                            <a:rPr lang="en-US" b="0" i="1" smtClean="0">
                              <a:latin typeface="Cambria Math" panose="02040503050406030204" pitchFamily="18" charset="0"/>
                            </a:rPr>
                          </m:ctrlPr>
                        </m:dPr>
                        <m:e>
                          <m:r>
                            <a:rPr lang="en-US" b="0" i="1" smtClean="0">
                              <a:latin typeface="Cambria Math" panose="02040503050406030204" pitchFamily="18" charset="0"/>
                            </a:rPr>
                            <m:t>𝑙</m:t>
                          </m:r>
                          <m:r>
                            <a:rPr lang="en-US" b="0" i="1" smtClean="0">
                              <a:latin typeface="Cambria Math" panose="02040503050406030204" pitchFamily="18" charset="0"/>
                            </a:rPr>
                            <m:t>+1</m:t>
                          </m:r>
                        </m:e>
                      </m:d>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ℏ</m:t>
                          </m:r>
                        </m:e>
                        <m:sup>
                          <m:r>
                            <a:rPr lang="en-US" b="0" i="1" smtClean="0">
                              <a:latin typeface="Cambria Math" panose="02040503050406030204" pitchFamily="18" charset="0"/>
                            </a:rPr>
                            <m:t>2</m:t>
                          </m:r>
                        </m:sup>
                      </m:sSup>
                    </m:oMath>
                  </m:oMathPara>
                </a14:m>
                <a:endParaRPr lang="en-TW" dirty="0"/>
              </a:p>
            </p:txBody>
          </p:sp>
        </mc:Choice>
        <mc:Fallback xmlns="">
          <p:sp>
            <p:nvSpPr>
              <p:cNvPr id="3" name="TextBox 2">
                <a:extLst>
                  <a:ext uri="{FF2B5EF4-FFF2-40B4-BE49-F238E27FC236}">
                    <a16:creationId xmlns:a16="http://schemas.microsoft.com/office/drawing/2014/main" id="{89E10F24-E54B-0349-BE92-9E4E3A3C88BB}"/>
                  </a:ext>
                </a:extLst>
              </p:cNvPr>
              <p:cNvSpPr txBox="1">
                <a:spLocks noRot="1" noChangeAspect="1" noMove="1" noResize="1" noEditPoints="1" noAdjustHandles="1" noChangeArrowheads="1" noChangeShapeType="1" noTextEdit="1"/>
              </p:cNvSpPr>
              <p:nvPr/>
            </p:nvSpPr>
            <p:spPr>
              <a:xfrm>
                <a:off x="2135352" y="5550086"/>
                <a:ext cx="1581009" cy="276999"/>
              </a:xfrm>
              <a:prstGeom prst="rect">
                <a:avLst/>
              </a:prstGeom>
              <a:blipFill>
                <a:blip r:embed="rId9"/>
                <a:stretch>
                  <a:fillRect l="-2400" r="-800" b="-13043"/>
                </a:stretch>
              </a:blipFill>
            </p:spPr>
            <p:txBody>
              <a:bodyPr/>
              <a:lstStyle/>
              <a:p>
                <a:r>
                  <a:rPr lang="en-TW">
                    <a:noFill/>
                  </a:rPr>
                  <a:t> </a:t>
                </a:r>
              </a:p>
            </p:txBody>
          </p:sp>
        </mc:Fallback>
      </mc:AlternateContent>
      <p:pic>
        <p:nvPicPr>
          <p:cNvPr id="4" name="Graphic 3" descr="Cat with solid fill">
            <a:extLst>
              <a:ext uri="{FF2B5EF4-FFF2-40B4-BE49-F238E27FC236}">
                <a16:creationId xmlns:a16="http://schemas.microsoft.com/office/drawing/2014/main" id="{FB55525F-0359-B130-182C-5C33DDCBA3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5245909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619672" y="193675"/>
            <a:ext cx="6120680" cy="532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2062163" y="3306763"/>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p:cNvSpPr/>
          <p:nvPr/>
        </p:nvSpPr>
        <p:spPr>
          <a:xfrm>
            <a:off x="2214563" y="368776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橢圓 3"/>
          <p:cNvSpPr/>
          <p:nvPr/>
        </p:nvSpPr>
        <p:spPr>
          <a:xfrm>
            <a:off x="2519363" y="368776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2052638" y="256857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2205038" y="29495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p:cNvSpPr/>
          <p:nvPr/>
        </p:nvSpPr>
        <p:spPr>
          <a:xfrm>
            <a:off x="2509838" y="29495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2357438" y="27971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2738438" y="21574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p:cNvSpPr/>
          <p:nvPr/>
        </p:nvSpPr>
        <p:spPr>
          <a:xfrm>
            <a:off x="2052638" y="1776413"/>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2205038" y="21574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p:cNvSpPr/>
          <p:nvPr/>
        </p:nvSpPr>
        <p:spPr>
          <a:xfrm>
            <a:off x="2509838" y="21574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p:cNvSpPr/>
          <p:nvPr/>
        </p:nvSpPr>
        <p:spPr>
          <a:xfrm>
            <a:off x="2357438" y="20050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p:cNvSpPr/>
          <p:nvPr/>
        </p:nvSpPr>
        <p:spPr>
          <a:xfrm>
            <a:off x="2052638" y="19367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2052638" y="5746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2738438" y="21574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p:cNvSpPr/>
          <p:nvPr/>
        </p:nvSpPr>
        <p:spPr>
          <a:xfrm>
            <a:off x="2205038" y="4222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p:cNvSpPr/>
          <p:nvPr/>
        </p:nvSpPr>
        <p:spPr>
          <a:xfrm>
            <a:off x="2509838" y="4222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2586038" y="5746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p:cNvSpPr/>
          <p:nvPr/>
        </p:nvSpPr>
        <p:spPr>
          <a:xfrm>
            <a:off x="2357438" y="5746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p:cNvSpPr/>
          <p:nvPr/>
        </p:nvSpPr>
        <p:spPr>
          <a:xfrm>
            <a:off x="2586038" y="2698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p:cNvSpPr/>
          <p:nvPr/>
        </p:nvSpPr>
        <p:spPr>
          <a:xfrm>
            <a:off x="2738438" y="4222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p:cNvSpPr/>
          <p:nvPr/>
        </p:nvSpPr>
        <p:spPr>
          <a:xfrm>
            <a:off x="2281238" y="2698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2" name="文字方塊 35"/>
          <p:cNvSpPr txBox="1">
            <a:spLocks noChangeArrowheads="1"/>
          </p:cNvSpPr>
          <p:nvPr/>
        </p:nvSpPr>
        <p:spPr bwMode="auto">
          <a:xfrm rot="16200000">
            <a:off x="2053432" y="1272381"/>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a:latin typeface="Times New Roman" pitchFamily="18" charset="0"/>
                <a:cs typeface="Times New Roman" pitchFamily="18" charset="0"/>
              </a:rPr>
              <a:t>…….</a:t>
            </a:r>
            <a:endParaRPr lang="zh-TW" altLang="en-US" sz="1800">
              <a:latin typeface="Times New Roman" pitchFamily="18" charset="0"/>
              <a:cs typeface="Times New Roman" pitchFamily="18" charset="0"/>
            </a:endParaRPr>
          </a:p>
        </p:txBody>
      </p:sp>
      <p:pic>
        <p:nvPicPr>
          <p:cNvPr id="104473"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725" y="409575"/>
            <a:ext cx="43878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2052638" y="401002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p:cNvSpPr/>
          <p:nvPr/>
        </p:nvSpPr>
        <p:spPr>
          <a:xfrm>
            <a:off x="2509838" y="439102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p:cNvSpPr/>
          <p:nvPr/>
        </p:nvSpPr>
        <p:spPr>
          <a:xfrm>
            <a:off x="2052638" y="487362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7" name="文字方塊 33"/>
          <p:cNvSpPr txBox="1">
            <a:spLocks noChangeArrowheads="1"/>
          </p:cNvSpPr>
          <p:nvPr/>
        </p:nvSpPr>
        <p:spPr bwMode="auto">
          <a:xfrm>
            <a:off x="1765300" y="5592763"/>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這個量子彈簧的能階像極了在盒子中一個一個裝入能量相同的粒子。</a:t>
            </a:r>
          </a:p>
        </p:txBody>
      </p:sp>
      <p:sp>
        <p:nvSpPr>
          <p:cNvPr id="35" name="文字方塊 34"/>
          <p:cNvSpPr txBox="1">
            <a:spLocks noChangeArrowheads="1"/>
          </p:cNvSpPr>
          <p:nvPr/>
        </p:nvSpPr>
        <p:spPr bwMode="auto">
          <a:xfrm>
            <a:off x="1765300" y="6026150"/>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量子</a:t>
            </a:r>
          </a:p>
        </p:txBody>
      </p:sp>
      <p:sp>
        <p:nvSpPr>
          <p:cNvPr id="36" name="文字方塊 35"/>
          <p:cNvSpPr txBox="1">
            <a:spLocks noChangeArrowheads="1"/>
          </p:cNvSpPr>
          <p:nvPr/>
        </p:nvSpPr>
        <p:spPr bwMode="auto">
          <a:xfrm>
            <a:off x="3205163" y="6026150"/>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粒子</a:t>
            </a:r>
          </a:p>
        </p:txBody>
      </p:sp>
      <p:sp>
        <p:nvSpPr>
          <p:cNvPr id="37" name="向右箭號 36"/>
          <p:cNvSpPr/>
          <p:nvPr/>
        </p:nvSpPr>
        <p:spPr>
          <a:xfrm>
            <a:off x="2557463" y="6097588"/>
            <a:ext cx="431800" cy="28733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文字方塊 38"/>
          <p:cNvSpPr txBox="1">
            <a:spLocks noChangeArrowheads="1"/>
          </p:cNvSpPr>
          <p:nvPr/>
        </p:nvSpPr>
        <p:spPr bwMode="auto">
          <a:xfrm>
            <a:off x="4141788" y="6026150"/>
            <a:ext cx="935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粒子數</a:t>
            </a:r>
          </a:p>
        </p:txBody>
      </p:sp>
      <mc:AlternateContent xmlns:mc="http://schemas.openxmlformats.org/markup-compatibility/2006" xmlns:a14="http://schemas.microsoft.com/office/drawing/2010/main">
        <mc:Choice Requires="a14">
          <p:sp>
            <p:nvSpPr>
              <p:cNvPr id="38" name="矩形 37"/>
              <p:cNvSpPr/>
              <p:nvPr/>
            </p:nvSpPr>
            <p:spPr>
              <a:xfrm>
                <a:off x="5184775" y="5962095"/>
                <a:ext cx="948786" cy="65947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𝑛</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𝐸</m:t>
                          </m:r>
                        </m:num>
                        <m:den>
                          <m:r>
                            <a:rPr lang="en-US" altLang="zh-TW" i="1">
                              <a:latin typeface="Cambria Math"/>
                            </a:rPr>
                            <m:t>h𝑓</m:t>
                          </m:r>
                        </m:den>
                      </m:f>
                    </m:oMath>
                  </m:oMathPara>
                </a14:m>
                <a:endParaRPr lang="zh-TW" altLang="en-US" dirty="0"/>
              </a:p>
            </p:txBody>
          </p:sp>
        </mc:Choice>
        <mc:Fallback xmlns="">
          <p:sp>
            <p:nvSpPr>
              <p:cNvPr id="38" name="矩形 37"/>
              <p:cNvSpPr>
                <a:spLocks noRot="1" noChangeAspect="1" noMove="1" noResize="1" noEditPoints="1" noAdjustHandles="1" noChangeArrowheads="1" noChangeShapeType="1" noTextEdit="1"/>
              </p:cNvSpPr>
              <p:nvPr/>
            </p:nvSpPr>
            <p:spPr>
              <a:xfrm>
                <a:off x="5184775" y="5962095"/>
                <a:ext cx="948786" cy="659476"/>
              </a:xfrm>
              <a:prstGeom prst="rect">
                <a:avLst/>
              </a:prstGeom>
              <a:blipFill rotWithShape="1">
                <a:blip r:embed="rId3"/>
                <a:stretch>
                  <a:fillRect/>
                </a:stretch>
              </a:blipFill>
            </p:spPr>
            <p:txBody>
              <a:bodyPr/>
              <a:lstStyle/>
              <a:p>
                <a:r>
                  <a:rPr lang="zh-TW" altLang="en-US">
                    <a:noFill/>
                  </a:rPr>
                  <a:t> </a:t>
                </a:r>
              </a:p>
            </p:txBody>
          </p:sp>
        </mc:Fallback>
      </mc:AlternateContent>
      <p:pic>
        <p:nvPicPr>
          <p:cNvPr id="25" name="Graphic 24" descr="Cat with solid fill">
            <a:extLst>
              <a:ext uri="{FF2B5EF4-FFF2-40B4-BE49-F238E27FC236}">
                <a16:creationId xmlns:a16="http://schemas.microsoft.com/office/drawing/2014/main" id="{1A360210-6660-9EA5-4222-0B78427B54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7851469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1" descr="F16_23"/>
          <p:cNvPicPr>
            <a:picLocks noChangeAspect="1" noChangeArrowheads="1"/>
          </p:cNvPicPr>
          <p:nvPr/>
        </p:nvPicPr>
        <p:blipFill>
          <a:blip r:embed="rId2">
            <a:extLst>
              <a:ext uri="{28A0092B-C50C-407E-A947-70E740481C1C}">
                <a14:useLocalDpi xmlns:a14="http://schemas.microsoft.com/office/drawing/2010/main" val="0"/>
              </a:ext>
            </a:extLst>
          </a:blip>
          <a:srcRect b="10216"/>
          <a:stretch>
            <a:fillRect/>
          </a:stretch>
        </p:blipFill>
        <p:spPr bwMode="auto">
          <a:xfrm>
            <a:off x="428625" y="1571625"/>
            <a:ext cx="284797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7"/>
          <p:cNvSpPr txBox="1">
            <a:spLocks noChangeArrowheads="1"/>
          </p:cNvSpPr>
          <p:nvPr/>
        </p:nvSpPr>
        <p:spPr bwMode="auto">
          <a:xfrm>
            <a:off x="4140200" y="2349500"/>
            <a:ext cx="407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每一個駐波模式如同一個振動的彈簧：</a:t>
            </a:r>
          </a:p>
        </p:txBody>
      </p:sp>
      <p:pic>
        <p:nvPicPr>
          <p:cNvPr id="71692"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2268538" y="2349500"/>
            <a:ext cx="17399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2339975" y="4005263"/>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2339975" y="5373688"/>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 name="文字方塊 10"/>
              <p:cNvSpPr txBox="1"/>
              <p:nvPr/>
            </p:nvSpPr>
            <p:spPr>
              <a:xfrm>
                <a:off x="5386479" y="2900363"/>
                <a:ext cx="189846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en-US" altLang="zh-TW" b="0" i="1" smtClean="0">
                              <a:latin typeface="Cambria Math"/>
                            </a:rPr>
                            <m:t>𝑘𝑥</m:t>
                          </m:r>
                        </m:e>
                      </m:func>
                      <m:r>
                        <a:rPr lang="en-US" altLang="zh-TW" b="0" i="1" smtClean="0">
                          <a:latin typeface="Cambria Math"/>
                          <a:ea typeface="Cambria Math"/>
                        </a:rPr>
                        <m:t>∙</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386479" y="2900363"/>
                <a:ext cx="1898468" cy="369332"/>
              </a:xfrm>
              <a:prstGeom prst="rect">
                <a:avLst/>
              </a:prstGeom>
              <a:blipFill rotWithShape="1">
                <a:blip r:embed="rId9"/>
                <a:stretch>
                  <a:fillRect b="-1667"/>
                </a:stretch>
              </a:blipFill>
            </p:spPr>
            <p:txBody>
              <a:bodyPr/>
              <a:lstStyle/>
              <a:p>
                <a:r>
                  <a:rPr lang="zh-CN" altLang="en-US">
                    <a:noFill/>
                  </a:rPr>
                  <a:t> </a:t>
                </a:r>
              </a:p>
            </p:txBody>
          </p:sp>
        </mc:Fallback>
      </mc:AlternateContent>
      <p:pic>
        <p:nvPicPr>
          <p:cNvPr id="12"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4283987" y="3516454"/>
            <a:ext cx="20288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文字方塊 10">
                <a:extLst>
                  <a:ext uri="{FF2B5EF4-FFF2-40B4-BE49-F238E27FC236}">
                    <a16:creationId xmlns:a16="http://schemas.microsoft.com/office/drawing/2014/main" id="{FB78E219-D080-B945-A82F-098C01376F66}"/>
                  </a:ext>
                </a:extLst>
              </p:cNvPr>
              <p:cNvSpPr txBox="1"/>
              <p:nvPr/>
            </p:nvSpPr>
            <p:spPr>
              <a:xfrm>
                <a:off x="5399242" y="4286667"/>
                <a:ext cx="1669431" cy="38151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𝑥</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𝑥</m:t>
                          </m:r>
                        </m:e>
                        <m:sub>
                          <m:r>
                            <a:rPr lang="en-US" altLang="zh-TW" b="0" i="1" smtClean="0">
                              <a:latin typeface="Cambria Math" panose="02040503050406030204" pitchFamily="18" charset="0"/>
                            </a:rPr>
                            <m:t>𝑚</m:t>
                          </m:r>
                        </m:sub>
                      </m:sSub>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4" name="文字方塊 10">
                <a:extLst>
                  <a:ext uri="{FF2B5EF4-FFF2-40B4-BE49-F238E27FC236}">
                    <a16:creationId xmlns:a16="http://schemas.microsoft.com/office/drawing/2014/main" id="{FB78E219-D080-B945-A82F-098C01376F66}"/>
                  </a:ext>
                </a:extLst>
              </p:cNvPr>
              <p:cNvSpPr txBox="1">
                <a:spLocks noRot="1" noChangeAspect="1" noMove="1" noResize="1" noEditPoints="1" noAdjustHandles="1" noChangeArrowheads="1" noChangeShapeType="1" noTextEdit="1"/>
              </p:cNvSpPr>
              <p:nvPr/>
            </p:nvSpPr>
            <p:spPr>
              <a:xfrm>
                <a:off x="5399242" y="4286667"/>
                <a:ext cx="1669431" cy="381515"/>
              </a:xfrm>
              <a:prstGeom prst="rect">
                <a:avLst/>
              </a:prstGeom>
              <a:blipFill>
                <a:blip r:embed="rId10"/>
                <a:stretch>
                  <a:fillRect/>
                </a:stretch>
              </a:blipFill>
            </p:spPr>
            <p:txBody>
              <a:bodyPr/>
              <a:lstStyle/>
              <a:p>
                <a:r>
                  <a:rPr lang="en-TW">
                    <a:noFill/>
                  </a:rPr>
                  <a:t> </a:t>
                </a:r>
              </a:p>
            </p:txBody>
          </p:sp>
        </mc:Fallback>
      </mc:AlternateContent>
      <p:pic>
        <p:nvPicPr>
          <p:cNvPr id="77826" name="Picture 2">
            <a:extLst>
              <a:ext uri="{FF2B5EF4-FFF2-40B4-BE49-F238E27FC236}">
                <a16:creationId xmlns:a16="http://schemas.microsoft.com/office/drawing/2014/main" id="{472D8629-B2DA-754B-ADBC-B73FD5F461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6162" y="284304"/>
            <a:ext cx="4860013" cy="1620004"/>
          </a:xfrm>
          <a:prstGeom prst="rect">
            <a:avLst/>
          </a:prstGeom>
          <a:noFill/>
          <a:extLst>
            <a:ext uri="{909E8E84-426E-40DD-AFC4-6F175D3DCCD1}">
              <a14:hiddenFill xmlns:a14="http://schemas.microsoft.com/office/drawing/2010/main">
                <a:solidFill>
                  <a:srgbClr val="FFFFFF"/>
                </a:solidFill>
              </a14:hiddenFill>
            </a:ext>
          </a:extLst>
        </p:spPr>
      </p:pic>
      <p:pic>
        <p:nvPicPr>
          <p:cNvPr id="77830" name="Picture 6">
            <a:extLst>
              <a:ext uri="{FF2B5EF4-FFF2-40B4-BE49-F238E27FC236}">
                <a16:creationId xmlns:a16="http://schemas.microsoft.com/office/drawing/2014/main" id="{F6DE591A-7449-F94D-8671-496CC299BC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2595" y="284304"/>
            <a:ext cx="3432372" cy="323215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33">
            <a:extLst>
              <a:ext uri="{FF2B5EF4-FFF2-40B4-BE49-F238E27FC236}">
                <a16:creationId xmlns:a16="http://schemas.microsoft.com/office/drawing/2014/main" id="{285C4E73-99DE-54A0-4210-0D7B6823C61A}"/>
              </a:ext>
            </a:extLst>
          </p:cNvPr>
          <p:cNvSpPr txBox="1">
            <a:spLocks noChangeArrowheads="1"/>
          </p:cNvSpPr>
          <p:nvPr/>
        </p:nvSpPr>
        <p:spPr bwMode="auto">
          <a:xfrm>
            <a:off x="1227138" y="6164842"/>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每一個彈簧的能階，都像在盒子中一個一個裝入能量相同的量子。</a:t>
            </a:r>
          </a:p>
        </p:txBody>
      </p:sp>
    </p:spTree>
    <p:extLst>
      <p:ext uri="{BB962C8B-B14F-4D97-AF65-F5344CB8AC3E}">
        <p14:creationId xmlns:p14="http://schemas.microsoft.com/office/powerpoint/2010/main" val="271834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ppt_x"/>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692"/>
                                        </p:tgtEl>
                                        <p:attrNameLst>
                                          <p:attrName>style.visibility</p:attrName>
                                        </p:attrNameLst>
                                      </p:cBhvr>
                                      <p:to>
                                        <p:strVal val="visible"/>
                                      </p:to>
                                    </p:set>
                                    <p:anim calcmode="lin" valueType="num">
                                      <p:cBhvr additive="base">
                                        <p:cTn id="11" dur="500" fill="hold"/>
                                        <p:tgtEl>
                                          <p:spTgt spid="71692"/>
                                        </p:tgtEl>
                                        <p:attrNameLst>
                                          <p:attrName>ppt_x</p:attrName>
                                        </p:attrNameLst>
                                      </p:cBhvr>
                                      <p:tavLst>
                                        <p:tav tm="0">
                                          <p:val>
                                            <p:strVal val="#ppt_x"/>
                                          </p:val>
                                        </p:tav>
                                        <p:tav tm="100000">
                                          <p:val>
                                            <p:strVal val="#ppt_x"/>
                                          </p:val>
                                        </p:tav>
                                      </p:tavLst>
                                    </p:anim>
                                    <p:anim calcmode="lin" valueType="num">
                                      <p:cBhvr additive="base">
                                        <p:cTn id="12" dur="500" fill="hold"/>
                                        <p:tgtEl>
                                          <p:spTgt spid="716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7830"/>
                                        </p:tgtEl>
                                        <p:attrNameLst>
                                          <p:attrName>style.visibility</p:attrName>
                                        </p:attrNameLst>
                                      </p:cBhvr>
                                      <p:to>
                                        <p:strVal val="visible"/>
                                      </p:to>
                                    </p:set>
                                    <p:anim calcmode="lin" valueType="num">
                                      <p:cBhvr additive="base">
                                        <p:cTn id="37" dur="500" fill="hold"/>
                                        <p:tgtEl>
                                          <p:spTgt spid="77830"/>
                                        </p:tgtEl>
                                        <p:attrNameLst>
                                          <p:attrName>ppt_x</p:attrName>
                                        </p:attrNameLst>
                                      </p:cBhvr>
                                      <p:tavLst>
                                        <p:tav tm="0">
                                          <p:val>
                                            <p:strVal val="#ppt_x"/>
                                          </p:val>
                                        </p:tav>
                                        <p:tav tm="100000">
                                          <p:val>
                                            <p:strVal val="#ppt_x"/>
                                          </p:val>
                                        </p:tav>
                                      </p:tavLst>
                                    </p:anim>
                                    <p:anim calcmode="lin" valueType="num">
                                      <p:cBhvr additive="base">
                                        <p:cTn id="38" dur="500" fill="hold"/>
                                        <p:tgtEl>
                                          <p:spTgt spid="778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P spid="11"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ChangeArrowheads="1"/>
          </p:cNvSpPr>
          <p:nvPr/>
        </p:nvSpPr>
        <p:spPr bwMode="auto">
          <a:xfrm>
            <a:off x="1860030" y="3871091"/>
            <a:ext cx="2222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100"/>
              <a:t> </a:t>
            </a:r>
            <a:endParaRPr lang="zh-TW" altLang="en-US" sz="1800"/>
          </a:p>
        </p:txBody>
      </p:sp>
      <p:sp>
        <p:nvSpPr>
          <p:cNvPr id="105477" name="Rectangle 11"/>
          <p:cNvSpPr>
            <a:spLocks noChangeArrowheads="1"/>
          </p:cNvSpPr>
          <p:nvPr/>
        </p:nvSpPr>
        <p:spPr bwMode="auto">
          <a:xfrm>
            <a:off x="1760506" y="4389409"/>
            <a:ext cx="1079500" cy="863600"/>
          </a:xfrm>
          <a:prstGeom prst="rect">
            <a:avLst/>
          </a:prstGeom>
          <a:solidFill>
            <a:schemeClr val="accent1"/>
          </a:solidFill>
          <a:ln w="2540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105478" name="Line 12"/>
          <p:cNvSpPr>
            <a:spLocks noChangeShapeType="1"/>
          </p:cNvSpPr>
          <p:nvPr/>
        </p:nvSpPr>
        <p:spPr bwMode="auto">
          <a:xfrm>
            <a:off x="1760506" y="4605309"/>
            <a:ext cx="1079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79" name="Line 13"/>
          <p:cNvSpPr>
            <a:spLocks noChangeShapeType="1"/>
          </p:cNvSpPr>
          <p:nvPr/>
        </p:nvSpPr>
        <p:spPr bwMode="auto">
          <a:xfrm>
            <a:off x="1760506" y="4821209"/>
            <a:ext cx="1079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0" name="Line 14"/>
          <p:cNvSpPr>
            <a:spLocks noChangeShapeType="1"/>
          </p:cNvSpPr>
          <p:nvPr/>
        </p:nvSpPr>
        <p:spPr bwMode="auto">
          <a:xfrm>
            <a:off x="1760506" y="5037109"/>
            <a:ext cx="1079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1" name="Line 15"/>
          <p:cNvSpPr>
            <a:spLocks noChangeShapeType="1"/>
          </p:cNvSpPr>
          <p:nvPr/>
        </p:nvSpPr>
        <p:spPr bwMode="auto">
          <a:xfrm>
            <a:off x="1976406" y="4389409"/>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2" name="Line 16"/>
          <p:cNvSpPr>
            <a:spLocks noChangeShapeType="1"/>
          </p:cNvSpPr>
          <p:nvPr/>
        </p:nvSpPr>
        <p:spPr bwMode="auto">
          <a:xfrm>
            <a:off x="2192306" y="4389409"/>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3" name="Line 17"/>
          <p:cNvSpPr>
            <a:spLocks noChangeShapeType="1"/>
          </p:cNvSpPr>
          <p:nvPr/>
        </p:nvSpPr>
        <p:spPr bwMode="auto">
          <a:xfrm>
            <a:off x="2408206" y="4389409"/>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4" name="Line 18"/>
          <p:cNvSpPr>
            <a:spLocks noChangeShapeType="1"/>
          </p:cNvSpPr>
          <p:nvPr/>
        </p:nvSpPr>
        <p:spPr bwMode="auto">
          <a:xfrm>
            <a:off x="2624106" y="4389409"/>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5" name="Rectangle 19"/>
          <p:cNvSpPr>
            <a:spLocks noChangeArrowheads="1"/>
          </p:cNvSpPr>
          <p:nvPr/>
        </p:nvSpPr>
        <p:spPr bwMode="auto">
          <a:xfrm>
            <a:off x="4352894" y="3668684"/>
            <a:ext cx="1727200" cy="1584325"/>
          </a:xfrm>
          <a:prstGeom prst="rect">
            <a:avLst/>
          </a:prstGeom>
          <a:solidFill>
            <a:schemeClr val="accent1"/>
          </a:solidFill>
          <a:ln w="2540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105486" name="Line 20"/>
          <p:cNvSpPr>
            <a:spLocks noChangeShapeType="1"/>
          </p:cNvSpPr>
          <p:nvPr/>
        </p:nvSpPr>
        <p:spPr bwMode="auto">
          <a:xfrm>
            <a:off x="4352894" y="4605309"/>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7" name="Line 21"/>
          <p:cNvSpPr>
            <a:spLocks noChangeShapeType="1"/>
          </p:cNvSpPr>
          <p:nvPr/>
        </p:nvSpPr>
        <p:spPr bwMode="auto">
          <a:xfrm>
            <a:off x="4352894" y="4821209"/>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8" name="Line 22"/>
          <p:cNvSpPr>
            <a:spLocks noChangeShapeType="1"/>
          </p:cNvSpPr>
          <p:nvPr/>
        </p:nvSpPr>
        <p:spPr bwMode="auto">
          <a:xfrm>
            <a:off x="4352894" y="5037109"/>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9" name="Line 23"/>
          <p:cNvSpPr>
            <a:spLocks noChangeShapeType="1"/>
          </p:cNvSpPr>
          <p:nvPr/>
        </p:nvSpPr>
        <p:spPr bwMode="auto">
          <a:xfrm>
            <a:off x="45687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0" name="Line 24"/>
          <p:cNvSpPr>
            <a:spLocks noChangeShapeType="1"/>
          </p:cNvSpPr>
          <p:nvPr/>
        </p:nvSpPr>
        <p:spPr bwMode="auto">
          <a:xfrm>
            <a:off x="47846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1" name="Line 25"/>
          <p:cNvSpPr>
            <a:spLocks noChangeShapeType="1"/>
          </p:cNvSpPr>
          <p:nvPr/>
        </p:nvSpPr>
        <p:spPr bwMode="auto">
          <a:xfrm>
            <a:off x="50005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2" name="Line 26"/>
          <p:cNvSpPr>
            <a:spLocks noChangeShapeType="1"/>
          </p:cNvSpPr>
          <p:nvPr/>
        </p:nvSpPr>
        <p:spPr bwMode="auto">
          <a:xfrm>
            <a:off x="52164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3" name="Line 27"/>
          <p:cNvSpPr>
            <a:spLocks noChangeShapeType="1"/>
          </p:cNvSpPr>
          <p:nvPr/>
        </p:nvSpPr>
        <p:spPr bwMode="auto">
          <a:xfrm>
            <a:off x="4352894" y="4389409"/>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4" name="Line 28"/>
          <p:cNvSpPr>
            <a:spLocks noChangeShapeType="1"/>
          </p:cNvSpPr>
          <p:nvPr/>
        </p:nvSpPr>
        <p:spPr bwMode="auto">
          <a:xfrm>
            <a:off x="4352894" y="4171922"/>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5" name="Line 29"/>
          <p:cNvSpPr>
            <a:spLocks noChangeShapeType="1"/>
          </p:cNvSpPr>
          <p:nvPr/>
        </p:nvSpPr>
        <p:spPr bwMode="auto">
          <a:xfrm>
            <a:off x="4352894" y="3956022"/>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6" name="Line 30"/>
          <p:cNvSpPr>
            <a:spLocks noChangeShapeType="1"/>
          </p:cNvSpPr>
          <p:nvPr/>
        </p:nvSpPr>
        <p:spPr bwMode="auto">
          <a:xfrm>
            <a:off x="54323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7" name="Line 31"/>
          <p:cNvSpPr>
            <a:spLocks noChangeShapeType="1"/>
          </p:cNvSpPr>
          <p:nvPr/>
        </p:nvSpPr>
        <p:spPr bwMode="auto">
          <a:xfrm>
            <a:off x="56482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8" name="Line 32"/>
          <p:cNvSpPr>
            <a:spLocks noChangeShapeType="1"/>
          </p:cNvSpPr>
          <p:nvPr/>
        </p:nvSpPr>
        <p:spPr bwMode="auto">
          <a:xfrm>
            <a:off x="58641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9" name="Line 33"/>
          <p:cNvSpPr>
            <a:spLocks noChangeShapeType="1"/>
          </p:cNvSpPr>
          <p:nvPr/>
        </p:nvSpPr>
        <p:spPr bwMode="auto">
          <a:xfrm>
            <a:off x="3271806" y="4821209"/>
            <a:ext cx="7207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05500" name="Picture 34" descr="F20_01"/>
          <p:cNvPicPr>
            <a:picLocks noChangeAspect="1" noChangeArrowheads="1"/>
          </p:cNvPicPr>
          <p:nvPr/>
        </p:nvPicPr>
        <p:blipFill>
          <a:blip r:embed="rId2">
            <a:extLst>
              <a:ext uri="{28A0092B-C50C-407E-A947-70E740481C1C}">
                <a14:useLocalDpi xmlns:a14="http://schemas.microsoft.com/office/drawing/2010/main" val="0"/>
              </a:ext>
            </a:extLst>
          </a:blip>
          <a:srcRect b="6367"/>
          <a:stretch>
            <a:fillRect/>
          </a:stretch>
        </p:blipFill>
        <p:spPr bwMode="auto">
          <a:xfrm>
            <a:off x="6371680" y="2835247"/>
            <a:ext cx="125095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01" name="矩形 29"/>
          <p:cNvSpPr>
            <a:spLocks noChangeArrowheads="1"/>
          </p:cNvSpPr>
          <p:nvPr/>
        </p:nvSpPr>
        <p:spPr bwMode="auto">
          <a:xfrm>
            <a:off x="899592" y="1562056"/>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針對空腔中的輻射，由光譜可以計算出輻射的熵值，</a:t>
            </a:r>
          </a:p>
        </p:txBody>
      </p:sp>
      <p:sp>
        <p:nvSpPr>
          <p:cNvPr id="105503" name="矩形 31"/>
          <p:cNvSpPr>
            <a:spLocks noChangeArrowheads="1"/>
          </p:cNvSpPr>
          <p:nvPr/>
        </p:nvSpPr>
        <p:spPr bwMode="auto">
          <a:xfrm>
            <a:off x="899592" y="2132856"/>
            <a:ext cx="78483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愛因斯坦發現空腔輻射的熵正是理想氣體的熵值：</a:t>
            </a:r>
          </a:p>
        </p:txBody>
      </p:sp>
      <p:sp>
        <p:nvSpPr>
          <p:cNvPr id="105504" name="矩形 32"/>
          <p:cNvSpPr>
            <a:spLocks noChangeArrowheads="1"/>
          </p:cNvSpPr>
          <p:nvPr/>
        </p:nvSpPr>
        <p:spPr bwMode="auto">
          <a:xfrm>
            <a:off x="1052933" y="5702682"/>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空腔中的輻射量子可以視為粒子！</a:t>
            </a:r>
          </a:p>
        </p:txBody>
      </p:sp>
      <mc:AlternateContent xmlns:mc="http://schemas.openxmlformats.org/markup-compatibility/2006">
        <mc:Choice xmlns:a14="http://schemas.microsoft.com/office/drawing/2010/main" Requires="a14">
          <p:sp>
            <p:nvSpPr>
              <p:cNvPr id="33" name="文字方塊 39">
                <a:extLst>
                  <a:ext uri="{FF2B5EF4-FFF2-40B4-BE49-F238E27FC236}">
                    <a16:creationId xmlns:a16="http://schemas.microsoft.com/office/drawing/2014/main" id="{5B3828A0-8417-EA4A-ADCE-B17E3C5F793C}"/>
                  </a:ext>
                </a:extLst>
              </p:cNvPr>
              <p:cNvSpPr txBox="1"/>
              <p:nvPr/>
            </p:nvSpPr>
            <p:spPr>
              <a:xfrm>
                <a:off x="3009487" y="2657362"/>
                <a:ext cx="2000334" cy="66563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r>
                        <a:rPr lang="en-US" altLang="zh-TW" b="0" i="1" smtClean="0">
                          <a:latin typeface="Cambria Math"/>
                        </a:rPr>
                        <m:t>𝑆</m:t>
                      </m:r>
                      <m:r>
                        <a:rPr lang="en-US" altLang="zh-TW" b="0" i="1" smtClean="0">
                          <a:latin typeface="Cambria Math"/>
                        </a:rPr>
                        <m:t>=</m:t>
                      </m:r>
                      <m:r>
                        <a:rPr lang="en-US" altLang="zh-TW" i="1">
                          <a:latin typeface="Cambria Math"/>
                        </a:rPr>
                        <m:t>𝑁𝑘</m:t>
                      </m:r>
                      <m:func>
                        <m:funcPr>
                          <m:ctrlPr>
                            <a:rPr lang="en-US" altLang="zh-TW" i="1">
                              <a:latin typeface="Cambria Math" panose="02040503050406030204" pitchFamily="18" charset="0"/>
                            </a:rPr>
                          </m:ctrlPr>
                        </m:funcPr>
                        <m:fName>
                          <m:r>
                            <m:rPr>
                              <m:sty m:val="p"/>
                            </m:rPr>
                            <a:rPr lang="en-US" altLang="zh-TW">
                              <a:latin typeface="Cambria Math"/>
                            </a:rPr>
                            <m:t>ln</m:t>
                          </m:r>
                        </m:fName>
                        <m:e>
                          <m:d>
                            <m:dPr>
                              <m:ctrlPr>
                                <a:rPr lang="en-US" altLang="zh-TW" i="1" smtClean="0">
                                  <a:latin typeface="Cambria Math" panose="02040503050406030204" pitchFamily="18" charset="0"/>
                                </a:rPr>
                              </m:ctrlPr>
                            </m:dPr>
                            <m:e>
                              <m:f>
                                <m:fPr>
                                  <m:ctrlPr>
                                    <a:rPr lang="en-US" altLang="zh-TW" i="1" smtClean="0">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b="0" i="1" smtClean="0">
                                          <a:latin typeface="Cambria Math"/>
                                        </a:rPr>
                                        <m:t>𝑉</m:t>
                                      </m:r>
                                    </m:e>
                                    <m:sub>
                                      <m:r>
                                        <a:rPr lang="en-US" altLang="zh-TW" b="0" i="1" smtClean="0">
                                          <a:latin typeface="Cambria Math"/>
                                        </a:rPr>
                                        <m:t>𝑓</m:t>
                                      </m:r>
                                    </m:sub>
                                  </m:sSub>
                                </m:num>
                                <m:den>
                                  <m:sSub>
                                    <m:sSubPr>
                                      <m:ctrlPr>
                                        <a:rPr lang="en-US" altLang="zh-TW" i="1" smtClean="0">
                                          <a:latin typeface="Cambria Math" panose="02040503050406030204" pitchFamily="18" charset="0"/>
                                        </a:rPr>
                                      </m:ctrlPr>
                                    </m:sSubPr>
                                    <m:e>
                                      <m:r>
                                        <a:rPr lang="en-US" altLang="zh-TW" b="0" i="1" smtClean="0">
                                          <a:latin typeface="Cambria Math"/>
                                        </a:rPr>
                                        <m:t>𝑉</m:t>
                                      </m:r>
                                    </m:e>
                                    <m:sub>
                                      <m:r>
                                        <a:rPr lang="en-US" altLang="zh-TW" b="0" i="1" smtClean="0">
                                          <a:latin typeface="Cambria Math"/>
                                        </a:rPr>
                                        <m:t>𝑖</m:t>
                                      </m:r>
                                    </m:sub>
                                  </m:sSub>
                                </m:den>
                              </m:f>
                            </m:e>
                          </m:d>
                        </m:e>
                      </m:func>
                    </m:oMath>
                  </m:oMathPara>
                </a14:m>
                <a:endParaRPr lang="zh-TW" altLang="en-US" dirty="0"/>
              </a:p>
            </p:txBody>
          </p:sp>
        </mc:Choice>
        <mc:Fallback>
          <p:sp>
            <p:nvSpPr>
              <p:cNvPr id="33" name="文字方塊 39">
                <a:extLst>
                  <a:ext uri="{FF2B5EF4-FFF2-40B4-BE49-F238E27FC236}">
                    <a16:creationId xmlns:a16="http://schemas.microsoft.com/office/drawing/2014/main" id="{5B3828A0-8417-EA4A-ADCE-B17E3C5F793C}"/>
                  </a:ext>
                </a:extLst>
              </p:cNvPr>
              <p:cNvSpPr txBox="1">
                <a:spLocks noRot="1" noChangeAspect="1" noMove="1" noResize="1" noEditPoints="1" noAdjustHandles="1" noChangeArrowheads="1" noChangeShapeType="1" noTextEdit="1"/>
              </p:cNvSpPr>
              <p:nvPr/>
            </p:nvSpPr>
            <p:spPr>
              <a:xfrm>
                <a:off x="3009487" y="2657362"/>
                <a:ext cx="2000334" cy="665631"/>
              </a:xfrm>
              <a:prstGeom prst="rect">
                <a:avLst/>
              </a:prstGeom>
              <a:blipFill>
                <a:blip r:embed="rId3"/>
                <a:stretch>
                  <a:fillRect b="-1887"/>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32" name="文字方塊 39">
                <a:extLst>
                  <a:ext uri="{FF2B5EF4-FFF2-40B4-BE49-F238E27FC236}">
                    <a16:creationId xmlns:a16="http://schemas.microsoft.com/office/drawing/2014/main" id="{9DC76ABE-1085-254E-AEA7-A4A3455E9AD5}"/>
                  </a:ext>
                </a:extLst>
              </p:cNvPr>
              <p:cNvSpPr txBox="1"/>
              <p:nvPr/>
            </p:nvSpPr>
            <p:spPr>
              <a:xfrm>
                <a:off x="5216494" y="550844"/>
                <a:ext cx="945520" cy="65947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𝑁</m:t>
                      </m:r>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𝐸</m:t>
                          </m:r>
                        </m:num>
                        <m:den>
                          <m:r>
                            <a:rPr lang="en-US" altLang="zh-TW" b="0" i="1" smtClean="0">
                              <a:latin typeface="Cambria Math" panose="02040503050406030204" pitchFamily="18" charset="0"/>
                            </a:rPr>
                            <m:t>h𝑓</m:t>
                          </m:r>
                        </m:den>
                      </m:f>
                    </m:oMath>
                  </m:oMathPara>
                </a14:m>
                <a:endParaRPr lang="zh-TW" altLang="en-US" dirty="0"/>
              </a:p>
            </p:txBody>
          </p:sp>
        </mc:Choice>
        <mc:Fallback>
          <p:sp>
            <p:nvSpPr>
              <p:cNvPr id="32" name="文字方塊 39">
                <a:extLst>
                  <a:ext uri="{FF2B5EF4-FFF2-40B4-BE49-F238E27FC236}">
                    <a16:creationId xmlns:a16="http://schemas.microsoft.com/office/drawing/2014/main" id="{9DC76ABE-1085-254E-AEA7-A4A3455E9AD5}"/>
                  </a:ext>
                </a:extLst>
              </p:cNvPr>
              <p:cNvSpPr txBox="1">
                <a:spLocks noRot="1" noChangeAspect="1" noMove="1" noResize="1" noEditPoints="1" noAdjustHandles="1" noChangeArrowheads="1" noChangeShapeType="1" noTextEdit="1"/>
              </p:cNvSpPr>
              <p:nvPr/>
            </p:nvSpPr>
            <p:spPr>
              <a:xfrm>
                <a:off x="5216494" y="550844"/>
                <a:ext cx="945520" cy="659476"/>
              </a:xfrm>
              <a:prstGeom prst="rect">
                <a:avLst/>
              </a:prstGeom>
              <a:blipFill>
                <a:blip r:embed="rId4"/>
                <a:stretch>
                  <a:fillRect b="-7547"/>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34" name="矩形 31">
                <a:extLst>
                  <a:ext uri="{FF2B5EF4-FFF2-40B4-BE49-F238E27FC236}">
                    <a16:creationId xmlns:a16="http://schemas.microsoft.com/office/drawing/2014/main" id="{7A3F4D35-F56A-594F-998C-450989C2119F}"/>
                  </a:ext>
                </a:extLst>
              </p:cNvPr>
              <p:cNvSpPr>
                <a:spLocks noChangeArrowheads="1"/>
              </p:cNvSpPr>
              <p:nvPr/>
            </p:nvSpPr>
            <p:spPr bwMode="auto">
              <a:xfrm>
                <a:off x="899592" y="696432"/>
                <a:ext cx="6553200"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如果假設頻率為</a:t>
                </a:r>
                <a14:m>
                  <m:oMath xmlns:m="http://schemas.openxmlformats.org/officeDocument/2006/math">
                    <m:r>
                      <a:rPr lang="en-US" altLang="zh-TW" sz="1800" b="0" i="1" smtClean="0">
                        <a:latin typeface="Cambria Math" panose="02040503050406030204" pitchFamily="18" charset="0"/>
                      </a:rPr>
                      <m:t>𝑓</m:t>
                    </m:r>
                  </m:oMath>
                </a14:m>
                <a:r>
                  <a:rPr lang="zh-TW" altLang="en-US" sz="1800" dirty="0"/>
                  <a:t>電磁波彈簧的粒子數為：</a:t>
                </a:r>
              </a:p>
            </p:txBody>
          </p:sp>
        </mc:Choice>
        <mc:Fallback>
          <p:sp>
            <p:nvSpPr>
              <p:cNvPr id="34" name="矩形 31">
                <a:extLst>
                  <a:ext uri="{FF2B5EF4-FFF2-40B4-BE49-F238E27FC236}">
                    <a16:creationId xmlns:a16="http://schemas.microsoft.com/office/drawing/2014/main" id="{7A3F4D35-F56A-594F-998C-450989C2119F}"/>
                  </a:ext>
                </a:extLst>
              </p:cNvPr>
              <p:cNvSpPr>
                <a:spLocks noRot="1" noChangeAspect="1" noMove="1" noResize="1" noEditPoints="1" noAdjustHandles="1" noChangeArrowheads="1" noChangeShapeType="1" noTextEdit="1"/>
              </p:cNvSpPr>
              <p:nvPr/>
            </p:nvSpPr>
            <p:spPr bwMode="auto">
              <a:xfrm>
                <a:off x="899592" y="696432"/>
                <a:ext cx="6553200" cy="368300"/>
              </a:xfrm>
              <a:prstGeom prst="rect">
                <a:avLst/>
              </a:prstGeom>
              <a:blipFill>
                <a:blip r:embed="rId5"/>
                <a:stretch>
                  <a:fillRect l="-96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2" name="Picture 2" descr="http://rugth30.phys.rug.nl/quantummechanics/_derived/black_body.htm_txt_CAVITY.gif">
            <a:extLst>
              <a:ext uri="{FF2B5EF4-FFF2-40B4-BE49-F238E27FC236}">
                <a16:creationId xmlns:a16="http://schemas.microsoft.com/office/drawing/2014/main" id="{28DAF90C-AB07-0E38-3D03-834BCBECD4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0899" y="382793"/>
            <a:ext cx="2723462" cy="204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2991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67922" y="1412776"/>
            <a:ext cx="32019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右箭號 3"/>
          <p:cNvSpPr/>
          <p:nvPr/>
        </p:nvSpPr>
        <p:spPr>
          <a:xfrm>
            <a:off x="4575759" y="2563714"/>
            <a:ext cx="504825" cy="57626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6500" name="文字方塊 4"/>
          <p:cNvSpPr txBox="1">
            <a:spLocks noChangeArrowheads="1"/>
          </p:cNvSpPr>
          <p:nvPr/>
        </p:nvSpPr>
        <p:spPr bwMode="auto">
          <a:xfrm>
            <a:off x="5512384" y="4436964"/>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只是這個粒子不彼此碰撞</a:t>
            </a:r>
          </a:p>
        </p:txBody>
      </p:sp>
      <p:pic>
        <p:nvPicPr>
          <p:cNvPr id="106501" name="Picture 2" descr="http://rugth30.phys.rug.nl/quantummechanics/_derived/black_body.htm_txt_CAVIT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609" y="1412776"/>
            <a:ext cx="36480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descr="Cat with solid fill">
            <a:extLst>
              <a:ext uri="{FF2B5EF4-FFF2-40B4-BE49-F238E27FC236}">
                <a16:creationId xmlns:a16="http://schemas.microsoft.com/office/drawing/2014/main" id="{69432F7B-3DF9-02EB-B899-6A9641730A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
        <p:nvSpPr>
          <p:cNvPr id="3" name="矩形 32">
            <a:extLst>
              <a:ext uri="{FF2B5EF4-FFF2-40B4-BE49-F238E27FC236}">
                <a16:creationId xmlns:a16="http://schemas.microsoft.com/office/drawing/2014/main" id="{37E41139-BC87-9694-2737-5B9738493A84}"/>
              </a:ext>
            </a:extLst>
          </p:cNvPr>
          <p:cNvSpPr>
            <a:spLocks noChangeArrowheads="1"/>
          </p:cNvSpPr>
          <p:nvPr/>
        </p:nvSpPr>
        <p:spPr bwMode="auto">
          <a:xfrm>
            <a:off x="795922" y="4435377"/>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空腔中的輻射可以視為粒子！</a:t>
            </a:r>
          </a:p>
        </p:txBody>
      </p:sp>
      <p:sp>
        <p:nvSpPr>
          <p:cNvPr id="5" name="矩形 32">
            <a:extLst>
              <a:ext uri="{FF2B5EF4-FFF2-40B4-BE49-F238E27FC236}">
                <a16:creationId xmlns:a16="http://schemas.microsoft.com/office/drawing/2014/main" id="{08593FEB-79E9-84E3-5434-D644587210E0}"/>
              </a:ext>
            </a:extLst>
          </p:cNvPr>
          <p:cNvSpPr>
            <a:spLocks noChangeArrowheads="1"/>
          </p:cNvSpPr>
          <p:nvPr/>
        </p:nvSpPr>
        <p:spPr bwMode="auto">
          <a:xfrm>
            <a:off x="1907704" y="5058504"/>
            <a:ext cx="58262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空腔中的輻射就是一種電磁波的量子組成的氣體！</a:t>
            </a:r>
          </a:p>
        </p:txBody>
      </p:sp>
    </p:spTree>
    <p:extLst>
      <p:ext uri="{BB962C8B-B14F-4D97-AF65-F5344CB8AC3E}">
        <p14:creationId xmlns:p14="http://schemas.microsoft.com/office/powerpoint/2010/main" val="3419365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untitled"/>
          <p:cNvPicPr>
            <a:picLocks noChangeAspect="1" noChangeArrowheads="1"/>
          </p:cNvPicPr>
          <p:nvPr/>
        </p:nvPicPr>
        <p:blipFill>
          <a:blip r:embed="rId2">
            <a:extLst>
              <a:ext uri="{28A0092B-C50C-407E-A947-70E740481C1C}">
                <a14:useLocalDpi xmlns:a14="http://schemas.microsoft.com/office/drawing/2010/main" val="0"/>
              </a:ext>
            </a:extLst>
          </a:blip>
          <a:srcRect l="6610" t="13782" r="5894" b="20688"/>
          <a:stretch>
            <a:fillRect/>
          </a:stretch>
        </p:blipFill>
        <p:spPr bwMode="auto">
          <a:xfrm>
            <a:off x="1403350" y="1989138"/>
            <a:ext cx="6408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5"/>
          <p:cNvSpPr txBox="1">
            <a:spLocks noChangeArrowheads="1"/>
          </p:cNvSpPr>
          <p:nvPr/>
        </p:nvSpPr>
        <p:spPr bwMode="auto">
          <a:xfrm>
            <a:off x="3995738" y="1484313"/>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b="1">
                <a:solidFill>
                  <a:srgbClr val="FF0000"/>
                </a:solidFill>
              </a:rPr>
              <a:t>光是什麼？</a:t>
            </a:r>
          </a:p>
        </p:txBody>
      </p:sp>
    </p:spTree>
    <p:extLst>
      <p:ext uri="{BB962C8B-B14F-4D97-AF65-F5344CB8AC3E}">
        <p14:creationId xmlns:p14="http://schemas.microsoft.com/office/powerpoint/2010/main" val="4134259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3522"/>
          <p:cNvPicPr>
            <a:picLocks noChangeAspect="1" noChangeArrowheads="1"/>
          </p:cNvPicPr>
          <p:nvPr/>
        </p:nvPicPr>
        <p:blipFill>
          <a:blip r:embed="rId2">
            <a:extLst>
              <a:ext uri="{28A0092B-C50C-407E-A947-70E740481C1C}">
                <a14:useLocalDpi xmlns:a14="http://schemas.microsoft.com/office/drawing/2010/main" val="0"/>
              </a:ext>
            </a:extLst>
          </a:blip>
          <a:srcRect b="10826"/>
          <a:stretch>
            <a:fillRect/>
          </a:stretch>
        </p:blipFill>
        <p:spPr bwMode="auto">
          <a:xfrm>
            <a:off x="1979613" y="1052513"/>
            <a:ext cx="434975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5"/>
          <p:cNvSpPr txBox="1">
            <a:spLocks noChangeArrowheads="1"/>
          </p:cNvSpPr>
          <p:nvPr/>
        </p:nvSpPr>
        <p:spPr bwMode="auto">
          <a:xfrm>
            <a:off x="2771775" y="476250"/>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光是直進！就如同粒子一樣！</a:t>
            </a:r>
          </a:p>
        </p:txBody>
      </p:sp>
      <p:pic>
        <p:nvPicPr>
          <p:cNvPr id="108548" name="Picture 6" descr="new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196975"/>
            <a:ext cx="175736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7"/>
          <p:cNvSpPr txBox="1">
            <a:spLocks noChangeArrowheads="1"/>
          </p:cNvSpPr>
          <p:nvPr/>
        </p:nvSpPr>
        <p:spPr bwMode="auto">
          <a:xfrm>
            <a:off x="6732588" y="3573463"/>
            <a:ext cx="1368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光的粒子說</a:t>
            </a:r>
          </a:p>
        </p:txBody>
      </p:sp>
      <p:sp>
        <p:nvSpPr>
          <p:cNvPr id="108550" name="Text Box 8"/>
          <p:cNvSpPr txBox="1">
            <a:spLocks noChangeArrowheads="1"/>
          </p:cNvSpPr>
          <p:nvPr/>
        </p:nvSpPr>
        <p:spPr bwMode="auto">
          <a:xfrm>
            <a:off x="1835150" y="5661025"/>
            <a:ext cx="6624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latin typeface="新細明體" charset="-120"/>
              </a:rPr>
              <a:t>我希望我們能用相同的（力學）原則推導出自然界所有的現象。</a:t>
            </a:r>
            <a:endParaRPr lang="en-US" altLang="zh-TW" sz="1800" i="1" dirty="0">
              <a:latin typeface="Times New Roman" pitchFamily="18" charset="0"/>
              <a:cs typeface="Times New Roman" pitchFamily="18" charset="0"/>
            </a:endParaRPr>
          </a:p>
        </p:txBody>
      </p:sp>
    </p:spTree>
    <p:extLst>
      <p:ext uri="{BB962C8B-B14F-4D97-AF65-F5344CB8AC3E}">
        <p14:creationId xmlns:p14="http://schemas.microsoft.com/office/powerpoint/2010/main" val="2885372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4"/>
          <p:cNvSpPr txBox="1">
            <a:spLocks noChangeArrowheads="1"/>
          </p:cNvSpPr>
          <p:nvPr/>
        </p:nvSpPr>
        <p:spPr bwMode="auto">
          <a:xfrm>
            <a:off x="3744081" y="934876"/>
            <a:ext cx="122428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空腔輻射</a:t>
            </a:r>
          </a:p>
        </p:txBody>
      </p:sp>
      <p:pic>
        <p:nvPicPr>
          <p:cNvPr id="4100" name="Picture 5" descr="D:\Dropbox\Documents\課程\YoungTextBook\Images\Chapter39\A_Images\A_Figures_and_Photos\39_30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17640"/>
          <a:stretch/>
        </p:blipFill>
        <p:spPr bwMode="auto">
          <a:xfrm>
            <a:off x="2483768" y="1484784"/>
            <a:ext cx="3744912" cy="305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ED4C716-473D-E945-AB89-60F441B4C161}"/>
              </a:ext>
            </a:extLst>
          </p:cNvPr>
          <p:cNvSpPr txBox="1"/>
          <p:nvPr/>
        </p:nvSpPr>
        <p:spPr>
          <a:xfrm>
            <a:off x="2123728" y="4895151"/>
            <a:ext cx="4608512" cy="369332"/>
          </a:xfrm>
          <a:prstGeom prst="rect">
            <a:avLst/>
          </a:prstGeom>
          <a:noFill/>
        </p:spPr>
        <p:txBody>
          <a:bodyPr wrap="square" rtlCol="0">
            <a:spAutoFit/>
          </a:bodyPr>
          <a:lstStyle/>
          <a:p>
            <a:r>
              <a:rPr lang="en-TW" dirty="0"/>
              <a:t>光透過小洞進入盒子後，會被拘限在裡面。</a:t>
            </a:r>
          </a:p>
        </p:txBody>
      </p:sp>
      <p:sp>
        <p:nvSpPr>
          <p:cNvPr id="3" name="TextBox 2">
            <a:extLst>
              <a:ext uri="{FF2B5EF4-FFF2-40B4-BE49-F238E27FC236}">
                <a16:creationId xmlns:a16="http://schemas.microsoft.com/office/drawing/2014/main" id="{A1D58A45-ACBF-344E-9DD0-A5C916B9D9B3}"/>
              </a:ext>
            </a:extLst>
          </p:cNvPr>
          <p:cNvSpPr txBox="1"/>
          <p:nvPr/>
        </p:nvSpPr>
        <p:spPr>
          <a:xfrm>
            <a:off x="2123728" y="5323093"/>
            <a:ext cx="6336704" cy="369332"/>
          </a:xfrm>
          <a:prstGeom prst="rect">
            <a:avLst/>
          </a:prstGeom>
          <a:noFill/>
        </p:spPr>
        <p:txBody>
          <a:bodyPr wrap="square" rtlCol="0">
            <a:spAutoFit/>
          </a:bodyPr>
          <a:lstStyle/>
          <a:p>
            <a:r>
              <a:rPr lang="en-TW" dirty="0"/>
              <a:t>因此，光會在盒子裡面待夠久，而與器壁達成熱平衡。</a:t>
            </a:r>
          </a:p>
        </p:txBody>
      </p:sp>
      <p:sp>
        <p:nvSpPr>
          <p:cNvPr id="4" name="TextBox 3">
            <a:extLst>
              <a:ext uri="{FF2B5EF4-FFF2-40B4-BE49-F238E27FC236}">
                <a16:creationId xmlns:a16="http://schemas.microsoft.com/office/drawing/2014/main" id="{C750ADAC-774F-4643-ACED-0F924C43D1D4}"/>
              </a:ext>
            </a:extLst>
          </p:cNvPr>
          <p:cNvSpPr txBox="1"/>
          <p:nvPr/>
        </p:nvSpPr>
        <p:spPr>
          <a:xfrm>
            <a:off x="2123728" y="5751035"/>
            <a:ext cx="3528392" cy="369332"/>
          </a:xfrm>
          <a:prstGeom prst="rect">
            <a:avLst/>
          </a:prstGeom>
          <a:noFill/>
        </p:spPr>
        <p:txBody>
          <a:bodyPr wrap="square" rtlCol="0">
            <a:spAutoFit/>
          </a:bodyPr>
          <a:lstStyle/>
          <a:p>
            <a:r>
              <a:rPr lang="en-TW" dirty="0"/>
              <a:t>形成一個夠亂的狀態！</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5" descr="f39_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700213"/>
            <a:ext cx="30575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6" descr="370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276475"/>
            <a:ext cx="11604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7"/>
          <p:cNvSpPr txBox="1">
            <a:spLocks noChangeArrowheads="1"/>
          </p:cNvSpPr>
          <p:nvPr/>
        </p:nvSpPr>
        <p:spPr bwMode="auto">
          <a:xfrm>
            <a:off x="2268538" y="5084763"/>
            <a:ext cx="3598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因為光有干涉現象，光是波！</a:t>
            </a:r>
          </a:p>
        </p:txBody>
      </p:sp>
      <p:sp>
        <p:nvSpPr>
          <p:cNvPr id="109573" name="Text Box 8"/>
          <p:cNvSpPr txBox="1">
            <a:spLocks noChangeArrowheads="1"/>
          </p:cNvSpPr>
          <p:nvPr/>
        </p:nvSpPr>
        <p:spPr bwMode="auto">
          <a:xfrm>
            <a:off x="2339975" y="1090613"/>
            <a:ext cx="5904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達文西，惠更斯：光傳播如此之快，不可能是粒子。</a:t>
            </a:r>
          </a:p>
        </p:txBody>
      </p:sp>
      <p:sp>
        <p:nvSpPr>
          <p:cNvPr id="109574" name="文字方塊 6"/>
          <p:cNvSpPr txBox="1">
            <a:spLocks noChangeArrowheads="1"/>
          </p:cNvSpPr>
          <p:nvPr/>
        </p:nvSpPr>
        <p:spPr bwMode="auto">
          <a:xfrm>
            <a:off x="5580112" y="5107543"/>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楊  </a:t>
            </a:r>
            <a:r>
              <a:rPr lang="en-US" altLang="zh-TW" sz="1800" dirty="0">
                <a:latin typeface="+mj-lt"/>
              </a:rPr>
              <a:t>1804</a:t>
            </a:r>
            <a:endParaRPr lang="zh-TW" altLang="en-US" sz="1800" dirty="0">
              <a:latin typeface="+mj-lt"/>
            </a:endParaRPr>
          </a:p>
        </p:txBody>
      </p:sp>
    </p:spTree>
    <p:extLst>
      <p:ext uri="{BB962C8B-B14F-4D97-AF65-F5344CB8AC3E}">
        <p14:creationId xmlns:p14="http://schemas.microsoft.com/office/powerpoint/2010/main" val="7371914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69735" y="1522706"/>
            <a:ext cx="4572000" cy="369332"/>
          </a:xfrm>
          <a:prstGeom prst="rect">
            <a:avLst/>
          </a:prstGeom>
        </p:spPr>
        <p:txBody>
          <a:bodyPr>
            <a:spAutoFit/>
          </a:bodyPr>
          <a:lstStyle/>
          <a:p>
            <a:r>
              <a:rPr lang="zh-TW" altLang="en-US" sz="1800" dirty="0"/>
              <a:t>電磁波：電與磁的自動化</a:t>
            </a:r>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276" y="2160144"/>
            <a:ext cx="3048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181165" y="6095250"/>
            <a:ext cx="4102082" cy="369332"/>
          </a:xfrm>
          <a:prstGeom prst="rect">
            <a:avLst/>
          </a:prstGeom>
        </p:spPr>
        <p:txBody>
          <a:bodyPr wrap="square">
            <a:spAutoFit/>
          </a:bodyPr>
          <a:lstStyle/>
          <a:p>
            <a:r>
              <a:rPr lang="en-US" altLang="zh-TW" sz="1800" dirty="0">
                <a:latin typeface="+mj-lt"/>
              </a:rPr>
              <a:t>James Clerk Maxwell (1831–1879)</a:t>
            </a:r>
            <a:endParaRPr lang="zh-TW" altLang="en-US" sz="1800" dirty="0">
              <a:latin typeface="+mj-lt"/>
            </a:endParaRPr>
          </a:p>
        </p:txBody>
      </p:sp>
      <p:sp>
        <p:nvSpPr>
          <p:cNvPr id="7" name="矩形 6"/>
          <p:cNvSpPr/>
          <p:nvPr/>
        </p:nvSpPr>
        <p:spPr>
          <a:xfrm>
            <a:off x="4861726" y="5181405"/>
            <a:ext cx="4102083" cy="307777"/>
          </a:xfrm>
          <a:prstGeom prst="rect">
            <a:avLst/>
          </a:prstGeom>
        </p:spPr>
        <p:txBody>
          <a:bodyPr wrap="square">
            <a:spAutoFit/>
          </a:bodyPr>
          <a:lstStyle/>
          <a:p>
            <a:r>
              <a:rPr lang="en-US" altLang="zh-TW" sz="1400" dirty="0">
                <a:latin typeface="+mj-lt"/>
              </a:rPr>
              <a:t>many thanks to Prof. Fu-Kwun Hwang</a:t>
            </a:r>
            <a:endParaRPr lang="zh-TW" altLang="en-US" sz="1400" dirty="0">
              <a:latin typeface="+mj-lt"/>
            </a:endParaRPr>
          </a:p>
        </p:txBody>
      </p:sp>
      <p:pic>
        <p:nvPicPr>
          <p:cNvPr id="153603" name="Picture 3" descr="\\Mac\Home\Downloads\Electromagneticwave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2405" y="2123855"/>
            <a:ext cx="3026730" cy="3006619"/>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1"/>
          <p:cNvSpPr txBox="1">
            <a:spLocks noChangeArrowheads="1"/>
          </p:cNvSpPr>
          <p:nvPr/>
        </p:nvSpPr>
        <p:spPr bwMode="auto">
          <a:xfrm>
            <a:off x="1181165" y="1090821"/>
            <a:ext cx="4814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傳播的獨立的電磁場就是一種波！</a:t>
            </a:r>
          </a:p>
        </p:txBody>
      </p:sp>
      <p:sp>
        <p:nvSpPr>
          <p:cNvPr id="9" name="TextBox 8">
            <a:extLst>
              <a:ext uri="{FF2B5EF4-FFF2-40B4-BE49-F238E27FC236}">
                <a16:creationId xmlns:a16="http://schemas.microsoft.com/office/drawing/2014/main" id="{BE127F69-14DD-8D42-97A7-ED186AEF2736}"/>
              </a:ext>
            </a:extLst>
          </p:cNvPr>
          <p:cNvSpPr txBox="1"/>
          <p:nvPr/>
        </p:nvSpPr>
        <p:spPr>
          <a:xfrm>
            <a:off x="1181164" y="561409"/>
            <a:ext cx="7495292" cy="458652"/>
          </a:xfrm>
          <a:prstGeom prst="rect">
            <a:avLst/>
          </a:prstGeom>
          <a:noFill/>
        </p:spPr>
        <p:txBody>
          <a:bodyPr wrap="square">
            <a:spAutoFit/>
          </a:bodyPr>
          <a:lstStyle/>
          <a:p>
            <a:pPr eaLnBrk="1" hangingPunct="1">
              <a:lnSpc>
                <a:spcPct val="150000"/>
              </a:lnSpc>
              <a:spcBef>
                <a:spcPct val="0"/>
              </a:spcBef>
              <a:buFontTx/>
              <a:buNone/>
            </a:pPr>
            <a:r>
              <a:rPr lang="zh-TW" altLang="en-US" sz="1800" dirty="0"/>
              <a:t>馬克斯威爾推導出光是電磁場的波，將電磁場的擾動傳播到遠方的波。</a:t>
            </a:r>
            <a:endParaRPr lang="en-US" altLang="zh-TW" sz="1800" dirty="0"/>
          </a:p>
        </p:txBody>
      </p:sp>
    </p:spTree>
    <p:extLst>
      <p:ext uri="{BB962C8B-B14F-4D97-AF65-F5344CB8AC3E}">
        <p14:creationId xmlns:p14="http://schemas.microsoft.com/office/powerpoint/2010/main" val="17046619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142E47-E3C7-834C-A411-0714C9FF3CA8}"/>
              </a:ext>
            </a:extLst>
          </p:cNvPr>
          <p:cNvSpPr/>
          <p:nvPr/>
        </p:nvSpPr>
        <p:spPr>
          <a:xfrm>
            <a:off x="6373813" y="942323"/>
            <a:ext cx="2293937" cy="507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10594" name="Picture 5" descr="3401"/>
          <p:cNvPicPr>
            <a:picLocks noChangeAspect="1" noChangeArrowheads="1"/>
          </p:cNvPicPr>
          <p:nvPr/>
        </p:nvPicPr>
        <p:blipFill>
          <a:blip r:embed="rId2">
            <a:extLst>
              <a:ext uri="{28A0092B-C50C-407E-A947-70E740481C1C}">
                <a14:useLocalDpi xmlns:a14="http://schemas.microsoft.com/office/drawing/2010/main" val="0"/>
              </a:ext>
            </a:extLst>
          </a:blip>
          <a:srcRect b="29552"/>
          <a:stretch>
            <a:fillRect/>
          </a:stretch>
        </p:blipFill>
        <p:spPr bwMode="auto">
          <a:xfrm>
            <a:off x="6373813" y="942323"/>
            <a:ext cx="229393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5" descr="3401"/>
          <p:cNvPicPr>
            <a:picLocks noChangeAspect="1" noChangeArrowheads="1"/>
          </p:cNvPicPr>
          <p:nvPr/>
        </p:nvPicPr>
        <p:blipFill>
          <a:blip r:embed="rId2">
            <a:extLst>
              <a:ext uri="{28A0092B-C50C-407E-A947-70E740481C1C}">
                <a14:useLocalDpi xmlns:a14="http://schemas.microsoft.com/office/drawing/2010/main" val="0"/>
              </a:ext>
            </a:extLst>
          </a:blip>
          <a:srcRect t="70448"/>
          <a:stretch>
            <a:fillRect/>
          </a:stretch>
        </p:blipFill>
        <p:spPr bwMode="auto">
          <a:xfrm>
            <a:off x="6365875" y="5412627"/>
            <a:ext cx="23098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2" descr="黑體01"/>
          <p:cNvPicPr>
            <a:picLocks noChangeAspect="1" noChangeArrowheads="1"/>
          </p:cNvPicPr>
          <p:nvPr/>
        </p:nvPicPr>
        <p:blipFill>
          <a:blip r:embed="rId3">
            <a:extLst>
              <a:ext uri="{28A0092B-C50C-407E-A947-70E740481C1C}">
                <a14:useLocalDpi xmlns:a14="http://schemas.microsoft.com/office/drawing/2010/main" val="0"/>
              </a:ext>
            </a:extLst>
          </a:blip>
          <a:srcRect l="39299" t="45917" r="49199" b="40215"/>
          <a:stretch>
            <a:fillRect/>
          </a:stretch>
        </p:blipFill>
        <p:spPr bwMode="auto">
          <a:xfrm>
            <a:off x="6947324" y="4123419"/>
            <a:ext cx="3571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2" descr="黑體01"/>
          <p:cNvPicPr>
            <a:picLocks noChangeAspect="1" noChangeArrowheads="1"/>
          </p:cNvPicPr>
          <p:nvPr/>
        </p:nvPicPr>
        <p:blipFill>
          <a:blip r:embed="rId3">
            <a:extLst>
              <a:ext uri="{28A0092B-C50C-407E-A947-70E740481C1C}">
                <a14:useLocalDpi xmlns:a14="http://schemas.microsoft.com/office/drawing/2010/main" val="0"/>
              </a:ext>
            </a:extLst>
          </a:blip>
          <a:srcRect l="39299" t="45917" r="49199" b="40215"/>
          <a:stretch>
            <a:fillRect/>
          </a:stretch>
        </p:blipFill>
        <p:spPr bwMode="auto">
          <a:xfrm>
            <a:off x="7342187" y="4123418"/>
            <a:ext cx="35718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Picture 4" descr="相對論10"/>
          <p:cNvPicPr>
            <a:picLocks noChangeAspect="1" noChangeArrowheads="1"/>
          </p:cNvPicPr>
          <p:nvPr/>
        </p:nvPicPr>
        <p:blipFill>
          <a:blip r:embed="rId4">
            <a:extLst>
              <a:ext uri="{28A0092B-C50C-407E-A947-70E740481C1C}">
                <a14:useLocalDpi xmlns:a14="http://schemas.microsoft.com/office/drawing/2010/main" val="0"/>
              </a:ext>
            </a:extLst>
          </a:blip>
          <a:srcRect t="5371"/>
          <a:stretch>
            <a:fillRect/>
          </a:stretch>
        </p:blipFill>
        <p:spPr bwMode="auto">
          <a:xfrm>
            <a:off x="388889" y="1341345"/>
            <a:ext cx="581025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1" name="文字方塊 8"/>
          <p:cNvSpPr txBox="1">
            <a:spLocks noChangeArrowheads="1"/>
          </p:cNvSpPr>
          <p:nvPr/>
        </p:nvSpPr>
        <p:spPr bwMode="auto">
          <a:xfrm>
            <a:off x="378761" y="738562"/>
            <a:ext cx="5616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赫茲在實驗室中第一次人為地製造出電磁波。</a:t>
            </a:r>
          </a:p>
        </p:txBody>
      </p:sp>
      <p:pic>
        <p:nvPicPr>
          <p:cNvPr id="10"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88890" y="1341438"/>
            <a:ext cx="3679053" cy="56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88889" y="4101875"/>
            <a:ext cx="2598935" cy="40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98120" y="2204864"/>
            <a:ext cx="467183"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88889" y="3547355"/>
            <a:ext cx="116795"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95288" y="2633762"/>
            <a:ext cx="116795"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4" name="Picture 2" descr="Heinrich Rudolf Hertz">
            <a:extLst>
              <a:ext uri="{FF2B5EF4-FFF2-40B4-BE49-F238E27FC236}">
                <a16:creationId xmlns:a16="http://schemas.microsoft.com/office/drawing/2014/main" id="{FAB84E02-4F5A-134F-9F7A-84ACF853E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391" y="1889293"/>
            <a:ext cx="1928485" cy="22341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86E1206-C415-2949-8BFE-E7DE87713D79}"/>
              </a:ext>
            </a:extLst>
          </p:cNvPr>
          <p:cNvSpPr txBox="1"/>
          <p:nvPr/>
        </p:nvSpPr>
        <p:spPr>
          <a:xfrm>
            <a:off x="426176" y="4786140"/>
            <a:ext cx="5369960" cy="458652"/>
          </a:xfrm>
          <a:prstGeom prst="rect">
            <a:avLst/>
          </a:prstGeom>
          <a:noFill/>
        </p:spPr>
        <p:txBody>
          <a:bodyPr wrap="square">
            <a:spAutoFit/>
          </a:bodyPr>
          <a:lstStyle/>
          <a:p>
            <a:pPr eaLnBrk="1" hangingPunct="1">
              <a:lnSpc>
                <a:spcPct val="150000"/>
              </a:lnSpc>
              <a:spcBef>
                <a:spcPct val="0"/>
              </a:spcBef>
              <a:buFontTx/>
              <a:buNone/>
            </a:pPr>
            <a:r>
              <a:rPr lang="zh-TW" altLang="en-US" sz="1800" dirty="0"/>
              <a:t>要產生電磁波，就要製造變化的電場或磁場。</a:t>
            </a:r>
            <a:endParaRPr lang="en-US" altLang="zh-TW" sz="1800" dirty="0"/>
          </a:p>
        </p:txBody>
      </p:sp>
      <p:sp>
        <p:nvSpPr>
          <p:cNvPr id="16" name="TextBox 15">
            <a:extLst>
              <a:ext uri="{FF2B5EF4-FFF2-40B4-BE49-F238E27FC236}">
                <a16:creationId xmlns:a16="http://schemas.microsoft.com/office/drawing/2014/main" id="{50970132-2DF9-C049-9CE0-2A49C28F2A73}"/>
              </a:ext>
            </a:extLst>
          </p:cNvPr>
          <p:cNvSpPr txBox="1"/>
          <p:nvPr/>
        </p:nvSpPr>
        <p:spPr>
          <a:xfrm>
            <a:off x="446733" y="5215039"/>
            <a:ext cx="5369960" cy="458652"/>
          </a:xfrm>
          <a:prstGeom prst="rect">
            <a:avLst/>
          </a:prstGeom>
          <a:noFill/>
        </p:spPr>
        <p:txBody>
          <a:bodyPr wrap="square">
            <a:spAutoFit/>
          </a:bodyPr>
          <a:lstStyle/>
          <a:p>
            <a:pPr eaLnBrk="1" hangingPunct="1">
              <a:lnSpc>
                <a:spcPct val="150000"/>
              </a:lnSpc>
              <a:spcBef>
                <a:spcPct val="0"/>
              </a:spcBef>
              <a:buFontTx/>
              <a:buNone/>
            </a:pPr>
            <a:r>
              <a:rPr lang="zh-TW" altLang="en-US" sz="1800" dirty="0"/>
              <a:t>最簡單的方法就是製造變化的電流。</a:t>
            </a:r>
            <a:r>
              <a:rPr lang="en-US" altLang="zh-TW" sz="1800" dirty="0">
                <a:latin typeface="+mj-lt"/>
              </a:rPr>
              <a:t>LC</a:t>
            </a:r>
            <a:r>
              <a:rPr lang="zh-TW" altLang="en-US" sz="1800" dirty="0"/>
              <a:t>電路。</a:t>
            </a:r>
            <a:endParaRPr lang="en-US" altLang="zh-TW" sz="1800" dirty="0"/>
          </a:p>
        </p:txBody>
      </p:sp>
    </p:spTree>
    <p:extLst>
      <p:ext uri="{BB962C8B-B14F-4D97-AF65-F5344CB8AC3E}">
        <p14:creationId xmlns:p14="http://schemas.microsoft.com/office/powerpoint/2010/main" val="1554414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3412"/>
          <p:cNvPicPr>
            <a:picLocks noChangeAspect="1" noChangeArrowheads="1"/>
          </p:cNvPicPr>
          <p:nvPr/>
        </p:nvPicPr>
        <p:blipFill>
          <a:blip r:embed="rId2">
            <a:extLst>
              <a:ext uri="{28A0092B-C50C-407E-A947-70E740481C1C}">
                <a14:useLocalDpi xmlns:a14="http://schemas.microsoft.com/office/drawing/2010/main" val="0"/>
              </a:ext>
            </a:extLst>
          </a:blip>
          <a:srcRect b="3036"/>
          <a:stretch>
            <a:fillRect/>
          </a:stretch>
        </p:blipFill>
        <p:spPr bwMode="auto">
          <a:xfrm>
            <a:off x="4076945" y="368659"/>
            <a:ext cx="3915435" cy="443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5"/>
          <p:cNvSpPr txBox="1">
            <a:spLocks noChangeArrowheads="1"/>
          </p:cNvSpPr>
          <p:nvPr/>
        </p:nvSpPr>
        <p:spPr bwMode="auto">
          <a:xfrm>
            <a:off x="384969" y="2772655"/>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電磁波以頻率或波長為特徵</a:t>
            </a:r>
          </a:p>
        </p:txBody>
      </p:sp>
      <p:sp>
        <p:nvSpPr>
          <p:cNvPr id="78853" name="Text Box 5"/>
          <p:cNvSpPr txBox="1">
            <a:spLocks noChangeArrowheads="1"/>
          </p:cNvSpPr>
          <p:nvPr/>
        </p:nvSpPr>
        <p:spPr bwMode="auto">
          <a:xfrm>
            <a:off x="384969" y="3834045"/>
            <a:ext cx="3087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天</a:t>
            </a:r>
            <a:r>
              <a:rPr lang="zh-TW" altLang="en-US" sz="1800" dirty="0"/>
              <a:t>線的大小大致與波長相當。</a:t>
            </a:r>
          </a:p>
        </p:txBody>
      </p:sp>
      <p:pic>
        <p:nvPicPr>
          <p:cNvPr id="6" name="Picture 1" descr="30_39_Figure.jpg"/>
          <p:cNvPicPr>
            <a:picLocks noChangeAspect="1"/>
          </p:cNvPicPr>
          <p:nvPr/>
        </p:nvPicPr>
        <p:blipFill rotWithShape="1">
          <a:blip r:embed="rId3">
            <a:extLst>
              <a:ext uri="{28A0092B-C50C-407E-A947-70E740481C1C}">
                <a14:useLocalDpi xmlns:a14="http://schemas.microsoft.com/office/drawing/2010/main" val="0"/>
              </a:ext>
            </a:extLst>
          </a:blip>
          <a:srcRect b="9704"/>
          <a:stretch/>
        </p:blipFill>
        <p:spPr>
          <a:xfrm>
            <a:off x="231394" y="4914165"/>
            <a:ext cx="8601456" cy="1673352"/>
          </a:xfrm>
          <a:prstGeom prst="rect">
            <a:avLst/>
          </a:prstGeom>
        </p:spPr>
      </p:pic>
      <mc:AlternateContent xmlns:mc="http://schemas.openxmlformats.org/markup-compatibility/2006" xmlns:a14="http://schemas.microsoft.com/office/drawing/2010/main">
        <mc:Choice Requires="a14">
          <p:sp>
            <p:nvSpPr>
              <p:cNvPr id="2" name="文字方塊 1"/>
              <p:cNvSpPr txBox="1"/>
              <p:nvPr/>
            </p:nvSpPr>
            <p:spPr>
              <a:xfrm>
                <a:off x="417300" y="3203975"/>
                <a:ext cx="91044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i="1" smtClean="0">
                          <a:latin typeface="Cambria Math"/>
                        </a:rPr>
                        <m:t>𝜆</m:t>
                      </m:r>
                      <m:r>
                        <a:rPr lang="en-US" altLang="zh-TW" sz="1800" b="0" i="1" smtClean="0">
                          <a:latin typeface="Cambria Math"/>
                        </a:rPr>
                        <m:t>𝑓</m:t>
                      </m:r>
                      <m:r>
                        <a:rPr lang="en-US" altLang="zh-TW" sz="1800" b="0" i="1" smtClean="0">
                          <a:latin typeface="Cambria Math"/>
                        </a:rPr>
                        <m:t>=</m:t>
                      </m:r>
                      <m:r>
                        <a:rPr lang="en-US" altLang="zh-TW" sz="1800" b="0" i="1" smtClean="0">
                          <a:latin typeface="Cambria Math"/>
                        </a:rPr>
                        <m:t>𝑐</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417300" y="3203975"/>
                <a:ext cx="910442" cy="369332"/>
              </a:xfrm>
              <a:prstGeom prst="rect">
                <a:avLst/>
              </a:prstGeom>
              <a:blipFill rotWithShape="1">
                <a:blip r:embed="rId4"/>
                <a:stretch>
                  <a:fillRect b="-15000"/>
                </a:stretch>
              </a:blipFill>
            </p:spPr>
            <p:txBody>
              <a:bodyPr/>
              <a:lstStyle/>
              <a:p>
                <a:r>
                  <a:rPr lang="zh-TW" altLang="en-US">
                    <a:noFill/>
                  </a:rPr>
                  <a:t> </a:t>
                </a:r>
              </a:p>
            </p:txBody>
          </p:sp>
        </mc:Fallback>
      </mc:AlternateContent>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24ABECA2-635D-D448-A90C-0FA41D205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5629" y="617813"/>
            <a:ext cx="2780388" cy="5589240"/>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What is an Antenna Coupler? (with pictures)">
            <a:extLst>
              <a:ext uri="{FF2B5EF4-FFF2-40B4-BE49-F238E27FC236}">
                <a16:creationId xmlns:a16="http://schemas.microsoft.com/office/drawing/2014/main" id="{3CFC835F-BAFF-BE4D-9B4B-BBB19B71D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023" y="3429000"/>
            <a:ext cx="1749493" cy="2760340"/>
          </a:xfrm>
          <a:prstGeom prst="rect">
            <a:avLst/>
          </a:prstGeom>
          <a:noFill/>
          <a:extLst>
            <a:ext uri="{909E8E84-426E-40DD-AFC4-6F175D3DCCD1}">
              <a14:hiddenFill xmlns:a14="http://schemas.microsoft.com/office/drawing/2010/main">
                <a:solidFill>
                  <a:srgbClr val="FFFFFF"/>
                </a:solidFill>
              </a14:hiddenFill>
            </a:ext>
          </a:extLst>
        </p:spPr>
      </p:pic>
      <p:pic>
        <p:nvPicPr>
          <p:cNvPr id="72710" name="Picture 6" descr="Antenna (radio) - Wikipedia">
            <a:extLst>
              <a:ext uri="{FF2B5EF4-FFF2-40B4-BE49-F238E27FC236}">
                <a16:creationId xmlns:a16="http://schemas.microsoft.com/office/drawing/2014/main" id="{8B5F8E70-A43E-1C4B-B817-86D4D50BB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83" y="1536204"/>
            <a:ext cx="3423071" cy="4653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2CCEE9-54D4-604A-BF77-BB651E474B9F}"/>
              </a:ext>
            </a:extLst>
          </p:cNvPr>
          <p:cNvSpPr txBox="1"/>
          <p:nvPr/>
        </p:nvSpPr>
        <p:spPr>
          <a:xfrm>
            <a:off x="4045694" y="363973"/>
            <a:ext cx="1800200" cy="369332"/>
          </a:xfrm>
          <a:prstGeom prst="rect">
            <a:avLst/>
          </a:prstGeom>
          <a:noFill/>
        </p:spPr>
        <p:txBody>
          <a:bodyPr wrap="square" rtlCol="0">
            <a:spAutoFit/>
          </a:bodyPr>
          <a:lstStyle/>
          <a:p>
            <a:r>
              <a:rPr lang="en-GB" dirty="0" err="1"/>
              <a:t>天線</a:t>
            </a:r>
            <a:endParaRPr lang="en-TW" dirty="0"/>
          </a:p>
        </p:txBody>
      </p:sp>
      <p:pic>
        <p:nvPicPr>
          <p:cNvPr id="72712" name="Picture 8">
            <a:extLst>
              <a:ext uri="{FF2B5EF4-FFF2-40B4-BE49-F238E27FC236}">
                <a16:creationId xmlns:a16="http://schemas.microsoft.com/office/drawing/2014/main" id="{B998ADC7-2341-4A42-A1AE-32AB34A97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8551" y="950563"/>
            <a:ext cx="1729580" cy="234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5090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Picture 6" descr="3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463" y="1412875"/>
            <a:ext cx="341153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7" descr="heat4"/>
          <p:cNvPicPr>
            <a:picLocks noChangeAspect="1" noChangeArrowheads="1"/>
          </p:cNvPicPr>
          <p:nvPr/>
        </p:nvPicPr>
        <p:blipFill>
          <a:blip r:embed="rId3">
            <a:extLst>
              <a:ext uri="{28A0092B-C50C-407E-A947-70E740481C1C}">
                <a14:useLocalDpi xmlns:a14="http://schemas.microsoft.com/office/drawing/2010/main" val="0"/>
              </a:ext>
            </a:extLst>
          </a:blip>
          <a:srcRect l="5899" t="8746" r="11766" b="10220"/>
          <a:stretch>
            <a:fillRect/>
          </a:stretch>
        </p:blipFill>
        <p:spPr bwMode="auto">
          <a:xfrm>
            <a:off x="179388" y="1700213"/>
            <a:ext cx="54006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8" descr="EMwave4"/>
          <p:cNvPicPr>
            <a:picLocks noChangeAspect="1" noChangeArrowheads="1"/>
          </p:cNvPicPr>
          <p:nvPr/>
        </p:nvPicPr>
        <p:blipFill>
          <a:blip r:embed="rId4">
            <a:extLst>
              <a:ext uri="{28A0092B-C50C-407E-A947-70E740481C1C}">
                <a14:useLocalDpi xmlns:a14="http://schemas.microsoft.com/office/drawing/2010/main" val="0"/>
              </a:ext>
            </a:extLst>
          </a:blip>
          <a:srcRect l="1543" t="13408" r="8231" b="6203"/>
          <a:stretch>
            <a:fillRect/>
          </a:stretch>
        </p:blipFill>
        <p:spPr bwMode="auto">
          <a:xfrm>
            <a:off x="1116013" y="3357563"/>
            <a:ext cx="41767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9"/>
          <p:cNvSpPr txBox="1">
            <a:spLocks noChangeArrowheads="1"/>
          </p:cNvSpPr>
          <p:nvPr/>
        </p:nvSpPr>
        <p:spPr bwMode="auto">
          <a:xfrm>
            <a:off x="1906587" y="476250"/>
            <a:ext cx="187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紅外線 </a:t>
            </a:r>
            <a:r>
              <a:rPr lang="en-US" altLang="zh-TW" sz="1800" dirty="0"/>
              <a:t>Infrared</a:t>
            </a:r>
            <a:endParaRPr lang="zh-TW" altLang="en-US" sz="1800" dirty="0"/>
          </a:p>
        </p:txBody>
      </p:sp>
      <p:sp>
        <p:nvSpPr>
          <p:cNvPr id="83974" name="Text Box 10"/>
          <p:cNvSpPr txBox="1">
            <a:spLocks noChangeArrowheads="1"/>
          </p:cNvSpPr>
          <p:nvPr/>
        </p:nvSpPr>
        <p:spPr bwMode="auto">
          <a:xfrm>
            <a:off x="1872456" y="953725"/>
            <a:ext cx="266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熱擾動的典型輻射</a:t>
            </a:r>
          </a:p>
        </p:txBody>
      </p:sp>
      <p:sp>
        <p:nvSpPr>
          <p:cNvPr id="83975" name="Text Box 11"/>
          <p:cNvSpPr txBox="1">
            <a:spLocks noChangeArrowheads="1"/>
          </p:cNvSpPr>
          <p:nvPr/>
        </p:nvSpPr>
        <p:spPr bwMode="auto">
          <a:xfrm>
            <a:off x="1692275" y="5734050"/>
            <a:ext cx="4175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太陽的輻射能量的最大部分</a:t>
            </a:r>
          </a:p>
        </p:txBody>
      </p:sp>
      <p:sp>
        <p:nvSpPr>
          <p:cNvPr id="83976" name="Line 12"/>
          <p:cNvSpPr>
            <a:spLocks noChangeShapeType="1"/>
          </p:cNvSpPr>
          <p:nvPr/>
        </p:nvSpPr>
        <p:spPr bwMode="auto">
          <a:xfrm flipH="1">
            <a:off x="7092950" y="2205038"/>
            <a:ext cx="1008063" cy="11525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Text Box 4"/>
          <p:cNvSpPr txBox="1">
            <a:spLocks noChangeArrowheads="1"/>
          </p:cNvSpPr>
          <p:nvPr/>
        </p:nvSpPr>
        <p:spPr bwMode="auto">
          <a:xfrm>
            <a:off x="1101565" y="233645"/>
            <a:ext cx="2232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可見光與紫外線</a:t>
            </a:r>
          </a:p>
        </p:txBody>
      </p:sp>
      <p:pic>
        <p:nvPicPr>
          <p:cNvPr id="86019" name="Picture 5" descr="3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090" y="1071504"/>
            <a:ext cx="3285365" cy="38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6" descr="F39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292" y="1088740"/>
            <a:ext cx="3033855" cy="38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7" descr="f40_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292" y="5013325"/>
            <a:ext cx="381635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文字方塊 5"/>
          <p:cNvSpPr txBox="1">
            <a:spLocks noChangeArrowheads="1"/>
          </p:cNvSpPr>
          <p:nvPr/>
        </p:nvSpPr>
        <p:spPr bwMode="auto">
          <a:xfrm>
            <a:off x="1116013" y="603533"/>
            <a:ext cx="6876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波長極小，只能以原子機制產生，出現於原子光譜中。</a:t>
            </a:r>
            <a:endParaRPr lang="en-US" altLang="zh-TW" sz="1800" dirty="0"/>
          </a:p>
        </p:txBody>
      </p:sp>
      <p:pic>
        <p:nvPicPr>
          <p:cNvPr id="7" name="Picture 2" descr="http://static.bowenwang.com.cn/gif/quark-1.gif"/>
          <p:cNvPicPr>
            <a:picLocks noChangeAspect="1" noChangeArrowheads="1"/>
          </p:cNvPicPr>
          <p:nvPr/>
        </p:nvPicPr>
        <p:blipFill rotWithShape="1">
          <a:blip r:embed="rId5">
            <a:extLst>
              <a:ext uri="{28A0092B-C50C-407E-A947-70E740481C1C}">
                <a14:useLocalDpi xmlns:a14="http://schemas.microsoft.com/office/drawing/2010/main" val="0"/>
              </a:ext>
            </a:extLst>
          </a:blip>
          <a:srcRect r="27459" b="50000"/>
          <a:stretch/>
        </p:blipFill>
        <p:spPr bwMode="auto">
          <a:xfrm>
            <a:off x="5363582" y="4911820"/>
            <a:ext cx="2628798" cy="174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4205"/>
          <p:cNvPicPr>
            <a:picLocks noChangeAspect="1" noChangeArrowheads="1"/>
          </p:cNvPicPr>
          <p:nvPr/>
        </p:nvPicPr>
        <p:blipFill>
          <a:blip r:embed="rId6" cstate="print">
            <a:extLst>
              <a:ext uri="{28A0092B-C50C-407E-A947-70E740481C1C}">
                <a14:useLocalDpi xmlns:a14="http://schemas.microsoft.com/office/drawing/2010/main" val="0"/>
              </a:ext>
            </a:extLst>
          </a:blip>
          <a:srcRect l="67226" t="18445" b="21188"/>
          <a:stretch>
            <a:fillRect/>
          </a:stretch>
        </p:blipFill>
        <p:spPr bwMode="auto">
          <a:xfrm>
            <a:off x="4035656" y="2798930"/>
            <a:ext cx="1346434"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6" descr="sea wa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073" y="2828146"/>
            <a:ext cx="2775616" cy="208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8" descr="http://www.ezwebrus.com/wallpapers/beach_sea/sea_w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075337"/>
            <a:ext cx="3824016" cy="286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10" descr="http://www.hdwallpapers.in/download/small_sea_wave_hdtv_1080p-1920x1080.jpg"/>
          <p:cNvPicPr>
            <a:picLocks noChangeAspect="1" noChangeArrowheads="1"/>
          </p:cNvPicPr>
          <p:nvPr/>
        </p:nvPicPr>
        <p:blipFill rotWithShape="1">
          <a:blip r:embed="rId4">
            <a:extLst>
              <a:ext uri="{28A0092B-C50C-407E-A947-70E740481C1C}">
                <a14:useLocalDpi xmlns:a14="http://schemas.microsoft.com/office/drawing/2010/main" val="0"/>
              </a:ext>
            </a:extLst>
          </a:blip>
          <a:srcRect l="10149"/>
          <a:stretch/>
        </p:blipFill>
        <p:spPr bwMode="auto">
          <a:xfrm>
            <a:off x="867582" y="965404"/>
            <a:ext cx="2736106" cy="171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文字方塊 7"/>
          <p:cNvSpPr txBox="1">
            <a:spLocks noChangeArrowheads="1"/>
          </p:cNvSpPr>
          <p:nvPr/>
        </p:nvSpPr>
        <p:spPr bwMode="auto">
          <a:xfrm>
            <a:off x="867582" y="4977083"/>
            <a:ext cx="3527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波浪的能量由振幅決定</a:t>
            </a:r>
          </a:p>
        </p:txBody>
      </p:sp>
      <p:sp>
        <p:nvSpPr>
          <p:cNvPr id="111622" name="文字方塊 8"/>
          <p:cNvSpPr txBox="1">
            <a:spLocks noChangeArrowheads="1"/>
          </p:cNvSpPr>
          <p:nvPr/>
        </p:nvSpPr>
        <p:spPr bwMode="auto">
          <a:xfrm>
            <a:off x="867582" y="5452223"/>
            <a:ext cx="4752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連續地調整振幅，即可連續地調整能量</a:t>
            </a:r>
          </a:p>
        </p:txBody>
      </p:sp>
      <p:sp>
        <p:nvSpPr>
          <p:cNvPr id="111623" name="文字方塊 9"/>
          <p:cNvSpPr txBox="1">
            <a:spLocks noChangeArrowheads="1"/>
          </p:cNvSpPr>
          <p:nvPr/>
        </p:nvSpPr>
        <p:spPr bwMode="auto">
          <a:xfrm>
            <a:off x="867582" y="5957048"/>
            <a:ext cx="3240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電磁波應該也是如此。</a:t>
            </a:r>
          </a:p>
        </p:txBody>
      </p:sp>
      <p:pic>
        <p:nvPicPr>
          <p:cNvPr id="2" name="Graphic 1" descr="Cat with solid fill">
            <a:extLst>
              <a:ext uri="{FF2B5EF4-FFF2-40B4-BE49-F238E27FC236}">
                <a16:creationId xmlns:a16="http://schemas.microsoft.com/office/drawing/2014/main" id="{27F0E152-7B01-07EC-CA67-2D95D4018B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5837677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2375298" y="424681"/>
            <a:ext cx="6120680" cy="532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2817789" y="3537769"/>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p:cNvSpPr/>
          <p:nvPr/>
        </p:nvSpPr>
        <p:spPr>
          <a:xfrm>
            <a:off x="2970189" y="391876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橢圓 3"/>
          <p:cNvSpPr/>
          <p:nvPr/>
        </p:nvSpPr>
        <p:spPr>
          <a:xfrm>
            <a:off x="3274989" y="391876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2808264" y="279958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2960664" y="31805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p:cNvSpPr/>
          <p:nvPr/>
        </p:nvSpPr>
        <p:spPr>
          <a:xfrm>
            <a:off x="3265464" y="31805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3113064" y="30281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3494064" y="23884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p:cNvSpPr/>
          <p:nvPr/>
        </p:nvSpPr>
        <p:spPr>
          <a:xfrm>
            <a:off x="2808264" y="2007419"/>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2960664" y="23884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p:cNvSpPr/>
          <p:nvPr/>
        </p:nvSpPr>
        <p:spPr>
          <a:xfrm>
            <a:off x="3265464" y="23884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p:cNvSpPr/>
          <p:nvPr/>
        </p:nvSpPr>
        <p:spPr>
          <a:xfrm>
            <a:off x="3113064" y="22360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p:cNvSpPr/>
          <p:nvPr/>
        </p:nvSpPr>
        <p:spPr>
          <a:xfrm>
            <a:off x="2808264" y="42468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2808264" y="8056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3494064" y="23884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p:cNvSpPr/>
          <p:nvPr/>
        </p:nvSpPr>
        <p:spPr>
          <a:xfrm>
            <a:off x="2960664" y="6532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p:cNvSpPr/>
          <p:nvPr/>
        </p:nvSpPr>
        <p:spPr>
          <a:xfrm>
            <a:off x="3265464" y="6532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3341664" y="8056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p:cNvSpPr/>
          <p:nvPr/>
        </p:nvSpPr>
        <p:spPr>
          <a:xfrm>
            <a:off x="3113064" y="8056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p:cNvSpPr/>
          <p:nvPr/>
        </p:nvSpPr>
        <p:spPr>
          <a:xfrm>
            <a:off x="3341664" y="5008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p:cNvSpPr/>
          <p:nvPr/>
        </p:nvSpPr>
        <p:spPr>
          <a:xfrm>
            <a:off x="3494064" y="6532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p:cNvSpPr/>
          <p:nvPr/>
        </p:nvSpPr>
        <p:spPr>
          <a:xfrm>
            <a:off x="3036864" y="5008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2" name="文字方塊 35"/>
          <p:cNvSpPr txBox="1">
            <a:spLocks noChangeArrowheads="1"/>
          </p:cNvSpPr>
          <p:nvPr/>
        </p:nvSpPr>
        <p:spPr bwMode="auto">
          <a:xfrm rot="16200000">
            <a:off x="2809058" y="1503387"/>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a:latin typeface="Times New Roman" pitchFamily="18" charset="0"/>
                <a:cs typeface="Times New Roman" pitchFamily="18" charset="0"/>
              </a:rPr>
              <a:t>…….</a:t>
            </a:r>
            <a:endParaRPr lang="zh-TW" altLang="en-US" sz="1800">
              <a:latin typeface="Times New Roman" pitchFamily="18" charset="0"/>
              <a:cs typeface="Times New Roman" pitchFamily="18" charset="0"/>
            </a:endParaRPr>
          </a:p>
        </p:txBody>
      </p:sp>
      <p:pic>
        <p:nvPicPr>
          <p:cNvPr id="104473"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51" y="640581"/>
            <a:ext cx="43878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2808264" y="424103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p:cNvSpPr/>
          <p:nvPr/>
        </p:nvSpPr>
        <p:spPr>
          <a:xfrm>
            <a:off x="3265464" y="462203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p:cNvSpPr/>
          <p:nvPr/>
        </p:nvSpPr>
        <p:spPr>
          <a:xfrm>
            <a:off x="2808264" y="510463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文字方塊 10">
            <a:extLst>
              <a:ext uri="{FF2B5EF4-FFF2-40B4-BE49-F238E27FC236}">
                <a16:creationId xmlns:a16="http://schemas.microsoft.com/office/drawing/2014/main" id="{8FA12563-EEFF-E948-BA9D-24511B95B042}"/>
              </a:ext>
            </a:extLst>
          </p:cNvPr>
          <p:cNvSpPr txBox="1">
            <a:spLocks noChangeArrowheads="1"/>
          </p:cNvSpPr>
          <p:nvPr/>
        </p:nvSpPr>
        <p:spPr bwMode="auto">
          <a:xfrm>
            <a:off x="1763688" y="6391001"/>
            <a:ext cx="5184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難道只有空腔中的電磁波才有量子化的能量？</a:t>
            </a:r>
          </a:p>
        </p:txBody>
      </p:sp>
      <p:sp>
        <p:nvSpPr>
          <p:cNvPr id="41" name="文字方塊 8">
            <a:extLst>
              <a:ext uri="{FF2B5EF4-FFF2-40B4-BE49-F238E27FC236}">
                <a16:creationId xmlns:a16="http://schemas.microsoft.com/office/drawing/2014/main" id="{70D6A6C5-A90B-034D-BC3F-FC8BF27331D1}"/>
              </a:ext>
            </a:extLst>
          </p:cNvPr>
          <p:cNvSpPr txBox="1">
            <a:spLocks noChangeArrowheads="1"/>
          </p:cNvSpPr>
          <p:nvPr/>
        </p:nvSpPr>
        <p:spPr bwMode="auto">
          <a:xfrm>
            <a:off x="1763688" y="5886722"/>
            <a:ext cx="4319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但空腔中的電磁波能量卻是量子化的！</a:t>
            </a:r>
          </a:p>
        </p:txBody>
      </p:sp>
      <p:pic>
        <p:nvPicPr>
          <p:cNvPr id="42" name="Picture 2" descr="http://rugth30.phys.rug.nl/quantummechanics/_derived/black_body.htm_txt_CAVITY.gif">
            <a:extLst>
              <a:ext uri="{FF2B5EF4-FFF2-40B4-BE49-F238E27FC236}">
                <a16:creationId xmlns:a16="http://schemas.microsoft.com/office/drawing/2014/main" id="{CD53653B-7EE4-6F41-89BE-E042BF736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9" y="3124249"/>
            <a:ext cx="2150066" cy="161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4" descr="Cat with solid fill">
            <a:extLst>
              <a:ext uri="{FF2B5EF4-FFF2-40B4-BE49-F238E27FC236}">
                <a16:creationId xmlns:a16="http://schemas.microsoft.com/office/drawing/2014/main" id="{27588C01-D126-96F8-542A-6142DDCBC0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80178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13227" y="5013176"/>
            <a:ext cx="2232248" cy="53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2642" name="Picture 2" descr="File:Albert Einstein signature.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152" y="5116636"/>
            <a:ext cx="1730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88640"/>
            <a:ext cx="4770767" cy="64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4" descr="Image:Einstein patentoffice.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7763" y="2538533"/>
            <a:ext cx="158432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文字方塊 4"/>
          <p:cNvSpPr txBox="1">
            <a:spLocks noChangeArrowheads="1"/>
          </p:cNvSpPr>
          <p:nvPr/>
        </p:nvSpPr>
        <p:spPr bwMode="auto">
          <a:xfrm>
            <a:off x="5940425" y="2133600"/>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愛因斯坦不這樣想！</a:t>
            </a:r>
          </a:p>
        </p:txBody>
      </p:sp>
      <p:sp>
        <p:nvSpPr>
          <p:cNvPr id="3" name="矩形 2"/>
          <p:cNvSpPr/>
          <p:nvPr/>
        </p:nvSpPr>
        <p:spPr>
          <a:xfrm>
            <a:off x="947163" y="1630904"/>
            <a:ext cx="4795154" cy="20861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Graphic 3" descr="Cat with solid fill">
            <a:extLst>
              <a:ext uri="{FF2B5EF4-FFF2-40B4-BE49-F238E27FC236}">
                <a16:creationId xmlns:a16="http://schemas.microsoft.com/office/drawing/2014/main" id="{7532B1C7-77E0-F25E-E158-FE9802F2C0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466184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32462" y="764704"/>
            <a:ext cx="3855761" cy="3744416"/>
          </a:xfrm>
          <a:prstGeom prst="rect">
            <a:avLst/>
          </a:prstGeom>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5754041" y="6237312"/>
            <a:ext cx="3366120" cy="553998"/>
          </a:xfrm>
          <a:prstGeom prst="rect">
            <a:avLst/>
          </a:prstGeom>
        </p:spPr>
        <p:txBody>
          <a:bodyPr wrap="square">
            <a:spAutoFit/>
          </a:bodyPr>
          <a:lstStyle/>
          <a:p>
            <a:r>
              <a:rPr lang="en-US" altLang="zh-TW" sz="1200" dirty="0" err="1"/>
              <a:t>Noesis</a:t>
            </a:r>
            <a:r>
              <a:rPr lang="zh-TW" altLang="en-US" sz="1200" dirty="0"/>
              <a:t> </a:t>
            </a:r>
            <a:r>
              <a:rPr lang="en-US" altLang="zh-TW" sz="1200" b="1" dirty="0"/>
              <a:t>The Journal of the Mega Society</a:t>
            </a:r>
            <a:r>
              <a:rPr lang="en-US" altLang="zh-TW" b="1" dirty="0"/>
              <a:t>	</a:t>
            </a:r>
          </a:p>
        </p:txBody>
      </p:sp>
      <p:pic>
        <p:nvPicPr>
          <p:cNvPr id="126980" name="Picture 4" descr="\\psf\Home\Downloads\image01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764704"/>
            <a:ext cx="3791344" cy="3669963"/>
          </a:xfrm>
          <a:prstGeom prst="rect">
            <a:avLst/>
          </a:prstGeom>
          <a:solidFill>
            <a:schemeClr val="bg1"/>
          </a:solidFill>
          <a:ln w="0">
            <a:solidFill>
              <a:schemeClr val="tx1"/>
            </a:solidFill>
          </a:ln>
        </p:spPr>
      </p:pic>
      <mc:AlternateContent xmlns:mc="http://schemas.openxmlformats.org/markup-compatibility/2006" xmlns:a14="http://schemas.microsoft.com/office/drawing/2010/main">
        <mc:Choice Requires="a14">
          <p:sp>
            <p:nvSpPr>
              <p:cNvPr id="7" name="Text Box 3"/>
              <p:cNvSpPr txBox="1">
                <a:spLocks noChangeArrowheads="1"/>
              </p:cNvSpPr>
              <p:nvPr/>
            </p:nvSpPr>
            <p:spPr bwMode="auto">
              <a:xfrm>
                <a:off x="827584" y="5301208"/>
                <a:ext cx="806489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chemeClr val="tx1"/>
                    </a:solidFill>
                  </a:rPr>
                  <a:t>我要證明：溫度為</a:t>
                </a:r>
                <a14:m>
                  <m:oMath xmlns:m="http://schemas.openxmlformats.org/officeDocument/2006/math">
                    <m:r>
                      <a:rPr lang="en-US" altLang="zh-TW" sz="1800" i="1">
                        <a:solidFill>
                          <a:schemeClr val="tx1"/>
                        </a:solidFill>
                        <a:latin typeface="Cambria Math"/>
                      </a:rPr>
                      <m:t>𝑇</m:t>
                    </m:r>
                  </m:oMath>
                </a14:m>
                <a:r>
                  <a:rPr lang="zh-TW" altLang="en-US" sz="1800" dirty="0">
                    <a:solidFill>
                      <a:schemeClr val="tx1"/>
                    </a:solidFill>
                  </a:rPr>
                  <a:t>的空腔輻射，及溫度為</a:t>
                </a:r>
                <a14:m>
                  <m:oMath xmlns:m="http://schemas.openxmlformats.org/officeDocument/2006/math">
                    <m:r>
                      <a:rPr lang="en-US" altLang="zh-TW" sz="1800" i="1">
                        <a:solidFill>
                          <a:schemeClr val="tx1"/>
                        </a:solidFill>
                        <a:latin typeface="Cambria Math"/>
                      </a:rPr>
                      <m:t>𝑇</m:t>
                    </m:r>
                  </m:oMath>
                </a14:m>
                <a:r>
                  <a:rPr lang="zh-TW" altLang="en-US" sz="1800" dirty="0">
                    <a:solidFill>
                      <a:schemeClr val="tx1"/>
                    </a:solidFill>
                  </a:rPr>
                  <a:t>的黑體之輻射完全相同！</a:t>
                </a:r>
              </a:p>
            </p:txBody>
          </p:sp>
        </mc:Choice>
        <mc:Fallback xmlns="">
          <p:sp>
            <p:nvSpPr>
              <p:cNvPr id="7" name="Text Box 3"/>
              <p:cNvSpPr txBox="1">
                <a:spLocks noRot="1" noChangeAspect="1" noMove="1" noResize="1" noEditPoints="1" noAdjustHandles="1" noChangeArrowheads="1" noChangeShapeType="1" noTextEdit="1"/>
              </p:cNvSpPr>
              <p:nvPr/>
            </p:nvSpPr>
            <p:spPr bwMode="auto">
              <a:xfrm>
                <a:off x="827584" y="5301208"/>
                <a:ext cx="8064896" cy="369332"/>
              </a:xfrm>
              <a:prstGeom prst="rect">
                <a:avLst/>
              </a:prstGeom>
              <a:blipFill>
                <a:blip r:embed="rId3"/>
                <a:stretch>
                  <a:fillRect l="-78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827584" y="4797152"/>
                <a:ext cx="7776864" cy="369332"/>
              </a:xfrm>
              <a:prstGeom prst="rect">
                <a:avLst/>
              </a:prstGeom>
              <a:noFill/>
            </p:spPr>
            <p:txBody>
              <a:bodyPr wrap="square" rtlCol="0">
                <a:spAutoFit/>
              </a:bodyPr>
              <a:lstStyle/>
              <a:p>
                <a:r>
                  <a:rPr lang="zh-TW" altLang="en-US" dirty="0"/>
                  <a:t>空腔內的輻射會與周圍溫度為</a:t>
                </a:r>
                <a14:m>
                  <m:oMath xmlns:m="http://schemas.openxmlformats.org/officeDocument/2006/math">
                    <m:r>
                      <a:rPr lang="en-US" altLang="zh-TW" b="0" i="1" smtClean="0">
                        <a:latin typeface="Cambria Math"/>
                      </a:rPr>
                      <m:t>𝑇</m:t>
                    </m:r>
                  </m:oMath>
                </a14:m>
                <a:r>
                  <a:rPr lang="zh-TW" altLang="en-US" dirty="0"/>
                  <a:t>的空腔壁形成熱平衡，稱為空腔輻射。</a:t>
                </a:r>
              </a:p>
            </p:txBody>
          </p:sp>
        </mc:Choice>
        <mc:Fallback xmlns="">
          <p:sp>
            <p:nvSpPr>
              <p:cNvPr id="2" name="文字方塊 1"/>
              <p:cNvSpPr txBox="1">
                <a:spLocks noRot="1" noChangeAspect="1" noMove="1" noResize="1" noEditPoints="1" noAdjustHandles="1" noChangeArrowheads="1" noChangeShapeType="1" noTextEdit="1"/>
              </p:cNvSpPr>
              <p:nvPr/>
            </p:nvSpPr>
            <p:spPr>
              <a:xfrm>
                <a:off x="827584" y="4797152"/>
                <a:ext cx="7776864" cy="369332"/>
              </a:xfrm>
              <a:prstGeom prst="rect">
                <a:avLst/>
              </a:prstGeom>
              <a:blipFill>
                <a:blip r:embed="rId4"/>
                <a:stretch>
                  <a:fillRect l="-816" t="-6452" b="-19355"/>
                </a:stretch>
              </a:blipFill>
            </p:spPr>
            <p:txBody>
              <a:bodyPr/>
              <a:lstStyle/>
              <a:p>
                <a:r>
                  <a:rPr lang="en-TW">
                    <a:noFill/>
                  </a:rPr>
                  <a:t> </a:t>
                </a:r>
              </a:p>
            </p:txBody>
          </p:sp>
        </mc:Fallback>
      </mc:AlternateContent>
    </p:spTree>
    <p:extLst>
      <p:ext uri="{BB962C8B-B14F-4D97-AF65-F5344CB8AC3E}">
        <p14:creationId xmlns:p14="http://schemas.microsoft.com/office/powerpoint/2010/main" val="26772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054" y="358053"/>
            <a:ext cx="6624835" cy="307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573463"/>
            <a:ext cx="560863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Rectangle 7"/>
          <p:cNvSpPr>
            <a:spLocks noChangeArrowheads="1"/>
          </p:cNvSpPr>
          <p:nvPr/>
        </p:nvSpPr>
        <p:spPr bwMode="auto">
          <a:xfrm>
            <a:off x="1829054" y="1717700"/>
            <a:ext cx="6624835" cy="1728763"/>
          </a:xfrm>
          <a:prstGeom prst="rect">
            <a:avLst/>
          </a:prstGeom>
          <a:noFill/>
          <a:ln w="4445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6" name="文字方塊 3"/>
          <p:cNvSpPr txBox="1">
            <a:spLocks noChangeArrowheads="1"/>
          </p:cNvSpPr>
          <p:nvPr/>
        </p:nvSpPr>
        <p:spPr bwMode="auto">
          <a:xfrm>
            <a:off x="2843808" y="6237312"/>
            <a:ext cx="396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光電效應  </a:t>
            </a:r>
            <a:r>
              <a:rPr lang="en-US" altLang="zh-TW" sz="1800">
                <a:latin typeface="Times New Roman" pitchFamily="18" charset="0"/>
                <a:cs typeface="Times New Roman" pitchFamily="18" charset="0"/>
              </a:rPr>
              <a:t>Photoelectric Effect</a:t>
            </a:r>
            <a:endParaRPr lang="zh-TW" altLang="en-US" sz="1800">
              <a:latin typeface="Times New Roman" pitchFamily="18" charset="0"/>
              <a:cs typeface="Times New Roman" pitchFamily="18" charset="0"/>
            </a:endParaRPr>
          </a:p>
        </p:txBody>
      </p:sp>
      <p:pic>
        <p:nvPicPr>
          <p:cNvPr id="2" name="Graphic 1" descr="Cat with solid fill">
            <a:extLst>
              <a:ext uri="{FF2B5EF4-FFF2-40B4-BE49-F238E27FC236}">
                <a16:creationId xmlns:a16="http://schemas.microsoft.com/office/drawing/2014/main" id="{2AA10056-A2D0-5845-5E6A-ED0721F7AA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5700533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D:\Dropbox\Documents\課程\YoungTextBook\Images\Chapter38\A_Images\A_Figures_and_Photos\38_03_FigureA.jpg"/>
          <p:cNvPicPr>
            <a:picLocks noChangeAspect="1" noChangeArrowheads="1"/>
          </p:cNvPicPr>
          <p:nvPr/>
        </p:nvPicPr>
        <p:blipFill rotWithShape="1">
          <a:blip r:embed="rId2">
            <a:extLst>
              <a:ext uri="{28A0092B-C50C-407E-A947-70E740481C1C}">
                <a14:useLocalDpi xmlns:a14="http://schemas.microsoft.com/office/drawing/2010/main" val="0"/>
              </a:ext>
            </a:extLst>
          </a:blip>
          <a:srcRect t="22953" b="17135"/>
          <a:stretch/>
        </p:blipFill>
        <p:spPr bwMode="auto">
          <a:xfrm>
            <a:off x="1795323" y="1741574"/>
            <a:ext cx="2879725" cy="288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文字方塊 3"/>
          <p:cNvSpPr txBox="1">
            <a:spLocks noChangeArrowheads="1"/>
          </p:cNvSpPr>
          <p:nvPr/>
        </p:nvSpPr>
        <p:spPr bwMode="auto">
          <a:xfrm>
            <a:off x="1802986" y="840733"/>
            <a:ext cx="396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光電效應  </a:t>
            </a:r>
            <a:r>
              <a:rPr lang="en-US" altLang="zh-TW" sz="1800" dirty="0">
                <a:latin typeface="Times New Roman" pitchFamily="18" charset="0"/>
                <a:cs typeface="Times New Roman" pitchFamily="18" charset="0"/>
              </a:rPr>
              <a:t>Photoelectric Effect</a:t>
            </a:r>
            <a:endParaRPr lang="zh-TW" altLang="en-US" sz="1800" dirty="0">
              <a:latin typeface="Times New Roman" pitchFamily="18" charset="0"/>
              <a:cs typeface="Times New Roman" pitchFamily="18" charset="0"/>
            </a:endParaRPr>
          </a:p>
        </p:txBody>
      </p:sp>
      <p:sp>
        <p:nvSpPr>
          <p:cNvPr id="2" name="矩形 1"/>
          <p:cNvSpPr/>
          <p:nvPr/>
        </p:nvSpPr>
        <p:spPr>
          <a:xfrm>
            <a:off x="2448336" y="4149080"/>
            <a:ext cx="1131022" cy="447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819821" y="1741573"/>
            <a:ext cx="855228" cy="405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752004" y="1741574"/>
            <a:ext cx="135632" cy="252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1835696" y="4941168"/>
            <a:ext cx="5904656" cy="369332"/>
          </a:xfrm>
          <a:prstGeom prst="rect">
            <a:avLst/>
          </a:prstGeom>
          <a:noFill/>
        </p:spPr>
        <p:txBody>
          <a:bodyPr wrap="square" rtlCol="0">
            <a:spAutoFit/>
          </a:bodyPr>
          <a:lstStyle/>
          <a:p>
            <a:r>
              <a:rPr lang="zh-TW" altLang="en-US" dirty="0"/>
              <a:t>光照射於電極上，有時候可以撞擊出電子產生光電流。</a:t>
            </a:r>
          </a:p>
        </p:txBody>
      </p:sp>
      <p:sp>
        <p:nvSpPr>
          <p:cNvPr id="10" name="矩形 9"/>
          <p:cNvSpPr/>
          <p:nvPr/>
        </p:nvSpPr>
        <p:spPr>
          <a:xfrm>
            <a:off x="3752004" y="3501007"/>
            <a:ext cx="923044" cy="1129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接點 4"/>
          <p:cNvCxnSpPr/>
          <p:nvPr/>
        </p:nvCxnSpPr>
        <p:spPr>
          <a:xfrm>
            <a:off x="3579358" y="4113076"/>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2453016" y="4596941"/>
            <a:ext cx="11719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764704"/>
            <a:ext cx="2641181" cy="4011920"/>
          </a:xfrm>
          <a:prstGeom prst="rect">
            <a:avLst/>
          </a:prstGeom>
        </p:spPr>
      </p:pic>
    </p:spTree>
    <p:extLst>
      <p:ext uri="{BB962C8B-B14F-4D97-AF65-F5344CB8AC3E}">
        <p14:creationId xmlns:p14="http://schemas.microsoft.com/office/powerpoint/2010/main" val="21526447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文字方塊 3"/>
          <p:cNvSpPr txBox="1">
            <a:spLocks noChangeArrowheads="1"/>
          </p:cNvSpPr>
          <p:nvPr/>
        </p:nvSpPr>
        <p:spPr bwMode="auto">
          <a:xfrm>
            <a:off x="2591593" y="260513"/>
            <a:ext cx="396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光電效應  </a:t>
            </a:r>
            <a:r>
              <a:rPr lang="en-US" altLang="zh-TW" sz="1800" dirty="0">
                <a:latin typeface="Times New Roman" pitchFamily="18" charset="0"/>
                <a:cs typeface="Times New Roman" pitchFamily="18" charset="0"/>
              </a:rPr>
              <a:t>Photoelectric Effect</a:t>
            </a:r>
            <a:endParaRPr lang="zh-TW" altLang="en-US" sz="1800" dirty="0">
              <a:latin typeface="Times New Roman" pitchFamily="18" charset="0"/>
              <a:cs typeface="Times New Roman" pitchFamily="18" charset="0"/>
            </a:endParaRPr>
          </a:p>
        </p:txBody>
      </p:sp>
      <p:sp>
        <p:nvSpPr>
          <p:cNvPr id="3" name="文字方塊 2"/>
          <p:cNvSpPr txBox="1"/>
          <p:nvPr/>
        </p:nvSpPr>
        <p:spPr>
          <a:xfrm>
            <a:off x="1824246" y="5229200"/>
            <a:ext cx="5904656" cy="369332"/>
          </a:xfrm>
          <a:prstGeom prst="rect">
            <a:avLst/>
          </a:prstGeom>
          <a:noFill/>
        </p:spPr>
        <p:txBody>
          <a:bodyPr wrap="square" rtlCol="0">
            <a:spAutoFit/>
          </a:bodyPr>
          <a:lstStyle/>
          <a:p>
            <a:r>
              <a:rPr lang="zh-TW" altLang="en-US" dirty="0"/>
              <a:t>光照射於電極上，可以撞擊出電子產生光電流。</a:t>
            </a: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6223" y="863188"/>
            <a:ext cx="2641181" cy="4011920"/>
          </a:xfrm>
          <a:prstGeom prst="rect">
            <a:avLst/>
          </a:prstGeom>
        </p:spPr>
      </p:pic>
      <p:sp>
        <p:nvSpPr>
          <p:cNvPr id="6" name="文字方塊 1">
            <a:extLst>
              <a:ext uri="{FF2B5EF4-FFF2-40B4-BE49-F238E27FC236}">
                <a16:creationId xmlns:a16="http://schemas.microsoft.com/office/drawing/2014/main" id="{02D363DD-19D7-6CE4-B25B-D07A488EB822}"/>
              </a:ext>
            </a:extLst>
          </p:cNvPr>
          <p:cNvSpPr txBox="1"/>
          <p:nvPr/>
        </p:nvSpPr>
        <p:spPr>
          <a:xfrm>
            <a:off x="1824246" y="5716792"/>
            <a:ext cx="5112568" cy="369332"/>
          </a:xfrm>
          <a:prstGeom prst="rect">
            <a:avLst/>
          </a:prstGeom>
          <a:noFill/>
        </p:spPr>
        <p:txBody>
          <a:bodyPr wrap="square" rtlCol="0">
            <a:spAutoFit/>
          </a:bodyPr>
          <a:lstStyle/>
          <a:p>
            <a:r>
              <a:rPr lang="zh-TW" altLang="en-US" dirty="0"/>
              <a:t>進一部的實驗加上一個截止電壓以抑制光電流，</a:t>
            </a:r>
          </a:p>
        </p:txBody>
      </p:sp>
      <p:sp>
        <p:nvSpPr>
          <p:cNvPr id="9" name="矩形 3">
            <a:extLst>
              <a:ext uri="{FF2B5EF4-FFF2-40B4-BE49-F238E27FC236}">
                <a16:creationId xmlns:a16="http://schemas.microsoft.com/office/drawing/2014/main" id="{B3629447-D3BC-121D-DA66-C1AD979C73B4}"/>
              </a:ext>
            </a:extLst>
          </p:cNvPr>
          <p:cNvSpPr/>
          <p:nvPr/>
        </p:nvSpPr>
        <p:spPr>
          <a:xfrm>
            <a:off x="1821740" y="6204384"/>
            <a:ext cx="3877985" cy="369332"/>
          </a:xfrm>
          <a:prstGeom prst="rect">
            <a:avLst/>
          </a:prstGeom>
        </p:spPr>
        <p:txBody>
          <a:bodyPr wrap="none">
            <a:spAutoFit/>
          </a:bodyPr>
          <a:lstStyle/>
          <a:p>
            <a:r>
              <a:rPr lang="zh-TW" altLang="en-US" dirty="0"/>
              <a:t>測得的截止電壓就等於電子的動能！</a:t>
            </a:r>
          </a:p>
        </p:txBody>
      </p:sp>
      <p:pic>
        <p:nvPicPr>
          <p:cNvPr id="11" name="Picture 3" descr="D:\Dropbox\Documents\課程\YoungTextBook\Images\Chapter38\A_Images\A_Figures_and_Photos\38_03_FigureB.jpg">
            <a:extLst>
              <a:ext uri="{FF2B5EF4-FFF2-40B4-BE49-F238E27FC236}">
                <a16:creationId xmlns:a16="http://schemas.microsoft.com/office/drawing/2014/main" id="{5CB42343-A979-6A1B-1F13-7A636E9B60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19" t="16730" b="5023"/>
          <a:stretch/>
        </p:blipFill>
        <p:spPr bwMode="auto">
          <a:xfrm>
            <a:off x="1821740" y="836712"/>
            <a:ext cx="3107091" cy="433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2">
            <a:extLst>
              <a:ext uri="{FF2B5EF4-FFF2-40B4-BE49-F238E27FC236}">
                <a16:creationId xmlns:a16="http://schemas.microsoft.com/office/drawing/2014/main" id="{BD18359F-D245-6F60-EFF2-519C5B61710D}"/>
              </a:ext>
            </a:extLst>
          </p:cNvPr>
          <p:cNvSpPr/>
          <p:nvPr/>
        </p:nvSpPr>
        <p:spPr>
          <a:xfrm>
            <a:off x="1528171" y="4311866"/>
            <a:ext cx="1107996" cy="369332"/>
          </a:xfrm>
          <a:prstGeom prst="rect">
            <a:avLst/>
          </a:prstGeom>
        </p:spPr>
        <p:txBody>
          <a:bodyPr wrap="none">
            <a:spAutoFit/>
          </a:bodyPr>
          <a:lstStyle/>
          <a:p>
            <a:r>
              <a:rPr lang="zh-TW" altLang="en-US" dirty="0"/>
              <a:t>截止電壓</a:t>
            </a:r>
          </a:p>
        </p:txBody>
      </p:sp>
      <p:pic>
        <p:nvPicPr>
          <p:cNvPr id="2" name="Graphic 1" descr="Cat with solid fill">
            <a:extLst>
              <a:ext uri="{FF2B5EF4-FFF2-40B4-BE49-F238E27FC236}">
                <a16:creationId xmlns:a16="http://schemas.microsoft.com/office/drawing/2014/main" id="{2801DDC6-FA37-BAAE-7A59-9621C490CB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7029172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3F114-5C5A-0B1E-DF44-81B68195AA6B}"/>
              </a:ext>
            </a:extLst>
          </p:cNvPr>
          <p:cNvPicPr>
            <a:picLocks noChangeAspect="1"/>
          </p:cNvPicPr>
          <p:nvPr/>
        </p:nvPicPr>
        <p:blipFill>
          <a:blip r:embed="rId2"/>
          <a:stretch>
            <a:fillRect/>
          </a:stretch>
        </p:blipFill>
        <p:spPr>
          <a:xfrm>
            <a:off x="539159" y="593393"/>
            <a:ext cx="5472608" cy="5794526"/>
          </a:xfrm>
          <a:prstGeom prst="rect">
            <a:avLst/>
          </a:prstGeom>
        </p:spPr>
      </p:pic>
      <p:sp>
        <p:nvSpPr>
          <p:cNvPr id="4" name="Oval 3">
            <a:extLst>
              <a:ext uri="{FF2B5EF4-FFF2-40B4-BE49-F238E27FC236}">
                <a16:creationId xmlns:a16="http://schemas.microsoft.com/office/drawing/2014/main" id="{9719E0F0-FD53-1689-1092-BF4C8DF42FFD}"/>
              </a:ext>
            </a:extLst>
          </p:cNvPr>
          <p:cNvSpPr/>
          <p:nvPr/>
        </p:nvSpPr>
        <p:spPr>
          <a:xfrm>
            <a:off x="1547271" y="5830061"/>
            <a:ext cx="72008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3" name="Graphic 2" descr="Cat with solid fill">
            <a:extLst>
              <a:ext uri="{FF2B5EF4-FFF2-40B4-BE49-F238E27FC236}">
                <a16:creationId xmlns:a16="http://schemas.microsoft.com/office/drawing/2014/main" id="{45E2109E-5F2E-467D-04A3-1513A531F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5756" y="6209075"/>
            <a:ext cx="619090" cy="619090"/>
          </a:xfrm>
          <a:prstGeom prst="rect">
            <a:avLst/>
          </a:prstGeom>
        </p:spPr>
      </p:pic>
      <p:sp>
        <p:nvSpPr>
          <p:cNvPr id="5" name="文字方塊 1">
            <a:extLst>
              <a:ext uri="{FF2B5EF4-FFF2-40B4-BE49-F238E27FC236}">
                <a16:creationId xmlns:a16="http://schemas.microsoft.com/office/drawing/2014/main" id="{20CB6DD8-FBB1-3685-5DC2-EA1C91B9A4D5}"/>
              </a:ext>
            </a:extLst>
          </p:cNvPr>
          <p:cNvSpPr txBox="1"/>
          <p:nvPr/>
        </p:nvSpPr>
        <p:spPr>
          <a:xfrm>
            <a:off x="4086221" y="1439049"/>
            <a:ext cx="4518620" cy="369332"/>
          </a:xfrm>
          <a:prstGeom prst="rect">
            <a:avLst/>
          </a:prstGeom>
          <a:noFill/>
        </p:spPr>
        <p:txBody>
          <a:bodyPr wrap="square" rtlCol="0">
            <a:spAutoFit/>
          </a:bodyPr>
          <a:lstStyle/>
          <a:p>
            <a:r>
              <a:rPr lang="zh-TW" altLang="en-US" dirty="0"/>
              <a:t>光電流的出現與光的照射完全沒有時間差。</a:t>
            </a:r>
          </a:p>
        </p:txBody>
      </p:sp>
      <p:sp>
        <p:nvSpPr>
          <p:cNvPr id="6" name="Text Box 7">
            <a:extLst>
              <a:ext uri="{FF2B5EF4-FFF2-40B4-BE49-F238E27FC236}">
                <a16:creationId xmlns:a16="http://schemas.microsoft.com/office/drawing/2014/main" id="{9BC71C9F-FFBF-EEB9-7CA6-F38852EB11BE}"/>
              </a:ext>
            </a:extLst>
          </p:cNvPr>
          <p:cNvSpPr txBox="1">
            <a:spLocks noChangeArrowheads="1"/>
          </p:cNvSpPr>
          <p:nvPr/>
        </p:nvSpPr>
        <p:spPr bwMode="auto">
          <a:xfrm>
            <a:off x="4720947" y="5557882"/>
            <a:ext cx="3811494" cy="369332"/>
          </a:xfrm>
          <a:prstGeom prst="rect">
            <a:avLst/>
          </a:prstGeom>
          <a:solidFill>
            <a:schemeClr val="bg1"/>
          </a:solidFill>
          <a:ln>
            <a:noFill/>
          </a:ln>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光電流是否出現，只和頻率有關。</a:t>
            </a:r>
          </a:p>
        </p:txBody>
      </p:sp>
      <p:sp>
        <p:nvSpPr>
          <p:cNvPr id="7" name="Text Box 7">
            <a:extLst>
              <a:ext uri="{FF2B5EF4-FFF2-40B4-BE49-F238E27FC236}">
                <a16:creationId xmlns:a16="http://schemas.microsoft.com/office/drawing/2014/main" id="{A4381FAB-A720-11C4-5D21-8A292F6C6B40}"/>
              </a:ext>
            </a:extLst>
          </p:cNvPr>
          <p:cNvSpPr txBox="1">
            <a:spLocks noChangeArrowheads="1"/>
          </p:cNvSpPr>
          <p:nvPr/>
        </p:nvSpPr>
        <p:spPr bwMode="auto">
          <a:xfrm>
            <a:off x="4716016" y="3800307"/>
            <a:ext cx="3816424" cy="369332"/>
          </a:xfrm>
          <a:prstGeom prst="rect">
            <a:avLst/>
          </a:prstGeom>
          <a:solidFill>
            <a:schemeClr val="bg1"/>
          </a:solidFill>
          <a:ln>
            <a:noFill/>
          </a:ln>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但光電流是否出現與光的強度無關，</a:t>
            </a:r>
          </a:p>
        </p:txBody>
      </p:sp>
      <p:sp>
        <p:nvSpPr>
          <p:cNvPr id="8" name="Text Box 7">
            <a:extLst>
              <a:ext uri="{FF2B5EF4-FFF2-40B4-BE49-F238E27FC236}">
                <a16:creationId xmlns:a16="http://schemas.microsoft.com/office/drawing/2014/main" id="{FBD879A3-1FC0-A44D-A016-F2E79B3F4C7A}"/>
              </a:ext>
            </a:extLst>
          </p:cNvPr>
          <p:cNvSpPr txBox="1">
            <a:spLocks noChangeArrowheads="1"/>
          </p:cNvSpPr>
          <p:nvPr/>
        </p:nvSpPr>
        <p:spPr bwMode="auto">
          <a:xfrm>
            <a:off x="6033383" y="2435012"/>
            <a:ext cx="2502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光越強，光電流越強。</a:t>
            </a:r>
          </a:p>
        </p:txBody>
      </p:sp>
      <p:sp>
        <p:nvSpPr>
          <p:cNvPr id="9" name="矩形 32">
            <a:extLst>
              <a:ext uri="{FF2B5EF4-FFF2-40B4-BE49-F238E27FC236}">
                <a16:creationId xmlns:a16="http://schemas.microsoft.com/office/drawing/2014/main" id="{4ADAB518-547B-4041-159D-9E660160915C}"/>
              </a:ext>
            </a:extLst>
          </p:cNvPr>
          <p:cNvSpPr>
            <a:spLocks noChangeArrowheads="1"/>
          </p:cNvSpPr>
          <p:nvPr/>
        </p:nvSpPr>
        <p:spPr bwMode="auto">
          <a:xfrm>
            <a:off x="4716016" y="5188550"/>
            <a:ext cx="3816424" cy="369332"/>
          </a:xfrm>
          <a:prstGeom prst="rect">
            <a:avLst/>
          </a:prstGeom>
          <a:solidFill>
            <a:schemeClr val="bg1"/>
          </a:solidFill>
          <a:ln>
            <a:noFill/>
          </a:ln>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有時再強的光都無法產生光電流！</a:t>
            </a:r>
          </a:p>
        </p:txBody>
      </p:sp>
    </p:spTree>
    <p:extLst>
      <p:ext uri="{BB962C8B-B14F-4D97-AF65-F5344CB8AC3E}">
        <p14:creationId xmlns:p14="http://schemas.microsoft.com/office/powerpoint/2010/main" val="119172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 Box 7"/>
          <p:cNvSpPr txBox="1">
            <a:spLocks noChangeArrowheads="1"/>
          </p:cNvSpPr>
          <p:nvPr/>
        </p:nvSpPr>
        <p:spPr bwMode="auto">
          <a:xfrm>
            <a:off x="1825431" y="5085184"/>
            <a:ext cx="5400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光電流是否出現與光的強度無關，只和頻率有關。</a:t>
            </a:r>
          </a:p>
        </p:txBody>
      </p:sp>
      <p:sp>
        <p:nvSpPr>
          <p:cNvPr id="10" name="文字方塊 9"/>
          <p:cNvSpPr txBox="1">
            <a:spLocks noChangeArrowheads="1"/>
          </p:cNvSpPr>
          <p:nvPr/>
        </p:nvSpPr>
        <p:spPr bwMode="auto">
          <a:xfrm>
            <a:off x="1788943" y="5495036"/>
            <a:ext cx="568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這樣的結果，連續的波動理論是很難解釋的</a:t>
            </a:r>
          </a:p>
        </p:txBody>
      </p:sp>
      <p:pic>
        <p:nvPicPr>
          <p:cNvPr id="12" name="Picture 2" descr="D:\Dropbox\Documents\課程\YoungTextBook\Images\Chapter38\A_Images\A_Figures_and_Photos\38_0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367" y="1223845"/>
            <a:ext cx="3426333" cy="368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864E09F-D7CF-E35C-930B-DE8B4F892266}"/>
              </a:ext>
            </a:extLst>
          </p:cNvPr>
          <p:cNvPicPr>
            <a:picLocks noChangeAspect="1"/>
          </p:cNvPicPr>
          <p:nvPr/>
        </p:nvPicPr>
        <p:blipFill>
          <a:blip r:embed="rId3"/>
          <a:stretch>
            <a:fillRect/>
          </a:stretch>
        </p:blipFill>
        <p:spPr>
          <a:xfrm>
            <a:off x="4857222" y="1186357"/>
            <a:ext cx="3469287" cy="3673363"/>
          </a:xfrm>
          <a:prstGeom prst="rect">
            <a:avLst/>
          </a:prstGeom>
        </p:spPr>
      </p:pic>
      <p:pic>
        <p:nvPicPr>
          <p:cNvPr id="4" name="Graphic 3" descr="Cat with solid fill">
            <a:extLst>
              <a:ext uri="{FF2B5EF4-FFF2-40B4-BE49-F238E27FC236}">
                <a16:creationId xmlns:a16="http://schemas.microsoft.com/office/drawing/2014/main" id="{E4BA9890-C978-933E-E9E2-AFB34B76CD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6748705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9"/>
          <p:cNvSpPr txBox="1">
            <a:spLocks noChangeArrowheads="1"/>
          </p:cNvSpPr>
          <p:nvPr/>
        </p:nvSpPr>
        <p:spPr bwMode="auto">
          <a:xfrm>
            <a:off x="965706" y="4005064"/>
            <a:ext cx="7434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但如果假設光與物質交換能量時是以一次一顆固定量子的形式進行：</a:t>
            </a:r>
          </a:p>
        </p:txBody>
      </p:sp>
      <p:pic>
        <p:nvPicPr>
          <p:cNvPr id="118787" name="Picture 11" descr="4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114" y="446834"/>
            <a:ext cx="3565525"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11" descr="4009"/>
          <p:cNvPicPr>
            <a:picLocks noChangeAspect="1" noChangeArrowheads="1"/>
          </p:cNvPicPr>
          <p:nvPr/>
        </p:nvPicPr>
        <p:blipFill>
          <a:blip r:embed="rId3">
            <a:extLst>
              <a:ext uri="{28A0092B-C50C-407E-A947-70E740481C1C}">
                <a14:useLocalDpi xmlns:a14="http://schemas.microsoft.com/office/drawing/2010/main" val="0"/>
              </a:ext>
            </a:extLst>
          </a:blip>
          <a:srcRect l="31348" t="12701" r="58557" b="76387"/>
          <a:stretch>
            <a:fillRect/>
          </a:stretch>
        </p:blipFill>
        <p:spPr bwMode="auto">
          <a:xfrm>
            <a:off x="3554702" y="3039221"/>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橢圓 12"/>
          <p:cNvSpPr/>
          <p:nvPr/>
        </p:nvSpPr>
        <p:spPr>
          <a:xfrm>
            <a:off x="3842039" y="131202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2546639" y="131202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2257714" y="138345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1610014" y="131202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a:xfrm>
            <a:off x="965706" y="4430055"/>
            <a:ext cx="7987866" cy="369332"/>
          </a:xfrm>
          <a:prstGeom prst="rect">
            <a:avLst/>
          </a:prstGeom>
          <a:noFill/>
        </p:spPr>
        <p:txBody>
          <a:bodyPr wrap="square" rtlCol="0">
            <a:spAutoFit/>
          </a:bodyPr>
          <a:lstStyle/>
          <a:p>
            <a:r>
              <a:rPr lang="zh-TW" altLang="en-US" dirty="0"/>
              <a:t>當一個光量子的能量不足以克服離開電極所需的能量，能量就完全不被吸收。</a:t>
            </a:r>
          </a:p>
        </p:txBody>
      </p:sp>
      <p:sp>
        <p:nvSpPr>
          <p:cNvPr id="11" name="Text Box 7"/>
          <p:cNvSpPr txBox="1">
            <a:spLocks noChangeArrowheads="1"/>
          </p:cNvSpPr>
          <p:nvPr/>
        </p:nvSpPr>
        <p:spPr bwMode="auto">
          <a:xfrm>
            <a:off x="957578" y="4869160"/>
            <a:ext cx="7779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光電流就不會出現，這樣的光即使再強，都無法產生電流。</a:t>
            </a:r>
          </a:p>
        </p:txBody>
      </p:sp>
      <p:sp>
        <p:nvSpPr>
          <p:cNvPr id="3" name="文字方塊 2"/>
          <p:cNvSpPr txBox="1"/>
          <p:nvPr/>
        </p:nvSpPr>
        <p:spPr>
          <a:xfrm>
            <a:off x="965706" y="5304591"/>
            <a:ext cx="7650034" cy="369332"/>
          </a:xfrm>
          <a:prstGeom prst="rect">
            <a:avLst/>
          </a:prstGeom>
          <a:noFill/>
        </p:spPr>
        <p:txBody>
          <a:bodyPr wrap="square" rtlCol="0">
            <a:spAutoFit/>
          </a:bodyPr>
          <a:lstStyle/>
          <a:p>
            <a:r>
              <a:rPr lang="zh-TW" altLang="en-US" dirty="0"/>
              <a:t>光的強度只決定光粒子的數量，只會影響光電流一旦出現時的大小。</a:t>
            </a:r>
          </a:p>
        </p:txBody>
      </p:sp>
      <p:pic>
        <p:nvPicPr>
          <p:cNvPr id="4" name="Graphic 3" descr="Cat with solid fill">
            <a:extLst>
              <a:ext uri="{FF2B5EF4-FFF2-40B4-BE49-F238E27FC236}">
                <a16:creationId xmlns:a16="http://schemas.microsoft.com/office/drawing/2014/main" id="{FEFA2E70-1CFF-B0F1-464D-E2FDB6C3DE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
        <p:nvSpPr>
          <p:cNvPr id="5" name="文字方塊 1">
            <a:extLst>
              <a:ext uri="{FF2B5EF4-FFF2-40B4-BE49-F238E27FC236}">
                <a16:creationId xmlns:a16="http://schemas.microsoft.com/office/drawing/2014/main" id="{4D499AEB-A9F5-2969-2F1D-F8AA9983279E}"/>
              </a:ext>
            </a:extLst>
          </p:cNvPr>
          <p:cNvSpPr txBox="1"/>
          <p:nvPr/>
        </p:nvSpPr>
        <p:spPr>
          <a:xfrm>
            <a:off x="965706" y="5754129"/>
            <a:ext cx="7987866" cy="369332"/>
          </a:xfrm>
          <a:prstGeom prst="rect">
            <a:avLst/>
          </a:prstGeom>
          <a:noFill/>
        </p:spPr>
        <p:txBody>
          <a:bodyPr wrap="square" rtlCol="0">
            <a:spAutoFit/>
          </a:bodyPr>
          <a:lstStyle/>
          <a:p>
            <a:r>
              <a:rPr lang="zh-TW" altLang="en-US" dirty="0"/>
              <a:t>若一個光量子的能量由頻率決定，</a:t>
            </a:r>
            <a:r>
              <a:rPr lang="zh-TW" altLang="en-US" sz="1800" dirty="0"/>
              <a:t>光電流是否出現，自然只和頻率有關。</a:t>
            </a:r>
          </a:p>
        </p:txBody>
      </p:sp>
      <p:pic>
        <p:nvPicPr>
          <p:cNvPr id="6" name="Picture 5">
            <a:extLst>
              <a:ext uri="{FF2B5EF4-FFF2-40B4-BE49-F238E27FC236}">
                <a16:creationId xmlns:a16="http://schemas.microsoft.com/office/drawing/2014/main" id="{CD7503D6-D16A-476D-DE06-5E3F2281A78A}"/>
              </a:ext>
            </a:extLst>
          </p:cNvPr>
          <p:cNvPicPr>
            <a:picLocks noChangeAspect="1"/>
          </p:cNvPicPr>
          <p:nvPr/>
        </p:nvPicPr>
        <p:blipFill rotWithShape="1">
          <a:blip r:embed="rId6"/>
          <a:srcRect t="26363" b="46193"/>
          <a:stretch/>
        </p:blipFill>
        <p:spPr>
          <a:xfrm>
            <a:off x="5194797" y="450810"/>
            <a:ext cx="3469287" cy="1008112"/>
          </a:xfrm>
          <a:prstGeom prst="rect">
            <a:avLst/>
          </a:prstGeom>
        </p:spPr>
      </p:pic>
      <p:pic>
        <p:nvPicPr>
          <p:cNvPr id="7" name="Picture 6">
            <a:extLst>
              <a:ext uri="{FF2B5EF4-FFF2-40B4-BE49-F238E27FC236}">
                <a16:creationId xmlns:a16="http://schemas.microsoft.com/office/drawing/2014/main" id="{30408968-5C62-73EF-B4DC-E10A61DE3A4E}"/>
              </a:ext>
            </a:extLst>
          </p:cNvPr>
          <p:cNvPicPr>
            <a:picLocks noChangeAspect="1"/>
          </p:cNvPicPr>
          <p:nvPr/>
        </p:nvPicPr>
        <p:blipFill rotWithShape="1">
          <a:blip r:embed="rId6"/>
          <a:srcRect t="72556"/>
          <a:stretch/>
        </p:blipFill>
        <p:spPr>
          <a:xfrm>
            <a:off x="5146453" y="2676693"/>
            <a:ext cx="3469287" cy="1008113"/>
          </a:xfrm>
          <a:prstGeom prst="rect">
            <a:avLst/>
          </a:prstGeom>
        </p:spPr>
      </p:pic>
      <p:sp>
        <p:nvSpPr>
          <p:cNvPr id="8" name="Rectangle 7">
            <a:extLst>
              <a:ext uri="{FF2B5EF4-FFF2-40B4-BE49-F238E27FC236}">
                <a16:creationId xmlns:a16="http://schemas.microsoft.com/office/drawing/2014/main" id="{8DD24768-6110-7B9E-BB96-AB106050844F}"/>
              </a:ext>
            </a:extLst>
          </p:cNvPr>
          <p:cNvSpPr/>
          <p:nvPr/>
        </p:nvSpPr>
        <p:spPr>
          <a:xfrm>
            <a:off x="6660232" y="2676693"/>
            <a:ext cx="648072" cy="320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Rectangle 8">
            <a:extLst>
              <a:ext uri="{FF2B5EF4-FFF2-40B4-BE49-F238E27FC236}">
                <a16:creationId xmlns:a16="http://schemas.microsoft.com/office/drawing/2014/main" id="{7F5001A1-F874-E656-0A61-B68604F0212C}"/>
              </a:ext>
            </a:extLst>
          </p:cNvPr>
          <p:cNvSpPr/>
          <p:nvPr/>
        </p:nvSpPr>
        <p:spPr>
          <a:xfrm>
            <a:off x="6199290" y="447315"/>
            <a:ext cx="648072" cy="320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Rectangle 9">
            <a:extLst>
              <a:ext uri="{FF2B5EF4-FFF2-40B4-BE49-F238E27FC236}">
                <a16:creationId xmlns:a16="http://schemas.microsoft.com/office/drawing/2014/main" id="{09473554-E838-DB87-A969-11C7895885F6}"/>
              </a:ext>
            </a:extLst>
          </p:cNvPr>
          <p:cNvSpPr/>
          <p:nvPr/>
        </p:nvSpPr>
        <p:spPr>
          <a:xfrm>
            <a:off x="5485899" y="1218870"/>
            <a:ext cx="648072" cy="2400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2" name="文字方塊 1">
                <a:extLst>
                  <a:ext uri="{FF2B5EF4-FFF2-40B4-BE49-F238E27FC236}">
                    <a16:creationId xmlns:a16="http://schemas.microsoft.com/office/drawing/2014/main" id="{F1D64992-FC0A-432E-8D5F-E707721B8C5C}"/>
                  </a:ext>
                </a:extLst>
              </p:cNvPr>
              <p:cNvSpPr txBox="1"/>
              <p:nvPr/>
            </p:nvSpPr>
            <p:spPr>
              <a:xfrm>
                <a:off x="3479413" y="6169845"/>
                <a:ext cx="95385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r>
                        <a:rPr lang="en-US" altLang="zh-TW" b="0" i="1" smtClean="0">
                          <a:latin typeface="Cambria Math"/>
                        </a:rPr>
                        <m:t>h𝑓</m:t>
                      </m:r>
                    </m:oMath>
                  </m:oMathPara>
                </a14:m>
                <a:endParaRPr lang="zh-TW" altLang="en-US" dirty="0"/>
              </a:p>
            </p:txBody>
          </p:sp>
        </mc:Choice>
        <mc:Fallback xmlns="">
          <p:sp>
            <p:nvSpPr>
              <p:cNvPr id="12" name="文字方塊 1">
                <a:extLst>
                  <a:ext uri="{FF2B5EF4-FFF2-40B4-BE49-F238E27FC236}">
                    <a16:creationId xmlns:a16="http://schemas.microsoft.com/office/drawing/2014/main" id="{F1D64992-FC0A-432E-8D5F-E707721B8C5C}"/>
                  </a:ext>
                </a:extLst>
              </p:cNvPr>
              <p:cNvSpPr txBox="1">
                <a:spLocks noRot="1" noChangeAspect="1" noMove="1" noResize="1" noEditPoints="1" noAdjustHandles="1" noChangeArrowheads="1" noChangeShapeType="1" noTextEdit="1"/>
              </p:cNvSpPr>
              <p:nvPr/>
            </p:nvSpPr>
            <p:spPr>
              <a:xfrm>
                <a:off x="3479413" y="6169845"/>
                <a:ext cx="953851" cy="369332"/>
              </a:xfrm>
              <a:prstGeom prst="rect">
                <a:avLst/>
              </a:prstGeom>
              <a:blipFill>
                <a:blip r:embed="rId7"/>
                <a:stretch>
                  <a:fillRect b="-16129"/>
                </a:stretch>
              </a:blipFill>
            </p:spPr>
            <p:txBody>
              <a:bodyPr/>
              <a:lstStyle/>
              <a:p>
                <a:r>
                  <a:rPr lang="en-TW">
                    <a:noFill/>
                  </a:rPr>
                  <a:t> </a:t>
                </a:r>
              </a:p>
            </p:txBody>
          </p:sp>
        </mc:Fallback>
      </mc:AlternateContent>
    </p:spTree>
    <p:extLst>
      <p:ext uri="{BB962C8B-B14F-4D97-AF65-F5344CB8AC3E}">
        <p14:creationId xmlns:p14="http://schemas.microsoft.com/office/powerpoint/2010/main" val="378578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1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5" descr="f39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763" y="765175"/>
            <a:ext cx="442990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7763" name="Text Box 6"/>
              <p:cNvSpPr txBox="1">
                <a:spLocks noChangeArrowheads="1"/>
              </p:cNvSpPr>
              <p:nvPr/>
            </p:nvSpPr>
            <p:spPr bwMode="auto">
              <a:xfrm>
                <a:off x="366712" y="260648"/>
                <a:ext cx="481720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chemeClr val="tx1"/>
                    </a:solidFill>
                  </a:rPr>
                  <a:t>將截止電壓</a:t>
                </a:r>
                <a14:m>
                  <m:oMath xmlns:m="http://schemas.openxmlformats.org/officeDocument/2006/math">
                    <m:r>
                      <a:rPr lang="en-US" altLang="zh-TW" sz="1800" i="1" dirty="0">
                        <a:solidFill>
                          <a:schemeClr val="tx1"/>
                        </a:solidFill>
                        <a:latin typeface="Cambria Math"/>
                        <a:cs typeface="Times New Roman" pitchFamily="18" charset="0"/>
                      </a:rPr>
                      <m:t>𝑉</m:t>
                    </m:r>
                    <m:r>
                      <m:rPr>
                        <m:nor/>
                      </m:rPr>
                      <a:rPr lang="en-US" altLang="zh-TW" sz="1800" baseline="-25000" dirty="0" err="1">
                        <a:solidFill>
                          <a:schemeClr val="tx1"/>
                        </a:solidFill>
                        <a:latin typeface="Cambria Math"/>
                        <a:cs typeface="Times New Roman" pitchFamily="18" charset="0"/>
                      </a:rPr>
                      <m:t>stop</m:t>
                    </m:r>
                  </m:oMath>
                </a14:m>
                <a:r>
                  <a:rPr lang="zh-TW" altLang="en-US" sz="1800" dirty="0">
                    <a:solidFill>
                      <a:schemeClr val="tx1"/>
                    </a:solidFill>
                  </a:rPr>
                  <a:t>對光的頻率作圖，呈線性關係！</a:t>
                </a:r>
              </a:p>
            </p:txBody>
          </p:sp>
        </mc:Choice>
        <mc:Fallback xmlns="">
          <p:sp>
            <p:nvSpPr>
              <p:cNvPr id="117763" name="Text Box 6"/>
              <p:cNvSpPr txBox="1">
                <a:spLocks noRot="1" noChangeAspect="1" noMove="1" noResize="1" noEditPoints="1" noAdjustHandles="1" noChangeArrowheads="1" noChangeShapeType="1" noTextEdit="1"/>
              </p:cNvSpPr>
              <p:nvPr/>
            </p:nvSpPr>
            <p:spPr bwMode="auto">
              <a:xfrm>
                <a:off x="366712" y="260648"/>
                <a:ext cx="4817207" cy="369332"/>
              </a:xfrm>
              <a:prstGeom prst="rect">
                <a:avLst/>
              </a:prstGeom>
              <a:blipFill rotWithShape="1">
                <a:blip r:embed="rId4"/>
                <a:stretch>
                  <a:fillRect l="-1013" t="-6667" r="-5823"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766" name="文字方塊 9"/>
              <p:cNvSpPr txBox="1">
                <a:spLocks noChangeArrowheads="1"/>
              </p:cNvSpPr>
              <p:nvPr/>
            </p:nvSpPr>
            <p:spPr bwMode="auto">
              <a:xfrm>
                <a:off x="5292080" y="260648"/>
                <a:ext cx="385192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 xmlns:m="http://schemas.openxmlformats.org/officeDocument/2006/math">
                    <m:r>
                      <a:rPr lang="en-US" altLang="zh-TW" sz="1800" i="1" dirty="0" smtClean="0">
                        <a:latin typeface="Cambria Math"/>
                        <a:cs typeface="Times New Roman" pitchFamily="18" charset="0"/>
                      </a:rPr>
                      <m:t>𝑒𝑉</m:t>
                    </m:r>
                    <m:r>
                      <m:rPr>
                        <m:nor/>
                      </m:rPr>
                      <a:rPr lang="en-US" altLang="zh-TW" sz="1800" i="0" baseline="-25000" dirty="0" err="1" smtClean="0">
                        <a:latin typeface="Cambria Math"/>
                        <a:cs typeface="Times New Roman" pitchFamily="18" charset="0"/>
                      </a:rPr>
                      <m:t>sto</m:t>
                    </m:r>
                    <m:r>
                      <m:rPr>
                        <m:nor/>
                      </m:rPr>
                      <a:rPr lang="en-US" altLang="zh-TW" sz="1800" b="0" i="0" baseline="-25000" dirty="0" smtClean="0">
                        <a:latin typeface="Cambria Math"/>
                        <a:cs typeface="Times New Roman" pitchFamily="18" charset="0"/>
                      </a:rPr>
                      <m:t>p</m:t>
                    </m:r>
                  </m:oMath>
                </a14:m>
                <a:r>
                  <a:rPr lang="zh-TW" altLang="en-US" sz="1800" baseline="-25000" dirty="0">
                    <a:latin typeface="Times New Roman" pitchFamily="18" charset="0"/>
                    <a:cs typeface="Times New Roman" pitchFamily="18" charset="0"/>
                  </a:rPr>
                  <a:t> </a:t>
                </a:r>
                <a:r>
                  <a:rPr lang="zh-TW" altLang="en-US" sz="1800" dirty="0">
                    <a:cs typeface="Times New Roman" pitchFamily="18" charset="0"/>
                  </a:rPr>
                  <a:t>即是一個光電子的最大動能。</a:t>
                </a:r>
              </a:p>
            </p:txBody>
          </p:sp>
        </mc:Choice>
        <mc:Fallback xmlns="">
          <p:sp>
            <p:nvSpPr>
              <p:cNvPr id="117766" name="文字方塊 9"/>
              <p:cNvSpPr txBox="1">
                <a:spLocks noRot="1" noChangeAspect="1" noMove="1" noResize="1" noEditPoints="1" noAdjustHandles="1" noChangeArrowheads="1" noChangeShapeType="1" noTextEdit="1"/>
              </p:cNvSpPr>
              <p:nvPr/>
            </p:nvSpPr>
            <p:spPr bwMode="auto">
              <a:xfrm>
                <a:off x="5292080" y="260648"/>
                <a:ext cx="3851920" cy="369332"/>
              </a:xfrm>
              <a:prstGeom prst="rect">
                <a:avLst/>
              </a:prstGeom>
              <a:blipFill>
                <a:blip r:embed="rId5"/>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17767" name="Picture 11" descr="4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765175"/>
            <a:ext cx="3567113"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11" descr="4009"/>
          <p:cNvPicPr>
            <a:picLocks noChangeAspect="1" noChangeArrowheads="1"/>
          </p:cNvPicPr>
          <p:nvPr/>
        </p:nvPicPr>
        <p:blipFill>
          <a:blip r:embed="rId7">
            <a:extLst>
              <a:ext uri="{28A0092B-C50C-407E-A947-70E740481C1C}">
                <a14:useLocalDpi xmlns:a14="http://schemas.microsoft.com/office/drawing/2010/main" val="0"/>
              </a:ext>
            </a:extLst>
          </a:blip>
          <a:srcRect l="31348" t="12701" r="58557" b="76387"/>
          <a:stretch>
            <a:fillRect/>
          </a:stretch>
        </p:blipFill>
        <p:spPr bwMode="auto">
          <a:xfrm>
            <a:off x="2484438" y="3357563"/>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橢圓 12"/>
          <p:cNvSpPr/>
          <p:nvPr/>
        </p:nvSpPr>
        <p:spPr>
          <a:xfrm>
            <a:off x="2771775" y="16287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1476375" y="16287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1187450" y="17018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539750" y="16287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mc:Choice xmlns:a14="http://schemas.microsoft.com/office/drawing/2010/main" Requires="a14">
          <p:sp>
            <p:nvSpPr>
              <p:cNvPr id="117773" name="文字方塊 16"/>
              <p:cNvSpPr txBox="1">
                <a:spLocks noChangeArrowheads="1"/>
              </p:cNvSpPr>
              <p:nvPr/>
            </p:nvSpPr>
            <p:spPr bwMode="auto">
              <a:xfrm>
                <a:off x="920506" y="5249703"/>
                <a:ext cx="62649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 xmlns:m="http://schemas.openxmlformats.org/officeDocument/2006/math">
                    <m:r>
                      <a:rPr lang="en-US" altLang="zh-TW" sz="1800" b="0" i="1" dirty="0" smtClean="0">
                        <a:latin typeface="Cambria Math" panose="02040503050406030204" pitchFamily="18" charset="0"/>
                        <a:cs typeface="Times New Roman" pitchFamily="18" charset="0"/>
                      </a:rPr>
                      <m:t>𝑊</m:t>
                    </m:r>
                  </m:oMath>
                </a14:m>
                <a:r>
                  <a:rPr lang="zh-TW" altLang="en-US" sz="1800" dirty="0">
                    <a:cs typeface="Times New Roman" pitchFamily="18" charset="0"/>
                  </a:rPr>
                  <a:t>是光電子離開電極所需克服的最小位能：</a:t>
                </a:r>
                <a:r>
                  <a:rPr lang="en-US" altLang="zh-TW" sz="1800" dirty="0">
                    <a:latin typeface="Times New Roman" panose="02020603050405020304" pitchFamily="18" charset="0"/>
                    <a:cs typeface="Times New Roman" panose="02020603050405020304" pitchFamily="18" charset="0"/>
                  </a:rPr>
                  <a:t>Work Function</a:t>
                </a:r>
                <a:r>
                  <a:rPr lang="zh-TW" altLang="en-US" sz="1800" dirty="0">
                    <a:latin typeface="Times New Roman" panose="02020603050405020304" pitchFamily="18" charset="0"/>
                    <a:cs typeface="Times New Roman" panose="02020603050405020304" pitchFamily="18" charset="0"/>
                  </a:rPr>
                  <a:t>。</a:t>
                </a:r>
              </a:p>
            </p:txBody>
          </p:sp>
        </mc:Choice>
        <mc:Fallback>
          <p:sp>
            <p:nvSpPr>
              <p:cNvPr id="117773" name="文字方塊 16"/>
              <p:cNvSpPr txBox="1">
                <a:spLocks noRot="1" noChangeAspect="1" noMove="1" noResize="1" noEditPoints="1" noAdjustHandles="1" noChangeArrowheads="1" noChangeShapeType="1" noTextEdit="1"/>
              </p:cNvSpPr>
              <p:nvPr/>
            </p:nvSpPr>
            <p:spPr bwMode="auto">
              <a:xfrm>
                <a:off x="920506" y="5249703"/>
                <a:ext cx="6264994" cy="369332"/>
              </a:xfrm>
              <a:prstGeom prst="rect">
                <a:avLst/>
              </a:prstGeom>
              <a:blipFill>
                <a:blip r:embed="rId8"/>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117774" name="文字方塊 19"/>
              <p:cNvSpPr txBox="1">
                <a:spLocks noChangeArrowheads="1"/>
              </p:cNvSpPr>
              <p:nvPr/>
            </p:nvSpPr>
            <p:spPr bwMode="auto">
              <a:xfrm>
                <a:off x="920506" y="6113303"/>
                <a:ext cx="709531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直線的斜率即是 </a:t>
                </a:r>
                <a:r>
                  <a:rPr lang="en-US" altLang="zh-TW" sz="1800" dirty="0">
                    <a:solidFill>
                      <a:srgbClr val="FF0000"/>
                    </a:solidFill>
                    <a:latin typeface="Times New Roman" panose="02020603050405020304" pitchFamily="18" charset="0"/>
                    <a:cs typeface="Times New Roman" panose="02020603050405020304" pitchFamily="18" charset="0"/>
                  </a:rPr>
                  <a:t>Planck</a:t>
                </a:r>
                <a:r>
                  <a:rPr lang="zh-TW" altLang="en-US" sz="1800" dirty="0">
                    <a:solidFill>
                      <a:srgbClr val="FF0000"/>
                    </a:solidFill>
                  </a:rPr>
                  <a:t>常數</a:t>
                </a:r>
                <a14:m>
                  <m:oMath xmlns:m="http://schemas.openxmlformats.org/officeDocument/2006/math">
                    <m:r>
                      <a:rPr lang="en-US" altLang="zh-TW" sz="1800" b="0" i="1" smtClean="0">
                        <a:solidFill>
                          <a:srgbClr val="FF0000"/>
                        </a:solidFill>
                        <a:latin typeface="Cambria Math"/>
                      </a:rPr>
                      <m:t>h</m:t>
                    </m:r>
                  </m:oMath>
                </a14:m>
                <a:r>
                  <a:rPr lang="zh-TW" altLang="en-US" sz="1800" dirty="0">
                    <a:solidFill>
                      <a:srgbClr val="FF0000"/>
                    </a:solidFill>
                  </a:rPr>
                  <a:t>。這是最容易測蒲朗克常數的辦法。</a:t>
                </a:r>
              </a:p>
            </p:txBody>
          </p:sp>
        </mc:Choice>
        <mc:Fallback>
          <p:sp>
            <p:nvSpPr>
              <p:cNvPr id="117774" name="文字方塊 19"/>
              <p:cNvSpPr txBox="1">
                <a:spLocks noRot="1" noChangeAspect="1" noMove="1" noResize="1" noEditPoints="1" noAdjustHandles="1" noChangeArrowheads="1" noChangeShapeType="1" noTextEdit="1"/>
              </p:cNvSpPr>
              <p:nvPr/>
            </p:nvSpPr>
            <p:spPr bwMode="auto">
              <a:xfrm>
                <a:off x="920506" y="6113303"/>
                <a:ext cx="7095318" cy="369332"/>
              </a:xfrm>
              <a:prstGeom prst="rect">
                <a:avLst/>
              </a:prstGeom>
              <a:blipFill>
                <a:blip r:embed="rId9"/>
                <a:stretch>
                  <a:fillRect l="-71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17775" name="Text Box 9"/>
          <p:cNvSpPr txBox="1">
            <a:spLocks noChangeArrowheads="1"/>
          </p:cNvSpPr>
          <p:nvPr/>
        </p:nvSpPr>
        <p:spPr bwMode="auto">
          <a:xfrm>
            <a:off x="920506" y="4817903"/>
            <a:ext cx="590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光交給電子的能量是一個固定不可分割的值，稱為光量子</a:t>
            </a:r>
          </a:p>
        </p:txBody>
      </p:sp>
      <mc:AlternateContent xmlns:mc="http://schemas.openxmlformats.org/markup-compatibility/2006">
        <mc:Choice xmlns:a14="http://schemas.microsoft.com/office/drawing/2010/main" Requires="a14">
          <p:sp>
            <p:nvSpPr>
              <p:cNvPr id="117776" name="文字方塊 10"/>
              <p:cNvSpPr txBox="1">
                <a:spLocks noChangeArrowheads="1"/>
              </p:cNvSpPr>
              <p:nvPr/>
            </p:nvSpPr>
            <p:spPr bwMode="auto">
              <a:xfrm>
                <a:off x="920506" y="5681503"/>
                <a:ext cx="75611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一個光量子的能量由頻率決定，因此光量子能量低於</a:t>
                </a:r>
                <a14:m>
                  <m:oMath xmlns:m="http://schemas.openxmlformats.org/officeDocument/2006/math">
                    <m:r>
                      <a:rPr lang="en-US" altLang="zh-TW" sz="1800" b="0" i="1" dirty="0" smtClean="0">
                        <a:latin typeface="Cambria Math" panose="02040503050406030204" pitchFamily="18" charset="0"/>
                        <a:cs typeface="Times New Roman" pitchFamily="18" charset="0"/>
                      </a:rPr>
                      <m:t>𝑊</m:t>
                    </m:r>
                  </m:oMath>
                </a14:m>
                <a:r>
                  <a:rPr lang="zh-TW" altLang="en-US" sz="1800" dirty="0"/>
                  <a:t>即無法打出電子。</a:t>
                </a:r>
              </a:p>
            </p:txBody>
          </p:sp>
        </mc:Choice>
        <mc:Fallback>
          <p:sp>
            <p:nvSpPr>
              <p:cNvPr id="117776" name="文字方塊 10"/>
              <p:cNvSpPr txBox="1">
                <a:spLocks noRot="1" noChangeAspect="1" noMove="1" noResize="1" noEditPoints="1" noAdjustHandles="1" noChangeArrowheads="1" noChangeShapeType="1" noTextEdit="1"/>
              </p:cNvSpPr>
              <p:nvPr/>
            </p:nvSpPr>
            <p:spPr bwMode="auto">
              <a:xfrm>
                <a:off x="920506" y="5681503"/>
                <a:ext cx="7561138" cy="369332"/>
              </a:xfrm>
              <a:prstGeom prst="rect">
                <a:avLst/>
              </a:prstGeom>
              <a:blipFill>
                <a:blip r:embed="rId10"/>
                <a:stretch>
                  <a:fillRect l="-67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2" name="文字方塊 1">
                <a:extLst>
                  <a:ext uri="{FF2B5EF4-FFF2-40B4-BE49-F238E27FC236}">
                    <a16:creationId xmlns:a16="http://schemas.microsoft.com/office/drawing/2014/main" id="{1E1D2208-A1BF-BB7D-4FBC-5B821D2B2A3B}"/>
                  </a:ext>
                </a:extLst>
              </p:cNvPr>
              <p:cNvSpPr txBox="1"/>
              <p:nvPr/>
            </p:nvSpPr>
            <p:spPr>
              <a:xfrm>
                <a:off x="6969476" y="4817903"/>
                <a:ext cx="95385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r>
                        <a:rPr lang="en-US" altLang="zh-TW" b="0" i="1" smtClean="0">
                          <a:latin typeface="Cambria Math"/>
                        </a:rPr>
                        <m:t>h𝑓</m:t>
                      </m:r>
                    </m:oMath>
                  </m:oMathPara>
                </a14:m>
                <a:endParaRPr lang="zh-TW" altLang="en-US" dirty="0"/>
              </a:p>
            </p:txBody>
          </p:sp>
        </mc:Choice>
        <mc:Fallback>
          <p:sp>
            <p:nvSpPr>
              <p:cNvPr id="2" name="文字方塊 1">
                <a:extLst>
                  <a:ext uri="{FF2B5EF4-FFF2-40B4-BE49-F238E27FC236}">
                    <a16:creationId xmlns:a16="http://schemas.microsoft.com/office/drawing/2014/main" id="{1E1D2208-A1BF-BB7D-4FBC-5B821D2B2A3B}"/>
                  </a:ext>
                </a:extLst>
              </p:cNvPr>
              <p:cNvSpPr txBox="1">
                <a:spLocks noRot="1" noChangeAspect="1" noMove="1" noResize="1" noEditPoints="1" noAdjustHandles="1" noChangeArrowheads="1" noChangeShapeType="1" noTextEdit="1"/>
              </p:cNvSpPr>
              <p:nvPr/>
            </p:nvSpPr>
            <p:spPr>
              <a:xfrm>
                <a:off x="6969476" y="4817903"/>
                <a:ext cx="953851" cy="369332"/>
              </a:xfrm>
              <a:prstGeom prst="rect">
                <a:avLst/>
              </a:prstGeom>
              <a:blipFill>
                <a:blip r:embed="rId11"/>
                <a:stretch>
                  <a:fillRect b="-16667"/>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3" name="文字方塊 1">
                <a:extLst>
                  <a:ext uri="{FF2B5EF4-FFF2-40B4-BE49-F238E27FC236}">
                    <a16:creationId xmlns:a16="http://schemas.microsoft.com/office/drawing/2014/main" id="{2623DCE2-F8C1-4ECA-BBA5-52492BEE9A7A}"/>
                  </a:ext>
                </a:extLst>
              </p:cNvPr>
              <p:cNvSpPr txBox="1"/>
              <p:nvPr/>
            </p:nvSpPr>
            <p:spPr>
              <a:xfrm>
                <a:off x="977840" y="4325778"/>
                <a:ext cx="2451697" cy="39401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𝑒</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𝑉</m:t>
                          </m:r>
                        </m:e>
                        <m:sub>
                          <m:r>
                            <m:rPr>
                              <m:sty m:val="p"/>
                            </m:rPr>
                            <a:rPr lang="en-US" altLang="zh-TW" b="0" i="0" smtClean="0">
                              <a:latin typeface="Cambria Math" panose="02040503050406030204" pitchFamily="18" charset="0"/>
                            </a:rPr>
                            <m:t>stop</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𝐸</m:t>
                          </m:r>
                        </m:e>
                        <m:sub>
                          <m:r>
                            <a:rPr lang="en-US" altLang="zh-TW" b="0" i="1" smtClean="0">
                              <a:latin typeface="Cambria Math" panose="02040503050406030204" pitchFamily="18" charset="0"/>
                            </a:rPr>
                            <m:t>𝑒</m:t>
                          </m:r>
                        </m:sub>
                      </m:sSub>
                      <m:r>
                        <a:rPr lang="en-US" altLang="zh-TW" b="0" i="1" smtClean="0">
                          <a:latin typeface="Cambria Math" panose="02040503050406030204" pitchFamily="18" charset="0"/>
                        </a:rPr>
                        <m:t>=</m:t>
                      </m:r>
                      <m:r>
                        <a:rPr lang="en-US" altLang="zh-TW" b="0" i="1" smtClean="0">
                          <a:latin typeface="Cambria Math"/>
                        </a:rPr>
                        <m:t>h𝑓</m:t>
                      </m:r>
                      <m:r>
                        <a:rPr lang="en-US" altLang="zh-TW" b="0" i="1" smtClean="0">
                          <a:latin typeface="Cambria Math" panose="02040503050406030204" pitchFamily="18" charset="0"/>
                        </a:rPr>
                        <m:t>−</m:t>
                      </m:r>
                      <m:r>
                        <a:rPr lang="en-US" altLang="zh-TW" b="0" i="1" smtClean="0">
                          <a:latin typeface="Cambria Math" panose="02040503050406030204" pitchFamily="18" charset="0"/>
                        </a:rPr>
                        <m:t>𝑊</m:t>
                      </m:r>
                    </m:oMath>
                  </m:oMathPara>
                </a14:m>
                <a:endParaRPr lang="zh-TW" altLang="en-US" dirty="0"/>
              </a:p>
            </p:txBody>
          </p:sp>
        </mc:Choice>
        <mc:Fallback>
          <p:sp>
            <p:nvSpPr>
              <p:cNvPr id="3" name="文字方塊 1">
                <a:extLst>
                  <a:ext uri="{FF2B5EF4-FFF2-40B4-BE49-F238E27FC236}">
                    <a16:creationId xmlns:a16="http://schemas.microsoft.com/office/drawing/2014/main" id="{2623DCE2-F8C1-4ECA-BBA5-52492BEE9A7A}"/>
                  </a:ext>
                </a:extLst>
              </p:cNvPr>
              <p:cNvSpPr txBox="1">
                <a:spLocks noRot="1" noChangeAspect="1" noMove="1" noResize="1" noEditPoints="1" noAdjustHandles="1" noChangeArrowheads="1" noChangeShapeType="1" noTextEdit="1"/>
              </p:cNvSpPr>
              <p:nvPr/>
            </p:nvSpPr>
            <p:spPr>
              <a:xfrm>
                <a:off x="977840" y="4325778"/>
                <a:ext cx="2451697" cy="394019"/>
              </a:xfrm>
              <a:prstGeom prst="rect">
                <a:avLst/>
              </a:prstGeom>
              <a:blipFill>
                <a:blip r:embed="rId12"/>
                <a:stretch>
                  <a:fillRect b="-6250"/>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D24762EF-28EF-C116-F932-1123FCF8FE3A}"/>
                  </a:ext>
                </a:extLst>
              </p:cNvPr>
              <p:cNvSpPr txBox="1"/>
              <p:nvPr/>
            </p:nvSpPr>
            <p:spPr>
              <a:xfrm>
                <a:off x="6969476" y="5249703"/>
                <a:ext cx="107986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𝑊</m:t>
                      </m:r>
                      <m:r>
                        <a:rPr lang="en-US" altLang="zh-TW" sz="1800" b="0" i="1" smtClean="0">
                          <a:latin typeface="Cambria Math" panose="02040503050406030204" pitchFamily="18" charset="0"/>
                          <a:ea typeface="Cambria Math" panose="02040503050406030204" pitchFamily="18" charset="0"/>
                        </a:rPr>
                        <m:t>=</m:t>
                      </m:r>
                      <m:r>
                        <a:rPr lang="en-US" altLang="zh-TW" sz="1800" i="1">
                          <a:latin typeface="Cambria Math"/>
                        </a:rPr>
                        <m:t>h</m:t>
                      </m:r>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b="0" i="1" smtClean="0">
                              <a:latin typeface="Cambria Math" panose="02040503050406030204" pitchFamily="18" charset="0"/>
                            </a:rPr>
                            <m:t>0</m:t>
                          </m:r>
                        </m:sub>
                      </m:sSub>
                    </m:oMath>
                  </m:oMathPara>
                </a14:m>
                <a:endParaRPr lang="en-TW" dirty="0"/>
              </a:p>
            </p:txBody>
          </p:sp>
        </mc:Choice>
        <mc:Fallback>
          <p:sp>
            <p:nvSpPr>
              <p:cNvPr id="5" name="TextBox 4">
                <a:extLst>
                  <a:ext uri="{FF2B5EF4-FFF2-40B4-BE49-F238E27FC236}">
                    <a16:creationId xmlns:a16="http://schemas.microsoft.com/office/drawing/2014/main" id="{D24762EF-28EF-C116-F932-1123FCF8FE3A}"/>
                  </a:ext>
                </a:extLst>
              </p:cNvPr>
              <p:cNvSpPr txBox="1">
                <a:spLocks noRot="1" noChangeAspect="1" noMove="1" noResize="1" noEditPoints="1" noAdjustHandles="1" noChangeArrowheads="1" noChangeShapeType="1" noTextEdit="1"/>
              </p:cNvSpPr>
              <p:nvPr/>
            </p:nvSpPr>
            <p:spPr>
              <a:xfrm>
                <a:off x="6969476" y="5249703"/>
                <a:ext cx="1079866" cy="369332"/>
              </a:xfrm>
              <a:prstGeom prst="rect">
                <a:avLst/>
              </a:prstGeom>
              <a:blipFill>
                <a:blip r:embed="rId13"/>
                <a:stretch>
                  <a:fillRect b="-16667"/>
                </a:stretch>
              </a:blipFill>
            </p:spPr>
            <p:txBody>
              <a:bodyPr/>
              <a:lstStyle/>
              <a:p>
                <a:r>
                  <a:rPr lang="en-TW">
                    <a:noFill/>
                  </a:rPr>
                  <a:t> </a:t>
                </a:r>
              </a:p>
            </p:txBody>
          </p:sp>
        </mc:Fallback>
      </mc:AlternateContent>
      <p:pic>
        <p:nvPicPr>
          <p:cNvPr id="4" name="Graphic 3" descr="Cat with solid fill">
            <a:extLst>
              <a:ext uri="{FF2B5EF4-FFF2-40B4-BE49-F238E27FC236}">
                <a16:creationId xmlns:a16="http://schemas.microsoft.com/office/drawing/2014/main" id="{E3D505D7-4373-7845-25AA-C10F97FC7F4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0397858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FC0B61-A1F5-80B9-9BBE-3FB47C1AAEEA}"/>
              </a:ext>
            </a:extLst>
          </p:cNvPr>
          <p:cNvPicPr>
            <a:picLocks noChangeAspect="1"/>
          </p:cNvPicPr>
          <p:nvPr/>
        </p:nvPicPr>
        <p:blipFill>
          <a:blip r:embed="rId2"/>
          <a:stretch>
            <a:fillRect/>
          </a:stretch>
        </p:blipFill>
        <p:spPr>
          <a:xfrm>
            <a:off x="1691680" y="476672"/>
            <a:ext cx="5891350" cy="5616624"/>
          </a:xfrm>
          <a:prstGeom prst="rect">
            <a:avLst/>
          </a:prstGeom>
        </p:spPr>
      </p:pic>
      <p:pic>
        <p:nvPicPr>
          <p:cNvPr id="3" name="Graphic 2" descr="Cat with solid fill">
            <a:extLst>
              <a:ext uri="{FF2B5EF4-FFF2-40B4-BE49-F238E27FC236}">
                <a16:creationId xmlns:a16="http://schemas.microsoft.com/office/drawing/2014/main" id="{9112BE30-B54A-D638-9C86-755029E5AC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0872326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D:\Dropbox\Documents\課程\YoungTextBook\Images\Chapter38\A_Images\A_Figures_and_Photos\38_0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836613"/>
            <a:ext cx="4672012"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2347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3EEC6F-E1BA-3BBC-B7D6-35A8B9D7205D}"/>
              </a:ext>
            </a:extLst>
          </p:cNvPr>
          <p:cNvPicPr>
            <a:picLocks noChangeAspect="1"/>
          </p:cNvPicPr>
          <p:nvPr/>
        </p:nvPicPr>
        <p:blipFill>
          <a:blip r:embed="rId2"/>
          <a:stretch>
            <a:fillRect/>
          </a:stretch>
        </p:blipFill>
        <p:spPr>
          <a:xfrm>
            <a:off x="2195736" y="116632"/>
            <a:ext cx="4178300" cy="2209800"/>
          </a:xfrm>
          <a:prstGeom prst="rect">
            <a:avLst/>
          </a:prstGeom>
        </p:spPr>
      </p:pic>
      <p:pic>
        <p:nvPicPr>
          <p:cNvPr id="3" name="Picture 2">
            <a:extLst>
              <a:ext uri="{FF2B5EF4-FFF2-40B4-BE49-F238E27FC236}">
                <a16:creationId xmlns:a16="http://schemas.microsoft.com/office/drawing/2014/main" id="{C3FB3686-9FE3-AB2D-3B62-907106043576}"/>
              </a:ext>
            </a:extLst>
          </p:cNvPr>
          <p:cNvPicPr>
            <a:picLocks noChangeAspect="1"/>
          </p:cNvPicPr>
          <p:nvPr/>
        </p:nvPicPr>
        <p:blipFill>
          <a:blip r:embed="rId3"/>
          <a:stretch>
            <a:fillRect/>
          </a:stretch>
        </p:blipFill>
        <p:spPr>
          <a:xfrm>
            <a:off x="455703" y="2443216"/>
            <a:ext cx="8084823" cy="2021206"/>
          </a:xfrm>
          <a:prstGeom prst="rect">
            <a:avLst/>
          </a:prstGeom>
        </p:spPr>
      </p:pic>
      <p:pic>
        <p:nvPicPr>
          <p:cNvPr id="4" name="Picture 3">
            <a:extLst>
              <a:ext uri="{FF2B5EF4-FFF2-40B4-BE49-F238E27FC236}">
                <a16:creationId xmlns:a16="http://schemas.microsoft.com/office/drawing/2014/main" id="{E5A91676-FD0C-DD16-A6B2-A2E5EFCB3EB7}"/>
              </a:ext>
            </a:extLst>
          </p:cNvPr>
          <p:cNvPicPr>
            <a:picLocks noChangeAspect="1"/>
          </p:cNvPicPr>
          <p:nvPr/>
        </p:nvPicPr>
        <p:blipFill>
          <a:blip r:embed="rId4"/>
          <a:stretch>
            <a:fillRect/>
          </a:stretch>
        </p:blipFill>
        <p:spPr>
          <a:xfrm>
            <a:off x="434355" y="4388274"/>
            <a:ext cx="8106171" cy="2563348"/>
          </a:xfrm>
          <a:prstGeom prst="rect">
            <a:avLst/>
          </a:prstGeom>
        </p:spPr>
      </p:pic>
      <p:pic>
        <p:nvPicPr>
          <p:cNvPr id="5" name="Graphic 4" descr="Cat with solid fill">
            <a:extLst>
              <a:ext uri="{FF2B5EF4-FFF2-40B4-BE49-F238E27FC236}">
                <a16:creationId xmlns:a16="http://schemas.microsoft.com/office/drawing/2014/main" id="{4D9A5A2A-DA7E-285A-142A-0264B55EE3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009241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黑體01"/>
          <p:cNvPicPr>
            <a:picLocks noChangeAspect="1" noChangeArrowheads="1"/>
          </p:cNvPicPr>
          <p:nvPr/>
        </p:nvPicPr>
        <p:blipFill>
          <a:blip r:embed="rId2">
            <a:extLst>
              <a:ext uri="{28A0092B-C50C-407E-A947-70E740481C1C}">
                <a14:useLocalDpi xmlns:a14="http://schemas.microsoft.com/office/drawing/2010/main" val="0"/>
              </a:ext>
            </a:extLst>
          </a:blip>
          <a:srcRect l="4314" t="8943"/>
          <a:stretch>
            <a:fillRect/>
          </a:stretch>
        </p:blipFill>
        <p:spPr bwMode="auto">
          <a:xfrm>
            <a:off x="706932" y="497012"/>
            <a:ext cx="640873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5"/>
          <p:cNvSpPr txBox="1">
            <a:spLocks noChangeArrowheads="1"/>
          </p:cNvSpPr>
          <p:nvPr/>
        </p:nvSpPr>
        <p:spPr bwMode="auto">
          <a:xfrm>
            <a:off x="672926" y="4076600"/>
            <a:ext cx="6480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當兩者達到熱平衡時，溫度相等。能量交換彼此抵消。 </a:t>
            </a:r>
          </a:p>
        </p:txBody>
      </p:sp>
      <p:sp>
        <p:nvSpPr>
          <p:cNvPr id="28677" name="Text Box 6"/>
          <p:cNvSpPr txBox="1">
            <a:spLocks noChangeArrowheads="1"/>
          </p:cNvSpPr>
          <p:nvPr/>
        </p:nvSpPr>
        <p:spPr bwMode="auto">
          <a:xfrm>
            <a:off x="653256" y="5733256"/>
            <a:ext cx="6408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而同一溫度時的空腔輻射只有一種（空腔是空的！）</a:t>
            </a:r>
          </a:p>
        </p:txBody>
      </p:sp>
      <p:sp>
        <p:nvSpPr>
          <p:cNvPr id="5127" name="文字方塊 6"/>
          <p:cNvSpPr txBox="1">
            <a:spLocks noChangeArrowheads="1"/>
          </p:cNvSpPr>
          <p:nvPr/>
        </p:nvSpPr>
        <p:spPr bwMode="auto">
          <a:xfrm>
            <a:off x="662657" y="3640261"/>
            <a:ext cx="8228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開口的空腔幅射被黑體吸收的比例，等於此黑體幅射被空腔吸收的比例。</a:t>
            </a:r>
          </a:p>
        </p:txBody>
      </p:sp>
      <p:sp>
        <p:nvSpPr>
          <p:cNvPr id="5128" name="文字方塊 7"/>
          <p:cNvSpPr txBox="1">
            <a:spLocks noChangeArrowheads="1"/>
          </p:cNvSpPr>
          <p:nvPr/>
        </p:nvSpPr>
        <p:spPr bwMode="auto">
          <a:xfrm>
            <a:off x="672926" y="4532099"/>
            <a:ext cx="742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因此空腔幅射與黑體幅射總量相等。</a:t>
            </a:r>
          </a:p>
        </p:txBody>
      </p:sp>
      <p:sp>
        <p:nvSpPr>
          <p:cNvPr id="9" name="等腰三角形 8"/>
          <p:cNvSpPr/>
          <p:nvPr/>
        </p:nvSpPr>
        <p:spPr>
          <a:xfrm rot="16200000">
            <a:off x="4207369" y="568450"/>
            <a:ext cx="785813" cy="2786062"/>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等腰三角形 9"/>
          <p:cNvSpPr/>
          <p:nvPr/>
        </p:nvSpPr>
        <p:spPr>
          <a:xfrm rot="5400000">
            <a:off x="4278807" y="568449"/>
            <a:ext cx="785813" cy="278606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向左箭號 10"/>
          <p:cNvSpPr/>
          <p:nvPr/>
        </p:nvSpPr>
        <p:spPr>
          <a:xfrm>
            <a:off x="4207370" y="1854324"/>
            <a:ext cx="357187" cy="21431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向右箭號 11"/>
          <p:cNvSpPr/>
          <p:nvPr/>
        </p:nvSpPr>
        <p:spPr>
          <a:xfrm>
            <a:off x="4778870" y="1854324"/>
            <a:ext cx="357187" cy="21431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矩形 3"/>
          <p:cNvSpPr>
            <a:spLocks noChangeArrowheads="1"/>
          </p:cNvSpPr>
          <p:nvPr/>
        </p:nvSpPr>
        <p:spPr bwMode="auto">
          <a:xfrm>
            <a:off x="644648" y="6237312"/>
            <a:ext cx="73117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所以，所有黑體不論性質，同一溫度時發出的熱輻射都一樣！</a:t>
            </a:r>
          </a:p>
        </p:txBody>
      </p:sp>
      <p:sp>
        <p:nvSpPr>
          <p:cNvPr id="18" name="Text Box 3"/>
          <p:cNvSpPr txBox="1">
            <a:spLocks noChangeArrowheads="1"/>
          </p:cNvSpPr>
          <p:nvPr/>
        </p:nvSpPr>
        <p:spPr bwMode="auto">
          <a:xfrm>
            <a:off x="706932" y="78147"/>
            <a:ext cx="8183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None/>
            </a:pPr>
            <a:r>
              <a:rPr lang="zh-TW" altLang="en-US" sz="1800" dirty="0"/>
              <a:t>將一空腔輻射，及一個與其開口同面積的黑體輻射放在一起！</a:t>
            </a:r>
          </a:p>
        </p:txBody>
      </p:sp>
      <mc:AlternateContent xmlns:mc="http://schemas.openxmlformats.org/markup-compatibility/2006" xmlns:a14="http://schemas.microsoft.com/office/drawing/2010/main">
        <mc:Choice Requires="a14">
          <p:sp>
            <p:nvSpPr>
              <p:cNvPr id="19" name="Text Box 3"/>
              <p:cNvSpPr txBox="1">
                <a:spLocks noChangeArrowheads="1"/>
              </p:cNvSpPr>
              <p:nvPr/>
            </p:nvSpPr>
            <p:spPr bwMode="auto">
              <a:xfrm>
                <a:off x="662657" y="5229200"/>
                <a:ext cx="615099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chemeClr val="tx1"/>
                    </a:solidFill>
                  </a:rPr>
                  <a:t>溫度為</a:t>
                </a:r>
                <a14:m>
                  <m:oMath xmlns:m="http://schemas.openxmlformats.org/officeDocument/2006/math">
                    <m:r>
                      <a:rPr lang="en-US" altLang="zh-TW" sz="1800" i="1">
                        <a:solidFill>
                          <a:schemeClr val="tx1"/>
                        </a:solidFill>
                        <a:latin typeface="Cambria Math"/>
                      </a:rPr>
                      <m:t>𝑇</m:t>
                    </m:r>
                  </m:oMath>
                </a14:m>
                <a:r>
                  <a:rPr lang="zh-TW" altLang="en-US" sz="1800" dirty="0">
                    <a:solidFill>
                      <a:schemeClr val="tx1"/>
                    </a:solidFill>
                  </a:rPr>
                  <a:t>的空腔輻射，及溫度為</a:t>
                </a:r>
                <a14:m>
                  <m:oMath xmlns:m="http://schemas.openxmlformats.org/officeDocument/2006/math">
                    <m:r>
                      <a:rPr lang="en-US" altLang="zh-TW" sz="1800" i="1">
                        <a:solidFill>
                          <a:schemeClr val="tx1"/>
                        </a:solidFill>
                        <a:latin typeface="Cambria Math"/>
                      </a:rPr>
                      <m:t>𝑇</m:t>
                    </m:r>
                  </m:oMath>
                </a14:m>
                <a:r>
                  <a:rPr lang="zh-TW" altLang="en-US" sz="1800" dirty="0">
                    <a:solidFill>
                      <a:schemeClr val="tx1"/>
                    </a:solidFill>
                  </a:rPr>
                  <a:t>的黑體之輻射完全相同！</a:t>
                </a:r>
              </a:p>
            </p:txBody>
          </p:sp>
        </mc:Choice>
        <mc:Fallback xmlns="">
          <p:sp>
            <p:nvSpPr>
              <p:cNvPr id="19" name="Text Box 3"/>
              <p:cNvSpPr txBox="1">
                <a:spLocks noRot="1" noChangeAspect="1" noMove="1" noResize="1" noEditPoints="1" noAdjustHandles="1" noChangeArrowheads="1" noChangeShapeType="1" noTextEdit="1"/>
              </p:cNvSpPr>
              <p:nvPr/>
            </p:nvSpPr>
            <p:spPr bwMode="auto">
              <a:xfrm>
                <a:off x="662657" y="5229200"/>
                <a:ext cx="6150992" cy="369332"/>
              </a:xfrm>
              <a:prstGeom prst="rect">
                <a:avLst/>
              </a:prstGeom>
              <a:blipFill rotWithShape="1">
                <a:blip r:embed="rId12"/>
                <a:stretch>
                  <a:fillRect l="-892"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5EAAE3-40AA-824B-A542-0A841F8F20C3}"/>
                  </a:ext>
                </a:extLst>
              </p:cNvPr>
              <p:cNvSpPr txBox="1"/>
              <p:nvPr/>
            </p:nvSpPr>
            <p:spPr>
              <a:xfrm>
                <a:off x="5864735" y="1119863"/>
                <a:ext cx="948914" cy="339580"/>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5" name="TextBox 4">
                <a:extLst>
                  <a:ext uri="{FF2B5EF4-FFF2-40B4-BE49-F238E27FC236}">
                    <a16:creationId xmlns:a16="http://schemas.microsoft.com/office/drawing/2014/main" id="{AE5EAAE3-40AA-824B-A542-0A841F8F20C3}"/>
                  </a:ext>
                </a:extLst>
              </p:cNvPr>
              <p:cNvSpPr txBox="1">
                <a:spLocks noRot="1" noChangeAspect="1" noMove="1" noResize="1" noEditPoints="1" noAdjustHandles="1" noChangeArrowheads="1" noChangeShapeType="1" noTextEdit="1"/>
              </p:cNvSpPr>
              <p:nvPr/>
            </p:nvSpPr>
            <p:spPr>
              <a:xfrm>
                <a:off x="5864735" y="1119863"/>
                <a:ext cx="948914" cy="339580"/>
              </a:xfrm>
              <a:prstGeom prst="rect">
                <a:avLst/>
              </a:prstGeom>
              <a:blipFill>
                <a:blip r:embed="rId13"/>
                <a:stretch>
                  <a:fillRect l="-5263" r="-5263" b="-2963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D0ED076-0139-7E4C-B508-67B5AAC9D109}"/>
                  </a:ext>
                </a:extLst>
              </p:cNvPr>
              <p:cNvSpPr txBox="1"/>
              <p:nvPr/>
            </p:nvSpPr>
            <p:spPr>
              <a:xfrm>
                <a:off x="3615643" y="1119863"/>
                <a:ext cx="948914" cy="341312"/>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smtClean="0">
                              <a:latin typeface="Cambria Math" panose="02040503050406030204" pitchFamily="18" charset="0"/>
                              <a:ea typeface="+mj-ea"/>
                            </a:rPr>
                            <m:t>黑</m:t>
                          </m:r>
                        </m:sub>
                      </m:sSub>
                    </m:oMath>
                  </m:oMathPara>
                </a14:m>
                <a:endParaRPr lang="en-TW" dirty="0"/>
              </a:p>
            </p:txBody>
          </p:sp>
        </mc:Choice>
        <mc:Fallback xmlns="">
          <p:sp>
            <p:nvSpPr>
              <p:cNvPr id="20" name="TextBox 19">
                <a:extLst>
                  <a:ext uri="{FF2B5EF4-FFF2-40B4-BE49-F238E27FC236}">
                    <a16:creationId xmlns:a16="http://schemas.microsoft.com/office/drawing/2014/main" id="{CD0ED076-0139-7E4C-B508-67B5AAC9D109}"/>
                  </a:ext>
                </a:extLst>
              </p:cNvPr>
              <p:cNvSpPr txBox="1">
                <a:spLocks noRot="1" noChangeAspect="1" noMove="1" noResize="1" noEditPoints="1" noAdjustHandles="1" noChangeArrowheads="1" noChangeShapeType="1" noTextEdit="1"/>
              </p:cNvSpPr>
              <p:nvPr/>
            </p:nvSpPr>
            <p:spPr>
              <a:xfrm>
                <a:off x="3615643" y="1119863"/>
                <a:ext cx="948914" cy="341312"/>
              </a:xfrm>
              <a:prstGeom prst="rect">
                <a:avLst/>
              </a:prstGeom>
              <a:blipFill>
                <a:blip r:embed="rId14"/>
                <a:stretch>
                  <a:fillRect l="-5263" r="-6579" b="-2857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24682F5-7F5A-044B-A759-2CE37127C989}"/>
                  </a:ext>
                </a:extLst>
              </p:cNvPr>
              <p:cNvSpPr txBox="1"/>
              <p:nvPr/>
            </p:nvSpPr>
            <p:spPr>
              <a:xfrm>
                <a:off x="6339192" y="4110167"/>
                <a:ext cx="2482004" cy="34131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𝑎</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黑</m:t>
                          </m:r>
                        </m:sub>
                      </m:sSub>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21" name="TextBox 20">
                <a:extLst>
                  <a:ext uri="{FF2B5EF4-FFF2-40B4-BE49-F238E27FC236}">
                    <a16:creationId xmlns:a16="http://schemas.microsoft.com/office/drawing/2014/main" id="{624682F5-7F5A-044B-A759-2CE37127C989}"/>
                  </a:ext>
                </a:extLst>
              </p:cNvPr>
              <p:cNvSpPr txBox="1">
                <a:spLocks noRot="1" noChangeAspect="1" noMove="1" noResize="1" noEditPoints="1" noAdjustHandles="1" noChangeArrowheads="1" noChangeShapeType="1" noTextEdit="1"/>
              </p:cNvSpPr>
              <p:nvPr/>
            </p:nvSpPr>
            <p:spPr>
              <a:xfrm>
                <a:off x="6339192" y="4110167"/>
                <a:ext cx="2482004" cy="341312"/>
              </a:xfrm>
              <a:prstGeom prst="rect">
                <a:avLst/>
              </a:prstGeom>
              <a:blipFill>
                <a:blip r:embed="rId15"/>
                <a:stretch>
                  <a:fillRect b="-3214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19BADF-7F0D-5C42-8683-40BDA14D35C9}"/>
                  </a:ext>
                </a:extLst>
              </p:cNvPr>
              <p:cNvSpPr txBox="1"/>
              <p:nvPr/>
            </p:nvSpPr>
            <p:spPr>
              <a:xfrm>
                <a:off x="4427984" y="4549435"/>
                <a:ext cx="1664965" cy="34131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黑</m:t>
                          </m:r>
                        </m:sub>
                      </m:sSub>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22" name="TextBox 21">
                <a:extLst>
                  <a:ext uri="{FF2B5EF4-FFF2-40B4-BE49-F238E27FC236}">
                    <a16:creationId xmlns:a16="http://schemas.microsoft.com/office/drawing/2014/main" id="{3219BADF-7F0D-5C42-8683-40BDA14D35C9}"/>
                  </a:ext>
                </a:extLst>
              </p:cNvPr>
              <p:cNvSpPr txBox="1">
                <a:spLocks noRot="1" noChangeAspect="1" noMove="1" noResize="1" noEditPoints="1" noAdjustHandles="1" noChangeArrowheads="1" noChangeShapeType="1" noTextEdit="1"/>
              </p:cNvSpPr>
              <p:nvPr/>
            </p:nvSpPr>
            <p:spPr>
              <a:xfrm>
                <a:off x="4427984" y="4549435"/>
                <a:ext cx="1664965" cy="341312"/>
              </a:xfrm>
              <a:prstGeom prst="rect">
                <a:avLst/>
              </a:prstGeom>
              <a:blipFill>
                <a:blip r:embed="rId16"/>
                <a:stretch>
                  <a:fillRect b="-37037"/>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127"/>
                                        </p:tgtEl>
                                        <p:attrNameLst>
                                          <p:attrName>style.visibility</p:attrName>
                                        </p:attrNameLst>
                                      </p:cBhvr>
                                      <p:to>
                                        <p:strVal val="visible"/>
                                      </p:to>
                                    </p:set>
                                    <p:anim calcmode="lin" valueType="num">
                                      <p:cBhvr additive="base">
                                        <p:cTn id="33" dur="500" fill="hold"/>
                                        <p:tgtEl>
                                          <p:spTgt spid="5127"/>
                                        </p:tgtEl>
                                        <p:attrNameLst>
                                          <p:attrName>ppt_x</p:attrName>
                                        </p:attrNameLst>
                                      </p:cBhvr>
                                      <p:tavLst>
                                        <p:tav tm="0">
                                          <p:val>
                                            <p:strVal val="#ppt_x"/>
                                          </p:val>
                                        </p:tav>
                                        <p:tav tm="100000">
                                          <p:val>
                                            <p:strVal val="#ppt_x"/>
                                          </p:val>
                                        </p:tav>
                                      </p:tavLst>
                                    </p:anim>
                                    <p:anim calcmode="lin" valueType="num">
                                      <p:cBhvr additive="base">
                                        <p:cTn id="34"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124"/>
                                        </p:tgtEl>
                                        <p:attrNameLst>
                                          <p:attrName>style.visibility</p:attrName>
                                        </p:attrNameLst>
                                      </p:cBhvr>
                                      <p:to>
                                        <p:strVal val="visible"/>
                                      </p:to>
                                    </p:set>
                                    <p:anim calcmode="lin" valueType="num">
                                      <p:cBhvr additive="base">
                                        <p:cTn id="39" dur="500" fill="hold"/>
                                        <p:tgtEl>
                                          <p:spTgt spid="5124"/>
                                        </p:tgtEl>
                                        <p:attrNameLst>
                                          <p:attrName>ppt_x</p:attrName>
                                        </p:attrNameLst>
                                      </p:cBhvr>
                                      <p:tavLst>
                                        <p:tav tm="0">
                                          <p:val>
                                            <p:strVal val="#ppt_x"/>
                                          </p:val>
                                        </p:tav>
                                        <p:tav tm="100000">
                                          <p:val>
                                            <p:strVal val="#ppt_x"/>
                                          </p:val>
                                        </p:tav>
                                      </p:tavLst>
                                    </p:anim>
                                    <p:anim calcmode="lin" valueType="num">
                                      <p:cBhvr additive="base">
                                        <p:cTn id="40" dur="500" fill="hold"/>
                                        <p:tgtEl>
                                          <p:spTgt spid="51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28"/>
                                        </p:tgtEl>
                                        <p:attrNameLst>
                                          <p:attrName>style.visibility</p:attrName>
                                        </p:attrNameLst>
                                      </p:cBhvr>
                                      <p:to>
                                        <p:strVal val="visible"/>
                                      </p:to>
                                    </p:set>
                                    <p:anim calcmode="lin" valueType="num">
                                      <p:cBhvr additive="base">
                                        <p:cTn id="49" dur="500" fill="hold"/>
                                        <p:tgtEl>
                                          <p:spTgt spid="5128"/>
                                        </p:tgtEl>
                                        <p:attrNameLst>
                                          <p:attrName>ppt_x</p:attrName>
                                        </p:attrNameLst>
                                      </p:cBhvr>
                                      <p:tavLst>
                                        <p:tav tm="0">
                                          <p:val>
                                            <p:strVal val="#ppt_x"/>
                                          </p:val>
                                        </p:tav>
                                        <p:tav tm="100000">
                                          <p:val>
                                            <p:strVal val="#ppt_x"/>
                                          </p:val>
                                        </p:tav>
                                      </p:tavLst>
                                    </p:anim>
                                    <p:anim calcmode="lin" valueType="num">
                                      <p:cBhvr additive="base">
                                        <p:cTn id="50" dur="500" fill="hold"/>
                                        <p:tgtEl>
                                          <p:spTgt spid="51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8677"/>
                                        </p:tgtEl>
                                        <p:attrNameLst>
                                          <p:attrName>style.visibility</p:attrName>
                                        </p:attrNameLst>
                                      </p:cBhvr>
                                      <p:to>
                                        <p:strVal val="visible"/>
                                      </p:to>
                                    </p:set>
                                    <p:anim calcmode="lin" valueType="num">
                                      <p:cBhvr additive="base">
                                        <p:cTn id="63" dur="500" fill="hold"/>
                                        <p:tgtEl>
                                          <p:spTgt spid="28677"/>
                                        </p:tgtEl>
                                        <p:attrNameLst>
                                          <p:attrName>ppt_x</p:attrName>
                                        </p:attrNameLst>
                                      </p:cBhvr>
                                      <p:tavLst>
                                        <p:tav tm="0">
                                          <p:val>
                                            <p:strVal val="#ppt_x"/>
                                          </p:val>
                                        </p:tav>
                                        <p:tav tm="100000">
                                          <p:val>
                                            <p:strVal val="#ppt_x"/>
                                          </p:val>
                                        </p:tav>
                                      </p:tavLst>
                                    </p:anim>
                                    <p:anim calcmode="lin" valueType="num">
                                      <p:cBhvr additive="base">
                                        <p:cTn id="64" dur="500" fill="hold"/>
                                        <p:tgtEl>
                                          <p:spTgt spid="2867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28677" grpId="0"/>
      <p:bldP spid="5127" grpId="0"/>
      <p:bldP spid="5128" grpId="0"/>
      <p:bldP spid="9" grpId="0" animBg="1"/>
      <p:bldP spid="10" grpId="0" animBg="1"/>
      <p:bldP spid="11" grpId="0" animBg="1"/>
      <p:bldP spid="12" grpId="0" animBg="1"/>
      <p:bldP spid="4" grpId="0"/>
      <p:bldP spid="19" grpId="0"/>
      <p:bldP spid="5" grpId="0" animBg="1"/>
      <p:bldP spid="20" grpId="0" animBg="1"/>
      <p:bldP spid="21" grpId="0" animBg="1"/>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9E1140-2DDF-2B38-22F1-4C9D88F3C090}"/>
              </a:ext>
            </a:extLst>
          </p:cNvPr>
          <p:cNvPicPr>
            <a:picLocks noChangeAspect="1"/>
          </p:cNvPicPr>
          <p:nvPr/>
        </p:nvPicPr>
        <p:blipFill>
          <a:blip r:embed="rId2"/>
          <a:stretch>
            <a:fillRect/>
          </a:stretch>
        </p:blipFill>
        <p:spPr>
          <a:xfrm>
            <a:off x="1549400" y="116632"/>
            <a:ext cx="6045200" cy="4013200"/>
          </a:xfrm>
          <a:prstGeom prst="rect">
            <a:avLst/>
          </a:prstGeom>
        </p:spPr>
      </p:pic>
      <p:pic>
        <p:nvPicPr>
          <p:cNvPr id="3" name="Picture 2">
            <a:extLst>
              <a:ext uri="{FF2B5EF4-FFF2-40B4-BE49-F238E27FC236}">
                <a16:creationId xmlns:a16="http://schemas.microsoft.com/office/drawing/2014/main" id="{36E709E1-2841-6BC6-89DC-3FE040C50E45}"/>
              </a:ext>
            </a:extLst>
          </p:cNvPr>
          <p:cNvPicPr>
            <a:picLocks noChangeAspect="1"/>
          </p:cNvPicPr>
          <p:nvPr/>
        </p:nvPicPr>
        <p:blipFill>
          <a:blip r:embed="rId3"/>
          <a:stretch>
            <a:fillRect/>
          </a:stretch>
        </p:blipFill>
        <p:spPr>
          <a:xfrm>
            <a:off x="1562100" y="4129832"/>
            <a:ext cx="6032500" cy="2540000"/>
          </a:xfrm>
          <a:prstGeom prst="rect">
            <a:avLst/>
          </a:prstGeom>
        </p:spPr>
      </p:pic>
      <p:sp>
        <p:nvSpPr>
          <p:cNvPr id="4" name="Rectangle 3">
            <a:extLst>
              <a:ext uri="{FF2B5EF4-FFF2-40B4-BE49-F238E27FC236}">
                <a16:creationId xmlns:a16="http://schemas.microsoft.com/office/drawing/2014/main" id="{2AD62851-4187-978D-515D-A3DB4EB22F8F}"/>
              </a:ext>
            </a:extLst>
          </p:cNvPr>
          <p:cNvSpPr/>
          <p:nvPr/>
        </p:nvSpPr>
        <p:spPr>
          <a:xfrm>
            <a:off x="1549400" y="6093296"/>
            <a:ext cx="6045200" cy="5765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5" name="Graphic 4" descr="Cat with solid fill">
            <a:extLst>
              <a:ext uri="{FF2B5EF4-FFF2-40B4-BE49-F238E27FC236}">
                <a16:creationId xmlns:a16="http://schemas.microsoft.com/office/drawing/2014/main" id="{69C6AE2F-C7A3-038A-367C-1B7B907F3E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6673555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4"/>
          <p:cNvSpPr txBox="1">
            <a:spLocks noChangeArrowheads="1"/>
          </p:cNvSpPr>
          <p:nvPr/>
        </p:nvSpPr>
        <p:spPr bwMode="auto">
          <a:xfrm>
            <a:off x="1692275" y="908050"/>
            <a:ext cx="4681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電磁波及光都帶有能量也帶有動量！</a:t>
            </a:r>
          </a:p>
        </p:txBody>
      </p:sp>
      <mc:AlternateContent xmlns:mc="http://schemas.openxmlformats.org/markup-compatibility/2006" xmlns:a14="http://schemas.microsoft.com/office/drawing/2010/main">
        <mc:Choice Requires="a14">
          <p:sp>
            <p:nvSpPr>
              <p:cNvPr id="7" name="文字方塊 3">
                <a:extLst>
                  <a:ext uri="{FF2B5EF4-FFF2-40B4-BE49-F238E27FC236}">
                    <a16:creationId xmlns:a16="http://schemas.microsoft.com/office/drawing/2014/main" id="{0ADE57FD-DF8A-4941-B468-0A2976656FB4}"/>
                  </a:ext>
                </a:extLst>
              </p:cNvPr>
              <p:cNvSpPr txBox="1"/>
              <p:nvPr/>
            </p:nvSpPr>
            <p:spPr>
              <a:xfrm>
                <a:off x="1695283" y="1516905"/>
                <a:ext cx="834523" cy="61093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𝑝</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𝐸</m:t>
                          </m:r>
                        </m:num>
                        <m:den>
                          <m:r>
                            <a:rPr lang="en-US" altLang="zh-TW" b="0" i="1" smtClean="0">
                              <a:latin typeface="Cambria Math" panose="02040503050406030204" pitchFamily="18" charset="0"/>
                            </a:rPr>
                            <m:t>𝑐</m:t>
                          </m:r>
                        </m:den>
                      </m:f>
                    </m:oMath>
                  </m:oMathPara>
                </a14:m>
                <a:endParaRPr lang="zh-TW" altLang="en-US" dirty="0"/>
              </a:p>
            </p:txBody>
          </p:sp>
        </mc:Choice>
        <mc:Fallback xmlns="">
          <p:sp>
            <p:nvSpPr>
              <p:cNvPr id="7" name="文字方塊 3">
                <a:extLst>
                  <a:ext uri="{FF2B5EF4-FFF2-40B4-BE49-F238E27FC236}">
                    <a16:creationId xmlns:a16="http://schemas.microsoft.com/office/drawing/2014/main" id="{0ADE57FD-DF8A-4941-B468-0A2976656FB4}"/>
                  </a:ext>
                </a:extLst>
              </p:cNvPr>
              <p:cNvSpPr txBox="1">
                <a:spLocks noRot="1" noChangeAspect="1" noMove="1" noResize="1" noEditPoints="1" noAdjustHandles="1" noChangeArrowheads="1" noChangeShapeType="1" noTextEdit="1"/>
              </p:cNvSpPr>
              <p:nvPr/>
            </p:nvSpPr>
            <p:spPr>
              <a:xfrm>
                <a:off x="1695283" y="1516905"/>
                <a:ext cx="834523" cy="610936"/>
              </a:xfrm>
              <a:prstGeom prst="rect">
                <a:avLst/>
              </a:prstGeom>
              <a:blipFill>
                <a:blip r:embed="rId2"/>
                <a:stretch>
                  <a:fillRect/>
                </a:stretch>
              </a:blipFill>
            </p:spPr>
            <p:txBody>
              <a:bodyPr/>
              <a:lstStyle/>
              <a:p>
                <a:r>
                  <a:rPr lang="en-TW">
                    <a:noFill/>
                  </a:rPr>
                  <a:t> </a:t>
                </a:r>
              </a:p>
            </p:txBody>
          </p:sp>
        </mc:Fallback>
      </mc:AlternateContent>
      <p:pic>
        <p:nvPicPr>
          <p:cNvPr id="3" name="Picture 2" descr="A picture containing text, newspaper&#10;&#10;Description automatically generated">
            <a:extLst>
              <a:ext uri="{FF2B5EF4-FFF2-40B4-BE49-F238E27FC236}">
                <a16:creationId xmlns:a16="http://schemas.microsoft.com/office/drawing/2014/main" id="{94E34BDB-1E88-1F40-B45F-FF8EC2FAC3C0}"/>
              </a:ext>
            </a:extLst>
          </p:cNvPr>
          <p:cNvPicPr>
            <a:picLocks noChangeAspect="1"/>
          </p:cNvPicPr>
          <p:nvPr/>
        </p:nvPicPr>
        <p:blipFill rotWithShape="1">
          <a:blip r:embed="rId3">
            <a:extLst>
              <a:ext uri="{28A0092B-C50C-407E-A947-70E740481C1C}">
                <a14:useLocalDpi xmlns:a14="http://schemas.microsoft.com/office/drawing/2010/main" val="0"/>
              </a:ext>
            </a:extLst>
          </a:blip>
          <a:srcRect l="13241" t="17801" r="10101" b="6600"/>
          <a:stretch/>
        </p:blipFill>
        <p:spPr>
          <a:xfrm rot="5400000">
            <a:off x="2180174" y="2141745"/>
            <a:ext cx="5097656" cy="3770388"/>
          </a:xfrm>
          <a:prstGeom prst="rect">
            <a:avLst/>
          </a:prstGeom>
        </p:spPr>
      </p:pic>
      <p:pic>
        <p:nvPicPr>
          <p:cNvPr id="2" name="Graphic 1" descr="Cat with solid fill">
            <a:extLst>
              <a:ext uri="{FF2B5EF4-FFF2-40B4-BE49-F238E27FC236}">
                <a16:creationId xmlns:a16="http://schemas.microsoft.com/office/drawing/2014/main" id="{F1A71317-35F7-DBD4-C7C3-291AE1C16E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3611889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D:\Dropbox\Documents\課程\YoungTextBook\Images\Chapter38\A_Images\A_Figures_and_Photos\38_1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362" y="2996952"/>
            <a:ext cx="6899275"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文字方塊 3"/>
          <p:cNvSpPr txBox="1">
            <a:spLocks noChangeArrowheads="1"/>
          </p:cNvSpPr>
          <p:nvPr/>
        </p:nvSpPr>
        <p:spPr bwMode="auto">
          <a:xfrm>
            <a:off x="1692275" y="476250"/>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如果光是粒子應該可以碰撞。</a:t>
            </a:r>
          </a:p>
        </p:txBody>
      </p:sp>
      <p:sp>
        <p:nvSpPr>
          <p:cNvPr id="119812" name="Text Box 4"/>
          <p:cNvSpPr txBox="1">
            <a:spLocks noChangeArrowheads="1"/>
          </p:cNvSpPr>
          <p:nvPr/>
        </p:nvSpPr>
        <p:spPr bwMode="auto">
          <a:xfrm>
            <a:off x="1692275" y="908050"/>
            <a:ext cx="4681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光量子如果像一個粒子，那麼就具有動量。</a:t>
            </a:r>
          </a:p>
        </p:txBody>
      </p:sp>
      <p:sp>
        <p:nvSpPr>
          <p:cNvPr id="119814" name="文字方塊 8"/>
          <p:cNvSpPr txBox="1">
            <a:spLocks noChangeArrowheads="1"/>
          </p:cNvSpPr>
          <p:nvPr/>
        </p:nvSpPr>
        <p:spPr bwMode="auto">
          <a:xfrm>
            <a:off x="1722087" y="2284842"/>
            <a:ext cx="388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在與電子碰撞後，動量會改變。</a:t>
            </a:r>
          </a:p>
        </p:txBody>
      </p:sp>
      <mc:AlternateContent xmlns:mc="http://schemas.openxmlformats.org/markup-compatibility/2006" xmlns:a14="http://schemas.microsoft.com/office/drawing/2010/main">
        <mc:Choice Requires="a14">
          <p:sp>
            <p:nvSpPr>
              <p:cNvPr id="7" name="文字方塊 3">
                <a:extLst>
                  <a:ext uri="{FF2B5EF4-FFF2-40B4-BE49-F238E27FC236}">
                    <a16:creationId xmlns:a16="http://schemas.microsoft.com/office/drawing/2014/main" id="{0ADE57FD-DF8A-4941-B468-0A2976656FB4}"/>
                  </a:ext>
                </a:extLst>
              </p:cNvPr>
              <p:cNvSpPr txBox="1"/>
              <p:nvPr/>
            </p:nvSpPr>
            <p:spPr>
              <a:xfrm>
                <a:off x="1835696" y="1446299"/>
                <a:ext cx="1831079" cy="61895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𝑝</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𝐸</m:t>
                          </m:r>
                        </m:num>
                        <m:den>
                          <m:r>
                            <a:rPr lang="en-US" altLang="zh-TW" b="0" i="1" smtClean="0">
                              <a:latin typeface="Cambria Math" panose="02040503050406030204" pitchFamily="18" charset="0"/>
                            </a:rPr>
                            <m:t>𝑐</m:t>
                          </m:r>
                        </m:den>
                      </m:f>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h𝑓</m:t>
                          </m:r>
                        </m:num>
                        <m:den>
                          <m:r>
                            <a:rPr lang="en-US" altLang="zh-TW" b="0" i="1" smtClean="0">
                              <a:latin typeface="Cambria Math" panose="02040503050406030204" pitchFamily="18" charset="0"/>
                            </a:rPr>
                            <m:t>𝑐</m:t>
                          </m:r>
                        </m:den>
                      </m:f>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a:rPr>
                            <m:t>h</m:t>
                          </m:r>
                        </m:num>
                        <m:den>
                          <m:r>
                            <a:rPr lang="zh-TW" altLang="en-US" b="0" i="1" smtClean="0">
                              <a:latin typeface="Cambria Math"/>
                            </a:rPr>
                            <m:t>𝜆</m:t>
                          </m:r>
                        </m:den>
                      </m:f>
                    </m:oMath>
                  </m:oMathPara>
                </a14:m>
                <a:endParaRPr lang="zh-TW" altLang="en-US" dirty="0"/>
              </a:p>
            </p:txBody>
          </p:sp>
        </mc:Choice>
        <mc:Fallback xmlns="">
          <p:sp>
            <p:nvSpPr>
              <p:cNvPr id="7" name="文字方塊 3">
                <a:extLst>
                  <a:ext uri="{FF2B5EF4-FFF2-40B4-BE49-F238E27FC236}">
                    <a16:creationId xmlns:a16="http://schemas.microsoft.com/office/drawing/2014/main" id="{0ADE57FD-DF8A-4941-B468-0A2976656FB4}"/>
                  </a:ext>
                </a:extLst>
              </p:cNvPr>
              <p:cNvSpPr txBox="1">
                <a:spLocks noRot="1" noChangeAspect="1" noMove="1" noResize="1" noEditPoints="1" noAdjustHandles="1" noChangeArrowheads="1" noChangeShapeType="1" noTextEdit="1"/>
              </p:cNvSpPr>
              <p:nvPr/>
            </p:nvSpPr>
            <p:spPr>
              <a:xfrm>
                <a:off x="1835696" y="1446299"/>
                <a:ext cx="1831079" cy="618952"/>
              </a:xfrm>
              <a:prstGeom prst="rect">
                <a:avLst/>
              </a:prstGeom>
              <a:blipFill>
                <a:blip r:embed="rId3"/>
                <a:stretch>
                  <a:fillRect b="-6000"/>
                </a:stretch>
              </a:blipFill>
            </p:spPr>
            <p:txBody>
              <a:bodyPr/>
              <a:lstStyle/>
              <a:p>
                <a:r>
                  <a:rPr lang="en-TW">
                    <a:noFill/>
                  </a:rPr>
                  <a:t> </a:t>
                </a:r>
              </a:p>
            </p:txBody>
          </p:sp>
        </mc:Fallback>
      </mc:AlternateContent>
      <p:sp>
        <p:nvSpPr>
          <p:cNvPr id="2" name="Text Box 4">
            <a:extLst>
              <a:ext uri="{FF2B5EF4-FFF2-40B4-BE49-F238E27FC236}">
                <a16:creationId xmlns:a16="http://schemas.microsoft.com/office/drawing/2014/main" id="{06E7D0EA-2856-3900-26D4-190C01A406F3}"/>
              </a:ext>
            </a:extLst>
          </p:cNvPr>
          <p:cNvSpPr txBox="1">
            <a:spLocks noChangeArrowheads="1"/>
          </p:cNvSpPr>
          <p:nvPr/>
        </p:nvSpPr>
        <p:spPr bwMode="auto">
          <a:xfrm>
            <a:off x="3709643" y="1575907"/>
            <a:ext cx="284926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光子動量與波長成反比。</a:t>
            </a:r>
          </a:p>
        </p:txBody>
      </p:sp>
      <p:pic>
        <p:nvPicPr>
          <p:cNvPr id="3" name="Graphic 2" descr="Cat with solid fill">
            <a:extLst>
              <a:ext uri="{FF2B5EF4-FFF2-40B4-BE49-F238E27FC236}">
                <a16:creationId xmlns:a16="http://schemas.microsoft.com/office/drawing/2014/main" id="{376047C4-A2CA-9D53-91AD-C7CDF608AB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9218441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0" descr="4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39" y="1082146"/>
            <a:ext cx="397668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橢圓 6"/>
          <p:cNvSpPr/>
          <p:nvPr/>
        </p:nvSpPr>
        <p:spPr>
          <a:xfrm>
            <a:off x="363239" y="410633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2234901" y="4682596"/>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1862" name="文字方塊 9"/>
          <p:cNvSpPr txBox="1">
            <a:spLocks noChangeArrowheads="1"/>
          </p:cNvSpPr>
          <p:nvPr/>
        </p:nvSpPr>
        <p:spPr bwMode="auto">
          <a:xfrm>
            <a:off x="797744" y="550570"/>
            <a:ext cx="3185515" cy="369332"/>
          </a:xfrm>
          <a:prstGeom prst="rect">
            <a:avLst/>
          </a:prstGeom>
          <a:noFill/>
          <a:ln>
            <a:noFill/>
          </a:ln>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若是波，散射後頻率不會變</a:t>
            </a:r>
          </a:p>
        </p:txBody>
      </p:sp>
      <p:sp>
        <p:nvSpPr>
          <p:cNvPr id="121863" name="文字方塊 10"/>
          <p:cNvSpPr txBox="1">
            <a:spLocks noChangeArrowheads="1"/>
          </p:cNvSpPr>
          <p:nvPr/>
        </p:nvSpPr>
        <p:spPr bwMode="auto">
          <a:xfrm>
            <a:off x="1076649" y="5649620"/>
            <a:ext cx="318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若是量子，動量會改變，</a:t>
            </a:r>
          </a:p>
        </p:txBody>
      </p:sp>
      <p:pic>
        <p:nvPicPr>
          <p:cNvPr id="3" name="Picture 2" descr="D:\Dropbox\Documents\課程\YoungTextBook\Images\Chapter38\A_Images\A_Figures_and_Photos\38_11_Figure.jpg">
            <a:extLst>
              <a:ext uri="{FF2B5EF4-FFF2-40B4-BE49-F238E27FC236}">
                <a16:creationId xmlns:a16="http://schemas.microsoft.com/office/drawing/2014/main" id="{24F7C61A-99E9-9B84-A27F-F2F9B153B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2615" y="3429000"/>
            <a:ext cx="4552430" cy="212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8">
            <a:extLst>
              <a:ext uri="{FF2B5EF4-FFF2-40B4-BE49-F238E27FC236}">
                <a16:creationId xmlns:a16="http://schemas.microsoft.com/office/drawing/2014/main" id="{466D0D79-B00C-A163-3320-49392A3464AA}"/>
              </a:ext>
            </a:extLst>
          </p:cNvPr>
          <p:cNvSpPr txBox="1">
            <a:spLocks noChangeArrowheads="1"/>
          </p:cNvSpPr>
          <p:nvPr/>
        </p:nvSpPr>
        <p:spPr bwMode="auto">
          <a:xfrm>
            <a:off x="3851920" y="5658820"/>
            <a:ext cx="5292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在與電子碰撞後，動量會改變。因此波長會改變。</a:t>
            </a:r>
          </a:p>
        </p:txBody>
      </p:sp>
      <p:pic>
        <p:nvPicPr>
          <p:cNvPr id="2" name="Graphic 1" descr="Cat with solid fill">
            <a:extLst>
              <a:ext uri="{FF2B5EF4-FFF2-40B4-BE49-F238E27FC236}">
                <a16:creationId xmlns:a16="http://schemas.microsoft.com/office/drawing/2014/main" id="{01BBA2DC-7264-0CA2-A3BB-30C6D5FBA4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2893965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11" descr="f39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096158"/>
            <a:ext cx="3214256" cy="329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1863" name="文字方塊 10"/>
              <p:cNvSpPr txBox="1">
                <a:spLocks noChangeArrowheads="1"/>
              </p:cNvSpPr>
              <p:nvPr/>
            </p:nvSpPr>
            <p:spPr bwMode="auto">
              <a:xfrm>
                <a:off x="2987824" y="1017784"/>
                <a:ext cx="318551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動量的改變與散射角</a:t>
                </a:r>
                <a14:m>
                  <m:oMath xmlns:m="http://schemas.openxmlformats.org/officeDocument/2006/math">
                    <m:r>
                      <a:rPr lang="zh-TW" altLang="en-US" sz="1800" i="1" smtClean="0">
                        <a:latin typeface="Cambria Math" panose="02040503050406030204" pitchFamily="18" charset="0"/>
                      </a:rPr>
                      <m:t>𝜙</m:t>
                    </m:r>
                  </m:oMath>
                </a14:m>
                <a:r>
                  <a:rPr lang="zh-TW" altLang="en-US" sz="1800" dirty="0"/>
                  <a:t>有關，</a:t>
                </a:r>
              </a:p>
            </p:txBody>
          </p:sp>
        </mc:Choice>
        <mc:Fallback xmlns="">
          <p:sp>
            <p:nvSpPr>
              <p:cNvPr id="121863" name="文字方塊 10"/>
              <p:cNvSpPr txBox="1">
                <a:spLocks noRot="1" noChangeAspect="1" noMove="1" noResize="1" noEditPoints="1" noAdjustHandles="1" noChangeArrowheads="1" noChangeShapeType="1" noTextEdit="1"/>
              </p:cNvSpPr>
              <p:nvPr/>
            </p:nvSpPr>
            <p:spPr bwMode="auto">
              <a:xfrm>
                <a:off x="2987824" y="1017784"/>
                <a:ext cx="3185514" cy="369332"/>
              </a:xfrm>
              <a:prstGeom prst="rect">
                <a:avLst/>
              </a:prstGeom>
              <a:blipFill>
                <a:blip r:embed="rId3"/>
                <a:stretch>
                  <a:fillRect l="-158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2060848"/>
            <a:ext cx="3024336" cy="3350035"/>
          </a:xfrm>
          <a:prstGeom prst="rect">
            <a:avLst/>
          </a:prstGeom>
        </p:spPr>
      </p:pic>
      <mc:AlternateContent xmlns:mc="http://schemas.openxmlformats.org/markup-compatibility/2006" xmlns:a14="http://schemas.microsoft.com/office/drawing/2010/main">
        <mc:Choice Requires="a14">
          <p:sp>
            <p:nvSpPr>
              <p:cNvPr id="3" name="文字方塊 8">
                <a:extLst>
                  <a:ext uri="{FF2B5EF4-FFF2-40B4-BE49-F238E27FC236}">
                    <a16:creationId xmlns:a16="http://schemas.microsoft.com/office/drawing/2014/main" id="{105D8E8D-1494-19F6-0657-8EC341E31A5E}"/>
                  </a:ext>
                </a:extLst>
              </p:cNvPr>
              <p:cNvSpPr txBox="1">
                <a:spLocks noChangeArrowheads="1"/>
              </p:cNvSpPr>
              <p:nvPr/>
            </p:nvSpPr>
            <p:spPr bwMode="auto">
              <a:xfrm>
                <a:off x="2987824" y="1539316"/>
                <a:ext cx="388843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因此波長的變化也與</a:t>
                </a:r>
                <a14:m>
                  <m:oMath xmlns:m="http://schemas.openxmlformats.org/officeDocument/2006/math">
                    <m:r>
                      <a:rPr lang="zh-TW" altLang="en-US" sz="1800" i="1" smtClean="0">
                        <a:latin typeface="Cambria Math" panose="02040503050406030204" pitchFamily="18" charset="0"/>
                      </a:rPr>
                      <m:t>𝜙</m:t>
                    </m:r>
                  </m:oMath>
                </a14:m>
                <a:r>
                  <a:rPr lang="zh-TW" altLang="en-US" sz="1800" dirty="0"/>
                  <a:t>有關。</a:t>
                </a:r>
              </a:p>
            </p:txBody>
          </p:sp>
        </mc:Choice>
        <mc:Fallback xmlns="">
          <p:sp>
            <p:nvSpPr>
              <p:cNvPr id="3" name="文字方塊 8">
                <a:extLst>
                  <a:ext uri="{FF2B5EF4-FFF2-40B4-BE49-F238E27FC236}">
                    <a16:creationId xmlns:a16="http://schemas.microsoft.com/office/drawing/2014/main" id="{105D8E8D-1494-19F6-0657-8EC341E31A5E}"/>
                  </a:ext>
                </a:extLst>
              </p:cNvPr>
              <p:cNvSpPr txBox="1">
                <a:spLocks noRot="1" noChangeAspect="1" noMove="1" noResize="1" noEditPoints="1" noAdjustHandles="1" noChangeArrowheads="1" noChangeShapeType="1" noTextEdit="1"/>
              </p:cNvSpPr>
              <p:nvPr/>
            </p:nvSpPr>
            <p:spPr bwMode="auto">
              <a:xfrm>
                <a:off x="2987824" y="1539316"/>
                <a:ext cx="3888432" cy="369332"/>
              </a:xfrm>
              <a:prstGeom prst="rect">
                <a:avLst/>
              </a:prstGeom>
              <a:blipFill>
                <a:blip r:embed="rId5"/>
                <a:stretch>
                  <a:fillRect l="-1303"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87F6A8B-4F39-872B-E882-1BBB03E89B56}"/>
                  </a:ext>
                </a:extLst>
              </p:cNvPr>
              <p:cNvSpPr txBox="1"/>
              <p:nvPr/>
            </p:nvSpPr>
            <p:spPr>
              <a:xfrm>
                <a:off x="3345734" y="5582749"/>
                <a:ext cx="2452531" cy="52597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r>
                            <a:rPr lang="en-TW" i="1" smtClean="0">
                              <a:latin typeface="Cambria Math" panose="02040503050406030204" pitchFamily="18" charset="0"/>
                              <a:ea typeface="Cambria Math" panose="02040503050406030204" pitchFamily="18" charset="0"/>
                            </a:rPr>
                            <m:t>𝜆</m:t>
                          </m:r>
                        </m:e>
                        <m:sup>
                          <m:r>
                            <a:rPr lang="en-US" b="0" i="0" smtClean="0">
                              <a:latin typeface="Cambria Math" panose="02040503050406030204" pitchFamily="18" charset="0"/>
                              <a:ea typeface="Cambria Math" panose="02040503050406030204" pitchFamily="18" charset="0"/>
                            </a:rPr>
                            <m:t>′</m:t>
                          </m:r>
                        </m:sup>
                      </m:sSup>
                      <m:r>
                        <a:rPr lang="en-US" b="0" i="0"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λ</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h</m:t>
                          </m:r>
                        </m:num>
                        <m:den>
                          <m:r>
                            <a:rPr lang="en-US" b="0" i="1" smtClean="0">
                              <a:latin typeface="Cambria Math" panose="02040503050406030204" pitchFamily="18" charset="0"/>
                              <a:ea typeface="Cambria Math" panose="02040503050406030204" pitchFamily="18" charset="0"/>
                            </a:rPr>
                            <m:t>𝑚𝑐</m:t>
                          </m:r>
                        </m:den>
                      </m:f>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𝜙</m:t>
                              </m:r>
                            </m:e>
                          </m:func>
                        </m:e>
                      </m:d>
                    </m:oMath>
                  </m:oMathPara>
                </a14:m>
                <a:endParaRPr lang="en-TW" dirty="0"/>
              </a:p>
            </p:txBody>
          </p:sp>
        </mc:Choice>
        <mc:Fallback xmlns="">
          <p:sp>
            <p:nvSpPr>
              <p:cNvPr id="4" name="TextBox 3">
                <a:extLst>
                  <a:ext uri="{FF2B5EF4-FFF2-40B4-BE49-F238E27FC236}">
                    <a16:creationId xmlns:a16="http://schemas.microsoft.com/office/drawing/2014/main" id="{187F6A8B-4F39-872B-E882-1BBB03E89B56}"/>
                  </a:ext>
                </a:extLst>
              </p:cNvPr>
              <p:cNvSpPr txBox="1">
                <a:spLocks noRot="1" noChangeAspect="1" noMove="1" noResize="1" noEditPoints="1" noAdjustHandles="1" noChangeArrowheads="1" noChangeShapeType="1" noTextEdit="1"/>
              </p:cNvSpPr>
              <p:nvPr/>
            </p:nvSpPr>
            <p:spPr>
              <a:xfrm>
                <a:off x="3345734" y="5582749"/>
                <a:ext cx="2452531" cy="525978"/>
              </a:xfrm>
              <a:prstGeom prst="rect">
                <a:avLst/>
              </a:prstGeom>
              <a:blipFill>
                <a:blip r:embed="rId6"/>
                <a:stretch>
                  <a:fillRect l="-515" t="-2381" b="-11905"/>
                </a:stretch>
              </a:blipFill>
            </p:spPr>
            <p:txBody>
              <a:bodyPr/>
              <a:lstStyle/>
              <a:p>
                <a:r>
                  <a:rPr lang="en-TW">
                    <a:noFill/>
                  </a:rPr>
                  <a:t> </a:t>
                </a:r>
              </a:p>
            </p:txBody>
          </p:sp>
        </mc:Fallback>
      </mc:AlternateContent>
      <p:pic>
        <p:nvPicPr>
          <p:cNvPr id="5" name="Graphic 4" descr="Cat with solid fill">
            <a:extLst>
              <a:ext uri="{FF2B5EF4-FFF2-40B4-BE49-F238E27FC236}">
                <a16:creationId xmlns:a16="http://schemas.microsoft.com/office/drawing/2014/main" id="{123A422B-7DAF-3380-B374-32946DAEB8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8790906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9"/>
          <p:cNvSpPr txBox="1">
            <a:spLocks noChangeArrowheads="1"/>
          </p:cNvSpPr>
          <p:nvPr/>
        </p:nvSpPr>
        <p:spPr bwMode="auto">
          <a:xfrm>
            <a:off x="3156193" y="796534"/>
            <a:ext cx="216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b="1" dirty="0">
                <a:solidFill>
                  <a:srgbClr val="FF0000"/>
                </a:solidFill>
              </a:rPr>
              <a:t>光子 </a:t>
            </a:r>
            <a:r>
              <a:rPr lang="en-US" altLang="zh-TW" sz="1800" b="1" dirty="0">
                <a:solidFill>
                  <a:srgbClr val="FF0000"/>
                </a:solidFill>
                <a:latin typeface="Times New Roman" panose="02020603050405020304" pitchFamily="18" charset="0"/>
                <a:cs typeface="Times New Roman" panose="02020603050405020304" pitchFamily="18" charset="0"/>
              </a:rPr>
              <a:t>Photon</a:t>
            </a:r>
            <a:endParaRPr lang="zh-TW" altLang="en-US" sz="1800" b="1" dirty="0">
              <a:solidFill>
                <a:srgbClr val="FF0000"/>
              </a:solidFill>
              <a:latin typeface="Times New Roman" panose="02020603050405020304" pitchFamily="18" charset="0"/>
              <a:cs typeface="Times New Roman" panose="02020603050405020304" pitchFamily="18" charset="0"/>
            </a:endParaRPr>
          </a:p>
        </p:txBody>
      </p:sp>
      <p:sp>
        <p:nvSpPr>
          <p:cNvPr id="3" name="笑臉 2"/>
          <p:cNvSpPr/>
          <p:nvPr/>
        </p:nvSpPr>
        <p:spPr>
          <a:xfrm>
            <a:off x="3730868" y="1444234"/>
            <a:ext cx="576263" cy="5762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21860" name="Picture 4" descr="http://www-d0.fnal.gov/Run2Physics/WWW/results/final/TOP/T06C/elementary_particles.jpg"/>
          <p:cNvPicPr>
            <a:picLocks noChangeAspect="1" noChangeArrowheads="1"/>
          </p:cNvPicPr>
          <p:nvPr/>
        </p:nvPicPr>
        <p:blipFill>
          <a:blip r:embed="rId2" cstate="print">
            <a:extLst>
              <a:ext uri="{28A0092B-C50C-407E-A947-70E740481C1C}">
                <a14:useLocalDpi xmlns:a14="http://schemas.microsoft.com/office/drawing/2010/main" val="0"/>
              </a:ext>
            </a:extLst>
          </a:blip>
          <a:srcRect l="20081" r="20857" b="5501"/>
          <a:stretch>
            <a:fillRect/>
          </a:stretch>
        </p:blipFill>
        <p:spPr bwMode="auto">
          <a:xfrm>
            <a:off x="2795831" y="2307834"/>
            <a:ext cx="2579687"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6156176" y="2668072"/>
                <a:ext cx="95385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r>
                        <a:rPr lang="en-US" altLang="zh-TW" b="0" i="1" smtClean="0">
                          <a:latin typeface="Cambria Math"/>
                        </a:rPr>
                        <m:t>h𝑓</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156176" y="2668072"/>
                <a:ext cx="953851" cy="369332"/>
              </a:xfrm>
              <a:prstGeom prst="rect">
                <a:avLst/>
              </a:prstGeom>
              <a:blipFill rotWithShape="1">
                <a:blip r:embed="rId3"/>
                <a:stretch>
                  <a:fillRect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6156176" y="3266445"/>
                <a:ext cx="8022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𝑝</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h</m:t>
                          </m:r>
                        </m:num>
                        <m:den>
                          <m:r>
                            <a:rPr lang="zh-TW" altLang="en-US" b="0" i="1" smtClean="0">
                              <a:latin typeface="Cambria Math"/>
                            </a:rPr>
                            <m:t>𝜆</m:t>
                          </m:r>
                        </m:den>
                      </m:f>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156176" y="3266445"/>
                <a:ext cx="802206" cy="618311"/>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4572000" y="764724"/>
                <a:ext cx="38388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2000" i="1" smtClean="0">
                          <a:latin typeface="Cambria Math"/>
                        </a:rPr>
                        <m:t>𝛾</m:t>
                      </m:r>
                    </m:oMath>
                  </m:oMathPara>
                </a14:m>
                <a:endParaRPr lang="zh-TW" altLang="en-US" sz="20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572000" y="764724"/>
                <a:ext cx="383888" cy="400110"/>
              </a:xfrm>
              <a:prstGeom prst="rect">
                <a:avLst/>
              </a:prstGeom>
              <a:blipFill rotWithShape="1">
                <a:blip r:embed="rId5"/>
                <a:stretch>
                  <a:fillRect b="-75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2123728" y="5577780"/>
                <a:ext cx="4753802" cy="3724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h</m:t>
                      </m:r>
                      <m:r>
                        <a:rPr lang="en-US" altLang="zh-TW" b="0" i="1" smtClean="0">
                          <a:latin typeface="Cambria Math"/>
                        </a:rPr>
                        <m:t>=6.626×</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10</m:t>
                          </m:r>
                        </m:e>
                        <m:sup>
                          <m:r>
                            <a:rPr lang="en-US" altLang="zh-TW" b="0" i="1" smtClean="0">
                              <a:latin typeface="Cambria Math"/>
                              <a:ea typeface="Cambria Math"/>
                            </a:rPr>
                            <m:t>−34</m:t>
                          </m:r>
                        </m:sup>
                      </m:sSup>
                      <m:r>
                        <m:rPr>
                          <m:nor/>
                        </m:rPr>
                        <a:rPr lang="en-US" altLang="zh-TW" b="0" i="0" smtClean="0">
                          <a:latin typeface="Cambria Math"/>
                          <a:ea typeface="Cambria Math"/>
                        </a:rPr>
                        <m:t> </m:t>
                      </m:r>
                      <m:r>
                        <m:rPr>
                          <m:nor/>
                        </m:rPr>
                        <a:rPr lang="en-US" altLang="zh-TW" b="0" i="0" smtClean="0">
                          <a:latin typeface="Cambria Math"/>
                          <a:ea typeface="Cambria Math"/>
                        </a:rPr>
                        <m:t>J</m:t>
                      </m:r>
                      <m:r>
                        <a:rPr lang="zh-TW" altLang="en-US" dirty="0">
                          <a:latin typeface="Cambria Math"/>
                        </a:rPr>
                        <m:t>∙</m:t>
                      </m:r>
                      <m:r>
                        <m:rPr>
                          <m:sty m:val="p"/>
                        </m:rPr>
                        <a:rPr lang="en-US" altLang="zh-TW" b="0" i="0" dirty="0" smtClean="0">
                          <a:latin typeface="Cambria Math"/>
                        </a:rPr>
                        <m:t>s</m:t>
                      </m:r>
                      <m:r>
                        <a:rPr lang="en-US" altLang="zh-TW" b="0" i="0" dirty="0" smtClean="0">
                          <a:latin typeface="Cambria Math"/>
                        </a:rPr>
                        <m:t>=4.136</m:t>
                      </m:r>
                      <m:r>
                        <a:rPr lang="en-US" altLang="zh-TW" b="0" i="1" dirty="0" smtClean="0">
                          <a:latin typeface="Cambria Math"/>
                          <a:ea typeface="Cambria Math"/>
                        </a:rPr>
                        <m:t>×</m:t>
                      </m:r>
                      <m:sSup>
                        <m:sSupPr>
                          <m:ctrlPr>
                            <a:rPr lang="en-US" altLang="zh-TW" b="0" i="1" dirty="0" smtClean="0">
                              <a:latin typeface="Cambria Math" panose="02040503050406030204" pitchFamily="18" charset="0"/>
                              <a:ea typeface="Cambria Math"/>
                            </a:rPr>
                          </m:ctrlPr>
                        </m:sSupPr>
                        <m:e>
                          <m:r>
                            <a:rPr lang="en-US" altLang="zh-TW" b="0" i="1" dirty="0" smtClean="0">
                              <a:latin typeface="Cambria Math"/>
                              <a:ea typeface="Cambria Math"/>
                            </a:rPr>
                            <m:t>10</m:t>
                          </m:r>
                        </m:e>
                        <m:sup>
                          <m:r>
                            <a:rPr lang="en-US" altLang="zh-TW" b="0" i="1" dirty="0" smtClean="0">
                              <a:latin typeface="Cambria Math"/>
                              <a:ea typeface="Cambria Math"/>
                            </a:rPr>
                            <m:t>−15</m:t>
                          </m:r>
                        </m:sup>
                      </m:sSup>
                      <m:r>
                        <a:rPr lang="en-US" altLang="zh-TW" b="0" i="1" dirty="0" smtClean="0">
                          <a:latin typeface="Cambria Math"/>
                          <a:ea typeface="Cambria Math"/>
                        </a:rPr>
                        <m:t> </m:t>
                      </m:r>
                      <m:r>
                        <m:rPr>
                          <m:nor/>
                        </m:rPr>
                        <a:rPr lang="en-US" altLang="zh-TW" b="0" i="0" dirty="0" smtClean="0">
                          <a:latin typeface="Cambria Math"/>
                          <a:ea typeface="Cambria Math"/>
                        </a:rPr>
                        <m:t>eV</m:t>
                      </m:r>
                      <m:r>
                        <a:rPr lang="en-US" altLang="zh-TW" b="0" i="1" dirty="0" smtClean="0">
                          <a:latin typeface="Cambria Math"/>
                          <a:ea typeface="Cambria Math"/>
                        </a:rPr>
                        <m:t>∙</m:t>
                      </m:r>
                      <m:r>
                        <m:rPr>
                          <m:nor/>
                        </m:rPr>
                        <a:rPr lang="en-US" altLang="zh-TW" b="0" i="0" dirty="0" smtClean="0">
                          <a:latin typeface="Cambria Math"/>
                          <a:ea typeface="Cambria Math"/>
                        </a:rPr>
                        <m:t>s</m:t>
                      </m:r>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123728" y="5577780"/>
                <a:ext cx="4753802" cy="372410"/>
              </a:xfrm>
              <a:prstGeom prst="rect">
                <a:avLst/>
              </a:prstGeom>
              <a:blipFill rotWithShape="1">
                <a:blip r:embed="rId6"/>
                <a:stretch>
                  <a:fillRect b="-1147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6637782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5" descr="f39_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700213"/>
            <a:ext cx="30575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6" descr="370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276475"/>
            <a:ext cx="11604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7"/>
          <p:cNvSpPr txBox="1">
            <a:spLocks noChangeArrowheads="1"/>
          </p:cNvSpPr>
          <p:nvPr/>
        </p:nvSpPr>
        <p:spPr bwMode="auto">
          <a:xfrm>
            <a:off x="2771775" y="5013325"/>
            <a:ext cx="3598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但光有干涉現象，光的確是波！</a:t>
            </a:r>
          </a:p>
        </p:txBody>
      </p:sp>
    </p:spTree>
    <p:extLst>
      <p:ext uri="{BB962C8B-B14F-4D97-AF65-F5344CB8AC3E}">
        <p14:creationId xmlns:p14="http://schemas.microsoft.com/office/powerpoint/2010/main" val="6444161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images.businessweek.com/ss/06/05/smart_heroes/image/bruce_wayne_batman.jpg"/>
          <p:cNvPicPr>
            <a:picLocks noChangeAspect="1" noChangeArrowheads="1"/>
          </p:cNvPicPr>
          <p:nvPr/>
        </p:nvPicPr>
        <p:blipFill>
          <a:blip r:embed="rId2">
            <a:extLst>
              <a:ext uri="{28A0092B-C50C-407E-A947-70E740481C1C}">
                <a14:useLocalDpi xmlns:a14="http://schemas.microsoft.com/office/drawing/2010/main" val="0"/>
              </a:ext>
            </a:extLst>
          </a:blip>
          <a:srcRect t="33749"/>
          <a:stretch>
            <a:fillRect/>
          </a:stretch>
        </p:blipFill>
        <p:spPr bwMode="auto">
          <a:xfrm>
            <a:off x="1619672" y="2404652"/>
            <a:ext cx="2720691" cy="217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4" descr="http://www.arthazone.com/wallpaper/temp/tdk_batman_wallp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377525"/>
            <a:ext cx="2952364" cy="22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文字方塊 4"/>
          <p:cNvSpPr txBox="1">
            <a:spLocks noChangeArrowheads="1"/>
          </p:cNvSpPr>
          <p:nvPr/>
        </p:nvSpPr>
        <p:spPr bwMode="auto">
          <a:xfrm>
            <a:off x="1128707" y="4727339"/>
            <a:ext cx="5040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雖然光與電子一樣，有粒子與波的二重性，</a:t>
            </a:r>
          </a:p>
        </p:txBody>
      </p:sp>
      <p:pic>
        <p:nvPicPr>
          <p:cNvPr id="1259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98450"/>
            <a:ext cx="81724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E865C9B-AFE0-BB50-01EB-EE0DC9D9F295}"/>
              </a:ext>
            </a:extLst>
          </p:cNvPr>
          <p:cNvSpPr txBox="1"/>
          <p:nvPr/>
        </p:nvSpPr>
        <p:spPr>
          <a:xfrm>
            <a:off x="1128707" y="5107310"/>
            <a:ext cx="6768753" cy="369332"/>
          </a:xfrm>
          <a:prstGeom prst="rect">
            <a:avLst/>
          </a:prstGeom>
          <a:noFill/>
        </p:spPr>
        <p:txBody>
          <a:bodyPr wrap="square" rtlCol="0">
            <a:spAutoFit/>
          </a:bodyPr>
          <a:lstStyle/>
          <a:p>
            <a:r>
              <a:rPr lang="en-TW" dirty="0"/>
              <a:t>但光子的描述比電子複雜得多，</a:t>
            </a:r>
          </a:p>
        </p:txBody>
      </p:sp>
      <p:sp>
        <p:nvSpPr>
          <p:cNvPr id="3" name="TextBox 2">
            <a:extLst>
              <a:ext uri="{FF2B5EF4-FFF2-40B4-BE49-F238E27FC236}">
                <a16:creationId xmlns:a16="http://schemas.microsoft.com/office/drawing/2014/main" id="{3E895558-FB11-FCAA-C615-B1A1E625074A}"/>
              </a:ext>
            </a:extLst>
          </p:cNvPr>
          <p:cNvSpPr txBox="1"/>
          <p:nvPr/>
        </p:nvSpPr>
        <p:spPr>
          <a:xfrm>
            <a:off x="1128705" y="5861035"/>
            <a:ext cx="7396049" cy="369332"/>
          </a:xfrm>
          <a:prstGeom prst="rect">
            <a:avLst/>
          </a:prstGeom>
          <a:noFill/>
        </p:spPr>
        <p:txBody>
          <a:bodyPr wrap="square" rtlCol="0">
            <a:spAutoFit/>
          </a:bodyPr>
          <a:lstStyle/>
          <a:p>
            <a:r>
              <a:rPr lang="en-TW" dirty="0"/>
              <a:t>因此不同光子數的狀態或波函數可以疊加，製造出很奇特的狀態！</a:t>
            </a:r>
          </a:p>
        </p:txBody>
      </p:sp>
      <p:sp>
        <p:nvSpPr>
          <p:cNvPr id="4" name="TextBox 3">
            <a:extLst>
              <a:ext uri="{FF2B5EF4-FFF2-40B4-BE49-F238E27FC236}">
                <a16:creationId xmlns:a16="http://schemas.microsoft.com/office/drawing/2014/main" id="{BE0E4BA7-FAEA-5D33-711F-50102EFABFD7}"/>
              </a:ext>
            </a:extLst>
          </p:cNvPr>
          <p:cNvSpPr txBox="1"/>
          <p:nvPr/>
        </p:nvSpPr>
        <p:spPr>
          <a:xfrm>
            <a:off x="1128707" y="6324420"/>
            <a:ext cx="6768753" cy="369332"/>
          </a:xfrm>
          <a:prstGeom prst="rect">
            <a:avLst/>
          </a:prstGeom>
          <a:noFill/>
        </p:spPr>
        <p:txBody>
          <a:bodyPr wrap="square" rtlCol="0">
            <a:spAutoFit/>
          </a:bodyPr>
          <a:lstStyle/>
          <a:p>
            <a:r>
              <a:rPr lang="en-TW" dirty="0"/>
              <a:t>換句話說，光子擁有更複雜的多重面目。量子光學。</a:t>
            </a:r>
          </a:p>
        </p:txBody>
      </p:sp>
      <p:sp>
        <p:nvSpPr>
          <p:cNvPr id="6" name="TextBox 5">
            <a:extLst>
              <a:ext uri="{FF2B5EF4-FFF2-40B4-BE49-F238E27FC236}">
                <a16:creationId xmlns:a16="http://schemas.microsoft.com/office/drawing/2014/main" id="{3FF162DE-F192-4CAC-AED5-C59AFCAE6D3C}"/>
              </a:ext>
            </a:extLst>
          </p:cNvPr>
          <p:cNvSpPr txBox="1"/>
          <p:nvPr/>
        </p:nvSpPr>
        <p:spPr>
          <a:xfrm>
            <a:off x="1128705" y="5491703"/>
            <a:ext cx="7619757" cy="369332"/>
          </a:xfrm>
          <a:prstGeom prst="rect">
            <a:avLst/>
          </a:prstGeom>
          <a:noFill/>
        </p:spPr>
        <p:txBody>
          <a:bodyPr wrap="square">
            <a:spAutoFit/>
          </a:bodyPr>
          <a:lstStyle/>
          <a:p>
            <a:r>
              <a:rPr lang="en-TW" dirty="0"/>
              <a:t>因為光子的數目可以隨時變化，而電子束則是守恆的。</a:t>
            </a:r>
          </a:p>
        </p:txBody>
      </p:sp>
    </p:spTree>
    <p:extLst>
      <p:ext uri="{BB962C8B-B14F-4D97-AF65-F5344CB8AC3E}">
        <p14:creationId xmlns:p14="http://schemas.microsoft.com/office/powerpoint/2010/main" val="285005241"/>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 2">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9091</TotalTime>
  <Words>4306</Words>
  <Application>Microsoft Macintosh PowerPoint</Application>
  <PresentationFormat>On-screen Show (4:3)</PresentationFormat>
  <Paragraphs>404</Paragraphs>
  <Slides>97</Slides>
  <Notes>0</Notes>
  <HiddenSlides>3</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104" baseType="lpstr">
      <vt:lpstr>新細明體</vt:lpstr>
      <vt:lpstr>Arial</vt:lpstr>
      <vt:lpstr>Calibri</vt:lpstr>
      <vt:lpstr>Cambria Math</vt:lpstr>
      <vt:lpstr>Times New Roman</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Chia-Hung Chang</dc:creator>
  <cp:lastModifiedBy>Chia-Hung Vincent Chang</cp:lastModifiedBy>
  <cp:revision>625</cp:revision>
  <dcterms:created xsi:type="dcterms:W3CDTF">2008-01-01T08:07:31Z</dcterms:created>
  <dcterms:modified xsi:type="dcterms:W3CDTF">2024-04-01T05:03:58Z</dcterms:modified>
</cp:coreProperties>
</file>