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6" r:id="rId2"/>
    <p:sldId id="710" r:id="rId3"/>
    <p:sldId id="711" r:id="rId4"/>
    <p:sldId id="712" r:id="rId5"/>
    <p:sldId id="713" r:id="rId6"/>
    <p:sldId id="714" r:id="rId7"/>
    <p:sldId id="715" r:id="rId8"/>
    <p:sldId id="716" r:id="rId9"/>
    <p:sldId id="408" r:id="rId10"/>
    <p:sldId id="367" r:id="rId11"/>
    <p:sldId id="442" r:id="rId12"/>
    <p:sldId id="443" r:id="rId13"/>
    <p:sldId id="350" r:id="rId14"/>
    <p:sldId id="409" r:id="rId15"/>
    <p:sldId id="372" r:id="rId16"/>
    <p:sldId id="404" r:id="rId17"/>
    <p:sldId id="431" r:id="rId18"/>
    <p:sldId id="432" r:id="rId19"/>
    <p:sldId id="426" r:id="rId20"/>
    <p:sldId id="363" r:id="rId21"/>
    <p:sldId id="433" r:id="rId22"/>
    <p:sldId id="389" r:id="rId23"/>
    <p:sldId id="410" r:id="rId24"/>
    <p:sldId id="435" r:id="rId25"/>
    <p:sldId id="427" r:id="rId26"/>
    <p:sldId id="434" r:id="rId27"/>
    <p:sldId id="391" r:id="rId28"/>
    <p:sldId id="455" r:id="rId29"/>
    <p:sldId id="401" r:id="rId30"/>
    <p:sldId id="268" r:id="rId31"/>
    <p:sldId id="436" r:id="rId32"/>
    <p:sldId id="627" r:id="rId33"/>
    <p:sldId id="390" r:id="rId34"/>
    <p:sldId id="629" r:id="rId35"/>
    <p:sldId id="649" r:id="rId36"/>
    <p:sldId id="707" r:id="rId37"/>
    <p:sldId id="510" r:id="rId38"/>
    <p:sldId id="689" r:id="rId39"/>
    <p:sldId id="677" r:id="rId40"/>
    <p:sldId id="709" r:id="rId41"/>
    <p:sldId id="708" r:id="rId42"/>
    <p:sldId id="429" r:id="rId43"/>
    <p:sldId id="420" r:id="rId44"/>
    <p:sldId id="414" r:id="rId45"/>
    <p:sldId id="440" r:id="rId46"/>
    <p:sldId id="415" r:id="rId47"/>
    <p:sldId id="394" r:id="rId48"/>
    <p:sldId id="392" r:id="rId49"/>
    <p:sldId id="259" r:id="rId50"/>
    <p:sldId id="265" r:id="rId51"/>
    <p:sldId id="360" r:id="rId52"/>
    <p:sldId id="438" r:id="rId53"/>
    <p:sldId id="441" r:id="rId54"/>
    <p:sldId id="352" r:id="rId55"/>
    <p:sldId id="280" r:id="rId56"/>
    <p:sldId id="281" r:id="rId57"/>
    <p:sldId id="378" r:id="rId58"/>
    <p:sldId id="430" r:id="rId59"/>
    <p:sldId id="425" r:id="rId60"/>
    <p:sldId id="717" r:id="rId61"/>
    <p:sldId id="263" r:id="rId62"/>
    <p:sldId id="403" r:id="rId63"/>
    <p:sldId id="405" r:id="rId64"/>
    <p:sldId id="286" r:id="rId65"/>
    <p:sldId id="260" r:id="rId66"/>
    <p:sldId id="399" r:id="rId67"/>
    <p:sldId id="437" r:id="rId68"/>
    <p:sldId id="355" r:id="rId69"/>
    <p:sldId id="375" r:id="rId70"/>
    <p:sldId id="407" r:id="rId71"/>
    <p:sldId id="417" r:id="rId72"/>
    <p:sldId id="370" r:id="rId73"/>
    <p:sldId id="419" r:id="rId74"/>
    <p:sldId id="444" r:id="rId75"/>
    <p:sldId id="439" r:id="rId76"/>
    <p:sldId id="406" r:id="rId77"/>
    <p:sldId id="400" r:id="rId78"/>
    <p:sldId id="402" r:id="rId79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0000"/>
    <a:srgbClr val="FFFFCC"/>
    <a:srgbClr val="33CC33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44" autoAdjust="0"/>
    <p:restoredTop sz="94660"/>
  </p:normalViewPr>
  <p:slideViewPr>
    <p:cSldViewPr>
      <p:cViewPr varScale="1">
        <p:scale>
          <a:sx n="122" d="100"/>
          <a:sy n="122" d="100"/>
        </p:scale>
        <p:origin x="216" y="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9962D8-B609-43EF-8246-5C1E91F2306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6322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D570F9-7BFE-432D-884E-EDF7C3C61B6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380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FB1AB4-D302-4F67-A3EE-94464ABFA5F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8769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2E7D81-2593-4402-9AB6-43CD96E1552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59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154AD-DDB5-478E-A829-0D63E8BAB8B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55974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B8C4C-2CA4-45AB-B4E1-C828D7D82F9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37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C2ACC6-FB28-4682-982F-17818E5DD34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5385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7DC65A-C71C-4A14-9375-C46A23DB9B7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6810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968E5E-CB98-49F7-B97E-45F2AAEF37B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7289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34178A-48B6-415C-8A92-26ED5F36BD8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7680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1F4CB-D6F6-4A86-B898-8B92A49ED3D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16855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/>
            </a:lvl1pPr>
          </a:lstStyle>
          <a:p>
            <a:fld id="{A0FA09AD-0D00-4B45-80F9-E1AC5BEDF756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w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260.png"/><Relationship Id="rId4" Type="http://schemas.openxmlformats.org/officeDocument/2006/relationships/image" Target="../media/image4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58.png"/><Relationship Id="rId4" Type="http://schemas.openxmlformats.org/officeDocument/2006/relationships/image" Target="../media/image56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hyperlink" Target="http://upload.wikimedia.org/wikipedia/commons/5/52/Lemaitre.jpg" TargetMode="Externa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0.png"/><Relationship Id="rId3" Type="http://schemas.openxmlformats.org/officeDocument/2006/relationships/image" Target="../media/image55.jpeg"/><Relationship Id="rId7" Type="http://schemas.openxmlformats.org/officeDocument/2006/relationships/image" Target="../media/image2760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7.png"/><Relationship Id="rId5" Type="http://schemas.openxmlformats.org/officeDocument/2006/relationships/image" Target="../media/image276.png"/><Relationship Id="rId4" Type="http://schemas.openxmlformats.org/officeDocument/2006/relationships/image" Target="../media/image275.png"/><Relationship Id="rId9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6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5.png"/><Relationship Id="rId5" Type="http://schemas.openxmlformats.org/officeDocument/2006/relationships/image" Target="../media/image284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0.png"/><Relationship Id="rId5" Type="http://schemas.openxmlformats.org/officeDocument/2006/relationships/image" Target="../media/image45.png"/><Relationship Id="rId4" Type="http://schemas.openxmlformats.org/officeDocument/2006/relationships/image" Target="../media/image2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1.png"/><Relationship Id="rId2" Type="http://schemas.openxmlformats.org/officeDocument/2006/relationships/image" Target="../media/image4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79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10" Type="http://schemas.openxmlformats.org/officeDocument/2006/relationships/image" Target="../media/image82.png"/><Relationship Id="rId4" Type="http://schemas.openxmlformats.org/officeDocument/2006/relationships/image" Target="../media/image78.wmf"/><Relationship Id="rId9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7" Type="http://schemas.openxmlformats.org/officeDocument/2006/relationships/image" Target="../media/image87.tif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590.png"/><Relationship Id="rId4" Type="http://schemas.openxmlformats.org/officeDocument/2006/relationships/image" Target="../media/image5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9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3.jpe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94.jpeg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0.png"/><Relationship Id="rId7" Type="http://schemas.openxmlformats.org/officeDocument/2006/relationships/image" Target="../media/image961.png"/><Relationship Id="rId1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11" Type="http://schemas.openxmlformats.org/officeDocument/2006/relationships/image" Target="../media/image730.png"/><Relationship Id="rId5" Type="http://schemas.openxmlformats.org/officeDocument/2006/relationships/image" Target="../media/image790.png"/><Relationship Id="rId10" Type="http://schemas.openxmlformats.org/officeDocument/2006/relationships/image" Target="../media/image720.png"/><Relationship Id="rId14" Type="http://schemas.openxmlformats.org/officeDocument/2006/relationships/image" Target="../media/image7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0.png"/><Relationship Id="rId4" Type="http://schemas.openxmlformats.org/officeDocument/2006/relationships/image" Target="../media/image12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0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05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143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0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0" Type="http://schemas.openxmlformats.org/officeDocument/2006/relationships/image" Target="../media/image1020.png"/><Relationship Id="rId4" Type="http://schemas.openxmlformats.org/officeDocument/2006/relationships/image" Target="../media/image122.png"/><Relationship Id="rId9" Type="http://schemas.openxmlformats.org/officeDocument/2006/relationships/image" Target="../media/image101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7" Type="http://schemas.openxmlformats.org/officeDocument/2006/relationships/image" Target="../media/image1130.png"/><Relationship Id="rId12" Type="http://schemas.openxmlformats.org/officeDocument/2006/relationships/image" Target="../media/image77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0.png"/><Relationship Id="rId11" Type="http://schemas.openxmlformats.org/officeDocument/2006/relationships/image" Target="../media/image87.png"/><Relationship Id="rId5" Type="http://schemas.openxmlformats.org/officeDocument/2006/relationships/image" Target="../media/image810.png"/><Relationship Id="rId10" Type="http://schemas.openxmlformats.org/officeDocument/2006/relationships/image" Target="../media/image86.png"/><Relationship Id="rId9" Type="http://schemas.openxmlformats.org/officeDocument/2006/relationships/image" Target="../media/image85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0.png"/><Relationship Id="rId3" Type="http://schemas.openxmlformats.org/officeDocument/2006/relationships/image" Target="../media/image1300.png"/><Relationship Id="rId7" Type="http://schemas.openxmlformats.org/officeDocument/2006/relationships/image" Target="../media/image134.png"/><Relationship Id="rId12" Type="http://schemas.openxmlformats.org/officeDocument/2006/relationships/image" Target="../media/image139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1.png"/><Relationship Id="rId11" Type="http://schemas.openxmlformats.org/officeDocument/2006/relationships/image" Target="../media/image138.png"/><Relationship Id="rId5" Type="http://schemas.openxmlformats.org/officeDocument/2006/relationships/image" Target="../media/image1320.png"/><Relationship Id="rId15" Type="http://schemas.openxmlformats.org/officeDocument/2006/relationships/image" Target="../media/image1420.png"/><Relationship Id="rId10" Type="http://schemas.openxmlformats.org/officeDocument/2006/relationships/image" Target="../media/image137.png"/><Relationship Id="rId4" Type="http://schemas.openxmlformats.org/officeDocument/2006/relationships/image" Target="../media/image1310.png"/><Relationship Id="rId9" Type="http://schemas.openxmlformats.org/officeDocument/2006/relationships/image" Target="../media/image136.png"/><Relationship Id="rId14" Type="http://schemas.openxmlformats.org/officeDocument/2006/relationships/image" Target="../media/image141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1.png"/><Relationship Id="rId3" Type="http://schemas.openxmlformats.org/officeDocument/2006/relationships/image" Target="../media/image1330.png"/><Relationship Id="rId7" Type="http://schemas.openxmlformats.org/officeDocument/2006/relationships/image" Target="../media/image13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84.png"/><Relationship Id="rId10" Type="http://schemas.openxmlformats.org/officeDocument/2006/relationships/image" Target="../media/image1381.png"/><Relationship Id="rId4" Type="http://schemas.openxmlformats.org/officeDocument/2006/relationships/image" Target="../media/image83.png"/><Relationship Id="rId9" Type="http://schemas.openxmlformats.org/officeDocument/2006/relationships/image" Target="../media/image137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136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0.png"/><Relationship Id="rId5" Type="http://schemas.openxmlformats.org/officeDocument/2006/relationships/image" Target="../media/image1340.png"/><Relationship Id="rId4" Type="http://schemas.openxmlformats.org/officeDocument/2006/relationships/image" Target="../media/image14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4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"/>
          <a:stretch>
            <a:fillRect/>
          </a:stretch>
        </p:blipFill>
        <p:spPr bwMode="auto">
          <a:xfrm>
            <a:off x="990600" y="381000"/>
            <a:ext cx="50006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6172200" y="25908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熱物理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6172200" y="3115235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Thermal Physics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now%20and%20Clou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6938963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文字方塊 2"/>
          <p:cNvSpPr txBox="1">
            <a:spLocks noChangeArrowheads="1"/>
          </p:cNvSpPr>
          <p:nvPr/>
        </p:nvSpPr>
        <p:spPr bwMode="auto">
          <a:xfrm>
            <a:off x="2819400" y="5791200"/>
            <a:ext cx="449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物體的狀態隨著冷熱會有很大的不同！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5" name="Picture 3" descr="\\Mac\Andromeda\Photo\Tau\19-01-NYC\2019-02-01 07.35.33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27" y="260648"/>
            <a:ext cx="4223557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196" name="Picture 4" descr="\\Mac\Andromeda\Photo\Tau\19-01-NYC\2019-02-03 12.22.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64904"/>
            <a:ext cx="5436096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4716016" y="1124744"/>
                <a:ext cx="13938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−16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℃ 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NYC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1124744"/>
                <a:ext cx="1393843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2089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Mac\Andromeda\Photo\Tau\19-01-NYC\2019-02-03 12.57.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1111" y="1247335"/>
            <a:ext cx="5589240" cy="419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8" name="Picture 2" descr="\\Mac\Andromeda\Photo\Tau\19-01-NYC\2019-02-03 12.57.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545" y="2996952"/>
            <a:ext cx="4211960" cy="31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water, sky, outdoor, mountain&#10;&#10;Description automatically generated">
            <a:extLst>
              <a:ext uri="{FF2B5EF4-FFF2-40B4-BE49-F238E27FC236}">
                <a16:creationId xmlns:a16="http://schemas.microsoft.com/office/drawing/2014/main" id="{6D9BF748-4501-444B-856F-C7C713C04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74" y="2133600"/>
            <a:ext cx="4355759" cy="3158970"/>
          </a:xfrm>
          <a:prstGeom prst="rect">
            <a:avLst/>
          </a:prstGeom>
        </p:spPr>
      </p:pic>
      <p:sp>
        <p:nvSpPr>
          <p:cNvPr id="6" name="文字方塊 2">
            <a:extLst>
              <a:ext uri="{FF2B5EF4-FFF2-40B4-BE49-F238E27FC236}">
                <a16:creationId xmlns:a16="http://schemas.microsoft.com/office/drawing/2014/main" id="{A4D8E3AD-5632-524A-9739-089E95A34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6309320"/>
            <a:ext cx="449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物體的狀態隨著冷熱會有很大的不同！</a:t>
            </a:r>
          </a:p>
        </p:txBody>
      </p:sp>
    </p:spTree>
    <p:extLst>
      <p:ext uri="{BB962C8B-B14F-4D97-AF65-F5344CB8AC3E}">
        <p14:creationId xmlns:p14="http://schemas.microsoft.com/office/powerpoint/2010/main" val="105594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fig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" r="54917" b="16634"/>
          <a:stretch/>
        </p:blipFill>
        <p:spPr bwMode="auto">
          <a:xfrm>
            <a:off x="770965" y="1371600"/>
            <a:ext cx="241694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" descr="fig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58153"/>
            <a:ext cx="25908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fig1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/>
          <a:stretch/>
        </p:blipFill>
        <p:spPr bwMode="auto">
          <a:xfrm>
            <a:off x="6096000" y="3635187"/>
            <a:ext cx="19050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628423" y="737591"/>
            <a:ext cx="34872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物體通常大小會隨冷熱而變化。</a:t>
            </a:r>
          </a:p>
        </p:txBody>
      </p:sp>
      <p:pic>
        <p:nvPicPr>
          <p:cNvPr id="6" name="Picture 4" descr="fig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t="93961"/>
          <a:stretch/>
        </p:blipFill>
        <p:spPr bwMode="auto">
          <a:xfrm>
            <a:off x="768724" y="5409826"/>
            <a:ext cx="5000545" cy="2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fig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6" t="2130" b="16634"/>
          <a:stretch/>
        </p:blipFill>
        <p:spPr bwMode="auto">
          <a:xfrm>
            <a:off x="3379694" y="1371600"/>
            <a:ext cx="244541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9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10"/>
          <a:stretch>
            <a:fillRect/>
          </a:stretch>
        </p:blipFill>
        <p:spPr bwMode="auto">
          <a:xfrm>
            <a:off x="838200" y="1054874"/>
            <a:ext cx="2671226" cy="482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740675" y="2231181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冷熱狀態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8" name="Text Box 4"/>
              <p:cNvSpPr txBox="1">
                <a:spLocks noChangeArrowheads="1"/>
              </p:cNvSpPr>
              <p:nvPr/>
            </p:nvSpPr>
            <p:spPr bwMode="auto">
              <a:xfrm>
                <a:off x="6941075" y="2231181"/>
                <a:ext cx="1295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𝐿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長度</a:t>
                </a:r>
              </a:p>
            </p:txBody>
          </p:sp>
        </mc:Choice>
        <mc:Fallback xmlns="">
          <p:sp>
            <p:nvSpPr>
              <p:cNvPr id="614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41075" y="2231181"/>
                <a:ext cx="1295400" cy="366713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5112275" y="2459781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5112275" y="20443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一對一對應</a:t>
            </a:r>
          </a:p>
        </p:txBody>
      </p:sp>
      <p:sp>
        <p:nvSpPr>
          <p:cNvPr id="115720" name="文字方塊 7"/>
          <p:cNvSpPr txBox="1">
            <a:spLocks noChangeArrowheads="1"/>
          </p:cNvSpPr>
          <p:nvPr/>
        </p:nvSpPr>
        <p:spPr bwMode="auto">
          <a:xfrm>
            <a:off x="3717426" y="1054849"/>
            <a:ext cx="48214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日常經驗顯示：同一個物體若大小相同時，</a:t>
            </a:r>
          </a:p>
        </p:txBody>
      </p:sp>
      <p:pic>
        <p:nvPicPr>
          <p:cNvPr id="20490" name="Picture 10" descr="D:\Dropbox\Documents\課程\YoungTextBook\Images\Chapter17\A_Images\A_Figures_and_Photos\17_01_Figur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9" b="5511"/>
          <a:stretch>
            <a:fillRect/>
          </a:stretch>
        </p:blipFill>
        <p:spPr bwMode="auto">
          <a:xfrm>
            <a:off x="3837691" y="3886200"/>
            <a:ext cx="1515689" cy="199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3717426" y="3405232"/>
            <a:ext cx="48013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這樣的性質稱為</a:t>
            </a:r>
            <a:r>
              <a:rPr lang="zh-TW" altLang="en-US" sz="1800" dirty="0">
                <a:solidFill>
                  <a:srgbClr val="FF0000"/>
                </a:solidFill>
              </a:rPr>
              <a:t>熱座標</a:t>
            </a:r>
            <a:r>
              <a:rPr lang="zh-TW" altLang="en-US" sz="1800" dirty="0"/>
              <a:t>。於是冷熱可以量化。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3740675" y="2917634"/>
            <a:ext cx="5032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如此，大小可以</a:t>
            </a:r>
            <a:r>
              <a:rPr lang="zh-TW" altLang="en-US" sz="1800" dirty="0">
                <a:solidFill>
                  <a:srgbClr val="FF0000"/>
                </a:solidFill>
              </a:rPr>
              <a:t>唯一標定一個物體的冷熱狀態</a:t>
            </a:r>
            <a:r>
              <a:rPr lang="zh-TW" altLang="en-US" sz="1800" dirty="0"/>
              <a:t>！</a:t>
            </a:r>
          </a:p>
        </p:txBody>
      </p:sp>
      <p:sp>
        <p:nvSpPr>
          <p:cNvPr id="2" name="矩形 1"/>
          <p:cNvSpPr/>
          <p:nvPr/>
        </p:nvSpPr>
        <p:spPr>
          <a:xfrm>
            <a:off x="3718247" y="1524000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dirty="0"/>
              <a:t>它似乎處於同一個冷熱狀態！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fig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34"/>
          <a:stretch>
            <a:fillRect/>
          </a:stretch>
        </p:blipFill>
        <p:spPr bwMode="auto">
          <a:xfrm>
            <a:off x="2895600" y="1524000"/>
            <a:ext cx="31210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124200" y="838200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液體的</a:t>
            </a:r>
            <a:r>
              <a:rPr lang="zh-TW" altLang="en-US" sz="1800">
                <a:solidFill>
                  <a:srgbClr val="FF0000"/>
                </a:solidFill>
              </a:rPr>
              <a:t>密度</a:t>
            </a:r>
            <a:r>
              <a:rPr lang="zh-TW" altLang="en-US" sz="1800"/>
              <a:t>會隨冷熱而變化</a:t>
            </a:r>
          </a:p>
        </p:txBody>
      </p:sp>
      <p:sp>
        <p:nvSpPr>
          <p:cNvPr id="8196" name="文字方塊 4"/>
          <p:cNvSpPr txBox="1">
            <a:spLocks noChangeArrowheads="1"/>
          </p:cNvSpPr>
          <p:nvPr/>
        </p:nvSpPr>
        <p:spPr bwMode="auto">
          <a:xfrm>
            <a:off x="3200400" y="5562600"/>
            <a:ext cx="289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密度即是液體的熱座標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Dropbox\Documents\課程\YoungTextBook\Images\Chapter17\A_Images\A_Figures_and_Photos\17_01_Figure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8" b="5623"/>
          <a:stretch/>
        </p:blipFill>
        <p:spPr bwMode="auto">
          <a:xfrm>
            <a:off x="2743200" y="1524000"/>
            <a:ext cx="2819400" cy="306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文字方塊 2"/>
          <p:cNvSpPr txBox="1">
            <a:spLocks noChangeArrowheads="1"/>
          </p:cNvSpPr>
          <p:nvPr/>
        </p:nvSpPr>
        <p:spPr bwMode="auto">
          <a:xfrm>
            <a:off x="2608943" y="838200"/>
            <a:ext cx="396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氣體的體積與壓力都是熱座標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B814A8B2-A694-414B-85BF-1C1E19FC1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6707" y="49530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冷熱狀態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C59502FF-8D90-F949-9995-74B37BC1D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107" y="49530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熱座標</a:t>
            </a: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67F802EC-F1FD-DA47-82A4-94C1F22510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8307" y="5181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5D92A155-6C5F-B14F-AF54-7F408EA26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8307" y="4766119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一對一對應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4191D5-B9B2-9D44-8C68-689E75795406}"/>
              </a:ext>
            </a:extLst>
          </p:cNvPr>
          <p:cNvSpPr txBox="1"/>
          <p:nvPr/>
        </p:nvSpPr>
        <p:spPr>
          <a:xfrm>
            <a:off x="1332807" y="5447049"/>
            <a:ext cx="7086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但以某一物質的冷熱，是否與其他物質的冷熱如何比較？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483D405C-CEED-FE4F-9283-9A66E1580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2807" y="5909166"/>
            <a:ext cx="670560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冷熱狀態是否有普遍的定義？答案就是溫度！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" y="1219200"/>
            <a:ext cx="9144000" cy="266776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62400"/>
            <a:ext cx="3619500" cy="253365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590800" y="6096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熱的現象最特別最關鍵的一個觀察事實！</a:t>
            </a:r>
          </a:p>
        </p:txBody>
      </p:sp>
    </p:spTree>
    <p:extLst>
      <p:ext uri="{BB962C8B-B14F-4D97-AF65-F5344CB8AC3E}">
        <p14:creationId xmlns:p14="http://schemas.microsoft.com/office/powerpoint/2010/main" val="303105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39" y="533400"/>
            <a:ext cx="5744921" cy="218785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823043"/>
            <a:ext cx="5410200" cy="374385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" y="2823043"/>
            <a:ext cx="3202141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95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net_hot_bath_tub_badestamp_andoey_energi_lite_bilde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73" y="288444"/>
            <a:ext cx="4415814" cy="445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文字方塊 2"/>
          <p:cNvSpPr txBox="1">
            <a:spLocks noChangeArrowheads="1"/>
          </p:cNvSpPr>
          <p:nvPr/>
        </p:nvSpPr>
        <p:spPr bwMode="auto">
          <a:xfrm>
            <a:off x="786973" y="4839606"/>
            <a:ext cx="762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不同冷熱程度的物體接觸時，會發生激烈的熱作用，冷熱狀態會改變。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2" t="8114"/>
          <a:stretch/>
        </p:blipFill>
        <p:spPr bwMode="auto">
          <a:xfrm>
            <a:off x="5507454" y="2353235"/>
            <a:ext cx="2859094" cy="239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786972" y="5296806"/>
            <a:ext cx="805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日常經驗顯示：冷的總是會變熱，熱的總是會變冷！總是直到不再變化為止！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786973" y="5747061"/>
            <a:ext cx="716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這是熱的現象最特別、最關鍵的一個觀察事實！為什麼總是如此？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786973" y="6220377"/>
            <a:ext cx="797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熱力學無法解釋，但直接以這個事實出發，可以發展出一整套有關熱的理論。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454" y="288444"/>
            <a:ext cx="2859094" cy="200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33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now, outdoor, tree, nature&#10;&#10;Description automatically generated">
            <a:extLst>
              <a:ext uri="{FF2B5EF4-FFF2-40B4-BE49-F238E27FC236}">
                <a16:creationId xmlns:a16="http://schemas.microsoft.com/office/drawing/2014/main" id="{FCEB60D5-8169-0143-9CC0-DE17E35CD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12" y="609600"/>
            <a:ext cx="8233175" cy="548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84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znet_hot_bath_tub_badestamp_andoey_energi_lite_bilde_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447800"/>
            <a:ext cx="4254500" cy="4297363"/>
          </a:xfrm>
          <a:noFill/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105400" y="1981200"/>
            <a:ext cx="2438400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熱作用會趨向熱平衡。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105400" y="2514600"/>
            <a:ext cx="403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熱平衡就是</a:t>
            </a:r>
            <a:r>
              <a:rPr lang="zh-TW" altLang="zh-CN" sz="1800" dirty="0"/>
              <a:t>冷熱狀態不再改變的情形</a:t>
            </a:r>
            <a:r>
              <a:rPr lang="zh-TW" altLang="en-US" sz="1800" dirty="0"/>
              <a:t>。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105400" y="1444359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狀態改變時發生熱作用或熱反應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2"/>
          <a:stretch/>
        </p:blipFill>
        <p:spPr bwMode="auto">
          <a:xfrm>
            <a:off x="5154386" y="3048000"/>
            <a:ext cx="2977243" cy="271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33400" y="838200"/>
            <a:ext cx="805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日常經驗顯示：冷的總是會變熱，熱的總是會變冷！總是直到不再變化為止！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935" y="914400"/>
            <a:ext cx="6477000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905000" y="5368935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雪下的石頭，冰得攝人。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905000" y="57912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對泡在溫泉裡的你，溫泉中的岩石摸起來，卻不熱也不冷。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905000" y="38968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熱平衡這個狀態，有一個非常特別的特質：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A1E23C-7637-F835-31BE-5DE0FC4CE141}"/>
              </a:ext>
            </a:extLst>
          </p:cNvPr>
          <p:cNvSpPr txBox="1"/>
          <p:nvPr/>
        </p:nvSpPr>
        <p:spPr>
          <a:xfrm>
            <a:off x="1905000" y="6240007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泡在溫泉中，使得</a:t>
            </a:r>
            <a:r>
              <a:rPr lang="en-TW">
                <a:latin typeface="Times New Roman" panose="02020603050405020304" pitchFamily="18" charset="0"/>
                <a:cs typeface="Times New Roman" panose="02020603050405020304" pitchFamily="18" charset="0"/>
              </a:rPr>
              <a:t>岩石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與你的身體</a:t>
            </a:r>
            <a:r>
              <a:rPr lang="en-TW">
                <a:latin typeface="Times New Roman" panose="02020603050405020304" pitchFamily="18" charset="0"/>
                <a:cs typeface="Times New Roman" panose="02020603050405020304" pitchFamily="18" charset="0"/>
              </a:rPr>
              <a:t>冷熱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相同</a:t>
            </a:r>
            <a:r>
              <a:rPr lang="en-TW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  <a:endParaRPr lang="en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625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4" descr="D:\Dropbox\Documents\課程\YoungTextBook\Images\Chapter17\A_Images\A_Figures_and_Photos\17_02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022" y="1371600"/>
            <a:ext cx="2322827" cy="276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5" descr="D:\Dropbox\Documents\課程\YoungTextBook\Images\Chapter17\A_Images\A_Figures_and_Photos\17_02_Figur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3" y="1365607"/>
            <a:ext cx="2314927" cy="276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5054439"/>
              </p:ext>
            </p:extLst>
          </p:nvPr>
        </p:nvGraphicFramePr>
        <p:xfrm>
          <a:off x="1938022" y="826982"/>
          <a:ext cx="50673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2844720" imgH="215640" progId="Equation.3">
                  <p:embed/>
                </p:oleObj>
              </mc:Choice>
              <mc:Fallback>
                <p:oleObj name="方程式" r:id="rId4" imgW="284472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8022" y="826982"/>
                        <a:ext cx="5067300" cy="3841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267200"/>
            <a:ext cx="3581400" cy="238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0D7F879B-075C-2BB9-0AE1-C3DE8A77B839}"/>
              </a:ext>
            </a:extLst>
          </p:cNvPr>
          <p:cNvSpPr txBox="1"/>
          <p:nvPr/>
        </p:nvSpPr>
        <p:spPr>
          <a:xfrm>
            <a:off x="381000" y="417270"/>
            <a:ext cx="8839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溫泉與溫泉裡的你達到熱平衡，岩石與溫泉達到熱平衡，岩石與你必定處於熱平衡。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Text Box 4"/>
          <p:cNvSpPr txBox="1">
            <a:spLocks noChangeArrowheads="1"/>
          </p:cNvSpPr>
          <p:nvPr/>
        </p:nvSpPr>
        <p:spPr bwMode="auto">
          <a:xfrm>
            <a:off x="1210037" y="2784431"/>
            <a:ext cx="4835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因此熱平衡可以只用</a:t>
            </a:r>
            <a:r>
              <a:rPr lang="zh-TW" altLang="en-US" sz="1800" b="1" dirty="0">
                <a:solidFill>
                  <a:srgbClr val="FF0000"/>
                </a:solidFill>
              </a:rPr>
              <a:t>一個</a:t>
            </a:r>
            <a:r>
              <a:rPr lang="zh-TW" altLang="en-US" sz="1800" dirty="0"/>
              <a:t>物理量的</a:t>
            </a:r>
            <a:r>
              <a:rPr lang="zh-TW" altLang="en-US" sz="1800" b="1" dirty="0">
                <a:solidFill>
                  <a:srgbClr val="FF0000"/>
                </a:solidFill>
              </a:rPr>
              <a:t>相等</a:t>
            </a:r>
            <a:r>
              <a:rPr lang="zh-TW" altLang="en-US" sz="1800" dirty="0"/>
              <a:t>來描述：</a:t>
            </a:r>
            <a:endParaRPr lang="en-US" altLang="zh-TW" sz="1800" dirty="0"/>
          </a:p>
        </p:txBody>
      </p:sp>
      <p:sp>
        <p:nvSpPr>
          <p:cNvPr id="1031" name="Text Box 6"/>
          <p:cNvSpPr txBox="1">
            <a:spLocks noChangeArrowheads="1"/>
          </p:cNvSpPr>
          <p:nvPr/>
        </p:nvSpPr>
        <p:spPr bwMode="auto">
          <a:xfrm>
            <a:off x="1239041" y="4558553"/>
            <a:ext cx="209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 dirty="0">
                <a:solidFill>
                  <a:srgbClr val="FF0000"/>
                </a:solidFill>
              </a:rPr>
              <a:t>熱力學第零定律</a:t>
            </a:r>
          </a:p>
        </p:txBody>
      </p:sp>
      <p:sp>
        <p:nvSpPr>
          <p:cNvPr id="13319" name="文字方塊 9"/>
          <p:cNvSpPr txBox="1">
            <a:spLocks noChangeArrowheads="1"/>
          </p:cNvSpPr>
          <p:nvPr/>
        </p:nvSpPr>
        <p:spPr bwMode="auto">
          <a:xfrm>
            <a:off x="1239041" y="1781524"/>
            <a:ext cx="44667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抽象來看這是數的相等關係的基本原則：</a:t>
            </a:r>
          </a:p>
        </p:txBody>
      </p:sp>
      <p:sp>
        <p:nvSpPr>
          <p:cNvPr id="1033" name="矩形 8"/>
          <p:cNvSpPr>
            <a:spLocks noChangeArrowheads="1"/>
          </p:cNvSpPr>
          <p:nvPr/>
        </p:nvSpPr>
        <p:spPr bwMode="auto">
          <a:xfrm>
            <a:off x="1210037" y="3618941"/>
            <a:ext cx="49115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兩物體熱平衡時溫度必相等。</a:t>
            </a:r>
          </a:p>
        </p:txBody>
      </p:sp>
      <p:pic>
        <p:nvPicPr>
          <p:cNvPr id="13321" name="Picture 10" descr="D:\Dropbox\Documents\課程\YoungTextBook\Images\Chapter17\A_Images\A_Figures_and_Photos\17_02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8825" b="2051"/>
          <a:stretch/>
        </p:blipFill>
        <p:spPr bwMode="auto">
          <a:xfrm>
            <a:off x="6121627" y="762000"/>
            <a:ext cx="2348435" cy="539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文字方塊 3"/>
          <p:cNvSpPr txBox="1">
            <a:spLocks noChangeArrowheads="1"/>
          </p:cNvSpPr>
          <p:nvPr/>
        </p:nvSpPr>
        <p:spPr bwMode="auto">
          <a:xfrm>
            <a:off x="1315242" y="714724"/>
            <a:ext cx="228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熱平衡的特性：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202208" y="3214544"/>
            <a:ext cx="450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此物理量稱為溫度！這是溫度的定義。</a:t>
            </a:r>
          </a:p>
        </p:txBody>
      </p:sp>
      <p:sp>
        <p:nvSpPr>
          <p:cNvPr id="3" name="矩形 2"/>
          <p:cNvSpPr/>
          <p:nvPr/>
        </p:nvSpPr>
        <p:spPr>
          <a:xfrm>
            <a:off x="1222379" y="4079831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兩物體溫度相等時即達熱平衡。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246989" y="5181600"/>
            <a:ext cx="462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如此上述的熱平衡特性，就直接可以得出：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884E2EF-A8E5-C8AE-E715-4F9947B11DA3}"/>
                  </a:ext>
                </a:extLst>
              </p:cNvPr>
              <p:cNvSpPr txBox="1"/>
              <p:nvPr/>
            </p:nvSpPr>
            <p:spPr>
              <a:xfrm>
                <a:off x="1315242" y="1285207"/>
                <a:ext cx="1871025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</m:oMath>
                  </m:oMathPara>
                </a14:m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884E2EF-A8E5-C8AE-E715-4F9947B11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242" y="1285207"/>
                <a:ext cx="1871025" cy="276999"/>
              </a:xfrm>
              <a:prstGeom prst="rect">
                <a:avLst/>
              </a:prstGeom>
              <a:blipFill>
                <a:blip r:embed="rId3"/>
                <a:stretch>
                  <a:fillRect l="-2013" r="-1342" b="-909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BCCD3A-A8D7-8C21-66FF-B64559E20B96}"/>
                  </a:ext>
                </a:extLst>
              </p:cNvPr>
              <p:cNvSpPr txBox="1"/>
              <p:nvPr/>
            </p:nvSpPr>
            <p:spPr>
              <a:xfrm>
                <a:off x="1315242" y="2347364"/>
                <a:ext cx="2279791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</m:oMath>
                  </m:oMathPara>
                </a14:m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BCCD3A-A8D7-8C21-66FF-B64559E20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242" y="2347364"/>
                <a:ext cx="2279791" cy="276999"/>
              </a:xfrm>
              <a:prstGeom prst="rect">
                <a:avLst/>
              </a:prstGeom>
              <a:blipFill>
                <a:blip r:embed="rId4"/>
                <a:stretch>
                  <a:fillRect l="-1657" r="-1105" b="-434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E490408-5B29-2029-B6D7-25CD7815F04C}"/>
                  </a:ext>
                </a:extLst>
              </p:cNvPr>
              <p:cNvSpPr txBox="1"/>
              <p:nvPr/>
            </p:nvSpPr>
            <p:spPr>
              <a:xfrm>
                <a:off x="1315242" y="5665591"/>
                <a:ext cx="2804679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E490408-5B29-2029-B6D7-25CD7815F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242" y="5665591"/>
                <a:ext cx="2804679" cy="276999"/>
              </a:xfrm>
              <a:prstGeom prst="rect">
                <a:avLst/>
              </a:prstGeom>
              <a:blipFill>
                <a:blip r:embed="rId5"/>
                <a:stretch>
                  <a:fillRect l="-450" b="-8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" grpId="0"/>
      <p:bldP spid="1031" grpId="0"/>
      <p:bldP spid="1033" grpId="0"/>
      <p:bldP spid="2" grpId="0"/>
      <p:bldP spid="3" grpId="0"/>
      <p:bldP spid="4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77153"/>
            <a:ext cx="4044696" cy="230795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057400" y="4572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力學的平衡要考慮非常多的因素！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62"/>
          <a:stretch/>
        </p:blipFill>
        <p:spPr>
          <a:xfrm>
            <a:off x="6324600" y="977153"/>
            <a:ext cx="1834253" cy="230795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3429000"/>
            <a:ext cx="8546592" cy="2639568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099982" y="6248400"/>
            <a:ext cx="4835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熱平衡可以只用</a:t>
            </a:r>
            <a:r>
              <a:rPr lang="zh-TW" altLang="en-US" sz="1800" b="1" dirty="0">
                <a:solidFill>
                  <a:srgbClr val="FF0000"/>
                </a:solidFill>
              </a:rPr>
              <a:t>一個</a:t>
            </a:r>
            <a:r>
              <a:rPr lang="zh-TW" altLang="en-US" sz="1800" dirty="0"/>
              <a:t>物理量的</a:t>
            </a:r>
            <a:r>
              <a:rPr lang="zh-TW" altLang="en-US" sz="1800" b="1" dirty="0">
                <a:solidFill>
                  <a:srgbClr val="FF0000"/>
                </a:solidFill>
              </a:rPr>
              <a:t>相等</a:t>
            </a:r>
            <a:r>
              <a:rPr lang="zh-TW" altLang="en-US" sz="1800" dirty="0"/>
              <a:t>來描述：</a:t>
            </a:r>
            <a:endParaRPr lang="en-US" altLang="zh-TW" sz="1800" dirty="0"/>
          </a:p>
        </p:txBody>
      </p:sp>
    </p:spTree>
    <p:extLst>
      <p:ext uri="{BB962C8B-B14F-4D97-AF65-F5344CB8AC3E}">
        <p14:creationId xmlns:p14="http://schemas.microsoft.com/office/powerpoint/2010/main" val="1129553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Users\Chia-Hung Chang\Downloads\Data\Knight\Media\Chapter16\Images\16_UnnumPho_p485_1-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1600200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 descr="C:\Users\Chia-Hung Chang\Downloads\Data\Knight\Media\Chapter16\Images\16_UnnumPho_p485_2-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81400"/>
            <a:ext cx="1612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971800" y="24384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此時物體的溫度就以當時的標準溫度計的溫度來定義。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2971800" y="19050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將一標準溫度計與物體進行熱作用，達到熱平衡：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971800" y="13716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因此溫度有一個非常簡單的操作型定義！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9E2954-C771-D146-81AC-089A76CB1771}"/>
              </a:ext>
            </a:extLst>
          </p:cNvPr>
          <p:cNvSpPr txBox="1"/>
          <p:nvPr/>
        </p:nvSpPr>
        <p:spPr>
          <a:xfrm>
            <a:off x="2971800" y="3423168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根據熱力學第零定律，測得同一溫度的兩個物體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endParaRPr lang="en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88B92C-F4B6-B640-936E-4BF5C11DDAF5}"/>
              </a:ext>
            </a:extLst>
          </p:cNvPr>
          <p:cNvSpPr txBox="1"/>
          <p:nvPr/>
        </p:nvSpPr>
        <p:spPr>
          <a:xfrm>
            <a:off x="2971800" y="38862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彼此接觸時一定熱平衡，因此溫度相等，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835B2F-CAB0-494D-97AB-8E09BB834952}"/>
              </a:ext>
            </a:extLst>
          </p:cNvPr>
          <p:cNvSpPr/>
          <p:nvPr/>
        </p:nvSpPr>
        <p:spPr>
          <a:xfrm>
            <a:off x="2971800" y="4316321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此溫度的定義是一致的！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1962799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991286" y="528638"/>
            <a:ext cx="426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任一物體或系統只要有熱作用都有</a:t>
            </a:r>
            <a:r>
              <a:rPr lang="zh-TW" altLang="en-US" sz="1800" dirty="0">
                <a:solidFill>
                  <a:srgbClr val="FF0000"/>
                </a:solidFill>
              </a:rPr>
              <a:t>溫度。</a:t>
            </a:r>
          </a:p>
        </p:txBody>
      </p:sp>
      <p:pic>
        <p:nvPicPr>
          <p:cNvPr id="14339" name="Picture 3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966" y="1524001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86" y="1524001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2005853" y="990600"/>
            <a:ext cx="601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不同的系統，熱座標可以各式各樣，但都擁有溫度！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236" y="3962400"/>
            <a:ext cx="392430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311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386" name="Text Box 2"/>
              <p:cNvSpPr txBox="1">
                <a:spLocks noChangeArrowheads="1"/>
              </p:cNvSpPr>
              <p:nvPr/>
            </p:nvSpPr>
            <p:spPr bwMode="auto">
              <a:xfrm>
                <a:off x="914400" y="481816"/>
                <a:ext cx="8001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宇宙也是有溫度的！宇宙溫度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2.7 </m:t>
                    </m:r>
                    <m:r>
                      <m:rPr>
                        <m:sty m:val="p"/>
                      </m:rPr>
                      <a:rPr lang="en-US" altLang="zh-TW" sz="180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K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。這是充斥於宇宙中的背景輻射的溫度。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TW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38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481816"/>
                <a:ext cx="8001000" cy="369332"/>
              </a:xfrm>
              <a:prstGeom prst="rect">
                <a:avLst/>
              </a:prstGeom>
              <a:blipFill>
                <a:blip r:embed="rId2"/>
                <a:stretch>
                  <a:fillRect l="-634" t="-3226" r="-475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87" name="Picture 3" descr="p0635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806" y="2051834"/>
            <a:ext cx="5691188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Chia-Hung Chang\Downloads\Data\Knight\Media\Chapter16\Images\16_UnnumPho_p485_1-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1" t="6556" r="16553" b="21770"/>
          <a:stretch/>
        </p:blipFill>
        <p:spPr bwMode="auto">
          <a:xfrm>
            <a:off x="2763021" y="4572000"/>
            <a:ext cx="673853" cy="117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914400" y="926708"/>
                <a:ext cx="6858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一個不發熱的物體，若曝露於輻射中，會冷卻至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2.7 </m:t>
                    </m:r>
                    <m:r>
                      <m:rPr>
                        <m:sty m:val="p"/>
                      </m:rPr>
                      <a:rPr lang="en-US" altLang="zh-TW" sz="180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K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後停止變化。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926708"/>
                <a:ext cx="6858000" cy="369332"/>
              </a:xfrm>
              <a:prstGeom prst="rect">
                <a:avLst/>
              </a:prstGeom>
              <a:blipFill>
                <a:blip r:embed="rId5"/>
                <a:stretch>
                  <a:fillRect l="-741" t="-3226" r="-741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925686" y="1371600"/>
            <a:ext cx="538055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此時，該物與宇宙的背景輻射達成熱平衡。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14992" y="1172894"/>
            <a:ext cx="3816424" cy="36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2884686" y="1304323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8003" name="Picture 3" descr="\\psf\Home\Downloads\bkg3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42" r="54848"/>
          <a:stretch/>
        </p:blipFill>
        <p:spPr bwMode="auto">
          <a:xfrm>
            <a:off x="970976" y="1442820"/>
            <a:ext cx="3672408" cy="322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eat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2" t="19014" r="62779" b="13586"/>
          <a:stretch/>
        </p:blipFill>
        <p:spPr bwMode="auto">
          <a:xfrm>
            <a:off x="2329986" y="2325022"/>
            <a:ext cx="1386435" cy="115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4436502" y="2768412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/>
          <p:cNvCxnSpPr/>
          <p:nvPr/>
        </p:nvCxnSpPr>
        <p:spPr>
          <a:xfrm flipH="1" flipV="1">
            <a:off x="4427360" y="2912428"/>
            <a:ext cx="216024" cy="93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4220478" y="2033006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單箭頭接點 12"/>
          <p:cNvCxnSpPr/>
          <p:nvPr/>
        </p:nvCxnSpPr>
        <p:spPr>
          <a:xfrm flipH="1">
            <a:off x="4226368" y="2089972"/>
            <a:ext cx="144016" cy="1233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2915191" y="1298804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" name="直線單箭頭接點 3"/>
          <p:cNvCxnSpPr/>
          <p:nvPr/>
        </p:nvCxnSpPr>
        <p:spPr>
          <a:xfrm>
            <a:off x="2992698" y="1437704"/>
            <a:ext cx="0" cy="218623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1592186" y="2041390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直線單箭頭接點 22"/>
          <p:cNvCxnSpPr/>
          <p:nvPr/>
        </p:nvCxnSpPr>
        <p:spPr>
          <a:xfrm>
            <a:off x="1701857" y="2228324"/>
            <a:ext cx="144016" cy="1233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1557841" y="3600461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6" name="直線單箭頭接點 25"/>
          <p:cNvCxnSpPr/>
          <p:nvPr/>
        </p:nvCxnSpPr>
        <p:spPr>
          <a:xfrm flipV="1">
            <a:off x="1557841" y="3651667"/>
            <a:ext cx="250369" cy="236826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1038956" y="4953441"/>
            <a:ext cx="7436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物體透過熱輻射，及吸收環境的熱輻射，可以與環境交換熱。</a:t>
            </a:r>
          </a:p>
        </p:txBody>
      </p:sp>
      <p:sp>
        <p:nvSpPr>
          <p:cNvPr id="6" name="矩形 5"/>
          <p:cNvSpPr/>
          <p:nvPr/>
        </p:nvSpPr>
        <p:spPr>
          <a:xfrm>
            <a:off x="1038956" y="5381043"/>
            <a:ext cx="7363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一段時間後，可以預期與周圍環境會達到熱平衡。</a:t>
            </a:r>
          </a:p>
        </p:txBody>
      </p:sp>
      <p:pic>
        <p:nvPicPr>
          <p:cNvPr id="18" name="Picture 38" descr="https://encrypted-tbn1.gstatic.com/images?q=tbn:ANd9GcSJy-np7-PzWc7kQYa7iBL9TxKspd7ESFBNUGrJq7zvv_JNmFX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801" y="2529997"/>
            <a:ext cx="2740629" cy="224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038956" y="5837454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熱輻射的溫度就是環境的溫度。</a:t>
            </a:r>
          </a:p>
        </p:txBody>
      </p:sp>
    </p:spTree>
    <p:extLst>
      <p:ext uri="{BB962C8B-B14F-4D97-AF65-F5344CB8AC3E}">
        <p14:creationId xmlns:p14="http://schemas.microsoft.com/office/powerpoint/2010/main" val="398659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4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2"/>
          <a:stretch>
            <a:fillRect/>
          </a:stretch>
        </p:blipFill>
        <p:spPr bwMode="auto">
          <a:xfrm>
            <a:off x="611560" y="836969"/>
            <a:ext cx="3930650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Line 7"/>
          <p:cNvSpPr>
            <a:spLocks noChangeShapeType="1"/>
          </p:cNvSpPr>
          <p:nvPr/>
        </p:nvSpPr>
        <p:spPr bwMode="auto">
          <a:xfrm>
            <a:off x="1403723" y="5589944"/>
            <a:ext cx="287337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197" name="文字方塊 7"/>
          <p:cNvSpPr txBox="1">
            <a:spLocks noChangeArrowheads="1"/>
          </p:cNvSpPr>
          <p:nvPr/>
        </p:nvSpPr>
        <p:spPr bwMode="auto">
          <a:xfrm>
            <a:off x="920477" y="341669"/>
            <a:ext cx="56643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熱輻射的波長分布完全由溫度決定，與材質無關！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95437" y="594976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可見光</a:t>
            </a:r>
          </a:p>
        </p:txBody>
      </p:sp>
      <p:cxnSp>
        <p:nvCxnSpPr>
          <p:cNvPr id="4" name="直線單箭頭接點 3"/>
          <p:cNvCxnSpPr/>
          <p:nvPr/>
        </p:nvCxnSpPr>
        <p:spPr>
          <a:xfrm flipV="1">
            <a:off x="1187525" y="5589944"/>
            <a:ext cx="359866" cy="4318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5436096" y="2211854"/>
                <a:ext cx="2330895" cy="79098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𝑓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8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h𝑓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TW" b="0" i="1" smtClean="0">
                              <a:latin typeface="Cambria Math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2211854"/>
                <a:ext cx="2330895" cy="79098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4660910" y="3240205"/>
                <a:ext cx="45592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頻率介於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𝑓</m:t>
                    </m:r>
                    <m:r>
                      <a:rPr lang="zh-TW" altLang="en-US" b="0" i="1" smtClean="0">
                        <a:latin typeface="Cambria Math"/>
                      </a:rPr>
                      <m:t>及</m:t>
                    </m:r>
                    <m:r>
                      <a:rPr lang="en-US" altLang="zh-TW" b="0" i="1" smtClean="0">
                        <a:latin typeface="Cambria Math"/>
                      </a:rPr>
                      <m:t>𝑓</m:t>
                    </m:r>
                    <m:r>
                      <a:rPr lang="en-US" altLang="zh-TW" b="0" i="1" smtClean="0">
                        <a:latin typeface="Cambria Math"/>
                      </a:rPr>
                      <m:t>+</m:t>
                    </m:r>
                    <m:r>
                      <a:rPr lang="en-US" altLang="zh-TW" b="0" i="1" smtClean="0">
                        <a:latin typeface="Cambria Math"/>
                      </a:rPr>
                      <m:t>𝑑𝑓</m:t>
                    </m:r>
                  </m:oMath>
                </a14:m>
                <a:r>
                  <a:rPr lang="zh-TW" altLang="en-US" dirty="0"/>
                  <a:t>的熱輻射的功率等於：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0910" y="3240205"/>
                <a:ext cx="4559289" cy="369332"/>
              </a:xfrm>
              <a:prstGeom prst="rect">
                <a:avLst/>
              </a:prstGeom>
              <a:blipFill>
                <a:blip r:embed="rId4"/>
                <a:stretch>
                  <a:fillRect l="-1111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5436096" y="3748390"/>
                <a:ext cx="114877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𝑓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𝑑𝑓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3748390"/>
                <a:ext cx="1148776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4">
            <a:extLst>
              <a:ext uri="{FF2B5EF4-FFF2-40B4-BE49-F238E27FC236}">
                <a16:creationId xmlns:a16="http://schemas.microsoft.com/office/drawing/2014/main" id="{2B0992C8-C4C3-9246-8ABF-99AFF2F5ED0B}"/>
              </a:ext>
            </a:extLst>
          </p:cNvPr>
          <p:cNvSpPr txBox="1"/>
          <p:nvPr/>
        </p:nvSpPr>
        <p:spPr>
          <a:xfrm>
            <a:off x="4660910" y="1623957"/>
            <a:ext cx="315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熱輻射的功率密度等於：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7DBC12A4-454B-AB42-AFA0-4FE69980EB8F}"/>
                  </a:ext>
                </a:extLst>
              </p:cNvPr>
              <p:cNvSpPr txBox="1"/>
              <p:nvPr/>
            </p:nvSpPr>
            <p:spPr>
              <a:xfrm>
                <a:off x="4660910" y="4262021"/>
                <a:ext cx="45592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頻率介於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zh-TW" altLang="en-US" b="0" i="1" smtClean="0">
                        <a:latin typeface="Cambria Math"/>
                      </a:rPr>
                      <m:t>及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的熱輻射的功率等於：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7DBC12A4-454B-AB42-AFA0-4FE69980E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0910" y="4262021"/>
                <a:ext cx="4559289" cy="369332"/>
              </a:xfrm>
              <a:prstGeom prst="rect">
                <a:avLst/>
              </a:prstGeom>
              <a:blipFill>
                <a:blip r:embed="rId6"/>
                <a:stretch>
                  <a:fillRect l="-1393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8">
                <a:extLst>
                  <a:ext uri="{FF2B5EF4-FFF2-40B4-BE49-F238E27FC236}">
                    <a16:creationId xmlns:a16="http://schemas.microsoft.com/office/drawing/2014/main" id="{4BAE2666-F36D-C545-89BF-28BE0E9C6BB2}"/>
                  </a:ext>
                </a:extLst>
              </p:cNvPr>
              <p:cNvSpPr txBox="1"/>
              <p:nvPr/>
            </p:nvSpPr>
            <p:spPr>
              <a:xfrm>
                <a:off x="5453959" y="4770206"/>
                <a:ext cx="1437830" cy="98418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𝑓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𝑑𝑓</m:t>
                          </m:r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8">
                <a:extLst>
                  <a:ext uri="{FF2B5EF4-FFF2-40B4-BE49-F238E27FC236}">
                    <a16:creationId xmlns:a16="http://schemas.microsoft.com/office/drawing/2014/main" id="{4BAE2666-F36D-C545-89BF-28BE0E9C6B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3959" y="4770206"/>
                <a:ext cx="1437830" cy="984180"/>
              </a:xfrm>
              <a:prstGeom prst="rect">
                <a:avLst/>
              </a:prstGeom>
              <a:blipFill>
                <a:blip r:embed="rId7"/>
                <a:stretch>
                  <a:fillRect l="-57895" t="-96203" b="-1506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9873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5939159-274B-0947-AD5D-2FB788E08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2"/>
          <a:stretch/>
        </p:blipFill>
        <p:spPr>
          <a:xfrm>
            <a:off x="0" y="1371600"/>
            <a:ext cx="9144000" cy="493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44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3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t="6830" r="4483" b="4150"/>
          <a:stretch>
            <a:fillRect/>
          </a:stretch>
        </p:blipFill>
        <p:spPr bwMode="auto">
          <a:xfrm>
            <a:off x="1524000" y="1524000"/>
            <a:ext cx="69119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767534" y="563216"/>
            <a:ext cx="51849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CMB is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blackbody radiation at 2.725K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TW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8" name="文字方塊 1"/>
          <p:cNvSpPr txBox="1">
            <a:spLocks noChangeArrowheads="1"/>
          </p:cNvSpPr>
          <p:nvPr/>
        </p:nvSpPr>
        <p:spPr bwMode="auto">
          <a:xfrm>
            <a:off x="2855912" y="6145405"/>
            <a:ext cx="4248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完美的黑體輻射！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2767534" y="968057"/>
            <a:ext cx="394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大部分是微波，很冷。</a:t>
            </a:r>
          </a:p>
        </p:txBody>
      </p:sp>
    </p:spTree>
    <p:extLst>
      <p:ext uri="{BB962C8B-B14F-4D97-AF65-F5344CB8AC3E}">
        <p14:creationId xmlns:p14="http://schemas.microsoft.com/office/powerpoint/2010/main" val="2931619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776" y="17526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952065" y="7620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有熱接觸的所有物體，最後會一起達到熱平衡！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958789" y="12192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此時所有物體的溫度相等。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A67AF04-3B17-0C4B-B061-B2AEA83174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8" t="64532" r="58224" b="20962"/>
          <a:stretch/>
        </p:blipFill>
        <p:spPr>
          <a:xfrm>
            <a:off x="838200" y="5067505"/>
            <a:ext cx="1450061" cy="131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74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10150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0" r="15965" b="51355"/>
          <a:stretch/>
        </p:blipFill>
        <p:spPr bwMode="auto">
          <a:xfrm>
            <a:off x="602770" y="2192206"/>
            <a:ext cx="2374837" cy="217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516238" y="4823882"/>
            <a:ext cx="8115886" cy="45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zh-TW" altLang="en-US" sz="1800" dirty="0"/>
              <a:t>這一些輻射與物質湯不斷碰撞，交互作用，兩者一直維持熱平衡。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8" t="64532" r="58224" b="20962"/>
          <a:stretch/>
        </p:blipFill>
        <p:spPr>
          <a:xfrm>
            <a:off x="3124200" y="2209800"/>
            <a:ext cx="2384487" cy="216786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8" t="50026" r="58224" b="46400"/>
          <a:stretch/>
        </p:blipFill>
        <p:spPr>
          <a:xfrm>
            <a:off x="602770" y="1523763"/>
            <a:ext cx="2443225" cy="5473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02181" y="5731495"/>
            <a:ext cx="760959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zh-TW" altLang="en-US" dirty="0"/>
              <a:t>所以輻射會呈現</a:t>
            </a:r>
            <a:r>
              <a:rPr lang="zh-TW" altLang="en-US" dirty="0">
                <a:solidFill>
                  <a:srgbClr val="FF0000"/>
                </a:solidFill>
              </a:rPr>
              <a:t>黑體輻射</a:t>
            </a:r>
            <a:r>
              <a:rPr lang="zh-TW" altLang="en-US" dirty="0"/>
              <a:t>的樣式，輻射的溫度就是物質湯的溫度。</a:t>
            </a:r>
          </a:p>
        </p:txBody>
      </p:sp>
      <p:sp>
        <p:nvSpPr>
          <p:cNvPr id="3" name="矩形 2"/>
          <p:cNvSpPr/>
          <p:nvPr/>
        </p:nvSpPr>
        <p:spPr>
          <a:xfrm>
            <a:off x="533020" y="4454550"/>
            <a:ext cx="685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接近宇宙大霹靂時，溫度很高的物質湯，會放出黑體輻射！</a:t>
            </a:r>
          </a:p>
        </p:txBody>
      </p:sp>
      <p:pic>
        <p:nvPicPr>
          <p:cNvPr id="9" name="Picture 4" descr="\\psf\Home\Downloads\image01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872" y="2209800"/>
            <a:ext cx="2245559" cy="2173667"/>
          </a:xfrm>
          <a:prstGeom prst="rect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</p:pic>
      <p:pic>
        <p:nvPicPr>
          <p:cNvPr id="10" name="Picture 6" descr="Universe_expans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356568"/>
            <a:ext cx="1720602" cy="17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向左箭號 3"/>
          <p:cNvSpPr/>
          <p:nvPr/>
        </p:nvSpPr>
        <p:spPr>
          <a:xfrm>
            <a:off x="4049783" y="1725410"/>
            <a:ext cx="576064" cy="144016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98B4B772-FAA9-6744-80F4-0F096D154771}"/>
                  </a:ext>
                </a:extLst>
              </p:cNvPr>
              <p:cNvSpPr txBox="1"/>
              <p:nvPr/>
            </p:nvSpPr>
            <p:spPr>
              <a:xfrm>
                <a:off x="3024591" y="5359423"/>
                <a:ext cx="201622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⇆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𝛾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98B4B772-FAA9-6744-80F4-0F096D154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591" y="5359423"/>
                <a:ext cx="2016224" cy="369332"/>
              </a:xfrm>
              <a:prstGeom prst="rect">
                <a:avLst/>
              </a:prstGeom>
              <a:blipFill>
                <a:blip r:embed="rId6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2">
            <a:extLst>
              <a:ext uri="{FF2B5EF4-FFF2-40B4-BE49-F238E27FC236}">
                <a16:creationId xmlns:a16="http://schemas.microsoft.com/office/drawing/2014/main" id="{F303BE74-76DE-B645-A9F3-68F34B7AC36F}"/>
              </a:ext>
            </a:extLst>
          </p:cNvPr>
          <p:cNvSpPr txBox="1"/>
          <p:nvPr/>
        </p:nvSpPr>
        <p:spPr>
          <a:xfrm>
            <a:off x="516238" y="5359423"/>
            <a:ext cx="2856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例如光子與電子的散射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67203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igBang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2919"/>
            <a:ext cx="7019925" cy="589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295400" y="6324600"/>
            <a:ext cx="737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早期的宇宙所有物質都有熱作用，因此可以由一個溫度來標定。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81301" y="373306"/>
            <a:ext cx="74504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背景輻射隨著宇宙的擴張漸漸冷卻，類似絕熱膨脹，到今天只剩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2.725K</a:t>
            </a:r>
            <a:r>
              <a:rPr lang="zh-TW" altLang="en-US" sz="1800" dirty="0">
                <a:solidFill>
                  <a:srgbClr val="FF0000"/>
                </a:solidFill>
              </a:rPr>
              <a:t>。</a:t>
            </a:r>
          </a:p>
        </p:txBody>
      </p:sp>
      <p:pic>
        <p:nvPicPr>
          <p:cNvPr id="40964" name="Picture 4" descr="3k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t="6830" r="4483" b="4150"/>
          <a:stretch>
            <a:fillRect/>
          </a:stretch>
        </p:blipFill>
        <p:spPr bwMode="auto">
          <a:xfrm>
            <a:off x="5468231" y="3792213"/>
            <a:ext cx="3249438" cy="208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4" descr="F19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5" t="11644" b="22765"/>
          <a:stretch>
            <a:fillRect/>
          </a:stretch>
        </p:blipFill>
        <p:spPr bwMode="auto">
          <a:xfrm>
            <a:off x="5468230" y="1676383"/>
            <a:ext cx="32019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文字方塊 6"/>
          <p:cNvSpPr txBox="1">
            <a:spLocks noChangeArrowheads="1"/>
          </p:cNvSpPr>
          <p:nvPr/>
        </p:nvSpPr>
        <p:spPr bwMode="auto">
          <a:xfrm>
            <a:off x="475897" y="6124976"/>
            <a:ext cx="4752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背景輻射成為大霹靂理論最重要的直接證據！</a:t>
            </a:r>
          </a:p>
        </p:txBody>
      </p:sp>
      <p:sp>
        <p:nvSpPr>
          <p:cNvPr id="2" name="矩形 1"/>
          <p:cNvSpPr/>
          <p:nvPr/>
        </p:nvSpPr>
        <p:spPr>
          <a:xfrm>
            <a:off x="488902" y="1148193"/>
            <a:ext cx="6417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dirty="0">
                <a:solidFill>
                  <a:srgbClr val="FF0000"/>
                </a:solidFill>
              </a:rPr>
              <a:t>絕熱膨脹後現在的背景輻射依舊維持均勻同向及黑體的特性。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500030" y="742638"/>
            <a:ext cx="709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因為擴張是一個均勻同向的過程，</a:t>
            </a:r>
          </a:p>
        </p:txBody>
      </p:sp>
      <p:pic>
        <p:nvPicPr>
          <p:cNvPr id="13" name="Picture 10" descr="George Gamo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230" y="5490090"/>
            <a:ext cx="933616" cy="125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File:Lemaitre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34" y="5490090"/>
            <a:ext cx="855749" cy="125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6"/>
          <p:cNvSpPr txBox="1">
            <a:spLocks noChangeArrowheads="1"/>
          </p:cNvSpPr>
          <p:nvPr/>
        </p:nvSpPr>
        <p:spPr bwMode="auto">
          <a:xfrm>
            <a:off x="488902" y="5693274"/>
            <a:ext cx="4752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背景輻射的同向性可以以大霹靂理論解釋！</a:t>
            </a:r>
          </a:p>
        </p:txBody>
      </p:sp>
      <p:pic>
        <p:nvPicPr>
          <p:cNvPr id="16" name="Picture 6" descr="Universe_expans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76382"/>
            <a:ext cx="3813708" cy="381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4865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8" t="48810" r="47376" b="13738"/>
          <a:stretch/>
        </p:blipFill>
        <p:spPr>
          <a:xfrm>
            <a:off x="5020661" y="107430"/>
            <a:ext cx="3564401" cy="4183268"/>
          </a:xfrm>
          <a:prstGeom prst="rect">
            <a:avLst/>
          </a:prstGeom>
        </p:spPr>
      </p:pic>
      <p:pic>
        <p:nvPicPr>
          <p:cNvPr id="49154" name="Picture 2" descr="10150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48"/>
          <a:stretch/>
        </p:blipFill>
        <p:spPr bwMode="auto">
          <a:xfrm>
            <a:off x="765557" y="188640"/>
            <a:ext cx="3787367" cy="180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10150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796632" y="2341471"/>
            <a:ext cx="3725218" cy="194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96952" y="4352919"/>
            <a:ext cx="79208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大霹靂後約</a:t>
            </a:r>
            <a:r>
              <a:rPr lang="zh-TW" altLang="en-US" sz="1800" dirty="0">
                <a:solidFill>
                  <a:srgbClr val="FF0000"/>
                </a:solidFill>
              </a:rPr>
              <a:t>三十萬年</a:t>
            </a:r>
            <a:r>
              <a:rPr lang="zh-TW" altLang="en-US" sz="1800" dirty="0"/>
              <a:t>，質子開始捕捉電子，形成原子，稱為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Recombination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318132" y="4739898"/>
                <a:ext cx="180613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𝑝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𝐻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𝛾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8132" y="4739898"/>
                <a:ext cx="1806135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3314278" y="5224728"/>
                <a:ext cx="1940083" cy="67633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𝐻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𝐻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278" y="5224728"/>
                <a:ext cx="1940083" cy="67633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5386563" y="5373070"/>
                <a:ext cx="3231269" cy="39074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𝐻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𝐻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13.6 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eV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563" y="5373070"/>
                <a:ext cx="3231269" cy="390748"/>
              </a:xfrm>
              <a:prstGeom prst="rect">
                <a:avLst/>
              </a:prstGeom>
              <a:blipFill rotWithShape="1">
                <a:blip r:embed="rId6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4295880" y="6354570"/>
                <a:ext cx="218136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rec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0.3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eV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~3600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K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880" y="6354570"/>
                <a:ext cx="2181366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2123728" y="6340551"/>
                <a:ext cx="176548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rec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288000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yr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6340551"/>
                <a:ext cx="1765483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703848" y="5901067"/>
                <a:ext cx="80446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當熱能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小於束縛能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𝐵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zh-TW" altLang="en-US" dirty="0"/>
                  <a:t>時，向左反應遠小於向右，氫原子會大量形成。</a:t>
                </a: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848" y="5901067"/>
                <a:ext cx="8044616" cy="369332"/>
              </a:xfrm>
              <a:prstGeom prst="rect">
                <a:avLst/>
              </a:prstGeom>
              <a:blipFill>
                <a:blip r:embed="rId9"/>
                <a:stretch>
                  <a:fillRect l="-631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向下箭號 1"/>
          <p:cNvSpPr/>
          <p:nvPr/>
        </p:nvSpPr>
        <p:spPr>
          <a:xfrm>
            <a:off x="2659240" y="1998043"/>
            <a:ext cx="184568" cy="34342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5240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57" y="445897"/>
            <a:ext cx="701992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向下箭號 2"/>
          <p:cNvSpPr/>
          <p:nvPr/>
        </p:nvSpPr>
        <p:spPr>
          <a:xfrm>
            <a:off x="4124223" y="1273456"/>
            <a:ext cx="184568" cy="34342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1242057" y="3361688"/>
            <a:ext cx="106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電子數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2447763" y="6097992"/>
                <a:ext cx="49685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Recombination</a:t>
                </a:r>
                <a:r>
                  <a:rPr lang="zh-TW" altLang="en-US" dirty="0"/>
                  <a:t>之後，電子密度急速降低！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𝑛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↓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763" y="6097992"/>
                <a:ext cx="4968552" cy="369332"/>
              </a:xfrm>
              <a:prstGeom prst="rect">
                <a:avLst/>
              </a:prstGeom>
              <a:blipFill>
                <a:blip r:embed="rId3"/>
                <a:stretch>
                  <a:fillRect l="-1020" t="-6897" b="-241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A8F9151F-F3F5-4273-638D-175D68B77742}"/>
              </a:ext>
            </a:extLst>
          </p:cNvPr>
          <p:cNvSpPr/>
          <p:nvPr/>
        </p:nvSpPr>
        <p:spPr>
          <a:xfrm>
            <a:off x="3823002" y="956888"/>
            <a:ext cx="1282398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0355511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64" y="4388671"/>
            <a:ext cx="547687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539434" y="440934"/>
            <a:ext cx="5915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dirty="0"/>
              <a:t>背景輻射與電中性的氫原子作用很小，</a:t>
            </a:r>
            <a:endParaRPr lang="en-US" altLang="zh-TW" dirty="0"/>
          </a:p>
        </p:txBody>
      </p:sp>
      <p:sp>
        <p:nvSpPr>
          <p:cNvPr id="8" name="文字方塊 7"/>
          <p:cNvSpPr txBox="1"/>
          <p:nvPr/>
        </p:nvSpPr>
        <p:spPr>
          <a:xfrm>
            <a:off x="1539434" y="2584604"/>
            <a:ext cx="6552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光與物質便彼此獨立發展，輻射的溫度不再是物質的溫度。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5378726" y="1280661"/>
                <a:ext cx="201622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⇆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𝛾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726" y="1280661"/>
                <a:ext cx="2016224" cy="369332"/>
              </a:xfrm>
              <a:prstGeom prst="rect">
                <a:avLst/>
              </a:prstGeom>
              <a:blipFill>
                <a:blip r:embed="rId3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1564330" y="2992055"/>
            <a:ext cx="3456384" cy="367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 Decoupling 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5923906" y="1793417"/>
                <a:ext cx="1471044" cy="61286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cs typeface="Times New Roman" pitchFamily="18" charset="0"/>
                        </a:rPr>
                        <m:t>𝜏</m:t>
                      </m:r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𝑛𝑣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≫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𝐻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3906" y="1793417"/>
                <a:ext cx="1471044" cy="612860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794030" y="3359353"/>
                <a:ext cx="216924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D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0.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27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eV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~3240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K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030" y="3359353"/>
                <a:ext cx="2169248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621877" y="3364175"/>
                <a:ext cx="161839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D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380000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yr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877" y="3364175"/>
                <a:ext cx="1618392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1539434" y="3841012"/>
            <a:ext cx="5310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dirty="0"/>
              <a:t>光在宇宙中幾乎自由行走，宇宙由模糊變透明。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568972" y="825054"/>
                <a:ext cx="49685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Recombination</a:t>
                </a:r>
                <a:r>
                  <a:rPr lang="zh-TW" altLang="en-US" dirty="0"/>
                  <a:t>之後，電子密度急速降低！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𝑛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↓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972" y="825054"/>
                <a:ext cx="4968552" cy="369332"/>
              </a:xfrm>
              <a:prstGeom prst="rect">
                <a:avLst/>
              </a:prstGeom>
              <a:blipFill>
                <a:blip r:embed="rId7"/>
                <a:stretch>
                  <a:fillRect l="-1020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1524639" y="1280661"/>
            <a:ext cx="3656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光子與電子發生散射的機會變小。</a:t>
            </a:r>
            <a:endParaRPr lang="zh-CN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524639" y="1827728"/>
            <a:ext cx="4399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散射速率降低，趕不上宇宙本身的擴張：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82082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92" y="476672"/>
            <a:ext cx="701992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763688" y="6165304"/>
            <a:ext cx="662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Recombination is followed quickly by Photon Decoupling. 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F63FDE-385F-8AE8-5DA1-E89A64740605}"/>
              </a:ext>
            </a:extLst>
          </p:cNvPr>
          <p:cNvSpPr/>
          <p:nvPr/>
        </p:nvSpPr>
        <p:spPr>
          <a:xfrm>
            <a:off x="4191000" y="1524000"/>
            <a:ext cx="10668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7188978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3" b="8126"/>
          <a:stretch/>
        </p:blipFill>
        <p:spPr bwMode="auto">
          <a:xfrm>
            <a:off x="1219200" y="152400"/>
            <a:ext cx="469876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8" t="48810" r="58817" b="13738"/>
          <a:stretch/>
        </p:blipFill>
        <p:spPr>
          <a:xfrm>
            <a:off x="7010400" y="3419576"/>
            <a:ext cx="1333422" cy="331082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4" t="48810" r="47376" b="13738"/>
          <a:stretch/>
        </p:blipFill>
        <p:spPr>
          <a:xfrm>
            <a:off x="7010400" y="127602"/>
            <a:ext cx="1325497" cy="325471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111A51E-B61E-4949-A665-EDEC07D65D7B}"/>
              </a:ext>
            </a:extLst>
          </p:cNvPr>
          <p:cNvSpPr txBox="1"/>
          <p:nvPr/>
        </p:nvSpPr>
        <p:spPr>
          <a:xfrm>
            <a:off x="1219200" y="566291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從此物質與背景輻射不再處於熱平衡。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4E526E8-0AA7-994D-8227-A00687C0130A}"/>
              </a:ext>
            </a:extLst>
          </p:cNvPr>
          <p:cNvSpPr txBox="1"/>
          <p:nvPr/>
        </p:nvSpPr>
        <p:spPr>
          <a:xfrm>
            <a:off x="1219200" y="601199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物質與背景輻射會有各自的溫度。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D7DA938-84A5-404F-8F62-D0B84873593E}"/>
              </a:ext>
            </a:extLst>
          </p:cNvPr>
          <p:cNvSpPr txBox="1"/>
          <p:nvPr/>
        </p:nvSpPr>
        <p:spPr>
          <a:xfrm>
            <a:off x="1221128" y="6361066"/>
            <a:ext cx="5941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物質沒有背景輻射的干擾，才能發展出不均勻的分佈。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5B4562-D295-996D-9ABF-ECE3EE75410B}"/>
              </a:ext>
            </a:extLst>
          </p:cNvPr>
          <p:cNvSpPr/>
          <p:nvPr/>
        </p:nvSpPr>
        <p:spPr>
          <a:xfrm>
            <a:off x="4218120" y="2209800"/>
            <a:ext cx="195407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419265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A51D8EA3-8CAD-3B49-8C8D-CAE2F1ABA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976"/>
            <a:ext cx="9144000" cy="609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212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igBang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71" y="381001"/>
            <a:ext cx="6623554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463171" y="6096000"/>
            <a:ext cx="737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後期的宇宙溫度就是背景輻射的溫度。物質的溫度各地不同。</a:t>
            </a:r>
          </a:p>
        </p:txBody>
      </p:sp>
    </p:spTree>
    <p:extLst>
      <p:ext uri="{BB962C8B-B14F-4D97-AF65-F5344CB8AC3E}">
        <p14:creationId xmlns:p14="http://schemas.microsoft.com/office/powerpoint/2010/main" val="40723546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74397"/>
            <a:ext cx="65659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矩形 2"/>
          <p:cNvSpPr>
            <a:spLocks noChangeArrowheads="1"/>
          </p:cNvSpPr>
          <p:nvPr/>
        </p:nvSpPr>
        <p:spPr bwMode="auto">
          <a:xfrm>
            <a:off x="755650" y="2552460"/>
            <a:ext cx="877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+mj-lt"/>
              </a:rPr>
              <a:t>38</a:t>
            </a:r>
            <a:r>
              <a:rPr lang="zh-TW" altLang="en-US" sz="1800" dirty="0"/>
              <a:t>萬年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452065" y="5684066"/>
            <a:ext cx="69847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 Decoupling</a:t>
            </a:r>
            <a:r>
              <a:rPr lang="zh-TW" altLang="en-US" sz="1800" dirty="0">
                <a:solidFill>
                  <a:srgbClr val="FF0000"/>
                </a:solidFill>
              </a:rPr>
              <a:t>之後，光不再被散射而直進，宇宙由模糊變透明。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440585" y="6096213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透明的宇宙對輻射不留下任何痕跡。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476375" y="5275369"/>
            <a:ext cx="69847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 Decoupling</a:t>
            </a:r>
            <a:r>
              <a:rPr lang="zh-TW" altLang="en-US" sz="1800" dirty="0"/>
              <a:t>之前，光不斷被電子散射，宇宙是模糊的。</a:t>
            </a:r>
          </a:p>
        </p:txBody>
      </p:sp>
      <p:sp>
        <p:nvSpPr>
          <p:cNvPr id="5" name="矩形 4"/>
          <p:cNvSpPr/>
          <p:nvPr/>
        </p:nvSpPr>
        <p:spPr>
          <a:xfrm>
            <a:off x="8119" y="3102839"/>
            <a:ext cx="1973617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 Decoupling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3799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znet_hot_bath_tub_badestamp_andoey_energi_lite_bilde_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444877"/>
            <a:ext cx="3693167" cy="3730374"/>
          </a:xfrm>
          <a:noFill/>
        </p:spPr>
      </p:pic>
      <p:sp>
        <p:nvSpPr>
          <p:cNvPr id="2" name="文字方塊 1"/>
          <p:cNvSpPr txBox="1"/>
          <p:nvPr/>
        </p:nvSpPr>
        <p:spPr>
          <a:xfrm>
            <a:off x="2895600" y="762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物體的冷熱可以完全由溫度代表。</a:t>
            </a:r>
          </a:p>
        </p:txBody>
      </p:sp>
      <p:pic>
        <p:nvPicPr>
          <p:cNvPr id="8" name="Picture 2" descr="C:\Users\Chia-Hung Chang\Downloads\Data\Knight\Media\Chapter17\Images\17_10Figure-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95" b="28802"/>
          <a:stretch>
            <a:fillRect/>
          </a:stretch>
        </p:blipFill>
        <p:spPr bwMode="auto">
          <a:xfrm>
            <a:off x="6019800" y="2590800"/>
            <a:ext cx="1752600" cy="258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7482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9" name="Line 5"/>
          <p:cNvSpPr>
            <a:spLocks noChangeShapeType="1"/>
          </p:cNvSpPr>
          <p:nvPr/>
        </p:nvSpPr>
        <p:spPr bwMode="auto">
          <a:xfrm>
            <a:off x="3657600" y="3319509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3657600" y="2557509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一對一對應</a:t>
            </a: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2133600" y="1033509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冷熱狀態</a:t>
            </a: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5410200" y="1033509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可觀察的熱座標</a:t>
            </a:r>
          </a:p>
        </p:txBody>
      </p:sp>
      <p:sp>
        <p:nvSpPr>
          <p:cNvPr id="19462" name="Line 5"/>
          <p:cNvSpPr>
            <a:spLocks noChangeShapeType="1"/>
          </p:cNvSpPr>
          <p:nvPr/>
        </p:nvSpPr>
        <p:spPr bwMode="auto">
          <a:xfrm>
            <a:off x="3581400" y="1262109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3581400" y="500109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一對一對應</a:t>
            </a:r>
          </a:p>
        </p:txBody>
      </p:sp>
      <p:sp>
        <p:nvSpPr>
          <p:cNvPr id="19464" name="Text Box 3"/>
          <p:cNvSpPr txBox="1">
            <a:spLocks noChangeArrowheads="1"/>
          </p:cNvSpPr>
          <p:nvPr/>
        </p:nvSpPr>
        <p:spPr bwMode="auto">
          <a:xfrm>
            <a:off x="2133600" y="1719309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冷熱狀態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5" name="Text Box 4"/>
              <p:cNvSpPr txBox="1">
                <a:spLocks noChangeArrowheads="1"/>
              </p:cNvSpPr>
              <p:nvPr/>
            </p:nvSpPr>
            <p:spPr bwMode="auto">
              <a:xfrm>
                <a:off x="5410200" y="1719309"/>
                <a:ext cx="1295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zh-TW" altLang="en-US" sz="1800" dirty="0"/>
                  <a:t> 溫度</a:t>
                </a:r>
              </a:p>
            </p:txBody>
          </p:sp>
        </mc:Choice>
        <mc:Fallback xmlns="">
          <p:sp>
            <p:nvSpPr>
              <p:cNvPr id="1946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0200" y="1719309"/>
                <a:ext cx="1295400" cy="366713"/>
              </a:xfrm>
              <a:prstGeom prst="rect">
                <a:avLst/>
              </a:prstGeom>
              <a:blipFill rotWithShape="1">
                <a:blip r:embed="rId2"/>
                <a:stretch>
                  <a:fillRect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6" name="Line 5"/>
          <p:cNvSpPr>
            <a:spLocks noChangeShapeType="1"/>
          </p:cNvSpPr>
          <p:nvPr/>
        </p:nvSpPr>
        <p:spPr bwMode="auto">
          <a:xfrm>
            <a:off x="3581400" y="1947909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715000" y="3211512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可觀察的熱座標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4"/>
              <p:cNvSpPr txBox="1">
                <a:spLocks noChangeArrowheads="1"/>
              </p:cNvSpPr>
              <p:nvPr/>
            </p:nvSpPr>
            <p:spPr bwMode="auto">
              <a:xfrm>
                <a:off x="1981200" y="3167109"/>
                <a:ext cx="1295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zh-TW" altLang="en-US" sz="1800" dirty="0"/>
                  <a:t> 溫度</a:t>
                </a:r>
              </a:p>
            </p:txBody>
          </p:sp>
        </mc:Choice>
        <mc:Fallback xmlns="">
          <p:sp>
            <p:nvSpPr>
              <p:cNvPr id="1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81200" y="3167109"/>
                <a:ext cx="1295400" cy="366713"/>
              </a:xfrm>
              <a:prstGeom prst="rect">
                <a:avLst/>
              </a:prstGeom>
              <a:blipFill rotWithShape="1">
                <a:blip r:embed="rId3"/>
                <a:stretch>
                  <a:fillRect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4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812381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3787728"/>
            <a:ext cx="24638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794825"/>
            <a:ext cx="2781300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391771" y="60198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熱座標是每一個系統特有的，溫度則是所有系統共有的物理量。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9" grpId="0" animBg="1"/>
      <p:bldP spid="118791" grpId="0"/>
      <p:bldP spid="17" grpId="0"/>
      <p:bldP spid="18" grpId="0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8787" name="Text Box 3"/>
              <p:cNvSpPr txBox="1">
                <a:spLocks noChangeArrowheads="1"/>
              </p:cNvSpPr>
              <p:nvPr/>
            </p:nvSpPr>
            <p:spPr bwMode="auto">
              <a:xfrm>
                <a:off x="2571750" y="1744986"/>
                <a:ext cx="1066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/>
                  <a:t>溫度</a:t>
                </a:r>
              </a:p>
            </p:txBody>
          </p:sp>
        </mc:Choice>
        <mc:Fallback xmlns="">
          <p:sp>
            <p:nvSpPr>
              <p:cNvPr id="11878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1750" y="1744986"/>
                <a:ext cx="1066800" cy="366713"/>
              </a:xfrm>
              <a:prstGeom prst="rect">
                <a:avLst/>
              </a:prstGeom>
              <a:blipFill rotWithShape="1">
                <a:blip r:embed="rId2"/>
                <a:stretch>
                  <a:fillRect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788" name="Text Box 4"/>
              <p:cNvSpPr txBox="1">
                <a:spLocks noChangeArrowheads="1"/>
              </p:cNvSpPr>
              <p:nvPr/>
            </p:nvSpPr>
            <p:spPr bwMode="auto">
              <a:xfrm>
                <a:off x="5543550" y="1744986"/>
                <a:ext cx="1295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𝐿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長度</a:t>
                </a:r>
              </a:p>
            </p:txBody>
          </p:sp>
        </mc:Choice>
        <mc:Fallback xmlns="">
          <p:sp>
            <p:nvSpPr>
              <p:cNvPr id="11878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43550" y="1744986"/>
                <a:ext cx="1295400" cy="366713"/>
              </a:xfrm>
              <a:prstGeom prst="rect">
                <a:avLst/>
              </a:prstGeom>
              <a:blipFill rotWithShape="1">
                <a:blip r:embed="rId3"/>
                <a:stretch>
                  <a:fillRect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789" name="Line 5"/>
          <p:cNvSpPr>
            <a:spLocks noChangeShapeType="1"/>
          </p:cNvSpPr>
          <p:nvPr/>
        </p:nvSpPr>
        <p:spPr bwMode="auto">
          <a:xfrm>
            <a:off x="3714750" y="1973586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3714750" y="1211586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一對一對應</a:t>
            </a:r>
          </a:p>
        </p:txBody>
      </p:sp>
      <p:sp>
        <p:nvSpPr>
          <p:cNvPr id="20494" name="文字方塊 14"/>
          <p:cNvSpPr txBox="1">
            <a:spLocks noChangeArrowheads="1"/>
          </p:cNvSpPr>
          <p:nvPr/>
        </p:nvSpPr>
        <p:spPr bwMode="auto">
          <a:xfrm>
            <a:off x="3714750" y="685799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以固體為例：</a:t>
            </a:r>
          </a:p>
        </p:txBody>
      </p:sp>
      <p:pic>
        <p:nvPicPr>
          <p:cNvPr id="13" name="Picture 10" descr="D:\Dropbox\Documents\課程\YoungTextBook\Images\Chapter17\A_Images\A_Figures_and_Photos\17_01_Figur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9" b="5511"/>
          <a:stretch>
            <a:fillRect/>
          </a:stretch>
        </p:blipFill>
        <p:spPr bwMode="auto">
          <a:xfrm>
            <a:off x="1030940" y="2977236"/>
            <a:ext cx="2334509" cy="307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581400" y="3459581"/>
            <a:ext cx="521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如此就可以以某一液體的長度來定義一個溫標！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3612776" y="4512934"/>
                <a:ext cx="4991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攝氏溫標定水沸點為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100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r>
                  <a:rPr lang="zh-TW" altLang="en-US" dirty="0"/>
                  <a:t>，冰點為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0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r>
                  <a:rPr lang="zh-TW" altLang="en-US" dirty="0"/>
                  <a:t>，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776" y="4512934"/>
                <a:ext cx="4991100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1100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3612776" y="5059781"/>
                <a:ext cx="411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將兩者間對應的長度分割為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100</m:t>
                    </m:r>
                  </m:oMath>
                </a14:m>
                <a:r>
                  <a:rPr lang="zh-TW" altLang="en-US" dirty="0"/>
                  <a:t>等分。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776" y="5059781"/>
                <a:ext cx="4114800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333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3599328" y="3950889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定溫度差即正比於長度差。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8787" name="Text Box 3"/>
              <p:cNvSpPr txBox="1">
                <a:spLocks noChangeArrowheads="1"/>
              </p:cNvSpPr>
              <p:nvPr/>
            </p:nvSpPr>
            <p:spPr bwMode="auto">
              <a:xfrm>
                <a:off x="2628900" y="1536509"/>
                <a:ext cx="1066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/>
                  <a:t>溫度</a:t>
                </a:r>
              </a:p>
            </p:txBody>
          </p:sp>
        </mc:Choice>
        <mc:Fallback xmlns="">
          <p:sp>
            <p:nvSpPr>
              <p:cNvPr id="11878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8900" y="1536509"/>
                <a:ext cx="1066800" cy="366713"/>
              </a:xfrm>
              <a:prstGeom prst="rect">
                <a:avLst/>
              </a:prstGeom>
              <a:blipFill rotWithShape="1">
                <a:blip r:embed="rId2"/>
                <a:stretch>
                  <a:fillRect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788" name="Text Box 4"/>
              <p:cNvSpPr txBox="1">
                <a:spLocks noChangeArrowheads="1"/>
              </p:cNvSpPr>
              <p:nvPr/>
            </p:nvSpPr>
            <p:spPr bwMode="auto">
              <a:xfrm>
                <a:off x="5600700" y="1536509"/>
                <a:ext cx="1295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𝐿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長度</a:t>
                </a:r>
              </a:p>
            </p:txBody>
          </p:sp>
        </mc:Choice>
        <mc:Fallback xmlns="">
          <p:sp>
            <p:nvSpPr>
              <p:cNvPr id="11878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00700" y="1536509"/>
                <a:ext cx="1295400" cy="366713"/>
              </a:xfrm>
              <a:prstGeom prst="rect">
                <a:avLst/>
              </a:prstGeom>
              <a:blipFill rotWithShape="1">
                <a:blip r:embed="rId3"/>
                <a:stretch>
                  <a:fillRect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789" name="Line 5"/>
          <p:cNvSpPr>
            <a:spLocks noChangeShapeType="1"/>
          </p:cNvSpPr>
          <p:nvPr/>
        </p:nvSpPr>
        <p:spPr bwMode="auto">
          <a:xfrm>
            <a:off x="3771900" y="1765109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2438400" y="2988557"/>
            <a:ext cx="381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溫度為長度的一個函數：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3771900" y="1003109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一對一對應</a:t>
            </a:r>
          </a:p>
        </p:txBody>
      </p:sp>
      <p:sp>
        <p:nvSpPr>
          <p:cNvPr id="20494" name="文字方塊 14"/>
          <p:cNvSpPr txBox="1">
            <a:spLocks noChangeArrowheads="1"/>
          </p:cNvSpPr>
          <p:nvPr/>
        </p:nvSpPr>
        <p:spPr bwMode="auto">
          <a:xfrm>
            <a:off x="2438400" y="2413279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對一固體或液體：</a:t>
            </a:r>
          </a:p>
        </p:txBody>
      </p:sp>
      <p:pic>
        <p:nvPicPr>
          <p:cNvPr id="20495" name="Picture 11" descr="C:\Users\Chia-Hung Chang\Downloads\Data\Knight\Media\Chapter16\Images\16_UnnumPho_p485_1-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70" y="965479"/>
            <a:ext cx="1600200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12" descr="C:\Users\Chia-Hung Chang\Downloads\Data\Knight\Media\Chapter16\Images\16_UnnumPho_p485_2-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70" y="3632479"/>
            <a:ext cx="1612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438400" y="3545536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找此函數的方法就是在不同長度時，以標準攝氏溫度計測量溫度。</a:t>
            </a:r>
          </a:p>
        </p:txBody>
      </p:sp>
      <p:pic>
        <p:nvPicPr>
          <p:cNvPr id="11" name="Picture 6" descr="D:\Dropbox\Documents\課程\YoungTextBook\Images\Chapter17\A_Images\A_Figures_and_Photos\17_08_Figur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5" b="57738"/>
          <a:stretch/>
        </p:blipFill>
        <p:spPr bwMode="auto">
          <a:xfrm>
            <a:off x="2476500" y="4376550"/>
            <a:ext cx="3475038" cy="128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067300" y="2989113"/>
                <a:ext cx="71224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𝑇</m:t>
                      </m:r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(</m:t>
                      </m:r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𝐿</m:t>
                      </m:r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7300" y="2989113"/>
                <a:ext cx="712246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6682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1" t="44012" r="22491" b="26619"/>
          <a:stretch>
            <a:fillRect/>
          </a:stretch>
        </p:blipFill>
        <p:spPr bwMode="auto">
          <a:xfrm>
            <a:off x="4800600" y="1143000"/>
            <a:ext cx="3505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0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969974"/>
              </p:ext>
            </p:extLst>
          </p:nvPr>
        </p:nvGraphicFramePr>
        <p:xfrm>
          <a:off x="4862513" y="2590800"/>
          <a:ext cx="34448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253890" imgH="393529" progId="Equation.3">
                  <p:embed/>
                </p:oleObj>
              </mc:Choice>
              <mc:Fallback>
                <p:oleObj name="方程式" r:id="rId3" imgW="253890" imgH="393529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2513" y="2590800"/>
                        <a:ext cx="34448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9" name="文字方塊 6"/>
          <p:cNvSpPr txBox="1">
            <a:spLocks noChangeArrowheads="1"/>
          </p:cNvSpPr>
          <p:nvPr/>
        </p:nvSpPr>
        <p:spPr bwMode="auto">
          <a:xfrm>
            <a:off x="4789394" y="4625448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線膨脹係數</a:t>
            </a:r>
          </a:p>
        </p:txBody>
      </p:sp>
      <p:pic>
        <p:nvPicPr>
          <p:cNvPr id="21510" name="Picture 6" descr="D:\Dropbox\Documents\課程\YoungTextBook\Images\Chapter17\A_Images\A_Figures_and_Photos\17_08_Fig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77870"/>
            <a:ext cx="3475038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文字方塊 6"/>
          <p:cNvSpPr txBox="1">
            <a:spLocks noChangeArrowheads="1"/>
          </p:cNvSpPr>
          <p:nvPr/>
        </p:nvSpPr>
        <p:spPr bwMode="auto">
          <a:xfrm>
            <a:off x="1274072" y="674132"/>
            <a:ext cx="6400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長度的增加與溫度變化的關係，一般就以熱膨脹係數來表示：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275294" y="4625448"/>
                <a:ext cx="136300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294" y="4625448"/>
                <a:ext cx="136300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4862513" y="5943600"/>
                <a:ext cx="228145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zh-TW" altLang="en-US" b="0" i="1" smtClean="0">
                          <a:latin typeface="Cambria Math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2513" y="5943600"/>
                <a:ext cx="228145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4823011" y="5105400"/>
                <a:ext cx="30233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若膨脹係數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𝛼</m:t>
                    </m:r>
                  </m:oMath>
                </a14:m>
                <a:r>
                  <a:rPr lang="zh-TW" altLang="en-US" dirty="0"/>
                  <a:t>為常數：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3011" y="5105400"/>
                <a:ext cx="3023347" cy="369332"/>
              </a:xfrm>
              <a:prstGeom prst="rect">
                <a:avLst/>
              </a:prstGeom>
              <a:blipFill>
                <a:blip r:embed="rId9"/>
                <a:stretch>
                  <a:fillRect l="-1674" t="-10000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7846358" y="5943600"/>
                <a:ext cx="71224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𝑇</m:t>
                      </m:r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(</m:t>
                      </m:r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𝐿</m:t>
                      </m:r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6358" y="5943600"/>
                <a:ext cx="712246" cy="369332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7140922" y="5943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就是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84E3A1-A5DB-4A4F-89B7-AB7DC88ACD4F}"/>
              </a:ext>
            </a:extLst>
          </p:cNvPr>
          <p:cNvSpPr txBox="1"/>
          <p:nvPr/>
        </p:nvSpPr>
        <p:spPr>
          <a:xfrm>
            <a:off x="4800600" y="5522976"/>
            <a:ext cx="296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長度就是溫度的線性函數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D:\Dropbox\Documents\課程\YoungTextBook\Images\Chapter17\A_Images\A_Figures_and_Photos\17_09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5471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362200" y="5334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熱漲冷縮是由分子的位能來決定：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90600"/>
            <a:ext cx="52673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2"/>
          <a:stretch>
            <a:fillRect/>
          </a:stretch>
        </p:blipFill>
        <p:spPr bwMode="auto">
          <a:xfrm>
            <a:off x="2514600" y="3581400"/>
            <a:ext cx="40767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文字方塊 3"/>
          <p:cNvSpPr txBox="1">
            <a:spLocks noChangeArrowheads="1"/>
          </p:cNvSpPr>
          <p:nvPr/>
        </p:nvSpPr>
        <p:spPr bwMode="auto">
          <a:xfrm>
            <a:off x="3048000" y="5638800"/>
            <a:ext cx="3124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金屬比礦物結晶膨脹係數大</a:t>
            </a:r>
          </a:p>
        </p:txBody>
      </p:sp>
      <p:sp>
        <p:nvSpPr>
          <p:cNvPr id="24581" name="文字方塊 4"/>
          <p:cNvSpPr txBox="1">
            <a:spLocks noChangeArrowheads="1"/>
          </p:cNvSpPr>
          <p:nvPr/>
        </p:nvSpPr>
        <p:spPr bwMode="auto">
          <a:xfrm>
            <a:off x="4953000" y="2895600"/>
            <a:ext cx="114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200"/>
              <a:t>不變鋼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D:\Dropbox\Documents\課程\YoungTextBook\Images\Chapter17\A_Images\A_Figures_and_Photos\17_12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38200"/>
            <a:ext cx="4911725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文字方塊 3"/>
          <p:cNvSpPr txBox="1">
            <a:spLocks noChangeArrowheads="1"/>
          </p:cNvSpPr>
          <p:nvPr/>
        </p:nvSpPr>
        <p:spPr bwMode="auto">
          <a:xfrm>
            <a:off x="3429000" y="381000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接近冰點的水是例外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een light in the sky&#10;&#10;Description automatically generated with medium confidence">
            <a:extLst>
              <a:ext uri="{FF2B5EF4-FFF2-40B4-BE49-F238E27FC236}">
                <a16:creationId xmlns:a16="http://schemas.microsoft.com/office/drawing/2014/main" id="{C7E859CB-16A3-1649-8052-7C562E3A7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976"/>
            <a:ext cx="9144000" cy="609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73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hea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/>
          <a:stretch>
            <a:fillRect/>
          </a:stretch>
        </p:blipFill>
        <p:spPr bwMode="auto">
          <a:xfrm>
            <a:off x="2819400" y="228600"/>
            <a:ext cx="38004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Line 7"/>
          <p:cNvSpPr>
            <a:spLocks noChangeShapeType="1"/>
          </p:cNvSpPr>
          <p:nvPr/>
        </p:nvSpPr>
        <p:spPr bwMode="auto">
          <a:xfrm>
            <a:off x="3581400" y="3733800"/>
            <a:ext cx="1524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28" name="Line 8"/>
          <p:cNvSpPr>
            <a:spLocks noChangeShapeType="1"/>
          </p:cNvSpPr>
          <p:nvPr/>
        </p:nvSpPr>
        <p:spPr bwMode="auto">
          <a:xfrm flipH="1">
            <a:off x="3581400" y="4038600"/>
            <a:ext cx="1524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29" name="Line 9"/>
          <p:cNvSpPr>
            <a:spLocks noChangeShapeType="1"/>
          </p:cNvSpPr>
          <p:nvPr/>
        </p:nvSpPr>
        <p:spPr bwMode="auto">
          <a:xfrm flipV="1">
            <a:off x="3581400" y="4572000"/>
            <a:ext cx="1524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30" name="Line 10"/>
          <p:cNvSpPr>
            <a:spLocks noChangeShapeType="1"/>
          </p:cNvSpPr>
          <p:nvPr/>
        </p:nvSpPr>
        <p:spPr bwMode="auto">
          <a:xfrm>
            <a:off x="3733800" y="4572000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31" name="Line 11"/>
          <p:cNvSpPr>
            <a:spLocks noChangeShapeType="1"/>
          </p:cNvSpPr>
          <p:nvPr/>
        </p:nvSpPr>
        <p:spPr bwMode="auto">
          <a:xfrm flipV="1">
            <a:off x="4114800" y="3733800"/>
            <a:ext cx="1524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32" name="Line 12"/>
          <p:cNvSpPr>
            <a:spLocks noChangeShapeType="1"/>
          </p:cNvSpPr>
          <p:nvPr/>
        </p:nvSpPr>
        <p:spPr bwMode="auto">
          <a:xfrm>
            <a:off x="4267200" y="3733800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971800" y="2971800"/>
            <a:ext cx="5137361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970709" y="1688912"/>
            <a:ext cx="7765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1800" dirty="0"/>
              <a:t>溫度與熱座標有一對一的對應。兩組值雖不同，但是內涵一致的座標！</a:t>
            </a:r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>
            <a:off x="3079961" y="3962400"/>
            <a:ext cx="426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2779" name="Oval 11"/>
          <p:cNvSpPr>
            <a:spLocks noChangeArrowheads="1"/>
          </p:cNvSpPr>
          <p:nvPr/>
        </p:nvSpPr>
        <p:spPr bwMode="auto">
          <a:xfrm>
            <a:off x="4603961" y="3886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780" name="Text Box 12"/>
              <p:cNvSpPr txBox="1">
                <a:spLocks noChangeArrowheads="1"/>
              </p:cNvSpPr>
              <p:nvPr/>
            </p:nvSpPr>
            <p:spPr bwMode="auto">
              <a:xfrm>
                <a:off x="7347161" y="3733800"/>
                <a:ext cx="7620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𝐿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780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47161" y="3733800"/>
                <a:ext cx="762000" cy="36671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4527761" y="35052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狀態</a:t>
            </a:r>
          </a:p>
        </p:txBody>
      </p:sp>
      <p:pic>
        <p:nvPicPr>
          <p:cNvPr id="27662" name="Picture 10" descr="D:\Dropbox\Documents\課程\YoungTextBook\Images\Chapter17\A_Images\A_Figures_and_Photos\17_01_Figur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9" b="5511"/>
          <a:stretch>
            <a:fillRect/>
          </a:stretch>
        </p:blipFill>
        <p:spPr bwMode="auto">
          <a:xfrm>
            <a:off x="986397" y="2971800"/>
            <a:ext cx="17954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970709" y="2222312"/>
            <a:ext cx="441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固體的熱物理是由單變數控制的系統。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982615" y="1143000"/>
            <a:ext cx="775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以熱座標的值畫成一個軸：物體的冷熱狀態可以以一個軸上的點來代表。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1174961" y="567288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熱座標是每一個系統特有的，溫度則是所有系統共有的物理量。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991237" y="482315"/>
                <a:ext cx="71224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𝑇</m:t>
                      </m:r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(</m:t>
                      </m:r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𝐿</m:t>
                      </m:r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237" y="482315"/>
                <a:ext cx="712246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2825403" y="470647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找到這個函數之後：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4"/>
              <p:cNvSpPr>
                <a:spLocks noChangeArrowheads="1"/>
              </p:cNvSpPr>
              <p:nvPr/>
            </p:nvSpPr>
            <p:spPr bwMode="auto">
              <a:xfrm>
                <a:off x="2052869" y="1232647"/>
                <a:ext cx="712246" cy="685800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800" dirty="0"/>
                  <a:t>  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7030A0"/>
                        </a:solidFill>
                        <a:latin typeface="Cambria Math"/>
                      </a:rPr>
                      <m:t>1</m:t>
                    </m:r>
                  </m:oMath>
                </a14:m>
                <a:endParaRPr lang="zh-TW" alt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2869" y="1232647"/>
                <a:ext cx="712246" cy="6858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ne 11"/>
          <p:cNvSpPr>
            <a:spLocks noChangeShapeType="1"/>
          </p:cNvSpPr>
          <p:nvPr/>
        </p:nvSpPr>
        <p:spPr bwMode="auto">
          <a:xfrm>
            <a:off x="3065432" y="1613647"/>
            <a:ext cx="97737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雲朵形 6"/>
              <p:cNvSpPr/>
              <p:nvPr/>
            </p:nvSpPr>
            <p:spPr>
              <a:xfrm>
                <a:off x="4398933" y="1232647"/>
                <a:ext cx="1219200" cy="762000"/>
              </a:xfrm>
              <a:prstGeom prst="cloud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雲朵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8933" y="1232647"/>
                <a:ext cx="1219200" cy="762000"/>
              </a:xfrm>
              <a:prstGeom prst="cloud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/>
          <p:cNvSpPr txBox="1"/>
          <p:nvPr/>
        </p:nvSpPr>
        <p:spPr>
          <a:xfrm>
            <a:off x="1872903" y="2299447"/>
            <a:ext cx="467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兩個系統達成熱平衡的條件可以寫成：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1985410" y="2909047"/>
                <a:ext cx="182498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dirty="0" smtClean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dirty="0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dirty="0">
                                  <a:latin typeface="Cambria Math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dirty="0" smtClean="0">
                                  <a:latin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dirty="0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dirty="0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dirty="0">
                                  <a:latin typeface="Cambria Math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dirty="0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410" y="2909047"/>
                <a:ext cx="182498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4" descr="fig1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" r="54917" b="16634"/>
          <a:stretch/>
        </p:blipFill>
        <p:spPr bwMode="auto">
          <a:xfrm>
            <a:off x="6558154" y="630405"/>
            <a:ext cx="162774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3673810-B166-FA48-A70F-461EF34F93B1}"/>
              </a:ext>
            </a:extLst>
          </p:cNvPr>
          <p:cNvSpPr txBox="1"/>
          <p:nvPr/>
        </p:nvSpPr>
        <p:spPr>
          <a:xfrm>
            <a:off x="1905000" y="3505200"/>
            <a:ext cx="467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溫度就是兩物體是否達成熱平衡唯一判準！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9DBA235-3D32-1944-B46F-1D071B173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9773" y="4062800"/>
            <a:ext cx="4186071" cy="236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944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ropbox\Documents\課程\YoungTextBook\Images\Chapter17\A_Images\A_Figures_and_Photos\17_01_Figure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8" b="5623"/>
          <a:stretch/>
        </p:blipFill>
        <p:spPr bwMode="auto">
          <a:xfrm>
            <a:off x="2503292" y="524435"/>
            <a:ext cx="2538728" cy="275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D:\Dropbox\Documents\課程\YoungTextBook\Images\Chapter17\A_Images\A_Figures_and_Photos\17_01_Figur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9" b="5511"/>
          <a:stretch>
            <a:fillRect/>
          </a:stretch>
        </p:blipFill>
        <p:spPr bwMode="auto">
          <a:xfrm>
            <a:off x="664771" y="1007864"/>
            <a:ext cx="1711037" cy="225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29000"/>
            <a:ext cx="4425696" cy="308094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325897"/>
            <a:ext cx="3275919" cy="21696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025243" y="3564619"/>
                <a:ext cx="995721" cy="6562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5243" y="3564619"/>
                <a:ext cx="995721" cy="65620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5872843" y="3025446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Kelvin scale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86" y="165685"/>
            <a:ext cx="3743746" cy="284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739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2267509" y="1425316"/>
            <a:ext cx="426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達成熱平衡之前，狀態如何變化？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2253221" y="1905000"/>
            <a:ext cx="51982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一冷一熱物體接觸，熱平衡會在哪一個溫度達成？</a:t>
            </a:r>
          </a:p>
        </p:txBody>
      </p:sp>
      <p:pic>
        <p:nvPicPr>
          <p:cNvPr id="28684" name="Picture 10" descr="D:\Dropbox\Documents\課程\YoungTextBook\Images\Chapter17\A_Images\A_Figures_and_Photos\17_18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891" y="2644515"/>
            <a:ext cx="2481263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znet_hot_bath_tub_badestamp_andoey_energi_lite_bilde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38481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文字方塊 4"/>
          <p:cNvSpPr txBox="1">
            <a:spLocks noChangeArrowheads="1"/>
          </p:cNvSpPr>
          <p:nvPr/>
        </p:nvSpPr>
        <p:spPr bwMode="auto">
          <a:xfrm>
            <a:off x="1143000" y="5638800"/>
            <a:ext cx="7315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一冷一熱物體達成熱平衡後，相等的末溫會是介於初始的高低溫之間！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158688" y="5181600"/>
            <a:ext cx="5546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日常經驗顯示：冷的總是會變熱，熱的總是會變冷！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722" name="Rectangle 4"/>
              <p:cNvSpPr>
                <a:spLocks noChangeArrowheads="1"/>
              </p:cNvSpPr>
              <p:nvPr/>
            </p:nvSpPr>
            <p:spPr bwMode="auto">
              <a:xfrm>
                <a:off x="2019300" y="1341114"/>
                <a:ext cx="1066800" cy="685800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800" dirty="0"/>
                  <a:t>     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7030A0"/>
                        </a:solidFill>
                        <a:latin typeface="Cambria Math"/>
                      </a:rPr>
                      <m:t>1</m:t>
                    </m:r>
                  </m:oMath>
                </a14:m>
                <a:endParaRPr lang="zh-TW" alt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0722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9300" y="1341114"/>
                <a:ext cx="1066800" cy="6858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23" name="Rectangle 5"/>
              <p:cNvSpPr>
                <a:spLocks noChangeArrowheads="1"/>
              </p:cNvSpPr>
              <p:nvPr/>
            </p:nvSpPr>
            <p:spPr bwMode="auto">
              <a:xfrm>
                <a:off x="4381500" y="1341114"/>
                <a:ext cx="1066800" cy="6858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en-US" altLang="zh-TW" sz="18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0723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1500" y="1341114"/>
                <a:ext cx="1066800" cy="6858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24" name="Text Box 6"/>
              <p:cNvSpPr txBox="1">
                <a:spLocks noChangeArrowheads="1"/>
              </p:cNvSpPr>
              <p:nvPr/>
            </p:nvSpPr>
            <p:spPr bwMode="auto">
              <a:xfrm>
                <a:off x="2209800" y="974401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en-US" altLang="zh-TW" sz="1800" i="1" baseline="-25000" dirty="0">
                          <a:latin typeface="Cambria Math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altLang="zh-TW" sz="1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724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9800" y="974401"/>
                <a:ext cx="685800" cy="3667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25" name="Text Box 7"/>
              <p:cNvSpPr txBox="1">
                <a:spLocks noChangeArrowheads="1"/>
              </p:cNvSpPr>
              <p:nvPr/>
            </p:nvSpPr>
            <p:spPr bwMode="auto">
              <a:xfrm>
                <a:off x="4572000" y="970020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en-US" altLang="zh-TW" sz="1800" i="1" baseline="-25000" dirty="0">
                          <a:latin typeface="Cambria Math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altLang="zh-TW" sz="1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725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970020"/>
                <a:ext cx="685800" cy="3667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26" name="Rectangle 9"/>
          <p:cNvSpPr>
            <a:spLocks noChangeArrowheads="1"/>
          </p:cNvSpPr>
          <p:nvPr/>
        </p:nvSpPr>
        <p:spPr bwMode="auto">
          <a:xfrm>
            <a:off x="2049439" y="3453165"/>
            <a:ext cx="1066800" cy="6858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30727" name="Rectangle 10"/>
          <p:cNvSpPr>
            <a:spLocks noChangeArrowheads="1"/>
          </p:cNvSpPr>
          <p:nvPr/>
        </p:nvSpPr>
        <p:spPr bwMode="auto">
          <a:xfrm>
            <a:off x="4411639" y="3453165"/>
            <a:ext cx="1066800" cy="6858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30728" name="Line 11"/>
          <p:cNvSpPr>
            <a:spLocks noChangeShapeType="1"/>
          </p:cNvSpPr>
          <p:nvPr/>
        </p:nvSpPr>
        <p:spPr bwMode="auto">
          <a:xfrm>
            <a:off x="3467100" y="1722114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29" name="Text Box 12"/>
              <p:cNvSpPr txBox="1">
                <a:spLocks noChangeArrowheads="1"/>
              </p:cNvSpPr>
              <p:nvPr/>
            </p:nvSpPr>
            <p:spPr bwMode="auto">
              <a:xfrm>
                <a:off x="1820839" y="3026451"/>
                <a:ext cx="15240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en-US" altLang="zh-TW" sz="1800" i="1" baseline="-25000" dirty="0">
                          <a:latin typeface="Cambria Math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altLang="zh-TW" sz="1800" i="1" dirty="0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sz="1800" i="1" dirty="0">
                          <a:latin typeface="Cambria Math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en-US" altLang="zh-TW" sz="1800" i="1" baseline="-25000" dirty="0">
                          <a:latin typeface="Cambria Math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altLang="zh-TW" sz="1800" i="1" dirty="0">
                          <a:latin typeface="Cambria Math"/>
                          <a:cs typeface="Times New Roman" panose="02020603050405020304" pitchFamily="18" charset="0"/>
                        </a:rPr>
                        <m:t>)/2</m:t>
                      </m:r>
                    </m:oMath>
                  </m:oMathPara>
                </a14:m>
                <a:endParaRPr lang="en-US" altLang="zh-TW" sz="1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729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0839" y="3026451"/>
                <a:ext cx="1524000" cy="366713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3001939" y="4257319"/>
            <a:ext cx="2819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如此溫度變化值相等。</a:t>
            </a:r>
          </a:p>
        </p:txBody>
      </p:sp>
      <p:sp>
        <p:nvSpPr>
          <p:cNvPr id="30733" name="Text Box 17"/>
          <p:cNvSpPr txBox="1">
            <a:spLocks noChangeArrowheads="1"/>
          </p:cNvSpPr>
          <p:nvPr/>
        </p:nvSpPr>
        <p:spPr bwMode="auto">
          <a:xfrm>
            <a:off x="3010611" y="5143596"/>
            <a:ext cx="419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這個結果非常類似物質的質量守恆</a:t>
            </a:r>
          </a:p>
        </p:txBody>
      </p:sp>
      <p:sp>
        <p:nvSpPr>
          <p:cNvPr id="30736" name="文字方塊 15"/>
          <p:cNvSpPr txBox="1">
            <a:spLocks noChangeArrowheads="1"/>
          </p:cNvSpPr>
          <p:nvPr/>
        </p:nvSpPr>
        <p:spPr bwMode="auto">
          <a:xfrm>
            <a:off x="1230289" y="6058384"/>
            <a:ext cx="601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在熱作用中，兩個系統似乎交換了一種不變的物質！</a:t>
            </a:r>
          </a:p>
        </p:txBody>
      </p:sp>
      <p:sp>
        <p:nvSpPr>
          <p:cNvPr id="30737" name="文字方塊 16"/>
          <p:cNvSpPr txBox="1">
            <a:spLocks noChangeArrowheads="1"/>
          </p:cNvSpPr>
          <p:nvPr/>
        </p:nvSpPr>
        <p:spPr bwMode="auto">
          <a:xfrm>
            <a:off x="1200150" y="581374"/>
            <a:ext cx="6408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考慮兩個完全相同的系統，但冷熱有些微差距，進行熱接觸：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12"/>
              <p:cNvSpPr txBox="1">
                <a:spLocks noChangeArrowheads="1"/>
              </p:cNvSpPr>
              <p:nvPr/>
            </p:nvSpPr>
            <p:spPr bwMode="auto">
              <a:xfrm>
                <a:off x="4259239" y="3026451"/>
                <a:ext cx="15240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en-US" altLang="zh-TW" sz="1800" i="1" baseline="-25000" dirty="0">
                          <a:latin typeface="Cambria Math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altLang="zh-TW" sz="1800" i="1" dirty="0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sz="1800" i="1" dirty="0">
                          <a:latin typeface="Cambria Math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en-US" altLang="zh-TW" sz="1800" i="1" baseline="-25000" dirty="0">
                          <a:latin typeface="Cambria Math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altLang="zh-TW" sz="1800" i="1" dirty="0">
                          <a:latin typeface="Cambria Math"/>
                          <a:cs typeface="Times New Roman" panose="02020603050405020304" pitchFamily="18" charset="0"/>
                        </a:rPr>
                        <m:t>)/2</m:t>
                      </m:r>
                    </m:oMath>
                  </m:oMathPara>
                </a14:m>
                <a:endParaRPr lang="en-US" altLang="zh-TW" sz="1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59239" y="3026451"/>
                <a:ext cx="1524000" cy="366713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字方塊 4"/>
          <p:cNvSpPr txBox="1">
            <a:spLocks noChangeArrowheads="1"/>
          </p:cNvSpPr>
          <p:nvPr/>
        </p:nvSpPr>
        <p:spPr bwMode="auto">
          <a:xfrm>
            <a:off x="1200150" y="2133600"/>
            <a:ext cx="7334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達成熱平衡後，相等的末溫會是介於初始的高低溫之間！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3064692" y="4698321"/>
                <a:ext cx="143443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4692" y="4698321"/>
                <a:ext cx="1434432" cy="369332"/>
              </a:xfrm>
              <a:prstGeom prst="rect">
                <a:avLst/>
              </a:prstGeom>
              <a:blipFill>
                <a:blip r:embed="rId7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3093049" y="5598434"/>
                <a:ext cx="157562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049" y="5598434"/>
                <a:ext cx="1575623" cy="369332"/>
              </a:xfrm>
              <a:prstGeom prst="rect">
                <a:avLst/>
              </a:prstGeom>
              <a:blipFill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5981700" y="1499348"/>
                <a:ext cx="98559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≲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700" y="1499348"/>
                <a:ext cx="98559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520144F-3C0E-A99B-5379-DEB27D2C0140}"/>
              </a:ext>
            </a:extLst>
          </p:cNvPr>
          <p:cNvSpPr txBox="1"/>
          <p:nvPr/>
        </p:nvSpPr>
        <p:spPr>
          <a:xfrm>
            <a:off x="1181100" y="2575574"/>
            <a:ext cx="5905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/>
              <a:t>應該有一種溫度標準，使末溫會是兩者溫度的平均！</a:t>
            </a:r>
            <a:endParaRPr lang="en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4" grpId="0"/>
      <p:bldP spid="30733" grpId="0"/>
      <p:bldP spid="30736" grpId="0"/>
      <p:bldP spid="3" grpId="0" animBg="1"/>
      <p:bldP spid="2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880489" y="4605991"/>
                <a:ext cx="203036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489" y="4605991"/>
                <a:ext cx="2030364" cy="369332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746" name="Picture 4" descr="F18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66689" r="15433" b="8167"/>
          <a:stretch>
            <a:fillRect/>
          </a:stretch>
        </p:blipFill>
        <p:spPr bwMode="auto">
          <a:xfrm>
            <a:off x="953361" y="1816897"/>
            <a:ext cx="28321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970710" y="6055771"/>
            <a:ext cx="7086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1800" dirty="0"/>
              <a:t>熱量守恆與物質守恆類似，因此早期認為熱量是一種物質。</a:t>
            </a:r>
          </a:p>
        </p:txBody>
      </p:sp>
      <p:sp>
        <p:nvSpPr>
          <p:cNvPr id="31748" name="矩形 6"/>
          <p:cNvSpPr>
            <a:spLocks noChangeArrowheads="1"/>
          </p:cNvSpPr>
          <p:nvPr/>
        </p:nvSpPr>
        <p:spPr bwMode="auto">
          <a:xfrm>
            <a:off x="888052" y="402638"/>
            <a:ext cx="73789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大膽推測，物體溫度變化時，對應吸收或放出一個量，就稱熱量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Heat</a:t>
            </a:r>
            <a:r>
              <a:rPr lang="zh-TW" altLang="en-US" sz="1800" dirty="0">
                <a:solidFill>
                  <a:srgbClr val="FF0000"/>
                </a:solidFill>
              </a:rPr>
              <a:t>。</a:t>
            </a:r>
            <a:endParaRPr lang="zh-TW" altLang="en-US" sz="1800" dirty="0"/>
          </a:p>
        </p:txBody>
      </p:sp>
      <p:pic>
        <p:nvPicPr>
          <p:cNvPr id="31749" name="Picture 2" descr="C:\Users\Chia-Hung Chang\Downloads\Data\Knight\Media\Chapter17\Images\17_10Figure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95" b="28802"/>
          <a:stretch>
            <a:fillRect/>
          </a:stretch>
        </p:blipFill>
        <p:spPr bwMode="auto">
          <a:xfrm>
            <a:off x="4268135" y="1816898"/>
            <a:ext cx="1430715" cy="210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750" name="文字方塊 6"/>
              <p:cNvSpPr txBox="1">
                <a:spLocks noChangeArrowheads="1"/>
              </p:cNvSpPr>
              <p:nvPr/>
            </p:nvSpPr>
            <p:spPr bwMode="auto">
              <a:xfrm>
                <a:off x="901700" y="1283497"/>
                <a:ext cx="2133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吸收或放出熱量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𝑄</m:t>
                    </m:r>
                  </m:oMath>
                </a14:m>
                <a:endParaRPr lang="zh-TW" altLang="en-US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1750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1700" y="1283497"/>
                <a:ext cx="2133600" cy="369332"/>
              </a:xfrm>
              <a:prstGeom prst="rect">
                <a:avLst/>
              </a:prstGeom>
              <a:blipFill>
                <a:blip r:embed="rId5"/>
                <a:stretch>
                  <a:fillRect l="-2367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51" name="文字方塊 7"/>
              <p:cNvSpPr txBox="1">
                <a:spLocks noChangeArrowheads="1"/>
              </p:cNvSpPr>
              <p:nvPr/>
            </p:nvSpPr>
            <p:spPr bwMode="auto">
              <a:xfrm>
                <a:off x="4268135" y="1277663"/>
                <a:ext cx="1905000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溫度變化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0" dirty="0" smtClean="0">
                        <a:latin typeface="Cambria Math"/>
                        <a:cs typeface="Times New Roman" pitchFamily="18" charset="0"/>
                      </a:rPr>
                      <m:t>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endParaRPr lang="zh-TW" altLang="en-US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1751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8135" y="1277663"/>
                <a:ext cx="1905000" cy="381000"/>
              </a:xfrm>
              <a:prstGeom prst="rect">
                <a:avLst/>
              </a:prstGeom>
              <a:blipFill>
                <a:blip r:embed="rId6"/>
                <a:stretch>
                  <a:fillRect l="-2649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左-右雙向箭號 8"/>
          <p:cNvSpPr/>
          <p:nvPr/>
        </p:nvSpPr>
        <p:spPr>
          <a:xfrm>
            <a:off x="3424237" y="1392446"/>
            <a:ext cx="609600" cy="152400"/>
          </a:xfrm>
          <a:prstGeom prst="left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4"/>
              <p:cNvSpPr txBox="1">
                <a:spLocks noChangeArrowheads="1"/>
              </p:cNvSpPr>
              <p:nvPr/>
            </p:nvSpPr>
            <p:spPr bwMode="auto">
              <a:xfrm>
                <a:off x="1026319" y="4114800"/>
                <a:ext cx="57800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None/>
                </a:pPr>
                <a:r>
                  <a:rPr lang="zh-TW" altLang="en-US" sz="1800" dirty="0"/>
                  <a:t>所交換的熱量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𝑄</m:t>
                    </m:r>
                  </m:oMath>
                </a14:m>
                <a:r>
                  <a:rPr lang="zh-TW" altLang="en-US" sz="1800" dirty="0"/>
                  <a:t>與造成的溫度變化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𝑇</m:t>
                    </m:r>
                  </m:oMath>
                </a14:m>
                <a:r>
                  <a:rPr lang="zh-TW" altLang="en-US" sz="1800" dirty="0"/>
                  <a:t>，通常成正比。</a:t>
                </a:r>
              </a:p>
            </p:txBody>
          </p:sp>
        </mc:Choice>
        <mc:Fallback xmlns="">
          <p:sp>
            <p:nvSpPr>
              <p:cNvPr id="11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6319" y="4114800"/>
                <a:ext cx="5780020" cy="369332"/>
              </a:xfrm>
              <a:prstGeom prst="rect">
                <a:avLst/>
              </a:prstGeom>
              <a:blipFill>
                <a:blip r:embed="rId7"/>
                <a:stretch>
                  <a:fillRect l="-875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970710" y="5638800"/>
            <a:ext cx="2738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熱容量，與系統大小有關。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733800" y="5638800"/>
            <a:ext cx="392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比熱，只由材質決定，與大小無關。</a:t>
            </a: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2293210" y="4896680"/>
            <a:ext cx="221389" cy="7476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H="1" flipV="1">
            <a:off x="3424237" y="4896680"/>
            <a:ext cx="461963" cy="7421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矩形 6">
            <a:extLst>
              <a:ext uri="{FF2B5EF4-FFF2-40B4-BE49-F238E27FC236}">
                <a16:creationId xmlns:a16="http://schemas.microsoft.com/office/drawing/2014/main" id="{7283454D-6181-B65A-5399-2EC17813C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300" y="786273"/>
            <a:ext cx="4339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在熱交互作用時，交換的熱量是守恆的。</a:t>
            </a:r>
            <a:endParaRPr lang="zh-TW" altLang="en-US" sz="1800" dirty="0"/>
          </a:p>
        </p:txBody>
      </p:sp>
      <p:pic>
        <p:nvPicPr>
          <p:cNvPr id="4" name="Picture 2" descr="20T01">
            <a:extLst>
              <a:ext uri="{FF2B5EF4-FFF2-40B4-BE49-F238E27FC236}">
                <a16:creationId xmlns:a16="http://schemas.microsoft.com/office/drawing/2014/main" id="{EAE64231-3588-FFAF-507D-075786BD6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" b="3505"/>
          <a:stretch>
            <a:fillRect/>
          </a:stretch>
        </p:blipFill>
        <p:spPr bwMode="auto">
          <a:xfrm>
            <a:off x="6373809" y="851318"/>
            <a:ext cx="2684336" cy="47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Line 7"/>
          <p:cNvSpPr>
            <a:spLocks noChangeShapeType="1"/>
          </p:cNvSpPr>
          <p:nvPr/>
        </p:nvSpPr>
        <p:spPr bwMode="auto">
          <a:xfrm>
            <a:off x="2514600" y="3028950"/>
            <a:ext cx="39133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134" name="Oval 8"/>
          <p:cNvSpPr>
            <a:spLocks noChangeArrowheads="1"/>
          </p:cNvSpPr>
          <p:nvPr/>
        </p:nvSpPr>
        <p:spPr bwMode="auto">
          <a:xfrm>
            <a:off x="3684722" y="295275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135" name="Text Box 9"/>
              <p:cNvSpPr txBox="1">
                <a:spLocks noChangeArrowheads="1"/>
              </p:cNvSpPr>
              <p:nvPr/>
            </p:nvSpPr>
            <p:spPr bwMode="auto">
              <a:xfrm>
                <a:off x="6427922" y="2800350"/>
                <a:ext cx="7620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𝐿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813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27922" y="2800350"/>
                <a:ext cx="762000" cy="36671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136" name="Text Box 10"/>
          <p:cNvSpPr txBox="1">
            <a:spLocks noChangeArrowheads="1"/>
          </p:cNvSpPr>
          <p:nvPr/>
        </p:nvSpPr>
        <p:spPr bwMode="auto">
          <a:xfrm>
            <a:off x="3608522" y="257175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狀態</a:t>
            </a:r>
          </a:p>
        </p:txBody>
      </p:sp>
      <p:sp>
        <p:nvSpPr>
          <p:cNvPr id="48138" name="Text Box 12"/>
          <p:cNvSpPr txBox="1">
            <a:spLocks noChangeArrowheads="1"/>
          </p:cNvSpPr>
          <p:nvPr/>
        </p:nvSpPr>
        <p:spPr bwMode="auto">
          <a:xfrm>
            <a:off x="2438400" y="1132667"/>
            <a:ext cx="64498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在熱作用中，熱量交換，自然造成物體熱量存量的改變。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40" name="Picture 2" descr="C:\Users\Chia-Hung Chang\Downloads\Data\Knight\Media\Chapter17\Images\17_10Figure-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95" b="28802"/>
          <a:stretch>
            <a:fillRect/>
          </a:stretch>
        </p:blipFill>
        <p:spPr bwMode="auto">
          <a:xfrm>
            <a:off x="982291" y="782638"/>
            <a:ext cx="13716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143" name="文字方塊 16"/>
              <p:cNvSpPr txBox="1">
                <a:spLocks noChangeArrowheads="1"/>
              </p:cNvSpPr>
              <p:nvPr/>
            </p:nvSpPr>
            <p:spPr bwMode="auto">
              <a:xfrm>
                <a:off x="2438400" y="1589867"/>
                <a:ext cx="4495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每一個溫度必定對應一個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熱量存量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/>
                      </a:rPr>
                      <m:t>𝑀</m:t>
                    </m:r>
                  </m:oMath>
                </a14:m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48143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8400" y="1589867"/>
                <a:ext cx="4495800" cy="369332"/>
              </a:xfrm>
              <a:prstGeom prst="rect">
                <a:avLst/>
              </a:prstGeom>
              <a:blipFill>
                <a:blip r:embed="rId7"/>
                <a:stretch>
                  <a:fillRect l="-1127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2439936" y="2057400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熱量存量是與溫度的函數。</a:t>
            </a:r>
          </a:p>
        </p:txBody>
      </p:sp>
      <p:sp>
        <p:nvSpPr>
          <p:cNvPr id="42" name="Line 23"/>
          <p:cNvSpPr>
            <a:spLocks noChangeShapeType="1"/>
          </p:cNvSpPr>
          <p:nvPr/>
        </p:nvSpPr>
        <p:spPr bwMode="auto">
          <a:xfrm flipH="1">
            <a:off x="3086634" y="492723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3" name="Line 24"/>
          <p:cNvSpPr>
            <a:spLocks noChangeShapeType="1"/>
          </p:cNvSpPr>
          <p:nvPr/>
        </p:nvSpPr>
        <p:spPr bwMode="auto">
          <a:xfrm>
            <a:off x="3086634" y="561303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" name="Line 25"/>
          <p:cNvSpPr>
            <a:spLocks noChangeShapeType="1"/>
          </p:cNvSpPr>
          <p:nvPr/>
        </p:nvSpPr>
        <p:spPr bwMode="auto">
          <a:xfrm flipV="1">
            <a:off x="3391434" y="492723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" name="Rectangle 26"/>
          <p:cNvSpPr>
            <a:spLocks noChangeArrowheads="1"/>
          </p:cNvSpPr>
          <p:nvPr/>
        </p:nvSpPr>
        <p:spPr bwMode="auto">
          <a:xfrm>
            <a:off x="3086634" y="5308235"/>
            <a:ext cx="304800" cy="3048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 Box 27"/>
              <p:cNvSpPr txBox="1">
                <a:spLocks noChangeArrowheads="1"/>
              </p:cNvSpPr>
              <p:nvPr/>
            </p:nvSpPr>
            <p:spPr bwMode="auto">
              <a:xfrm>
                <a:off x="3391434" y="5232035"/>
                <a:ext cx="525829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𝑀</m:t>
                      </m:r>
                      <m:r>
                        <a:rPr lang="en-US" altLang="zh-TW" sz="1800" b="0" i="1" baseline="-25000" dirty="0" err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n-US" altLang="zh-TW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6" name="Text 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91434" y="5232035"/>
                <a:ext cx="525829" cy="36671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Line 28"/>
          <p:cNvSpPr>
            <a:spLocks noChangeShapeType="1"/>
          </p:cNvSpPr>
          <p:nvPr/>
        </p:nvSpPr>
        <p:spPr bwMode="auto">
          <a:xfrm flipH="1">
            <a:off x="5788617" y="492723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" name="Line 29"/>
          <p:cNvSpPr>
            <a:spLocks noChangeShapeType="1"/>
          </p:cNvSpPr>
          <p:nvPr/>
        </p:nvSpPr>
        <p:spPr bwMode="auto">
          <a:xfrm>
            <a:off x="5788617" y="561303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" name="Line 30"/>
          <p:cNvSpPr>
            <a:spLocks noChangeShapeType="1"/>
          </p:cNvSpPr>
          <p:nvPr/>
        </p:nvSpPr>
        <p:spPr bwMode="auto">
          <a:xfrm flipV="1">
            <a:off x="6093417" y="492723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" name="Rectangle 31"/>
          <p:cNvSpPr>
            <a:spLocks noChangeArrowheads="1"/>
          </p:cNvSpPr>
          <p:nvPr/>
        </p:nvSpPr>
        <p:spPr bwMode="auto">
          <a:xfrm>
            <a:off x="5788617" y="5155835"/>
            <a:ext cx="304800" cy="4572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 Box 32"/>
              <p:cNvSpPr txBox="1">
                <a:spLocks noChangeArrowheads="1"/>
              </p:cNvSpPr>
              <p:nvPr/>
            </p:nvSpPr>
            <p:spPr bwMode="auto">
              <a:xfrm>
                <a:off x="6093417" y="5232035"/>
                <a:ext cx="570966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𝑀</m:t>
                      </m:r>
                      <m:r>
                        <a:rPr lang="en-US" altLang="zh-TW" sz="1800" b="0" i="1" baseline="-25000" dirty="0" smtClean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altLang="zh-TW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1" name="Text 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3417" y="5232035"/>
                <a:ext cx="570966" cy="366713"/>
              </a:xfrm>
              <a:prstGeom prst="rect">
                <a:avLst/>
              </a:prstGeom>
              <a:blipFill rotWithShape="1">
                <a:blip r:embed="rId11"/>
                <a:stretch>
                  <a:fillRect b="-1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向下箭號 5"/>
          <p:cNvSpPr/>
          <p:nvPr/>
        </p:nvSpPr>
        <p:spPr>
          <a:xfrm>
            <a:off x="3061951" y="4196482"/>
            <a:ext cx="445688" cy="66003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293243" y="2514600"/>
                <a:ext cx="73595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243" y="2514600"/>
                <a:ext cx="735957" cy="36933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3239035" y="3276600"/>
                <a:ext cx="194256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=∆</m:t>
                      </m:r>
                      <m:r>
                        <a:rPr lang="en-US" altLang="zh-TW" i="1" smtClean="0">
                          <a:latin typeface="Cambria Math"/>
                        </a:rPr>
                        <m:t>𝑀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𝑚𝑐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035" y="3276600"/>
                <a:ext cx="1942565" cy="369332"/>
              </a:xfrm>
              <a:prstGeom prst="rect">
                <a:avLst/>
              </a:prstGeom>
              <a:blipFill rotWithShape="1">
                <a:blip r:embed="rId1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/>
              <p:cNvSpPr/>
              <p:nvPr/>
            </p:nvSpPr>
            <p:spPr>
              <a:xfrm>
                <a:off x="3608522" y="4203743"/>
                <a:ext cx="35775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522" y="4203743"/>
                <a:ext cx="357753" cy="369332"/>
              </a:xfrm>
              <a:prstGeom prst="rect">
                <a:avLst/>
              </a:prstGeom>
              <a:blipFill rotWithShape="1">
                <a:blip r:embed="rId14"/>
                <a:stretch>
                  <a:fillRect l="-1695"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向右箭號 3"/>
          <p:cNvSpPr/>
          <p:nvPr/>
        </p:nvSpPr>
        <p:spPr>
          <a:xfrm>
            <a:off x="4419600" y="5232034"/>
            <a:ext cx="609600" cy="33056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07080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2"/>
              <p:cNvSpPr txBox="1"/>
              <p:nvPr/>
            </p:nvSpPr>
            <p:spPr>
              <a:xfrm>
                <a:off x="2499352" y="3840761"/>
                <a:ext cx="41659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物體吸收的熱量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𝑄</m:t>
                    </m:r>
                  </m:oMath>
                </a14:m>
                <a:r>
                  <a:rPr lang="zh-TW" altLang="en-US" dirty="0"/>
                  <a:t>正比於溫度變化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9352" y="3840761"/>
                <a:ext cx="4165922" cy="369332"/>
              </a:xfrm>
              <a:prstGeom prst="rect">
                <a:avLst/>
              </a:prstGeom>
              <a:blipFill>
                <a:blip r:embed="rId2"/>
                <a:stretch>
                  <a:fillRect l="-1216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045649" y="2203715"/>
            <a:ext cx="708635" cy="6858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   </a:t>
            </a:r>
            <a:endParaRPr lang="zh-TW" altLang="en-US" sz="1800" dirty="0">
              <a:solidFill>
                <a:srgbClr val="7030A0"/>
              </a:solidFill>
            </a:endParaRPr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>
            <a:off x="4844129" y="2571269"/>
            <a:ext cx="51740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矩形 25"/>
              <p:cNvSpPr/>
              <p:nvPr/>
            </p:nvSpPr>
            <p:spPr>
              <a:xfrm>
                <a:off x="4973054" y="2195834"/>
                <a:ext cx="259550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054" y="2195834"/>
                <a:ext cx="259550" cy="276999"/>
              </a:xfrm>
              <a:prstGeom prst="rect">
                <a:avLst/>
              </a:prstGeom>
              <a:blipFill>
                <a:blip r:embed="rId3"/>
                <a:stretch>
                  <a:fillRect l="-19048" r="-19048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字方塊 1">
                <a:extLst>
                  <a:ext uri="{FF2B5EF4-FFF2-40B4-BE49-F238E27FC236}">
                    <a16:creationId xmlns:a16="http://schemas.microsoft.com/office/drawing/2014/main" id="{4F1AF9D5-A408-949B-B61E-C6A3D7BBFD00}"/>
                  </a:ext>
                </a:extLst>
              </p:cNvPr>
              <p:cNvSpPr txBox="1"/>
              <p:nvPr/>
            </p:nvSpPr>
            <p:spPr>
              <a:xfrm>
                <a:off x="3802601" y="3233430"/>
                <a:ext cx="130022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4" name="文字方塊 1">
                <a:extLst>
                  <a:ext uri="{FF2B5EF4-FFF2-40B4-BE49-F238E27FC236}">
                    <a16:creationId xmlns:a16="http://schemas.microsoft.com/office/drawing/2014/main" id="{4F1AF9D5-A408-949B-B61E-C6A3D7BBF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601" y="3233430"/>
                <a:ext cx="1300228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EAEC3304-E070-39EB-6D0B-3265980A3F28}"/>
                  </a:ext>
                </a:extLst>
              </p:cNvPr>
              <p:cNvSpPr txBox="1"/>
              <p:nvPr/>
            </p:nvSpPr>
            <p:spPr>
              <a:xfrm>
                <a:off x="2506880" y="4321992"/>
                <a:ext cx="54309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𝑄</m:t>
                    </m:r>
                  </m:oMath>
                </a14:m>
                <a:r>
                  <a:rPr lang="zh-TW" altLang="en-US" dirty="0"/>
                  <a:t>為負值，物體放出熱量，溫度變化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亦為負。</a:t>
                </a:r>
              </a:p>
            </p:txBody>
          </p:sp>
        </mc:Choice>
        <mc:Fallback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EAEC3304-E070-39EB-6D0B-3265980A3F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6880" y="4321992"/>
                <a:ext cx="5430957" cy="369332"/>
              </a:xfrm>
              <a:prstGeom prst="rect">
                <a:avLst/>
              </a:prstGeom>
              <a:blipFill>
                <a:blip r:embed="rId5"/>
                <a:stretch>
                  <a:fillRect l="-93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&#10;&#10;Description automatically generated">
            <a:extLst>
              <a:ext uri="{FF2B5EF4-FFF2-40B4-BE49-F238E27FC236}">
                <a16:creationId xmlns:a16="http://schemas.microsoft.com/office/drawing/2014/main" id="{30191207-4359-014C-969E-B998020C1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6631410" cy="4416623"/>
          </a:xfrm>
          <a:prstGeom prst="rect">
            <a:avLst/>
          </a:prstGeom>
        </p:spPr>
      </p:pic>
      <p:pic>
        <p:nvPicPr>
          <p:cNvPr id="5" name="Picture 4" descr="A picture containing bathtub&#10;&#10;Description automatically generated">
            <a:extLst>
              <a:ext uri="{FF2B5EF4-FFF2-40B4-BE49-F238E27FC236}">
                <a16:creationId xmlns:a16="http://schemas.microsoft.com/office/drawing/2014/main" id="{F9CC880E-4F15-E04B-B456-6B99950B0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432125"/>
            <a:ext cx="4800600" cy="319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7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20T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" b="3505"/>
          <a:stretch>
            <a:fillRect/>
          </a:stretch>
        </p:blipFill>
        <p:spPr bwMode="auto">
          <a:xfrm>
            <a:off x="5715000" y="338505"/>
            <a:ext cx="2959100" cy="518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文字方塊 13"/>
          <p:cNvSpPr txBox="1">
            <a:spLocks noChangeArrowheads="1"/>
          </p:cNvSpPr>
          <p:nvPr/>
        </p:nvSpPr>
        <p:spPr bwMode="auto">
          <a:xfrm>
            <a:off x="680894" y="1905000"/>
            <a:ext cx="4957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進行熱作用時，系統交換熱量。交換表示守恆：</a:t>
            </a:r>
            <a:endParaRPr lang="zh-TW" altLang="en-US" sz="1800" dirty="0"/>
          </a:p>
        </p:txBody>
      </p:sp>
      <p:sp>
        <p:nvSpPr>
          <p:cNvPr id="14" name="向下箭號 13"/>
          <p:cNvSpPr/>
          <p:nvPr/>
        </p:nvSpPr>
        <p:spPr>
          <a:xfrm>
            <a:off x="1283770" y="3545018"/>
            <a:ext cx="457200" cy="76200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字方塊 1"/>
              <p:cNvSpPr txBox="1"/>
              <p:nvPr/>
            </p:nvSpPr>
            <p:spPr>
              <a:xfrm>
                <a:off x="688699" y="4971677"/>
                <a:ext cx="3714167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末溫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zh-TW" altLang="en-US" dirty="0"/>
                  <a:t>就可以計算出來。</a:t>
                </a:r>
                <a:endParaRPr lang="en-US" altLang="zh-TW" dirty="0"/>
              </a:p>
            </p:txBody>
          </p:sp>
        </mc:Choice>
        <mc:Fallback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699" y="4971677"/>
                <a:ext cx="3714167" cy="391582"/>
              </a:xfrm>
              <a:prstGeom prst="rect">
                <a:avLst/>
              </a:prstGeom>
              <a:blipFill>
                <a:blip r:embed="rId3"/>
                <a:stretch>
                  <a:fillRect l="-1365" t="-6250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矩形 11"/>
              <p:cNvSpPr/>
              <p:nvPr/>
            </p:nvSpPr>
            <p:spPr>
              <a:xfrm>
                <a:off x="794657" y="2935418"/>
                <a:ext cx="286294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57" y="2935418"/>
                <a:ext cx="286294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矩形 12"/>
              <p:cNvSpPr/>
              <p:nvPr/>
            </p:nvSpPr>
            <p:spPr>
              <a:xfrm>
                <a:off x="750370" y="4459418"/>
                <a:ext cx="3689514" cy="411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370" y="4459418"/>
                <a:ext cx="3689514" cy="411331"/>
              </a:xfrm>
              <a:prstGeom prst="rect">
                <a:avLst/>
              </a:prstGeom>
              <a:blipFill>
                <a:blip r:embed="rId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矩形 14"/>
              <p:cNvSpPr/>
              <p:nvPr/>
            </p:nvSpPr>
            <p:spPr>
              <a:xfrm>
                <a:off x="1826986" y="3621218"/>
                <a:ext cx="2059214" cy="39158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6986" y="3621218"/>
                <a:ext cx="2059214" cy="391582"/>
              </a:xfrm>
              <a:prstGeom prst="rect">
                <a:avLst/>
              </a:prstGeom>
              <a:blipFill>
                <a:blip r:embed="rId6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矩形 19"/>
              <p:cNvSpPr/>
              <p:nvPr/>
            </p:nvSpPr>
            <p:spPr>
              <a:xfrm>
                <a:off x="2584853" y="2387778"/>
                <a:ext cx="116498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853" y="2387778"/>
                <a:ext cx="1164987" cy="369332"/>
              </a:xfrm>
              <a:prstGeom prst="rect">
                <a:avLst/>
              </a:prstGeom>
              <a:blipFill>
                <a:blip r:embed="rId7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4"/>
              <p:cNvSpPr>
                <a:spLocks noChangeArrowheads="1"/>
              </p:cNvSpPr>
              <p:nvPr/>
            </p:nvSpPr>
            <p:spPr bwMode="auto">
              <a:xfrm>
                <a:off x="941082" y="990600"/>
                <a:ext cx="708635" cy="685800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800" dirty="0"/>
                  <a:t>  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7030A0"/>
                        </a:solidFill>
                        <a:latin typeface="Cambria Math"/>
                      </a:rPr>
                      <m:t>1</m:t>
                    </m:r>
                  </m:oMath>
                </a14:m>
                <a:endParaRPr lang="zh-TW" alt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21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1082" y="990600"/>
                <a:ext cx="708635" cy="6858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5"/>
              <p:cNvSpPr>
                <a:spLocks noChangeArrowheads="1"/>
              </p:cNvSpPr>
              <p:nvPr/>
            </p:nvSpPr>
            <p:spPr bwMode="auto">
              <a:xfrm>
                <a:off x="3101365" y="990600"/>
                <a:ext cx="1066800" cy="6858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en-US" altLang="zh-TW" sz="1800" b="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22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01365" y="990600"/>
                <a:ext cx="1066800" cy="6858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ine 11"/>
          <p:cNvSpPr>
            <a:spLocks noChangeShapeType="1"/>
          </p:cNvSpPr>
          <p:nvPr/>
        </p:nvSpPr>
        <p:spPr bwMode="auto">
          <a:xfrm>
            <a:off x="2612248" y="1295400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/>
              <p:cNvSpPr/>
              <p:nvPr/>
            </p:nvSpPr>
            <p:spPr>
              <a:xfrm>
                <a:off x="2612249" y="852100"/>
                <a:ext cx="283352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249" y="852100"/>
                <a:ext cx="283352" cy="276999"/>
              </a:xfrm>
              <a:prstGeom prst="rect">
                <a:avLst/>
              </a:prstGeom>
              <a:blipFill>
                <a:blip r:embed="rId10"/>
                <a:stretch>
                  <a:fillRect l="-25000" r="-8333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Line 11"/>
          <p:cNvSpPr>
            <a:spLocks noChangeShapeType="1"/>
          </p:cNvSpPr>
          <p:nvPr/>
        </p:nvSpPr>
        <p:spPr bwMode="auto">
          <a:xfrm>
            <a:off x="1739562" y="1358154"/>
            <a:ext cx="51740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矩形 25"/>
              <p:cNvSpPr/>
              <p:nvPr/>
            </p:nvSpPr>
            <p:spPr>
              <a:xfrm>
                <a:off x="1944917" y="852100"/>
                <a:ext cx="259550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917" y="852100"/>
                <a:ext cx="259550" cy="276999"/>
              </a:xfrm>
              <a:prstGeom prst="rect">
                <a:avLst/>
              </a:prstGeom>
              <a:blipFill>
                <a:blip r:embed="rId11"/>
                <a:stretch>
                  <a:fillRect l="-38095" r="-14286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19">
                <a:extLst>
                  <a:ext uri="{FF2B5EF4-FFF2-40B4-BE49-F238E27FC236}">
                    <a16:creationId xmlns:a16="http://schemas.microsoft.com/office/drawing/2014/main" id="{3565CDD4-0D39-DF35-79DC-3DAE7651F076}"/>
                  </a:ext>
                </a:extLst>
              </p:cNvPr>
              <p:cNvSpPr/>
              <p:nvPr/>
            </p:nvSpPr>
            <p:spPr>
              <a:xfrm>
                <a:off x="805381" y="2366751"/>
                <a:ext cx="145158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4" name="矩形 19">
                <a:extLst>
                  <a:ext uri="{FF2B5EF4-FFF2-40B4-BE49-F238E27FC236}">
                    <a16:creationId xmlns:a16="http://schemas.microsoft.com/office/drawing/2014/main" id="{3565CDD4-0D39-DF35-79DC-3DAE7651F0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381" y="2366751"/>
                <a:ext cx="1451582" cy="369332"/>
              </a:xfrm>
              <a:prstGeom prst="rect">
                <a:avLst/>
              </a:prstGeom>
              <a:blipFill>
                <a:blip r:embed="rId1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614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12" grpId="0" animBg="1"/>
      <p:bldP spid="13" grpId="0" animBg="1"/>
      <p:bldP spid="1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20T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" b="4316"/>
          <a:stretch/>
        </p:blipFill>
        <p:spPr bwMode="auto">
          <a:xfrm>
            <a:off x="4800600" y="230074"/>
            <a:ext cx="3586163" cy="624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Line 9"/>
          <p:cNvSpPr>
            <a:spLocks noChangeShapeType="1"/>
          </p:cNvSpPr>
          <p:nvPr/>
        </p:nvSpPr>
        <p:spPr bwMode="auto">
          <a:xfrm>
            <a:off x="3505200" y="5715000"/>
            <a:ext cx="1447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820" name="Text Box 10"/>
          <p:cNvSpPr txBox="1">
            <a:spLocks noChangeArrowheads="1"/>
          </p:cNvSpPr>
          <p:nvPr/>
        </p:nvSpPr>
        <p:spPr bwMode="auto">
          <a:xfrm>
            <a:off x="595347" y="1355169"/>
            <a:ext cx="426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同樣的熱量交換，比熱大，溫度變化小。</a:t>
            </a:r>
          </a:p>
        </p:txBody>
      </p:sp>
      <p:pic>
        <p:nvPicPr>
          <p:cNvPr id="12299" name="Picture 11" descr="940402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38600"/>
            <a:ext cx="2895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文字方塊 7"/>
          <p:cNvSpPr txBox="1">
            <a:spLocks noChangeArrowheads="1"/>
          </p:cNvSpPr>
          <p:nvPr/>
        </p:nvSpPr>
        <p:spPr bwMode="auto">
          <a:xfrm>
            <a:off x="595347" y="2743200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水的比熱很大，溫變不易！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595347" y="316887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與水進行熱交換時，溫度變化大。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11">
                <a:extLst>
                  <a:ext uri="{FF2B5EF4-FFF2-40B4-BE49-F238E27FC236}">
                    <a16:creationId xmlns:a16="http://schemas.microsoft.com/office/drawing/2014/main" id="{9FF440C5-B3D6-0B36-FDB9-6132DA999AE5}"/>
                  </a:ext>
                </a:extLst>
              </p:cNvPr>
              <p:cNvSpPr/>
              <p:nvPr/>
            </p:nvSpPr>
            <p:spPr>
              <a:xfrm>
                <a:off x="642256" y="874275"/>
                <a:ext cx="271054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3" name="矩形 11">
                <a:extLst>
                  <a:ext uri="{FF2B5EF4-FFF2-40B4-BE49-F238E27FC236}">
                    <a16:creationId xmlns:a16="http://schemas.microsoft.com/office/drawing/2014/main" id="{9FF440C5-B3D6-0B36-FDB9-6132DA999A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56" y="874275"/>
                <a:ext cx="2710544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ttsbj.com/UpLoad%5C%E5%B8%8C%E8%85%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400050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文字方塊 3"/>
          <p:cNvSpPr txBox="1">
            <a:spLocks noChangeArrowheads="1"/>
          </p:cNvSpPr>
          <p:nvPr/>
        </p:nvSpPr>
        <p:spPr bwMode="auto">
          <a:xfrm>
            <a:off x="2362200" y="5029200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溫和溫差小</a:t>
            </a:r>
          </a:p>
        </p:txBody>
      </p:sp>
      <p:sp>
        <p:nvSpPr>
          <p:cNvPr id="35844" name="文字方塊 4"/>
          <p:cNvSpPr txBox="1">
            <a:spLocks noChangeArrowheads="1"/>
          </p:cNvSpPr>
          <p:nvPr/>
        </p:nvSpPr>
        <p:spPr bwMode="auto">
          <a:xfrm>
            <a:off x="5715000" y="51054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晝夜溫差大</a:t>
            </a:r>
          </a:p>
        </p:txBody>
      </p:sp>
      <p:pic>
        <p:nvPicPr>
          <p:cNvPr id="35845" name="Picture 6" descr="http://t0.gstatic.com/images?q=tbn:ymnIpFHGXf4P9M:http://img.wallpapersking.com/d/0/3/2006110911181140692.jpg&amp;t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36623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Dropbox\Documents\課程\YoungTextBook\Images\Chapter17\A_Images\A_Figures_and_Photos\17_17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71600"/>
            <a:ext cx="4986338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文字方塊 2"/>
          <p:cNvSpPr txBox="1">
            <a:spLocks noChangeArrowheads="1"/>
          </p:cNvSpPr>
          <p:nvPr/>
        </p:nvSpPr>
        <p:spPr bwMode="auto">
          <a:xfrm>
            <a:off x="3962400" y="685800"/>
            <a:ext cx="1828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水的比熱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文字方塊 2"/>
          <p:cNvSpPr txBox="1">
            <a:spLocks noChangeArrowheads="1"/>
          </p:cNvSpPr>
          <p:nvPr/>
        </p:nvSpPr>
        <p:spPr bwMode="auto">
          <a:xfrm>
            <a:off x="3276600" y="609600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相變時也會交換熱量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82296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2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8964613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209800" y="426243"/>
            <a:ext cx="441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交換熱量有時溫度不變，此時會發生</a:t>
            </a:r>
            <a:r>
              <a:rPr lang="zh-TW" altLang="en-US" sz="1800">
                <a:solidFill>
                  <a:srgbClr val="FF0000"/>
                </a:solidFill>
              </a:rPr>
              <a:t>相變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2221006" y="792956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單位質量物體發生相變時的熱量交換固定。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3733800" y="1219200"/>
                <a:ext cx="103451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𝑚𝐿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1219200"/>
                <a:ext cx="1034514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Chia-Hung Chang\Downloads\Data\Knight\Media\Chapter17\Images\17_UnnumPho_p521-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309562"/>
            <a:ext cx="2679700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 descr="C:\Users\Chia-Hung Chang\Downloads\Data\Knight\Media\Chapter17\Images\17_Table03-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19600"/>
            <a:ext cx="6858000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D:\Dropbox\Documents\課程\YoungTextBook\Images\Chapter17\A_Images\A_Figures_and_Photos\17_20_Fig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59906"/>
            <a:ext cx="388620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文字方塊 5"/>
          <p:cNvSpPr txBox="1">
            <a:spLocks noChangeArrowheads="1"/>
          </p:cNvSpPr>
          <p:nvPr/>
        </p:nvSpPr>
        <p:spPr bwMode="auto">
          <a:xfrm>
            <a:off x="2140324" y="990600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Melted Gallium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7890435" y="4434826"/>
                <a:ext cx="103451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𝑚𝐿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0435" y="4434826"/>
                <a:ext cx="1034514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nose_1212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47800"/>
            <a:ext cx="24384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1264444" y="4927600"/>
            <a:ext cx="62987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克服摩擦力所作的功，也會如熱量，造成系統溫度增加！</a:t>
            </a:r>
          </a:p>
        </p:txBody>
      </p:sp>
      <p:sp>
        <p:nvSpPr>
          <p:cNvPr id="8" name="文字方塊 10"/>
          <p:cNvSpPr txBox="1">
            <a:spLocks noChangeArrowheads="1"/>
          </p:cNvSpPr>
          <p:nvPr/>
        </p:nvSpPr>
        <p:spPr bwMode="auto">
          <a:xfrm>
            <a:off x="1262203" y="5918200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功與熱顯然相關，但是不是同一種東西呢？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字方塊 8"/>
              <p:cNvSpPr txBox="1"/>
              <p:nvPr/>
            </p:nvSpPr>
            <p:spPr>
              <a:xfrm>
                <a:off x="3490725" y="5384800"/>
                <a:ext cx="96186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∼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725" y="5384800"/>
                <a:ext cx="961865" cy="369332"/>
              </a:xfrm>
              <a:prstGeom prst="rect">
                <a:avLst/>
              </a:prstGeom>
              <a:blipFill>
                <a:blip r:embed="rId3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390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79" y="1400784"/>
            <a:ext cx="3822094" cy="329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17781B1D-1C2C-918F-A308-33400C2D1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867384"/>
            <a:ext cx="4648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摩擦生熱！熱量可以由施力與運動產生！</a:t>
            </a:r>
          </a:p>
        </p:txBody>
      </p:sp>
      <p:sp>
        <p:nvSpPr>
          <p:cNvPr id="3" name="文字方塊 4">
            <a:extLst>
              <a:ext uri="{FF2B5EF4-FFF2-40B4-BE49-F238E27FC236}">
                <a16:creationId xmlns:a16="http://schemas.microsoft.com/office/drawing/2014/main" id="{F9F650B4-55CD-8663-4C1E-29203F09A268}"/>
              </a:ext>
            </a:extLst>
          </p:cNvPr>
          <p:cNvSpPr txBox="1"/>
          <p:nvPr/>
        </p:nvSpPr>
        <p:spPr>
          <a:xfrm>
            <a:off x="1371600" y="424471"/>
            <a:ext cx="551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熱看似是獨立於力學之外的現象，但並不盡然：</a:t>
            </a:r>
          </a:p>
        </p:txBody>
      </p:sp>
    </p:spTree>
    <p:extLst>
      <p:ext uri="{BB962C8B-B14F-4D97-AF65-F5344CB8AC3E}">
        <p14:creationId xmlns:p14="http://schemas.microsoft.com/office/powerpoint/2010/main" val="23586625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文字方塊 1"/>
          <p:cNvSpPr txBox="1">
            <a:spLocks noChangeArrowheads="1"/>
          </p:cNvSpPr>
          <p:nvPr/>
        </p:nvSpPr>
        <p:spPr bwMode="auto">
          <a:xfrm>
            <a:off x="797168" y="5562600"/>
            <a:ext cx="69897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而且這個過程可以無限制地進行下去，熱是物質的說法就無法解釋。</a:t>
            </a:r>
          </a:p>
        </p:txBody>
      </p:sp>
      <p:pic>
        <p:nvPicPr>
          <p:cNvPr id="58391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643" y="2339948"/>
            <a:ext cx="2034871" cy="255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6591886" y="1676400"/>
            <a:ext cx="24208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Sir Benjamin Thompson</a:t>
            </a:r>
          </a:p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 Rumford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1753-1814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92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63" y="1295400"/>
            <a:ext cx="5562599" cy="3602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797168" y="5114834"/>
            <a:ext cx="804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摩擦的砲管可將水煮沸，而此砲管與原來無異，不像多了或少了什麼物質。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788962" y="6019800"/>
            <a:ext cx="675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似乎在摩擦過程傳遞給炮管的只有運動。此運動會作功！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fig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58" y="580559"/>
            <a:ext cx="6841192" cy="288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200px-Joule_James_sit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451214"/>
            <a:ext cx="2286000" cy="306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4038600" y="2286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1845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Joule</a:t>
            </a:r>
          </a:p>
        </p:txBody>
      </p:sp>
      <p:pic>
        <p:nvPicPr>
          <p:cNvPr id="45061" name="Picture 7" descr="Joule's_heat_apparat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325868"/>
            <a:ext cx="2107826" cy="318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4" descr="2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9"/>
          <a:stretch>
            <a:fillRect/>
          </a:stretch>
        </p:blipFill>
        <p:spPr bwMode="auto">
          <a:xfrm>
            <a:off x="3689350" y="3389312"/>
            <a:ext cx="2070100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person, mammal&#10;&#10;Description automatically generated">
            <a:extLst>
              <a:ext uri="{FF2B5EF4-FFF2-40B4-BE49-F238E27FC236}">
                <a16:creationId xmlns:a16="http://schemas.microsoft.com/office/drawing/2014/main" id="{D939E968-B8AD-B746-B27F-E5F62E64F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976"/>
            <a:ext cx="9144000" cy="609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359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Dropbox\Documents\課程\YoungTextBook\Images\Chapter17\A_Images\A_Figures_and_Photos\17_15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2755900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083" name="Text Box 5"/>
              <p:cNvSpPr txBox="1">
                <a:spLocks noChangeArrowheads="1"/>
              </p:cNvSpPr>
              <p:nvPr/>
            </p:nvSpPr>
            <p:spPr bwMode="auto">
              <a:xfrm>
                <a:off x="3763764" y="1454942"/>
                <a:ext cx="103925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None/>
                </a:pPr>
                <a:r>
                  <a:rPr lang="zh-TW" altLang="en-US" sz="1800" dirty="0"/>
                  <a:t>作功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𝑊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6083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63764" y="1454942"/>
                <a:ext cx="1039258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4678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084" name="Text Box 7"/>
              <p:cNvSpPr txBox="1">
                <a:spLocks noChangeArrowheads="1"/>
              </p:cNvSpPr>
              <p:nvPr/>
            </p:nvSpPr>
            <p:spPr bwMode="auto">
              <a:xfrm>
                <a:off x="5997569" y="1449058"/>
                <a:ext cx="1447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None/>
                </a:pPr>
                <a:r>
                  <a:rPr lang="zh-TW" altLang="en-US" sz="1800" dirty="0"/>
                  <a:t>熱量交換</a:t>
                </a:r>
                <a14:m>
                  <m:oMath xmlns:m="http://schemas.openxmlformats.org/officeDocument/2006/math">
                    <m:r>
                      <a:rPr lang="zh-TW" altLang="en-US" sz="1800" b="0" i="1" smtClean="0">
                        <a:latin typeface="Cambria Math"/>
                      </a:rPr>
                      <m:t> </m:t>
                    </m:r>
                    <m:r>
                      <a:rPr lang="en-US" altLang="zh-TW" sz="1800" i="1">
                        <a:latin typeface="Cambria Math"/>
                      </a:rPr>
                      <m:t>𝑄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6084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97569" y="1449058"/>
                <a:ext cx="1447800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3797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181" name="Text Box 8"/>
          <p:cNvSpPr txBox="1">
            <a:spLocks noChangeArrowheads="1"/>
          </p:cNvSpPr>
          <p:nvPr/>
        </p:nvSpPr>
        <p:spPr bwMode="auto">
          <a:xfrm>
            <a:off x="4098172" y="3028961"/>
            <a:ext cx="1104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能量變化</a:t>
            </a:r>
          </a:p>
        </p:txBody>
      </p:sp>
      <p:sp>
        <p:nvSpPr>
          <p:cNvPr id="46086" name="Line 9"/>
          <p:cNvSpPr>
            <a:spLocks noChangeShapeType="1"/>
          </p:cNvSpPr>
          <p:nvPr/>
        </p:nvSpPr>
        <p:spPr bwMode="auto">
          <a:xfrm>
            <a:off x="4650622" y="1912143"/>
            <a:ext cx="457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6087" name="Line 10"/>
          <p:cNvSpPr>
            <a:spLocks noChangeShapeType="1"/>
          </p:cNvSpPr>
          <p:nvPr/>
        </p:nvSpPr>
        <p:spPr bwMode="auto">
          <a:xfrm flipH="1">
            <a:off x="5869822" y="1912143"/>
            <a:ext cx="62545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6088" name="文字方塊 8"/>
          <p:cNvSpPr txBox="1">
            <a:spLocks noChangeArrowheads="1"/>
          </p:cNvSpPr>
          <p:nvPr/>
        </p:nvSpPr>
        <p:spPr bwMode="auto">
          <a:xfrm>
            <a:off x="3524412" y="841602"/>
            <a:ext cx="441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作功與加熱可以讓系統進行同樣的變化！</a:t>
            </a: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3521500" y="3847820"/>
            <a:ext cx="5089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因此，熱量交換應該也造成物體能量變化！</a:t>
            </a:r>
          </a:p>
        </p:txBody>
      </p:sp>
      <p:sp>
        <p:nvSpPr>
          <p:cNvPr id="46090" name="文字方塊 1"/>
          <p:cNvSpPr txBox="1">
            <a:spLocks noChangeArrowheads="1"/>
          </p:cNvSpPr>
          <p:nvPr/>
        </p:nvSpPr>
        <p:spPr bwMode="auto">
          <a:xfrm>
            <a:off x="3524412" y="419006"/>
            <a:ext cx="5619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重物所做的功使水的溫度增加，如同加熱時沒有兩樣。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542093" y="4912832"/>
            <a:ext cx="533762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4.2</a:t>
            </a:r>
            <a:r>
              <a:rPr lang="zh-TW" altLang="en-US" sz="1800" dirty="0"/>
              <a:t>焦耳的功永遠對應於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zh-TW" altLang="en-US" sz="1800" dirty="0"/>
              <a:t>卡的熱量，無論是何物質！</a:t>
            </a: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3542093" y="4484224"/>
            <a:ext cx="53802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焦耳測量得到：達到同樣效應熱與功比例是一定的。</a:t>
            </a:r>
          </a:p>
        </p:txBody>
      </p:sp>
      <p:sp>
        <p:nvSpPr>
          <p:cNvPr id="15" name="文字方塊 1"/>
          <p:cNvSpPr txBox="1">
            <a:spLocks noChangeArrowheads="1"/>
          </p:cNvSpPr>
          <p:nvPr/>
        </p:nvSpPr>
        <p:spPr bwMode="auto">
          <a:xfrm>
            <a:off x="3521500" y="5950766"/>
            <a:ext cx="51780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焦耳的發現讓熱學與力學直接地連在一起。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542092" y="5521602"/>
            <a:ext cx="53376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熱量與功同樣都是能量交換，而不是物質。</a:t>
            </a:r>
          </a:p>
        </p:txBody>
      </p:sp>
      <p:pic>
        <p:nvPicPr>
          <p:cNvPr id="18" name="Picture 5" descr="200px-Joule_James_sit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661" y="4981122"/>
            <a:ext cx="1127639" cy="151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172427" y="3028961"/>
            <a:ext cx="1322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溫度變化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3524412" y="3430034"/>
            <a:ext cx="3520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作功已知會造成物體能量變化。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  <p:bldP spid="10" grpId="0"/>
      <p:bldP spid="13" grpId="0"/>
      <p:bldP spid="14" grpId="0"/>
      <p:bldP spid="15" grpId="0"/>
      <p:bldP spid="17" grpId="0"/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Line 7"/>
          <p:cNvSpPr>
            <a:spLocks noChangeShapeType="1"/>
          </p:cNvSpPr>
          <p:nvPr/>
        </p:nvSpPr>
        <p:spPr bwMode="auto">
          <a:xfrm>
            <a:off x="2357318" y="2955996"/>
            <a:ext cx="39133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134" name="Oval 8"/>
          <p:cNvSpPr>
            <a:spLocks noChangeArrowheads="1"/>
          </p:cNvSpPr>
          <p:nvPr/>
        </p:nvSpPr>
        <p:spPr bwMode="auto">
          <a:xfrm>
            <a:off x="3527440" y="2879796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135" name="Text Box 9"/>
              <p:cNvSpPr txBox="1">
                <a:spLocks noChangeArrowheads="1"/>
              </p:cNvSpPr>
              <p:nvPr/>
            </p:nvSpPr>
            <p:spPr bwMode="auto">
              <a:xfrm>
                <a:off x="6270640" y="2727396"/>
                <a:ext cx="7620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𝐿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813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70640" y="2727396"/>
                <a:ext cx="762000" cy="3667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136" name="Text Box 10"/>
          <p:cNvSpPr txBox="1">
            <a:spLocks noChangeArrowheads="1"/>
          </p:cNvSpPr>
          <p:nvPr/>
        </p:nvSpPr>
        <p:spPr bwMode="auto">
          <a:xfrm>
            <a:off x="3451240" y="2498796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狀態</a:t>
            </a:r>
          </a:p>
        </p:txBody>
      </p:sp>
      <p:pic>
        <p:nvPicPr>
          <p:cNvPr id="48140" name="Picture 2" descr="C:\Users\Chia-Hung Chang\Downloads\Data\Knight\Media\Chapter17\Images\17_10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95" b="28802"/>
          <a:stretch>
            <a:fillRect/>
          </a:stretch>
        </p:blipFill>
        <p:spPr bwMode="auto">
          <a:xfrm>
            <a:off x="788756" y="937601"/>
            <a:ext cx="13716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3" name="文字方塊 16"/>
          <p:cNvSpPr txBox="1">
            <a:spLocks noChangeArrowheads="1"/>
          </p:cNvSpPr>
          <p:nvPr/>
        </p:nvSpPr>
        <p:spPr bwMode="auto">
          <a:xfrm>
            <a:off x="2281118" y="1516913"/>
            <a:ext cx="449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每一個溫度必定對應一個內在能量！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725404" y="2999509"/>
            <a:ext cx="2209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 dirty="0">
                <a:solidFill>
                  <a:srgbClr val="FF0000"/>
                </a:solidFill>
              </a:rPr>
              <a:t>熱力學第一定律</a:t>
            </a:r>
          </a:p>
        </p:txBody>
      </p:sp>
      <p:sp>
        <p:nvSpPr>
          <p:cNvPr id="20" name="文字方塊 2"/>
          <p:cNvSpPr txBox="1">
            <a:spLocks noChangeArrowheads="1"/>
          </p:cNvSpPr>
          <p:nvPr/>
        </p:nvSpPr>
        <p:spPr bwMode="auto">
          <a:xfrm>
            <a:off x="715277" y="3384057"/>
            <a:ext cx="77163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熱量就是在熱交互作用中傳遞的一種能量！熱量守恆原來就是能量守恆。</a:t>
            </a:r>
          </a:p>
        </p:txBody>
      </p:sp>
      <p:sp>
        <p:nvSpPr>
          <p:cNvPr id="5" name="矩形 4"/>
          <p:cNvSpPr/>
          <p:nvPr/>
        </p:nvSpPr>
        <p:spPr>
          <a:xfrm>
            <a:off x="2282654" y="1962057"/>
            <a:ext cx="4494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因此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Internal Energy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內能</a:t>
            </a:r>
            <a:r>
              <a:rPr lang="zh-TW" altLang="en-US" dirty="0">
                <a:solidFill>
                  <a:srgbClr val="FF0000"/>
                </a:solidFill>
              </a:rPr>
              <a:t>是與溫度的函數。</a:t>
            </a:r>
          </a:p>
        </p:txBody>
      </p:sp>
      <p:sp>
        <p:nvSpPr>
          <p:cNvPr id="6" name="矩形 5"/>
          <p:cNvSpPr/>
          <p:nvPr/>
        </p:nvSpPr>
        <p:spPr>
          <a:xfrm>
            <a:off x="725803" y="3834070"/>
            <a:ext cx="68663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熱量交換造成內能變化，內能與溫度相關，因此就產生溫度變化。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字方塊 7"/>
              <p:cNvSpPr txBox="1"/>
              <p:nvPr/>
            </p:nvSpPr>
            <p:spPr>
              <a:xfrm>
                <a:off x="4038199" y="2441646"/>
                <a:ext cx="95077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199" y="2441646"/>
                <a:ext cx="950773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矩形 22"/>
              <p:cNvSpPr/>
              <p:nvPr/>
            </p:nvSpPr>
            <p:spPr>
              <a:xfrm>
                <a:off x="767745" y="4349725"/>
                <a:ext cx="216745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745" y="4349725"/>
                <a:ext cx="2167459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/>
              <p:cNvSpPr/>
              <p:nvPr/>
            </p:nvSpPr>
            <p:spPr>
              <a:xfrm>
                <a:off x="767745" y="5372452"/>
                <a:ext cx="335409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𝑚𝑐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745" y="5372452"/>
                <a:ext cx="3354090" cy="369332"/>
              </a:xfrm>
              <a:prstGeom prst="rect">
                <a:avLst/>
              </a:prstGeom>
              <a:blipFill>
                <a:blip r:embed="rId6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2281118" y="1051783"/>
            <a:ext cx="6212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1800" dirty="0"/>
              <a:t>溫度變化、熱量交換對應的是物體的內在能量變化！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字方塊 1"/>
              <p:cNvSpPr txBox="1"/>
              <p:nvPr/>
            </p:nvSpPr>
            <p:spPr>
              <a:xfrm>
                <a:off x="726623" y="4856797"/>
                <a:ext cx="47274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int</m:t>
                        </m:r>
                      </m:sub>
                    </m:sSub>
                  </m:oMath>
                </a14:m>
                <a:r>
                  <a:rPr lang="zh-TW" altLang="en-US" dirty="0"/>
                  <a:t>正比於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TW" altLang="en-US" dirty="0"/>
                  <a:t>，內能是溫度的線性函數！</a:t>
                </a:r>
              </a:p>
            </p:txBody>
          </p:sp>
        </mc:Choice>
        <mc:Fallback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623" y="4856797"/>
                <a:ext cx="4727437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ig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" r="12510" b="72228"/>
          <a:stretch/>
        </p:blipFill>
        <p:spPr bwMode="auto">
          <a:xfrm>
            <a:off x="2797444" y="3418022"/>
            <a:ext cx="367891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210" name="文字方塊 9"/>
          <p:cNvSpPr txBox="1">
            <a:spLocks noChangeArrowheads="1"/>
          </p:cNvSpPr>
          <p:nvPr/>
        </p:nvSpPr>
        <p:spPr bwMode="auto">
          <a:xfrm>
            <a:off x="1447800" y="1980475"/>
            <a:ext cx="556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摩擦力所做的功化為熱，造成周圍環境內能變化</a:t>
            </a:r>
          </a:p>
        </p:txBody>
      </p:sp>
      <p:sp>
        <p:nvSpPr>
          <p:cNvPr id="51211" name="文字方塊 12"/>
          <p:cNvSpPr txBox="1">
            <a:spLocks noChangeArrowheads="1"/>
          </p:cNvSpPr>
          <p:nvPr/>
        </p:nvSpPr>
        <p:spPr bwMode="auto">
          <a:xfrm>
            <a:off x="1447800" y="1001713"/>
            <a:ext cx="518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如果將溫度考慮進來，</a:t>
            </a:r>
          </a:p>
        </p:txBody>
      </p:sp>
      <p:sp>
        <p:nvSpPr>
          <p:cNvPr id="51212" name="矩形 13"/>
          <p:cNvSpPr>
            <a:spLocks noChangeArrowheads="1"/>
          </p:cNvSpPr>
          <p:nvPr/>
        </p:nvSpPr>
        <p:spPr bwMode="auto">
          <a:xfrm>
            <a:off x="1447800" y="1371600"/>
            <a:ext cx="678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摩擦作的功，也如位能，可以寫成一個物理量在前後狀態的改變！</a:t>
            </a:r>
          </a:p>
        </p:txBody>
      </p:sp>
      <p:sp>
        <p:nvSpPr>
          <p:cNvPr id="14" name="文字方塊 4"/>
          <p:cNvSpPr txBox="1">
            <a:spLocks noChangeArrowheads="1"/>
          </p:cNvSpPr>
          <p:nvPr/>
        </p:nvSpPr>
        <p:spPr bwMode="auto">
          <a:xfrm>
            <a:off x="1447800" y="591788"/>
            <a:ext cx="396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有摩擦，似乎機械能就不守恒！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1447800" y="2354868"/>
            <a:ext cx="5486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熱力學第一定律找到一種新的能量形式，</a:t>
            </a:r>
          </a:p>
        </p:txBody>
      </p:sp>
      <p:sp>
        <p:nvSpPr>
          <p:cNvPr id="16" name="矩形 18"/>
          <p:cNvSpPr>
            <a:spLocks noChangeArrowheads="1"/>
          </p:cNvSpPr>
          <p:nvPr/>
        </p:nvSpPr>
        <p:spPr bwMode="auto">
          <a:xfrm>
            <a:off x="1441450" y="2724756"/>
            <a:ext cx="45704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位能是由位置決定，而</a:t>
            </a:r>
            <a:r>
              <a:rPr lang="zh-TW" altLang="en-US" sz="1800" dirty="0">
                <a:solidFill>
                  <a:srgbClr val="FF0000"/>
                </a:solidFill>
              </a:rPr>
              <a:t>內能是與溫度相關</a:t>
            </a:r>
            <a:r>
              <a:rPr lang="zh-TW" altLang="en-US" sz="1800" dirty="0"/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441451" y="5638800"/>
                <a:ext cx="358775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𝐾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451" y="5638800"/>
                <a:ext cx="3587750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5524500" y="5629835"/>
                <a:ext cx="2209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𝐾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  <a:ea typeface="Cambria Math"/>
                                </a:rPr>
                                <m:t>int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500" y="5629835"/>
                <a:ext cx="2209800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Line 2"/>
          <p:cNvSpPr>
            <a:spLocks noChangeShapeType="1"/>
          </p:cNvSpPr>
          <p:nvPr/>
        </p:nvSpPr>
        <p:spPr bwMode="auto">
          <a:xfrm flipH="1">
            <a:off x="1066800" y="39243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27" name="Line 3"/>
          <p:cNvSpPr>
            <a:spLocks noChangeShapeType="1"/>
          </p:cNvSpPr>
          <p:nvPr/>
        </p:nvSpPr>
        <p:spPr bwMode="auto">
          <a:xfrm>
            <a:off x="1066800" y="46101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 flipV="1">
            <a:off x="1371600" y="39243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1066800" y="4000500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2230" name="Line 6"/>
          <p:cNvSpPr>
            <a:spLocks noChangeShapeType="1"/>
          </p:cNvSpPr>
          <p:nvPr/>
        </p:nvSpPr>
        <p:spPr bwMode="auto">
          <a:xfrm flipH="1">
            <a:off x="4953000" y="38481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>
            <a:off x="4953000" y="45339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 flipV="1">
            <a:off x="5257800" y="38481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4953000" y="4381500"/>
            <a:ext cx="304800" cy="152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234" name="Text Box 10"/>
              <p:cNvSpPr txBox="1">
                <a:spLocks noChangeArrowheads="1"/>
              </p:cNvSpPr>
              <p:nvPr/>
            </p:nvSpPr>
            <p:spPr bwMode="auto">
              <a:xfrm>
                <a:off x="1243853" y="4243387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baseline="-25000" dirty="0" err="1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2234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3853" y="4243387"/>
                <a:ext cx="685800" cy="36671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235" name="Text Box 11"/>
              <p:cNvSpPr txBox="1">
                <a:spLocks noChangeArrowheads="1"/>
              </p:cNvSpPr>
              <p:nvPr/>
            </p:nvSpPr>
            <p:spPr bwMode="auto">
              <a:xfrm>
                <a:off x="5105400" y="4167187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baseline="-25000" dirty="0" err="1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altLang="zh-TW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2235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05400" y="4167187"/>
                <a:ext cx="685800" cy="366713"/>
              </a:xfrm>
              <a:prstGeom prst="rect">
                <a:avLst/>
              </a:prstGeom>
              <a:blipFill rotWithShape="1">
                <a:blip r:embed="rId3"/>
                <a:stretch>
                  <a:fillRect b="-1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236" name="Line 12"/>
          <p:cNvSpPr>
            <a:spLocks noChangeShapeType="1"/>
          </p:cNvSpPr>
          <p:nvPr/>
        </p:nvSpPr>
        <p:spPr bwMode="auto">
          <a:xfrm flipH="1">
            <a:off x="6019800" y="38481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>
            <a:off x="6019800" y="45339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38" name="Line 14"/>
          <p:cNvSpPr>
            <a:spLocks noChangeShapeType="1"/>
          </p:cNvSpPr>
          <p:nvPr/>
        </p:nvSpPr>
        <p:spPr bwMode="auto">
          <a:xfrm flipV="1">
            <a:off x="6324600" y="38481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39" name="Rectangle 15"/>
          <p:cNvSpPr>
            <a:spLocks noChangeArrowheads="1"/>
          </p:cNvSpPr>
          <p:nvPr/>
        </p:nvSpPr>
        <p:spPr bwMode="auto">
          <a:xfrm>
            <a:off x="6019800" y="4152900"/>
            <a:ext cx="3048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240" name="Text Box 16"/>
              <p:cNvSpPr txBox="1">
                <a:spLocks noChangeArrowheads="1"/>
              </p:cNvSpPr>
              <p:nvPr/>
            </p:nvSpPr>
            <p:spPr bwMode="auto">
              <a:xfrm>
                <a:off x="6248400" y="4167186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𝐾</m:t>
                      </m:r>
                      <m:r>
                        <a:rPr lang="en-US" altLang="zh-TW" sz="1800" b="0" i="1" baseline="-25000" dirty="0" err="1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altLang="zh-TW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2240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8400" y="4167186"/>
                <a:ext cx="685800" cy="366713"/>
              </a:xfrm>
              <a:prstGeom prst="rect">
                <a:avLst/>
              </a:prstGeom>
              <a:blipFill rotWithShape="1">
                <a:blip r:embed="rId4"/>
                <a:stretch>
                  <a:fillRect b="-1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241" name="Line 17"/>
          <p:cNvSpPr>
            <a:spLocks noChangeShapeType="1"/>
          </p:cNvSpPr>
          <p:nvPr/>
        </p:nvSpPr>
        <p:spPr bwMode="auto">
          <a:xfrm flipH="1">
            <a:off x="2133600" y="39243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42" name="Line 18"/>
          <p:cNvSpPr>
            <a:spLocks noChangeShapeType="1"/>
          </p:cNvSpPr>
          <p:nvPr/>
        </p:nvSpPr>
        <p:spPr bwMode="auto">
          <a:xfrm>
            <a:off x="2133600" y="46101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43" name="Line 19"/>
          <p:cNvSpPr>
            <a:spLocks noChangeShapeType="1"/>
          </p:cNvSpPr>
          <p:nvPr/>
        </p:nvSpPr>
        <p:spPr bwMode="auto">
          <a:xfrm flipV="1">
            <a:off x="2438400" y="39243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2133600" y="4457700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245" name="Text Box 21"/>
              <p:cNvSpPr txBox="1">
                <a:spLocks noChangeArrowheads="1"/>
              </p:cNvSpPr>
              <p:nvPr/>
            </p:nvSpPr>
            <p:spPr bwMode="auto">
              <a:xfrm>
                <a:off x="2286000" y="4229100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𝐾</m:t>
                      </m:r>
                      <m:r>
                        <a:rPr lang="en-US" altLang="zh-TW" sz="1800" b="0" i="1" baseline="-25000" dirty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n-US" altLang="zh-TW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2245" name="Text 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0" y="4229100"/>
                <a:ext cx="685800" cy="36671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246" name="AutoShape 22"/>
          <p:cNvSpPr>
            <a:spLocks noChangeArrowheads="1"/>
          </p:cNvSpPr>
          <p:nvPr/>
        </p:nvSpPr>
        <p:spPr bwMode="auto">
          <a:xfrm>
            <a:off x="1219200" y="3390900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2247" name="Line 23"/>
          <p:cNvSpPr>
            <a:spLocks noChangeShapeType="1"/>
          </p:cNvSpPr>
          <p:nvPr/>
        </p:nvSpPr>
        <p:spPr bwMode="auto">
          <a:xfrm flipH="1">
            <a:off x="3124200" y="39243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48" name="Line 24"/>
          <p:cNvSpPr>
            <a:spLocks noChangeShapeType="1"/>
          </p:cNvSpPr>
          <p:nvPr/>
        </p:nvSpPr>
        <p:spPr bwMode="auto">
          <a:xfrm>
            <a:off x="3124200" y="46101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49" name="Line 25"/>
          <p:cNvSpPr>
            <a:spLocks noChangeShapeType="1"/>
          </p:cNvSpPr>
          <p:nvPr/>
        </p:nvSpPr>
        <p:spPr bwMode="auto">
          <a:xfrm flipV="1">
            <a:off x="3429000" y="39243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50" name="Rectangle 26"/>
          <p:cNvSpPr>
            <a:spLocks noChangeArrowheads="1"/>
          </p:cNvSpPr>
          <p:nvPr/>
        </p:nvSpPr>
        <p:spPr bwMode="auto">
          <a:xfrm>
            <a:off x="3124200" y="4305300"/>
            <a:ext cx="304800" cy="3048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251" name="Text Box 27"/>
              <p:cNvSpPr txBox="1">
                <a:spLocks noChangeArrowheads="1"/>
              </p:cNvSpPr>
              <p:nvPr/>
            </p:nvSpPr>
            <p:spPr bwMode="auto">
              <a:xfrm>
                <a:off x="3395382" y="4243386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n-US" altLang="zh-TW" sz="1800" b="0" i="0" baseline="-25000" dirty="0" err="1">
                          <a:latin typeface="Cambria Math"/>
                        </a:rPr>
                        <m:t>int</m:t>
                      </m:r>
                      <m:r>
                        <a:rPr lang="en-US" altLang="zh-TW" sz="1800" b="0" i="1" baseline="-25000" dirty="0">
                          <a:latin typeface="Cambria Math"/>
                        </a:rPr>
                        <m:t> </m:t>
                      </m:r>
                      <m:r>
                        <a:rPr lang="en-US" altLang="zh-TW" sz="1800" b="0" i="1" baseline="-25000" dirty="0" err="1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n-US" altLang="zh-TW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2251" name="Text 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95382" y="4243386"/>
                <a:ext cx="685800" cy="366713"/>
              </a:xfrm>
              <a:prstGeom prst="rect">
                <a:avLst/>
              </a:prstGeom>
              <a:blipFill rotWithShape="1">
                <a:blip r:embed="rId6"/>
                <a:stretch>
                  <a:fillRect b="-1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252" name="Line 28"/>
          <p:cNvSpPr>
            <a:spLocks noChangeShapeType="1"/>
          </p:cNvSpPr>
          <p:nvPr/>
        </p:nvSpPr>
        <p:spPr bwMode="auto">
          <a:xfrm flipH="1">
            <a:off x="7162800" y="38481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53" name="Line 29"/>
          <p:cNvSpPr>
            <a:spLocks noChangeShapeType="1"/>
          </p:cNvSpPr>
          <p:nvPr/>
        </p:nvSpPr>
        <p:spPr bwMode="auto">
          <a:xfrm>
            <a:off x="7162800" y="45339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54" name="Line 30"/>
          <p:cNvSpPr>
            <a:spLocks noChangeShapeType="1"/>
          </p:cNvSpPr>
          <p:nvPr/>
        </p:nvSpPr>
        <p:spPr bwMode="auto">
          <a:xfrm flipV="1">
            <a:off x="7467600" y="38481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55" name="Rectangle 31"/>
          <p:cNvSpPr>
            <a:spLocks noChangeArrowheads="1"/>
          </p:cNvSpPr>
          <p:nvPr/>
        </p:nvSpPr>
        <p:spPr bwMode="auto">
          <a:xfrm>
            <a:off x="7162800" y="4076700"/>
            <a:ext cx="304800" cy="4572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256" name="Text Box 32"/>
              <p:cNvSpPr txBox="1">
                <a:spLocks noChangeArrowheads="1"/>
              </p:cNvSpPr>
              <p:nvPr/>
            </p:nvSpPr>
            <p:spPr bwMode="auto">
              <a:xfrm>
                <a:off x="7467600" y="4152900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n-US" altLang="zh-TW" sz="1800" b="0" i="0" baseline="-25000" dirty="0" err="1">
                          <a:latin typeface="Cambria Math"/>
                        </a:rPr>
                        <m:t>int</m:t>
                      </m:r>
                      <m:r>
                        <a:rPr lang="en-US" altLang="zh-TW" sz="1800" b="0" i="1" baseline="-25000" dirty="0">
                          <a:latin typeface="Cambria Math"/>
                        </a:rPr>
                        <m:t> </m:t>
                      </m:r>
                      <m:r>
                        <a:rPr lang="en-US" altLang="zh-TW" sz="1800" b="0" i="1" baseline="-25000" dirty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altLang="zh-TW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2256" name="Text 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67600" y="4152900"/>
                <a:ext cx="685800" cy="366713"/>
              </a:xfrm>
              <a:prstGeom prst="rect">
                <a:avLst/>
              </a:prstGeom>
              <a:blipFill rotWithShape="1">
                <a:blip r:embed="rId7"/>
                <a:stretch>
                  <a:fillRect b="-1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257" name="AutoShape 33"/>
          <p:cNvSpPr>
            <a:spLocks noChangeArrowheads="1"/>
          </p:cNvSpPr>
          <p:nvPr/>
        </p:nvSpPr>
        <p:spPr bwMode="auto">
          <a:xfrm>
            <a:off x="1066800" y="3009900"/>
            <a:ext cx="2514600" cy="304800"/>
          </a:xfrm>
          <a:prstGeom prst="curvedDownArrow">
            <a:avLst>
              <a:gd name="adj1" fmla="val 165000"/>
              <a:gd name="adj2" fmla="val 33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2259" name="文字方塊 38"/>
          <p:cNvSpPr txBox="1">
            <a:spLocks noChangeArrowheads="1"/>
          </p:cNvSpPr>
          <p:nvPr/>
        </p:nvSpPr>
        <p:spPr bwMode="auto">
          <a:xfrm>
            <a:off x="3505200" y="5029200"/>
            <a:ext cx="274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內能是溫度的函數</a:t>
            </a:r>
          </a:p>
        </p:txBody>
      </p:sp>
      <p:sp>
        <p:nvSpPr>
          <p:cNvPr id="52261" name="文字方塊 12"/>
          <p:cNvSpPr txBox="1">
            <a:spLocks noChangeArrowheads="1"/>
          </p:cNvSpPr>
          <p:nvPr/>
        </p:nvSpPr>
        <p:spPr bwMode="auto">
          <a:xfrm>
            <a:off x="3771900" y="1888182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是守恆量</a:t>
            </a:r>
          </a:p>
        </p:txBody>
      </p:sp>
      <p:sp>
        <p:nvSpPr>
          <p:cNvPr id="52263" name="Text Box 13"/>
          <p:cNvSpPr txBox="1">
            <a:spLocks noChangeArrowheads="1"/>
          </p:cNvSpPr>
          <p:nvPr/>
        </p:nvSpPr>
        <p:spPr bwMode="auto">
          <a:xfrm>
            <a:off x="3435458" y="2464593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 dirty="0">
                <a:solidFill>
                  <a:srgbClr val="FF0000"/>
                </a:solidFill>
              </a:rPr>
              <a:t>熱力學第一定律</a:t>
            </a:r>
          </a:p>
        </p:txBody>
      </p:sp>
      <p:sp>
        <p:nvSpPr>
          <p:cNvPr id="52264" name="文字方塊 33"/>
          <p:cNvSpPr txBox="1">
            <a:spLocks noChangeArrowheads="1"/>
          </p:cNvSpPr>
          <p:nvPr/>
        </p:nvSpPr>
        <p:spPr bwMode="auto">
          <a:xfrm>
            <a:off x="2108200" y="762000"/>
            <a:ext cx="533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機械能如果被擴展到包括內能，能量還是會守恆！</a:t>
            </a:r>
          </a:p>
        </p:txBody>
      </p:sp>
      <p:sp>
        <p:nvSpPr>
          <p:cNvPr id="41" name="文字方塊 2"/>
          <p:cNvSpPr txBox="1">
            <a:spLocks noChangeArrowheads="1"/>
          </p:cNvSpPr>
          <p:nvPr/>
        </p:nvSpPr>
        <p:spPr bwMode="auto">
          <a:xfrm>
            <a:off x="2362200" y="5562600"/>
            <a:ext cx="449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熱交互作用本質上是一種能量交換的過程！</a:t>
            </a:r>
          </a:p>
        </p:txBody>
      </p:sp>
      <p:sp>
        <p:nvSpPr>
          <p:cNvPr id="42" name="文字方塊 3"/>
          <p:cNvSpPr txBox="1">
            <a:spLocks noChangeArrowheads="1"/>
          </p:cNvSpPr>
          <p:nvPr/>
        </p:nvSpPr>
        <p:spPr bwMode="auto">
          <a:xfrm>
            <a:off x="2389968" y="6019800"/>
            <a:ext cx="487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熱交互作用基本上是一種能量</a:t>
            </a:r>
            <a:r>
              <a:rPr lang="zh-TW" altLang="en-US" sz="1800" dirty="0">
                <a:solidFill>
                  <a:srgbClr val="FF0000"/>
                </a:solidFill>
              </a:rPr>
              <a:t>混亂</a:t>
            </a:r>
            <a:r>
              <a:rPr lang="zh-TW" altLang="en-US" sz="1800" dirty="0"/>
              <a:t>交換的過程！</a:t>
            </a:r>
          </a:p>
        </p:txBody>
      </p:sp>
      <p:pic>
        <p:nvPicPr>
          <p:cNvPr id="43" name="Picture 2" descr="40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302543"/>
            <a:ext cx="1843882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/>
              <p:cNvSpPr txBox="1"/>
              <p:nvPr/>
            </p:nvSpPr>
            <p:spPr>
              <a:xfrm>
                <a:off x="2171700" y="1293536"/>
                <a:ext cx="2209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𝐾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  <a:ea typeface="Cambria Math"/>
                                </a:rPr>
                                <m:t>int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4" name="文字方塊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700" y="1293536"/>
                <a:ext cx="2209800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/>
              <p:cNvSpPr txBox="1"/>
              <p:nvPr/>
            </p:nvSpPr>
            <p:spPr>
              <a:xfrm>
                <a:off x="2209800" y="1879217"/>
                <a:ext cx="1447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𝐾</m:t>
                      </m:r>
                      <m:r>
                        <a:rPr lang="en-US" altLang="zh-TW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𝑈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5" name="文字方塊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1879217"/>
                <a:ext cx="1447800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/>
              <p:cNvSpPr txBox="1"/>
              <p:nvPr/>
            </p:nvSpPr>
            <p:spPr>
              <a:xfrm>
                <a:off x="2448826" y="5029756"/>
                <a:ext cx="95077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6" name="文字方塊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8826" y="5029756"/>
                <a:ext cx="950773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20T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" b="3505"/>
          <a:stretch>
            <a:fillRect/>
          </a:stretch>
        </p:blipFill>
        <p:spPr bwMode="auto">
          <a:xfrm>
            <a:off x="6483202" y="852100"/>
            <a:ext cx="2195013" cy="3843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文字方塊 13"/>
          <p:cNvSpPr txBox="1">
            <a:spLocks noChangeArrowheads="1"/>
          </p:cNvSpPr>
          <p:nvPr/>
        </p:nvSpPr>
        <p:spPr bwMode="auto">
          <a:xfrm>
            <a:off x="680894" y="1905000"/>
            <a:ext cx="4957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進行熱作用時，系統交換熱量。交換表示守恆：</a:t>
            </a:r>
            <a:endParaRPr lang="zh-TW" altLang="en-US" sz="1800" dirty="0"/>
          </a:p>
        </p:txBody>
      </p:sp>
      <p:sp>
        <p:nvSpPr>
          <p:cNvPr id="14" name="向下箭號 13"/>
          <p:cNvSpPr/>
          <p:nvPr/>
        </p:nvSpPr>
        <p:spPr>
          <a:xfrm>
            <a:off x="1283770" y="3545018"/>
            <a:ext cx="457200" cy="76200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794656" y="2935418"/>
                <a:ext cx="248994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56" y="2935418"/>
                <a:ext cx="2489947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750370" y="4459418"/>
                <a:ext cx="3689514" cy="411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370" y="4459418"/>
                <a:ext cx="3689514" cy="411331"/>
              </a:xfrm>
              <a:prstGeom prst="rect">
                <a:avLst/>
              </a:prstGeom>
              <a:blipFill rotWithShape="1">
                <a:blip r:embed="rId6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1826986" y="3621218"/>
                <a:ext cx="2195012" cy="39158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6986" y="3621218"/>
                <a:ext cx="2195012" cy="391582"/>
              </a:xfrm>
              <a:prstGeom prst="rect">
                <a:avLst/>
              </a:prstGeom>
              <a:blipFill>
                <a:blip r:embed="rId7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794656" y="2398058"/>
                <a:ext cx="116498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56" y="2398058"/>
                <a:ext cx="1164987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4"/>
              <p:cNvSpPr>
                <a:spLocks noChangeArrowheads="1"/>
              </p:cNvSpPr>
              <p:nvPr/>
            </p:nvSpPr>
            <p:spPr bwMode="auto">
              <a:xfrm>
                <a:off x="941082" y="990600"/>
                <a:ext cx="708635" cy="685800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800" dirty="0"/>
                  <a:t>  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7030A0"/>
                        </a:solidFill>
                        <a:latin typeface="Cambria Math"/>
                      </a:rPr>
                      <m:t>1</m:t>
                    </m:r>
                  </m:oMath>
                </a14:m>
                <a:endParaRPr lang="zh-TW" alt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1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1082" y="990600"/>
                <a:ext cx="708635" cy="68580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5"/>
              <p:cNvSpPr>
                <a:spLocks noChangeArrowheads="1"/>
              </p:cNvSpPr>
              <p:nvPr/>
            </p:nvSpPr>
            <p:spPr bwMode="auto">
              <a:xfrm>
                <a:off x="3101365" y="990600"/>
                <a:ext cx="1066800" cy="6858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en-US" altLang="zh-TW" sz="18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2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01365" y="990600"/>
                <a:ext cx="1066800" cy="68580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ine 11"/>
          <p:cNvSpPr>
            <a:spLocks noChangeShapeType="1"/>
          </p:cNvSpPr>
          <p:nvPr/>
        </p:nvSpPr>
        <p:spPr bwMode="auto">
          <a:xfrm>
            <a:off x="2612248" y="1295400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2612249" y="852100"/>
                <a:ext cx="283352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249" y="852100"/>
                <a:ext cx="283352" cy="276999"/>
              </a:xfrm>
              <a:prstGeom prst="rect">
                <a:avLst/>
              </a:prstGeom>
              <a:blipFill rotWithShape="1">
                <a:blip r:embed="rId11"/>
                <a:stretch>
                  <a:fillRect l="-32609" r="-13043" b="-3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Line 11"/>
          <p:cNvSpPr>
            <a:spLocks noChangeShapeType="1"/>
          </p:cNvSpPr>
          <p:nvPr/>
        </p:nvSpPr>
        <p:spPr bwMode="auto">
          <a:xfrm>
            <a:off x="1739562" y="1358154"/>
            <a:ext cx="51740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1944917" y="852100"/>
                <a:ext cx="259550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917" y="852100"/>
                <a:ext cx="259550" cy="276999"/>
              </a:xfrm>
              <a:prstGeom prst="rect">
                <a:avLst/>
              </a:prstGeom>
              <a:blipFill rotWithShape="1">
                <a:blip r:embed="rId12"/>
                <a:stretch>
                  <a:fillRect l="-34884" r="-18605" b="-3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C0C5D881-0A51-2246-ACF8-7F7EDA7C2B3B}"/>
              </a:ext>
            </a:extLst>
          </p:cNvPr>
          <p:cNvSpPr txBox="1"/>
          <p:nvPr/>
        </p:nvSpPr>
        <p:spPr>
          <a:xfrm>
            <a:off x="680894" y="5704828"/>
            <a:ext cx="799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有了對內能的認識，這一張熱交換的投影片就可以進化為下一張：</a:t>
            </a:r>
          </a:p>
        </p:txBody>
      </p:sp>
    </p:spTree>
    <p:extLst>
      <p:ext uri="{BB962C8B-B14F-4D97-AF65-F5344CB8AC3E}">
        <p14:creationId xmlns:p14="http://schemas.microsoft.com/office/powerpoint/2010/main" val="16629257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3"/>
              <p:cNvSpPr txBox="1">
                <a:spLocks noChangeArrowheads="1"/>
              </p:cNvSpPr>
              <p:nvPr/>
            </p:nvSpPr>
            <p:spPr bwMode="auto">
              <a:xfrm>
                <a:off x="1500652" y="2700715"/>
                <a:ext cx="643252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進行熱作用時，系統交換熱量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/>
                      </a:rPr>
                      <m:t>𝑄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，造成內能變化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solidFill>
                          <a:srgbClr val="FF0000"/>
                        </a:solidFill>
                        <a:latin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>
                            <a:solidFill>
                              <a:srgbClr val="FF0000"/>
                            </a:solidFill>
                            <a:latin typeface="Cambria Math"/>
                          </a:rPr>
                          <m:t>int</m:t>
                        </m:r>
                      </m:sub>
                    </m:sSub>
                    <m:r>
                      <a:rPr lang="en-US" altLang="zh-TW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：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0652" y="2700715"/>
                <a:ext cx="6432527" cy="369332"/>
              </a:xfrm>
              <a:prstGeom prst="rect">
                <a:avLst/>
              </a:prstGeom>
              <a:blipFill>
                <a:blip r:embed="rId2"/>
                <a:stretch>
                  <a:fillRect l="-78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629847" y="3155568"/>
                <a:ext cx="146230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847" y="3155568"/>
                <a:ext cx="1462307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629847" y="3700091"/>
                <a:ext cx="116498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847" y="3700091"/>
                <a:ext cx="1164987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>
                <a:spLocks noChangeArrowheads="1"/>
              </p:cNvSpPr>
              <p:nvPr/>
            </p:nvSpPr>
            <p:spPr bwMode="auto">
              <a:xfrm>
                <a:off x="1760841" y="1786315"/>
                <a:ext cx="708635" cy="685800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800" dirty="0"/>
                  <a:t>  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7030A0"/>
                        </a:solidFill>
                        <a:latin typeface="Cambria Math"/>
                      </a:rPr>
                      <m:t>1</m:t>
                    </m:r>
                  </m:oMath>
                </a14:m>
                <a:endParaRPr lang="zh-TW" alt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0841" y="1786315"/>
                <a:ext cx="708635" cy="6858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432008" y="2167312"/>
            <a:ext cx="547598" cy="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3524704" y="1647815"/>
                <a:ext cx="283352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704" y="1647815"/>
                <a:ext cx="283352" cy="276999"/>
              </a:xfrm>
              <a:prstGeom prst="rect">
                <a:avLst/>
              </a:prstGeom>
              <a:blipFill>
                <a:blip r:embed="rId6"/>
                <a:stretch>
                  <a:fillRect l="-30435" r="-8696" b="-3043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2559321" y="2153869"/>
            <a:ext cx="51740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764676" y="1647815"/>
                <a:ext cx="259550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676" y="1647815"/>
                <a:ext cx="259550" cy="276999"/>
              </a:xfrm>
              <a:prstGeom prst="rect">
                <a:avLst/>
              </a:prstGeom>
              <a:blipFill>
                <a:blip r:embed="rId7"/>
                <a:stretch>
                  <a:fillRect l="-31818" r="-9091" b="-3043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38"/>
          <p:cNvSpPr txBox="1">
            <a:spLocks noChangeArrowheads="1"/>
          </p:cNvSpPr>
          <p:nvPr/>
        </p:nvSpPr>
        <p:spPr bwMode="auto">
          <a:xfrm>
            <a:off x="2635829" y="441328"/>
            <a:ext cx="274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有了內能這個函數之後：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639095" y="451976"/>
                <a:ext cx="95077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095" y="451976"/>
                <a:ext cx="950773" cy="369332"/>
              </a:xfrm>
              <a:prstGeom prst="rect">
                <a:avLst/>
              </a:prstGeom>
              <a:blipFill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雲朵形 12"/>
              <p:cNvSpPr/>
              <p:nvPr/>
            </p:nvSpPr>
            <p:spPr>
              <a:xfrm>
                <a:off x="4212745" y="1786314"/>
                <a:ext cx="1219200" cy="762000"/>
              </a:xfrm>
              <a:prstGeom prst="cloud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雲朵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745" y="1786314"/>
                <a:ext cx="1219200" cy="762000"/>
              </a:xfrm>
              <a:prstGeom prst="cloud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1621220" y="4299139"/>
                <a:ext cx="4837340" cy="41133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220" y="4299139"/>
                <a:ext cx="4837340" cy="411331"/>
              </a:xfrm>
              <a:prstGeom prst="rect">
                <a:avLst/>
              </a:prstGeom>
              <a:blipFill>
                <a:blip r:embed="rId10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623056" y="4811375"/>
                <a:ext cx="3714167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末溫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zh-TW" altLang="en-US" dirty="0"/>
                  <a:t>就可以計算出來。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056" y="4811375"/>
                <a:ext cx="3714167" cy="391582"/>
              </a:xfrm>
              <a:prstGeom prst="rect">
                <a:avLst/>
              </a:prstGeom>
              <a:blipFill>
                <a:blip r:embed="rId11"/>
                <a:stretch>
                  <a:fillRect l="-1361" t="-6250" b="-1562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1623056" y="6070893"/>
                <a:ext cx="3689514" cy="41133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056" y="6070893"/>
                <a:ext cx="3689514" cy="411331"/>
              </a:xfrm>
              <a:prstGeom prst="rect">
                <a:avLst/>
              </a:prstGeom>
              <a:blipFill>
                <a:blip r:embed="rId12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646609" y="5550417"/>
                <a:ext cx="4462223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若比熱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1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,2</m:t>
                        </m:r>
                      </m:sub>
                    </m:sSub>
                  </m:oMath>
                </a14:m>
                <a:r>
                  <a:rPr lang="zh-TW" altLang="en-US" dirty="0"/>
                  <a:t>是常數，上式即可寫成：</a:t>
                </a: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6609" y="5550417"/>
                <a:ext cx="4462223" cy="381515"/>
              </a:xfrm>
              <a:prstGeom prst="rect">
                <a:avLst/>
              </a:prstGeom>
              <a:blipFill>
                <a:blip r:embed="rId13"/>
                <a:stretch>
                  <a:fillRect l="-1136" t="-9677" b="-1612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18"/>
          <p:cNvSpPr/>
          <p:nvPr/>
        </p:nvSpPr>
        <p:spPr>
          <a:xfrm>
            <a:off x="674008" y="1003532"/>
            <a:ext cx="7259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物體與其他物體進行熱作用時，達成熱平衡的溫度就可預測了！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678451" y="3153905"/>
                <a:ext cx="124979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451" y="3153905"/>
                <a:ext cx="1249792" cy="369332"/>
              </a:xfrm>
              <a:prstGeom prst="rect">
                <a:avLst/>
              </a:prstGeom>
              <a:blipFill>
                <a:blip r:embed="rId1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B16BCA2-830B-0E80-E8F1-3F9ECC41B06A}"/>
              </a:ext>
            </a:extLst>
          </p:cNvPr>
          <p:cNvSpPr txBox="1"/>
          <p:nvPr/>
        </p:nvSpPr>
        <p:spPr>
          <a:xfrm>
            <a:off x="3024226" y="3700091"/>
            <a:ext cx="3434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內能與溫度直接相關！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23">
                <a:extLst>
                  <a:ext uri="{FF2B5EF4-FFF2-40B4-BE49-F238E27FC236}">
                    <a16:creationId xmlns:a16="http://schemas.microsoft.com/office/drawing/2014/main" id="{19E671E5-6CA8-0AE7-7B86-2AD2D1E67C40}"/>
                  </a:ext>
                </a:extLst>
              </p:cNvPr>
              <p:cNvSpPr/>
              <p:nvPr/>
            </p:nvSpPr>
            <p:spPr>
              <a:xfrm>
                <a:off x="5257800" y="5562600"/>
                <a:ext cx="335409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𝑚𝑐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矩形 23">
                <a:extLst>
                  <a:ext uri="{FF2B5EF4-FFF2-40B4-BE49-F238E27FC236}">
                    <a16:creationId xmlns:a16="http://schemas.microsoft.com/office/drawing/2014/main" id="{19E671E5-6CA8-0AE7-7B86-2AD2D1E67C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5562600"/>
                <a:ext cx="3354090" cy="369332"/>
              </a:xfrm>
              <a:prstGeom prst="rect">
                <a:avLst/>
              </a:prstGeom>
              <a:blipFill>
                <a:blip r:embed="rId1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469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6" grpId="0"/>
      <p:bldP spid="2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22">
                <a:extLst>
                  <a:ext uri="{FF2B5EF4-FFF2-40B4-BE49-F238E27FC236}">
                    <a16:creationId xmlns:a16="http://schemas.microsoft.com/office/drawing/2014/main" id="{313EBC9A-134B-73C8-C758-299D6E80B725}"/>
                  </a:ext>
                </a:extLst>
              </p:cNvPr>
              <p:cNvSpPr/>
              <p:nvPr/>
            </p:nvSpPr>
            <p:spPr>
              <a:xfrm>
                <a:off x="5783007" y="4467171"/>
                <a:ext cx="216745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4" name="矩形 22">
                <a:extLst>
                  <a:ext uri="{FF2B5EF4-FFF2-40B4-BE49-F238E27FC236}">
                    <a16:creationId xmlns:a16="http://schemas.microsoft.com/office/drawing/2014/main" id="{313EBC9A-134B-73C8-C758-299D6E80B7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3007" y="4467171"/>
                <a:ext cx="2167459" cy="369332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1750175" y="4401344"/>
                <a:ext cx="136300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175" y="4401344"/>
                <a:ext cx="1363002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8"/>
          <a:stretch>
            <a:fillRect/>
          </a:stretch>
        </p:blipFill>
        <p:spPr bwMode="auto">
          <a:xfrm>
            <a:off x="546869" y="2169650"/>
            <a:ext cx="4379213" cy="177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2"/>
          <a:stretch>
            <a:fillRect/>
          </a:stretch>
        </p:blipFill>
        <p:spPr bwMode="auto">
          <a:xfrm>
            <a:off x="1568822" y="729457"/>
            <a:ext cx="278904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2" descr="20T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45958"/>
          <a:stretch>
            <a:fillRect/>
          </a:stretch>
        </p:blipFill>
        <p:spPr bwMode="auto">
          <a:xfrm>
            <a:off x="5455023" y="729457"/>
            <a:ext cx="34242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3"/>
          <p:cNvSpPr txBox="1">
            <a:spLocks noChangeArrowheads="1"/>
          </p:cNvSpPr>
          <p:nvPr/>
        </p:nvSpPr>
        <p:spPr bwMode="auto">
          <a:xfrm>
            <a:off x="1898276" y="3944144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TW" sz="1800"/>
              <a:t> </a:t>
            </a:r>
            <a:r>
              <a:rPr lang="zh-TW" altLang="en-US" sz="1800"/>
              <a:t>溫度</a:t>
            </a:r>
          </a:p>
        </p:txBody>
      </p:sp>
      <p:sp>
        <p:nvSpPr>
          <p:cNvPr id="54278" name="Line 5"/>
          <p:cNvSpPr>
            <a:spLocks noChangeShapeType="1"/>
          </p:cNvSpPr>
          <p:nvPr/>
        </p:nvSpPr>
        <p:spPr bwMode="auto">
          <a:xfrm>
            <a:off x="2736476" y="417274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279" name="Text Box 6"/>
              <p:cNvSpPr txBox="1">
                <a:spLocks noChangeArrowheads="1"/>
              </p:cNvSpPr>
              <p:nvPr/>
            </p:nvSpPr>
            <p:spPr bwMode="auto">
              <a:xfrm>
                <a:off x="907676" y="4858544"/>
                <a:ext cx="2819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溫度為長度的函數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𝑇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𝐿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4279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7676" y="4858544"/>
                <a:ext cx="2819400" cy="366713"/>
              </a:xfrm>
              <a:prstGeom prst="rect">
                <a:avLst/>
              </a:prstGeom>
              <a:blipFill rotWithShape="1">
                <a:blip r:embed="rId7"/>
                <a:stretch>
                  <a:fillRect l="-1948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280" name="Text Box 4"/>
          <p:cNvSpPr txBox="1">
            <a:spLocks noChangeArrowheads="1"/>
          </p:cNvSpPr>
          <p:nvPr/>
        </p:nvSpPr>
        <p:spPr bwMode="auto">
          <a:xfrm>
            <a:off x="4336676" y="3944144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zh-TW" sz="1800"/>
              <a:t> </a:t>
            </a:r>
            <a:r>
              <a:rPr lang="zh-TW" altLang="en-US" sz="1800"/>
              <a:t>長度</a:t>
            </a:r>
          </a:p>
        </p:txBody>
      </p:sp>
      <p:sp>
        <p:nvSpPr>
          <p:cNvPr id="8203" name="文字方塊 9"/>
          <p:cNvSpPr txBox="1">
            <a:spLocks noChangeArrowheads="1"/>
          </p:cNvSpPr>
          <p:nvPr/>
        </p:nvSpPr>
        <p:spPr bwMode="auto">
          <a:xfrm>
            <a:off x="1931894" y="6248400"/>
            <a:ext cx="5410200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有了這兩個係數，固體的所有熱性質都可以研究了！</a:t>
            </a:r>
          </a:p>
        </p:txBody>
      </p:sp>
      <p:sp>
        <p:nvSpPr>
          <p:cNvPr id="54284" name="Text Box 13"/>
          <p:cNvSpPr txBox="1">
            <a:spLocks noChangeArrowheads="1"/>
          </p:cNvSpPr>
          <p:nvPr/>
        </p:nvSpPr>
        <p:spPr bwMode="auto">
          <a:xfrm>
            <a:off x="5836023" y="196057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熱力學第一定律</a:t>
            </a:r>
          </a:p>
        </p:txBody>
      </p:sp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1898276" y="2286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熱力學第零定律</a:t>
            </a:r>
          </a:p>
        </p:txBody>
      </p:sp>
      <p:sp>
        <p:nvSpPr>
          <p:cNvPr id="14" name="橢圓 13"/>
          <p:cNvSpPr/>
          <p:nvPr/>
        </p:nvSpPr>
        <p:spPr>
          <a:xfrm>
            <a:off x="2355476" y="4401344"/>
            <a:ext cx="304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7313934" y="4477544"/>
            <a:ext cx="2286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54288" name="Text Box 3"/>
          <p:cNvSpPr txBox="1">
            <a:spLocks noChangeArrowheads="1"/>
          </p:cNvSpPr>
          <p:nvPr/>
        </p:nvSpPr>
        <p:spPr bwMode="auto">
          <a:xfrm>
            <a:off x="6927476" y="3944144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TW" sz="1800" baseline="-25000">
                <a:latin typeface="Times New Roman" pitchFamily="18" charset="0"/>
                <a:cs typeface="Times New Roman" pitchFamily="18" charset="0"/>
              </a:rPr>
              <a:t>int </a:t>
            </a:r>
            <a:r>
              <a:rPr lang="zh-TW" altLang="en-US" sz="1800"/>
              <a:t>內能</a:t>
            </a:r>
          </a:p>
        </p:txBody>
      </p:sp>
      <p:sp>
        <p:nvSpPr>
          <p:cNvPr id="54289" name="Line 5"/>
          <p:cNvSpPr>
            <a:spLocks noChangeShapeType="1"/>
          </p:cNvSpPr>
          <p:nvPr/>
        </p:nvSpPr>
        <p:spPr bwMode="auto">
          <a:xfrm>
            <a:off x="5174876" y="4172744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290" name="Text Box 6"/>
              <p:cNvSpPr txBox="1">
                <a:spLocks noChangeArrowheads="1"/>
              </p:cNvSpPr>
              <p:nvPr/>
            </p:nvSpPr>
            <p:spPr bwMode="auto">
              <a:xfrm>
                <a:off x="4870076" y="4891087"/>
                <a:ext cx="37338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內能為長度也是溫度的函數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𝐸</m:t>
                    </m:r>
                    <m:r>
                      <m:rPr>
                        <m:sty m:val="p"/>
                      </m:rPr>
                      <a:rPr lang="en-US" altLang="zh-TW" sz="1800" i="0" baseline="-25000" dirty="0" err="1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int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𝐿</m:t>
                    </m:r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4290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0076" y="4891087"/>
                <a:ext cx="3733800" cy="369888"/>
              </a:xfrm>
              <a:prstGeom prst="rect">
                <a:avLst/>
              </a:prstGeom>
              <a:blipFill rotWithShape="1">
                <a:blip r:embed="rId8"/>
                <a:stretch>
                  <a:fillRect l="-1471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292" name="文字方塊 21"/>
          <p:cNvSpPr txBox="1">
            <a:spLocks noChangeArrowheads="1"/>
          </p:cNvSpPr>
          <p:nvPr/>
        </p:nvSpPr>
        <p:spPr bwMode="auto">
          <a:xfrm>
            <a:off x="4870076" y="4456113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熱作用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876299" y="5787189"/>
            <a:ext cx="330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可以得出熱平衡的條件。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4870077" y="5791200"/>
            <a:ext cx="429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可以得出交換熱量時，溫度變化的條件。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/>
              <p:cNvSpPr/>
              <p:nvPr/>
            </p:nvSpPr>
            <p:spPr>
              <a:xfrm>
                <a:off x="4912818" y="5334000"/>
                <a:ext cx="335409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𝑚𝑐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818" y="5334000"/>
                <a:ext cx="3354090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983877" y="5334000"/>
                <a:ext cx="221652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zh-TW" altLang="en-US" b="0" i="1" smtClean="0">
                          <a:latin typeface="Cambria Math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877" y="5334000"/>
                <a:ext cx="2216524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animBg="1"/>
      <p:bldP spid="14" grpId="0" animBg="1"/>
      <p:bldP spid="1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2"/>
          <a:stretch>
            <a:fillRect/>
          </a:stretch>
        </p:blipFill>
        <p:spPr bwMode="auto">
          <a:xfrm>
            <a:off x="762000" y="914400"/>
            <a:ext cx="29495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圖片 11" descr="16_03Figurea-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685800"/>
            <a:ext cx="264953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文字方塊 12"/>
          <p:cNvSpPr txBox="1">
            <a:spLocks noChangeArrowheads="1"/>
          </p:cNvSpPr>
          <p:nvPr/>
        </p:nvSpPr>
        <p:spPr bwMode="auto">
          <a:xfrm>
            <a:off x="1828800" y="3581400"/>
            <a:ext cx="487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熱物理學能預測的基本上以平衡態的性質為主，</a:t>
            </a:r>
          </a:p>
        </p:txBody>
      </p:sp>
      <p:sp>
        <p:nvSpPr>
          <p:cNvPr id="55303" name="文字方塊 13"/>
          <p:cNvSpPr txBox="1">
            <a:spLocks noChangeArrowheads="1"/>
          </p:cNvSpPr>
          <p:nvPr/>
        </p:nvSpPr>
        <p:spPr bwMode="auto">
          <a:xfrm>
            <a:off x="1828800" y="4038600"/>
            <a:ext cx="358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平衡態是與</a:t>
            </a:r>
            <a:r>
              <a:rPr lang="zh-TW" altLang="en-US" sz="1800">
                <a:solidFill>
                  <a:srgbClr val="FF0000"/>
                </a:solidFill>
              </a:rPr>
              <a:t>時間</a:t>
            </a:r>
            <a:r>
              <a:rPr lang="zh-TW" altLang="en-US" sz="1800"/>
              <a:t>無關的！</a:t>
            </a:r>
          </a:p>
        </p:txBody>
      </p:sp>
      <p:pic>
        <p:nvPicPr>
          <p:cNvPr id="55304" name="Picture 13" descr="C:\Users\Chia-Hung Chang\Downloads\Data\Knight\Media\Chapter4\Images\04_17Figure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38600"/>
            <a:ext cx="2149475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5" name="文字方塊 15"/>
          <p:cNvSpPr txBox="1">
            <a:spLocks noChangeArrowheads="1"/>
          </p:cNvSpPr>
          <p:nvPr/>
        </p:nvSpPr>
        <p:spPr bwMode="auto">
          <a:xfrm>
            <a:off x="1828800" y="4953000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這與力學非常不同。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306" name="文字方塊 16"/>
              <p:cNvSpPr txBox="1">
                <a:spLocks noChangeArrowheads="1"/>
              </p:cNvSpPr>
              <p:nvPr/>
            </p:nvSpPr>
            <p:spPr bwMode="auto">
              <a:xfrm>
                <a:off x="1828800" y="5410200"/>
                <a:ext cx="4038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力學預測的是物理量與時間的關係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55306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8800" y="5410200"/>
                <a:ext cx="4038600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1207" t="-6667" r="-6787" b="-2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524000" y="2819400"/>
                <a:ext cx="136300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</a:rPr>
                        <m:t>𝐿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819400"/>
                <a:ext cx="1363002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4648200" y="2798400"/>
                <a:ext cx="3689514" cy="411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2798400"/>
                <a:ext cx="3689514" cy="411331"/>
              </a:xfrm>
              <a:prstGeom prst="rect">
                <a:avLst/>
              </a:prstGeom>
              <a:blipFill rotWithShape="1">
                <a:blip r:embed="rId7"/>
                <a:stretch>
                  <a:fillRect b="-73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Chia-Hung Chang\Downloads\Data\Knight\Media\Chapter17\Images\17_10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02"/>
          <a:stretch>
            <a:fillRect/>
          </a:stretch>
        </p:blipFill>
        <p:spPr bwMode="auto">
          <a:xfrm>
            <a:off x="2362200" y="1295400"/>
            <a:ext cx="41148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文字方塊 8"/>
          <p:cNvSpPr txBox="1">
            <a:spLocks noChangeArrowheads="1"/>
          </p:cNvSpPr>
          <p:nvPr/>
        </p:nvSpPr>
        <p:spPr bwMode="auto">
          <a:xfrm>
            <a:off x="2057400" y="46482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功可以轉換為熱</a:t>
            </a:r>
          </a:p>
        </p:txBody>
      </p:sp>
      <p:sp>
        <p:nvSpPr>
          <p:cNvPr id="57349" name="文字方塊 9"/>
          <p:cNvSpPr txBox="1">
            <a:spLocks noChangeArrowheads="1"/>
          </p:cNvSpPr>
          <p:nvPr/>
        </p:nvSpPr>
        <p:spPr bwMode="auto">
          <a:xfrm>
            <a:off x="4114800" y="419100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功也是一種能量，</a:t>
            </a:r>
          </a:p>
        </p:txBody>
      </p:sp>
      <p:sp>
        <p:nvSpPr>
          <p:cNvPr id="57350" name="矩形 10"/>
          <p:cNvSpPr>
            <a:spLocks noChangeArrowheads="1"/>
          </p:cNvSpPr>
          <p:nvPr/>
        </p:nvSpPr>
        <p:spPr bwMode="auto">
          <a:xfrm>
            <a:off x="2057400" y="4191000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熱量是一種能量</a:t>
            </a:r>
            <a:endParaRPr lang="en-US" altLang="zh-TW" sz="1800"/>
          </a:p>
        </p:txBody>
      </p:sp>
      <p:sp>
        <p:nvSpPr>
          <p:cNvPr id="57351" name="文字方塊 11"/>
          <p:cNvSpPr txBox="1">
            <a:spLocks noChangeArrowheads="1"/>
          </p:cNvSpPr>
          <p:nvPr/>
        </p:nvSpPr>
        <p:spPr bwMode="auto">
          <a:xfrm>
            <a:off x="2057400" y="51816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功與熱有甚麼不同？</a:t>
            </a:r>
          </a:p>
        </p:txBody>
      </p:sp>
      <p:sp>
        <p:nvSpPr>
          <p:cNvPr id="57352" name="文字方塊 12"/>
          <p:cNvSpPr txBox="1">
            <a:spLocks noChangeArrowheads="1"/>
          </p:cNvSpPr>
          <p:nvPr/>
        </p:nvSpPr>
        <p:spPr bwMode="auto">
          <a:xfrm>
            <a:off x="2057400" y="5715000"/>
            <a:ext cx="632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要研究這個問題得先找一個可以同時交換功與熱的系統！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4038601" y="4659868"/>
                <a:ext cx="17526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1" y="4659868"/>
                <a:ext cx="1752600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ree, outdoor, water, river&#10;&#10;Description automatically generated">
            <a:extLst>
              <a:ext uri="{FF2B5EF4-FFF2-40B4-BE49-F238E27FC236}">
                <a16:creationId xmlns:a16="http://schemas.microsoft.com/office/drawing/2014/main" id="{6C1DE39D-0CC3-4047-A047-A245A5540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45" y="1462844"/>
            <a:ext cx="8546909" cy="393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11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7"/>
          <p:cNvSpPr txBox="1">
            <a:spLocks noChangeArrowheads="1"/>
          </p:cNvSpPr>
          <p:nvPr/>
        </p:nvSpPr>
        <p:spPr bwMode="auto">
          <a:xfrm>
            <a:off x="1232474" y="1188164"/>
            <a:ext cx="74543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熱物理研究物體的</a:t>
            </a:r>
            <a:r>
              <a:rPr lang="zh-TW" altLang="en-US" sz="1800" dirty="0">
                <a:solidFill>
                  <a:srgbClr val="FF0000"/>
                </a:solidFill>
              </a:rPr>
              <a:t>冷熱</a:t>
            </a:r>
            <a:r>
              <a:rPr lang="zh-TW" altLang="en-US" sz="1800" dirty="0"/>
              <a:t>狀態、相關的交互作用，以及產生的力學效應。</a:t>
            </a:r>
          </a:p>
        </p:txBody>
      </p:sp>
      <p:sp>
        <p:nvSpPr>
          <p:cNvPr id="5125" name="文字方塊 7"/>
          <p:cNvSpPr txBox="1">
            <a:spLocks noChangeArrowheads="1"/>
          </p:cNvSpPr>
          <p:nvPr/>
        </p:nvSpPr>
        <p:spPr bwMode="auto">
          <a:xfrm>
            <a:off x="1219200" y="730964"/>
            <a:ext cx="7308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除了研究物體的位置與運動的力學之外，還有熱物理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Thermal Physics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3" name="Picture 2" descr="A picture containing outdoor, water, spring, smoke&#10;&#10;Description automatically generated">
            <a:extLst>
              <a:ext uri="{FF2B5EF4-FFF2-40B4-BE49-F238E27FC236}">
                <a16:creationId xmlns:a16="http://schemas.microsoft.com/office/drawing/2014/main" id="{0B0F37F1-10F2-5947-A975-BC3B55CF9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828800"/>
            <a:ext cx="4576469" cy="4572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4048</TotalTime>
  <Words>3110</Words>
  <Application>Microsoft Macintosh PowerPoint</Application>
  <PresentationFormat>On-screen Show (4:3)</PresentationFormat>
  <Paragraphs>349</Paragraphs>
  <Slides>78</Slides>
  <Notes>0</Notes>
  <HiddenSlides>3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3" baseType="lpstr">
      <vt:lpstr>Arial</vt:lpstr>
      <vt:lpstr>Cambria Math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chvchang</dc:creator>
  <cp:lastModifiedBy>Chia-Hung Vincent Chang</cp:lastModifiedBy>
  <cp:revision>347</cp:revision>
  <cp:lastPrinted>2023-11-27T15:11:25Z</cp:lastPrinted>
  <dcterms:created xsi:type="dcterms:W3CDTF">1601-01-01T00:00:00Z</dcterms:created>
  <dcterms:modified xsi:type="dcterms:W3CDTF">2023-11-27T15:18:24Z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