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34" r:id="rId2"/>
    <p:sldId id="429" r:id="rId3"/>
    <p:sldId id="1596" r:id="rId4"/>
    <p:sldId id="1594" r:id="rId5"/>
    <p:sldId id="435" r:id="rId6"/>
    <p:sldId id="436" r:id="rId7"/>
    <p:sldId id="1575" r:id="rId8"/>
    <p:sldId id="440" r:id="rId9"/>
    <p:sldId id="933" r:id="rId10"/>
    <p:sldId id="441" r:id="rId11"/>
    <p:sldId id="443" r:id="rId12"/>
    <p:sldId id="1577" r:id="rId13"/>
    <p:sldId id="437" r:id="rId14"/>
    <p:sldId id="438" r:id="rId15"/>
    <p:sldId id="439" r:id="rId16"/>
    <p:sldId id="444" r:id="rId17"/>
    <p:sldId id="1595" r:id="rId18"/>
    <p:sldId id="445" r:id="rId19"/>
    <p:sldId id="466" r:id="rId20"/>
    <p:sldId id="467" r:id="rId21"/>
    <p:sldId id="276" r:id="rId22"/>
    <p:sldId id="328" r:id="rId23"/>
    <p:sldId id="616" r:id="rId24"/>
    <p:sldId id="617" r:id="rId25"/>
    <p:sldId id="1576" r:id="rId26"/>
    <p:sldId id="448" r:id="rId27"/>
    <p:sldId id="449" r:id="rId28"/>
    <p:sldId id="450" r:id="rId29"/>
    <p:sldId id="451" r:id="rId30"/>
    <p:sldId id="452" r:id="rId31"/>
    <p:sldId id="453" r:id="rId32"/>
    <p:sldId id="280" r:id="rId33"/>
    <p:sldId id="1569" r:id="rId34"/>
    <p:sldId id="373" r:id="rId35"/>
    <p:sldId id="281" r:id="rId36"/>
    <p:sldId id="282" r:id="rId37"/>
    <p:sldId id="935" r:id="rId38"/>
    <p:sldId id="283" r:id="rId39"/>
    <p:sldId id="374" r:id="rId40"/>
    <p:sldId id="284" r:id="rId41"/>
    <p:sldId id="1096" r:id="rId42"/>
    <p:sldId id="1597" r:id="rId43"/>
    <p:sldId id="1598" r:id="rId44"/>
    <p:sldId id="1599" r:id="rId45"/>
    <p:sldId id="1600" r:id="rId46"/>
    <p:sldId id="1603" r:id="rId47"/>
    <p:sldId id="1601" r:id="rId48"/>
    <p:sldId id="1602" r:id="rId49"/>
    <p:sldId id="1570" r:id="rId50"/>
    <p:sldId id="1572" r:id="rId51"/>
    <p:sldId id="1571" r:id="rId52"/>
    <p:sldId id="818" r:id="rId53"/>
    <p:sldId id="1578" r:id="rId54"/>
    <p:sldId id="1579" r:id="rId55"/>
    <p:sldId id="939" r:id="rId5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/>
    <p:restoredTop sz="96197" autoAdjust="0"/>
  </p:normalViewPr>
  <p:slideViewPr>
    <p:cSldViewPr>
      <p:cViewPr varScale="1">
        <p:scale>
          <a:sx n="124" d="100"/>
          <a:sy n="124" d="100"/>
        </p:scale>
        <p:origin x="14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07CC8DC-6039-4C44-ABF7-7C2143629144}" type="slidenum">
              <a:rPr lang="zh-TW" altLang="en-US" smtClean="0"/>
              <a:pPr eaLnBrk="1" hangingPunct="1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28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07CC8DC-6039-4C44-ABF7-7C2143629144}" type="slidenum">
              <a:rPr lang="zh-TW" altLang="en-US" smtClean="0"/>
              <a:pPr eaLnBrk="1" hangingPunct="1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2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1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2.jpe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43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gif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4/Taborroll.gif" TargetMode="External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661.png"/><Relationship Id="rId4" Type="http://schemas.openxmlformats.org/officeDocument/2006/relationships/image" Target="../media/image6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c/Drum_vibration_mode11.gif" TargetMode="External"/><Relationship Id="rId13" Type="http://schemas.openxmlformats.org/officeDocument/2006/relationships/image" Target="../media/image67.gif"/><Relationship Id="rId3" Type="http://schemas.openxmlformats.org/officeDocument/2006/relationships/image" Target="../media/image63.gif"/><Relationship Id="rId7" Type="http://schemas.openxmlformats.org/officeDocument/2006/relationships/image" Target="../media/image65.gif"/><Relationship Id="rId12" Type="http://schemas.openxmlformats.org/officeDocument/2006/relationships/hyperlink" Target="http://upload.wikimedia.org/wikipedia/commons/1/1f/Drum_vibration_mode23.gif" TargetMode="External"/><Relationship Id="rId2" Type="http://schemas.openxmlformats.org/officeDocument/2006/relationships/hyperlink" Target="http://upload.wikimedia.org/wikipedia/commons/1/15/Drum_vibration_mode0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2/23/Drum_vibration_mode03.gif" TargetMode="External"/><Relationship Id="rId11" Type="http://schemas.openxmlformats.org/officeDocument/2006/relationships/image" Target="../media/image61.gif"/><Relationship Id="rId5" Type="http://schemas.openxmlformats.org/officeDocument/2006/relationships/image" Target="../media/image64.gif"/><Relationship Id="rId15" Type="http://schemas.openxmlformats.org/officeDocument/2006/relationships/image" Target="../media/image62.gif"/><Relationship Id="rId10" Type="http://schemas.openxmlformats.org/officeDocument/2006/relationships/hyperlink" Target="http://upload.wikimedia.org/wikipedia/commons/6/6e/Drum_vibration_mode21.gif" TargetMode="External"/><Relationship Id="rId4" Type="http://schemas.openxmlformats.org/officeDocument/2006/relationships/hyperlink" Target="http://upload.wikimedia.org/wikipedia/commons/7/7a/Drum_vibration_mode02.gif" TargetMode="External"/><Relationship Id="rId9" Type="http://schemas.openxmlformats.org/officeDocument/2006/relationships/image" Target="../media/image66.gif"/><Relationship Id="rId14" Type="http://schemas.openxmlformats.org/officeDocument/2006/relationships/hyperlink" Target="http://upload.wikimedia.org/wikipedia/commons/5/54/Taborroll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544.png"/><Relationship Id="rId3" Type="http://schemas.openxmlformats.org/officeDocument/2006/relationships/image" Target="../media/image522.png"/><Relationship Id="rId7" Type="http://schemas.openxmlformats.org/officeDocument/2006/relationships/image" Target="../media/image490.png"/><Relationship Id="rId12" Type="http://schemas.openxmlformats.org/officeDocument/2006/relationships/image" Target="../media/image34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11" Type="http://schemas.openxmlformats.org/officeDocument/2006/relationships/image" Target="../media/image331.png"/><Relationship Id="rId5" Type="http://schemas.openxmlformats.org/officeDocument/2006/relationships/image" Target="../media/image271.png"/><Relationship Id="rId10" Type="http://schemas.openxmlformats.org/officeDocument/2006/relationships/image" Target="../media/image321.png"/><Relationship Id="rId4" Type="http://schemas.openxmlformats.org/officeDocument/2006/relationships/image" Target="../media/image62.png"/><Relationship Id="rId9" Type="http://schemas.openxmlformats.org/officeDocument/2006/relationships/image" Target="../media/image3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12.png"/><Relationship Id="rId7" Type="http://schemas.openxmlformats.org/officeDocument/2006/relationships/image" Target="../media/image550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7.png"/><Relationship Id="rId3" Type="http://schemas.openxmlformats.org/officeDocument/2006/relationships/image" Target="../media/image78.jpeg"/><Relationship Id="rId7" Type="http://schemas.openxmlformats.org/officeDocument/2006/relationships/image" Target="../media/image72.png"/><Relationship Id="rId12" Type="http://schemas.openxmlformats.org/officeDocument/2006/relationships/image" Target="../media/image80.jpeg"/><Relationship Id="rId17" Type="http://schemas.openxmlformats.org/officeDocument/2006/relationships/image" Target="../media/image82.png"/><Relationship Id="rId2" Type="http://schemas.openxmlformats.org/officeDocument/2006/relationships/image" Target="../media/image77.jpe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10" Type="http://schemas.openxmlformats.org/officeDocument/2006/relationships/image" Target="../media/image75.png"/><Relationship Id="rId4" Type="http://schemas.openxmlformats.org/officeDocument/2006/relationships/image" Target="../media/image78.png"/><Relationship Id="rId9" Type="http://schemas.openxmlformats.org/officeDocument/2006/relationships/image" Target="../media/image79.jpeg"/><Relationship Id="rId1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30.png"/><Relationship Id="rId21" Type="http://schemas.openxmlformats.org/officeDocument/2006/relationships/image" Target="../media/image104.png"/><Relationship Id="rId7" Type="http://schemas.openxmlformats.org/officeDocument/2006/relationships/image" Target="../media/image892.png"/><Relationship Id="rId12" Type="http://schemas.openxmlformats.org/officeDocument/2006/relationships/image" Target="../media/image95.png"/><Relationship Id="rId17" Type="http://schemas.openxmlformats.org/officeDocument/2006/relationships/image" Target="../media/image89.png"/><Relationship Id="rId2" Type="http://schemas.openxmlformats.org/officeDocument/2006/relationships/image" Target="../media/image77.jpeg"/><Relationship Id="rId16" Type="http://schemas.openxmlformats.org/officeDocument/2006/relationships/image" Target="../media/image99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4.png"/><Relationship Id="rId5" Type="http://schemas.openxmlformats.org/officeDocument/2006/relationships/image" Target="../media/image86.png"/><Relationship Id="rId15" Type="http://schemas.openxmlformats.org/officeDocument/2006/relationships/image" Target="../media/image98.png"/><Relationship Id="rId23" Type="http://schemas.openxmlformats.org/officeDocument/2006/relationships/image" Target="../media/image103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42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70.png"/><Relationship Id="rId3" Type="http://schemas.openxmlformats.org/officeDocument/2006/relationships/image" Target="../media/image106.png"/><Relationship Id="rId7" Type="http://schemas.openxmlformats.org/officeDocument/2006/relationships/image" Target="../media/image1031.png"/><Relationship Id="rId12" Type="http://schemas.openxmlformats.org/officeDocument/2006/relationships/image" Target="../media/image790.png"/><Relationship Id="rId17" Type="http://schemas.openxmlformats.org/officeDocument/2006/relationships/image" Target="../media/image931.png"/><Relationship Id="rId2" Type="http://schemas.openxmlformats.org/officeDocument/2006/relationships/image" Target="../media/image60.jpeg"/><Relationship Id="rId16" Type="http://schemas.openxmlformats.org/officeDocument/2006/relationships/image" Target="../media/image9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104.jpeg"/><Relationship Id="rId5" Type="http://schemas.openxmlformats.org/officeDocument/2006/relationships/image" Target="../media/image1012.png"/><Relationship Id="rId15" Type="http://schemas.openxmlformats.org/officeDocument/2006/relationships/image" Target="../media/image911.png"/><Relationship Id="rId10" Type="http://schemas.openxmlformats.org/officeDocument/2006/relationships/image" Target="../media/image1051.png"/><Relationship Id="rId4" Type="http://schemas.openxmlformats.org/officeDocument/2006/relationships/image" Target="../media/image1000.png"/><Relationship Id="rId9" Type="http://schemas.openxmlformats.org/officeDocument/2006/relationships/image" Target="../media/image760.png"/><Relationship Id="rId14" Type="http://schemas.openxmlformats.org/officeDocument/2006/relationships/image" Target="../media/image8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4" Type="http://schemas.openxmlformats.org/officeDocument/2006/relationships/image" Target="../media/image8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227.png"/><Relationship Id="rId7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2.png"/><Relationship Id="rId11" Type="http://schemas.openxmlformats.org/officeDocument/2006/relationships/image" Target="../media/image117.png"/><Relationship Id="rId5" Type="http://schemas.openxmlformats.org/officeDocument/2006/relationships/image" Target="../media/image880.png"/><Relationship Id="rId10" Type="http://schemas.openxmlformats.org/officeDocument/2006/relationships/image" Target="../media/image104.jpeg"/><Relationship Id="rId9" Type="http://schemas.openxmlformats.org/officeDocument/2006/relationships/image" Target="../media/image7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7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1.png"/><Relationship Id="rId5" Type="http://schemas.openxmlformats.org/officeDocument/2006/relationships/image" Target="../media/image3.jpeg"/><Relationship Id="rId4" Type="http://schemas.openxmlformats.org/officeDocument/2006/relationships/image" Target="../media/image811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910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0.png"/><Relationship Id="rId11" Type="http://schemas.openxmlformats.org/officeDocument/2006/relationships/image" Target="../media/image103.png"/><Relationship Id="rId5" Type="http://schemas.openxmlformats.org/officeDocument/2006/relationships/image" Target="../media/image930.png"/><Relationship Id="rId10" Type="http://schemas.openxmlformats.org/officeDocument/2006/relationships/image" Target="../media/image1140.png"/><Relationship Id="rId9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1.png"/><Relationship Id="rId7" Type="http://schemas.openxmlformats.org/officeDocument/2006/relationships/image" Target="../media/image107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161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4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9" Type="http://schemas.openxmlformats.org/officeDocument/2006/relationships/image" Target="../media/image4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12.png"/><Relationship Id="rId7" Type="http://schemas.openxmlformats.org/officeDocument/2006/relationships/image" Target="../media/image550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87.png"/><Relationship Id="rId3" Type="http://schemas.openxmlformats.org/officeDocument/2006/relationships/image" Target="../media/image78.jpeg"/><Relationship Id="rId7" Type="http://schemas.openxmlformats.org/officeDocument/2006/relationships/image" Target="../media/image72.png"/><Relationship Id="rId12" Type="http://schemas.openxmlformats.org/officeDocument/2006/relationships/image" Target="../media/image80.jpeg"/><Relationship Id="rId17" Type="http://schemas.openxmlformats.org/officeDocument/2006/relationships/image" Target="../media/image82.png"/><Relationship Id="rId2" Type="http://schemas.openxmlformats.org/officeDocument/2006/relationships/image" Target="../media/image77.jpe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1.png"/><Relationship Id="rId10" Type="http://schemas.openxmlformats.org/officeDocument/2006/relationships/image" Target="../media/image75.png"/><Relationship Id="rId4" Type="http://schemas.openxmlformats.org/officeDocument/2006/relationships/image" Target="../media/image78.png"/><Relationship Id="rId9" Type="http://schemas.openxmlformats.org/officeDocument/2006/relationships/image" Target="../media/image79.jpeg"/><Relationship Id="rId1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70.png"/><Relationship Id="rId3" Type="http://schemas.openxmlformats.org/officeDocument/2006/relationships/image" Target="../media/image106.png"/><Relationship Id="rId7" Type="http://schemas.openxmlformats.org/officeDocument/2006/relationships/image" Target="../media/image1031.png"/><Relationship Id="rId12" Type="http://schemas.openxmlformats.org/officeDocument/2006/relationships/image" Target="../media/image790.png"/><Relationship Id="rId17" Type="http://schemas.openxmlformats.org/officeDocument/2006/relationships/image" Target="../media/image931.png"/><Relationship Id="rId2" Type="http://schemas.openxmlformats.org/officeDocument/2006/relationships/image" Target="../media/image60.jpeg"/><Relationship Id="rId16" Type="http://schemas.openxmlformats.org/officeDocument/2006/relationships/image" Target="../media/image9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104.jpeg"/><Relationship Id="rId5" Type="http://schemas.openxmlformats.org/officeDocument/2006/relationships/image" Target="../media/image1012.png"/><Relationship Id="rId15" Type="http://schemas.openxmlformats.org/officeDocument/2006/relationships/image" Target="../media/image911.png"/><Relationship Id="rId10" Type="http://schemas.openxmlformats.org/officeDocument/2006/relationships/image" Target="../media/image1051.png"/><Relationship Id="rId4" Type="http://schemas.openxmlformats.org/officeDocument/2006/relationships/image" Target="../media/image1000.png"/><Relationship Id="rId9" Type="http://schemas.openxmlformats.org/officeDocument/2006/relationships/image" Target="../media/image760.png"/><Relationship Id="rId14" Type="http://schemas.openxmlformats.org/officeDocument/2006/relationships/image" Target="../media/image89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jpeg"/><Relationship Id="rId5" Type="http://schemas.openxmlformats.org/officeDocument/2006/relationships/image" Target="../media/image1010.png"/><Relationship Id="rId4" Type="http://schemas.openxmlformats.org/officeDocument/2006/relationships/image" Target="../media/image144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040.png"/><Relationship Id="rId7" Type="http://schemas.openxmlformats.org/officeDocument/2006/relationships/image" Target="../media/image147.png"/><Relationship Id="rId12" Type="http://schemas.openxmlformats.org/officeDocument/2006/relationships/image" Target="../media/image151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tiff"/><Relationship Id="rId11" Type="http://schemas.openxmlformats.org/officeDocument/2006/relationships/image" Target="../media/image1120.png"/><Relationship Id="rId5" Type="http://schemas.openxmlformats.org/officeDocument/2006/relationships/image" Target="../media/image1060.png"/><Relationship Id="rId10" Type="http://schemas.openxmlformats.org/officeDocument/2006/relationships/image" Target="../media/image1110.png"/><Relationship Id="rId4" Type="http://schemas.openxmlformats.org/officeDocument/2006/relationships/image" Target="../media/image1050.png"/><Relationship Id="rId9" Type="http://schemas.openxmlformats.org/officeDocument/2006/relationships/image" Target="../media/image14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1.png"/><Relationship Id="rId4" Type="http://schemas.openxmlformats.org/officeDocument/2006/relationships/image" Target="../media/image9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3.png"/><Relationship Id="rId3" Type="http://schemas.openxmlformats.org/officeDocument/2006/relationships/image" Target="../media/image1410.png"/><Relationship Id="rId7" Type="http://schemas.openxmlformats.org/officeDocument/2006/relationships/image" Target="../media/image15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10.png"/><Relationship Id="rId4" Type="http://schemas.openxmlformats.org/officeDocument/2006/relationships/image" Target="../media/image1512.png"/><Relationship Id="rId9" Type="http://schemas.openxmlformats.org/officeDocument/2006/relationships/image" Target="../media/image17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112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3.png"/><Relationship Id="rId11" Type="http://schemas.openxmlformats.org/officeDocument/2006/relationships/image" Target="../media/image23.png"/><Relationship Id="rId5" Type="http://schemas.openxmlformats.org/officeDocument/2006/relationships/image" Target="../media/image220.png"/><Relationship Id="rId10" Type="http://schemas.openxmlformats.org/officeDocument/2006/relationships/image" Target="../media/image160.png"/><Relationship Id="rId4" Type="http://schemas.openxmlformats.org/officeDocument/2006/relationships/image" Target="../media/image210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3012604" y="554076"/>
            <a:ext cx="272144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位能下薛丁格方程式的解</a:t>
            </a:r>
          </a:p>
        </p:txBody>
      </p:sp>
      <p:pic>
        <p:nvPicPr>
          <p:cNvPr id="62468" name="Picture 6" descr="http://edit.renminbao.com/rmb/article_images/2005-11-21-dazu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89" y="1082739"/>
            <a:ext cx="253047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文字方塊 18"/>
          <p:cNvSpPr txBox="1">
            <a:spLocks noChangeArrowheads="1"/>
          </p:cNvSpPr>
          <p:nvPr/>
        </p:nvSpPr>
        <p:spPr bwMode="auto">
          <a:xfrm>
            <a:off x="3087985" y="5037783"/>
            <a:ext cx="2351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定態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State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BB6DB-41F9-637C-9A6B-9139EBFCB9EE}"/>
              </a:ext>
            </a:extLst>
          </p:cNvPr>
          <p:cNvSpPr txBox="1"/>
          <p:nvPr/>
        </p:nvSpPr>
        <p:spPr bwMode="auto">
          <a:xfrm>
            <a:off x="3087985" y="5407671"/>
            <a:ext cx="2855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能量的本徵函數</a:t>
            </a:r>
          </a:p>
        </p:txBody>
      </p:sp>
    </p:spTree>
    <p:extLst>
      <p:ext uri="{BB962C8B-B14F-4D97-AF65-F5344CB8AC3E}">
        <p14:creationId xmlns:p14="http://schemas.microsoft.com/office/powerpoint/2010/main" val="19595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文字方塊 14"/>
          <p:cNvSpPr txBox="1">
            <a:spLocks noChangeArrowheads="1"/>
          </p:cNvSpPr>
          <p:nvPr/>
        </p:nvSpPr>
        <p:spPr bwMode="auto">
          <a:xfrm>
            <a:off x="1109450" y="3779028"/>
            <a:ext cx="5685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1800" dirty="0"/>
              <a:t>注意</a:t>
            </a:r>
            <a:r>
              <a:rPr lang="zh-TW" altLang="en-US" dirty="0"/>
              <a:t>：量子力學的</a:t>
            </a:r>
            <a:r>
              <a:rPr lang="zh-TW" altLang="en-US" sz="1800" dirty="0"/>
              <a:t>能量翻譯為對時間微分的運算</a:t>
            </a:r>
            <a:r>
              <a:rPr lang="zh-TW" altLang="en-US" dirty="0"/>
              <a:t>：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6228184" y="3578485"/>
                <a:ext cx="722505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8184" y="3578485"/>
                <a:ext cx="722505" cy="619016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1159553" y="2938749"/>
                <a:ext cx="2580065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highlight>
                            <a:srgbClr val="FFFF99"/>
                          </a:highlight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highlight>
                                <a:srgbClr val="FFFF99"/>
                              </a:highlight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altLang="zh-TW" i="1" smtClean="0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highlight>
                            <a:srgbClr val="FFFF99"/>
                          </a:highlight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l-GR" altLang="zh-TW" i="1">
                          <a:highlight>
                            <a:srgbClr val="FFFF99"/>
                          </a:highlight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highlight>
                                <a:srgbClr val="FFFF99"/>
                              </a:highlight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highlight>
                    <a:srgbClr val="FFFF99"/>
                  </a:highlight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9553" y="2938749"/>
                <a:ext cx="2580065" cy="61901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D6BA4-7082-224C-9E4E-B97AF75DF087}"/>
                  </a:ext>
                </a:extLst>
              </p:cNvPr>
              <p:cNvSpPr txBox="1"/>
              <p:nvPr/>
            </p:nvSpPr>
            <p:spPr bwMode="auto">
              <a:xfrm>
                <a:off x="1171496" y="2531330"/>
                <a:ext cx="7695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將以上的波函數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對時間微分，會等於常數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乘上此波函數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3D6BA4-7082-224C-9E4E-B97AF75DF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496" y="2531330"/>
                <a:ext cx="7695719" cy="369332"/>
              </a:xfrm>
              <a:prstGeom prst="rect">
                <a:avLst/>
              </a:prstGeom>
              <a:blipFill>
                <a:blip r:embed="rId4"/>
                <a:stretch>
                  <a:fillRect l="-6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BAC84-F556-B8CA-3DE1-F6E2312804DA}"/>
                  </a:ext>
                </a:extLst>
              </p:cNvPr>
              <p:cNvSpPr txBox="1"/>
              <p:nvPr/>
            </p:nvSpPr>
            <p:spPr bwMode="auto">
              <a:xfrm>
                <a:off x="1109450" y="4213378"/>
                <a:ext cx="7695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所以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對於定態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量子能量算子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的運算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，如同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乘上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一個數值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BAC84-F556-B8CA-3DE1-F6E231280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450" y="4213378"/>
                <a:ext cx="7695719" cy="369332"/>
              </a:xfrm>
              <a:prstGeom prst="rect">
                <a:avLst/>
              </a:prstGeom>
              <a:blipFill>
                <a:blip r:embed="rId5"/>
                <a:stretch>
                  <a:fillRect l="-65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15">
            <a:extLst>
              <a:ext uri="{FF2B5EF4-FFF2-40B4-BE49-F238E27FC236}">
                <a16:creationId xmlns:a16="http://schemas.microsoft.com/office/drawing/2014/main" id="{7CD03068-09C3-17D5-11DF-87588B22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50" y="4628942"/>
            <a:ext cx="6918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這好像回到了古典。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5">
                <a:extLst>
                  <a:ext uri="{FF2B5EF4-FFF2-40B4-BE49-F238E27FC236}">
                    <a16:creationId xmlns:a16="http://schemas.microsoft.com/office/drawing/2014/main" id="{7AAB6D3A-C758-5A7F-595D-201610BCA4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450" y="5039080"/>
                <a:ext cx="8029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大膽推測：對這些解，</a:t>
                </a:r>
                <a:r>
                  <a:rPr lang="en-US" altLang="zh-TW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就是能量測量結果，</a:t>
                </a:r>
              </a:p>
            </p:txBody>
          </p:sp>
        </mc:Choice>
        <mc:Fallback xmlns="">
          <p:sp>
            <p:nvSpPr>
              <p:cNvPr id="24" name="文字方塊 25">
                <a:extLst>
                  <a:ext uri="{FF2B5EF4-FFF2-40B4-BE49-F238E27FC236}">
                    <a16:creationId xmlns:a16="http://schemas.microsoft.com/office/drawing/2014/main" id="{7AAB6D3A-C758-5A7F-595D-201610BCA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450" y="5039080"/>
                <a:ext cx="8029252" cy="369332"/>
              </a:xfrm>
              <a:prstGeom prst="rect">
                <a:avLst/>
              </a:prstGeom>
              <a:blipFill>
                <a:blip r:embed="rId6"/>
                <a:stretch>
                  <a:fillRect l="-63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13">
            <a:extLst>
              <a:ext uri="{FF2B5EF4-FFF2-40B4-BE49-F238E27FC236}">
                <a16:creationId xmlns:a16="http://schemas.microsoft.com/office/drawing/2014/main" id="{5CAA6148-065B-D625-AEB2-070F81EE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50" y="5952064"/>
            <a:ext cx="6624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之後我們將正式證明對於定態，能量的測量的確沒有不確定性！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3FC31480-34D3-136A-D559-051C342605EC}"/>
                  </a:ext>
                </a:extLst>
              </p:cNvPr>
              <p:cNvSpPr txBox="1"/>
              <p:nvPr/>
            </p:nvSpPr>
            <p:spPr bwMode="auto">
              <a:xfrm>
                <a:off x="7637504" y="5952064"/>
                <a:ext cx="1212070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13">
                <a:extLst>
                  <a:ext uri="{FF2B5EF4-FFF2-40B4-BE49-F238E27FC236}">
                    <a16:creationId xmlns:a16="http://schemas.microsoft.com/office/drawing/2014/main" id="{3FC31480-34D3-136A-D559-051C34260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504" y="5952064"/>
                <a:ext cx="12120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/>
              <p:nvPr/>
            </p:nvSpPr>
            <p:spPr bwMode="auto">
              <a:xfrm>
                <a:off x="1210222" y="1185619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222" y="1185619"/>
                <a:ext cx="1515608" cy="49686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24">
            <a:extLst>
              <a:ext uri="{FF2B5EF4-FFF2-40B4-BE49-F238E27FC236}">
                <a16:creationId xmlns:a16="http://schemas.microsoft.com/office/drawing/2014/main" id="{261FEC75-C363-84CE-21A7-0A9D4C7A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497" y="383340"/>
            <a:ext cx="7128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定態波函數，</a:t>
            </a:r>
            <a:r>
              <a:rPr lang="zh-TW" altLang="en-US" dirty="0">
                <a:solidFill>
                  <a:srgbClr val="FF0000"/>
                </a:solidFill>
              </a:rPr>
              <a:t>時間部分不只可以被分離，而且可以被完全決定，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/>
              <p:nvPr/>
            </p:nvSpPr>
            <p:spPr bwMode="auto">
              <a:xfrm>
                <a:off x="3217994" y="1182349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94" y="1182349"/>
                <a:ext cx="2519408" cy="496867"/>
              </a:xfrm>
              <a:prstGeom prst="rect">
                <a:avLst/>
              </a:prstGeom>
              <a:blipFill>
                <a:blip r:embed="rId9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/>
              <p:nvPr/>
            </p:nvSpPr>
            <p:spPr bwMode="auto">
              <a:xfrm>
                <a:off x="1171497" y="1785060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497" y="1785060"/>
                <a:ext cx="7695719" cy="480709"/>
              </a:xfrm>
              <a:prstGeom prst="rect">
                <a:avLst/>
              </a:prstGeom>
              <a:blipFill>
                <a:blip r:embed="rId10"/>
                <a:stretch>
                  <a:fillRect l="-659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/>
              <p:nvPr/>
            </p:nvSpPr>
            <p:spPr bwMode="auto">
              <a:xfrm>
                <a:off x="1179746" y="778252"/>
                <a:ext cx="63141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的關係完全濃縮在數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之中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9746" y="778252"/>
                <a:ext cx="6314106" cy="369332"/>
              </a:xfrm>
              <a:prstGeom prst="rect">
                <a:avLst/>
              </a:prstGeom>
              <a:blipFill>
                <a:blip r:embed="rId11"/>
                <a:stretch>
                  <a:fillRect l="-100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255FA4-FF3A-78A6-B564-71DA4A779A53}"/>
              </a:ext>
            </a:extLst>
          </p:cNvPr>
          <p:cNvSpPr txBox="1"/>
          <p:nvPr/>
        </p:nvSpPr>
        <p:spPr bwMode="auto">
          <a:xfrm>
            <a:off x="1109450" y="547695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而且像古典一樣，只有一個確定值。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7" grpId="0" animBg="1"/>
      <p:bldP spid="2" grpId="0"/>
      <p:bldP spid="20" grpId="0"/>
      <p:bldP spid="22" grpId="0"/>
      <p:bldP spid="24" grpId="0"/>
      <p:bldP spid="25" grpId="0"/>
      <p:bldP spid="2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4248" y="1548629"/>
            <a:ext cx="3197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機率密度與時間無關。</a:t>
            </a:r>
            <a:endParaRPr lang="en-US" altLang="zh-TW" dirty="0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1374248" y="2556691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其他物理測量的期望值也都與時間無關！</a:t>
            </a:r>
          </a:p>
        </p:txBody>
      </p:sp>
      <p:pic>
        <p:nvPicPr>
          <p:cNvPr id="26632" name="Picture 12" descr="p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4869160"/>
            <a:ext cx="22336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445983" y="776990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983" y="776990"/>
                <a:ext cx="2519408" cy="496867"/>
              </a:xfrm>
              <a:prstGeom prst="rect">
                <a:avLst/>
              </a:prstGeom>
              <a:blipFill>
                <a:blip r:embed="rId3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407717" y="1923989"/>
                <a:ext cx="5796972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7717" y="1923989"/>
                <a:ext cx="5796972" cy="559512"/>
              </a:xfrm>
              <a:prstGeom prst="rect">
                <a:avLst/>
              </a:prstGeom>
              <a:blipFill>
                <a:blip r:embed="rId4"/>
                <a:stretch>
                  <a:fillRect b="-1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8A7C3A9E-5AFB-0EEE-EB86-E3F31A5558E9}"/>
                  </a:ext>
                </a:extLst>
              </p:cNvPr>
              <p:cNvSpPr txBox="1"/>
              <p:nvPr/>
            </p:nvSpPr>
            <p:spPr bwMode="auto">
              <a:xfrm>
                <a:off x="1381391" y="2996594"/>
                <a:ext cx="6019006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8A7C3A9E-5AFB-0EEE-EB86-E3F31A555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1391" y="2996594"/>
                <a:ext cx="6019006" cy="1711494"/>
              </a:xfrm>
              <a:prstGeom prst="rect">
                <a:avLst/>
              </a:prstGeom>
              <a:blipFill>
                <a:blip r:embed="rId5"/>
                <a:stretch>
                  <a:fillRect l="-5263" t="-59259" b="-9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0396B4-5872-0997-16B5-187BE967B093}"/>
              </a:ext>
            </a:extLst>
          </p:cNvPr>
          <p:cNvSpPr txBox="1"/>
          <p:nvPr/>
        </p:nvSpPr>
        <p:spPr bwMode="auto">
          <a:xfrm>
            <a:off x="4067944" y="776990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定態真的是淡定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569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5C59F-843F-B7AD-BBDB-5679FE47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32" y="2750221"/>
            <a:ext cx="8032277" cy="3383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CE3499-951A-F83D-69A2-40474D4FD5EE}"/>
                  </a:ext>
                </a:extLst>
              </p:cNvPr>
              <p:cNvSpPr txBox="1"/>
              <p:nvPr/>
            </p:nvSpPr>
            <p:spPr bwMode="auto">
              <a:xfrm>
                <a:off x="684128" y="1004216"/>
                <a:ext cx="56699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時間只改變了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在複數平面的相角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Phase。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CE3499-951A-F83D-69A2-40474D4FD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28" y="1004216"/>
                <a:ext cx="5669950" cy="369332"/>
              </a:xfrm>
              <a:prstGeom prst="rect">
                <a:avLst/>
              </a:prstGeom>
              <a:blipFill>
                <a:blip r:embed="rId3"/>
                <a:stretch>
                  <a:fillRect l="-89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BA9B4-4E1B-7A90-BFC2-BCAFACE1AA13}"/>
                  </a:ext>
                </a:extLst>
              </p:cNvPr>
              <p:cNvSpPr txBox="1"/>
              <p:nvPr/>
            </p:nvSpPr>
            <p:spPr bwMode="auto">
              <a:xfrm>
                <a:off x="673214" y="1818961"/>
                <a:ext cx="81369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因此可以說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定態的電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子一直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處於同一個狀態！就是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所決定的電子狀態。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8BA9B4-4E1B-7A90-BFC2-BCAFACE1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14" y="1818961"/>
                <a:ext cx="8136904" cy="369332"/>
              </a:xfrm>
              <a:prstGeom prst="rect">
                <a:avLst/>
              </a:prstGeom>
              <a:blipFill>
                <a:blip r:embed="rId4"/>
                <a:stretch>
                  <a:fillRect l="-623" t="-6667" r="-312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158CB0-B7F0-8F69-9EA9-130548C7DC4B}"/>
              </a:ext>
            </a:extLst>
          </p:cNvPr>
          <p:cNvSpPr/>
          <p:nvPr/>
        </p:nvSpPr>
        <p:spPr>
          <a:xfrm>
            <a:off x="673214" y="2750221"/>
            <a:ext cx="80322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3A648-BF84-F067-E82C-DC45B68DBD94}"/>
              </a:ext>
            </a:extLst>
          </p:cNvPr>
          <p:cNvSpPr/>
          <p:nvPr/>
        </p:nvSpPr>
        <p:spPr>
          <a:xfrm>
            <a:off x="654533" y="5157192"/>
            <a:ext cx="803227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774270B-A433-D720-40A9-AE788FB53639}"/>
                  </a:ext>
                </a:extLst>
              </p:cNvPr>
              <p:cNvSpPr txBox="1"/>
              <p:nvPr/>
            </p:nvSpPr>
            <p:spPr bwMode="auto">
              <a:xfrm>
                <a:off x="684128" y="444058"/>
                <a:ext cx="2519408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8">
                <a:extLst>
                  <a:ext uri="{FF2B5EF4-FFF2-40B4-BE49-F238E27FC236}">
                    <a16:creationId xmlns:a16="http://schemas.microsoft.com/office/drawing/2014/main" id="{5774270B-A433-D720-40A9-AE788FB5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128" y="444058"/>
                <a:ext cx="2519408" cy="496867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E9B82-C4A5-BDD3-58FC-A045B52AD5AE}"/>
                  </a:ext>
                </a:extLst>
              </p:cNvPr>
              <p:cNvSpPr txBox="1"/>
              <p:nvPr/>
            </p:nvSpPr>
            <p:spPr bwMode="auto">
              <a:xfrm>
                <a:off x="654532" y="2228726"/>
                <a:ext cx="84823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空間部分函數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沒有隨時間變！只是換了不同版本！這就是可分離性的意義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E9B82-C4A5-BDD3-58FC-A045B52AD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532" y="2228726"/>
                <a:ext cx="8482324" cy="369332"/>
              </a:xfrm>
              <a:prstGeom prst="rect">
                <a:avLst/>
              </a:prstGeom>
              <a:blipFill>
                <a:blip r:embed="rId6"/>
                <a:stretch>
                  <a:fillRect l="-59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97F3DA-A2E1-2625-FAD9-4E735AC5F663}"/>
                  </a:ext>
                </a:extLst>
              </p:cNvPr>
              <p:cNvSpPr txBox="1"/>
              <p:nvPr/>
            </p:nvSpPr>
            <p:spPr bwMode="auto">
              <a:xfrm>
                <a:off x="673214" y="1413981"/>
                <a:ext cx="79312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物理測量只與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的絕對值有關，獨立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phase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變化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沒有物理結果。</a:t>
                </a:r>
                <a:endParaRPr lang="en-TW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97F3DA-A2E1-2625-FAD9-4E735AC5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14" y="1413981"/>
                <a:ext cx="7931234" cy="369332"/>
              </a:xfrm>
              <a:prstGeom prst="rect">
                <a:avLst/>
              </a:prstGeom>
              <a:blipFill>
                <a:blip r:embed="rId7"/>
                <a:stretch>
                  <a:fillRect l="-639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2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026"/>
          <p:cNvGraphicFramePr>
            <a:graphicFrameLocks noChangeAspect="1"/>
          </p:cNvGraphicFramePr>
          <p:nvPr/>
        </p:nvGraphicFramePr>
        <p:xfrm>
          <a:off x="7451725" y="3644900"/>
          <a:ext cx="4143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35167" imgH="320068" progId="MS_ClipArt_Gallery.2">
                  <p:embed/>
                </p:oleObj>
              </mc:Choice>
              <mc:Fallback>
                <p:oleObj name="Clip" r:id="rId2" imgW="335167" imgH="320068" progId="MS_ClipArt_Gallery.2">
                  <p:embed/>
                  <p:pic>
                    <p:nvPicPr>
                      <p:cNvPr id="2150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644900"/>
                        <a:ext cx="4143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027"/>
          <p:cNvGraphicFramePr>
            <a:graphicFrameLocks noChangeAspect="1"/>
          </p:cNvGraphicFramePr>
          <p:nvPr/>
        </p:nvGraphicFramePr>
        <p:xfrm>
          <a:off x="5003800" y="2420938"/>
          <a:ext cx="2528888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025440" imgH="3252600" progId="MS_ClipArt_Gallery.2">
                  <p:embed/>
                </p:oleObj>
              </mc:Choice>
              <mc:Fallback>
                <p:oleObj name="Clip" r:id="rId4" imgW="3025440" imgH="3252600" progId="MS_ClipArt_Gallery.2">
                  <p:embed/>
                  <p:pic>
                    <p:nvPicPr>
                      <p:cNvPr id="21507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420938"/>
                        <a:ext cx="2528888" cy="271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5" descr="gulliv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5179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755650" y="1320801"/>
            <a:ext cx="7777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觀察的巨觀儀器與被觀察的微觀系統，在尺度上有巨大差異！</a:t>
            </a:r>
          </a:p>
        </p:txBody>
      </p:sp>
      <p:sp>
        <p:nvSpPr>
          <p:cNvPr id="3" name="文字方塊 7">
            <a:extLst>
              <a:ext uri="{FF2B5EF4-FFF2-40B4-BE49-F238E27FC236}">
                <a16:creationId xmlns:a16="http://schemas.microsoft.com/office/drawing/2014/main" id="{29160FF9-5214-94E1-8066-EC767AB5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50" y="1690688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巨觀的儀器無法長期地追蹤微觀的系統。</a:t>
            </a:r>
          </a:p>
        </p:txBody>
      </p:sp>
    </p:spTree>
    <p:extLst>
      <p:ext uri="{BB962C8B-B14F-4D97-AF65-F5344CB8AC3E}">
        <p14:creationId xmlns:p14="http://schemas.microsoft.com/office/powerpoint/2010/main" val="324518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圖說文字 1"/>
          <p:cNvSpPr/>
          <p:nvPr/>
        </p:nvSpPr>
        <p:spPr>
          <a:xfrm>
            <a:off x="2268538" y="2852738"/>
            <a:ext cx="5183187" cy="93662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TW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閃電 2"/>
          <p:cNvSpPr/>
          <p:nvPr/>
        </p:nvSpPr>
        <p:spPr>
          <a:xfrm>
            <a:off x="1692275" y="1989138"/>
            <a:ext cx="576263" cy="13684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閃電 3"/>
          <p:cNvSpPr/>
          <p:nvPr/>
        </p:nvSpPr>
        <p:spPr>
          <a:xfrm flipH="1">
            <a:off x="7451725" y="1916113"/>
            <a:ext cx="504825" cy="13684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2530" name="Object 1027"/>
          <p:cNvGraphicFramePr>
            <a:graphicFrameLocks noChangeAspect="1"/>
          </p:cNvGraphicFramePr>
          <p:nvPr/>
        </p:nvGraphicFramePr>
        <p:xfrm>
          <a:off x="900113" y="549275"/>
          <a:ext cx="12557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025440" imgH="3252600" progId="MS_ClipArt_Gallery.2">
                  <p:embed/>
                </p:oleObj>
              </mc:Choice>
              <mc:Fallback>
                <p:oleObj name="Clip" r:id="rId2" imgW="3025440" imgH="3252600" progId="MS_ClipArt_Gallery.2">
                  <p:embed/>
                  <p:pic>
                    <p:nvPicPr>
                      <p:cNvPr id="2253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49275"/>
                        <a:ext cx="1255712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092950" y="404813"/>
          <a:ext cx="132238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025440" imgH="3252600" progId="MS_ClipArt_Gallery.2">
                  <p:embed/>
                </p:oleObj>
              </mc:Choice>
              <mc:Fallback>
                <p:oleObj name="Clip" r:id="rId4" imgW="3025440" imgH="3252600" progId="MS_ClipArt_Gallery.2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04813"/>
                        <a:ext cx="1322388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026"/>
          <p:cNvGraphicFramePr>
            <a:graphicFrameLocks noChangeAspect="1"/>
          </p:cNvGraphicFramePr>
          <p:nvPr/>
        </p:nvGraphicFramePr>
        <p:xfrm>
          <a:off x="5003800" y="3141663"/>
          <a:ext cx="4143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35167" imgH="320068" progId="MS_ClipArt_Gallery.2">
                  <p:embed/>
                </p:oleObj>
              </mc:Choice>
              <mc:Fallback>
                <p:oleObj name="Clip" r:id="rId5" imgW="335167" imgH="320068" progId="MS_ClipArt_Gallery.2">
                  <p:embed/>
                  <p:pic>
                    <p:nvPicPr>
                      <p:cNvPr id="2253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141663"/>
                        <a:ext cx="4143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2555875" y="42926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巨觀的儀器無法長期地追蹤微觀的系統。</a:t>
            </a:r>
          </a:p>
        </p:txBody>
      </p:sp>
      <p:sp>
        <p:nvSpPr>
          <p:cNvPr id="22537" name="文字方塊 8"/>
          <p:cNvSpPr txBox="1">
            <a:spLocks noChangeArrowheads="1"/>
          </p:cNvSpPr>
          <p:nvPr/>
        </p:nvSpPr>
        <p:spPr bwMode="auto">
          <a:xfrm>
            <a:off x="2555875" y="4797425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只能於前後作設定及測量。</a:t>
            </a:r>
          </a:p>
        </p:txBody>
      </p:sp>
      <p:sp>
        <p:nvSpPr>
          <p:cNvPr id="22538" name="文字方塊 9"/>
          <p:cNvSpPr txBox="1">
            <a:spLocks noChangeArrowheads="1"/>
          </p:cNvSpPr>
          <p:nvPr/>
        </p:nvSpPr>
        <p:spPr bwMode="auto">
          <a:xfrm>
            <a:off x="2555874" y="5300663"/>
            <a:ext cx="5328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在兩者之間微觀系統就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獨立地維持定態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2" name="Picture 4" descr="波與粒子干涉實驗02"/>
          <p:cNvPicPr>
            <a:picLocks noChangeAspect="1" noChangeArrowheads="1"/>
          </p:cNvPicPr>
          <p:nvPr/>
        </p:nvPicPr>
        <p:blipFill>
          <a:blip r:embed="rId7" cstate="print">
            <a:lum bright="-2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3168" r="6914" b="63054"/>
          <a:stretch>
            <a:fillRect/>
          </a:stretch>
        </p:blipFill>
        <p:spPr bwMode="auto">
          <a:xfrm>
            <a:off x="2916238" y="692150"/>
            <a:ext cx="35671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9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圖說文字 1"/>
          <p:cNvSpPr/>
          <p:nvPr/>
        </p:nvSpPr>
        <p:spPr>
          <a:xfrm>
            <a:off x="684213" y="2852738"/>
            <a:ext cx="3887787" cy="936625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閃電 3"/>
          <p:cNvSpPr/>
          <p:nvPr/>
        </p:nvSpPr>
        <p:spPr>
          <a:xfrm flipH="1">
            <a:off x="4572000" y="1989138"/>
            <a:ext cx="504825" cy="136842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4427538" y="620713"/>
          <a:ext cx="1323975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025440" imgH="3252600" progId="MS_ClipArt_Gallery.2">
                  <p:embed/>
                </p:oleObj>
              </mc:Choice>
              <mc:Fallback>
                <p:oleObj name="Clip" r:id="rId2" imgW="3025440" imgH="3252600" progId="MS_ClipArt_Gallery.2">
                  <p:embed/>
                  <p:pic>
                    <p:nvPicPr>
                      <p:cNvPr id="2355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20713"/>
                        <a:ext cx="1323975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6"/>
          <p:cNvGraphicFramePr>
            <a:graphicFrameLocks noChangeAspect="1"/>
          </p:cNvGraphicFramePr>
          <p:nvPr/>
        </p:nvGraphicFramePr>
        <p:xfrm>
          <a:off x="2339975" y="3068638"/>
          <a:ext cx="4143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35167" imgH="320068" progId="MS_ClipArt_Gallery.2">
                  <p:embed/>
                </p:oleObj>
              </mc:Choice>
              <mc:Fallback>
                <p:oleObj name="Clip" r:id="rId4" imgW="335167" imgH="320068" progId="MS_ClipArt_Gallery.2">
                  <p:embed/>
                  <p:pic>
                    <p:nvPicPr>
                      <p:cNvPr id="23555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068638"/>
                        <a:ext cx="4143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文字方塊 11"/>
          <p:cNvSpPr txBox="1">
            <a:spLocks noChangeArrowheads="1"/>
          </p:cNvSpPr>
          <p:nvPr/>
        </p:nvSpPr>
        <p:spPr bwMode="auto">
          <a:xfrm>
            <a:off x="2056804" y="5993213"/>
            <a:ext cx="568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在躍遷之前之後，獨立的微觀系統維持處於一定態！</a:t>
            </a:r>
          </a:p>
        </p:txBody>
      </p:sp>
      <p:sp>
        <p:nvSpPr>
          <p:cNvPr id="13" name="雲朵形圖說文字 12"/>
          <p:cNvSpPr/>
          <p:nvPr/>
        </p:nvSpPr>
        <p:spPr>
          <a:xfrm>
            <a:off x="4643438" y="2852738"/>
            <a:ext cx="3889375" cy="9366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6" name="Object 5"/>
          <p:cNvGraphicFramePr>
            <a:graphicFrameLocks noChangeAspect="1"/>
          </p:cNvGraphicFramePr>
          <p:nvPr/>
        </p:nvGraphicFramePr>
        <p:xfrm>
          <a:off x="6443663" y="3068638"/>
          <a:ext cx="4143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35167" imgH="320068" progId="MS_ClipArt_Gallery.2">
                  <p:embed/>
                </p:oleObj>
              </mc:Choice>
              <mc:Fallback>
                <p:oleObj name="Clip" r:id="rId6" imgW="335167" imgH="320068" progId="MS_ClipArt_Gallery.2">
                  <p:embed/>
                  <p:pic>
                    <p:nvPicPr>
                      <p:cNvPr id="235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068638"/>
                        <a:ext cx="4143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C:\Users\Chia-Hung Chang\Downloads\Data\Knight\Media\Chapter39\Images\39_19Figure-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6" r="16566" b="30707"/>
          <a:stretch>
            <a:fillRect/>
          </a:stretch>
        </p:blipFill>
        <p:spPr bwMode="auto">
          <a:xfrm>
            <a:off x="6516688" y="476250"/>
            <a:ext cx="1511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文字方塊 15"/>
          <p:cNvSpPr txBox="1">
            <a:spLocks noChangeArrowheads="1"/>
          </p:cNvSpPr>
          <p:nvPr/>
        </p:nvSpPr>
        <p:spPr bwMode="auto">
          <a:xfrm>
            <a:off x="2054777" y="3991374"/>
            <a:ext cx="388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或者之前獨立演化的微觀系統。</a:t>
            </a:r>
          </a:p>
        </p:txBody>
      </p:sp>
      <p:sp>
        <p:nvSpPr>
          <p:cNvPr id="23563" name="文字方塊 16"/>
          <p:cNvSpPr txBox="1">
            <a:spLocks noChangeArrowheads="1"/>
          </p:cNvSpPr>
          <p:nvPr/>
        </p:nvSpPr>
        <p:spPr bwMode="auto">
          <a:xfrm>
            <a:off x="2054777" y="4494611"/>
            <a:ext cx="561729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在巨觀儀器干擾後，躍遷至另一狀態。</a:t>
            </a:r>
          </a:p>
        </p:txBody>
      </p:sp>
      <p:sp>
        <p:nvSpPr>
          <p:cNvPr id="3" name="文字方塊 6">
            <a:extLst>
              <a:ext uri="{FF2B5EF4-FFF2-40B4-BE49-F238E27FC236}">
                <a16:creationId xmlns:a16="http://schemas.microsoft.com/office/drawing/2014/main" id="{62966EAB-7E7C-9FCE-7F54-A71E8F15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426" y="4992571"/>
            <a:ext cx="5258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例如：電磁場可以引發一顆光子的放射吸收，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CE925C4-2C79-1E8A-1306-610C40BF1B34}"/>
              </a:ext>
            </a:extLst>
          </p:cNvPr>
          <p:cNvSpPr txBox="1"/>
          <p:nvPr/>
        </p:nvSpPr>
        <p:spPr bwMode="auto">
          <a:xfrm>
            <a:off x="2053426" y="5498233"/>
            <a:ext cx="5957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會使原本穩定的定態，可以躍</a:t>
            </a:r>
            <a:r>
              <a:rPr lang="zh-TW" altLang="en-US"/>
              <a:t>遷到其他的定態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625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5" name="文字方塊 15"/>
          <p:cNvSpPr txBox="1">
            <a:spLocks noChangeArrowheads="1"/>
          </p:cNvSpPr>
          <p:nvPr/>
        </p:nvSpPr>
        <p:spPr bwMode="auto">
          <a:xfrm>
            <a:off x="1185633" y="1265060"/>
            <a:ext cx="585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定態解的特點是：時間部分與空間部分分離：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146794" y="3615767"/>
                <a:ext cx="4320481" cy="369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滿足此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常微分方程式</a:t>
                </a:r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94" y="3615767"/>
                <a:ext cx="4320481" cy="369888"/>
              </a:xfrm>
              <a:prstGeom prst="rect">
                <a:avLst/>
              </a:prstGeom>
              <a:blipFill>
                <a:blip r:embed="rId2"/>
                <a:stretch>
                  <a:fillRect l="-29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時間部分已解出，現在我們來寫定態解空間位置部分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滿足的方程式：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blipFill>
                <a:blip r:embed="rId3"/>
                <a:stretch>
                  <a:fillRect l="-6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/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/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/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64879DF-130C-A963-9F7D-8A9846565FE5}"/>
              </a:ext>
            </a:extLst>
          </p:cNvPr>
          <p:cNvSpPr/>
          <p:nvPr/>
        </p:nvSpPr>
        <p:spPr>
          <a:xfrm>
            <a:off x="1219157" y="1730133"/>
            <a:ext cx="3568867" cy="1067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/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位置函數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對應特定的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，因此將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寫在足標：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blipFill>
                <a:blip r:embed="rId7"/>
                <a:stretch>
                  <a:fillRect l="-8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8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1249761" y="2295525"/>
                <a:ext cx="303531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761" y="2295525"/>
                <a:ext cx="3035318" cy="648126"/>
              </a:xfrm>
              <a:prstGeom prst="rect">
                <a:avLst/>
              </a:prstGeom>
              <a:blipFill>
                <a:blip r:embed="rId2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5" name="文字方塊 15"/>
          <p:cNvSpPr txBox="1">
            <a:spLocks noChangeArrowheads="1"/>
          </p:cNvSpPr>
          <p:nvPr/>
        </p:nvSpPr>
        <p:spPr bwMode="auto">
          <a:xfrm>
            <a:off x="1187625" y="837198"/>
            <a:ext cx="585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定態解的特點是：時間部分與空間部分分離：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187623" y="4438042"/>
                <a:ext cx="7000875" cy="3698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位置函數 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i="1" dirty="0">
                    <a:latin typeface="+mj-lt"/>
                  </a:rPr>
                  <a:t> </a:t>
                </a:r>
                <a:r>
                  <a:rPr lang="zh-TW" altLang="en-US" dirty="0"/>
                  <a:t>滿足此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常微分方程式</a:t>
                </a:r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4438042"/>
                <a:ext cx="7000875" cy="369888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/>
          <p:nvPr/>
        </p:nvCxnSpPr>
        <p:spPr>
          <a:xfrm>
            <a:off x="2843388" y="1968437"/>
            <a:ext cx="1008063" cy="503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16200000" flipH="1">
            <a:off x="2631457" y="2188306"/>
            <a:ext cx="647700" cy="207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0800000" flipV="1">
            <a:off x="2122663" y="1968437"/>
            <a:ext cx="720725" cy="503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矩形 25"/>
          <p:cNvSpPr>
            <a:spLocks noChangeArrowheads="1"/>
          </p:cNvSpPr>
          <p:nvPr/>
        </p:nvSpPr>
        <p:spPr bwMode="auto">
          <a:xfrm>
            <a:off x="3635551" y="1895412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代入薛丁格方程式，偏微分變成常微分！</a:t>
            </a: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1225771" y="1378466"/>
                <a:ext cx="2359107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771" y="1378466"/>
                <a:ext cx="2359107" cy="49686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1219955" y="3119802"/>
                <a:ext cx="634231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955" y="3119802"/>
                <a:ext cx="6342314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4" y="404664"/>
                <a:ext cx="7704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時間部分已解出，現在我們來寫定態解位置部分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滿足的方程式：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04664"/>
                <a:ext cx="7704856" cy="369332"/>
              </a:xfrm>
              <a:prstGeom prst="rect">
                <a:avLst/>
              </a:prstGeom>
              <a:blipFill>
                <a:blip r:embed="rId6"/>
                <a:stretch>
                  <a:fillRect l="-6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15">
            <a:extLst>
              <a:ext uri="{FF2B5EF4-FFF2-40B4-BE49-F238E27FC236}">
                <a16:creationId xmlns:a16="http://schemas.microsoft.com/office/drawing/2014/main" id="{D964028F-9718-B1E1-B96F-94E84F674BC7}"/>
              </a:ext>
            </a:extLst>
          </p:cNvPr>
          <p:cNvCxnSpPr>
            <a:cxnSpLocks/>
          </p:cNvCxnSpPr>
          <p:nvPr/>
        </p:nvCxnSpPr>
        <p:spPr>
          <a:xfrm flipV="1">
            <a:off x="2301024" y="3174676"/>
            <a:ext cx="364001" cy="497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15">
            <a:extLst>
              <a:ext uri="{FF2B5EF4-FFF2-40B4-BE49-F238E27FC236}">
                <a16:creationId xmlns:a16="http://schemas.microsoft.com/office/drawing/2014/main" id="{749600D4-7516-A40F-9F28-7AA237F3FB07}"/>
              </a:ext>
            </a:extLst>
          </p:cNvPr>
          <p:cNvCxnSpPr>
            <a:cxnSpLocks/>
          </p:cNvCxnSpPr>
          <p:nvPr/>
        </p:nvCxnSpPr>
        <p:spPr>
          <a:xfrm flipV="1">
            <a:off x="5291685" y="3195057"/>
            <a:ext cx="364001" cy="497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15">
            <a:extLst>
              <a:ext uri="{FF2B5EF4-FFF2-40B4-BE49-F238E27FC236}">
                <a16:creationId xmlns:a16="http://schemas.microsoft.com/office/drawing/2014/main" id="{F8A2C2EB-EC46-1BE5-C5DA-1392CF82D6BA}"/>
              </a:ext>
            </a:extLst>
          </p:cNvPr>
          <p:cNvCxnSpPr>
            <a:cxnSpLocks/>
          </p:cNvCxnSpPr>
          <p:nvPr/>
        </p:nvCxnSpPr>
        <p:spPr>
          <a:xfrm flipV="1">
            <a:off x="6372754" y="3160523"/>
            <a:ext cx="364001" cy="497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15">
            <a:extLst>
              <a:ext uri="{FF2B5EF4-FFF2-40B4-BE49-F238E27FC236}">
                <a16:creationId xmlns:a16="http://schemas.microsoft.com/office/drawing/2014/main" id="{8359BD11-3766-75C7-3B4A-AB1ED6F4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3" y="3983917"/>
            <a:ext cx="7128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時間的相關函數全部抵消，於是得到一個位置的微分方程式！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/>
              <p:nvPr/>
            </p:nvSpPr>
            <p:spPr bwMode="auto">
              <a:xfrm>
                <a:off x="1278805" y="4892723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805" y="4892723"/>
                <a:ext cx="4435573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/>
              <p:nvPr/>
            </p:nvSpPr>
            <p:spPr bwMode="auto">
              <a:xfrm>
                <a:off x="1283103" y="5713766"/>
                <a:ext cx="4128631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103" y="5713766"/>
                <a:ext cx="4128631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3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27660" grpId="0"/>
      <p:bldP spid="21" grpId="0" animBg="1"/>
      <p:bldP spid="7" grpId="0"/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字方塊 2"/>
          <p:cNvSpPr txBox="1">
            <a:spLocks noChangeArrowheads="1"/>
          </p:cNvSpPr>
          <p:nvPr/>
        </p:nvSpPr>
        <p:spPr bwMode="auto">
          <a:xfrm>
            <a:off x="955362" y="1529700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定態波函數的空間部分所滿足的方程式：</a:t>
            </a:r>
          </a:p>
        </p:txBody>
      </p:sp>
      <p:pic>
        <p:nvPicPr>
          <p:cNvPr id="28677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9" y="607349"/>
            <a:ext cx="2527498" cy="20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解出位置函數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i="1" dirty="0">
                    <a:latin typeface="+mj-lt"/>
                  </a:rPr>
                  <a:t> </a:t>
                </a:r>
                <a:r>
                  <a:rPr lang="zh-TW" altLang="en-US" dirty="0">
                    <a:latin typeface="+mj-lt"/>
                  </a:rPr>
                  <a:t>整個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定態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就都知道了！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blipFill>
                <a:blip r:embed="rId3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955362" y="1111160"/>
            <a:ext cx="318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與時間無關之薛丁格方程式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0" name="文字方塊 7"/>
              <p:cNvSpPr txBox="1">
                <a:spLocks noChangeArrowheads="1"/>
              </p:cNvSpPr>
              <p:nvPr/>
            </p:nvSpPr>
            <p:spPr bwMode="auto">
              <a:xfrm>
                <a:off x="955361" y="4765643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在很多情況下，這個方程式只對某一些能量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，可以得到解。</a:t>
                </a:r>
              </a:p>
            </p:txBody>
          </p:sp>
        </mc:Choice>
        <mc:Fallback xmlns="">
          <p:sp>
            <p:nvSpPr>
              <p:cNvPr id="2868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1" y="4765643"/>
                <a:ext cx="6963931" cy="369332"/>
              </a:xfrm>
              <a:prstGeom prst="rect">
                <a:avLst/>
              </a:prstGeom>
              <a:blipFill>
                <a:blip r:embed="rId4"/>
                <a:stretch>
                  <a:fillRect l="-729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38719" y="629863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Time-Independent Schrodinger Wave Equation</a:t>
            </a:r>
            <a:endParaRPr kumimoji="0"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7"/>
              <p:cNvSpPr txBox="1">
                <a:spLocks noChangeArrowheads="1"/>
              </p:cNvSpPr>
              <p:nvPr/>
            </p:nvSpPr>
            <p:spPr bwMode="auto">
              <a:xfrm>
                <a:off x="955360" y="6060605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，若是離散分布，能量就是量子化的！</a:t>
                </a:r>
              </a:p>
            </p:txBody>
          </p:sp>
        </mc:Choice>
        <mc:Fallback xmlns="">
          <p:sp>
            <p:nvSpPr>
              <p:cNvPr id="12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0" y="6060605"/>
                <a:ext cx="6963931" cy="369332"/>
              </a:xfrm>
              <a:prstGeom prst="rect">
                <a:avLst/>
              </a:prstGeom>
              <a:blipFill>
                <a:blip r:embed="rId6"/>
                <a:stretch>
                  <a:fillRect l="-72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7"/>
              <p:cNvSpPr txBox="1">
                <a:spLocks noChangeArrowheads="1"/>
              </p:cNvSpPr>
              <p:nvPr/>
            </p:nvSpPr>
            <p:spPr bwMode="auto">
              <a:xfrm>
                <a:off x="955360" y="5183627"/>
                <a:ext cx="69639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這些能量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，稱為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本徵值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Eigenvalues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3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60" y="5183627"/>
                <a:ext cx="6963931" cy="369332"/>
              </a:xfrm>
              <a:prstGeom prst="rect">
                <a:avLst/>
              </a:prstGeom>
              <a:blipFill>
                <a:blip r:embed="rId7"/>
                <a:stretch>
                  <a:fillRect l="-72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55360" y="5622116"/>
                <a:ext cx="608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對應的解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稱為漢米爾頓量的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本徵函數 </a:t>
                </a:r>
                <a:r>
                  <a:rPr lang="en-US" altLang="zh-TW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0" y="5622116"/>
                <a:ext cx="6081986" cy="369332"/>
              </a:xfrm>
              <a:prstGeom prst="rect">
                <a:avLst/>
              </a:prstGeom>
              <a:blipFill>
                <a:blip r:embed="rId8"/>
                <a:stretch>
                  <a:fillRect l="-83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/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/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決定了定態的狀態，也就是在時間為零時的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blipFill>
                <a:blip r:embed="rId10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C1A2DE-DE6D-B641-47D9-EDE80915242A}"/>
              </a:ext>
            </a:extLst>
          </p:cNvPr>
          <p:cNvSpPr txBox="1"/>
          <p:nvPr/>
        </p:nvSpPr>
        <p:spPr bwMode="auto">
          <a:xfrm>
            <a:off x="1018481" y="3794229"/>
            <a:ext cx="7301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單獨的Phase，沒有物理意義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定態的電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子一直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處於同一個狀態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487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12" grpId="0"/>
      <p:bldP spid="1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42" y="1210388"/>
            <a:ext cx="4529138" cy="54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6497484" y="230236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1926</a:t>
            </a: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2123728" y="260648"/>
            <a:ext cx="3960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as an Eigenvalue Problem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 bwMode="auto">
          <a:xfrm>
            <a:off x="2116354" y="677469"/>
            <a:ext cx="56239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能量的量子化作為</a:t>
            </a:r>
            <a:r>
              <a:rPr lang="zh-TW" altLang="en-US" sz="1800" dirty="0">
                <a:solidFill>
                  <a:srgbClr val="FF0000"/>
                </a:solidFill>
              </a:rPr>
              <a:t>（不過就是）</a:t>
            </a:r>
            <a:r>
              <a:rPr lang="zh-TW" altLang="en-US" sz="1800" dirty="0"/>
              <a:t>一個本徵值問題</a:t>
            </a:r>
          </a:p>
        </p:txBody>
      </p:sp>
    </p:spTree>
    <p:extLst>
      <p:ext uri="{BB962C8B-B14F-4D97-AF65-F5344CB8AC3E}">
        <p14:creationId xmlns:p14="http://schemas.microsoft.com/office/powerpoint/2010/main" val="71801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35363" y="3920577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位能下的薛丁格方程式</a:t>
            </a:r>
            <a:endParaRPr kumimoji="0" lang="zh-TW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861172" y="893778"/>
            <a:ext cx="7953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當電子不是自由粒子，而是受到一個位能的影響，假設</a:t>
            </a:r>
            <a:r>
              <a:rPr lang="zh-TW" altLang="en-US" dirty="0"/>
              <a:t>翻譯表還是可以用！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6399" name="文字方塊 13"/>
          <p:cNvSpPr txBox="1">
            <a:spLocks noChangeArrowheads="1"/>
          </p:cNvSpPr>
          <p:nvPr/>
        </p:nvSpPr>
        <p:spPr bwMode="auto">
          <a:xfrm>
            <a:off x="874507" y="1329040"/>
            <a:ext cx="421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此時動量與能量的關係要修改為：</a:t>
            </a:r>
          </a:p>
        </p:txBody>
      </p:sp>
      <p:sp>
        <p:nvSpPr>
          <p:cNvPr id="16400" name="Line 13"/>
          <p:cNvSpPr>
            <a:spLocks noChangeShapeType="1"/>
          </p:cNvSpPr>
          <p:nvPr/>
        </p:nvSpPr>
        <p:spPr bwMode="auto">
          <a:xfrm flipV="1">
            <a:off x="1763688" y="2671270"/>
            <a:ext cx="8956" cy="11341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480343" y="1984333"/>
            <a:ext cx="2357438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861172" y="4386105"/>
                <a:ext cx="2811026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172" y="4386105"/>
                <a:ext cx="2811026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3067505" y="2311745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7505" y="2311745"/>
                <a:ext cx="1401538" cy="619016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3050434" y="3061850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0434" y="3061850"/>
                <a:ext cx="1217256" cy="619016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874507" y="1973127"/>
                <a:ext cx="145693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07" y="1973127"/>
                <a:ext cx="1456937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861172" y="4388159"/>
                <a:ext cx="30353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172" y="4388159"/>
                <a:ext cx="3035318" cy="648126"/>
              </a:xfrm>
              <a:prstGeom prst="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9F78106-4BB8-3278-B331-0ABDA86CF418}"/>
              </a:ext>
            </a:extLst>
          </p:cNvPr>
          <p:cNvSpPr txBox="1"/>
          <p:nvPr/>
        </p:nvSpPr>
        <p:spPr bwMode="auto">
          <a:xfrm>
            <a:off x="824346" y="5368387"/>
            <a:ext cx="8282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如何求解這個方程式？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我們從一系列特定的解出發。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這些解的時間演化很簡單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1D78D-1AC7-8E48-1635-E2595F31E950}"/>
              </a:ext>
            </a:extLst>
          </p:cNvPr>
          <p:cNvSpPr txBox="1"/>
          <p:nvPr/>
        </p:nvSpPr>
        <p:spPr bwMode="auto">
          <a:xfrm>
            <a:off x="824346" y="5790033"/>
            <a:ext cx="6689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這一系列特定的解找到後，一般的解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將是這些特別解的疊加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Users\Chia-Hung Chang\Downloads\Data\Knight\Media\Chapter41\Images\41_21Figure-F.jpg">
            <a:extLst>
              <a:ext uri="{FF2B5EF4-FFF2-40B4-BE49-F238E27FC236}">
                <a16:creationId xmlns:a16="http://schemas.microsoft.com/office/drawing/2014/main" id="{941D76F7-74FF-92DF-EE56-99F25D5E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9" y="1984333"/>
            <a:ext cx="3677343" cy="266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2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28613"/>
            <a:ext cx="509587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71750" y="3000375"/>
            <a:ext cx="4071938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2468" name="文字方塊 4"/>
          <p:cNvSpPr txBox="1">
            <a:spLocks noChangeArrowheads="1"/>
          </p:cNvSpPr>
          <p:nvPr/>
        </p:nvSpPr>
        <p:spPr bwMode="auto">
          <a:xfrm>
            <a:off x="6695729" y="3228945"/>
            <a:ext cx="2448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>
                <a:cs typeface="Times New Roman" panose="02020603050405020304" pitchFamily="18" charset="0"/>
              </a:rPr>
              <a:t>Schrodinger Equation</a:t>
            </a:r>
            <a:endParaRPr lang="zh-TW" altLang="en-US" sz="1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9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2" descr="F15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78"/>
          <a:stretch>
            <a:fillRect/>
          </a:stretch>
        </p:blipFill>
        <p:spPr bwMode="auto">
          <a:xfrm>
            <a:off x="915928" y="4305769"/>
            <a:ext cx="212273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文字方塊 7"/>
          <p:cNvSpPr txBox="1">
            <a:spLocks noChangeArrowheads="1"/>
          </p:cNvSpPr>
          <p:nvPr/>
        </p:nvSpPr>
        <p:spPr bwMode="auto">
          <a:xfrm>
            <a:off x="878171" y="1361965"/>
            <a:ext cx="815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1800" dirty="0"/>
              <a:t>整條弦都被同一個時間函數所控制，整條弦</a:t>
            </a:r>
            <a:r>
              <a:rPr lang="zh-TW" altLang="en-US" sz="1800" dirty="0">
                <a:solidFill>
                  <a:srgbClr val="FF0000"/>
                </a:solidFill>
              </a:rPr>
              <a:t>一起震盪</a:t>
            </a:r>
            <a:r>
              <a:rPr lang="zh-TW" altLang="en-US" sz="1800" dirty="0"/>
              <a:t>，所以波函數是可分離的。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1994" y="1773187"/>
            <a:ext cx="6611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dirty="0"/>
              <a:t>所以駐波是</a:t>
            </a:r>
            <a:r>
              <a:rPr lang="zh-TW" altLang="en-US" dirty="0">
                <a:solidFill>
                  <a:srgbClr val="FF0000"/>
                </a:solidFill>
              </a:rPr>
              <a:t>一彈簧簡諧震盪器。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15162" y="811056"/>
                <a:ext cx="3442870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62" y="811056"/>
                <a:ext cx="3442870" cy="566694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241538" y="4429405"/>
                <a:ext cx="183727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38" y="4429405"/>
                <a:ext cx="18372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3">
            <a:extLst>
              <a:ext uri="{FF2B5EF4-FFF2-40B4-BE49-F238E27FC236}">
                <a16:creationId xmlns:a16="http://schemas.microsoft.com/office/drawing/2014/main" id="{39BD9B86-7524-1B1B-FE3A-C96748E4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4" y="2675417"/>
            <a:ext cx="3776045" cy="15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13">
            <a:extLst>
              <a:ext uri="{FF2B5EF4-FFF2-40B4-BE49-F238E27FC236}">
                <a16:creationId xmlns:a16="http://schemas.microsoft.com/office/drawing/2014/main" id="{9D5AECE0-E1DC-649D-6617-B88C05F4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72" y="427881"/>
            <a:ext cx="8158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以上定態的概念其實是老朋友了，繩波理論中，我們找到穩定的駐波態就是。</a:t>
            </a:r>
          </a:p>
        </p:txBody>
      </p:sp>
      <p:pic>
        <p:nvPicPr>
          <p:cNvPr id="6" name="Picture 11" descr="F16_23">
            <a:extLst>
              <a:ext uri="{FF2B5EF4-FFF2-40B4-BE49-F238E27FC236}">
                <a16:creationId xmlns:a16="http://schemas.microsoft.com/office/drawing/2014/main" id="{21ABE02D-7550-86D4-5DA7-8803F348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6"/>
          <a:stretch>
            <a:fillRect/>
          </a:stretch>
        </p:blipFill>
        <p:spPr bwMode="auto">
          <a:xfrm>
            <a:off x="6378475" y="1789914"/>
            <a:ext cx="2200450" cy="30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8">
            <a:extLst>
              <a:ext uri="{FF2B5EF4-FFF2-40B4-BE49-F238E27FC236}">
                <a16:creationId xmlns:a16="http://schemas.microsoft.com/office/drawing/2014/main" id="{F5F8C0A4-99B6-8F4F-DF29-952FBA19F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0" y="6075125"/>
            <a:ext cx="7674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可以證明：兩端固定的繩就是以這些駐波，或它們的疊加來演化！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E9ED0-B8E2-3FFC-F114-33F3E0BA73BA}"/>
              </a:ext>
            </a:extLst>
          </p:cNvPr>
          <p:cNvSpPr txBox="1"/>
          <p:nvPr/>
        </p:nvSpPr>
        <p:spPr bwMode="auto">
          <a:xfrm>
            <a:off x="859134" y="5194174"/>
            <a:ext cx="6611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如果起始條件是一個駐波態，它就會如彈簧一般振盪演化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684FD5-251A-F8FC-2438-C67FCBEC185E}"/>
                  </a:ext>
                </a:extLst>
              </p:cNvPr>
              <p:cNvSpPr txBox="1"/>
              <p:nvPr/>
            </p:nvSpPr>
            <p:spPr bwMode="auto">
              <a:xfrm>
                <a:off x="875148" y="5641078"/>
                <a:ext cx="84073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如果起始條件</a:t>
                </a:r>
                <a:r>
                  <a:rPr lang="en-US" dirty="0"/>
                  <a:t>是多個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瞬間駐波態的疊加，各個駐波態會各自演化後再疊加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684FD5-251A-F8FC-2438-C67FCBEC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148" y="5641078"/>
                <a:ext cx="8407333" cy="369332"/>
              </a:xfrm>
              <a:prstGeom prst="rect">
                <a:avLst/>
              </a:prstGeom>
              <a:blipFill>
                <a:blip r:embed="rId7"/>
                <a:stretch>
                  <a:fillRect l="-75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5CCA329-8EA9-0257-09CB-8D9EB5D10854}"/>
              </a:ext>
            </a:extLst>
          </p:cNvPr>
          <p:cNvSpPr txBox="1"/>
          <p:nvPr/>
        </p:nvSpPr>
        <p:spPr bwMode="auto">
          <a:xfrm>
            <a:off x="875148" y="2182899"/>
            <a:ext cx="32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這樣的駐波態有一系列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535111" y="603672"/>
            <a:ext cx="6493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兩端固定的弦的</a:t>
            </a:r>
            <a:r>
              <a:rPr lang="zh-TW" altLang="en-US" sz="1800" dirty="0">
                <a:solidFill>
                  <a:srgbClr val="FF0000"/>
                </a:solidFill>
              </a:rPr>
              <a:t>任一起始條件</a:t>
            </a:r>
            <a:r>
              <a:rPr lang="zh-TW" altLang="en-US" sz="1800" dirty="0"/>
              <a:t>可以用駐波模式的疊加來得到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2962275" y="2438400"/>
            <a:ext cx="290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第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800" i="1">
                <a:cs typeface="Times New Roman" pitchFamily="18" charset="0"/>
              </a:rPr>
              <a:t> </a:t>
            </a:r>
            <a:r>
              <a:rPr lang="zh-TW" altLang="en-US" sz="1800">
                <a:cs typeface="Times New Roman" pitchFamily="18" charset="0"/>
              </a:rPr>
              <a:t>態的振幅或分量</a:t>
            </a:r>
          </a:p>
        </p:txBody>
      </p:sp>
      <p:sp>
        <p:nvSpPr>
          <p:cNvPr id="10" name="橢圓 9"/>
          <p:cNvSpPr/>
          <p:nvPr/>
        </p:nvSpPr>
        <p:spPr>
          <a:xfrm>
            <a:off x="2263775" y="3806825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907088" y="3806825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3" name="直線接點 12"/>
          <p:cNvCxnSpPr>
            <a:stCxn id="10" idx="7"/>
          </p:cNvCxnSpPr>
          <p:nvPr/>
        </p:nvCxnSpPr>
        <p:spPr>
          <a:xfrm rot="5400000" flipH="1" flipV="1">
            <a:off x="3017838" y="2735263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1" idx="1"/>
          </p:cNvCxnSpPr>
          <p:nvPr/>
        </p:nvCxnSpPr>
        <p:spPr>
          <a:xfrm>
            <a:off x="4121150" y="3306763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下箭號 19"/>
          <p:cNvSpPr/>
          <p:nvPr/>
        </p:nvSpPr>
        <p:spPr>
          <a:xfrm>
            <a:off x="4121150" y="3878263"/>
            <a:ext cx="285750" cy="4286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0C59EF8B-7724-3F3C-9A6D-6A20FED1C279}"/>
                  </a:ext>
                </a:extLst>
              </p:cNvPr>
              <p:cNvSpPr/>
              <p:nvPr/>
            </p:nvSpPr>
            <p:spPr>
              <a:xfrm>
                <a:off x="2478088" y="1162156"/>
                <a:ext cx="2767528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0C59EF8B-7724-3F3C-9A6D-6A20FED1C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088" y="1162156"/>
                <a:ext cx="2767528" cy="764505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43EC664F-9EB6-91FD-B118-43DA506F5AB4}"/>
                  </a:ext>
                </a:extLst>
              </p:cNvPr>
              <p:cNvSpPr/>
              <p:nvPr/>
            </p:nvSpPr>
            <p:spPr>
              <a:xfrm>
                <a:off x="2258755" y="4558999"/>
                <a:ext cx="4010540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43EC664F-9EB6-91FD-B118-43DA506F5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55" y="4558999"/>
                <a:ext cx="4010540" cy="764505"/>
              </a:xfrm>
              <a:prstGeom prst="rect">
                <a:avLst/>
              </a:prstGeom>
              <a:blipFill>
                <a:blip r:embed="rId3"/>
                <a:stretch>
                  <a:fillRect t="-122951" b="-1688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00" name="Line 6"/>
          <p:cNvSpPr>
            <a:spLocks noChangeShapeType="1"/>
          </p:cNvSpPr>
          <p:nvPr/>
        </p:nvSpPr>
        <p:spPr bwMode="auto">
          <a:xfrm flipV="1">
            <a:off x="4121150" y="1646237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C04EFF0D-A44B-DA2B-7E86-43FBAB40A431}"/>
                  </a:ext>
                </a:extLst>
              </p:cNvPr>
              <p:cNvSpPr/>
              <p:nvPr/>
            </p:nvSpPr>
            <p:spPr>
              <a:xfrm>
                <a:off x="2258755" y="5575615"/>
                <a:ext cx="4946643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10">
                <a:extLst>
                  <a:ext uri="{FF2B5EF4-FFF2-40B4-BE49-F238E27FC236}">
                    <a16:creationId xmlns:a16="http://schemas.microsoft.com/office/drawing/2014/main" id="{C04EFF0D-A44B-DA2B-7E86-43FBAB40A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755" y="5575615"/>
                <a:ext cx="4946643" cy="612732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B3BFEF6-6A1E-F6D1-11E7-3FB136062E88}"/>
              </a:ext>
            </a:extLst>
          </p:cNvPr>
          <p:cNvSpPr txBox="1"/>
          <p:nvPr/>
        </p:nvSpPr>
        <p:spPr bwMode="auto">
          <a:xfrm>
            <a:off x="2726805" y="6255792"/>
            <a:ext cx="40105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各個駐波態會各自演化後再疊加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6/6e/Drum_vibration_mode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78" y="2132856"/>
            <a:ext cx="34067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File:Taborroll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78" y="476672"/>
            <a:ext cx="1859285" cy="15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文字方塊 5"/>
          <p:cNvSpPr txBox="1">
            <a:spLocks noChangeArrowheads="1"/>
          </p:cNvSpPr>
          <p:nvPr/>
        </p:nvSpPr>
        <p:spPr bwMode="auto">
          <a:xfrm>
            <a:off x="937591" y="4149080"/>
            <a:ext cx="7234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某些</a:t>
            </a:r>
            <a:r>
              <a:rPr lang="zh-TW" altLang="en-US" sz="1800" dirty="0">
                <a:solidFill>
                  <a:srgbClr val="FF0000"/>
                </a:solidFill>
              </a:rPr>
              <a:t>特定變形</a:t>
            </a:r>
            <a:r>
              <a:rPr lang="zh-TW" altLang="en-US" sz="1800" dirty="0"/>
              <a:t>的模式，其隨時間的運動會如同一個彈簧，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 bwMode="auto">
          <a:xfrm>
            <a:off x="937591" y="4554537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當這些模式被單獨激發時，物體中的每一點都以簡諧運動方式運動：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3859274" y="5025350"/>
                <a:ext cx="51772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800" dirty="0"/>
                  <a:t>物體內每一點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1800" dirty="0"/>
                  <a:t>有一特定的振幅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𝑚𝑖</m:t>
                        </m:r>
                      </m:sub>
                    </m:sSub>
                  </m:oMath>
                </a14:m>
                <a:r>
                  <a:rPr lang="zh-TW" altLang="en-US" sz="1800" dirty="0"/>
                  <a:t>與相常數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1800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74" y="5025350"/>
                <a:ext cx="5177222" cy="369332"/>
              </a:xfrm>
              <a:prstGeom prst="rect">
                <a:avLst/>
              </a:prstGeom>
              <a:blipFill>
                <a:blip r:embed="rId5"/>
                <a:stretch>
                  <a:fillRect l="-7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1621" y="5025350"/>
                <a:ext cx="2829684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𝑚𝑖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21" y="5025350"/>
                <a:ext cx="28296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向下箭號 4"/>
          <p:cNvSpPr/>
          <p:nvPr/>
        </p:nvSpPr>
        <p:spPr>
          <a:xfrm>
            <a:off x="3923928" y="1992827"/>
            <a:ext cx="243335" cy="644085"/>
          </a:xfrm>
          <a:prstGeom prst="down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4716016" y="980728"/>
            <a:ext cx="648072" cy="432048"/>
          </a:xfrm>
          <a:prstGeom prst="down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3957359" y="2024848"/>
            <a:ext cx="108012" cy="828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3" name="向下箭號 12"/>
          <p:cNvSpPr/>
          <p:nvPr/>
        </p:nvSpPr>
        <p:spPr>
          <a:xfrm>
            <a:off x="4504989" y="2060848"/>
            <a:ext cx="144016" cy="684000"/>
          </a:xfrm>
          <a:prstGeom prst="downArrow">
            <a:avLst>
              <a:gd name="adj1" fmla="val 36773"/>
              <a:gd name="adj2" fmla="val 5000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5040052" y="2060848"/>
            <a:ext cx="108012" cy="576064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3491880" y="2789765"/>
            <a:ext cx="25202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1800" dirty="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733A3-8883-551E-3BF6-3A645E7AF458}"/>
              </a:ext>
            </a:extLst>
          </p:cNvPr>
          <p:cNvSpPr txBox="1"/>
          <p:nvPr/>
        </p:nvSpPr>
        <p:spPr bwMode="auto">
          <a:xfrm>
            <a:off x="4283968" y="980728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物體變形的模式也是如此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85246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le:Drum vibration mode0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849834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File:Drum vibration mode0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849834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File:Drum vibration mode0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921271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File:Drum vibration mode11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421459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0" descr="File:Drum vibration mode21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2492896"/>
            <a:ext cx="2362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File:Drum vibration mode23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492896"/>
            <a:ext cx="2381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6"/>
          <p:cNvSpPr txBox="1">
            <a:spLocks noChangeArrowheads="1"/>
          </p:cNvSpPr>
          <p:nvPr/>
        </p:nvSpPr>
        <p:spPr bwMode="auto">
          <a:xfrm>
            <a:off x="494085" y="4365104"/>
            <a:ext cx="656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每一個模式的振動頻率不同！</a:t>
            </a:r>
          </a:p>
        </p:txBody>
      </p:sp>
      <p:pic>
        <p:nvPicPr>
          <p:cNvPr id="45068" name="Picture 4" descr="File:Taborroll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60" y="3919056"/>
            <a:ext cx="1444843" cy="11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488057" y="3933056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物體的變形模式有無限多個，</a:t>
            </a:r>
          </a:p>
        </p:txBody>
      </p:sp>
      <p:sp>
        <p:nvSpPr>
          <p:cNvPr id="4" name="文字方塊 8">
            <a:extLst>
              <a:ext uri="{FF2B5EF4-FFF2-40B4-BE49-F238E27FC236}">
                <a16:creationId xmlns:a16="http://schemas.microsoft.com/office/drawing/2014/main" id="{EE9E9B5C-0A87-9EB9-66A6-4FB00D4FD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07" y="5227099"/>
            <a:ext cx="7716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latin typeface="Arial" charset="0"/>
              </a:rPr>
              <a:t>可以證明：物體的所有變形就是以這些模式，或它們的疊加來進行演化！</a:t>
            </a:r>
          </a:p>
        </p:txBody>
      </p:sp>
    </p:spTree>
    <p:extLst>
      <p:ext uri="{BB962C8B-B14F-4D97-AF65-F5344CB8AC3E}">
        <p14:creationId xmlns:p14="http://schemas.microsoft.com/office/powerpoint/2010/main" val="153156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文字方塊 2"/>
          <p:cNvSpPr txBox="1">
            <a:spLocks noChangeArrowheads="1"/>
          </p:cNvSpPr>
          <p:nvPr/>
        </p:nvSpPr>
        <p:spPr bwMode="auto">
          <a:xfrm>
            <a:off x="3172789" y="999728"/>
            <a:ext cx="2839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一維階梯狀位能下的定態</a:t>
            </a:r>
          </a:p>
        </p:txBody>
      </p:sp>
      <p:pic>
        <p:nvPicPr>
          <p:cNvPr id="64514" name="Picture 2" descr="\\Mac\Dropbox\Documents\課程\Halliday10E\Image Gallery\CH38\halliday_10e_fig_38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35605" r="17166" b="3911"/>
          <a:stretch/>
        </p:blipFill>
        <p:spPr bwMode="auto">
          <a:xfrm>
            <a:off x="3208541" y="1679733"/>
            <a:ext cx="29785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40_07">
            <a:extLst>
              <a:ext uri="{FF2B5EF4-FFF2-40B4-BE49-F238E27FC236}">
                <a16:creationId xmlns:a16="http://schemas.microsoft.com/office/drawing/2014/main" id="{51C3FBA9-FA10-4947-C48B-9E26D5CF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1" y="1679733"/>
            <a:ext cx="27458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F38_15">
            <a:extLst>
              <a:ext uri="{FF2B5EF4-FFF2-40B4-BE49-F238E27FC236}">
                <a16:creationId xmlns:a16="http://schemas.microsoft.com/office/drawing/2014/main" id="{228B6B05-5B80-24A5-0754-C9798F600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1"/>
          <a:stretch>
            <a:fillRect/>
          </a:stretch>
        </p:blipFill>
        <p:spPr bwMode="auto">
          <a:xfrm>
            <a:off x="6300192" y="1697535"/>
            <a:ext cx="262024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2E2F00-2A5D-E2D7-BDA2-DC92E9DBE99A}"/>
              </a:ext>
            </a:extLst>
          </p:cNvPr>
          <p:cNvSpPr txBox="1"/>
          <p:nvPr/>
        </p:nvSpPr>
        <p:spPr bwMode="auto">
          <a:xfrm>
            <a:off x="1197654" y="4656716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在非束縛的情況中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，定態</a:t>
            </a:r>
            <a:r>
              <a:rPr lang="LID4096">
                <a:latin typeface="Times New Roman" pitchFamily="18" charset="0"/>
                <a:cs typeface="Times New Roman" pitchFamily="18" charset="0"/>
              </a:rPr>
              <a:t>解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能組成入射波包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，可以描述散射問題！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4AACA0-F93E-6724-0F02-738649F521A9}"/>
              </a:ext>
            </a:extLst>
          </p:cNvPr>
          <p:cNvSpPr txBox="1"/>
          <p:nvPr/>
        </p:nvSpPr>
        <p:spPr bwMode="auto">
          <a:xfrm>
            <a:off x="1197654" y="4239615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在束縛的情況中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，定態的能量</a:t>
            </a:r>
            <a:r>
              <a:rPr lang="LID4096">
                <a:latin typeface="Times New Roman" pitchFamily="18" charset="0"/>
                <a:cs typeface="Times New Roman" pitchFamily="18" charset="0"/>
              </a:rPr>
              <a:t>通常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將出現量子化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0" name="文字方塊 2">
            <a:extLst>
              <a:ext uri="{FF2B5EF4-FFF2-40B4-BE49-F238E27FC236}">
                <a16:creationId xmlns:a16="http://schemas.microsoft.com/office/drawing/2014/main" id="{E7B91F6F-B32F-EEB8-7F20-10D58FEB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654" y="3822514"/>
            <a:ext cx="625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一維位能下的定態大致可以分為束縛態與非束縛態！</a:t>
            </a:r>
          </a:p>
        </p:txBody>
      </p:sp>
    </p:spTree>
    <p:extLst>
      <p:ext uri="{BB962C8B-B14F-4D97-AF65-F5344CB8AC3E}">
        <p14:creationId xmlns:p14="http://schemas.microsoft.com/office/powerpoint/2010/main" val="3388950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 bwMode="auto">
              <a:xfrm>
                <a:off x="6381302" y="2503290"/>
                <a:ext cx="2059859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302" y="2503290"/>
                <a:ext cx="2059859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0" name="Rectangle 9"/>
              <p:cNvSpPr>
                <a:spLocks noChangeArrowheads="1"/>
              </p:cNvSpPr>
              <p:nvPr/>
            </p:nvSpPr>
            <p:spPr bwMode="auto">
              <a:xfrm>
                <a:off x="615012" y="1474937"/>
                <a:ext cx="40830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r>
                  <a:rPr lang="zh-TW" altLang="en-US" dirty="0"/>
                  <a:t>當電子受力為零時，位能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𝑉</m:t>
                    </m:r>
                  </m:oMath>
                </a14:m>
                <a:r>
                  <a:rPr lang="zh-TW" altLang="en-US" dirty="0"/>
                  <a:t>是一常數，</a:t>
                </a:r>
              </a:p>
            </p:txBody>
          </p:sp>
        </mc:Choice>
        <mc:Fallback xmlns="">
          <p:sp>
            <p:nvSpPr>
              <p:cNvPr id="297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012" y="1474937"/>
                <a:ext cx="4083050" cy="369887"/>
              </a:xfrm>
              <a:prstGeom prst="rect">
                <a:avLst/>
              </a:prstGeom>
              <a:blipFill>
                <a:blip r:embed="rId3"/>
                <a:stretch>
                  <a:fillRect l="-123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8244408" y="2076450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動能</a:t>
            </a:r>
          </a:p>
        </p:txBody>
      </p:sp>
      <p:sp>
        <p:nvSpPr>
          <p:cNvPr id="29713" name="文字方塊 20"/>
          <p:cNvSpPr txBox="1">
            <a:spLocks noChangeArrowheads="1"/>
          </p:cNvSpPr>
          <p:nvPr/>
        </p:nvSpPr>
        <p:spPr bwMode="auto">
          <a:xfrm>
            <a:off x="627085" y="1918248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假設</a:t>
            </a:r>
          </a:p>
        </p:txBody>
      </p:sp>
      <p:sp>
        <p:nvSpPr>
          <p:cNvPr id="29714" name="Oval 7"/>
          <p:cNvSpPr>
            <a:spLocks noChangeArrowheads="1"/>
          </p:cNvSpPr>
          <p:nvPr/>
        </p:nvSpPr>
        <p:spPr bwMode="auto">
          <a:xfrm>
            <a:off x="4291780" y="876470"/>
            <a:ext cx="320675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720405" y="1019345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5502" y="4149080"/>
            <a:ext cx="727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其解很簡單，二次微分後與自己成正比，就是指數函數</a:t>
            </a:r>
            <a:endParaRPr lang="zh-TW" altLang="en-US" dirty="0"/>
          </a:p>
        </p:txBody>
      </p:sp>
      <p:sp>
        <p:nvSpPr>
          <p:cNvPr id="2971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1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74535" y="5805586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這是二次微分方程式，上式有兩個未知係數，因此已經是最普遍的解了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cxnSpLocks/>
            <a:endCxn id="23" idx="6"/>
          </p:cNvCxnSpPr>
          <p:nvPr/>
        </p:nvCxnSpPr>
        <p:spPr>
          <a:xfrm flipH="1">
            <a:off x="8339919" y="2324318"/>
            <a:ext cx="222852" cy="675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7411232" y="2713847"/>
            <a:ext cx="9286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 bwMode="auto">
              <a:xfrm>
                <a:off x="680982" y="787787"/>
                <a:ext cx="279749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82" y="787787"/>
                <a:ext cx="2797496" cy="648126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680982" y="2641535"/>
                <a:ext cx="1786964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982" y="2641535"/>
                <a:ext cx="1786964" cy="648126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674535" y="2641535"/>
                <a:ext cx="3549946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2641535"/>
                <a:ext cx="3549946" cy="648126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4572000" y="1455090"/>
                <a:ext cx="123828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455090"/>
                <a:ext cx="12382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 bwMode="auto">
              <a:xfrm>
                <a:off x="1288247" y="1918803"/>
                <a:ext cx="91800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247" y="1918803"/>
                <a:ext cx="9180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674535" y="4612808"/>
                <a:ext cx="1203278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4612808"/>
                <a:ext cx="12032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 bwMode="auto">
              <a:xfrm>
                <a:off x="2128205" y="4608444"/>
                <a:ext cx="1057854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zh-TW" i="1" smtClean="0">
                          <a:latin typeface="Cambria Math"/>
                          <a:cs typeface="Times New Roman" pitchFamily="18" charset="0"/>
                        </a:rPr>
                        <m:t>=±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𝑖𝑘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8205" y="4608444"/>
                <a:ext cx="10578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 bwMode="auto">
              <a:xfrm>
                <a:off x="6381302" y="3989873"/>
                <a:ext cx="2284536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𝑎𝑥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1302" y="3989873"/>
                <a:ext cx="2284536" cy="625556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 bwMode="auto">
              <a:xfrm>
                <a:off x="674535" y="5366381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35" y="5366381"/>
                <a:ext cx="2342757" cy="378245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8B561AB-A592-DEDC-C752-AF4BB1B28AA3}"/>
              </a:ext>
            </a:extLst>
          </p:cNvPr>
          <p:cNvSpPr txBox="1"/>
          <p:nvPr/>
        </p:nvSpPr>
        <p:spPr bwMode="auto">
          <a:xfrm>
            <a:off x="2234944" y="1925336"/>
            <a:ext cx="6157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不直接設為零，是因為所得結果可以在一維位能問題運用。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6DDAE0-2584-BE6F-4200-5A549F6EE0D4}"/>
              </a:ext>
            </a:extLst>
          </p:cNvPr>
          <p:cNvSpPr txBox="1"/>
          <p:nvPr/>
        </p:nvSpPr>
        <p:spPr bwMode="auto">
          <a:xfrm>
            <a:off x="6200960" y="3454123"/>
            <a:ext cx="3373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很容易猜到這就是角波數。</a:t>
            </a:r>
          </a:p>
        </p:txBody>
      </p:sp>
      <p:sp>
        <p:nvSpPr>
          <p:cNvPr id="4" name="文字方塊 2">
            <a:extLst>
              <a:ext uri="{FF2B5EF4-FFF2-40B4-BE49-F238E27FC236}">
                <a16:creationId xmlns:a16="http://schemas.microsoft.com/office/drawing/2014/main" id="{FE9F6D51-9453-17A1-2C6F-3B2EEC1C8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02" y="368137"/>
            <a:ext cx="7615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從非束縛態開始。首先是大家已經很熟悉的自由電子波，這是定態！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/>
              <p:nvPr/>
            </p:nvSpPr>
            <p:spPr bwMode="auto">
              <a:xfrm>
                <a:off x="3347864" y="4608444"/>
                <a:ext cx="18726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有兩個解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261B11-9FDC-CFD7-8A58-A7BF93DDA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608444"/>
                <a:ext cx="1872603" cy="369332"/>
              </a:xfrm>
              <a:prstGeom prst="rect">
                <a:avLst/>
              </a:prstGeom>
              <a:blipFill>
                <a:blip r:embed="rId13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8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4" grpId="0"/>
      <p:bldP spid="30" grpId="0"/>
      <p:bldP spid="32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5" descr="D:\Dropbox\Documents\課程\YoungTextBook\Images\Chapter40\A_Images\A_Figures_and_Photos\40_03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45325"/>
            <a:ext cx="3327663" cy="299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0" name="Text Box 22"/>
              <p:cNvSpPr txBox="1">
                <a:spLocks noChangeArrowheads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相位分別向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方向運動！這當然就是已經解過的平面正弦自由電子波。</a:t>
                </a:r>
              </a:p>
            </p:txBody>
          </p:sp>
        </mc:Choice>
        <mc:Fallback xmlns="">
          <p:sp>
            <p:nvSpPr>
              <p:cNvPr id="307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blipFill>
                <a:blip r:embed="rId3"/>
                <a:stretch>
                  <a:fillRect l="-79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2582316" y="201201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自由電子定態</a:t>
            </a:r>
          </a:p>
        </p:txBody>
      </p:sp>
      <p:cxnSp>
        <p:nvCxnSpPr>
          <p:cNvPr id="29" name="直線單箭頭接點 28"/>
          <p:cNvCxnSpPr/>
          <p:nvPr/>
        </p:nvCxnSpPr>
        <p:spPr>
          <a:xfrm>
            <a:off x="5160123" y="1148564"/>
            <a:ext cx="50006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文字方塊 23"/>
          <p:cNvSpPr txBox="1">
            <a:spLocks noChangeArrowheads="1"/>
          </p:cNvSpPr>
          <p:nvPr/>
        </p:nvSpPr>
        <p:spPr bwMode="auto">
          <a:xfrm>
            <a:off x="1035301" y="4362875"/>
            <a:ext cx="216854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完整的波函數：</a:t>
            </a: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441954" y="2656654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/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注意：任意的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數值，只要大於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，定態方程式都有解！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blipFill>
                <a:blip r:embed="rId7"/>
                <a:stretch>
                  <a:fillRect l="-101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當時以角波數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來標記，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決定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TW" altLang="en-US" dirty="0"/>
                  <a:t>，現在倒過來以能量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來標記，決定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blipFill>
                <a:blip r:embed="rId8"/>
                <a:stretch>
                  <a:fillRect l="-635" t="-6667" r="-31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12160" y="598622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Text Box 25"/>
              <p:cNvSpPr txBox="1">
                <a:spLocks noChangeArrowheads="1"/>
              </p:cNvSpPr>
              <p:nvPr/>
            </p:nvSpPr>
            <p:spPr bwMode="auto">
              <a:xfrm>
                <a:off x="1151732" y="1906856"/>
                <a:ext cx="75009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單一角波數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的電子波定態，波長確定，動量確定，機率密度為一常數。</a:t>
                </a:r>
              </a:p>
            </p:txBody>
          </p:sp>
        </mc:Choice>
        <mc:Fallback xmlns="">
          <p:sp>
            <p:nvSpPr>
              <p:cNvPr id="317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2" y="1906856"/>
                <a:ext cx="7500937" cy="369332"/>
              </a:xfrm>
              <a:prstGeom prst="rect">
                <a:avLst/>
              </a:prstGeom>
              <a:blipFill>
                <a:blip r:embed="rId2"/>
                <a:stretch>
                  <a:fillRect l="-676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6" name="矩形 11"/>
          <p:cNvSpPr>
            <a:spLocks noChangeArrowheads="1"/>
          </p:cNvSpPr>
          <p:nvPr/>
        </p:nvSpPr>
        <p:spPr bwMode="auto">
          <a:xfrm>
            <a:off x="1151731" y="3429000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因為沒有任何位置資訊，所以稱它為沿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zh-TW" dirty="0"/>
              <a:t>方向運動並不確實，</a:t>
            </a:r>
            <a:endParaRPr lang="zh-TW" altLang="en-US" dirty="0"/>
          </a:p>
        </p:txBody>
      </p:sp>
      <p:sp>
        <p:nvSpPr>
          <p:cNvPr id="31757" name="矩形 12"/>
          <p:cNvSpPr>
            <a:spLocks noChangeArrowheads="1"/>
          </p:cNvSpPr>
          <p:nvPr/>
        </p:nvSpPr>
        <p:spPr bwMode="auto">
          <a:xfrm>
            <a:off x="1140035" y="3847046"/>
            <a:ext cx="6265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它只是擁有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TW" altLang="zh-TW" dirty="0">
                <a:solidFill>
                  <a:srgbClr val="FF0000"/>
                </a:solidFill>
              </a:rPr>
              <a:t>方向的動量</a:t>
            </a:r>
            <a:r>
              <a:rPr lang="zh-TW" altLang="zh-TW" dirty="0"/>
              <a:t>，</a:t>
            </a:r>
            <a:r>
              <a:rPr lang="zh-TW" altLang="en-US" dirty="0"/>
              <a:t>但</a:t>
            </a:r>
            <a:r>
              <a:rPr lang="zh-TW" altLang="zh-TW" dirty="0"/>
              <a:t>並沒有任何東西是在傳播之中。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1151731" y="2381212"/>
                <a:ext cx="1829475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1" y="2381212"/>
                <a:ext cx="18294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140035" y="4640557"/>
            <a:ext cx="588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畢竟這是定態的電子，它的物理當然完全不隨時間變化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2">
                <a:extLst>
                  <a:ext uri="{FF2B5EF4-FFF2-40B4-BE49-F238E27FC236}">
                    <a16:creationId xmlns:a16="http://schemas.microsoft.com/office/drawing/2014/main" id="{FAA59FA8-C6D9-E60A-C176-CEB8BBBA1416}"/>
                  </a:ext>
                </a:extLst>
              </p:cNvPr>
              <p:cNvSpPr txBox="1"/>
              <p:nvPr/>
            </p:nvSpPr>
            <p:spPr bwMode="auto">
              <a:xfrm>
                <a:off x="1151730" y="1321249"/>
                <a:ext cx="2488182" cy="4997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2">
                <a:extLst>
                  <a:ext uri="{FF2B5EF4-FFF2-40B4-BE49-F238E27FC236}">
                    <a16:creationId xmlns:a16="http://schemas.microsoft.com/office/drawing/2014/main" id="{FAA59FA8-C6D9-E60A-C176-CEB8BBBA1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730" y="1321249"/>
                <a:ext cx="2488182" cy="499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632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7" descr="4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686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777" name="Text Box 27"/>
              <p:cNvSpPr txBox="1">
                <a:spLocks noChangeArrowheads="1"/>
              </p:cNvSpPr>
              <p:nvPr/>
            </p:nvSpPr>
            <p:spPr bwMode="auto">
              <a:xfrm>
                <a:off x="2915047" y="995759"/>
                <a:ext cx="27368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以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anose="02020603050405020304" pitchFamily="18" charset="0"/>
                      </a:rPr>
                      <m:t>0.1</m:t>
                    </m:r>
                    <m:r>
                      <a:rPr lang="en-US" altLang="zh-TW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光</a:t>
                </a:r>
                <a:r>
                  <a:rPr lang="zh-TW" altLang="en-US" dirty="0"/>
                  <a:t>速移動的電子</a:t>
                </a:r>
              </a:p>
            </p:txBody>
          </p:sp>
        </mc:Choice>
        <mc:Fallback xmlns="">
          <p:sp>
            <p:nvSpPr>
              <p:cNvPr id="3277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047" y="995759"/>
                <a:ext cx="2736850" cy="369888"/>
              </a:xfrm>
              <a:prstGeom prst="rect">
                <a:avLst/>
              </a:prstGeom>
              <a:blipFill rotWithShape="1">
                <a:blip r:embed="rId3"/>
                <a:stretch>
                  <a:fillRect l="-1782" t="-6557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8" name="文字方塊 6"/>
          <p:cNvSpPr txBox="1">
            <a:spLocks noChangeArrowheads="1"/>
          </p:cNvSpPr>
          <p:nvPr/>
        </p:nvSpPr>
        <p:spPr bwMode="auto">
          <a:xfrm>
            <a:off x="995363" y="1781572"/>
            <a:ext cx="678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電子波的波長大致是原子尺度，極小，因此在日常生活無法察覺！</a:t>
            </a:r>
          </a:p>
        </p:txBody>
      </p:sp>
      <p:sp>
        <p:nvSpPr>
          <p:cNvPr id="32779" name="文字方塊 11"/>
          <p:cNvSpPr txBox="1">
            <a:spLocks noChangeArrowheads="1"/>
          </p:cNvSpPr>
          <p:nvPr/>
        </p:nvSpPr>
        <p:spPr bwMode="auto">
          <a:xfrm>
            <a:off x="1010070" y="5507385"/>
            <a:ext cx="542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極小的波長，使電子波顯微鏡鑑別度極高！</a:t>
            </a:r>
          </a:p>
        </p:txBody>
      </p:sp>
      <p:pic>
        <p:nvPicPr>
          <p:cNvPr id="32780" name="Picture 6" descr="401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872"/>
            <a:ext cx="23955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006823" y="908918"/>
                <a:ext cx="1732654" cy="67012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𝑚𝐸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823" y="908918"/>
                <a:ext cx="1732654" cy="6701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5435327" y="995759"/>
                <a:ext cx="2007986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~7.28×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−11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m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327" y="995759"/>
                <a:ext cx="20079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65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31E6AE-52B1-2AAE-060A-23094E3384F5}"/>
                  </a:ext>
                </a:extLst>
              </p:cNvPr>
              <p:cNvSpPr txBox="1"/>
              <p:nvPr/>
            </p:nvSpPr>
            <p:spPr bwMode="auto">
              <a:xfrm>
                <a:off x="827584" y="4365104"/>
                <a:ext cx="3830599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3D31E6AE-52B1-2AAE-060A-23094E338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365104"/>
                <a:ext cx="3830599" cy="901914"/>
              </a:xfrm>
              <a:prstGeom prst="rect">
                <a:avLst/>
              </a:prstGeom>
              <a:blipFill>
                <a:blip r:embed="rId2"/>
                <a:stretch>
                  <a:fillRect t="-109722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708C311B-7A9B-5609-1F6A-3DF5FFA7CCFC}"/>
                  </a:ext>
                </a:extLst>
              </p:cNvPr>
              <p:cNvSpPr txBox="1"/>
              <p:nvPr/>
            </p:nvSpPr>
            <p:spPr bwMode="auto">
              <a:xfrm>
                <a:off x="857905" y="2389918"/>
                <a:ext cx="3079305" cy="90191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𝑖𝑘𝑥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6">
                <a:extLst>
                  <a:ext uri="{FF2B5EF4-FFF2-40B4-BE49-F238E27FC236}">
                    <a16:creationId xmlns:a16="http://schemas.microsoft.com/office/drawing/2014/main" id="{708C311B-7A9B-5609-1F6A-3DF5FFA7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905" y="2389918"/>
                <a:ext cx="3079305" cy="901914"/>
              </a:xfrm>
              <a:prstGeom prst="rect">
                <a:avLst/>
              </a:prstGeom>
              <a:blipFill>
                <a:blip r:embed="rId3"/>
                <a:stretch>
                  <a:fillRect t="-111111" b="-17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8396D-495B-B572-60A6-5259CDC719DD}"/>
                  </a:ext>
                </a:extLst>
              </p:cNvPr>
              <p:cNvSpPr txBox="1"/>
              <p:nvPr/>
            </p:nvSpPr>
            <p:spPr bwMode="auto">
              <a:xfrm>
                <a:off x="819768" y="1955917"/>
                <a:ext cx="7600085" cy="37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已知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err="1"/>
                  <a:t>時</a:t>
                </a: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el-GR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可以寫成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的疊加，係數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為其傅立葉變換</a:t>
                </a:r>
                <a:r>
                  <a:rPr lang="zh-CN" altLang="en-US" dirty="0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8396D-495B-B572-60A6-5259CDC71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68" y="1955917"/>
                <a:ext cx="7600085" cy="379656"/>
              </a:xfrm>
              <a:prstGeom prst="rect">
                <a:avLst/>
              </a:prstGeom>
              <a:blipFill>
                <a:blip r:embed="rId4"/>
                <a:stretch>
                  <a:fillRect l="-668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937502-F07E-4BF4-2FCB-8DD34B2DE378}"/>
                  </a:ext>
                </a:extLst>
              </p:cNvPr>
              <p:cNvSpPr txBox="1"/>
              <p:nvPr/>
            </p:nvSpPr>
            <p:spPr bwMode="auto">
              <a:xfrm>
                <a:off x="819769" y="3353457"/>
                <a:ext cx="7309341" cy="387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我們已經確定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dirty="0"/>
                  <a:t>的時間演化為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937502-F07E-4BF4-2FCB-8DD34B2DE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769" y="3353457"/>
                <a:ext cx="7309341" cy="387927"/>
              </a:xfrm>
              <a:prstGeom prst="rect">
                <a:avLst/>
              </a:prstGeom>
              <a:blipFill>
                <a:blip r:embed="rId5"/>
                <a:stretch>
                  <a:fillRect l="-693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C8977-3904-4049-8863-F3533362D5B0}"/>
                  </a:ext>
                </a:extLst>
              </p:cNvPr>
              <p:cNvSpPr txBox="1"/>
              <p:nvPr/>
            </p:nvSpPr>
            <p:spPr bwMode="auto">
              <a:xfrm>
                <a:off x="827584" y="3861673"/>
                <a:ext cx="7592270" cy="379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因此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Ψ</m:t>
                    </m:r>
                    <m:d>
                      <m:d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err="1"/>
                  <a:t>隨時間的演化，也就是個別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dirty="0"/>
                  <a:t>演化後的疊加：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C8977-3904-4049-8863-F3533362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3861673"/>
                <a:ext cx="7592270" cy="379656"/>
              </a:xfrm>
              <a:prstGeom prst="rect">
                <a:avLst/>
              </a:prstGeom>
              <a:blipFill>
                <a:blip r:embed="rId6"/>
                <a:stretch>
                  <a:fillRect l="-836" t="-3125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0">
                <a:extLst>
                  <a:ext uri="{FF2B5EF4-FFF2-40B4-BE49-F238E27FC236}">
                    <a16:creationId xmlns:a16="http://schemas.microsoft.com/office/drawing/2014/main" id="{7A5FD039-8D01-1AEB-25A2-136C3E053BEC}"/>
                  </a:ext>
                </a:extLst>
              </p:cNvPr>
              <p:cNvSpPr txBox="1"/>
              <p:nvPr/>
            </p:nvSpPr>
            <p:spPr bwMode="auto">
              <a:xfrm>
                <a:off x="7088079" y="3123138"/>
                <a:ext cx="1331775" cy="61824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30">
                <a:extLst>
                  <a:ext uri="{FF2B5EF4-FFF2-40B4-BE49-F238E27FC236}">
                    <a16:creationId xmlns:a16="http://schemas.microsoft.com/office/drawing/2014/main" id="{7A5FD039-8D01-1AEB-25A2-136C3E05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8079" y="3123138"/>
                <a:ext cx="1331775" cy="618246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7D70B6-0EF4-F05D-1119-AF5EA9C85559}"/>
              </a:ext>
            </a:extLst>
          </p:cNvPr>
          <p:cNvSpPr txBox="1"/>
          <p:nvPr/>
        </p:nvSpPr>
        <p:spPr bwMode="auto">
          <a:xfrm>
            <a:off x="2123728" y="1134480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/>
              <a:t>自由空間薛丁格方程式最普遍的求解方式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2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D:\Dropbox\Documents\課程\YoungTextBook\Images\Chapter39\A_Images\A_Figures_and_Photos\39_0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"/>
          <a:stretch>
            <a:fillRect/>
          </a:stretch>
        </p:blipFill>
        <p:spPr bwMode="auto">
          <a:xfrm>
            <a:off x="684213" y="274638"/>
            <a:ext cx="4065587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D:\Dropbox\Documents\課程\YoungTextBook\Images\Chapter39\A_Images\A_Figures_and_Photos\39_06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4767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78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Dropbox\Documents\課程\YoungTextBook\Images\Chapter39\A_Images\A_Figures_and_Photos\39_0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412162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3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4406"/>
            <a:ext cx="3530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705220" y="580142"/>
            <a:ext cx="4459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無限位能井，盒子中自由電子的定態。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文字方塊 20"/>
          <p:cNvSpPr txBox="1">
            <a:spLocks noChangeArrowheads="1"/>
          </p:cNvSpPr>
          <p:nvPr/>
        </p:nvSpPr>
        <p:spPr bwMode="auto">
          <a:xfrm>
            <a:off x="2340982" y="5823942"/>
            <a:ext cx="379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邊界條件，對任何時間：</a:t>
            </a:r>
          </a:p>
        </p:txBody>
      </p:sp>
      <p:pic>
        <p:nvPicPr>
          <p:cNvPr id="47111" name="Picture 7" descr="41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 bwMode="auto">
          <a:xfrm>
            <a:off x="372697" y="2348880"/>
            <a:ext cx="2202772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/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/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8C3BBC-1459-298E-7EA0-BDE6D3D21805}"/>
              </a:ext>
            </a:extLst>
          </p:cNvPr>
          <p:cNvSpPr txBox="1"/>
          <p:nvPr/>
        </p:nvSpPr>
        <p:spPr bwMode="auto">
          <a:xfrm>
            <a:off x="1382367" y="5085900"/>
            <a:ext cx="5317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邊界內波函數必須在邊界上與邊界外波函數連續，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f40_01">
            <a:extLst>
              <a:ext uri="{FF2B5EF4-FFF2-40B4-BE49-F238E27FC236}">
                <a16:creationId xmlns:a16="http://schemas.microsoft.com/office/drawing/2014/main" id="{CFEB6217-3BC8-39A7-1B38-C328A7F0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48" y="1010221"/>
            <a:ext cx="2592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/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/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blipFill>
                <a:blip r:embed="rId11"/>
                <a:stretch>
                  <a:fillRect l="-25000" r="-2500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3" descr="C:\Users\Chia-Hung Chang\Downloads\Data\Knight\Media\Chapter41\Images\41_05Figure-F.jpg">
            <a:extLst>
              <a:ext uri="{FF2B5EF4-FFF2-40B4-BE49-F238E27FC236}">
                <a16:creationId xmlns:a16="http://schemas.microsoft.com/office/drawing/2014/main" id="{545E5C28-D543-BA5B-2F96-B8098FF9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09" y="2210038"/>
            <a:ext cx="2590576" cy="244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/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9619EED-D79D-E759-AFAB-F5341F8A71DB}"/>
              </a:ext>
            </a:extLst>
          </p:cNvPr>
          <p:cNvSpPr txBox="1"/>
          <p:nvPr/>
        </p:nvSpPr>
        <p:spPr bwMode="auto">
          <a:xfrm>
            <a:off x="1382368" y="4716568"/>
            <a:ext cx="7572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邊界外的位能是無限大，波函數必須為零。否則位能期望值會是無限大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39D4B0F6-F3C7-0A46-EFF8-56153CD9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6442"/>
            <a:ext cx="312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接著討論一個典型束縛態。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63CFE-6288-9A2C-3F23-58754367599B}"/>
              </a:ext>
            </a:extLst>
          </p:cNvPr>
          <p:cNvSpPr txBox="1"/>
          <p:nvPr/>
        </p:nvSpPr>
        <p:spPr bwMode="auto">
          <a:xfrm>
            <a:off x="1382367" y="5442413"/>
            <a:ext cx="598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因此邊界內波函數在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邊界上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/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/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0&lt;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/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/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  <p:bldP spid="10" grpId="0" animBg="1"/>
      <p:bldP spid="11" grpId="0" animBg="1"/>
      <p:bldP spid="3" grpId="0" animBg="1"/>
      <p:bldP spid="9" grpId="0"/>
      <p:bldP spid="13" grpId="0" animBg="1"/>
      <p:bldP spid="14" grpId="0" animBg="1"/>
      <p:bldP spid="16" grpId="0" animBg="1"/>
      <p:bldP spid="22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B217D-3658-DEEB-0FB3-7E89B8B3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24" y="1443599"/>
            <a:ext cx="4038600" cy="369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DF218-A296-0E9B-A9E8-8DBDECD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301208"/>
            <a:ext cx="6797555" cy="648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AC9E6-22B6-A475-63DF-3A3199DAB25F}"/>
              </a:ext>
            </a:extLst>
          </p:cNvPr>
          <p:cNvSpPr txBox="1"/>
          <p:nvPr/>
        </p:nvSpPr>
        <p:spPr bwMode="auto">
          <a:xfrm>
            <a:off x="2029068" y="820406"/>
            <a:ext cx="5069363" cy="36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金屬中的傳導電子</a:t>
            </a:r>
            <a:r>
              <a:rPr lang="LID4096">
                <a:latin typeface="Times New Roman" pitchFamily="18" charset="0"/>
                <a:cs typeface="Times New Roman" pitchFamily="18" charset="0"/>
              </a:rPr>
              <a:t>所感受的位能就類似位能井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5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8" y="539000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512293" y="161465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有邊界之自由電子</a:t>
            </a:r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5250929" y="305585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5364163" y="486968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1" name="文字方塊 20"/>
          <p:cNvSpPr txBox="1">
            <a:spLocks noChangeArrowheads="1"/>
          </p:cNvSpPr>
          <p:nvPr/>
        </p:nvSpPr>
        <p:spPr bwMode="auto">
          <a:xfrm>
            <a:off x="670871" y="27238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邊界條件：</a:t>
            </a:r>
          </a:p>
        </p:txBody>
      </p:sp>
      <p:sp>
        <p:nvSpPr>
          <p:cNvPr id="37908" name="Line 27"/>
          <p:cNvSpPr>
            <a:spLocks noChangeShapeType="1"/>
          </p:cNvSpPr>
          <p:nvPr/>
        </p:nvSpPr>
        <p:spPr bwMode="auto">
          <a:xfrm>
            <a:off x="6548530" y="5071397"/>
            <a:ext cx="472" cy="3871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=2</m:t>
                      </m:r>
                      <m:r>
                        <a:rPr lang="en-US" altLang="zh-TW" b="0" i="1" smtClean="0">
                          <a:latin typeface="Cambria Math"/>
                        </a:rPr>
                        <m:t>𝑖𝐴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24">
            <a:extLst>
              <a:ext uri="{FF2B5EF4-FFF2-40B4-BE49-F238E27FC236}">
                <a16:creationId xmlns:a16="http://schemas.microsoft.com/office/drawing/2014/main" id="{552F23DB-687D-ADBC-20CD-3D385766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964" y="125195"/>
            <a:ext cx="5324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在邊界內，如同自由電子，因此可延用自由電子波。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ED651-808B-C580-B4C0-D7A88DB52CC9}"/>
              </a:ext>
            </a:extLst>
          </p:cNvPr>
          <p:cNvSpPr txBox="1"/>
          <p:nvPr/>
        </p:nvSpPr>
        <p:spPr bwMode="auto">
          <a:xfrm>
            <a:off x="3779912" y="2420888"/>
            <a:ext cx="3609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但必須加上邊界條件：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/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zh-TW" altLang="en-US" dirty="0"/>
                  <a:t>重新定義常數：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i="1">
                        <a:latin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</a:rPr>
                      <m:t>𝑖𝐴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blipFill>
                <a:blip r:embed="rId16"/>
                <a:stretch>
                  <a:fillRect l="-19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/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/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blipFill>
                <a:blip r:embed="rId18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/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/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/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是自然數。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blipFill>
                <a:blip r:embed="rId2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/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CE1829-2C76-B49B-7A94-385C72386E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2889" y="3651421"/>
            <a:ext cx="2559757" cy="311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05" grpId="0" animBg="1"/>
      <p:bldP spid="37908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4" grpId="0" animBg="1"/>
      <p:bldP spid="6" grpId="0" animBg="1"/>
      <p:bldP spid="6" grpId="1" animBg="1"/>
      <p:bldP spid="7" grpId="0" animBg="1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5" descr="F16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>
            <a:fillRect/>
          </a:stretch>
        </p:blipFill>
        <p:spPr bwMode="auto">
          <a:xfrm>
            <a:off x="5629135" y="674908"/>
            <a:ext cx="187282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738180" y="6333223"/>
            <a:ext cx="748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有邊界之電子束縛態波函數的實數部如同駐波，但它必得有虛數部。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6" name="文字方塊 11"/>
              <p:cNvSpPr txBox="1">
                <a:spLocks noChangeArrowheads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還要乘上時間的部分。完整的解並不是實數！</a:t>
                </a:r>
              </a:p>
            </p:txBody>
          </p:sp>
        </mc:Choice>
        <mc:Fallback xmlns="">
          <p:sp>
            <p:nvSpPr>
              <p:cNvPr id="501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blipFill>
                <a:blip r:embed="rId3"/>
                <a:stretch>
                  <a:fillRect l="-6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/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原則上常數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可以是任意複數。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blipFill>
                <a:blip r:embed="rId7"/>
                <a:stretch>
                  <a:fillRect l="-132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/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的絕對值對物理有影響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實數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就完全是實數函數，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blipFill>
                <a:blip r:embed="rId8"/>
                <a:stretch>
                  <a:fillRect l="-4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/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/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解可以以量子數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編號，給它一個新的符號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blipFill>
                <a:blip r:embed="rId10"/>
                <a:stretch>
                  <a:fillRect l="-9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5664EB4-4CDA-4B94-7C05-74B560A9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/>
          <a:stretch/>
        </p:blipFill>
        <p:spPr bwMode="auto">
          <a:xfrm>
            <a:off x="812027" y="674908"/>
            <a:ext cx="216578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/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/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20">
            <a:extLst>
              <a:ext uri="{FF2B5EF4-FFF2-40B4-BE49-F238E27FC236}">
                <a16:creationId xmlns:a16="http://schemas.microsoft.com/office/drawing/2014/main" id="{8E62035A-EBA7-B82A-AE54-2B62FD08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27" y="208039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結果與弦波駐波的波函數幾乎一模一樣！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/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/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/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/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13" grpId="0" animBg="1"/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0" y="153783"/>
            <a:ext cx="5688558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 noChangeArrowheads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等於：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blipFill>
                <a:blip r:embed="rId3"/>
                <a:stretch>
                  <a:fillRect l="-140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/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/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ACFDCB-E4BE-D714-B28B-A53C07E4D7EC}"/>
              </a:ext>
            </a:extLst>
          </p:cNvPr>
          <p:cNvSpPr txBox="1"/>
          <p:nvPr/>
        </p:nvSpPr>
        <p:spPr bwMode="auto">
          <a:xfrm>
            <a:off x="3110538" y="3641155"/>
            <a:ext cx="4819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回去與時間無關的薛丁格方程式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11">
            <a:extLst>
              <a:ext uri="{FF2B5EF4-FFF2-40B4-BE49-F238E27FC236}">
                <a16:creationId xmlns:a16="http://schemas.microsoft.com/office/drawing/2014/main" id="{19E4A93C-3292-131B-54C5-D86787CA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65450"/>
            <a:ext cx="8129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能量只有在這些值，與時無關薛丁格方程式才有滿足邊界條件的解！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/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/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這些定態，能量是量子化的。以後會證明無限位能井的任意解能量測量只會是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blipFill>
                <a:blip r:embed="rId8"/>
                <a:stretch>
                  <a:fillRect l="-59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8C7B35-D73C-32EC-AAD9-61612C27E7AD}"/>
              </a:ext>
            </a:extLst>
          </p:cNvPr>
          <p:cNvSpPr/>
          <p:nvPr/>
        </p:nvSpPr>
        <p:spPr>
          <a:xfrm>
            <a:off x="3942409" y="4092650"/>
            <a:ext cx="1277663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6" grpId="0"/>
      <p:bldP spid="8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859338" y="5157788"/>
            <a:ext cx="3097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注意基態的動量不為零。</a:t>
            </a:r>
          </a:p>
        </p:txBody>
      </p:sp>
      <p:sp>
        <p:nvSpPr>
          <p:cNvPr id="51207" name="文字方塊 8"/>
          <p:cNvSpPr txBox="1">
            <a:spLocks noChangeArrowheads="1"/>
          </p:cNvSpPr>
          <p:nvPr/>
        </p:nvSpPr>
        <p:spPr bwMode="auto">
          <a:xfrm>
            <a:off x="4857750" y="56435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電子是靜不下來的！</a:t>
            </a:r>
          </a:p>
        </p:txBody>
      </p:sp>
      <p:sp>
        <p:nvSpPr>
          <p:cNvPr id="51209" name="文字方塊 10"/>
          <p:cNvSpPr txBox="1">
            <a:spLocks noChangeArrowheads="1"/>
          </p:cNvSpPr>
          <p:nvPr/>
        </p:nvSpPr>
        <p:spPr bwMode="auto">
          <a:xfrm>
            <a:off x="4859338" y="6092825"/>
            <a:ext cx="321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這是測不準原理的結果。</a:t>
            </a:r>
          </a:p>
        </p:txBody>
      </p:sp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0" y="791415"/>
            <a:ext cx="6191014" cy="37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Line 8"/>
          <p:cNvSpPr>
            <a:spLocks noChangeShapeType="1"/>
          </p:cNvSpPr>
          <p:nvPr/>
        </p:nvSpPr>
        <p:spPr bwMode="auto">
          <a:xfrm flipV="1">
            <a:off x="2371925" y="4048122"/>
            <a:ext cx="759915" cy="10155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84212" y="5432425"/>
            <a:ext cx="3887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有一能量最低的基態，能量不為零！</a:t>
            </a:r>
          </a:p>
        </p:txBody>
      </p:sp>
      <p:pic>
        <p:nvPicPr>
          <p:cNvPr id="13" name="Picture 2" descr="http://static.squidoo.com/resize/squidoo_images/-1/draft_lens1898511module8670655photo_EnergizerBunny.jpg1205357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7540625" y="4797152"/>
            <a:ext cx="1270490" cy="157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4653363"/>
                <a:ext cx="1616275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/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C42E59E4-8A2E-0DFC-7636-DD38CD556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244" y="4289188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8">
            <a:extLst>
              <a:ext uri="{FF2B5EF4-FFF2-40B4-BE49-F238E27FC236}">
                <a16:creationId xmlns:a16="http://schemas.microsoft.com/office/drawing/2014/main" id="{A03AF5B8-7D05-1A5E-6CF6-315B7F0CAD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3717" y="4048121"/>
            <a:ext cx="1616275" cy="1384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4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f39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07841"/>
            <a:ext cx="5617170" cy="261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619821" y="3781963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1763688" y="4056575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電子可以在能階定態之間以放出與吸收光子的方式躍遷。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3879848" y="4516409"/>
                <a:ext cx="1096519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h𝑓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9848" y="4516409"/>
                <a:ext cx="109651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F23FA8-C2D5-E561-38DC-85A570DE3691}"/>
              </a:ext>
            </a:extLst>
          </p:cNvPr>
          <p:cNvSpPr txBox="1"/>
          <p:nvPr/>
        </p:nvSpPr>
        <p:spPr bwMode="auto">
          <a:xfrm>
            <a:off x="1763688" y="5013176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到達基態後，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電子是穩定的。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D797D-43B1-599C-1629-9CDB98DC8D31}"/>
              </a:ext>
            </a:extLst>
          </p:cNvPr>
          <p:cNvSpPr txBox="1"/>
          <p:nvPr/>
        </p:nvSpPr>
        <p:spPr bwMode="auto">
          <a:xfrm>
            <a:off x="1763688" y="5465731"/>
            <a:ext cx="4320480" cy="3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基態的存在是量子力學重要的特徵！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280" name="文字方塊 9"/>
              <p:cNvSpPr txBox="1">
                <a:spLocks noChangeArrowheads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總機率必須等於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1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28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765175"/>
                <a:ext cx="2428875" cy="368300"/>
              </a:xfrm>
              <a:prstGeom prst="rect">
                <a:avLst/>
              </a:prstGeom>
              <a:blipFill rotWithShape="1">
                <a:blip r:embed="rId3"/>
                <a:stretch>
                  <a:fillRect l="-2005" t="-6667" b="-2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81" name="文字方塊 10"/>
          <p:cNvSpPr txBox="1">
            <a:spLocks noChangeArrowheads="1"/>
          </p:cNvSpPr>
          <p:nvPr/>
        </p:nvSpPr>
        <p:spPr bwMode="auto">
          <a:xfrm>
            <a:off x="1331913" y="1484313"/>
            <a:ext cx="424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由歸一化條件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可以解出係數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TW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212975"/>
                <a:ext cx="2153218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0135" y="3212976"/>
                <a:ext cx="115461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zh-CN" altLang="en-US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＝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5084" y="467718"/>
                <a:ext cx="3763723" cy="927242"/>
              </a:xfrm>
              <a:prstGeom prst="rect">
                <a:avLst/>
              </a:prstGeom>
              <a:blipFill>
                <a:blip r:embed="rId7"/>
                <a:stretch>
                  <a:fillRect l="-22222" t="-106757" b="-16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zh-TW" altLang="en-US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2032906"/>
                <a:ext cx="6805389" cy="933461"/>
              </a:xfrm>
              <a:prstGeom prst="rect">
                <a:avLst/>
              </a:prstGeom>
              <a:blipFill>
                <a:blip r:embed="rId8"/>
                <a:stretch>
                  <a:fillRect l="-12291" t="-102667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/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的絕對值對物理有影響。所以常就直接取實數。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AEEBB6-7A36-14D9-9715-F88933C9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4204" y="4190748"/>
                <a:ext cx="6034447" cy="369332"/>
              </a:xfrm>
              <a:prstGeom prst="rect">
                <a:avLst/>
              </a:prstGeom>
              <a:blipFill>
                <a:blip r:embed="rId9"/>
                <a:stretch>
                  <a:fillRect l="-84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7BD84E52-657B-2E98-4295-14D0ADFD9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8" t="57821" r="1790"/>
          <a:stretch/>
        </p:blipFill>
        <p:spPr bwMode="auto">
          <a:xfrm>
            <a:off x="2843808" y="4679693"/>
            <a:ext cx="3085235" cy="17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/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25">
                <a:extLst>
                  <a:ext uri="{FF2B5EF4-FFF2-40B4-BE49-F238E27FC236}">
                    <a16:creationId xmlns:a16="http://schemas.microsoft.com/office/drawing/2014/main" id="{B3B9437E-9E28-988D-9CF0-CC56847C6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995" y="6144061"/>
                <a:ext cx="324733" cy="246221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594904" y="1186704"/>
                <a:ext cx="3082062" cy="4101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~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904" y="1186704"/>
                <a:ext cx="3082062" cy="410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9" name="文字方塊 11"/>
          <p:cNvSpPr txBox="1">
            <a:spLocks noChangeArrowheads="1"/>
          </p:cNvSpPr>
          <p:nvPr/>
        </p:nvSpPr>
        <p:spPr bwMode="auto">
          <a:xfrm>
            <a:off x="528032" y="778635"/>
            <a:ext cx="5630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注意自由電子波有一特徵與一般波完全不同：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60029" y="1589845"/>
            <a:ext cx="6017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cs typeface="Times New Roman" pitchFamily="18" charset="0"/>
              </a:rPr>
              <a:t>波函數的</a:t>
            </a:r>
            <a:r>
              <a:rPr lang="zh-TW" altLang="en-US" dirty="0">
                <a:solidFill>
                  <a:srgbClr val="FF0000"/>
                </a:solidFill>
              </a:rPr>
              <a:t>時間演化部分與空間部分可以分離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separable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/>
              <p:nvPr/>
            </p:nvSpPr>
            <p:spPr bwMode="auto">
              <a:xfrm>
                <a:off x="593267" y="1963935"/>
                <a:ext cx="234314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267" y="1963935"/>
                <a:ext cx="2343142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6B5F76-5948-2949-1892-FDCC6E3484AF}"/>
              </a:ext>
            </a:extLst>
          </p:cNvPr>
          <p:cNvSpPr txBox="1"/>
          <p:nvPr/>
        </p:nvSpPr>
        <p:spPr bwMode="auto">
          <a:xfrm>
            <a:off x="486357" y="3207678"/>
            <a:ext cx="74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量子波函數若可以分離，稱為定態，它可測量的量都與時間無關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8" name="Picture 8" descr="http://free.yes81.net/userfiles/image/%E6%89%93%E5%9D%90.jpg">
            <a:extLst>
              <a:ext uri="{FF2B5EF4-FFF2-40B4-BE49-F238E27FC236}">
                <a16:creationId xmlns:a16="http://schemas.microsoft.com/office/drawing/2014/main" id="{50D48822-C5E3-B160-F286-9F62F85D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33" y="428864"/>
            <a:ext cx="2160619" cy="172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/>
              <p:nvPr/>
            </p:nvSpPr>
            <p:spPr bwMode="auto">
              <a:xfrm>
                <a:off x="518869" y="2362752"/>
                <a:ext cx="8115904" cy="37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dirty="0" err="1"/>
                  <a:t>是時間為零時的瞬間波函數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zh-CN" alt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𝜔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err="1"/>
                  <a:t>是未來的演化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869" y="2362752"/>
                <a:ext cx="8115904" cy="378245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7C4606-F6E3-6151-CA64-8110478974BB}"/>
                  </a:ext>
                </a:extLst>
              </p:cNvPr>
              <p:cNvSpPr txBox="1"/>
              <p:nvPr/>
            </p:nvSpPr>
            <p:spPr bwMode="auto">
              <a:xfrm>
                <a:off x="486356" y="2782490"/>
                <a:ext cx="71819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表示所有</a:t>
                </a:r>
                <a:r>
                  <a:rPr lang="en-US" dirty="0" err="1"/>
                  <a:t>不同位置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的</a:t>
                </a:r>
                <a:r>
                  <a:rPr lang="en-US" dirty="0" err="1"/>
                  <a:t>波是用同樣方式一起變化的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7C4606-F6E3-6151-CA64-811047897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356" y="2782490"/>
                <a:ext cx="7181987" cy="369332"/>
              </a:xfrm>
              <a:prstGeom prst="rect">
                <a:avLst/>
              </a:prstGeom>
              <a:blipFill>
                <a:blip r:embed="rId7"/>
                <a:stretch>
                  <a:fillRect l="-707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>
            <a:extLst>
              <a:ext uri="{FF2B5EF4-FFF2-40B4-BE49-F238E27FC236}">
                <a16:creationId xmlns:a16="http://schemas.microsoft.com/office/drawing/2014/main" id="{08657F60-55E9-47AD-7616-FF1D59AD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31" y="3776713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機率密度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097F053-DE46-4F2A-8262-2E427F10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965" y="3747672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與時間無關。</a:t>
            </a:r>
            <a:endParaRPr lang="en-US" altLang="zh-TW" dirty="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C4C0E9A-F2C8-347B-0F2C-67B1AAAD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05" y="4409442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其他物理測量的期望值也都與時間無關！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">
                <a:extLst>
                  <a:ext uri="{FF2B5EF4-FFF2-40B4-BE49-F238E27FC236}">
                    <a16:creationId xmlns:a16="http://schemas.microsoft.com/office/drawing/2014/main" id="{EEE8D453-F56F-A527-A3F6-4DEBEAB96473}"/>
                  </a:ext>
                </a:extLst>
              </p:cNvPr>
              <p:cNvSpPr txBox="1"/>
              <p:nvPr/>
            </p:nvSpPr>
            <p:spPr bwMode="auto">
              <a:xfrm>
                <a:off x="1570857" y="3654485"/>
                <a:ext cx="5860643" cy="6478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𝑖𝑘𝑥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𝑖𝑘𝑥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𝑖𝑘𝑥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">
                <a:extLst>
                  <a:ext uri="{FF2B5EF4-FFF2-40B4-BE49-F238E27FC236}">
                    <a16:creationId xmlns:a16="http://schemas.microsoft.com/office/drawing/2014/main" id="{EEE8D453-F56F-A527-A3F6-4DEBEAB9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0857" y="3654485"/>
                <a:ext cx="5860643" cy="647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7EAB4AEB-7CF8-FE83-26FC-7DE209EBA4CD}"/>
                  </a:ext>
                </a:extLst>
              </p:cNvPr>
              <p:cNvSpPr txBox="1"/>
              <p:nvPr/>
            </p:nvSpPr>
            <p:spPr bwMode="auto">
              <a:xfrm>
                <a:off x="514048" y="4849345"/>
                <a:ext cx="6019006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𝑖𝑘𝑥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𝑖𝑘𝑥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𝑖𝑘𝑥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𝑖𝑘𝑥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25" name="文字方塊 13">
                <a:extLst>
                  <a:ext uri="{FF2B5EF4-FFF2-40B4-BE49-F238E27FC236}">
                    <a16:creationId xmlns:a16="http://schemas.microsoft.com/office/drawing/2014/main" id="{7EAB4AEB-7CF8-FE83-26FC-7DE209EBA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48" y="4849345"/>
                <a:ext cx="6019006" cy="1711494"/>
              </a:xfrm>
              <a:prstGeom prst="rect">
                <a:avLst/>
              </a:prstGeom>
              <a:blipFill>
                <a:blip r:embed="rId9"/>
                <a:stretch>
                  <a:fillRect l="-5684" t="-58824" b="-8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F01262-A05F-3D1D-2652-31B15D3A0632}"/>
              </a:ext>
            </a:extLst>
          </p:cNvPr>
          <p:cNvSpPr txBox="1"/>
          <p:nvPr/>
        </p:nvSpPr>
        <p:spPr bwMode="auto">
          <a:xfrm>
            <a:off x="516552" y="360629"/>
            <a:ext cx="6104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自由電子薛丁格方程式的解就是自由電子波函數的疊加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9687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2" descr="D:\Dropbox\Documents\課程\YoungTextBook\Images\Chapter40\A_Images\A_Figures_and_Photos\40_12_Figur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318542" y="3331358"/>
            <a:ext cx="3530183" cy="33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7229443" y="4699431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6902917" y="4363415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600" dirty="0"/>
              <a:t>節點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Text Box 10"/>
              <p:cNvSpPr txBox="1">
                <a:spLocks noChangeArrowheads="1"/>
              </p:cNvSpPr>
              <p:nvPr/>
            </p:nvSpPr>
            <p:spPr bwMode="auto">
              <a:xfrm>
                <a:off x="468312" y="2801172"/>
                <a:ext cx="54718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在節點處，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zh-TW" altLang="en-US" dirty="0"/>
                  <a:t>一直為零，永遠不可能發現該電子！</a:t>
                </a:r>
              </a:p>
            </p:txBody>
          </p:sp>
        </mc:Choice>
        <mc:Fallback xmlns="">
          <p:sp>
            <p:nvSpPr>
              <p:cNvPr id="532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2801172"/>
                <a:ext cx="5471840" cy="369332"/>
              </a:xfrm>
              <a:prstGeom prst="rect">
                <a:avLst/>
              </a:prstGeom>
              <a:blipFill>
                <a:blip r:embed="rId3"/>
                <a:stretch>
                  <a:fillRect l="-92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5" name="文字方塊 9"/>
          <p:cNvSpPr txBox="1">
            <a:spLocks noChangeArrowheads="1"/>
          </p:cNvSpPr>
          <p:nvPr/>
        </p:nvSpPr>
        <p:spPr bwMode="auto">
          <a:xfrm>
            <a:off x="474408" y="920658"/>
            <a:ext cx="242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機率密度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文字方塊 8"/>
              <p:cNvSpPr txBox="1">
                <a:spLocks noChangeArrowheads="1"/>
              </p:cNvSpPr>
              <p:nvPr/>
            </p:nvSpPr>
            <p:spPr bwMode="auto">
              <a:xfrm>
                <a:off x="478760" y="5173633"/>
                <a:ext cx="38843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注意：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即是節點數目！</a:t>
                </a:r>
              </a:p>
            </p:txBody>
          </p:sp>
        </mc:Choice>
        <mc:Fallback xmlns="">
          <p:sp>
            <p:nvSpPr>
              <p:cNvPr id="53257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60" y="5173633"/>
                <a:ext cx="3884332" cy="369332"/>
              </a:xfrm>
              <a:prstGeom prst="rect">
                <a:avLst/>
              </a:prstGeom>
              <a:blipFill>
                <a:blip r:embed="rId5"/>
                <a:stretch>
                  <a:fillRect l="-13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495579" y="1303605"/>
                <a:ext cx="3379964" cy="6195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579" y="1303605"/>
                <a:ext cx="3379964" cy="619593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/>
              <p:nvPr/>
            </p:nvSpPr>
            <p:spPr>
              <a:xfrm>
                <a:off x="8172400" y="641050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FE97E72C-0FF8-9165-BD0F-DDCAE6855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641050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static.squidoo.com/resize/squidoo_images/-1/draft_lens1898511module8670655photo_EnergizerBunny.jpg1205357114">
            <a:extLst>
              <a:ext uri="{FF2B5EF4-FFF2-40B4-BE49-F238E27FC236}">
                <a16:creationId xmlns:a16="http://schemas.microsoft.com/office/drawing/2014/main" id="{BECFC0B3-A29F-0383-E516-1B87D33F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67" r="8855" b="6656"/>
          <a:stretch>
            <a:fillRect/>
          </a:stretch>
        </p:blipFill>
        <p:spPr bwMode="auto">
          <a:xfrm>
            <a:off x="1754187" y="3232151"/>
            <a:ext cx="1066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FAB9E-6D73-3AD4-5F1C-AE23E38D2814}"/>
              </a:ext>
            </a:extLst>
          </p:cNvPr>
          <p:cNvSpPr txBox="1"/>
          <p:nvPr/>
        </p:nvSpPr>
        <p:spPr bwMode="auto">
          <a:xfrm>
            <a:off x="468312" y="4681007"/>
            <a:ext cx="5040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此電子靜不下來，但在節點卻永遠找不到它！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/>
              <p:nvPr/>
            </p:nvSpPr>
            <p:spPr bwMode="auto">
              <a:xfrm>
                <a:off x="497829" y="2122690"/>
                <a:ext cx="2178289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9">
                <a:extLst>
                  <a:ext uri="{FF2B5EF4-FFF2-40B4-BE49-F238E27FC236}">
                    <a16:creationId xmlns:a16="http://schemas.microsoft.com/office/drawing/2014/main" id="{44F0FC71-7DDE-6184-EFC4-D3E5E17FA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829" y="2122690"/>
                <a:ext cx="2178289" cy="566694"/>
              </a:xfrm>
              <a:prstGeom prst="rect">
                <a:avLst/>
              </a:prstGeom>
              <a:blipFill>
                <a:blip r:embed="rId10"/>
                <a:stretch>
                  <a:fillRect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602514-C2F6-730E-803A-9151D73CFF19}"/>
              </a:ext>
            </a:extLst>
          </p:cNvPr>
          <p:cNvSpPr txBox="1"/>
          <p:nvPr/>
        </p:nvSpPr>
        <p:spPr bwMode="auto">
          <a:xfrm>
            <a:off x="2820987" y="2221371"/>
            <a:ext cx="1729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稱為節點。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A46B6-F123-3C03-1190-CBFFC60246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8968" y="120550"/>
            <a:ext cx="2559757" cy="311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41C6-6379-7562-74B1-4539F0E957EA}"/>
                  </a:ext>
                </a:extLst>
              </p:cNvPr>
              <p:cNvSpPr txBox="1"/>
              <p:nvPr/>
            </p:nvSpPr>
            <p:spPr bwMode="auto">
              <a:xfrm>
                <a:off x="969125" y="1675080"/>
                <a:ext cx="1052339" cy="56489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5041C6-6379-7562-74B1-4539F0E9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1675080"/>
                <a:ext cx="1052339" cy="564898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66B12-EDF9-B8A1-FC7C-64DFA951E212}"/>
                  </a:ext>
                </a:extLst>
              </p:cNvPr>
              <p:cNvSpPr txBox="1"/>
              <p:nvPr/>
            </p:nvSpPr>
            <p:spPr bwMode="auto">
              <a:xfrm>
                <a:off x="969125" y="5613279"/>
                <a:ext cx="105233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66B12-EDF9-B8A1-FC7C-64DFA951E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5613279"/>
                <a:ext cx="1052339" cy="369332"/>
              </a:xfrm>
              <a:prstGeom prst="rect">
                <a:avLst/>
              </a:prstGeom>
              <a:blipFill>
                <a:blip r:embed="rId3"/>
                <a:stretch>
                  <a:fillRect b="-137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/>
              <p:nvPr/>
            </p:nvSpPr>
            <p:spPr bwMode="auto">
              <a:xfrm>
                <a:off x="2480586" y="1767378"/>
                <a:ext cx="99510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0586" y="1767378"/>
                <a:ext cx="9951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9E0F76A-9E06-DEF5-87A0-3D28D8340A2B}"/>
              </a:ext>
            </a:extLst>
          </p:cNvPr>
          <p:cNvSpPr txBox="1"/>
          <p:nvPr/>
        </p:nvSpPr>
        <p:spPr bwMode="auto">
          <a:xfrm>
            <a:off x="903553" y="883850"/>
            <a:ext cx="491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我們很容易就計算這些定態解的各個期望值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451B6-D402-8B46-847B-F1798BDA3F1A}"/>
              </a:ext>
            </a:extLst>
          </p:cNvPr>
          <p:cNvSpPr txBox="1"/>
          <p:nvPr/>
        </p:nvSpPr>
        <p:spPr bwMode="auto">
          <a:xfrm>
            <a:off x="903553" y="1253182"/>
            <a:ext cx="2153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因為對稱的關係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5035239A-4F6F-D53E-2E81-731B10F91434}"/>
                  </a:ext>
                </a:extLst>
              </p:cNvPr>
              <p:cNvSpPr txBox="1"/>
              <p:nvPr/>
            </p:nvSpPr>
            <p:spPr bwMode="auto">
              <a:xfrm>
                <a:off x="969125" y="3079666"/>
                <a:ext cx="396044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5035239A-4F6F-D53E-2E81-731B10F9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9125" y="3079666"/>
                <a:ext cx="3960440" cy="901914"/>
              </a:xfrm>
              <a:prstGeom prst="rect">
                <a:avLst/>
              </a:prstGeom>
              <a:blipFill>
                <a:blip r:embed="rId5"/>
                <a:stretch>
                  <a:fillRect l="-28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90AD17E-8C50-0F07-94BA-3A50CCF88697}"/>
                  </a:ext>
                </a:extLst>
              </p:cNvPr>
              <p:cNvSpPr txBox="1"/>
              <p:nvPr/>
            </p:nvSpPr>
            <p:spPr bwMode="auto">
              <a:xfrm>
                <a:off x="971600" y="4077072"/>
                <a:ext cx="5123804" cy="14286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90AD17E-8C50-0F07-94BA-3A50CCF8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077072"/>
                <a:ext cx="5123804" cy="1428661"/>
              </a:xfrm>
              <a:prstGeom prst="rect">
                <a:avLst/>
              </a:prstGeom>
              <a:blipFill>
                <a:blip r:embed="rId6"/>
                <a:stretch>
                  <a:fillRect l="-1235" t="-70796" b="-72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D:\Dropbox\Documents\課程\YoungTextBook\Images\Chapter40\A_Images\A_Figures_and_Photos\40_12_FigureB.jpg">
            <a:extLst>
              <a:ext uri="{FF2B5EF4-FFF2-40B4-BE49-F238E27FC236}">
                <a16:creationId xmlns:a16="http://schemas.microsoft.com/office/drawing/2014/main" id="{F47B39E7-A12B-A018-67EB-6A1270184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>
            <a:fillRect/>
          </a:stretch>
        </p:blipFill>
        <p:spPr bwMode="auto">
          <a:xfrm>
            <a:off x="5606388" y="571113"/>
            <a:ext cx="3530183" cy="333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5">
                <a:extLst>
                  <a:ext uri="{FF2B5EF4-FFF2-40B4-BE49-F238E27FC236}">
                    <a16:creationId xmlns:a16="http://schemas.microsoft.com/office/drawing/2014/main" id="{24D65481-3535-5887-6EF8-C1C2FBDC7131}"/>
                  </a:ext>
                </a:extLst>
              </p:cNvPr>
              <p:cNvSpPr/>
              <p:nvPr/>
            </p:nvSpPr>
            <p:spPr>
              <a:xfrm>
                <a:off x="8460246" y="365026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25">
                <a:extLst>
                  <a:ext uri="{FF2B5EF4-FFF2-40B4-BE49-F238E27FC236}">
                    <a16:creationId xmlns:a16="http://schemas.microsoft.com/office/drawing/2014/main" id="{24D65481-3535-5887-6EF8-C1C2FBDC7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46" y="3650261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3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/>
              <p:nvPr/>
            </p:nvSpPr>
            <p:spPr bwMode="auto">
              <a:xfrm>
                <a:off x="611560" y="686282"/>
                <a:ext cx="108011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8BE8E-5973-C1F0-FA41-1D534333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686282"/>
                <a:ext cx="1080119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D721FCE8-22BA-C78C-A828-D70FDC096034}"/>
                  </a:ext>
                </a:extLst>
              </p:cNvPr>
              <p:cNvSpPr txBox="1"/>
              <p:nvPr/>
            </p:nvSpPr>
            <p:spPr bwMode="auto">
              <a:xfrm>
                <a:off x="624354" y="4622707"/>
                <a:ext cx="2808312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D721FCE8-22BA-C78C-A828-D70FDC09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354" y="4622707"/>
                <a:ext cx="2808312" cy="618246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AF2500B-0DD7-74A7-CB9C-B662BEA81A01}"/>
                  </a:ext>
                </a:extLst>
              </p:cNvPr>
              <p:cNvSpPr txBox="1"/>
              <p:nvPr/>
            </p:nvSpPr>
            <p:spPr bwMode="auto">
              <a:xfrm>
                <a:off x="611560" y="1358893"/>
                <a:ext cx="3960440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8AF2500B-0DD7-74A7-CB9C-B662BEA8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358893"/>
                <a:ext cx="3960440" cy="901914"/>
              </a:xfrm>
              <a:prstGeom prst="rect">
                <a:avLst/>
              </a:prstGeom>
              <a:blipFill>
                <a:blip r:embed="rId4"/>
                <a:stretch>
                  <a:fillRect l="-2885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9BDF1E3-CE85-FC7B-10DF-1DFFFF727306}"/>
                  </a:ext>
                </a:extLst>
              </p:cNvPr>
              <p:cNvSpPr txBox="1"/>
              <p:nvPr/>
            </p:nvSpPr>
            <p:spPr bwMode="auto">
              <a:xfrm>
                <a:off x="594820" y="2283951"/>
                <a:ext cx="692464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/>
                                      <a:cs typeface="Times New Roman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09BDF1E3-CE85-FC7B-10DF-1DFFFF72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2283951"/>
                <a:ext cx="6924642" cy="904543"/>
              </a:xfrm>
              <a:prstGeom prst="rect">
                <a:avLst/>
              </a:prstGeom>
              <a:blipFill>
                <a:blip r:embed="rId5"/>
                <a:stretch>
                  <a:fillRect l="-2381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D0FA9F3D-FC62-F04A-C826-BE76653F3363}"/>
                  </a:ext>
                </a:extLst>
              </p:cNvPr>
              <p:cNvSpPr txBox="1"/>
              <p:nvPr/>
            </p:nvSpPr>
            <p:spPr bwMode="auto">
              <a:xfrm>
                <a:off x="2387244" y="312468"/>
                <a:ext cx="2153218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D0FA9F3D-FC62-F04A-C826-BE76653F3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244" y="312468"/>
                <a:ext cx="2153218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21A215-71E6-08D4-0EC4-546991CAC603}"/>
                  </a:ext>
                </a:extLst>
              </p:cNvPr>
              <p:cNvSpPr txBox="1"/>
              <p:nvPr/>
            </p:nvSpPr>
            <p:spPr bwMode="auto">
              <a:xfrm>
                <a:off x="594820" y="3259626"/>
                <a:ext cx="7047670" cy="93346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B621A215-71E6-08D4-0EC4-546991CAC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3259626"/>
                <a:ext cx="7047670" cy="933461"/>
              </a:xfrm>
              <a:prstGeom prst="rect">
                <a:avLst/>
              </a:prstGeom>
              <a:blipFill>
                <a:blip r:embed="rId7"/>
                <a:stretch>
                  <a:fillRect t="-102667" b="-16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74D741-697E-CA69-8FB3-6F8E944B739D}"/>
                  </a:ext>
                </a:extLst>
              </p:cNvPr>
              <p:cNvSpPr txBox="1"/>
              <p:nvPr/>
            </p:nvSpPr>
            <p:spPr bwMode="auto">
              <a:xfrm>
                <a:off x="594820" y="5678810"/>
                <a:ext cx="3552974" cy="62138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74D741-697E-CA69-8FB3-6F8E944B7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5678810"/>
                <a:ext cx="3552974" cy="621389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01169D6-E3AC-6084-F749-479D03BF087E}"/>
              </a:ext>
            </a:extLst>
          </p:cNvPr>
          <p:cNvSpPr txBox="1"/>
          <p:nvPr/>
        </p:nvSpPr>
        <p:spPr bwMode="auto">
          <a:xfrm>
            <a:off x="570062" y="4264219"/>
            <a:ext cx="36215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我們得到動量測量的不準度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5">
                <a:extLst>
                  <a:ext uri="{FF2B5EF4-FFF2-40B4-BE49-F238E27FC236}">
                    <a16:creationId xmlns:a16="http://schemas.microsoft.com/office/drawing/2014/main" id="{D6AF86DA-1895-723C-79C3-D8A5328F16C3}"/>
                  </a:ext>
                </a:extLst>
              </p:cNvPr>
              <p:cNvSpPr txBox="1"/>
              <p:nvPr/>
            </p:nvSpPr>
            <p:spPr>
              <a:xfrm>
                <a:off x="5670283" y="4895607"/>
                <a:ext cx="1972207" cy="7203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字方塊 15">
                <a:extLst>
                  <a:ext uri="{FF2B5EF4-FFF2-40B4-BE49-F238E27FC236}">
                    <a16:creationId xmlns:a16="http://schemas.microsoft.com/office/drawing/2014/main" id="{D6AF86DA-1895-723C-79C3-D8A5328F1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83" y="4895607"/>
                <a:ext cx="1972207" cy="7203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ACF7F5-E7EB-C29E-65FF-DCACAF310455}"/>
                  </a:ext>
                </a:extLst>
              </p:cNvPr>
              <p:cNvSpPr txBox="1"/>
              <p:nvPr/>
            </p:nvSpPr>
            <p:spPr bwMode="auto">
              <a:xfrm>
                <a:off x="594820" y="5268812"/>
                <a:ext cx="51229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而且得到動量平方的期望值就是能量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ACF7F5-E7EB-C29E-65FF-DCACAF31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820" y="5268812"/>
                <a:ext cx="5122925" cy="369332"/>
              </a:xfrm>
              <a:prstGeom prst="rect">
                <a:avLst/>
              </a:prstGeom>
              <a:blipFill>
                <a:blip r:embed="rId10"/>
                <a:stretch>
                  <a:fillRect l="-12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5E55EB7-1F5E-B360-BADA-893824C03772}"/>
              </a:ext>
            </a:extLst>
          </p:cNvPr>
          <p:cNvSpPr txBox="1"/>
          <p:nvPr/>
        </p:nvSpPr>
        <p:spPr bwMode="auto">
          <a:xfrm>
            <a:off x="4191658" y="5813161"/>
            <a:ext cx="1892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這應該表示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2C5AE-90A7-FE55-8AEB-372712AAA33C}"/>
                  </a:ext>
                </a:extLst>
              </p:cNvPr>
              <p:cNvSpPr txBox="1"/>
              <p:nvPr/>
            </p:nvSpPr>
            <p:spPr bwMode="auto">
              <a:xfrm>
                <a:off x="5670283" y="5678810"/>
                <a:ext cx="1950036" cy="7966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52C5AE-90A7-FE55-8AEB-372712AA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283" y="5678810"/>
                <a:ext cx="1950036" cy="7966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B6476D-A690-013C-F1CF-4F7278DD409F}"/>
                  </a:ext>
                </a:extLst>
              </p:cNvPr>
              <p:cNvSpPr txBox="1"/>
              <p:nvPr/>
            </p:nvSpPr>
            <p:spPr bwMode="auto">
              <a:xfrm>
                <a:off x="570062" y="6349931"/>
                <a:ext cx="7430520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/>
                  <a:t>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err="1"/>
                  <a:t>的期望值！這進一步驗證了期望值計算的方法是正確的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B6476D-A690-013C-F1CF-4F7278DD4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062" y="6349931"/>
                <a:ext cx="7430520" cy="376770"/>
              </a:xfrm>
              <a:prstGeom prst="rect">
                <a:avLst/>
              </a:prstGeom>
              <a:blipFill>
                <a:blip r:embed="rId1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0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2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/>
              <p:nvPr/>
            </p:nvSpPr>
            <p:spPr bwMode="auto">
              <a:xfrm>
                <a:off x="1282416" y="1771845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416" y="1771845"/>
                <a:ext cx="1515608" cy="49686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24">
            <a:extLst>
              <a:ext uri="{FF2B5EF4-FFF2-40B4-BE49-F238E27FC236}">
                <a16:creationId xmlns:a16="http://schemas.microsoft.com/office/drawing/2014/main" id="{261FEC75-C363-84CE-21A7-0A9D4C7A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91" y="969566"/>
            <a:ext cx="7128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定態波函數，</a:t>
            </a:r>
            <a:r>
              <a:rPr lang="zh-TW" altLang="en-US" dirty="0">
                <a:solidFill>
                  <a:srgbClr val="FF0000"/>
                </a:solidFill>
              </a:rPr>
              <a:t>時間部分不只可以被分離，而且可以被完全決定，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/>
              <p:nvPr/>
            </p:nvSpPr>
            <p:spPr bwMode="auto">
              <a:xfrm>
                <a:off x="3290188" y="1768575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BCB91A85-81F7-C8C0-58C0-F1A136216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0188" y="1768575"/>
                <a:ext cx="2519408" cy="496867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/>
              <p:nvPr/>
            </p:nvSpPr>
            <p:spPr bwMode="auto">
              <a:xfrm>
                <a:off x="1243691" y="2371286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691" y="2371286"/>
                <a:ext cx="7695719" cy="480709"/>
              </a:xfrm>
              <a:prstGeom prst="rect">
                <a:avLst/>
              </a:prstGeom>
              <a:blipFill>
                <a:blip r:embed="rId4"/>
                <a:stretch>
                  <a:fillRect l="-494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/>
              <p:nvPr/>
            </p:nvSpPr>
            <p:spPr bwMode="auto">
              <a:xfrm>
                <a:off x="1251940" y="1364478"/>
                <a:ext cx="63141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的關係完全濃縮在數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之中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940" y="1364478"/>
                <a:ext cx="6314106" cy="369332"/>
              </a:xfrm>
              <a:prstGeom prst="rect">
                <a:avLst/>
              </a:prstGeom>
              <a:blipFill>
                <a:blip r:embed="rId5"/>
                <a:stretch>
                  <a:fillRect l="-8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>
            <a:extLst>
              <a:ext uri="{FF2B5EF4-FFF2-40B4-BE49-F238E27FC236}">
                <a16:creationId xmlns:a16="http://schemas.microsoft.com/office/drawing/2014/main" id="{7795AC28-2243-60C7-B2F9-AEF39985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22" y="4087153"/>
            <a:ext cx="3197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機率密度與時間無關。</a:t>
            </a:r>
            <a:endParaRPr lang="en-US" altLang="zh-TW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EA521B9-CA03-6769-4D8F-0A458CA6F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22" y="5095215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其他物理測量的期望值也都與時間無關！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6DBE7A56-EBDF-F3CD-FB31-4161A281A124}"/>
                  </a:ext>
                </a:extLst>
              </p:cNvPr>
              <p:cNvSpPr txBox="1"/>
              <p:nvPr/>
            </p:nvSpPr>
            <p:spPr bwMode="auto">
              <a:xfrm>
                <a:off x="1281957" y="3315514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10" name="文字方塊 8">
                <a:extLst>
                  <a:ext uri="{FF2B5EF4-FFF2-40B4-BE49-F238E27FC236}">
                    <a16:creationId xmlns:a16="http://schemas.microsoft.com/office/drawing/2014/main" id="{6DBE7A56-EBDF-F3CD-FB31-4161A281A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1957" y="3315514"/>
                <a:ext cx="2519408" cy="496867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8B526CDF-953E-3142-3F9A-9857A81D5DE1}"/>
                  </a:ext>
                </a:extLst>
              </p:cNvPr>
              <p:cNvSpPr txBox="1"/>
              <p:nvPr/>
            </p:nvSpPr>
            <p:spPr bwMode="auto">
              <a:xfrm>
                <a:off x="1243691" y="4462513"/>
                <a:ext cx="5796972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文字方塊 1">
                <a:extLst>
                  <a:ext uri="{FF2B5EF4-FFF2-40B4-BE49-F238E27FC236}">
                    <a16:creationId xmlns:a16="http://schemas.microsoft.com/office/drawing/2014/main" id="{8B526CDF-953E-3142-3F9A-9857A81D5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3691" y="4462513"/>
                <a:ext cx="5796972" cy="559512"/>
              </a:xfrm>
              <a:prstGeom prst="rect">
                <a:avLst/>
              </a:prstGeom>
              <a:blipFill>
                <a:blip r:embed="rId7"/>
                <a:stretch>
                  <a:fillRect b="-15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A47CE2-C78A-3999-161B-7FE05BA4CDA5}"/>
              </a:ext>
            </a:extLst>
          </p:cNvPr>
          <p:cNvSpPr txBox="1"/>
          <p:nvPr/>
        </p:nvSpPr>
        <p:spPr bwMode="auto">
          <a:xfrm>
            <a:off x="3903918" y="3315514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定態真的是淡定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C1BB70-E3F6-5237-9F2F-2879B3EE3AC7}"/>
              </a:ext>
            </a:extLst>
          </p:cNvPr>
          <p:cNvSpPr txBox="1"/>
          <p:nvPr/>
        </p:nvSpPr>
        <p:spPr bwMode="auto">
          <a:xfrm>
            <a:off x="3448491" y="374553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字方塊 2"/>
          <p:cNvSpPr txBox="1">
            <a:spLocks noChangeArrowheads="1"/>
          </p:cNvSpPr>
          <p:nvPr/>
        </p:nvSpPr>
        <p:spPr bwMode="auto">
          <a:xfrm>
            <a:off x="955362" y="1529700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定態波函數的空間部分所滿足的方程式：</a:t>
            </a:r>
          </a:p>
        </p:txBody>
      </p:sp>
      <p:pic>
        <p:nvPicPr>
          <p:cNvPr id="28677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9" y="607349"/>
            <a:ext cx="2527498" cy="20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解出位置函數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i="1" dirty="0">
                    <a:latin typeface="+mj-lt"/>
                  </a:rPr>
                  <a:t> </a:t>
                </a:r>
                <a:r>
                  <a:rPr lang="zh-TW" altLang="en-US" dirty="0">
                    <a:latin typeface="+mj-lt"/>
                  </a:rPr>
                  <a:t>整個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定態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就都知道了！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2" y="2725818"/>
                <a:ext cx="7944353" cy="369332"/>
              </a:xfrm>
              <a:prstGeom prst="rect">
                <a:avLst/>
              </a:prstGeom>
              <a:blipFill>
                <a:blip r:embed="rId3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955362" y="1111160"/>
            <a:ext cx="318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與時間無關之薛丁格方程式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481" y="3193626"/>
                <a:ext cx="2359107" cy="49686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38719" y="629863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Time-Independent Schrodinger Wave Equation</a:t>
            </a:r>
            <a:endParaRPr kumimoji="0"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/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5AF613DD-82E8-DE88-F5D6-E175EB59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311" y="1979929"/>
                <a:ext cx="4435573" cy="648126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/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決定了定態的狀態，也就是在時間為零時的</a:t>
                </a:r>
                <a:r>
                  <a:rPr lang="zh-TW" altLang="en-US" dirty="0">
                    <a:latin typeface="+mj-lt"/>
                  </a:rPr>
                  <a:t>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zh-TW" altLang="en-US" dirty="0">
                    <a:latin typeface="+mj-lt"/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5">
                <a:extLst>
                  <a:ext uri="{FF2B5EF4-FFF2-40B4-BE49-F238E27FC236}">
                    <a16:creationId xmlns:a16="http://schemas.microsoft.com/office/drawing/2014/main" id="{3F9C23DF-E319-ED0C-4C42-1A8112209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81" y="4198139"/>
                <a:ext cx="7944353" cy="369332"/>
              </a:xfrm>
              <a:prstGeom prst="rect">
                <a:avLst/>
              </a:prstGeom>
              <a:blipFill>
                <a:blip r:embed="rId10"/>
                <a:stretch>
                  <a:fillRect l="-6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C1A2DE-DE6D-B641-47D9-EDE80915242A}"/>
              </a:ext>
            </a:extLst>
          </p:cNvPr>
          <p:cNvSpPr txBox="1"/>
          <p:nvPr/>
        </p:nvSpPr>
        <p:spPr bwMode="auto">
          <a:xfrm>
            <a:off x="1018481" y="3794229"/>
            <a:ext cx="7301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單獨的Phase，沒有物理意義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定態的電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子一直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處於同一個狀態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6C410-21ED-CB64-869E-588868A10342}"/>
              </a:ext>
            </a:extLst>
          </p:cNvPr>
          <p:cNvSpPr txBox="1"/>
          <p:nvPr/>
        </p:nvSpPr>
        <p:spPr bwMode="auto">
          <a:xfrm>
            <a:off x="3643479" y="209974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5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15" descr="D:\Dropbox\Documents\課程\YoungTextBook\Images\Chapter40\A_Images\A_Figures_and_Photos\40_03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45325"/>
            <a:ext cx="3327663" cy="299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30" name="Text Box 22"/>
              <p:cNvSpPr txBox="1">
                <a:spLocks noChangeArrowheads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相位分別向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TW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zh-TW" altLang="en-US" dirty="0"/>
                  <a:t>方向運動！這當然就是已經解過的平面正弦自由電子波。</a:t>
                </a:r>
              </a:p>
            </p:txBody>
          </p:sp>
        </mc:Choice>
        <mc:Fallback xmlns="">
          <p:sp>
            <p:nvSpPr>
              <p:cNvPr id="3073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5373216"/>
                <a:ext cx="7983704" cy="369332"/>
              </a:xfrm>
              <a:prstGeom prst="rect">
                <a:avLst/>
              </a:prstGeom>
              <a:blipFill>
                <a:blip r:embed="rId3"/>
                <a:stretch>
                  <a:fillRect l="-79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1" name="Text Box 28"/>
          <p:cNvSpPr txBox="1">
            <a:spLocks noChangeArrowheads="1"/>
          </p:cNvSpPr>
          <p:nvPr/>
        </p:nvSpPr>
        <p:spPr bwMode="auto">
          <a:xfrm>
            <a:off x="2582316" y="201201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自由電子定態</a:t>
            </a:r>
          </a:p>
        </p:txBody>
      </p:sp>
      <p:cxnSp>
        <p:nvCxnSpPr>
          <p:cNvPr id="29" name="直線單箭頭接點 28"/>
          <p:cNvCxnSpPr/>
          <p:nvPr/>
        </p:nvCxnSpPr>
        <p:spPr>
          <a:xfrm>
            <a:off x="5160123" y="1148564"/>
            <a:ext cx="50006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5" name="文字方塊 23"/>
          <p:cNvSpPr txBox="1">
            <a:spLocks noChangeArrowheads="1"/>
          </p:cNvSpPr>
          <p:nvPr/>
        </p:nvSpPr>
        <p:spPr bwMode="auto">
          <a:xfrm>
            <a:off x="1035301" y="4362875"/>
            <a:ext cx="216854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完整的波函數：</a:t>
            </a: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5441954" y="2656654"/>
            <a:ext cx="5000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3954639"/>
                <a:ext cx="2860335" cy="387927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𝐸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2690" y="3747645"/>
                <a:ext cx="2404761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123" y="4765768"/>
                <a:ext cx="5739328" cy="499752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/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注意：任意的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數值，只要大於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，定態方程式都有解！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6F5BEB-C6D8-EDA5-6BDE-D496E0B1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792" y="6172955"/>
                <a:ext cx="6255512" cy="369332"/>
              </a:xfrm>
              <a:prstGeom prst="rect">
                <a:avLst/>
              </a:prstGeom>
              <a:blipFill>
                <a:blip r:embed="rId7"/>
                <a:stretch>
                  <a:fillRect l="-101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/>
                  <a:t>當時以角波數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來標記，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/>
                  <a:t>決定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TW" altLang="en-US" dirty="0"/>
                  <a:t>，現在倒過來以能量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來標記，決定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itchFamily="18" charset="0"/>
                      </a:rPr>
                      <m:t>𝑘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3" name="Text Box 22">
                <a:extLst>
                  <a:ext uri="{FF2B5EF4-FFF2-40B4-BE49-F238E27FC236}">
                    <a16:creationId xmlns:a16="http://schemas.microsoft.com/office/drawing/2014/main" id="{C6A853DE-772B-3983-8D0E-702647CA4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073" y="5773085"/>
                <a:ext cx="7994423" cy="369332"/>
              </a:xfrm>
              <a:prstGeom prst="rect">
                <a:avLst/>
              </a:prstGeom>
              <a:blipFill>
                <a:blip r:embed="rId8"/>
                <a:stretch>
                  <a:fillRect l="-635" t="-6667" r="-31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3248E6-5061-E2B5-5353-5D99A9E0BC58}"/>
              </a:ext>
            </a:extLst>
          </p:cNvPr>
          <p:cNvSpPr txBox="1"/>
          <p:nvPr/>
        </p:nvSpPr>
        <p:spPr bwMode="auto">
          <a:xfrm>
            <a:off x="4807249" y="170558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4406"/>
            <a:ext cx="3530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14"/>
          <p:cNvSpPr txBox="1">
            <a:spLocks noChangeArrowheads="1"/>
          </p:cNvSpPr>
          <p:nvPr/>
        </p:nvSpPr>
        <p:spPr bwMode="auto">
          <a:xfrm>
            <a:off x="2705220" y="580142"/>
            <a:ext cx="4459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無限位能井，盒子中自由電子的定態。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文字方塊 20"/>
          <p:cNvSpPr txBox="1">
            <a:spLocks noChangeArrowheads="1"/>
          </p:cNvSpPr>
          <p:nvPr/>
        </p:nvSpPr>
        <p:spPr bwMode="auto">
          <a:xfrm>
            <a:off x="2340982" y="5823942"/>
            <a:ext cx="3796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邊界條件，對任何時間：</a:t>
            </a:r>
          </a:p>
        </p:txBody>
      </p:sp>
      <p:pic>
        <p:nvPicPr>
          <p:cNvPr id="47111" name="Picture 7" descr="41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 bwMode="auto">
          <a:xfrm>
            <a:off x="372697" y="2348880"/>
            <a:ext cx="2202772" cy="22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572" y="6244667"/>
                <a:ext cx="1283621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00" y="6244667"/>
                <a:ext cx="1289263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5823942"/>
                <a:ext cx="23544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/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25">
                <a:extLst>
                  <a:ext uri="{FF2B5EF4-FFF2-40B4-BE49-F238E27FC236}">
                    <a16:creationId xmlns:a16="http://schemas.microsoft.com/office/drawing/2014/main" id="{29925A9C-1A31-3905-7576-26929F8FC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432" y="437737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/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83302DA1-6822-23DE-A3AE-9DADD0E4B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16" y="2377566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18C3BBC-1459-298E-7EA0-BDE6D3D21805}"/>
              </a:ext>
            </a:extLst>
          </p:cNvPr>
          <p:cNvSpPr txBox="1"/>
          <p:nvPr/>
        </p:nvSpPr>
        <p:spPr bwMode="auto">
          <a:xfrm>
            <a:off x="1382367" y="5085900"/>
            <a:ext cx="5317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邊界內波函數必須在邊界上與邊界外波函數連續，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f40_01">
            <a:extLst>
              <a:ext uri="{FF2B5EF4-FFF2-40B4-BE49-F238E27FC236}">
                <a16:creationId xmlns:a16="http://schemas.microsoft.com/office/drawing/2014/main" id="{CFEB6217-3BC8-39A7-1B38-C328A7F0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48" y="1010221"/>
            <a:ext cx="2592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/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1B552AC-D96E-2D1E-3A7C-E4F9ED87F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87" y="1730414"/>
                <a:ext cx="324733" cy="246221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/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矩形 25">
                <a:extLst>
                  <a:ext uri="{FF2B5EF4-FFF2-40B4-BE49-F238E27FC236}">
                    <a16:creationId xmlns:a16="http://schemas.microsoft.com/office/drawing/2014/main" id="{4BBFD6D1-8350-A915-289A-E99632C0D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852" y="1533413"/>
                <a:ext cx="143699" cy="246221"/>
              </a:xfrm>
              <a:prstGeom prst="rect">
                <a:avLst/>
              </a:prstGeom>
              <a:blipFill>
                <a:blip r:embed="rId11"/>
                <a:stretch>
                  <a:fillRect l="-25000" r="-2500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3" descr="C:\Users\Chia-Hung Chang\Downloads\Data\Knight\Media\Chapter41\Images\41_05Figure-F.jpg">
            <a:extLst>
              <a:ext uri="{FF2B5EF4-FFF2-40B4-BE49-F238E27FC236}">
                <a16:creationId xmlns:a16="http://schemas.microsoft.com/office/drawing/2014/main" id="{545E5C28-D543-BA5B-2F96-B8098FF9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09" y="2210038"/>
            <a:ext cx="2590576" cy="244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/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ADA01E01-88E2-969A-C07E-A75BFDD94E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654" y="3626944"/>
                <a:ext cx="324733" cy="24622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9619EED-D79D-E759-AFAB-F5341F8A71DB}"/>
              </a:ext>
            </a:extLst>
          </p:cNvPr>
          <p:cNvSpPr txBox="1"/>
          <p:nvPr/>
        </p:nvSpPr>
        <p:spPr bwMode="auto">
          <a:xfrm>
            <a:off x="1382368" y="4716568"/>
            <a:ext cx="75722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邊界外的位能是無限大，波函數必須為零。否則位能期望值會是無限大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39D4B0F6-F3C7-0A46-EFF8-56153CD9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86442"/>
            <a:ext cx="312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接著討論一個典型束縛態。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63CFE-6288-9A2C-3F23-58754367599B}"/>
              </a:ext>
            </a:extLst>
          </p:cNvPr>
          <p:cNvSpPr txBox="1"/>
          <p:nvPr/>
        </p:nvSpPr>
        <p:spPr bwMode="auto">
          <a:xfrm>
            <a:off x="1382367" y="5442413"/>
            <a:ext cx="5987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因此邊界內波函數在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邊界上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/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0">
                <a:extLst>
                  <a:ext uri="{FF2B5EF4-FFF2-40B4-BE49-F238E27FC236}">
                    <a16:creationId xmlns:a16="http://schemas.microsoft.com/office/drawing/2014/main" id="{DC91F6B7-77E9-50BD-65D3-FDD7F2B58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996454"/>
                <a:ext cx="2087110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/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    0&lt;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0">
                <a:extLst>
                  <a:ext uri="{FF2B5EF4-FFF2-40B4-BE49-F238E27FC236}">
                    <a16:creationId xmlns:a16="http://schemas.microsoft.com/office/drawing/2014/main" id="{1ADC0219-54A1-1774-85A1-59C8816E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167" y="1430764"/>
                <a:ext cx="2378985" cy="369332"/>
              </a:xfrm>
              <a:prstGeom prst="rect">
                <a:avLst/>
              </a:prstGeom>
              <a:blipFill>
                <a:blip r:embed="rId1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/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0" dirty="0"/>
                  <a:t>       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10">
                <a:extLst>
                  <a:ext uri="{FF2B5EF4-FFF2-40B4-BE49-F238E27FC236}">
                    <a16:creationId xmlns:a16="http://schemas.microsoft.com/office/drawing/2014/main" id="{8DB3100B-E514-525C-3A37-919C3F9195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26" y="1840706"/>
                <a:ext cx="2106474" cy="369332"/>
              </a:xfrm>
              <a:prstGeom prst="rect">
                <a:avLst/>
              </a:prstGeom>
              <a:blipFill>
                <a:blip r:embed="rId1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/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10">
                <a:extLst>
                  <a:ext uri="{FF2B5EF4-FFF2-40B4-BE49-F238E27FC236}">
                    <a16:creationId xmlns:a16="http://schemas.microsoft.com/office/drawing/2014/main" id="{6A06451C-93D0-2A6E-587A-6DB63DA65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789" y="2483604"/>
                <a:ext cx="7223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684845-F3FB-6289-A4F1-4BAADE3A45D5}"/>
              </a:ext>
            </a:extLst>
          </p:cNvPr>
          <p:cNvSpPr txBox="1"/>
          <p:nvPr/>
        </p:nvSpPr>
        <p:spPr bwMode="auto">
          <a:xfrm>
            <a:off x="5629135" y="225351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  <p:bldP spid="10" grpId="0" animBg="1"/>
      <p:bldP spid="11" grpId="0" animBg="1"/>
      <p:bldP spid="3" grpId="0" animBg="1"/>
      <p:bldP spid="9" grpId="0"/>
      <p:bldP spid="13" grpId="0" animBg="1"/>
      <p:bldP spid="14" grpId="0" animBg="1"/>
      <p:bldP spid="16" grpId="0" animBg="1"/>
      <p:bldP spid="22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5" descr="F16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>
            <a:fillRect/>
          </a:stretch>
        </p:blipFill>
        <p:spPr bwMode="auto">
          <a:xfrm>
            <a:off x="5629135" y="674908"/>
            <a:ext cx="187282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738180" y="6333223"/>
            <a:ext cx="748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有邊界之電子束縛態波函數的實數部如同駐波，但它必得有虛數部。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6" name="文字方塊 11"/>
              <p:cNvSpPr txBox="1">
                <a:spLocks noChangeArrowheads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還要乘上時間的部分。完整的解並不是實數！</a:t>
                </a:r>
              </a:p>
            </p:txBody>
          </p:sp>
        </mc:Choice>
        <mc:Fallback xmlns="">
          <p:sp>
            <p:nvSpPr>
              <p:cNvPr id="501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blipFill>
                <a:blip r:embed="rId3"/>
                <a:stretch>
                  <a:fillRect l="-6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/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原則上常數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可以是任意複數。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blipFill>
                <a:blip r:embed="rId7"/>
                <a:stretch>
                  <a:fillRect l="-132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/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的絕對值對物理有影響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實數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就完全是實數函數，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blipFill>
                <a:blip r:embed="rId8"/>
                <a:stretch>
                  <a:fillRect l="-4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/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/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解可以以量子數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編號，給它一個新的符號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blipFill>
                <a:blip r:embed="rId10"/>
                <a:stretch>
                  <a:fillRect l="-9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5664EB4-4CDA-4B94-7C05-74B560A9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/>
          <a:stretch/>
        </p:blipFill>
        <p:spPr bwMode="auto">
          <a:xfrm>
            <a:off x="812027" y="674908"/>
            <a:ext cx="216578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/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/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20">
            <a:extLst>
              <a:ext uri="{FF2B5EF4-FFF2-40B4-BE49-F238E27FC236}">
                <a16:creationId xmlns:a16="http://schemas.microsoft.com/office/drawing/2014/main" id="{8E62035A-EBA7-B82A-AE54-2B62FD08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27" y="208039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結果與弦波駐波的波函數幾乎一模一樣！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/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/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/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/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722D4D7-319F-2F4C-C24F-5C7BDE3C93FE}"/>
              </a:ext>
            </a:extLst>
          </p:cNvPr>
          <p:cNvSpPr txBox="1"/>
          <p:nvPr/>
        </p:nvSpPr>
        <p:spPr bwMode="auto">
          <a:xfrm>
            <a:off x="5640430" y="172079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13" grpId="0" animBg="1"/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0" y="153783"/>
            <a:ext cx="5688558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 noChangeArrowheads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等於：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blipFill>
                <a:blip r:embed="rId3"/>
                <a:stretch>
                  <a:fillRect l="-140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/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/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ACFDCB-E4BE-D714-B28B-A53C07E4D7EC}"/>
              </a:ext>
            </a:extLst>
          </p:cNvPr>
          <p:cNvSpPr txBox="1"/>
          <p:nvPr/>
        </p:nvSpPr>
        <p:spPr bwMode="auto">
          <a:xfrm>
            <a:off x="3110538" y="3641155"/>
            <a:ext cx="4819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回去與時間無關的薛丁格方程式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11">
            <a:extLst>
              <a:ext uri="{FF2B5EF4-FFF2-40B4-BE49-F238E27FC236}">
                <a16:creationId xmlns:a16="http://schemas.microsoft.com/office/drawing/2014/main" id="{19E4A93C-3292-131B-54C5-D86787CA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65450"/>
            <a:ext cx="8129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能量只有在這些值，與時無關薛丁格方程式才有滿足邊界條件的解！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/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/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這些定態，能量是量子化的。以後會證明無限位能井的任意解能量測量只會是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blipFill>
                <a:blip r:embed="rId8"/>
                <a:stretch>
                  <a:fillRect l="-59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8C7B35-D73C-32EC-AAD9-61612C27E7AD}"/>
              </a:ext>
            </a:extLst>
          </p:cNvPr>
          <p:cNvSpPr/>
          <p:nvPr/>
        </p:nvSpPr>
        <p:spPr>
          <a:xfrm>
            <a:off x="3942409" y="4092650"/>
            <a:ext cx="1277663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B2C4C-48BA-8793-4244-0B915A8AAB9E}"/>
              </a:ext>
            </a:extLst>
          </p:cNvPr>
          <p:cNvSpPr txBox="1"/>
          <p:nvPr/>
        </p:nvSpPr>
        <p:spPr bwMode="auto">
          <a:xfrm>
            <a:off x="7215122" y="623218"/>
            <a:ext cx="705748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摘要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6" grpId="0"/>
      <p:bldP spid="8" grpId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B217D-3658-DEEB-0FB3-7E89B8B3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24" y="1443599"/>
            <a:ext cx="4038600" cy="369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DF218-A296-0E9B-A9E8-8DBDECD7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301208"/>
            <a:ext cx="6797555" cy="648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AC9E6-22B6-A475-63DF-3A3199DAB25F}"/>
              </a:ext>
            </a:extLst>
          </p:cNvPr>
          <p:cNvSpPr txBox="1"/>
          <p:nvPr/>
        </p:nvSpPr>
        <p:spPr bwMode="auto">
          <a:xfrm>
            <a:off x="3059832" y="808647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金屬中的傳導電子</a:t>
            </a:r>
          </a:p>
        </p:txBody>
      </p:sp>
    </p:spTree>
    <p:extLst>
      <p:ext uri="{BB962C8B-B14F-4D97-AF65-F5344CB8AC3E}">
        <p14:creationId xmlns:p14="http://schemas.microsoft.com/office/powerpoint/2010/main" val="22395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4" y="1324546"/>
            <a:ext cx="3754437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文字方塊 2"/>
          <p:cNvSpPr txBox="1">
            <a:spLocks noChangeArrowheads="1"/>
          </p:cNvSpPr>
          <p:nvPr/>
        </p:nvSpPr>
        <p:spPr bwMode="auto">
          <a:xfrm>
            <a:off x="2051720" y="4593431"/>
            <a:ext cx="621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在定態中，所有對電子的測量結果，都與時間無關！</a:t>
            </a:r>
          </a:p>
        </p:txBody>
      </p:sp>
      <p:sp>
        <p:nvSpPr>
          <p:cNvPr id="63492" name="文字方塊 3"/>
          <p:cNvSpPr txBox="1">
            <a:spLocks noChangeArrowheads="1"/>
          </p:cNvSpPr>
          <p:nvPr/>
        </p:nvSpPr>
        <p:spPr bwMode="auto">
          <a:xfrm>
            <a:off x="2051720" y="5093494"/>
            <a:ext cx="592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牛頓力學中，唯一的定態，就是靜止狀態！</a:t>
            </a:r>
          </a:p>
        </p:txBody>
      </p:sp>
      <p:sp>
        <p:nvSpPr>
          <p:cNvPr id="63494" name="文字方塊 6"/>
          <p:cNvSpPr txBox="1">
            <a:spLocks noChangeArrowheads="1"/>
          </p:cNvSpPr>
          <p:nvPr/>
        </p:nvSpPr>
        <p:spPr bwMode="auto">
          <a:xfrm>
            <a:off x="2051720" y="5587206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但量子力學中，卻有許多定態。</a:t>
            </a:r>
          </a:p>
        </p:txBody>
      </p:sp>
      <p:pic>
        <p:nvPicPr>
          <p:cNvPr id="63495" name="Picture 4" descr="http://webpic.chinareviewnews.com/upload/200907/13/10102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6" y="1331913"/>
            <a:ext cx="361059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文字方塊 18"/>
          <p:cNvSpPr txBox="1">
            <a:spLocks noChangeArrowheads="1"/>
          </p:cNvSpPr>
          <p:nvPr/>
        </p:nvSpPr>
        <p:spPr bwMode="auto">
          <a:xfrm>
            <a:off x="1979712" y="753634"/>
            <a:ext cx="3998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自由電子波是</a:t>
            </a:r>
            <a:r>
              <a:rPr lang="zh-TW" altLang="en-US" dirty="0">
                <a:solidFill>
                  <a:srgbClr val="FF0000"/>
                </a:solidFill>
              </a:rPr>
              <a:t>定態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State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ECAE3-4B02-52D6-615E-BE22812674F7}"/>
              </a:ext>
            </a:extLst>
          </p:cNvPr>
          <p:cNvSpPr txBox="1"/>
          <p:nvPr/>
        </p:nvSpPr>
        <p:spPr bwMode="auto">
          <a:xfrm>
            <a:off x="2157573" y="821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0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C87E9-8E65-39E9-69C9-2013B664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2817661"/>
            <a:ext cx="7137400" cy="309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DBA34-7844-7919-5202-7C13EFFA999B}"/>
              </a:ext>
            </a:extLst>
          </p:cNvPr>
          <p:cNvSpPr txBox="1"/>
          <p:nvPr/>
        </p:nvSpPr>
        <p:spPr bwMode="auto">
          <a:xfrm>
            <a:off x="1331640" y="840130"/>
            <a:ext cx="54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電子遵守不相容原理，每一狀態只能有二個電子。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11D823-815D-E523-D39D-66A8FF1B296D}"/>
              </a:ext>
            </a:extLst>
          </p:cNvPr>
          <p:cNvCxnSpPr/>
          <p:nvPr/>
        </p:nvCxnSpPr>
        <p:spPr>
          <a:xfrm>
            <a:off x="5796136" y="359384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9E7095-E6E0-0034-35A5-8703D02CA43A}"/>
              </a:ext>
            </a:extLst>
          </p:cNvPr>
          <p:cNvSpPr txBox="1"/>
          <p:nvPr/>
        </p:nvSpPr>
        <p:spPr bwMode="auto">
          <a:xfrm>
            <a:off x="4217944" y="3374900"/>
            <a:ext cx="1575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Fermi Surface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CE2D2-C0D3-D565-9CD4-B37301BA6B5F}"/>
              </a:ext>
            </a:extLst>
          </p:cNvPr>
          <p:cNvSpPr txBox="1"/>
          <p:nvPr/>
        </p:nvSpPr>
        <p:spPr bwMode="auto">
          <a:xfrm>
            <a:off x="1331640" y="1256771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能量由低往高一個一個填入。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FC078-B330-4326-F853-4686738B6EFC}"/>
              </a:ext>
            </a:extLst>
          </p:cNvPr>
          <p:cNvSpPr txBox="1"/>
          <p:nvPr/>
        </p:nvSpPr>
        <p:spPr bwMode="auto">
          <a:xfrm>
            <a:off x="1331640" y="2121608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導體的導電導熱由Fermi Surface附近的電子負責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0B42B-3E33-A456-1842-05DACAA3713F}"/>
              </a:ext>
            </a:extLst>
          </p:cNvPr>
          <p:cNvSpPr txBox="1"/>
          <p:nvPr/>
        </p:nvSpPr>
        <p:spPr bwMode="auto">
          <a:xfrm>
            <a:off x="1331640" y="1685836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電子填完處最高能量稱為Fermi Surface。</a:t>
            </a:r>
          </a:p>
        </p:txBody>
      </p:sp>
    </p:spTree>
    <p:extLst>
      <p:ext uri="{BB962C8B-B14F-4D97-AF65-F5344CB8AC3E}">
        <p14:creationId xmlns:p14="http://schemas.microsoft.com/office/powerpoint/2010/main" val="3747447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D0F4B-B250-20DE-18FE-9B400D2C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2" y="2225230"/>
            <a:ext cx="6408712" cy="2853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F776E-1883-B9B3-7B9C-15F5FBC3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57" y="5201928"/>
            <a:ext cx="3744416" cy="1452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DA82BA-2E3B-4009-E5AF-35CF45468D4C}"/>
              </a:ext>
            </a:extLst>
          </p:cNvPr>
          <p:cNvSpPr txBox="1"/>
          <p:nvPr/>
        </p:nvSpPr>
        <p:spPr bwMode="auto">
          <a:xfrm>
            <a:off x="809651" y="218621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如果是三維導體，位能井是個空腔，可以解出定態類似三維駐波，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F1CD0-1D6F-8263-0E44-69B42F0EAC3C}"/>
              </a:ext>
            </a:extLst>
          </p:cNvPr>
          <p:cNvSpPr txBox="1"/>
          <p:nvPr/>
        </p:nvSpPr>
        <p:spPr bwMode="auto">
          <a:xfrm>
            <a:off x="827584" y="650604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狀態的分佈與空腔輻射幾乎完全相同！每一個態可以放二個電子。</a:t>
            </a:r>
            <a:endParaRPr lang="en-TW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A6825-9405-EA22-637E-B5A7FF0BBD01}"/>
              </a:ext>
            </a:extLst>
          </p:cNvPr>
          <p:cNvSpPr txBox="1"/>
          <p:nvPr/>
        </p:nvSpPr>
        <p:spPr bwMode="auto">
          <a:xfrm>
            <a:off x="827584" y="1063048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導體的導電性可以以此自由電子模型推導！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2C006-D3D9-5055-BBFB-CBF90AE57C3F}"/>
              </a:ext>
            </a:extLst>
          </p:cNvPr>
          <p:cNvSpPr txBox="1"/>
          <p:nvPr/>
        </p:nvSpPr>
        <p:spPr bwMode="auto">
          <a:xfrm>
            <a:off x="827584" y="1463738"/>
            <a:ext cx="718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由能量低往高，即是由近向遠一個一個填。填完處真的是一個平面：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36572-61BD-7B7B-59A9-814E696B813E}"/>
              </a:ext>
            </a:extLst>
          </p:cNvPr>
          <p:cNvSpPr txBox="1"/>
          <p:nvPr/>
        </p:nvSpPr>
        <p:spPr bwMode="auto">
          <a:xfrm>
            <a:off x="827584" y="185589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Fermi Surface</a:t>
            </a:r>
            <a:endParaRPr lang="en-TW" dirty="0"/>
          </a:p>
        </p:txBody>
      </p:sp>
      <p:pic>
        <p:nvPicPr>
          <p:cNvPr id="10" name="Picture 2" descr="D:\Dropbox\Documents\課程\YoungTextBook\Images\Chapter41\A_Images\A_Figures_and_Photos\41_01_Figure.jpg">
            <a:extLst>
              <a:ext uri="{FF2B5EF4-FFF2-40B4-BE49-F238E27FC236}">
                <a16:creationId xmlns:a16="http://schemas.microsoft.com/office/drawing/2014/main" id="{A9AA3689-1818-7CA6-662E-C343D4DE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49" y="2254017"/>
            <a:ext cx="1870128" cy="15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3">
                <a:extLst>
                  <a:ext uri="{FF2B5EF4-FFF2-40B4-BE49-F238E27FC236}">
                    <a16:creationId xmlns:a16="http://schemas.microsoft.com/office/drawing/2014/main" id="{F4AFAA3B-D0D5-6BA9-587F-065F6C364407}"/>
                  </a:ext>
                </a:extLst>
              </p:cNvPr>
              <p:cNvSpPr txBox="1"/>
              <p:nvPr/>
            </p:nvSpPr>
            <p:spPr>
              <a:xfrm>
                <a:off x="7038852" y="4485749"/>
                <a:ext cx="1593321" cy="64447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字方塊 33">
                <a:extLst>
                  <a:ext uri="{FF2B5EF4-FFF2-40B4-BE49-F238E27FC236}">
                    <a16:creationId xmlns:a16="http://schemas.microsoft.com/office/drawing/2014/main" id="{F4AFAA3B-D0D5-6BA9-587F-065F6C364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52" y="4485749"/>
                <a:ext cx="1593321" cy="644472"/>
              </a:xfrm>
              <a:prstGeom prst="rect">
                <a:avLst/>
              </a:prstGeom>
              <a:blipFill>
                <a:blip r:embed="rId5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plots upper E for different box coordinates x y z. For each energy level, the following list provides the corresponding coordinates: E sub 1 1 1: 1 1 1. 2 E sub 1 1 1: 2 1 1 , 1 2 1, 1 1 2. 3 E sub 1 1 1: 2 2 1, 2 1 2, 1 2 2. 11 thirds E sub 1 1 1: 3 1 1, 1 3 1, 1 1 3. 4 E sub 1 1 1: 2 2 2. 14 thirds E sub 1 1 1: 3 2 1, 3 1 2, 1 3 2, 2 3 1, 1 2 3, 2 1 3.">
            <a:extLst>
              <a:ext uri="{FF2B5EF4-FFF2-40B4-BE49-F238E27FC236}">
                <a16:creationId xmlns:a16="http://schemas.microsoft.com/office/drawing/2014/main" id="{1CBF59B8-4C47-ACE2-5540-496CF7CCE5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0" y="2308165"/>
            <a:ext cx="5510212" cy="43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文字方塊 6"/>
          <p:cNvSpPr txBox="1">
            <a:spLocks noChangeArrowheads="1"/>
          </p:cNvSpPr>
          <p:nvPr/>
        </p:nvSpPr>
        <p:spPr bwMode="auto">
          <a:xfrm>
            <a:off x="567279" y="1471030"/>
            <a:ext cx="50031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在三度空間中，駐波的條件會擴大到三個方向：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576207" y="3054456"/>
                <a:ext cx="5140446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一組自然數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1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itchFamily="18" charset="0"/>
                    <a:cs typeface="Times New Roman" pitchFamily="18" charset="0"/>
                  </a:rPr>
                  <a:t>的選擇，對應一個駐波態。</a:t>
                </a:r>
                <a:endParaRPr lang="zh-TW" altLang="en-US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207" y="3054456"/>
                <a:ext cx="5140446" cy="391261"/>
              </a:xfrm>
              <a:prstGeom prst="rect">
                <a:avLst/>
              </a:prstGeom>
              <a:blipFill>
                <a:blip r:embed="rId2"/>
                <a:stretch>
                  <a:fillRect l="-985" t="-625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521660" y="1944586"/>
                <a:ext cx="3812839" cy="56297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zh-TW" altLang="en-US" b="0" i="1" smtClean="0">
                          <a:latin typeface="Cambria Math"/>
                        </a:rPr>
                        <m:t>   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zh-TW" altLang="en-US" b="0" i="1" smtClean="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660" y="1944586"/>
                <a:ext cx="3812839" cy="562975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902254" y="3978266"/>
                <a:ext cx="2441630" cy="65601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254" y="3978266"/>
                <a:ext cx="2441630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0042" y="3466035"/>
                <a:ext cx="6149312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zh-TW" altLang="en-US" b="0" i="1" smtClean="0">
                        <a:latin typeface="Cambria Math"/>
                      </a:rPr>
                      <m:t>畫</m:t>
                    </m:r>
                  </m:oMath>
                </a14:m>
                <a:r>
                  <a:rPr lang="zh-TW" altLang="en-US" dirty="0"/>
                  <a:t>一個三維空間，一個駐波態即是一個點。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42" y="3466035"/>
                <a:ext cx="6149312" cy="411010"/>
              </a:xfrm>
              <a:prstGeom prst="rect">
                <a:avLst/>
              </a:prstGeom>
              <a:blipFill>
                <a:blip r:embed="rId5"/>
                <a:stretch>
                  <a:fillRect l="-825" t="-3030" b="-151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93D56F31-8BA6-1B4D-89D1-9D5C73326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82" b="67231"/>
          <a:stretch/>
        </p:blipFill>
        <p:spPr>
          <a:xfrm>
            <a:off x="6920385" y="2258640"/>
            <a:ext cx="2092926" cy="2529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27AB58-0F94-C2F9-99FA-50CD429B28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0385" y="4788139"/>
            <a:ext cx="2091824" cy="1964027"/>
          </a:xfrm>
          <a:prstGeom prst="rect">
            <a:avLst/>
          </a:prstGeom>
        </p:spPr>
      </p:pic>
      <p:pic>
        <p:nvPicPr>
          <p:cNvPr id="5" name="Graphic 4" descr="Cat with solid fill">
            <a:extLst>
              <a:ext uri="{FF2B5EF4-FFF2-40B4-BE49-F238E27FC236}">
                <a16:creationId xmlns:a16="http://schemas.microsoft.com/office/drawing/2014/main" id="{93AA52A6-501A-1BC4-B44D-26AFF69BE8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00193" y="6367465"/>
            <a:ext cx="619090" cy="619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EF1ABB-B078-66B6-F2EF-A040BD58EF7B}"/>
                  </a:ext>
                </a:extLst>
              </p:cNvPr>
              <p:cNvSpPr txBox="1"/>
              <p:nvPr/>
            </p:nvSpPr>
            <p:spPr>
              <a:xfrm>
                <a:off x="637765" y="4027858"/>
                <a:ext cx="2441631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角波數向量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/>
                  <a:t>大小</a:t>
                </a:r>
                <a:r>
                  <a:rPr lang="en-GB" dirty="0"/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EF1ABB-B078-66B6-F2EF-A040BD58E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65" y="4027858"/>
                <a:ext cx="2441631" cy="410305"/>
              </a:xfrm>
              <a:prstGeom prst="rect">
                <a:avLst/>
              </a:prstGeom>
              <a:blipFill>
                <a:blip r:embed="rId10"/>
                <a:stretch>
                  <a:fillRect l="-2073" b="-2424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5">
                <a:extLst>
                  <a:ext uri="{FF2B5EF4-FFF2-40B4-BE49-F238E27FC236}">
                    <a16:creationId xmlns:a16="http://schemas.microsoft.com/office/drawing/2014/main" id="{7B27B972-E516-9760-A1B7-7C78DF2161B4}"/>
                  </a:ext>
                </a:extLst>
              </p:cNvPr>
              <p:cNvSpPr txBox="1"/>
              <p:nvPr/>
            </p:nvSpPr>
            <p:spPr>
              <a:xfrm>
                <a:off x="1919197" y="897646"/>
                <a:ext cx="3632854" cy="3912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15">
                <a:extLst>
                  <a:ext uri="{FF2B5EF4-FFF2-40B4-BE49-F238E27FC236}">
                    <a16:creationId xmlns:a16="http://schemas.microsoft.com/office/drawing/2014/main" id="{7B27B972-E516-9760-A1B7-7C78DF216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7" y="897646"/>
                <a:ext cx="3632854" cy="391261"/>
              </a:xfrm>
              <a:prstGeom prst="rect">
                <a:avLst/>
              </a:prstGeom>
              <a:blipFill>
                <a:blip r:embed="rId11"/>
                <a:stretch>
                  <a:fillRect t="-9375" b="-625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6C72D604-DABF-838D-DED6-F56A590B32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66" y="194204"/>
            <a:ext cx="2898743" cy="1913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E5C244-7F76-4B1E-84AE-3EC834F94749}"/>
              </a:ext>
            </a:extLst>
          </p:cNvPr>
          <p:cNvSpPr txBox="1"/>
          <p:nvPr/>
        </p:nvSpPr>
        <p:spPr>
          <a:xfrm>
            <a:off x="576207" y="912671"/>
            <a:ext cx="147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三維駐波</a:t>
            </a:r>
            <a:r>
              <a:rPr lang="en-GB" dirty="0"/>
              <a:t>：</a:t>
            </a:r>
            <a:endParaRPr lang="en-TW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3B4075-F0E7-A485-87A6-36041EEE44DE}"/>
              </a:ext>
            </a:extLst>
          </p:cNvPr>
          <p:cNvSpPr/>
          <p:nvPr/>
        </p:nvSpPr>
        <p:spPr>
          <a:xfrm>
            <a:off x="7236296" y="866862"/>
            <a:ext cx="869709" cy="22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8532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12" grpId="0"/>
      <p:bldP spid="3" grpId="0" animBg="1"/>
      <p:bldP spid="13" grpId="0" animBg="1"/>
      <p:bldP spid="6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A01EF-D6DB-975B-A9F3-689C0354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8182727" cy="36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C82E1-AC4C-0111-0B56-EADFBD90A998}"/>
              </a:ext>
            </a:extLst>
          </p:cNvPr>
          <p:cNvSpPr/>
          <p:nvPr/>
        </p:nvSpPr>
        <p:spPr>
          <a:xfrm>
            <a:off x="611560" y="1340768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16C05-3432-9903-1896-1D857BAB1A14}"/>
              </a:ext>
            </a:extLst>
          </p:cNvPr>
          <p:cNvSpPr txBox="1"/>
          <p:nvPr/>
        </p:nvSpPr>
        <p:spPr bwMode="auto">
          <a:xfrm>
            <a:off x="3851920" y="4766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長方形空腔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3">
                <a:extLst>
                  <a:ext uri="{FF2B5EF4-FFF2-40B4-BE49-F238E27FC236}">
                    <a16:creationId xmlns:a16="http://schemas.microsoft.com/office/drawing/2014/main" id="{C37249F7-E90E-0F02-F1BE-6CA30957BC40}"/>
                  </a:ext>
                </a:extLst>
              </p:cNvPr>
              <p:cNvSpPr txBox="1"/>
              <p:nvPr/>
            </p:nvSpPr>
            <p:spPr>
              <a:xfrm>
                <a:off x="2233122" y="4839507"/>
                <a:ext cx="1177887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字方塊 33">
                <a:extLst>
                  <a:ext uri="{FF2B5EF4-FFF2-40B4-BE49-F238E27FC236}">
                    <a16:creationId xmlns:a16="http://schemas.microsoft.com/office/drawing/2014/main" id="{C37249F7-E90E-0F02-F1BE-6CA30957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22" y="4839507"/>
                <a:ext cx="1177887" cy="564898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3">
                <a:extLst>
                  <a:ext uri="{FF2B5EF4-FFF2-40B4-BE49-F238E27FC236}">
                    <a16:creationId xmlns:a16="http://schemas.microsoft.com/office/drawing/2014/main" id="{FE1B4A83-CB9C-A444-0A0A-D4DBC4161065}"/>
                  </a:ext>
                </a:extLst>
              </p:cNvPr>
              <p:cNvSpPr txBox="1"/>
              <p:nvPr/>
            </p:nvSpPr>
            <p:spPr>
              <a:xfrm>
                <a:off x="3745290" y="4839507"/>
                <a:ext cx="1193147" cy="5724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字方塊 33">
                <a:extLst>
                  <a:ext uri="{FF2B5EF4-FFF2-40B4-BE49-F238E27FC236}">
                    <a16:creationId xmlns:a16="http://schemas.microsoft.com/office/drawing/2014/main" id="{FE1B4A83-CB9C-A444-0A0A-D4DBC416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90" y="4839507"/>
                <a:ext cx="1193147" cy="572464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3">
                <a:extLst>
                  <a:ext uri="{FF2B5EF4-FFF2-40B4-BE49-F238E27FC236}">
                    <a16:creationId xmlns:a16="http://schemas.microsoft.com/office/drawing/2014/main" id="{4802A609-A588-9E3F-FE42-B6540381DFF5}"/>
                  </a:ext>
                </a:extLst>
              </p:cNvPr>
              <p:cNvSpPr txBox="1"/>
              <p:nvPr/>
            </p:nvSpPr>
            <p:spPr>
              <a:xfrm>
                <a:off x="5266598" y="4839507"/>
                <a:ext cx="1157112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33">
                <a:extLst>
                  <a:ext uri="{FF2B5EF4-FFF2-40B4-BE49-F238E27FC236}">
                    <a16:creationId xmlns:a16="http://schemas.microsoft.com/office/drawing/2014/main" id="{4802A609-A588-9E3F-FE42-B6540381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598" y="4839507"/>
                <a:ext cx="1157112" cy="564898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52728C-26CE-AD7D-717F-228D7415662D}"/>
                  </a:ext>
                </a:extLst>
              </p:cNvPr>
              <p:cNvSpPr txBox="1"/>
              <p:nvPr/>
            </p:nvSpPr>
            <p:spPr bwMode="auto">
              <a:xfrm>
                <a:off x="2233122" y="5599561"/>
                <a:ext cx="4127155" cy="64460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52728C-26CE-AD7D-717F-228D74156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3122" y="5599561"/>
                <a:ext cx="4127155" cy="644600"/>
              </a:xfrm>
              <a:prstGeom prst="rect">
                <a:avLst/>
              </a:prstGeom>
              <a:blipFill>
                <a:blip r:embed="rId6"/>
                <a:stretch>
                  <a:fillRect t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931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B479A-15C4-4A53-2789-9B520EF9A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2"/>
          <a:stretch/>
        </p:blipFill>
        <p:spPr>
          <a:xfrm>
            <a:off x="5364088" y="10368"/>
            <a:ext cx="3653284" cy="5092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A6C932-235C-A128-699A-9FBE982C8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103068"/>
            <a:ext cx="3655951" cy="163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695B7-B200-9B8C-27FE-3179F053C8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28"/>
          <a:stretch/>
        </p:blipFill>
        <p:spPr>
          <a:xfrm>
            <a:off x="131479" y="2334468"/>
            <a:ext cx="5109901" cy="440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CC0C5-9468-09EC-F589-0B425DDB0EA0}"/>
              </a:ext>
            </a:extLst>
          </p:cNvPr>
          <p:cNvSpPr txBox="1"/>
          <p:nvPr/>
        </p:nvSpPr>
        <p:spPr bwMode="auto">
          <a:xfrm>
            <a:off x="1174261" y="1628800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Young’s University Physics</a:t>
            </a:r>
          </a:p>
        </p:txBody>
      </p:sp>
    </p:spTree>
    <p:extLst>
      <p:ext uri="{BB962C8B-B14F-4D97-AF65-F5344CB8AC3E}">
        <p14:creationId xmlns:p14="http://schemas.microsoft.com/office/powerpoint/2010/main" val="1885813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4"/>
          <a:stretch/>
        </p:blipFill>
        <p:spPr bwMode="auto">
          <a:xfrm>
            <a:off x="2811239" y="841385"/>
            <a:ext cx="2742226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059565" y="5497138"/>
            <a:ext cx="188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奇函數偶函數：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/>
              <p:nvPr/>
            </p:nvSpPr>
            <p:spPr bwMode="auto">
              <a:xfrm>
                <a:off x="3155065" y="4429857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065" y="4429857"/>
                <a:ext cx="2012409" cy="582147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381BE61D-7965-F824-C7DE-420CCDC63D52}"/>
                  </a:ext>
                </a:extLst>
              </p:cNvPr>
              <p:cNvSpPr/>
              <p:nvPr/>
            </p:nvSpPr>
            <p:spPr>
              <a:xfrm>
                <a:off x="5076056" y="405144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381BE61D-7965-F824-C7DE-420CCDC63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51440"/>
                <a:ext cx="324733" cy="246221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79AD0-C842-31BF-08C5-2A2E8766BA37}"/>
                  </a:ext>
                </a:extLst>
              </p:cNvPr>
              <p:cNvSpPr txBox="1"/>
              <p:nvPr/>
            </p:nvSpPr>
            <p:spPr bwMode="auto">
              <a:xfrm>
                <a:off x="3059832" y="5055759"/>
                <a:ext cx="3416945" cy="461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位能對中點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對稱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679AD0-C842-31BF-08C5-2A2E8766B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055759"/>
                <a:ext cx="3416945" cy="461473"/>
              </a:xfrm>
              <a:prstGeom prst="rect">
                <a:avLst/>
              </a:prstGeom>
              <a:blipFill>
                <a:blip r:embed="rId5"/>
                <a:stretch>
                  <a:fillRect l="-1111" b="-52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8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7" descr="bohrex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78968"/>
            <a:ext cx="236696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字方塊 7"/>
          <p:cNvSpPr txBox="1">
            <a:spLocks noChangeArrowheads="1"/>
          </p:cNvSpPr>
          <p:nvPr/>
        </p:nvSpPr>
        <p:spPr bwMode="auto">
          <a:xfrm>
            <a:off x="1085949" y="4623969"/>
            <a:ext cx="714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波爾的原子模型中的電子穩定軌道即是定態！</a:t>
            </a: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1083104" y="5431331"/>
            <a:ext cx="7953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但定態並不一定永遠穩定，電磁場會使原本的定態成為激發態，成為不穩定。</a:t>
            </a:r>
          </a:p>
        </p:txBody>
      </p:sp>
      <p:sp>
        <p:nvSpPr>
          <p:cNvPr id="20488" name="文字方塊 7"/>
          <p:cNvSpPr txBox="1">
            <a:spLocks noChangeArrowheads="1"/>
          </p:cNvSpPr>
          <p:nvPr/>
        </p:nvSpPr>
        <p:spPr bwMode="auto">
          <a:xfrm>
            <a:off x="1085949" y="5025172"/>
            <a:ext cx="5358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en-US" altLang="zh-TW" dirty="0"/>
              <a:t> </a:t>
            </a:r>
            <a:r>
              <a:rPr lang="zh-TW" altLang="en-US" dirty="0"/>
              <a:t>駐立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</a:t>
            </a:r>
            <a:r>
              <a:rPr lang="zh-TW" altLang="en-US" dirty="0"/>
              <a:t>穩定。</a:t>
            </a:r>
          </a:p>
        </p:txBody>
      </p:sp>
    </p:spTree>
    <p:extLst>
      <p:ext uri="{BB962C8B-B14F-4D97-AF65-F5344CB8AC3E}">
        <p14:creationId xmlns:p14="http://schemas.microsoft.com/office/powerpoint/2010/main" val="36399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34EEA-0254-D29E-5CD8-C4966F13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72816"/>
            <a:ext cx="788571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948713" y="2947176"/>
                <a:ext cx="5237780" cy="5191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𝑘𝑥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zh-CN" alt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𝜔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zh-CN" alt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  <m:r>
                        <a:rPr lang="en-US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3" y="2947176"/>
                <a:ext cx="5237780" cy="519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4" name="Text Box 19"/>
              <p:cNvSpPr txBox="1">
                <a:spLocks noChangeArrowheads="1"/>
              </p:cNvSpPr>
              <p:nvPr/>
            </p:nvSpPr>
            <p:spPr bwMode="auto">
              <a:xfrm>
                <a:off x="759773" y="1363566"/>
                <a:ext cx="62085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可以稱為固定能量解。</a:t>
                </a:r>
                <a:r>
                  <a:rPr lang="zh-TW" altLang="en-US" dirty="0">
                    <a:cs typeface="Times New Roman" pitchFamily="18" charset="0"/>
                  </a:rPr>
                  <a:t>能量為某特定數值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cs typeface="Times New Roman" pitchFamily="18" charset="0"/>
                  </a:rPr>
                  <a:t>！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58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73" y="1363566"/>
                <a:ext cx="6208510" cy="369332"/>
              </a:xfrm>
              <a:prstGeom prst="rect">
                <a:avLst/>
              </a:prstGeom>
              <a:blipFill>
                <a:blip r:embed="rId4"/>
                <a:stretch>
                  <a:fillRect l="-1022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9" name="文字方塊 11"/>
          <p:cNvSpPr txBox="1">
            <a:spLocks noChangeArrowheads="1"/>
          </p:cNvSpPr>
          <p:nvPr/>
        </p:nvSpPr>
        <p:spPr bwMode="auto">
          <a:xfrm>
            <a:off x="882779" y="2471315"/>
            <a:ext cx="4835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自由電子波顯然能量固定，以此為例：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 noChangeArrowheads="1"/>
              </p:cNvSpPr>
              <p:nvPr/>
            </p:nvSpPr>
            <p:spPr bwMode="auto">
              <a:xfrm>
                <a:off x="882779" y="3613347"/>
                <a:ext cx="678556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cs typeface="Times New Roman" pitchFamily="18" charset="0"/>
                  </a:rPr>
                  <a:t>數值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決定了與時間的關聯</a:t>
                </a:r>
                <a:r>
                  <a:rPr lang="zh-TW" altLang="en-US" i="1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而且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時間部分與空間部分可以分離</a:t>
                </a:r>
                <a:r>
                  <a:rPr lang="zh-TW" altLang="en-US" dirty="0"/>
                  <a:t>！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779" y="3613347"/>
                <a:ext cx="6785565" cy="369332"/>
              </a:xfrm>
              <a:prstGeom prst="rect">
                <a:avLst/>
              </a:prstGeom>
              <a:blipFill>
                <a:blip r:embed="rId5"/>
                <a:stretch>
                  <a:fillRect l="-74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90" name="文字方塊 23"/>
              <p:cNvSpPr txBox="1">
                <a:spLocks noChangeArrowheads="1"/>
              </p:cNvSpPr>
              <p:nvPr/>
            </p:nvSpPr>
            <p:spPr bwMode="auto">
              <a:xfrm>
                <a:off x="667746" y="2047191"/>
                <a:ext cx="49123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固定能量解波函數與數值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的關係為何？</a:t>
                </a:r>
              </a:p>
            </p:txBody>
          </p:sp>
        </mc:Choice>
        <mc:Fallback xmlns="">
          <p:sp>
            <p:nvSpPr>
              <p:cNvPr id="24590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746" y="2047191"/>
                <a:ext cx="4912366" cy="369332"/>
              </a:xfrm>
              <a:prstGeom prst="rect">
                <a:avLst/>
              </a:prstGeom>
              <a:blipFill>
                <a:blip r:embed="rId6"/>
                <a:stretch>
                  <a:fillRect l="-1031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5" name="文字方塊 24"/>
          <p:cNvSpPr txBox="1">
            <a:spLocks noChangeArrowheads="1"/>
          </p:cNvSpPr>
          <p:nvPr/>
        </p:nvSpPr>
        <p:spPr bwMode="auto">
          <a:xfrm>
            <a:off x="859579" y="4072146"/>
            <a:ext cx="7962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讓我們大膽猜想所有固定能量解，</a:t>
            </a:r>
            <a:r>
              <a:rPr lang="zh-TW" altLang="en-US" dirty="0"/>
              <a:t>時間部分與空間部分都可以分離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936305" y="5581328"/>
                <a:ext cx="2527423" cy="49686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305" y="5581328"/>
                <a:ext cx="2527423" cy="49686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11">
            <a:extLst>
              <a:ext uri="{FF2B5EF4-FFF2-40B4-BE49-F238E27FC236}">
                <a16:creationId xmlns:a16="http://schemas.microsoft.com/office/drawing/2014/main" id="{030BE5F3-8918-DF4A-AD04-412518A6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73" y="977668"/>
            <a:ext cx="6851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獨立的微觀系統能量不變，因此一定處於能量固定的狀態！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E51677BF-BB6D-1B56-A794-FCF57675F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090" y="5076668"/>
                <a:ext cx="7857277" cy="480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可以證明，如此定義，時間的部分就</a:t>
                </a:r>
                <a:r>
                  <a:rPr lang="zh-TW" altLang="en-US" dirty="0"/>
                  <a:t>可以確定解出：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文字方塊 24">
                <a:extLst>
                  <a:ext uri="{FF2B5EF4-FFF2-40B4-BE49-F238E27FC236}">
                    <a16:creationId xmlns:a16="http://schemas.microsoft.com/office/drawing/2014/main" id="{E51677BF-BB6D-1B56-A794-FCF57675F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090" y="5076668"/>
                <a:ext cx="7857277" cy="480709"/>
              </a:xfrm>
              <a:prstGeom prst="rect">
                <a:avLst/>
              </a:prstGeom>
              <a:blipFill>
                <a:blip r:embed="rId8"/>
                <a:stretch>
                  <a:fillRect l="-646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/>
              <p:nvPr/>
            </p:nvSpPr>
            <p:spPr bwMode="auto">
              <a:xfrm>
                <a:off x="948713" y="4496270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3" y="4496270"/>
                <a:ext cx="2343142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1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419" grpId="0"/>
      <p:bldP spid="12" grpId="0"/>
      <p:bldP spid="25615" grpId="0"/>
      <p:bldP spid="16" grpId="0" animBg="1"/>
      <p:bldP spid="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183DEFB2-7679-07CB-7627-B3F1788E8351}"/>
                  </a:ext>
                </a:extLst>
              </p:cNvPr>
              <p:cNvSpPr txBox="1"/>
              <p:nvPr/>
            </p:nvSpPr>
            <p:spPr bwMode="auto">
              <a:xfrm>
                <a:off x="3550981" y="6153530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183DEFB2-7679-07CB-7627-B3F1788E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981" y="6153530"/>
                <a:ext cx="1515608" cy="49686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/>
              <p:nvPr/>
            </p:nvSpPr>
            <p:spPr bwMode="auto">
              <a:xfrm>
                <a:off x="1015833" y="607260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607260"/>
                <a:ext cx="2343142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604" y="188640"/>
                <a:ext cx="71287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定態波函數，</a:t>
                </a:r>
                <a:r>
                  <a:rPr lang="zh-TW" altLang="en-US" dirty="0"/>
                  <a:t>時間部分與空間部分可以分離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604" y="188640"/>
                <a:ext cx="7128791" cy="369332"/>
              </a:xfrm>
              <a:prstGeom prst="rect">
                <a:avLst/>
              </a:prstGeom>
              <a:blipFill>
                <a:blip r:embed="rId4"/>
                <a:stretch>
                  <a:fillRect l="-712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/>
              <p:nvPr/>
            </p:nvSpPr>
            <p:spPr bwMode="auto">
              <a:xfrm>
                <a:off x="1015833" y="1420874"/>
                <a:ext cx="303531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1420874"/>
                <a:ext cx="3035318" cy="648126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182764-1A02-01FF-7F87-BC29063A7C7A}"/>
              </a:ext>
            </a:extLst>
          </p:cNvPr>
          <p:cNvSpPr txBox="1"/>
          <p:nvPr/>
        </p:nvSpPr>
        <p:spPr bwMode="auto">
          <a:xfrm>
            <a:off x="1007604" y="1009129"/>
            <a:ext cx="3470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代入薛丁格方程式：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/>
              <p:nvPr/>
            </p:nvSpPr>
            <p:spPr bwMode="auto">
              <a:xfrm>
                <a:off x="1021325" y="2424279"/>
                <a:ext cx="536323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1325" y="2424279"/>
                <a:ext cx="5363238" cy="648126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DCA21F-7078-0730-1B70-F3184B67A661}"/>
              </a:ext>
            </a:extLst>
          </p:cNvPr>
          <p:cNvSpPr txBox="1"/>
          <p:nvPr/>
        </p:nvSpPr>
        <p:spPr bwMode="auto">
          <a:xfrm>
            <a:off x="1021324" y="2081720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/>
              <p:nvPr/>
            </p:nvSpPr>
            <p:spPr bwMode="auto">
              <a:xfrm>
                <a:off x="1032063" y="3476451"/>
                <a:ext cx="519612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063" y="3476451"/>
                <a:ext cx="5196121" cy="71731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/>
              <p:nvPr/>
            </p:nvSpPr>
            <p:spPr bwMode="auto">
              <a:xfrm>
                <a:off x="1015833" y="3097194"/>
                <a:ext cx="32750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左右都除以</a:t>
                </a:r>
                <a:r>
                  <a:rPr lang="en-US" altLang="zh-TW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3" y="3097194"/>
                <a:ext cx="3275006" cy="369332"/>
              </a:xfrm>
              <a:prstGeom prst="rect">
                <a:avLst/>
              </a:prstGeom>
              <a:blipFill>
                <a:blip r:embed="rId8"/>
                <a:stretch>
                  <a:fillRect l="-19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/>
              <p:nvPr/>
            </p:nvSpPr>
            <p:spPr bwMode="auto">
              <a:xfrm>
                <a:off x="1015832" y="4226135"/>
                <a:ext cx="65805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現在左邊只與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有關，右邊只與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有關，兩者是獨立變數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5832" y="4226135"/>
                <a:ext cx="6580503" cy="369332"/>
              </a:xfrm>
              <a:prstGeom prst="rect">
                <a:avLst/>
              </a:prstGeom>
              <a:blipFill>
                <a:blip r:embed="rId9"/>
                <a:stretch>
                  <a:fillRect l="-96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/>
              <p:nvPr/>
            </p:nvSpPr>
            <p:spPr bwMode="auto">
              <a:xfrm>
                <a:off x="999603" y="4595467"/>
                <a:ext cx="71287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這不可能，唯一例外是左右兩式與兩者都無關，是一常數。設為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603" y="4595467"/>
                <a:ext cx="7128791" cy="369332"/>
              </a:xfrm>
              <a:prstGeom prst="rect">
                <a:avLst/>
              </a:prstGeom>
              <a:blipFill>
                <a:blip r:embed="rId10"/>
                <a:stretch>
                  <a:fillRect l="-71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/>
              <p:nvPr/>
            </p:nvSpPr>
            <p:spPr bwMode="auto">
              <a:xfrm>
                <a:off x="1048919" y="5064364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919" y="5064364"/>
                <a:ext cx="5683322" cy="717312"/>
              </a:xfrm>
              <a:prstGeom prst="rect">
                <a:avLst/>
              </a:prstGeom>
              <a:blipFill>
                <a:blip r:embed="rId11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D3741FE-F34E-1CD4-55CD-E029BF00AEC5}"/>
              </a:ext>
            </a:extLst>
          </p:cNvPr>
          <p:cNvSpPr/>
          <p:nvPr/>
        </p:nvSpPr>
        <p:spPr>
          <a:xfrm>
            <a:off x="4526519" y="4938712"/>
            <a:ext cx="2242986" cy="1054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06FFFC2E-3864-A523-19F4-91DC860750F0}"/>
                  </a:ext>
                </a:extLst>
              </p:cNvPr>
              <p:cNvSpPr txBox="1"/>
              <p:nvPr/>
            </p:nvSpPr>
            <p:spPr bwMode="auto">
              <a:xfrm>
                <a:off x="1067175" y="6069379"/>
                <a:ext cx="1992657" cy="6298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06FFFC2E-3864-A523-19F4-91DC8607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175" y="6069379"/>
                <a:ext cx="1992657" cy="629852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2D568CF5-A444-3F32-6596-594C7824643F}"/>
              </a:ext>
            </a:extLst>
          </p:cNvPr>
          <p:cNvSpPr/>
          <p:nvPr/>
        </p:nvSpPr>
        <p:spPr>
          <a:xfrm>
            <a:off x="3194914" y="6300809"/>
            <a:ext cx="220985" cy="16981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4C4913-2EAE-DF12-A6B2-D141DF6814E3}"/>
              </a:ext>
            </a:extLst>
          </p:cNvPr>
          <p:cNvCxnSpPr/>
          <p:nvPr/>
        </p:nvCxnSpPr>
        <p:spPr>
          <a:xfrm flipH="1">
            <a:off x="2051720" y="976592"/>
            <a:ext cx="481772" cy="58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BC422D-3C3F-DE0F-D4A0-ABAB7B8AFE9A}"/>
              </a:ext>
            </a:extLst>
          </p:cNvPr>
          <p:cNvCxnSpPr>
            <a:cxnSpLocks/>
          </p:cNvCxnSpPr>
          <p:nvPr/>
        </p:nvCxnSpPr>
        <p:spPr>
          <a:xfrm>
            <a:off x="2533492" y="966716"/>
            <a:ext cx="402851" cy="64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272DE8-A85C-5CFE-B5FD-505E30135D3C}"/>
              </a:ext>
            </a:extLst>
          </p:cNvPr>
          <p:cNvCxnSpPr>
            <a:cxnSpLocks/>
          </p:cNvCxnSpPr>
          <p:nvPr/>
        </p:nvCxnSpPr>
        <p:spPr>
          <a:xfrm>
            <a:off x="2551306" y="977288"/>
            <a:ext cx="1151638" cy="518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  <p:bldP spid="8" grpId="0" animBg="1"/>
      <p:bldP spid="10" grpId="0"/>
      <p:bldP spid="11" grpId="0"/>
      <p:bldP spid="13" grpId="0"/>
      <p:bldP spid="14" grpId="0" animBg="1"/>
      <p:bldP spid="9" grpId="0" animBg="1"/>
      <p:bldP spid="12" grpId="0" animBg="1"/>
      <p:bldP spid="1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9685</TotalTime>
  <Words>3375</Words>
  <Application>Microsoft Macintosh PowerPoint</Application>
  <PresentationFormat>On-screen Show (4:3)</PresentationFormat>
  <Paragraphs>419</Paragraphs>
  <Slides>55</Slides>
  <Notes>2</Notes>
  <HiddenSlides>11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PMingLiU</vt:lpstr>
      <vt:lpstr>Arial</vt:lpstr>
      <vt:lpstr>Calibri</vt:lpstr>
      <vt:lpstr>Cambria Math</vt:lpstr>
      <vt:lpstr>Times New Roman</vt:lpstr>
      <vt:lpstr>Office 佈景主題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633</cp:revision>
  <dcterms:created xsi:type="dcterms:W3CDTF">2008-03-17T12:32:20Z</dcterms:created>
  <dcterms:modified xsi:type="dcterms:W3CDTF">2023-12-10T05:26:08Z</dcterms:modified>
</cp:coreProperties>
</file>