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8" r:id="rId2"/>
    <p:sldId id="279" r:id="rId3"/>
    <p:sldId id="378" r:id="rId4"/>
    <p:sldId id="360" r:id="rId5"/>
    <p:sldId id="364" r:id="rId6"/>
    <p:sldId id="361" r:id="rId7"/>
    <p:sldId id="362" r:id="rId8"/>
    <p:sldId id="363" r:id="rId9"/>
    <p:sldId id="280" r:id="rId10"/>
    <p:sldId id="365" r:id="rId11"/>
    <p:sldId id="366" r:id="rId12"/>
    <p:sldId id="368" r:id="rId13"/>
    <p:sldId id="370" r:id="rId14"/>
    <p:sldId id="371" r:id="rId15"/>
    <p:sldId id="403" r:id="rId16"/>
    <p:sldId id="383" r:id="rId17"/>
    <p:sldId id="372" r:id="rId18"/>
    <p:sldId id="401" r:id="rId19"/>
    <p:sldId id="373" r:id="rId20"/>
    <p:sldId id="284" r:id="rId21"/>
    <p:sldId id="376" r:id="rId22"/>
    <p:sldId id="311" r:id="rId23"/>
    <p:sldId id="380" r:id="rId24"/>
    <p:sldId id="379" r:id="rId25"/>
    <p:sldId id="375" r:id="rId26"/>
    <p:sldId id="374" r:id="rId27"/>
    <p:sldId id="377" r:id="rId28"/>
    <p:sldId id="310" r:id="rId29"/>
    <p:sldId id="381" r:id="rId30"/>
    <p:sldId id="382" r:id="rId31"/>
    <p:sldId id="285" r:id="rId32"/>
    <p:sldId id="286" r:id="rId33"/>
    <p:sldId id="292" r:id="rId34"/>
    <p:sldId id="289" r:id="rId35"/>
    <p:sldId id="384" r:id="rId36"/>
    <p:sldId id="291" r:id="rId37"/>
    <p:sldId id="293" r:id="rId38"/>
    <p:sldId id="290" r:id="rId39"/>
    <p:sldId id="294" r:id="rId40"/>
    <p:sldId id="295" r:id="rId41"/>
    <p:sldId id="296" r:id="rId42"/>
    <p:sldId id="396" r:id="rId43"/>
    <p:sldId id="402" r:id="rId44"/>
    <p:sldId id="385" r:id="rId45"/>
    <p:sldId id="391" r:id="rId46"/>
    <p:sldId id="398" r:id="rId47"/>
    <p:sldId id="397" r:id="rId48"/>
    <p:sldId id="388" r:id="rId49"/>
    <p:sldId id="389" r:id="rId50"/>
    <p:sldId id="390" r:id="rId5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0000"/>
    <a:srgbClr val="FFCCCC"/>
    <a:srgbClr val="E7F1AD"/>
    <a:srgbClr val="33CC3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85" autoAdjust="0"/>
    <p:restoredTop sz="96197" autoAdjust="0"/>
  </p:normalViewPr>
  <p:slideViewPr>
    <p:cSldViewPr>
      <p:cViewPr varScale="1">
        <p:scale>
          <a:sx n="124" d="100"/>
          <a:sy n="124" d="100"/>
        </p:scale>
        <p:origin x="12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D0823-B99A-4CC0-BD8B-285FA1273B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477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D6AAE-826A-4D6B-810A-9C51AAE403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963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1873-174D-442A-B25B-895341C670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057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ABD1E-1D11-4B02-85F5-2504757A79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033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A9B17-5E0C-42F8-A816-D7BFFBCC06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290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27FBA-C231-4857-B40A-52B699FED0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487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00C29-C638-4141-8463-249A9171BF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64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F38A3-8AB6-457F-AEF2-4EA64F945F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418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AA127-5DBA-427E-9FBB-1318662E56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77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F8540-F562-4B88-8F82-7C874B2DB0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595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30C7F-421C-498E-BC6E-86669F4787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907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E5A95C-C454-43E9-B3B9-44519F4917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photo.pchome.com.tw/fm977/123659538338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11.jpe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0.png"/><Relationship Id="rId10" Type="http://schemas.openxmlformats.org/officeDocument/2006/relationships/image" Target="../media/image34.png"/><Relationship Id="rId4" Type="http://schemas.openxmlformats.org/officeDocument/2006/relationships/image" Target="../media/image24.jpeg"/><Relationship Id="rId9" Type="http://schemas.openxmlformats.org/officeDocument/2006/relationships/image" Target="../media/image28.pn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6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39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380.png"/><Relationship Id="rId1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0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6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0.png"/><Relationship Id="rId5" Type="http://schemas.openxmlformats.org/officeDocument/2006/relationships/image" Target="../media/image600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image" Target="../media/image610.png"/><Relationship Id="rId7" Type="http://schemas.openxmlformats.org/officeDocument/2006/relationships/image" Target="../media/image66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0.png"/><Relationship Id="rId5" Type="http://schemas.openxmlformats.org/officeDocument/2006/relationships/image" Target="../media/image640.png"/><Relationship Id="rId10" Type="http://schemas.openxmlformats.org/officeDocument/2006/relationships/image" Target="../media/image690.png"/><Relationship Id="rId4" Type="http://schemas.openxmlformats.org/officeDocument/2006/relationships/image" Target="../media/image630.png"/><Relationship Id="rId9" Type="http://schemas.openxmlformats.org/officeDocument/2006/relationships/image" Target="../media/image6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image" Target="../media/image73.jpe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wmf"/><Relationship Id="rId11" Type="http://schemas.openxmlformats.org/officeDocument/2006/relationships/image" Target="../media/image810.pn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91.png"/><Relationship Id="rId4" Type="http://schemas.openxmlformats.org/officeDocument/2006/relationships/image" Target="../media/image74.wmf"/><Relationship Id="rId9" Type="http://schemas.openxmlformats.org/officeDocument/2006/relationships/image" Target="../media/image77.jpeg"/><Relationship Id="rId1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hyperlink" Target="http://upload.wikimedia.org/wikipedia/commons/8/8e/Music_frequency_diatonic_scale-3.sv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gif"/><Relationship Id="rId2" Type="http://schemas.openxmlformats.org/officeDocument/2006/relationships/hyperlink" Target="http://upload.wikimedia.org/wikipedia/en/5/50/Square_wave_frequency_spectrum_animation.gif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3" Type="http://schemas.openxmlformats.org/officeDocument/2006/relationships/image" Target="../media/image117.wmf"/><Relationship Id="rId7" Type="http://schemas.openxmlformats.org/officeDocument/2006/relationships/image" Target="../media/image119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8.wmf"/><Relationship Id="rId4" Type="http://schemas.openxmlformats.org/officeDocument/2006/relationships/oleObject" Target="../embeddings/oleObject7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oleObject" Target="../embeddings/oleObject14.bin"/><Relationship Id="rId3" Type="http://schemas.openxmlformats.org/officeDocument/2006/relationships/image" Target="../media/image121.wmf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26.wmf"/><Relationship Id="rId2" Type="http://schemas.openxmlformats.org/officeDocument/2006/relationships/oleObject" Target="../embeddings/oleObject9.bin"/><Relationship Id="rId16" Type="http://schemas.openxmlformats.org/officeDocument/2006/relationships/image" Target="../media/image1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jpeg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122.wmf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25.wmf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2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7" Type="http://schemas.openxmlformats.org/officeDocument/2006/relationships/image" Target="../media/image131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30.wmf"/><Relationship Id="rId4" Type="http://schemas.openxmlformats.org/officeDocument/2006/relationships/oleObject" Target="../embeddings/oleObject1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33.wmf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5.png"/><Relationship Id="rId12" Type="http://schemas.openxmlformats.org/officeDocument/2006/relationships/image" Target="../media/image135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20.png"/><Relationship Id="rId15" Type="http://schemas.openxmlformats.org/officeDocument/2006/relationships/image" Target="../media/image147.png"/><Relationship Id="rId10" Type="http://schemas.openxmlformats.org/officeDocument/2006/relationships/image" Target="../media/image1510.png"/><Relationship Id="rId14" Type="http://schemas.openxmlformats.org/officeDocument/2006/relationships/image" Target="../media/image1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1.png"/><Relationship Id="rId3" Type="http://schemas.openxmlformats.org/officeDocument/2006/relationships/oleObject" Target="../embeddings/oleObject21.bin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37.wmf"/><Relationship Id="rId9" Type="http://schemas.openxmlformats.org/officeDocument/2006/relationships/image" Target="../media/image152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oleObject" Target="../embeddings/oleObject23.bin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wmf"/><Relationship Id="rId11" Type="http://schemas.openxmlformats.org/officeDocument/2006/relationships/image" Target="../media/image162.png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161.png"/><Relationship Id="rId4" Type="http://schemas.openxmlformats.org/officeDocument/2006/relationships/image" Target="../media/image139.wmf"/><Relationship Id="rId9" Type="http://schemas.openxmlformats.org/officeDocument/2006/relationships/image" Target="../media/image16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oleObject" Target="../embeddings/oleObject25.bin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37.wmf"/><Relationship Id="rId9" Type="http://schemas.openxmlformats.org/officeDocument/2006/relationships/image" Target="../media/image16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oleObject" Target="../embeddings/oleObject33.bin"/><Relationship Id="rId18" Type="http://schemas.openxmlformats.org/officeDocument/2006/relationships/oleObject" Target="../embeddings/oleObject36.bin"/><Relationship Id="rId26" Type="http://schemas.openxmlformats.org/officeDocument/2006/relationships/oleObject" Target="../embeddings/oleObject40.bin"/><Relationship Id="rId3" Type="http://schemas.openxmlformats.org/officeDocument/2006/relationships/image" Target="../media/image141.wmf"/><Relationship Id="rId21" Type="http://schemas.openxmlformats.org/officeDocument/2006/relationships/image" Target="../media/image146.wmf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2.bin"/><Relationship Id="rId17" Type="http://schemas.openxmlformats.org/officeDocument/2006/relationships/oleObject" Target="../embeddings/oleObject35.bin"/><Relationship Id="rId25" Type="http://schemas.openxmlformats.org/officeDocument/2006/relationships/image" Target="../media/image148.wmf"/><Relationship Id="rId2" Type="http://schemas.openxmlformats.org/officeDocument/2006/relationships/oleObject" Target="../embeddings/oleObject27.bin"/><Relationship Id="rId16" Type="http://schemas.openxmlformats.org/officeDocument/2006/relationships/image" Target="../media/image144.wmf"/><Relationship Id="rId20" Type="http://schemas.openxmlformats.org/officeDocument/2006/relationships/oleObject" Target="../embeddings/oleObject3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jpeg"/><Relationship Id="rId11" Type="http://schemas.openxmlformats.org/officeDocument/2006/relationships/oleObject" Target="../embeddings/oleObject31.bin"/><Relationship Id="rId24" Type="http://schemas.openxmlformats.org/officeDocument/2006/relationships/oleObject" Target="../embeddings/oleObject39.bin"/><Relationship Id="rId5" Type="http://schemas.openxmlformats.org/officeDocument/2006/relationships/image" Target="../media/image142.wmf"/><Relationship Id="rId15" Type="http://schemas.openxmlformats.org/officeDocument/2006/relationships/oleObject" Target="../embeddings/oleObject34.bin"/><Relationship Id="rId23" Type="http://schemas.openxmlformats.org/officeDocument/2006/relationships/image" Target="../media/image147.wmf"/><Relationship Id="rId10" Type="http://schemas.openxmlformats.org/officeDocument/2006/relationships/image" Target="../media/image139.wmf"/><Relationship Id="rId19" Type="http://schemas.openxmlformats.org/officeDocument/2006/relationships/image" Target="../media/image145.wmf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140.wmf"/><Relationship Id="rId22" Type="http://schemas.openxmlformats.org/officeDocument/2006/relationships/oleObject" Target="../embeddings/oleObject38.bin"/><Relationship Id="rId27" Type="http://schemas.openxmlformats.org/officeDocument/2006/relationships/oleObject" Target="../embeddings/oleObject4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37.wmf"/><Relationship Id="rId7" Type="http://schemas.openxmlformats.org/officeDocument/2006/relationships/image" Target="../media/image175.png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20.png"/><Relationship Id="rId5" Type="http://schemas.openxmlformats.org/officeDocument/2006/relationships/image" Target="../media/image138.wmf"/><Relationship Id="rId10" Type="http://schemas.openxmlformats.org/officeDocument/2006/relationships/image" Target="../media/image1510.png"/><Relationship Id="rId4" Type="http://schemas.openxmlformats.org/officeDocument/2006/relationships/oleObject" Target="../embeddings/oleObject43.bin"/><Relationship Id="rId9" Type="http://schemas.openxmlformats.org/officeDocument/2006/relationships/image" Target="../media/image7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hyperlink" Target="http://upload.wikimedia.org/wikipedia/commons/f/f8/Ultrasound_range_diagram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ile:Bundesarchiv_Bild_183-1990-0417-001,_Leipzig,_Universit%C3%A4tsklinik,_Untersuchung.jpg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upload.wikimedia.org/wikipedia/commons/1/16/Baby_in_ultrasound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audiosos.cn/attachments/2008/10/1_2008102021151020eR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3213"/>
            <a:ext cx="4071937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http://rp1.monday.vip.tw1.yahoo.net/res/gdsale/st_pic/1296/st-1296708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357563"/>
            <a:ext cx="3476625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http://link.photo.pchome.com.tw/s03/fm977/2/123659538338/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3214"/>
            <a:ext cx="4066442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 descr="http://www.viper.idv.tw/images/resident/misc_pic/%E6%98%A5%E6%B5%AA%E9%9F%B3%E6%A8%82%E7%AF%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7563"/>
            <a:ext cx="4041596" cy="330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17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6"/>
          <a:stretch>
            <a:fillRect/>
          </a:stretch>
        </p:blipFill>
        <p:spPr bwMode="auto">
          <a:xfrm>
            <a:off x="2123728" y="1196975"/>
            <a:ext cx="44450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文字方塊 3"/>
              <p:cNvSpPr txBox="1">
                <a:spLocks noChangeArrowheads="1"/>
              </p:cNvSpPr>
              <p:nvPr/>
            </p:nvSpPr>
            <p:spPr bwMode="auto">
              <a:xfrm>
                <a:off x="3512415" y="5092372"/>
                <a:ext cx="53213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為以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zh-TW" altLang="en-US" dirty="0"/>
                  <a:t>為平衡點的氣體分子，在時間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zh-TW" alt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zh-TW" altLang="en-US" dirty="0"/>
                  <a:t>時的位移</a:t>
                </a:r>
              </a:p>
            </p:txBody>
          </p:sp>
        </mc:Choice>
        <mc:Fallback xmlns="">
          <p:sp>
            <p:nvSpPr>
              <p:cNvPr id="3077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2415" y="5092372"/>
                <a:ext cx="5321398" cy="369332"/>
              </a:xfrm>
              <a:prstGeom prst="rect">
                <a:avLst/>
              </a:prstGeom>
              <a:blipFill>
                <a:blip r:embed="rId3"/>
                <a:stretch>
                  <a:fillRect l="-952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8" name="文字方塊 5"/>
          <p:cNvSpPr txBox="1">
            <a:spLocks noChangeArrowheads="1"/>
          </p:cNvSpPr>
          <p:nvPr/>
        </p:nvSpPr>
        <p:spPr bwMode="auto">
          <a:xfrm>
            <a:off x="3419128" y="549275"/>
            <a:ext cx="1657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聲波的波函數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907480" y="5589240"/>
                <a:ext cx="5472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因此，時間為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zh-TW" altLang="en-US" dirty="0"/>
                  <a:t>時，此分子的位置為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𝑥</m:t>
                    </m:r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dirty="0"/>
                  <a:t>。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480" y="5589240"/>
                <a:ext cx="5472831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002" t="-6667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3034B08-3699-F24E-B076-44055EE68F24}"/>
                  </a:ext>
                </a:extLst>
              </p:cNvPr>
              <p:cNvSpPr/>
              <p:nvPr/>
            </p:nvSpPr>
            <p:spPr>
              <a:xfrm>
                <a:off x="1975169" y="5072063"/>
                <a:ext cx="155901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r>
                  <a:rPr lang="zh-TW" altLang="en-US" dirty="0"/>
                  <a:t>波函數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TW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3034B08-3699-F24E-B076-44055EE68F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169" y="5072063"/>
                <a:ext cx="1559017" cy="369332"/>
              </a:xfrm>
              <a:prstGeom prst="rect">
                <a:avLst/>
              </a:prstGeom>
              <a:blipFill>
                <a:blip r:embed="rId8"/>
                <a:stretch>
                  <a:fillRect l="-3226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ig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10"/>
          <a:stretch>
            <a:fillRect/>
          </a:stretch>
        </p:blipFill>
        <p:spPr bwMode="auto">
          <a:xfrm>
            <a:off x="2051050" y="1052513"/>
            <a:ext cx="49085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143000" y="500063"/>
            <a:ext cx="7000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波函數可以是水平位移，直接但難測，以壓力表示時測量較為容易！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47D1A75-874B-694F-9D04-DFE4209B54CD}"/>
                  </a:ext>
                </a:extLst>
              </p:cNvPr>
              <p:cNvSpPr/>
              <p:nvPr/>
            </p:nvSpPr>
            <p:spPr>
              <a:xfrm>
                <a:off x="1268321" y="1817107"/>
                <a:ext cx="155901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r>
                  <a:rPr lang="zh-TW" altLang="en-US" dirty="0"/>
                  <a:t>波函數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TW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47D1A75-874B-694F-9D04-DFE4209B54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321" y="1817107"/>
                <a:ext cx="1559017" cy="369332"/>
              </a:xfrm>
              <a:prstGeom prst="rect">
                <a:avLst/>
              </a:prstGeom>
              <a:blipFill>
                <a:blip r:embed="rId3"/>
                <a:stretch>
                  <a:fillRect l="-2419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3B2673F-C3BE-464E-B720-492D0F58F3F2}"/>
                  </a:ext>
                </a:extLst>
              </p:cNvPr>
              <p:cNvSpPr/>
              <p:nvPr/>
            </p:nvSpPr>
            <p:spPr>
              <a:xfrm>
                <a:off x="248487" y="4941168"/>
                <a:ext cx="173303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r>
                  <a:rPr lang="zh-TW" altLang="en-US" dirty="0"/>
                  <a:t>波函數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TW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3B2673F-C3BE-464E-B720-492D0F58F3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87" y="4941168"/>
                <a:ext cx="1733039" cy="369332"/>
              </a:xfrm>
              <a:prstGeom prst="rect">
                <a:avLst/>
              </a:prstGeom>
              <a:blipFill>
                <a:blip r:embed="rId4"/>
                <a:stretch>
                  <a:fillRect l="-2920" t="-10000" b="-2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21391" y="1136975"/>
                <a:ext cx="5643701" cy="19606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zh-TW" altLang="en-US" i="1" smtClean="0">
                          <a:latin typeface="Cambria Math"/>
                        </a:rPr>
                        <a:t>在這裡鍵入方程式。</a:t>
                      </a:fl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91" y="1136975"/>
                <a:ext cx="5643701" cy="19606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837416" y="1745599"/>
            <a:ext cx="4572000" cy="714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37416" y="2388537"/>
            <a:ext cx="4572000" cy="714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183593" y="1817037"/>
            <a:ext cx="785813" cy="5715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130581" y="1817037"/>
            <a:ext cx="1357312" cy="5715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5" name="直線單箭頭接點 14"/>
          <p:cNvCxnSpPr/>
          <p:nvPr/>
        </p:nvCxnSpPr>
        <p:spPr>
          <a:xfrm>
            <a:off x="1194603" y="1959912"/>
            <a:ext cx="1928813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8" idx="3"/>
            <a:endCxn id="9" idx="3"/>
          </p:cNvCxnSpPr>
          <p:nvPr/>
        </p:nvCxnSpPr>
        <p:spPr>
          <a:xfrm>
            <a:off x="1969406" y="2102787"/>
            <a:ext cx="251848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60" name="Picture 9" descr="F12_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4" t="695" b="36842"/>
          <a:stretch/>
        </p:blipFill>
        <p:spPr bwMode="auto">
          <a:xfrm>
            <a:off x="6310024" y="3696022"/>
            <a:ext cx="2088232" cy="202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F17_0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4"/>
          <a:stretch/>
        </p:blipFill>
        <p:spPr bwMode="auto">
          <a:xfrm>
            <a:off x="6266449" y="967787"/>
            <a:ext cx="2698039" cy="213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004794" y="2530434"/>
                <a:ext cx="3575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94" y="2530434"/>
                <a:ext cx="357597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629504" y="2530434"/>
                <a:ext cx="8397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+∆</m:t>
                      </m:r>
                      <m:r>
                        <a:rPr lang="en-US" altLang="zh-TW" sz="16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504" y="2530434"/>
                <a:ext cx="839717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2709624" y="2540181"/>
                <a:ext cx="11496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𝑠</m:t>
                      </m:r>
                      <m:d>
                        <m:d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624" y="2540181"/>
                <a:ext cx="1149610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000929" y="2566270"/>
                <a:ext cx="25202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1600" i="1">
                          <a:latin typeface="Cambria Math"/>
                        </a:rPr>
                        <m:t>+</m:t>
                      </m:r>
                      <m:r>
                        <a:rPr lang="en-US" altLang="zh-TW" sz="16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sz="16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𝑠</m:t>
                      </m:r>
                      <m:d>
                        <m:d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1600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sz="1600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sz="16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zh-TW" altLang="en-US" sz="1600" dirty="0"/>
                            <m:t> 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929" y="2566270"/>
                <a:ext cx="2520280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621391" y="3704495"/>
                <a:ext cx="5460984" cy="619080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+∆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zh-TW" altLang="en-US" dirty="0"/>
                                <m:t> 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zh-TW" altLang="en-US" dirty="0"/>
                                <m:t> 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𝑉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91" y="3704495"/>
                <a:ext cx="5460984" cy="61908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21390" y="4467746"/>
                <a:ext cx="1656185" cy="612796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90" y="4467746"/>
                <a:ext cx="1656185" cy="61279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646840" y="5815518"/>
                <a:ext cx="1512169" cy="61908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𝐵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40" y="5815518"/>
                <a:ext cx="1512169" cy="619080"/>
              </a:xfrm>
              <a:prstGeom prst="rect">
                <a:avLst/>
              </a:prstGeom>
              <a:blipFill>
                <a:blip r:embed="rId11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21391" y="620688"/>
                <a:ext cx="3518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zh-TW" altLang="en-US" dirty="0"/>
                  <a:t>與</a:t>
                </a:r>
                <a14:m>
                  <m:oMath xmlns:m="http://schemas.openxmlformats.org/officeDocument/2006/math">
                    <m:r>
                      <a:rPr lang="zh-TW" altLang="en-US" i="1" dirty="0" smtClean="0">
                        <a:latin typeface="Cambria Math"/>
                      </a:rPr>
                      <m:t>∆</m:t>
                    </m:r>
                    <m:r>
                      <a:rPr lang="en-US" altLang="zh-TW" b="0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zh-TW" altLang="en-US" dirty="0"/>
                  <a:t>兩個波函數是相關的！</a:t>
                </a: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91" y="620688"/>
                <a:ext cx="3518561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6667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621391" y="3284984"/>
            <a:ext cx="3302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此塊氣體的體積變化等於：</a:t>
            </a:r>
          </a:p>
        </p:txBody>
      </p:sp>
      <p:sp>
        <p:nvSpPr>
          <p:cNvPr id="10" name="矩形 9"/>
          <p:cNvSpPr/>
          <p:nvPr/>
        </p:nvSpPr>
        <p:spPr>
          <a:xfrm>
            <a:off x="2360834" y="4561115"/>
            <a:ext cx="367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體積變化比例與壓力變化成正比！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5">
                <a:extLst>
                  <a:ext uri="{FF2B5EF4-FFF2-40B4-BE49-F238E27FC236}">
                    <a16:creationId xmlns:a16="http://schemas.microsoft.com/office/drawing/2014/main" id="{B114BB57-344C-464B-9395-385876D3A8E5}"/>
                  </a:ext>
                </a:extLst>
              </p:cNvPr>
              <p:cNvSpPr txBox="1"/>
              <p:nvPr/>
            </p:nvSpPr>
            <p:spPr>
              <a:xfrm>
                <a:off x="4920839" y="5039904"/>
                <a:ext cx="1161536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𝐵</m:t>
                      </m:r>
                      <m:r>
                        <a:rPr lang="en-US" altLang="zh-TW" b="0" i="1" smtClean="0">
                          <a:latin typeface="Cambria Math"/>
                        </a:rPr>
                        <m:t>=1.4</m:t>
                      </m:r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3" name="文字方塊 5">
                <a:extLst>
                  <a:ext uri="{FF2B5EF4-FFF2-40B4-BE49-F238E27FC236}">
                    <a16:creationId xmlns:a16="http://schemas.microsoft.com/office/drawing/2014/main" id="{B114BB57-344C-464B-9395-385876D3A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839" y="5039904"/>
                <a:ext cx="116153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6B692E-810E-C043-96D3-45C9EBD8860F}"/>
                  </a:ext>
                </a:extLst>
              </p:cNvPr>
              <p:cNvSpPr/>
              <p:nvPr/>
            </p:nvSpPr>
            <p:spPr>
              <a:xfrm>
                <a:off x="2380671" y="4936014"/>
                <a:ext cx="19589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TW" dirty="0"/>
                  <a:t>是</a:t>
                </a:r>
                <a:r>
                  <a:rPr lang="en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Bulk Modulus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6B692E-810E-C043-96D3-45C9EBD886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671" y="4936014"/>
                <a:ext cx="1958998" cy="369332"/>
              </a:xfrm>
              <a:prstGeom prst="rect">
                <a:avLst/>
              </a:prstGeom>
              <a:blipFill>
                <a:blip r:embed="rId14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A422FDE2-D553-7C4E-88AF-5D380A286B49}"/>
              </a:ext>
            </a:extLst>
          </p:cNvPr>
          <p:cNvSpPr/>
          <p:nvPr/>
        </p:nvSpPr>
        <p:spPr>
          <a:xfrm>
            <a:off x="2366002" y="531037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Helvetica Neue" panose="02000503000000020004" pitchFamily="2" charset="0"/>
              </a:rPr>
              <a:t>體積彈性係數</a:t>
            </a:r>
            <a:endParaRPr lang="en-TW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4496554" y="4006711"/>
                <a:ext cx="2133341" cy="648126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𝑉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𝑃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554" y="4006711"/>
                <a:ext cx="2133341" cy="64812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1418013" y="339001"/>
            <a:ext cx="6768752" cy="1911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04" name="Line 9"/>
          <p:cNvSpPr>
            <a:spLocks noChangeShapeType="1"/>
          </p:cNvSpPr>
          <p:nvPr/>
        </p:nvSpPr>
        <p:spPr bwMode="auto">
          <a:xfrm>
            <a:off x="5142071" y="4853873"/>
            <a:ext cx="0" cy="7769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736977" y="1040675"/>
            <a:ext cx="4572000" cy="714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736977" y="1683613"/>
            <a:ext cx="4572000" cy="714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665665" y="1112113"/>
            <a:ext cx="785812" cy="5715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0" name="直線單箭頭接點 19"/>
          <p:cNvCxnSpPr/>
          <p:nvPr/>
        </p:nvCxnSpPr>
        <p:spPr>
          <a:xfrm>
            <a:off x="3058446" y="1500972"/>
            <a:ext cx="607219" cy="15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H="1">
            <a:off x="4445228" y="1505071"/>
            <a:ext cx="854968" cy="555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向右箭號 39"/>
          <p:cNvSpPr/>
          <p:nvPr/>
        </p:nvSpPr>
        <p:spPr>
          <a:xfrm>
            <a:off x="4094290" y="1085711"/>
            <a:ext cx="553597" cy="285750"/>
          </a:xfrm>
          <a:prstGeom prst="right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12" name="文字方塊 43"/>
              <p:cNvSpPr txBox="1">
                <a:spLocks noChangeArrowheads="1"/>
              </p:cNvSpPr>
              <p:nvPr/>
            </p:nvSpPr>
            <p:spPr bwMode="auto">
              <a:xfrm>
                <a:off x="1427321" y="4068061"/>
                <a:ext cx="2500312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力</a:t>
                </a:r>
                <a14:m>
                  <m:oMath xmlns:m="http://schemas.openxmlformats.org/officeDocument/2006/math">
                    <m:r>
                      <a:rPr lang="zh-TW" altLang="en-US" b="0" i="1" dirty="0" smtClean="0">
                        <a:latin typeface="Cambria Math"/>
                      </a:rPr>
                      <m:t> </m:t>
                    </m:r>
                    <m:r>
                      <a:rPr lang="en-US" altLang="zh-TW" i="1" dirty="0" smtClean="0">
                        <a:latin typeface="Cambria Math"/>
                      </a:rPr>
                      <m:t>=</m:t>
                    </m:r>
                    <m:r>
                      <a:rPr lang="zh-TW" altLang="en-US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zh-TW" altLang="en-US" dirty="0"/>
                  <a:t>質量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zh-TW" altLang="en-US" dirty="0"/>
                  <a:t>加速度</a:t>
                </a:r>
              </a:p>
            </p:txBody>
          </p:sp>
        </mc:Choice>
        <mc:Fallback xmlns="">
          <p:sp>
            <p:nvSpPr>
              <p:cNvPr id="8212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7321" y="4068061"/>
                <a:ext cx="2500312" cy="369887"/>
              </a:xfrm>
              <a:prstGeom prst="rect">
                <a:avLst/>
              </a:prstGeom>
              <a:blipFill rotWithShape="1">
                <a:blip r:embed="rId3"/>
                <a:stretch>
                  <a:fillRect l="-1951" t="-6557" b="-262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單箭頭接點 45"/>
          <p:cNvCxnSpPr/>
          <p:nvPr/>
        </p:nvCxnSpPr>
        <p:spPr>
          <a:xfrm>
            <a:off x="3427571" y="4282373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4" name="Line 11"/>
          <p:cNvSpPr>
            <a:spLocks noChangeShapeType="1"/>
          </p:cNvSpPr>
          <p:nvPr/>
        </p:nvSpPr>
        <p:spPr bwMode="auto">
          <a:xfrm>
            <a:off x="3713321" y="428237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15" name="Line 11"/>
          <p:cNvSpPr>
            <a:spLocks noChangeShapeType="1"/>
          </p:cNvSpPr>
          <p:nvPr/>
        </p:nvSpPr>
        <p:spPr bwMode="auto">
          <a:xfrm>
            <a:off x="4601039" y="5242352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16" name="文字方塊 48"/>
          <p:cNvSpPr txBox="1">
            <a:spLocks noChangeArrowheads="1"/>
          </p:cNvSpPr>
          <p:nvPr/>
        </p:nvSpPr>
        <p:spPr bwMode="auto">
          <a:xfrm>
            <a:off x="1446239" y="4469893"/>
            <a:ext cx="1785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牛頓第二定律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3450943" y="1826488"/>
                <a:ext cx="3575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43" y="1826488"/>
                <a:ext cx="357597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142291" y="1826488"/>
                <a:ext cx="8397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+∆</m:t>
                      </m:r>
                      <m:r>
                        <a:rPr lang="en-US" altLang="zh-TW" sz="16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291" y="1826488"/>
                <a:ext cx="839717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2277078" y="1321808"/>
                <a:ext cx="7813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sz="1600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600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078" y="1321808"/>
                <a:ext cx="781368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5336838" y="1321808"/>
                <a:ext cx="12634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sz="1600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600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16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sz="1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838" y="1321808"/>
                <a:ext cx="1263487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1513613" y="3284984"/>
                <a:ext cx="6095964" cy="619016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+∆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𝑉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𝑃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613" y="3284984"/>
                <a:ext cx="6095964" cy="6190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4515023" y="3989151"/>
                <a:ext cx="2085301" cy="648126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𝑉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𝑉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𝑃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023" y="3989151"/>
                <a:ext cx="2085301" cy="648126"/>
              </a:xfrm>
              <a:prstGeom prst="rect">
                <a:avLst/>
              </a:prstGeom>
              <a:blipFill>
                <a:blip r:embed="rId9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2909251" y="4932812"/>
                <a:ext cx="1512169" cy="619080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𝐵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251" y="4932812"/>
                <a:ext cx="1512169" cy="61908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4619714" y="5774848"/>
                <a:ext cx="1653786" cy="6481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𝐵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714" y="5774848"/>
                <a:ext cx="1653786" cy="64812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4496554" y="369080"/>
                <a:ext cx="1263551" cy="586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600" i="1" smtClean="0">
                          <a:latin typeface="Cambria Math" panose="02040503050406030204" pitchFamily="18" charset="0"/>
                          <a:ea typeface="+mj-ea"/>
                        </a:rPr>
                        <m:t>加速度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+mj-ea"/>
                        </a:rPr>
                        <m:t>:</m:t>
                      </m:r>
                      <m:f>
                        <m:f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16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sz="16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6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554" y="369080"/>
                <a:ext cx="1263551" cy="586443"/>
              </a:xfrm>
              <a:prstGeom prst="rect">
                <a:avLst/>
              </a:prstGeom>
              <a:blipFill>
                <a:blip r:embed="rId12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3486342" y="537477"/>
                <a:ext cx="99161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600" b="0" i="0" smtClean="0">
                          <a:latin typeface="Cambria Math" panose="02040503050406030204" pitchFamily="18" charset="0"/>
                          <a:ea typeface="+mj-ea"/>
                        </a:rPr>
                        <m:t>質量</m:t>
                      </m:r>
                      <m:r>
                        <a:rPr lang="en-US" altLang="zh-TW" sz="1600" b="0" i="0" smtClean="0">
                          <a:latin typeface="Cambria Math" panose="02040503050406030204" pitchFamily="18" charset="0"/>
                          <a:ea typeface="+mj-ea"/>
                        </a:rPr>
                        <m:t>:</m:t>
                      </m:r>
                      <m:r>
                        <a:rPr lang="zh-TW" altLang="en-US" sz="160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altLang="zh-TW" sz="1600" b="0" i="1" smtClean="0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342" y="537477"/>
                <a:ext cx="991618" cy="338554"/>
              </a:xfrm>
              <a:prstGeom prst="rect">
                <a:avLst/>
              </a:prstGeom>
              <a:blipFill>
                <a:blip r:embed="rId1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513613" y="2288843"/>
                <a:ext cx="6673152" cy="524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空氣柱中一小塊氣體的加速度等於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𝑠</m:t>
                        </m:r>
                      </m:num>
                      <m:den>
                        <m:r>
                          <a:rPr lang="zh-TW" alt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TW" altLang="en-US" dirty="0"/>
                  <a:t>，加速度正比於受力：</a:t>
                </a: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613" y="2288843"/>
                <a:ext cx="6673152" cy="524182"/>
              </a:xfrm>
              <a:prstGeom prst="rect">
                <a:avLst/>
              </a:prstGeom>
              <a:blipFill rotWithShape="1">
                <a:blip r:embed="rId14"/>
                <a:stretch>
                  <a:fillRect l="-731" b="-69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/>
          <p:cNvSpPr txBox="1"/>
          <p:nvPr/>
        </p:nvSpPr>
        <p:spPr>
          <a:xfrm>
            <a:off x="1513613" y="2800740"/>
            <a:ext cx="667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此塊氣體的受力來自兩邊的壓力差：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29" name="文字方塊 8"/>
              <p:cNvSpPr txBox="1">
                <a:spLocks noChangeArrowheads="1"/>
              </p:cNvSpPr>
              <p:nvPr/>
            </p:nvSpPr>
            <p:spPr bwMode="auto">
              <a:xfrm>
                <a:off x="954883" y="1617962"/>
                <a:ext cx="3687381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solidFill>
                      <a:schemeClr val="tx1"/>
                    </a:solidFill>
                  </a:rPr>
                  <a:t>聲速由彈性係數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決定。</a:t>
                </a:r>
              </a:p>
            </p:txBody>
          </p:sp>
        </mc:Choice>
        <mc:Fallback xmlns="">
          <p:sp>
            <p:nvSpPr>
              <p:cNvPr id="922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4883" y="1617962"/>
                <a:ext cx="3687381" cy="369887"/>
              </a:xfrm>
              <a:prstGeom prst="rect">
                <a:avLst/>
              </a:prstGeom>
              <a:blipFill>
                <a:blip r:embed="rId2"/>
                <a:stretch>
                  <a:fillRect l="-1375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30" name="文字方塊 11"/>
          <p:cNvSpPr txBox="1">
            <a:spLocks noChangeArrowheads="1"/>
          </p:cNvSpPr>
          <p:nvPr/>
        </p:nvSpPr>
        <p:spPr bwMode="auto">
          <a:xfrm>
            <a:off x="3332122" y="167940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聲波的波方程式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935237" y="669290"/>
                <a:ext cx="2498889" cy="6482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237" y="669290"/>
                <a:ext cx="2498889" cy="648254"/>
              </a:xfrm>
              <a:prstGeom prst="rect">
                <a:avLst/>
              </a:prstGeom>
              <a:blipFill>
                <a:blip r:embed="rId3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021262" y="637374"/>
                <a:ext cx="1016945" cy="9106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262" y="637374"/>
                <a:ext cx="1016945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998956" y="2055656"/>
                <a:ext cx="1553040" cy="61279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56" y="2055656"/>
                <a:ext cx="1553040" cy="612796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000834" y="4315163"/>
                <a:ext cx="3102324" cy="61831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𝑉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𝑛𝑅𝑇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𝑃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34" y="4315163"/>
                <a:ext cx="3102324" cy="618311"/>
              </a:xfrm>
              <a:prstGeom prst="rect">
                <a:avLst/>
              </a:prstGeom>
              <a:blipFill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978023" y="3837843"/>
                <a:ext cx="1765112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𝑛𝑅𝑇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023" y="3837843"/>
                <a:ext cx="176511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998956" y="5134302"/>
                <a:ext cx="2228239" cy="9106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288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1 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m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s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56" y="5134302"/>
                <a:ext cx="2228239" cy="910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3650672" y="5253116"/>
                <a:ext cx="2006447" cy="67306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=1.01×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Pa</m:t>
                      </m:r>
                    </m:oMath>
                  </m:oMathPara>
                </a14:m>
                <a:endParaRPr lang="en-US" altLang="zh-TW" b="0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=1.21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kg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/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m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672" y="5253116"/>
                <a:ext cx="2006447" cy="673069"/>
              </a:xfrm>
              <a:prstGeom prst="rect">
                <a:avLst/>
              </a:prstGeom>
              <a:blipFill>
                <a:blip r:embed="rId9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7FDA27-B13F-754E-BE9F-FA652B7C2BAF}"/>
                  </a:ext>
                </a:extLst>
              </p:cNvPr>
              <p:cNvSpPr txBox="1"/>
              <p:nvPr/>
            </p:nvSpPr>
            <p:spPr>
              <a:xfrm>
                <a:off x="2650346" y="2185604"/>
                <a:ext cx="42357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TW" dirty="0"/>
                  <a:t>將此式運用於很小的壓縮過程：</a:t>
                </a:r>
                <a:r>
                  <a:rPr lang="en-US" altLang="zh-TW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en-TW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7FDA27-B13F-754E-BE9F-FA652B7C2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346" y="2185604"/>
                <a:ext cx="4235798" cy="369332"/>
              </a:xfrm>
              <a:prstGeom prst="rect">
                <a:avLst/>
              </a:prstGeom>
              <a:blipFill>
                <a:blip r:embed="rId10"/>
                <a:stretch>
                  <a:fillRect l="-1194" t="-10000" b="-2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9">
                <a:extLst>
                  <a:ext uri="{FF2B5EF4-FFF2-40B4-BE49-F238E27FC236}">
                    <a16:creationId xmlns:a16="http://schemas.microsoft.com/office/drawing/2014/main" id="{58313B39-8C26-5740-B0C2-D6E63FC9AE3E}"/>
                  </a:ext>
                </a:extLst>
              </p:cNvPr>
              <p:cNvSpPr txBox="1"/>
              <p:nvPr/>
            </p:nvSpPr>
            <p:spPr>
              <a:xfrm>
                <a:off x="998956" y="2721088"/>
                <a:ext cx="1553040" cy="61279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/>
                        </a:rPr>
                        <m:t>𝑑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9">
                <a:extLst>
                  <a:ext uri="{FF2B5EF4-FFF2-40B4-BE49-F238E27FC236}">
                    <a16:creationId xmlns:a16="http://schemas.microsoft.com/office/drawing/2014/main" id="{58313B39-8C26-5740-B0C2-D6E63FC9A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56" y="2721088"/>
                <a:ext cx="1553040" cy="612796"/>
              </a:xfrm>
              <a:prstGeom prst="rect">
                <a:avLst/>
              </a:prstGeom>
              <a:blipFill>
                <a:blip r:embed="rId11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9">
                <a:extLst>
                  <a:ext uri="{FF2B5EF4-FFF2-40B4-BE49-F238E27FC236}">
                    <a16:creationId xmlns:a16="http://schemas.microsoft.com/office/drawing/2014/main" id="{C403FFEB-46B9-574B-9877-7E2672412EEC}"/>
                  </a:ext>
                </a:extLst>
              </p:cNvPr>
              <p:cNvSpPr txBox="1"/>
              <p:nvPr/>
            </p:nvSpPr>
            <p:spPr>
              <a:xfrm>
                <a:off x="3342380" y="2740436"/>
                <a:ext cx="1553040" cy="63664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𝐵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𝑉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𝑑𝑃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9">
                <a:extLst>
                  <a:ext uri="{FF2B5EF4-FFF2-40B4-BE49-F238E27FC236}">
                    <a16:creationId xmlns:a16="http://schemas.microsoft.com/office/drawing/2014/main" id="{C403FFEB-46B9-574B-9877-7E2672412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380" y="2740436"/>
                <a:ext cx="1553040" cy="636649"/>
              </a:xfrm>
              <a:prstGeom prst="rect">
                <a:avLst/>
              </a:prstGeom>
              <a:blipFill>
                <a:blip r:embed="rId1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E043D44-BB73-9545-9692-40586476035C}"/>
              </a:ext>
            </a:extLst>
          </p:cNvPr>
          <p:cNvSpPr txBox="1"/>
          <p:nvPr/>
        </p:nvSpPr>
        <p:spPr>
          <a:xfrm>
            <a:off x="954883" y="3378189"/>
            <a:ext cx="4235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/>
              <a:t>若聲波傳送是等溫的壓縮過程：</a:t>
            </a:r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B533863E-CDB7-3F41-AC02-DF761D3EF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088" y="2721088"/>
            <a:ext cx="22637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735097-38D3-5946-8CB7-2E43DA2CA93E}"/>
              </a:ext>
            </a:extLst>
          </p:cNvPr>
          <p:cNvSpPr txBox="1"/>
          <p:nvPr/>
        </p:nvSpPr>
        <p:spPr>
          <a:xfrm>
            <a:off x="1038124" y="608638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/>
              <a:t>比測量結果小！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853948" y="1708402"/>
            <a:ext cx="75660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但聲波的傳播不是定溫而是絕熱過程，壓縮膨脹過程太快來不及傳熱。</a:t>
            </a:r>
            <a:endParaRPr lang="en-US" altLang="zh-TW" dirty="0"/>
          </a:p>
        </p:txBody>
      </p:sp>
      <p:pic>
        <p:nvPicPr>
          <p:cNvPr id="92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19113"/>
            <a:ext cx="22637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063527" y="676896"/>
                <a:ext cx="1016945" cy="9106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527" y="676896"/>
                <a:ext cx="1016945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960575" y="3800579"/>
                <a:ext cx="1161536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𝐵</m:t>
                      </m:r>
                      <m:r>
                        <a:rPr lang="en-US" altLang="zh-TW" b="0" i="1" smtClean="0">
                          <a:latin typeface="Cambria Math"/>
                        </a:rPr>
                        <m:t>=1.4</m:t>
                      </m:r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75" y="3800579"/>
                <a:ext cx="11615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960575" y="2940655"/>
                <a:ext cx="3710530" cy="61831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𝑉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𝑐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=1.4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𝑃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75" y="2940655"/>
                <a:ext cx="3710530" cy="618311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960575" y="2329710"/>
                <a:ext cx="1486840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75" y="2329710"/>
                <a:ext cx="148684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960575" y="4875738"/>
                <a:ext cx="2532808" cy="9106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1.4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~341.8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m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s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75" y="4875738"/>
                <a:ext cx="2532808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2295348" y="3775896"/>
                <a:ext cx="2006447" cy="67306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=1.01×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Pa</m:t>
                      </m:r>
                    </m:oMath>
                  </m:oMathPara>
                </a14:m>
                <a:endParaRPr lang="en-US" altLang="zh-TW" b="0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=1.21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kg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/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m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348" y="3775896"/>
                <a:ext cx="2006447" cy="673069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80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文字方塊 8"/>
          <p:cNvSpPr txBox="1">
            <a:spLocks noChangeArrowheads="1"/>
          </p:cNvSpPr>
          <p:nvPr/>
        </p:nvSpPr>
        <p:spPr bwMode="auto">
          <a:xfrm>
            <a:off x="502538" y="1352550"/>
            <a:ext cx="257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固體介質中的聲速</a:t>
            </a:r>
          </a:p>
        </p:txBody>
      </p:sp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571750"/>
            <a:ext cx="22637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向右箭號 15"/>
          <p:cNvSpPr/>
          <p:nvPr/>
        </p:nvSpPr>
        <p:spPr>
          <a:xfrm>
            <a:off x="4143375" y="1428750"/>
            <a:ext cx="785813" cy="2857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429000"/>
            <a:ext cx="5386388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 descr="F12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7" b="21085"/>
          <a:stretch>
            <a:fillRect/>
          </a:stretch>
        </p:blipFill>
        <p:spPr bwMode="auto">
          <a:xfrm>
            <a:off x="6357938" y="214313"/>
            <a:ext cx="217328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915816" y="1083135"/>
                <a:ext cx="1016945" cy="9106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083135"/>
                <a:ext cx="1016945" cy="9106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220072" y="1116275"/>
                <a:ext cx="1011751" cy="9106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116275"/>
                <a:ext cx="1011751" cy="9106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9">
                <a:extLst>
                  <a:ext uri="{FF2B5EF4-FFF2-40B4-BE49-F238E27FC236}">
                    <a16:creationId xmlns:a16="http://schemas.microsoft.com/office/drawing/2014/main" id="{7EE14A8E-AA04-FF4F-9A1D-F9BE714F84B2}"/>
                  </a:ext>
                </a:extLst>
              </p:cNvPr>
              <p:cNvSpPr txBox="1"/>
              <p:nvPr/>
            </p:nvSpPr>
            <p:spPr>
              <a:xfrm>
                <a:off x="2928188" y="2207451"/>
                <a:ext cx="1109343" cy="61824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9">
                <a:extLst>
                  <a:ext uri="{FF2B5EF4-FFF2-40B4-BE49-F238E27FC236}">
                    <a16:creationId xmlns:a16="http://schemas.microsoft.com/office/drawing/2014/main" id="{7EE14A8E-AA04-FF4F-9A1D-F9BE714F8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188" y="2207451"/>
                <a:ext cx="1109343" cy="618246"/>
              </a:xfrm>
              <a:prstGeom prst="rect">
                <a:avLst/>
              </a:prstGeom>
              <a:blipFill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C369BC7-7558-184B-91E6-2B75D23AA5C6}"/>
              </a:ext>
            </a:extLst>
          </p:cNvPr>
          <p:cNvSpPr txBox="1"/>
          <p:nvPr/>
        </p:nvSpPr>
        <p:spPr>
          <a:xfrm>
            <a:off x="4173510" y="234208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楊氏彈性係數</a:t>
            </a:r>
            <a:endParaRPr lang="en-TW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F17_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81"/>
          <a:stretch/>
        </p:blipFill>
        <p:spPr bwMode="auto">
          <a:xfrm>
            <a:off x="3524057" y="1710100"/>
            <a:ext cx="3329384" cy="154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文字方塊 4"/>
          <p:cNvSpPr txBox="1">
            <a:spLocks noChangeArrowheads="1"/>
          </p:cNvSpPr>
          <p:nvPr/>
        </p:nvSpPr>
        <p:spPr bwMode="auto">
          <a:xfrm>
            <a:off x="821369" y="5655805"/>
            <a:ext cx="252790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壓力與位移的相位差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779293" y="861530"/>
                <a:ext cx="1569982" cy="648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293" y="861530"/>
                <a:ext cx="1569982" cy="648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070973" y="3620387"/>
                <a:ext cx="1898597" cy="648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973" y="3620387"/>
                <a:ext cx="1898597" cy="6482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109147" y="404664"/>
                <a:ext cx="7200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聲波的波函數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r>
                  <a:rPr lang="zh-TW" altLang="en-US" dirty="0"/>
                  <a:t>滿足與弦波一樣的波方程式，因此有一樣的解：</a:t>
                </a: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147" y="404664"/>
                <a:ext cx="720080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762" t="-6557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491880" y="861530"/>
                <a:ext cx="336156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𝑠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i="1" smtClean="0">
                          <a:latin typeface="Cambria Math"/>
                          <a:cs typeface="Times New Roman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𝑣𝑡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𝑣𝑡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861530"/>
                <a:ext cx="3361561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7020272" y="13407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正弦聲波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507681" y="1306881"/>
                <a:ext cx="278345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𝑠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𝑘𝑥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681" y="1306881"/>
                <a:ext cx="278345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" descr="F17_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0" b="14663"/>
          <a:stretch/>
        </p:blipFill>
        <p:spPr bwMode="auto">
          <a:xfrm>
            <a:off x="3491880" y="4869160"/>
            <a:ext cx="3305016" cy="194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109147" y="3252609"/>
                <a:ext cx="75673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壓力波函數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zh-TW" altLang="en-US" dirty="0"/>
                  <a:t>是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r>
                  <a:rPr lang="zh-TW" altLang="en-US" dirty="0"/>
                  <a:t>的偏微分，因此也滿足與弦波一樣的波方程式：</a:t>
                </a: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147" y="3252609"/>
                <a:ext cx="7567309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725" t="-6667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491880" y="4365104"/>
                <a:ext cx="306519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𝑘𝑥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365104"/>
                <a:ext cx="3065198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808199" y="3649561"/>
                <a:ext cx="1512169" cy="61908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𝐵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199" y="3649561"/>
                <a:ext cx="1512169" cy="61908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71600" y="373306"/>
            <a:ext cx="5778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聲波可以是立體波，其波函數是三度空間座標的函數：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562478" y="379907"/>
                <a:ext cx="1289648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𝑠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478" y="379907"/>
                <a:ext cx="1289648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971600" y="87736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現在我們終於要正式進入立體世界！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/>
          <a:stretch/>
        </p:blipFill>
        <p:spPr bwMode="auto">
          <a:xfrm>
            <a:off x="2896783" y="5099117"/>
            <a:ext cx="2630353" cy="167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971600" y="1375345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在立體世界，所有物理量必須被歸類為純量、向量或是張量！</a:t>
            </a:r>
          </a:p>
        </p:txBody>
      </p:sp>
      <p:pic>
        <p:nvPicPr>
          <p:cNvPr id="28674" name="Picture 2" descr="\\Mac\Dropbox\Documents\課程\Young\Chapter16\A_Images\A_Figures_and_Photos\16_00_Fig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243" y="1786749"/>
            <a:ext cx="581219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963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63334" y="500571"/>
            <a:ext cx="27445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滿足三度空間波方程式：</a:t>
            </a:r>
          </a:p>
        </p:txBody>
      </p:sp>
      <p:pic>
        <p:nvPicPr>
          <p:cNvPr id="12293" name="Picture 5" descr="fig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94" t="9622" r="1578" b="35428"/>
          <a:stretch/>
        </p:blipFill>
        <p:spPr bwMode="auto">
          <a:xfrm>
            <a:off x="2708365" y="2685491"/>
            <a:ext cx="2148623" cy="179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48397" y="1818571"/>
            <a:ext cx="6929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對正弦波而言，以鄰近的波峰組成平面來圖示最方便，稱為</a:t>
            </a:r>
            <a:r>
              <a:rPr lang="zh-TW" altLang="en-US" dirty="0">
                <a:solidFill>
                  <a:srgbClr val="FF0000"/>
                </a:solidFill>
              </a:rPr>
              <a:t>波前</a:t>
            </a:r>
            <a:r>
              <a:rPr lang="zh-TW" altLang="en-US" dirty="0"/>
              <a:t>。</a:t>
            </a:r>
          </a:p>
        </p:txBody>
      </p:sp>
      <p:sp>
        <p:nvSpPr>
          <p:cNvPr id="12295" name="文字方塊 5"/>
          <p:cNvSpPr txBox="1">
            <a:spLocks noChangeArrowheads="1"/>
          </p:cNvSpPr>
          <p:nvPr/>
        </p:nvSpPr>
        <p:spPr bwMode="auto">
          <a:xfrm>
            <a:off x="525083" y="903339"/>
            <a:ext cx="78122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立體聲波的波源可以是一很大的平面，</a:t>
            </a:r>
          </a:p>
        </p:txBody>
      </p:sp>
      <p:sp>
        <p:nvSpPr>
          <p:cNvPr id="12297" name="文字方塊 7"/>
          <p:cNvSpPr txBox="1">
            <a:spLocks noChangeArrowheads="1"/>
          </p:cNvSpPr>
          <p:nvPr/>
        </p:nvSpPr>
        <p:spPr bwMode="auto">
          <a:xfrm>
            <a:off x="525249" y="2262395"/>
            <a:ext cx="7072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如此波前為一個一個與波源面平行的平面，這樣的波稱為平面波。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224947" y="553916"/>
                <a:ext cx="2951897" cy="6988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947" y="553916"/>
                <a:ext cx="2951897" cy="6988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53587" y="4596434"/>
                <a:ext cx="6489725" cy="50687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𝑠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altLang="zh-TW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zh-TW" alt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87" y="4596434"/>
                <a:ext cx="6489725" cy="506870"/>
              </a:xfrm>
              <a:prstGeom prst="rect">
                <a:avLst/>
              </a:prstGeom>
              <a:blipFill rotWithShape="1">
                <a:blip r:embed="rId4"/>
                <a:stretch>
                  <a:fillRect t="-24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63333" y="5944164"/>
                <a:ext cx="2949654" cy="61286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0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𝑧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zh-TW" altLang="en-US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33" y="5944164"/>
                <a:ext cx="2949654" cy="6128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/>
          <p:cNvCxnSpPr/>
          <p:nvPr/>
        </p:nvCxnSpPr>
        <p:spPr>
          <a:xfrm>
            <a:off x="4425838" y="4053644"/>
            <a:ext cx="360040" cy="1080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474832" y="4164632"/>
                <a:ext cx="362215" cy="374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6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832" y="4164632"/>
                <a:ext cx="362215" cy="37497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25510" y="1320954"/>
                <a:ext cx="6517801" cy="410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zh-TW" altLang="en-US" dirty="0"/>
                  <a:t>如此波的傳播會沿垂直此面的方向，可定義一個角波數向量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acc>
                  </m:oMath>
                </a14:m>
                <a:r>
                  <a:rPr lang="zh-TW" altLang="en-US" dirty="0"/>
                  <a:t>：</a:t>
                </a: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0" y="1320954"/>
                <a:ext cx="6517801" cy="410305"/>
              </a:xfrm>
              <a:prstGeom prst="rect">
                <a:avLst/>
              </a:prstGeom>
              <a:blipFill rotWithShape="1">
                <a:blip r:embed="rId7"/>
                <a:stretch>
                  <a:fillRect l="-748" r="-655" b="-253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548397" y="5157192"/>
            <a:ext cx="778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代入波方程式後，證實此解滿足波方程式。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948264" y="1272671"/>
                <a:ext cx="2103596" cy="50687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altLang="zh-TW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zh-TW" alt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272671"/>
                <a:ext cx="2103596" cy="506870"/>
              </a:xfrm>
              <a:prstGeom prst="rect">
                <a:avLst/>
              </a:prstGeom>
              <a:blipFill rotWithShape="1">
                <a:blip r:embed="rId8"/>
                <a:stretch>
                  <a:fillRect t="-24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100105" y="5950327"/>
                <a:ext cx="952953" cy="61279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/>
                        </a:rPr>
                        <m:t>𝑘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zh-TW" altLang="en-US" b="0" i="1" dirty="0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zh-TW" altLang="en-US" i="1" dirty="0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105" y="5950327"/>
                <a:ext cx="952953" cy="61279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955821" y="6065928"/>
                <a:ext cx="980332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dirty="0" smtClean="0">
                          <a:latin typeface="Cambria Math"/>
                        </a:rPr>
                        <m:t>𝜔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TW" i="1" dirty="0" smtClean="0">
                          <a:latin typeface="Cambria Math"/>
                        </a:rPr>
                        <m:t>𝑘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821" y="6065928"/>
                <a:ext cx="98033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25082" y="5548047"/>
                <a:ext cx="685522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而且可以得到角波數向量大小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𝑘</m:t>
                    </m:r>
                  </m:oMath>
                </a14:m>
                <a:r>
                  <a:rPr lang="zh-TW" altLang="en-US" dirty="0"/>
                  <a:t>與角頻率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zh-TW" altLang="en-US" dirty="0"/>
                  <a:t>的關係，與一維相同。</a:t>
                </a: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82" y="5548047"/>
                <a:ext cx="6855229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711" t="-6557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89078" y="116632"/>
            <a:ext cx="62151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聲波可以是立體波，其波函數是三度空間座標的純量函數：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6887196" y="131239"/>
                <a:ext cx="1289648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𝑠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196" y="131239"/>
                <a:ext cx="1289648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  <p:bldP spid="12297" grpId="0"/>
      <p:bldP spid="10" grpId="0" animBg="1"/>
      <p:bldP spid="2" grpId="0" animBg="1"/>
      <p:bldP spid="3" grpId="0" animBg="1"/>
      <p:bldP spid="7" grpId="0"/>
      <p:bldP spid="8" grpId="0"/>
      <p:bldP spid="4" grpId="0"/>
      <p:bldP spid="14" grpId="0" animBg="1"/>
      <p:bldP spid="15" grpId="0" animBg="1"/>
      <p:bldP spid="16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F16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45"/>
          <a:stretch>
            <a:fillRect/>
          </a:stretch>
        </p:blipFill>
        <p:spPr bwMode="auto">
          <a:xfrm>
            <a:off x="2403310" y="1988840"/>
            <a:ext cx="4039069" cy="279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483430" y="1425207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空氣柱中的聲波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5" descr="F17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5"/>
          <a:stretch>
            <a:fillRect/>
          </a:stretch>
        </p:blipFill>
        <p:spPr bwMode="auto">
          <a:xfrm>
            <a:off x="6196725" y="314231"/>
            <a:ext cx="2268469" cy="197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116266"/>
              </p:ext>
            </p:extLst>
          </p:nvPr>
        </p:nvGraphicFramePr>
        <p:xfrm>
          <a:off x="627072" y="3360102"/>
          <a:ext cx="2520280" cy="668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1625400" imgH="431640" progId="Equation.3">
                  <p:embed/>
                </p:oleObj>
              </mc:Choice>
              <mc:Fallback>
                <p:oleObj name="方程式" r:id="rId3" imgW="162540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72" y="3360102"/>
                        <a:ext cx="2520280" cy="66879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011106"/>
              </p:ext>
            </p:extLst>
          </p:nvPr>
        </p:nvGraphicFramePr>
        <p:xfrm>
          <a:off x="634247" y="4581128"/>
          <a:ext cx="745146" cy="429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5" imgW="419040" imgH="241200" progId="Equation.3">
                  <p:embed/>
                </p:oleObj>
              </mc:Choice>
              <mc:Fallback>
                <p:oleObj name="方程式" r:id="rId5" imgW="41904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247" y="4581128"/>
                        <a:ext cx="745146" cy="42932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200313"/>
              </p:ext>
            </p:extLst>
          </p:nvPr>
        </p:nvGraphicFramePr>
        <p:xfrm>
          <a:off x="1674500" y="4509120"/>
          <a:ext cx="7207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7" imgW="457200" imgH="393480" progId="Equation.3">
                  <p:embed/>
                </p:oleObj>
              </mc:Choice>
              <mc:Fallback>
                <p:oleObj name="方程式" r:id="rId7" imgW="45720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500" y="4509120"/>
                        <a:ext cx="720725" cy="6207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580101" y="2924079"/>
            <a:ext cx="69842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球面波的能量也就是強度會隨距離變大而減小：</a:t>
            </a:r>
          </a:p>
        </p:txBody>
      </p:sp>
      <p:pic>
        <p:nvPicPr>
          <p:cNvPr id="9" name="Picture 5" descr="fig1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81" b="25899"/>
          <a:stretch/>
        </p:blipFill>
        <p:spPr bwMode="auto">
          <a:xfrm>
            <a:off x="6192012" y="2303056"/>
            <a:ext cx="2273182" cy="20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7"/>
          <p:cNvSpPr txBox="1">
            <a:spLocks noChangeArrowheads="1"/>
          </p:cNvSpPr>
          <p:nvPr/>
        </p:nvSpPr>
        <p:spPr bwMode="auto">
          <a:xfrm>
            <a:off x="580101" y="295814"/>
            <a:ext cx="56166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波源也可能為一點波源，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88693" y="6165304"/>
            <a:ext cx="4891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球面波離波源甚遠時，可以以一平面波近似。</a:t>
            </a:r>
          </a:p>
        </p:txBody>
      </p:sp>
      <p:pic>
        <p:nvPicPr>
          <p:cNvPr id="12" name="Picture 5" descr="fig1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6" r="31545" b="25899"/>
          <a:stretch/>
        </p:blipFill>
        <p:spPr bwMode="auto">
          <a:xfrm>
            <a:off x="6196725" y="4383271"/>
            <a:ext cx="2268469" cy="236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80101" y="4087111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因此振幅不是常數，而是隨距離變大而減小。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88693" y="5406302"/>
                <a:ext cx="2692340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𝑠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𝑘𝑟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zh-TW" alt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93" y="5406302"/>
                <a:ext cx="2692340" cy="61093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85890" y="1095416"/>
                <a:ext cx="5611911" cy="410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如此波傳播的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acc>
                  </m:oMath>
                </a14:m>
                <a:r>
                  <a:rPr lang="zh-TW" altLang="en-US" dirty="0"/>
                  <a:t>方向在各地都不一樣：垂直於當地波前。</a:t>
                </a: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90" y="1095416"/>
                <a:ext cx="5611911" cy="410305"/>
              </a:xfrm>
              <a:prstGeom prst="rect">
                <a:avLst/>
              </a:prstGeom>
              <a:blipFill rotWithShape="1">
                <a:blip r:embed="rId12"/>
                <a:stretch>
                  <a:fillRect l="-869" r="-4886" b="-253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11560" y="2484114"/>
                <a:ext cx="240379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𝑠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∝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𝑘𝑟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zh-TW" alt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484114"/>
                <a:ext cx="2403799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63865" y="1570986"/>
                <a:ext cx="19145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>
                    <a:ea typeface="Cambria Math"/>
                  </a:rPr>
                  <a:t>因此就與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acc>
                  </m:oMath>
                </a14:m>
                <a:r>
                  <a:rPr lang="zh-TW" altLang="en-US" dirty="0"/>
                  <a:t>同向，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65" y="1570986"/>
                <a:ext cx="1914563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2540" t="-6667" r="-2540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單箭頭接點 17"/>
          <p:cNvCxnSpPr/>
          <p:nvPr/>
        </p:nvCxnSpPr>
        <p:spPr>
          <a:xfrm flipV="1">
            <a:off x="7631951" y="2180364"/>
            <a:ext cx="180020" cy="312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7630863" y="2336658"/>
                <a:ext cx="362215" cy="374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6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863" y="2336658"/>
                <a:ext cx="362215" cy="37497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7969990" y="3274820"/>
                <a:ext cx="362215" cy="374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6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990" y="3274820"/>
                <a:ext cx="362215" cy="37497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單箭頭接點 20"/>
          <p:cNvCxnSpPr/>
          <p:nvPr/>
        </p:nvCxnSpPr>
        <p:spPr>
          <a:xfrm>
            <a:off x="7993078" y="3274820"/>
            <a:ext cx="31604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411760" y="1530013"/>
                <a:ext cx="1062342" cy="41030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acc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acc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𝑘𝑟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530013"/>
                <a:ext cx="1062342" cy="410305"/>
              </a:xfrm>
              <a:prstGeom prst="rect">
                <a:avLst/>
              </a:prstGeom>
              <a:blipFill rotWithShape="1">
                <a:blip r:embed="rId17"/>
                <a:stretch>
                  <a:fillRect t="-89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85890" y="1995698"/>
                <a:ext cx="58481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而由於球對稱的關係，波函數只會與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zh-TW" altLang="en-US" dirty="0"/>
                  <a:t>有關。因此猜測：</a:t>
                </a: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90" y="1995698"/>
                <a:ext cx="5848180" cy="369332"/>
              </a:xfrm>
              <a:prstGeom prst="rect">
                <a:avLst/>
              </a:prstGeom>
              <a:blipFill rotWithShape="1">
                <a:blip r:embed="rId18"/>
                <a:stretch>
                  <a:fillRect l="-834" t="-6557" r="-209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591357" y="709446"/>
            <a:ext cx="5032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TW" altLang="en-US" dirty="0"/>
              <a:t>如此因為球對稱，波前為一球面，稱為球面波。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214563"/>
            <a:ext cx="21923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214688"/>
            <a:ext cx="26574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文字方塊 3"/>
          <p:cNvSpPr txBox="1">
            <a:spLocks noChangeArrowheads="1"/>
          </p:cNvSpPr>
          <p:nvPr/>
        </p:nvSpPr>
        <p:spPr bwMode="auto">
          <a:xfrm>
            <a:off x="3143250" y="1428750"/>
            <a:ext cx="328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Level  (Decibel)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7" name="文字方塊 4"/>
          <p:cNvSpPr txBox="1">
            <a:spLocks noChangeArrowheads="1"/>
          </p:cNvSpPr>
          <p:nvPr/>
        </p:nvSpPr>
        <p:spPr bwMode="auto">
          <a:xfrm>
            <a:off x="3214688" y="928688"/>
            <a:ext cx="26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FF0000"/>
                </a:solidFill>
              </a:rPr>
              <a:t>音量由波強度決定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500063"/>
            <a:ext cx="2828925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17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41300"/>
            <a:ext cx="8964613" cy="63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itch Versus Frequ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15" y="1052736"/>
            <a:ext cx="6100142" cy="509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字方塊 2"/>
          <p:cNvSpPr txBox="1">
            <a:spLocks noChangeArrowheads="1"/>
          </p:cNvSpPr>
          <p:nvPr/>
        </p:nvSpPr>
        <p:spPr bwMode="auto">
          <a:xfrm>
            <a:off x="3500438" y="571500"/>
            <a:ext cx="357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FF0000"/>
                </a:solidFill>
              </a:rPr>
              <a:t>音高由頻率決定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le:Music frequency diatonic scale-3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14438"/>
            <a:ext cx="67627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字方塊 2"/>
          <p:cNvSpPr txBox="1">
            <a:spLocks noChangeArrowheads="1"/>
          </p:cNvSpPr>
          <p:nvPr/>
        </p:nvSpPr>
        <p:spPr bwMode="auto">
          <a:xfrm>
            <a:off x="3500438" y="571500"/>
            <a:ext cx="357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音高由頻率決定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28688"/>
            <a:ext cx="8501063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文字方塊 2"/>
          <p:cNvSpPr txBox="1">
            <a:spLocks noChangeArrowheads="1"/>
          </p:cNvSpPr>
          <p:nvPr/>
        </p:nvSpPr>
        <p:spPr bwMode="auto">
          <a:xfrm>
            <a:off x="3786188" y="357188"/>
            <a:ext cx="3571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音高由頻率決定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7188"/>
            <a:ext cx="42100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428875"/>
            <a:ext cx="44005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929063"/>
            <a:ext cx="42576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Chia-Hung Chang\Downloads\Data\Halliday8E-Figure-solution\Figure\CH17\afg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3421063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文字方塊 2"/>
          <p:cNvSpPr txBox="1">
            <a:spLocks noChangeArrowheads="1"/>
          </p:cNvSpPr>
          <p:nvPr/>
        </p:nvSpPr>
        <p:spPr bwMode="auto">
          <a:xfrm>
            <a:off x="4000500" y="571500"/>
            <a:ext cx="171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Beat</a:t>
            </a:r>
            <a:endParaRPr lang="zh-TW" altLang="en-US"/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357313"/>
            <a:ext cx="5357812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文字方塊 4"/>
          <p:cNvSpPr txBox="1">
            <a:spLocks noChangeArrowheads="1"/>
          </p:cNvSpPr>
          <p:nvPr/>
        </p:nvSpPr>
        <p:spPr bwMode="auto">
          <a:xfrm>
            <a:off x="1714500" y="5572125"/>
            <a:ext cx="5786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波的疊加式波函數疊加，因此會產生意想不到的結果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掃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8913"/>
            <a:ext cx="3087688" cy="644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1143000" y="2714625"/>
            <a:ext cx="1728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樂器</a:t>
            </a:r>
          </a:p>
        </p:txBody>
      </p:sp>
      <p:sp>
        <p:nvSpPr>
          <p:cNvPr id="35844" name="文字方塊 3"/>
          <p:cNvSpPr txBox="1">
            <a:spLocks noChangeArrowheads="1"/>
          </p:cNvSpPr>
          <p:nvPr/>
        </p:nvSpPr>
        <p:spPr bwMode="auto">
          <a:xfrm>
            <a:off x="1143000" y="2000250"/>
            <a:ext cx="1643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FF0000"/>
                </a:solidFill>
              </a:rPr>
              <a:t>音色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Chia-Hung Chang\Downloads\Data\Serway\VI\Media\Images\Chapter18\1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214438"/>
            <a:ext cx="46101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11" descr="F16_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6"/>
          <a:stretch>
            <a:fillRect/>
          </a:stretch>
        </p:blipFill>
        <p:spPr bwMode="auto">
          <a:xfrm>
            <a:off x="5500688" y="571500"/>
            <a:ext cx="25971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文字方塊 3"/>
          <p:cNvSpPr txBox="1">
            <a:spLocks noChangeArrowheads="1"/>
          </p:cNvSpPr>
          <p:nvPr/>
        </p:nvSpPr>
        <p:spPr bwMode="auto">
          <a:xfrm>
            <a:off x="500063" y="4857750"/>
            <a:ext cx="4643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弦的駐波振盪造成音箱中空氣震動發出聲波。</a:t>
            </a:r>
          </a:p>
        </p:txBody>
      </p:sp>
      <p:sp>
        <p:nvSpPr>
          <p:cNvPr id="36869" name="文字方塊 4"/>
          <p:cNvSpPr txBox="1">
            <a:spLocks noChangeArrowheads="1"/>
          </p:cNvSpPr>
          <p:nvPr/>
        </p:nvSpPr>
        <p:spPr bwMode="auto">
          <a:xfrm>
            <a:off x="500063" y="5357813"/>
            <a:ext cx="6429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弦的駐波頻率由弦長決定，因此手按不同位置可調整音高！</a:t>
            </a:r>
          </a:p>
        </p:txBody>
      </p:sp>
      <p:pic>
        <p:nvPicPr>
          <p:cNvPr id="36870" name="Picture 4" descr="掃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9" t="32545" r="25861" b="35304"/>
          <a:stretch>
            <a:fillRect/>
          </a:stretch>
        </p:blipFill>
        <p:spPr bwMode="auto">
          <a:xfrm>
            <a:off x="6643688" y="4572000"/>
            <a:ext cx="157162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Chia-Hung Chang\Downloads\Data\Serway\VI\Media\Images\Chapter17\1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14313"/>
            <a:ext cx="353377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 descr="C:\Users\Chia-Hung Chang\Downloads\Data\Serway\VI\Media\Images\Chapter17\17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>
            <a:fillRect/>
          </a:stretch>
        </p:blipFill>
        <p:spPr bwMode="auto">
          <a:xfrm>
            <a:off x="1143000" y="238125"/>
            <a:ext cx="2692400" cy="640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fig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33599"/>
            <a:ext cx="3922948" cy="428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8" descr="wave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4" t="3571" r="6499" b="3072"/>
          <a:stretch>
            <a:fillRect/>
          </a:stretch>
        </p:blipFill>
        <p:spPr bwMode="auto">
          <a:xfrm>
            <a:off x="5214938" y="2169506"/>
            <a:ext cx="2663825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文字方塊 4"/>
          <p:cNvSpPr txBox="1">
            <a:spLocks noChangeArrowheads="1"/>
          </p:cNvSpPr>
          <p:nvPr/>
        </p:nvSpPr>
        <p:spPr bwMode="auto">
          <a:xfrm>
            <a:off x="969531" y="1027268"/>
            <a:ext cx="5500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可是除了基頻，所有駐波態也都多多少少會被激發！</a:t>
            </a:r>
          </a:p>
        </p:txBody>
      </p:sp>
      <p:sp>
        <p:nvSpPr>
          <p:cNvPr id="37893" name="文字方塊 5"/>
          <p:cNvSpPr txBox="1">
            <a:spLocks noChangeArrowheads="1"/>
          </p:cNvSpPr>
          <p:nvPr/>
        </p:nvSpPr>
        <p:spPr bwMode="auto">
          <a:xfrm>
            <a:off x="969531" y="598643"/>
            <a:ext cx="2786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樂音以基頻為主</a:t>
            </a:r>
          </a:p>
        </p:txBody>
      </p:sp>
      <p:sp>
        <p:nvSpPr>
          <p:cNvPr id="37894" name="文字方塊 6"/>
          <p:cNvSpPr txBox="1">
            <a:spLocks noChangeArrowheads="1"/>
          </p:cNvSpPr>
          <p:nvPr/>
        </p:nvSpPr>
        <p:spPr bwMode="auto">
          <a:xfrm>
            <a:off x="969531" y="1506220"/>
            <a:ext cx="8038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因此樂器的聲波除了基頻，會音樂器不同有不同泛音，這是音色不同的原因！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fig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341438"/>
            <a:ext cx="1822450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5" descr="fig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268413"/>
            <a:ext cx="240188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7" descr="photo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2881312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soun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3" t="50465"/>
          <a:stretch>
            <a:fillRect/>
          </a:stretch>
        </p:blipFill>
        <p:spPr bwMode="auto">
          <a:xfrm>
            <a:off x="611188" y="1628775"/>
            <a:ext cx="31369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 descr="sound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72" b="32150"/>
          <a:stretch>
            <a:fillRect/>
          </a:stretch>
        </p:blipFill>
        <p:spPr bwMode="auto">
          <a:xfrm>
            <a:off x="3995738" y="1773238"/>
            <a:ext cx="9366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 descr="fig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700213"/>
            <a:ext cx="27400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18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674" y="381001"/>
            <a:ext cx="278606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5" descr="18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6988"/>
            <a:ext cx="8964613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563888" y="476672"/>
            <a:ext cx="172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Fourier Series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752424" y="915393"/>
            <a:ext cx="575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任一週期函數可以寫成一系列正弦函數的疊加。</a:t>
            </a:r>
          </a:p>
        </p:txBody>
      </p:sp>
      <p:pic>
        <p:nvPicPr>
          <p:cNvPr id="14342" name="Picture 8" descr="18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00313"/>
            <a:ext cx="3624262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483768" y="1412776"/>
                <a:ext cx="2777106" cy="84760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412776"/>
                <a:ext cx="2777106" cy="8476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Square wave frequency spectrum animat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714375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1147519" y="378487"/>
            <a:ext cx="467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所有週期震盪可以分解為簡諧震盪的疊加：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115740" y="1224458"/>
            <a:ext cx="4537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任何週期波可以分解為正弦波的疊加</a:t>
            </a:r>
            <a:r>
              <a:rPr lang="zh-TW" altLang="en-US" dirty="0"/>
              <a:t>！</a:t>
            </a:r>
          </a:p>
        </p:txBody>
      </p:sp>
      <p:pic>
        <p:nvPicPr>
          <p:cNvPr id="15368" name="Picture 8" descr="wave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" t="3571" r="6499" b="3072"/>
          <a:stretch>
            <a:fillRect/>
          </a:stretch>
        </p:blipFill>
        <p:spPr bwMode="auto">
          <a:xfrm>
            <a:off x="1147519" y="1852445"/>
            <a:ext cx="5400675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586376" y="4869160"/>
            <a:ext cx="1943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649885" y="72330"/>
                <a:ext cx="2777106" cy="84760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885" y="72330"/>
                <a:ext cx="2777106" cy="8476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094479" y="984012"/>
                <a:ext cx="3413883" cy="84760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𝑦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𝑛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i="1"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den>
                                  </m:f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479" y="984012"/>
                <a:ext cx="3413883" cy="8476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147519" y="6165304"/>
                <a:ext cx="47300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</a:rPr>
                  <a:t>整個波函數就與這個無限數列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完全對等！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19" y="6165304"/>
                <a:ext cx="4730013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031" t="-6557" r="-1418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soundw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60575"/>
            <a:ext cx="6481763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7"/>
          <p:cNvSpPr txBox="1">
            <a:spLocks noChangeArrowheads="1"/>
          </p:cNvSpPr>
          <p:nvPr/>
        </p:nvSpPr>
        <p:spPr bwMode="auto">
          <a:xfrm>
            <a:off x="3779838" y="1125538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White Noise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3419475" y="549275"/>
            <a:ext cx="172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Doppler Effect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827410" y="1073473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Detector moving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827410" y="157829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速度變化</a:t>
            </a:r>
          </a:p>
        </p:txBody>
      </p:sp>
      <p:graphicFrame>
        <p:nvGraphicFramePr>
          <p:cNvPr id="1638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542395"/>
              </p:ext>
            </p:extLst>
          </p:nvPr>
        </p:nvGraphicFramePr>
        <p:xfrm>
          <a:off x="2122810" y="1578298"/>
          <a:ext cx="10795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672840" imgH="215640" progId="Equation.3">
                  <p:embed/>
                </p:oleObj>
              </mc:Choice>
              <mc:Fallback>
                <p:oleObj name="方程式" r:id="rId2" imgW="67284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810" y="1578298"/>
                        <a:ext cx="1079500" cy="3460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956850"/>
              </p:ext>
            </p:extLst>
          </p:nvPr>
        </p:nvGraphicFramePr>
        <p:xfrm>
          <a:off x="842225" y="2204864"/>
          <a:ext cx="489585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2730240" imgH="393480" progId="Equation.3">
                  <p:embed/>
                </p:oleObj>
              </mc:Choice>
              <mc:Fallback>
                <p:oleObj name="方程式" r:id="rId4" imgW="273024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225" y="2204864"/>
                        <a:ext cx="4895850" cy="7064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103578"/>
              </p:ext>
            </p:extLst>
          </p:nvPr>
        </p:nvGraphicFramePr>
        <p:xfrm>
          <a:off x="899592" y="4941168"/>
          <a:ext cx="147955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6" imgW="825480" imgH="393480" progId="Equation.3">
                  <p:embed/>
                </p:oleObj>
              </mc:Choice>
              <mc:Fallback>
                <p:oleObj name="方程式" r:id="rId6" imgW="82548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941168"/>
                        <a:ext cx="1479550" cy="7064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2" name="Picture 10" descr="F17_1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3"/>
          <a:stretch/>
        </p:blipFill>
        <p:spPr bwMode="auto">
          <a:xfrm>
            <a:off x="4211960" y="3068960"/>
            <a:ext cx="3816350" cy="273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 Box 2"/>
          <p:cNvSpPr txBox="1">
            <a:spLocks noChangeArrowheads="1"/>
          </p:cNvSpPr>
          <p:nvPr/>
        </p:nvSpPr>
        <p:spPr bwMode="auto">
          <a:xfrm>
            <a:off x="3419475" y="549275"/>
            <a:ext cx="172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Doppler Effect</a:t>
            </a:r>
          </a:p>
        </p:txBody>
      </p:sp>
      <p:sp>
        <p:nvSpPr>
          <p:cNvPr id="17418" name="Text Box 3"/>
          <p:cNvSpPr txBox="1">
            <a:spLocks noChangeArrowheads="1"/>
          </p:cNvSpPr>
          <p:nvPr/>
        </p:nvSpPr>
        <p:spPr bwMode="auto">
          <a:xfrm>
            <a:off x="611188" y="1700213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Source moving</a:t>
            </a:r>
          </a:p>
        </p:txBody>
      </p:sp>
      <p:sp>
        <p:nvSpPr>
          <p:cNvPr id="17419" name="Text Box 4"/>
          <p:cNvSpPr txBox="1">
            <a:spLocks noChangeArrowheads="1"/>
          </p:cNvSpPr>
          <p:nvPr/>
        </p:nvSpPr>
        <p:spPr bwMode="auto">
          <a:xfrm>
            <a:off x="682625" y="220503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波長變化</a:t>
            </a:r>
          </a:p>
        </p:txBody>
      </p:sp>
      <p:graphicFrame>
        <p:nvGraphicFramePr>
          <p:cNvPr id="174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999448"/>
              </p:ext>
            </p:extLst>
          </p:nvPr>
        </p:nvGraphicFramePr>
        <p:xfrm>
          <a:off x="1908175" y="2060575"/>
          <a:ext cx="34417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2145960" imgH="393480" progId="Equation.3">
                  <p:embed/>
                </p:oleObj>
              </mc:Choice>
              <mc:Fallback>
                <p:oleObj name="方程式" r:id="rId2" imgW="214596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060575"/>
                        <a:ext cx="3441700" cy="6318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693160"/>
              </p:ext>
            </p:extLst>
          </p:nvPr>
        </p:nvGraphicFramePr>
        <p:xfrm>
          <a:off x="755650" y="2924175"/>
          <a:ext cx="4508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2514600" imgH="431640" progId="Equation.3">
                  <p:embed/>
                </p:oleObj>
              </mc:Choice>
              <mc:Fallback>
                <p:oleObj name="方程式" r:id="rId4" imgW="251460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924175"/>
                        <a:ext cx="4508500" cy="7747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20" name="Picture 9" descr="F17_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4"/>
          <a:stretch>
            <a:fillRect/>
          </a:stretch>
        </p:blipFill>
        <p:spPr bwMode="auto">
          <a:xfrm>
            <a:off x="5508104" y="3501008"/>
            <a:ext cx="332105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963780"/>
              </p:ext>
            </p:extLst>
          </p:nvPr>
        </p:nvGraphicFramePr>
        <p:xfrm>
          <a:off x="755576" y="3861048"/>
          <a:ext cx="16160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7" imgW="901440" imgH="431640" progId="Equation.3">
                  <p:embed/>
                </p:oleObj>
              </mc:Choice>
              <mc:Fallback>
                <p:oleObj name="方程式" r:id="rId7" imgW="90144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861048"/>
                        <a:ext cx="1616075" cy="774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Oval 11"/>
          <p:cNvSpPr>
            <a:spLocks noChangeArrowheads="1"/>
          </p:cNvSpPr>
          <p:nvPr/>
        </p:nvSpPr>
        <p:spPr bwMode="auto">
          <a:xfrm>
            <a:off x="6011863" y="1484313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22" name="Arc 12"/>
          <p:cNvSpPr>
            <a:spLocks/>
          </p:cNvSpPr>
          <p:nvPr/>
        </p:nvSpPr>
        <p:spPr bwMode="auto">
          <a:xfrm>
            <a:off x="6156325" y="1125538"/>
            <a:ext cx="71438" cy="706437"/>
          </a:xfrm>
          <a:custGeom>
            <a:avLst/>
            <a:gdLst>
              <a:gd name="T0" fmla="*/ 0 w 21600"/>
              <a:gd name="T1" fmla="*/ 0 h 42308"/>
              <a:gd name="T2" fmla="*/ 2147483647 w 21600"/>
              <a:gd name="T3" fmla="*/ 2147483647 h 42308"/>
              <a:gd name="T4" fmla="*/ 0 w 21600"/>
              <a:gd name="T5" fmla="*/ 2147483647 h 42308"/>
              <a:gd name="T6" fmla="*/ 0 60000 65536"/>
              <a:gd name="T7" fmla="*/ 0 60000 65536"/>
              <a:gd name="T8" fmla="*/ 0 60000 65536"/>
              <a:gd name="T9" fmla="*/ 0 w 21600"/>
              <a:gd name="T10" fmla="*/ 0 h 42308"/>
              <a:gd name="T11" fmla="*/ 21600 w 21600"/>
              <a:gd name="T12" fmla="*/ 42308 h 42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30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163"/>
                  <a:pt x="15311" y="39588"/>
                  <a:pt x="6143" y="42308"/>
                </a:cubicBezTo>
              </a:path>
              <a:path w="21600" h="4230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163"/>
                  <a:pt x="15311" y="39588"/>
                  <a:pt x="6143" y="42308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23" name="Arc 13"/>
          <p:cNvSpPr>
            <a:spLocks/>
          </p:cNvSpPr>
          <p:nvPr/>
        </p:nvSpPr>
        <p:spPr bwMode="auto">
          <a:xfrm>
            <a:off x="6516688" y="1989138"/>
            <a:ext cx="71437" cy="706437"/>
          </a:xfrm>
          <a:custGeom>
            <a:avLst/>
            <a:gdLst>
              <a:gd name="T0" fmla="*/ 0 w 21600"/>
              <a:gd name="T1" fmla="*/ 0 h 42308"/>
              <a:gd name="T2" fmla="*/ 2147483647 w 21600"/>
              <a:gd name="T3" fmla="*/ 2147483647 h 42308"/>
              <a:gd name="T4" fmla="*/ 0 w 21600"/>
              <a:gd name="T5" fmla="*/ 2147483647 h 42308"/>
              <a:gd name="T6" fmla="*/ 0 60000 65536"/>
              <a:gd name="T7" fmla="*/ 0 60000 65536"/>
              <a:gd name="T8" fmla="*/ 0 60000 65536"/>
              <a:gd name="T9" fmla="*/ 0 w 21600"/>
              <a:gd name="T10" fmla="*/ 0 h 42308"/>
              <a:gd name="T11" fmla="*/ 21600 w 21600"/>
              <a:gd name="T12" fmla="*/ 42308 h 42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30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163"/>
                  <a:pt x="15311" y="39588"/>
                  <a:pt x="6143" y="42308"/>
                </a:cubicBezTo>
              </a:path>
              <a:path w="21600" h="4230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163"/>
                  <a:pt x="15311" y="39588"/>
                  <a:pt x="6143" y="42308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24" name="Arc 14"/>
          <p:cNvSpPr>
            <a:spLocks/>
          </p:cNvSpPr>
          <p:nvPr/>
        </p:nvSpPr>
        <p:spPr bwMode="auto">
          <a:xfrm>
            <a:off x="7235825" y="1989138"/>
            <a:ext cx="71438" cy="706437"/>
          </a:xfrm>
          <a:custGeom>
            <a:avLst/>
            <a:gdLst>
              <a:gd name="T0" fmla="*/ 0 w 21600"/>
              <a:gd name="T1" fmla="*/ 0 h 42308"/>
              <a:gd name="T2" fmla="*/ 2147483647 w 21600"/>
              <a:gd name="T3" fmla="*/ 2147483647 h 42308"/>
              <a:gd name="T4" fmla="*/ 0 w 21600"/>
              <a:gd name="T5" fmla="*/ 2147483647 h 42308"/>
              <a:gd name="T6" fmla="*/ 0 60000 65536"/>
              <a:gd name="T7" fmla="*/ 0 60000 65536"/>
              <a:gd name="T8" fmla="*/ 0 60000 65536"/>
              <a:gd name="T9" fmla="*/ 0 w 21600"/>
              <a:gd name="T10" fmla="*/ 0 h 42308"/>
              <a:gd name="T11" fmla="*/ 21600 w 21600"/>
              <a:gd name="T12" fmla="*/ 42308 h 42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30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163"/>
                  <a:pt x="15311" y="39588"/>
                  <a:pt x="6143" y="42308"/>
                </a:cubicBezTo>
              </a:path>
              <a:path w="21600" h="4230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163"/>
                  <a:pt x="15311" y="39588"/>
                  <a:pt x="6143" y="42308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25" name="Oval 15"/>
          <p:cNvSpPr>
            <a:spLocks noChangeArrowheads="1"/>
          </p:cNvSpPr>
          <p:nvPr/>
        </p:nvSpPr>
        <p:spPr bwMode="auto">
          <a:xfrm>
            <a:off x="6443663" y="2276475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7413" name="Object 17"/>
          <p:cNvGraphicFramePr>
            <a:graphicFrameLocks noChangeAspect="1"/>
          </p:cNvGraphicFramePr>
          <p:nvPr/>
        </p:nvGraphicFramePr>
        <p:xfrm>
          <a:off x="8172450" y="1341438"/>
          <a:ext cx="57626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9" imgW="317160" imgH="177480" progId="Equation.3">
                  <p:embed/>
                </p:oleObj>
              </mc:Choice>
              <mc:Fallback>
                <p:oleObj name="方程式" r:id="rId9" imgW="317160" imgH="177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1341438"/>
                        <a:ext cx="576263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18"/>
          <p:cNvGraphicFramePr>
            <a:graphicFrameLocks noChangeAspect="1"/>
          </p:cNvGraphicFramePr>
          <p:nvPr/>
        </p:nvGraphicFramePr>
        <p:xfrm>
          <a:off x="8243888" y="2205038"/>
          <a:ext cx="6223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11" imgW="342720" imgH="177480" progId="Equation.3">
                  <p:embed/>
                </p:oleObj>
              </mc:Choice>
              <mc:Fallback>
                <p:oleObj name="方程式" r:id="rId11" imgW="342720" imgH="177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2205038"/>
                        <a:ext cx="622300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6" name="Line 19"/>
          <p:cNvSpPr>
            <a:spLocks noChangeShapeType="1"/>
          </p:cNvSpPr>
          <p:nvPr/>
        </p:nvSpPr>
        <p:spPr bwMode="auto">
          <a:xfrm>
            <a:off x="5940425" y="836613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7" name="Line 20"/>
          <p:cNvSpPr>
            <a:spLocks noChangeShapeType="1"/>
          </p:cNvSpPr>
          <p:nvPr/>
        </p:nvSpPr>
        <p:spPr bwMode="auto">
          <a:xfrm>
            <a:off x="6011863" y="29972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7415" name="Object 21"/>
          <p:cNvGraphicFramePr>
            <a:graphicFrameLocks noChangeAspect="1"/>
          </p:cNvGraphicFramePr>
          <p:nvPr/>
        </p:nvGraphicFramePr>
        <p:xfrm>
          <a:off x="6243638" y="404813"/>
          <a:ext cx="76200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13" imgW="457200" imgH="177480" progId="Equation.3">
                  <p:embed/>
                </p:oleObj>
              </mc:Choice>
              <mc:Fallback>
                <p:oleObj name="方程式" r:id="rId13" imgW="457200" imgH="1774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638" y="404813"/>
                        <a:ext cx="762000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22"/>
          <p:cNvGraphicFramePr>
            <a:graphicFrameLocks noChangeAspect="1"/>
          </p:cNvGraphicFramePr>
          <p:nvPr/>
        </p:nvGraphicFramePr>
        <p:xfrm>
          <a:off x="6124575" y="3025775"/>
          <a:ext cx="42386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15" imgW="253800" imgH="228600" progId="Equation.3">
                  <p:embed/>
                </p:oleObj>
              </mc:Choice>
              <mc:Fallback>
                <p:oleObj name="方程式" r:id="rId15" imgW="253800" imgH="2286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3025775"/>
                        <a:ext cx="423863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491880" y="804069"/>
            <a:ext cx="187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縱波    彈簧</a:t>
            </a:r>
          </a:p>
        </p:txBody>
      </p:sp>
      <p:pic>
        <p:nvPicPr>
          <p:cNvPr id="23555" name="Picture 5" descr="wav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" t="4916"/>
          <a:stretch>
            <a:fillRect/>
          </a:stretch>
        </p:blipFill>
        <p:spPr bwMode="auto">
          <a:xfrm>
            <a:off x="1908175" y="1431925"/>
            <a:ext cx="4895850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620760"/>
              </p:ext>
            </p:extLst>
          </p:nvPr>
        </p:nvGraphicFramePr>
        <p:xfrm>
          <a:off x="1042988" y="1557338"/>
          <a:ext cx="16621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927000" imgH="431640" progId="Equation.3">
                  <p:embed/>
                </p:oleObj>
              </mc:Choice>
              <mc:Fallback>
                <p:oleObj name="方程式" r:id="rId2" imgW="92700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557338"/>
                        <a:ext cx="1662112" cy="7747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71550" y="836613"/>
            <a:ext cx="2087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Both Moving</a:t>
            </a:r>
          </a:p>
        </p:txBody>
      </p:sp>
      <p:graphicFrame>
        <p:nvGraphicFramePr>
          <p:cNvPr id="184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52671"/>
              </p:ext>
            </p:extLst>
          </p:nvPr>
        </p:nvGraphicFramePr>
        <p:xfrm>
          <a:off x="971550" y="3213100"/>
          <a:ext cx="6375400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3555720" imgH="761760" progId="Equation.3">
                  <p:embed/>
                </p:oleObj>
              </mc:Choice>
              <mc:Fallback>
                <p:oleObj name="方程式" r:id="rId4" imgW="3555720" imgH="7617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213100"/>
                        <a:ext cx="6375400" cy="13668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301660"/>
              </p:ext>
            </p:extLst>
          </p:nvPr>
        </p:nvGraphicFramePr>
        <p:xfrm>
          <a:off x="1042988" y="2636838"/>
          <a:ext cx="8651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6" imgW="571320" imgH="241200" progId="Equation.3">
                  <p:embed/>
                </p:oleObj>
              </mc:Choice>
              <mc:Fallback>
                <p:oleObj name="方程式" r:id="rId6" imgW="57132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636838"/>
                        <a:ext cx="865187" cy="3651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952635" y="4908179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TW" i="1" dirty="0"/>
              <a:t> </a:t>
            </a:r>
            <a:r>
              <a:rPr lang="zh-TW" altLang="en-US" dirty="0"/>
              <a:t>是相對速度</a:t>
            </a:r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952634" y="5348319"/>
            <a:ext cx="5616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此式與介質無關，對電磁波反而是正確的式子！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627313" y="404813"/>
            <a:ext cx="165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Bat</a:t>
            </a:r>
          </a:p>
        </p:txBody>
      </p:sp>
      <p:pic>
        <p:nvPicPr>
          <p:cNvPr id="19461" name="Picture 5" descr="bat-pl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04813"/>
            <a:ext cx="3246437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1476375" y="4149725"/>
            <a:ext cx="431800" cy="431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6156325" y="4149725"/>
            <a:ext cx="360363" cy="3603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2051050" y="4365625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>
            <a:off x="4932363" y="4292600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 rot="-501953">
            <a:off x="1979613" y="4581525"/>
            <a:ext cx="1584325" cy="215900"/>
          </a:xfrm>
          <a:prstGeom prst="lightningBol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 rot="10492682">
            <a:off x="4500563" y="4941888"/>
            <a:ext cx="1655762" cy="2159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9458" name="Object 12"/>
          <p:cNvGraphicFramePr>
            <a:graphicFrameLocks noChangeAspect="1"/>
          </p:cNvGraphicFramePr>
          <p:nvPr/>
        </p:nvGraphicFramePr>
        <p:xfrm>
          <a:off x="611188" y="5157788"/>
          <a:ext cx="403225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2590560" imgH="431640" progId="Equation.3">
                  <p:embed/>
                </p:oleObj>
              </mc:Choice>
              <mc:Fallback>
                <p:oleObj name="方程式" r:id="rId3" imgW="2590560" imgH="431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157788"/>
                        <a:ext cx="4032250" cy="6715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13"/>
          <p:cNvGraphicFramePr>
            <a:graphicFrameLocks noChangeAspect="1"/>
          </p:cNvGraphicFramePr>
          <p:nvPr/>
        </p:nvGraphicFramePr>
        <p:xfrm>
          <a:off x="4757738" y="5661025"/>
          <a:ext cx="409257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5" imgW="2628720" imgH="431640" progId="Equation.3">
                  <p:embed/>
                </p:oleObj>
              </mc:Choice>
              <mc:Fallback>
                <p:oleObj name="方程式" r:id="rId5" imgW="2628720" imgH="431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738" y="5661025"/>
                        <a:ext cx="4092575" cy="6715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Line 14"/>
          <p:cNvSpPr>
            <a:spLocks noChangeShapeType="1"/>
          </p:cNvSpPr>
          <p:nvPr/>
        </p:nvSpPr>
        <p:spPr bwMode="auto">
          <a:xfrm flipV="1">
            <a:off x="2339975" y="4797425"/>
            <a:ext cx="714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9" name="Line 15"/>
          <p:cNvSpPr>
            <a:spLocks noChangeShapeType="1"/>
          </p:cNvSpPr>
          <p:nvPr/>
        </p:nvSpPr>
        <p:spPr bwMode="auto">
          <a:xfrm flipH="1" flipV="1">
            <a:off x="5867400" y="5157788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70" name="Text Box 16"/>
          <p:cNvSpPr txBox="1">
            <a:spLocks noChangeArrowheads="1"/>
          </p:cNvSpPr>
          <p:nvPr/>
        </p:nvSpPr>
        <p:spPr bwMode="auto">
          <a:xfrm>
            <a:off x="1403350" y="3500438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Bat</a:t>
            </a:r>
          </a:p>
        </p:txBody>
      </p:sp>
      <p:sp>
        <p:nvSpPr>
          <p:cNvPr id="19471" name="Text Box 17"/>
          <p:cNvSpPr txBox="1">
            <a:spLocks noChangeArrowheads="1"/>
          </p:cNvSpPr>
          <p:nvPr/>
        </p:nvSpPr>
        <p:spPr bwMode="auto">
          <a:xfrm>
            <a:off x="6804025" y="400526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Moth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4707435" y="255304"/>
            <a:ext cx="4032448" cy="4041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34963" y="255304"/>
            <a:ext cx="4032448" cy="4041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5" descr="fig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94" t="9623" r="1578" b="31880"/>
          <a:stretch/>
        </p:blipFill>
        <p:spPr bwMode="auto">
          <a:xfrm>
            <a:off x="5347267" y="1052131"/>
            <a:ext cx="275278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fig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94" t="9623" r="1578" b="31880"/>
          <a:stretch/>
        </p:blipFill>
        <p:spPr bwMode="auto">
          <a:xfrm rot="18656721">
            <a:off x="915963" y="1047391"/>
            <a:ext cx="275278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直線單箭頭接點 22"/>
          <p:cNvCxnSpPr/>
          <p:nvPr/>
        </p:nvCxnSpPr>
        <p:spPr>
          <a:xfrm flipV="1">
            <a:off x="3526329" y="1479440"/>
            <a:ext cx="411209" cy="3061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3657473" y="1746297"/>
                <a:ext cx="362215" cy="374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6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473" y="1746297"/>
                <a:ext cx="362215" cy="37497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單箭頭接點 24"/>
          <p:cNvCxnSpPr/>
          <p:nvPr/>
        </p:nvCxnSpPr>
        <p:spPr>
          <a:xfrm>
            <a:off x="7530522" y="2741343"/>
            <a:ext cx="360040" cy="1080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7579516" y="2852331"/>
                <a:ext cx="409086" cy="3888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600" i="1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altLang="zh-TW" sz="1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516" y="2852331"/>
                <a:ext cx="409086" cy="3888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7"/>
          <p:cNvSpPr txBox="1">
            <a:spLocks noChangeArrowheads="1"/>
          </p:cNvSpPr>
          <p:nvPr/>
        </p:nvSpPr>
        <p:spPr bwMode="auto">
          <a:xfrm>
            <a:off x="711746" y="4437112"/>
            <a:ext cx="7072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平面波性質與一維的波非常類似！這並不意外。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706801" y="4820079"/>
                <a:ext cx="3024931" cy="4325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𝑠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altLang="zh-TW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zh-TW" alt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01" y="4820079"/>
                <a:ext cx="3024931" cy="432554"/>
              </a:xfrm>
              <a:prstGeom prst="rect">
                <a:avLst/>
              </a:prstGeom>
              <a:blipFill rotWithShape="1">
                <a:blip r:embed="rId12"/>
                <a:stretch>
                  <a:fillRect t="-84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744922" y="5395530"/>
                <a:ext cx="5849094" cy="410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如果重新選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TW" altLang="en-US" dirty="0"/>
                  <a:t>軸為沿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acc>
                  </m:oMath>
                </a14:m>
                <a:r>
                  <a:rPr lang="zh-TW" altLang="en-US" dirty="0"/>
                  <a:t>的方向，那麼</a:t>
                </a: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22" y="5395530"/>
                <a:ext cx="5849094" cy="410305"/>
              </a:xfrm>
              <a:prstGeom prst="rect">
                <a:avLst/>
              </a:prstGeom>
              <a:blipFill rotWithShape="1">
                <a:blip r:embed="rId13"/>
                <a:stretch>
                  <a:fillRect l="-833" b="-253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711746" y="5854532"/>
                <a:ext cx="2496578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46" y="5854532"/>
                <a:ext cx="2496578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4473723" y="5407948"/>
                <a:ext cx="1267270" cy="41030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acc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𝑘𝑥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′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723" y="5407948"/>
                <a:ext cx="1267270" cy="410305"/>
              </a:xfrm>
              <a:prstGeom prst="rect">
                <a:avLst/>
              </a:prstGeom>
              <a:blipFill rotWithShape="1">
                <a:blip r:embed="rId15"/>
                <a:stretch>
                  <a:fillRect t="-89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/>
          <p:cNvSpPr/>
          <p:nvPr/>
        </p:nvSpPr>
        <p:spPr>
          <a:xfrm>
            <a:off x="3347397" y="5862589"/>
            <a:ext cx="4940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在此新座標中，此平面波就是一維的波。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21697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旋轉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" t="9149" r="4195"/>
          <a:stretch>
            <a:fillRect/>
          </a:stretch>
        </p:blipFill>
        <p:spPr bwMode="auto">
          <a:xfrm>
            <a:off x="2987824" y="865044"/>
            <a:ext cx="3032907" cy="205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</a:endParaRPr>
          </a:p>
        </p:txBody>
      </p:sp>
      <p:sp>
        <p:nvSpPr>
          <p:cNvPr id="18843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60309" y="4221088"/>
            <a:ext cx="777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波方程式中波函數的二次微分和與向量內積非常類似！因此是一純量。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793589" y="3448043"/>
                <a:ext cx="3246208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′2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′2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′2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89" y="3448043"/>
                <a:ext cx="324620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4412333" y="3284984"/>
                <a:ext cx="4080797" cy="69544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333" y="3284984"/>
                <a:ext cx="4080797" cy="6954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801702" y="4783908"/>
                <a:ext cx="58666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一個空間函數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r>
                  <a:rPr lang="zh-TW" altLang="en-US" dirty="0"/>
                  <a:t>的空間微分和是不是一個向量？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702" y="4783908"/>
                <a:ext cx="5866642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936" t="-21667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951486" y="5373216"/>
                <a:ext cx="2698559" cy="71468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groupChr>
                        <m:groupChrPr>
                          <m:chr m:val="→"/>
                          <m:vertJc m:val="bot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b="0" i="1" smtClean="0">
                              <a:latin typeface="Cambria Math"/>
                            </a:rPr>
                            <m:t>?</m:t>
                          </m:r>
                        </m:e>
                      </m:groupCh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</a:rPr>
                        <m:t>vector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486" y="5373216"/>
                <a:ext cx="2698559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2705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fig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94" t="9624" r="1578" b="35125"/>
          <a:stretch/>
        </p:blipFill>
        <p:spPr bwMode="auto">
          <a:xfrm>
            <a:off x="866396" y="722596"/>
            <a:ext cx="2148623" cy="180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920553" y="2635873"/>
                <a:ext cx="5849094" cy="410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如果重新選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TW" altLang="en-US" dirty="0"/>
                  <a:t>軸為沿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acc>
                  </m:oMath>
                </a14:m>
                <a:r>
                  <a:rPr lang="zh-TW" altLang="en-US" dirty="0"/>
                  <a:t>的方向，那麼</a:t>
                </a: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3" y="2635873"/>
                <a:ext cx="5849094" cy="410305"/>
              </a:xfrm>
              <a:prstGeom prst="rect">
                <a:avLst/>
              </a:prstGeom>
              <a:blipFill rotWithShape="1">
                <a:blip r:embed="rId3"/>
                <a:stretch>
                  <a:fillRect l="-833" b="-2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920553" y="3139929"/>
                <a:ext cx="2496578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3" y="3139929"/>
                <a:ext cx="249657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903654" y="3622994"/>
                <a:ext cx="2868862" cy="69544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54" y="3622994"/>
                <a:ext cx="2868862" cy="6954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640035" y="2635873"/>
                <a:ext cx="1267270" cy="41030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acc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𝑘𝑥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′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035" y="2635873"/>
                <a:ext cx="1267270" cy="410305"/>
              </a:xfrm>
              <a:prstGeom prst="rect">
                <a:avLst/>
              </a:prstGeom>
              <a:blipFill rotWithShape="1">
                <a:blip r:embed="rId6"/>
                <a:stretch>
                  <a:fillRect t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881742" y="4830019"/>
                <a:ext cx="6790129" cy="555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𝑠</m:t>
                        </m:r>
                      </m:num>
                      <m:den>
                        <m:r>
                          <a:rPr lang="zh-TW" alt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𝑠</m:t>
                        </m:r>
                      </m:num>
                      <m:den>
                        <m:r>
                          <a:rPr lang="zh-TW" alt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𝑠</m:t>
                        </m:r>
                      </m:num>
                      <m:den>
                        <m:r>
                          <a:rPr lang="zh-TW" alt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TW" altLang="en-US" dirty="0"/>
                  <a:t> 是沒有方向性，與座標軸選擇無關！是一個純量！</a:t>
                </a: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42" y="4830019"/>
                <a:ext cx="6790129" cy="555152"/>
              </a:xfrm>
              <a:prstGeom prst="rect">
                <a:avLst/>
              </a:prstGeom>
              <a:blipFill rotWithShape="1">
                <a:blip r:embed="rId7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3538984" y="3141912"/>
            <a:ext cx="4940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在此新座標中，此平面波就是一維的波。</a:t>
            </a:r>
            <a:endParaRPr lang="zh-CN" altLang="en-US" dirty="0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2683041" y="1570054"/>
            <a:ext cx="360040" cy="1080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755049" y="1642034"/>
                <a:ext cx="362215" cy="374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6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049" y="1642034"/>
                <a:ext cx="362215" cy="37497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881742" y="5490655"/>
            <a:ext cx="7244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介質空氣是均勻同向的，因此波方程式與方向無關是很自然的！</a:t>
            </a:r>
            <a:endParaRPr lang="en-US" altLang="zh-TW" dirty="0"/>
          </a:p>
        </p:txBody>
      </p:sp>
      <p:sp>
        <p:nvSpPr>
          <p:cNvPr id="9" name="矩形 8"/>
          <p:cNvSpPr/>
          <p:nvPr/>
        </p:nvSpPr>
        <p:spPr>
          <a:xfrm>
            <a:off x="881742" y="6021288"/>
            <a:ext cx="6673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座標軸就可以自由選取！於是三維平面波就與一維波無兩樣。</a:t>
            </a:r>
            <a:endParaRPr lang="en-US" altLang="zh-TW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877868" y="4449529"/>
            <a:ext cx="610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ea typeface="Cambria Math"/>
              </a:rPr>
              <a:t>這個結果暗示</a:t>
            </a:r>
            <a:r>
              <a:rPr lang="zh-TW" altLang="en-US" dirty="0"/>
              <a:t>波方程式在新座標與舊座標長得一模一樣！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618233" y="3620296"/>
                <a:ext cx="3784946" cy="69544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′2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233" y="3620296"/>
                <a:ext cx="3784946" cy="69544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向右箭號 1"/>
          <p:cNvSpPr/>
          <p:nvPr/>
        </p:nvSpPr>
        <p:spPr>
          <a:xfrm>
            <a:off x="4034747" y="3788001"/>
            <a:ext cx="360040" cy="36004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6449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旋轉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" t="9149" r="4195"/>
          <a:stretch>
            <a:fillRect/>
          </a:stretch>
        </p:blipFill>
        <p:spPr bwMode="auto">
          <a:xfrm>
            <a:off x="2188464" y="1025378"/>
            <a:ext cx="308404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</a:endParaRPr>
          </a:p>
        </p:txBody>
      </p:sp>
      <p:sp>
        <p:nvSpPr>
          <p:cNvPr id="18843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204451" y="593329"/>
            <a:ext cx="617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選擇新的座標軸後，位置座標的值會改變，稱為旋轉變換。</a:t>
            </a:r>
            <a:endParaRPr lang="en-US" altLang="zh-TW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204451" y="218675"/>
            <a:ext cx="7244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如果物理是與方向無關，座標軸就可以自由選取！</a:t>
            </a:r>
            <a:endParaRPr lang="en-US" altLang="zh-TW" dirty="0"/>
          </a:p>
        </p:txBody>
      </p:sp>
      <p:sp>
        <p:nvSpPr>
          <p:cNvPr id="16" name="矩形 15"/>
          <p:cNvSpPr/>
          <p:nvPr/>
        </p:nvSpPr>
        <p:spPr>
          <a:xfrm>
            <a:off x="4882865" y="2647587"/>
            <a:ext cx="4037013" cy="40467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504825" y="3225124"/>
            <a:ext cx="4067175" cy="3491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8" name="Picture 11" descr="13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3818849"/>
            <a:ext cx="30972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線單箭頭接點 18"/>
          <p:cNvCxnSpPr/>
          <p:nvPr/>
        </p:nvCxnSpPr>
        <p:spPr>
          <a:xfrm rot="10800000" flipV="1">
            <a:off x="2570163" y="4558624"/>
            <a:ext cx="785812" cy="5715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0"/>
          <p:cNvSpPr txBox="1">
            <a:spLocks noChangeArrowheads="1"/>
          </p:cNvSpPr>
          <p:nvPr/>
        </p:nvSpPr>
        <p:spPr bwMode="auto">
          <a:xfrm>
            <a:off x="2570163" y="4630061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Tahoma" pitchFamily="34" charset="0"/>
              </a:rPr>
              <a:t>F</a:t>
            </a:r>
            <a:endParaRPr lang="zh-TW" altLang="en-US" sz="1800" i="1">
              <a:latin typeface="Tahoma" pitchFamily="34" charset="0"/>
            </a:endParaRPr>
          </a:p>
        </p:txBody>
      </p:sp>
      <p:pic>
        <p:nvPicPr>
          <p:cNvPr id="21" name="Picture 11" descr="13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212">
            <a:off x="5336890" y="3266833"/>
            <a:ext cx="30972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直線單箭頭接點 21"/>
          <p:cNvCxnSpPr/>
          <p:nvPr/>
        </p:nvCxnSpPr>
        <p:spPr>
          <a:xfrm rot="12795212" flipV="1">
            <a:off x="7072028" y="4363796"/>
            <a:ext cx="785812" cy="5715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13"/>
          <p:cNvSpPr txBox="1">
            <a:spLocks noChangeArrowheads="1"/>
          </p:cNvSpPr>
          <p:nvPr/>
        </p:nvSpPr>
        <p:spPr bwMode="auto">
          <a:xfrm>
            <a:off x="7337140" y="4266958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Tahoma" pitchFamily="34" charset="0"/>
              </a:rPr>
              <a:t>F’</a:t>
            </a:r>
            <a:endParaRPr lang="zh-TW" altLang="en-US" sz="1800" i="1">
              <a:latin typeface="Tahoma" pitchFamily="34" charset="0"/>
            </a:endParaRPr>
          </a:p>
        </p:txBody>
      </p:sp>
      <p:sp>
        <p:nvSpPr>
          <p:cNvPr id="24" name="文字方塊 16"/>
          <p:cNvSpPr txBox="1">
            <a:spLocks noChangeArrowheads="1"/>
          </p:cNvSpPr>
          <p:nvPr/>
        </p:nvSpPr>
        <p:spPr bwMode="auto">
          <a:xfrm>
            <a:off x="7408578" y="4767021"/>
            <a:ext cx="4286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Tahoma" pitchFamily="34" charset="0"/>
              </a:rPr>
              <a:t>a’</a:t>
            </a:r>
            <a:endParaRPr lang="zh-TW" altLang="en-US" sz="1800" i="1">
              <a:latin typeface="Tahoma" pitchFamily="34" charset="0"/>
            </a:endParaRPr>
          </a:p>
        </p:txBody>
      </p:sp>
      <p:sp>
        <p:nvSpPr>
          <p:cNvPr id="25" name="弧形箭號 (下彎) 24"/>
          <p:cNvSpPr/>
          <p:nvPr/>
        </p:nvSpPr>
        <p:spPr>
          <a:xfrm rot="1965318">
            <a:off x="2928938" y="3750586"/>
            <a:ext cx="2028825" cy="5715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272246" y="3113610"/>
            <a:ext cx="61926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旋轉座標軸相當於將整個系統往反方向旋轉！</a:t>
            </a:r>
          </a:p>
        </p:txBody>
      </p:sp>
    </p:spTree>
    <p:extLst>
      <p:ext uri="{BB962C8B-B14F-4D97-AF65-F5344CB8AC3E}">
        <p14:creationId xmlns:p14="http://schemas.microsoft.com/office/powerpoint/2010/main" val="4892005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980497" y="768902"/>
            <a:ext cx="4037013" cy="4106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316422" y="751440"/>
            <a:ext cx="4067175" cy="4106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87396" name="Picture 11" descr="13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72" y="1345165"/>
            <a:ext cx="30972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單箭頭接點 9"/>
          <p:cNvCxnSpPr/>
          <p:nvPr/>
        </p:nvCxnSpPr>
        <p:spPr>
          <a:xfrm rot="10800000" flipV="1">
            <a:off x="2381760" y="2084940"/>
            <a:ext cx="785812" cy="5715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398" name="文字方塊 10"/>
          <p:cNvSpPr txBox="1">
            <a:spLocks noChangeArrowheads="1"/>
          </p:cNvSpPr>
          <p:nvPr/>
        </p:nvSpPr>
        <p:spPr bwMode="auto">
          <a:xfrm>
            <a:off x="2381760" y="2156377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Tahoma" pitchFamily="34" charset="0"/>
              </a:rPr>
              <a:t>F</a:t>
            </a:r>
            <a:endParaRPr lang="zh-TW" altLang="en-US" sz="1800" i="1">
              <a:latin typeface="Tahoma" pitchFamily="34" charset="0"/>
            </a:endParaRPr>
          </a:p>
        </p:txBody>
      </p:sp>
      <p:pic>
        <p:nvPicPr>
          <p:cNvPr id="187399" name="Picture 11" descr="13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212">
            <a:off x="5434522" y="1416602"/>
            <a:ext cx="30972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線單箭頭接點 12"/>
          <p:cNvCxnSpPr/>
          <p:nvPr/>
        </p:nvCxnSpPr>
        <p:spPr>
          <a:xfrm rot="12795212" flipV="1">
            <a:off x="7169660" y="2513565"/>
            <a:ext cx="785812" cy="5715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401" name="文字方塊 13"/>
          <p:cNvSpPr txBox="1">
            <a:spLocks noChangeArrowheads="1"/>
          </p:cNvSpPr>
          <p:nvPr/>
        </p:nvSpPr>
        <p:spPr bwMode="auto">
          <a:xfrm>
            <a:off x="7434772" y="2416727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Tahoma" pitchFamily="34" charset="0"/>
              </a:rPr>
              <a:t>F’</a:t>
            </a:r>
            <a:endParaRPr lang="zh-TW" altLang="en-US" sz="1800" i="1">
              <a:latin typeface="Tahoma" pitchFamily="34" charset="0"/>
            </a:endParaRPr>
          </a:p>
        </p:txBody>
      </p:sp>
      <p:sp>
        <p:nvSpPr>
          <p:cNvPr id="187402" name="文字方塊 16"/>
          <p:cNvSpPr txBox="1">
            <a:spLocks noChangeArrowheads="1"/>
          </p:cNvSpPr>
          <p:nvPr/>
        </p:nvSpPr>
        <p:spPr bwMode="auto">
          <a:xfrm>
            <a:off x="7506210" y="2916790"/>
            <a:ext cx="4286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Tahoma" pitchFamily="34" charset="0"/>
              </a:rPr>
              <a:t>a’</a:t>
            </a:r>
            <a:endParaRPr lang="zh-TW" altLang="en-US" sz="1800" i="1">
              <a:latin typeface="Tahoma" pitchFamily="34" charset="0"/>
            </a:endParaRPr>
          </a:p>
        </p:txBody>
      </p:sp>
      <p:sp>
        <p:nvSpPr>
          <p:cNvPr id="21" name="弧形箭號 (下彎) 20"/>
          <p:cNvSpPr/>
          <p:nvPr/>
        </p:nvSpPr>
        <p:spPr>
          <a:xfrm rot="1965318">
            <a:off x="2740535" y="1276902"/>
            <a:ext cx="2028825" cy="5715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7404" name="文字方塊 17"/>
          <p:cNvSpPr txBox="1">
            <a:spLocks noChangeArrowheads="1"/>
          </p:cNvSpPr>
          <p:nvPr/>
        </p:nvSpPr>
        <p:spPr bwMode="auto">
          <a:xfrm>
            <a:off x="551372" y="4873264"/>
            <a:ext cx="780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cs typeface="Times New Roman" pitchFamily="18" charset="0"/>
              </a:rPr>
              <a:t>如果無法以物理方法分辨旋轉變換前後，</a:t>
            </a:r>
            <a:r>
              <a:rPr lang="zh-TW" altLang="en-US" sz="1800">
                <a:solidFill>
                  <a:srgbClr val="FF0000"/>
                </a:solidFill>
                <a:cs typeface="Times New Roman" pitchFamily="18" charset="0"/>
              </a:rPr>
              <a:t>旋轉前後的物理定律必須一樣</a:t>
            </a:r>
            <a:r>
              <a:rPr lang="zh-TW" altLang="en-US" sz="1800">
                <a:cs typeface="Times New Roman" pitchFamily="18" charset="0"/>
              </a:rPr>
              <a:t>！</a:t>
            </a:r>
          </a:p>
        </p:txBody>
      </p:sp>
      <p:graphicFrame>
        <p:nvGraphicFramePr>
          <p:cNvPr id="1874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389025"/>
              </p:ext>
            </p:extLst>
          </p:nvPr>
        </p:nvGraphicFramePr>
        <p:xfrm>
          <a:off x="2233612" y="6155294"/>
          <a:ext cx="10461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507780" imgH="215806" progId="Equation.3">
                  <p:embed/>
                </p:oleObj>
              </mc:Choice>
              <mc:Fallback>
                <p:oleObj name="方程式" r:id="rId3" imgW="50778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612" y="6155294"/>
                        <a:ext cx="1046163" cy="4460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083712"/>
              </p:ext>
            </p:extLst>
          </p:nvPr>
        </p:nvGraphicFramePr>
        <p:xfrm>
          <a:off x="5379963" y="6155294"/>
          <a:ext cx="11858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5" imgW="545626" imgH="215713" progId="Equation.3">
                  <p:embed/>
                </p:oleObj>
              </mc:Choice>
              <mc:Fallback>
                <p:oleObj name="方程式" r:id="rId5" imgW="545626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9963" y="6155294"/>
                        <a:ext cx="1185863" cy="469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81866" y="5307852"/>
                <a:ext cx="2584554" cy="69544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66" y="5307852"/>
                <a:ext cx="2584554" cy="69544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036908" y="5328383"/>
                <a:ext cx="2762488" cy="69544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908" y="5328383"/>
                <a:ext cx="2762488" cy="69544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7353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旋轉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" t="9149" r="4195"/>
          <a:stretch>
            <a:fillRect/>
          </a:stretch>
        </p:blipFill>
        <p:spPr bwMode="auto">
          <a:xfrm>
            <a:off x="1127624" y="873628"/>
            <a:ext cx="3347977" cy="226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3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232611"/>
              </p:ext>
            </p:extLst>
          </p:nvPr>
        </p:nvGraphicFramePr>
        <p:xfrm>
          <a:off x="1247414" y="3942847"/>
          <a:ext cx="230822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1358310" imgH="482391" progId="Equation.3">
                  <p:embed/>
                </p:oleObj>
              </mc:Choice>
              <mc:Fallback>
                <p:oleObj name="方程式" r:id="rId3" imgW="1358310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414" y="3942847"/>
                        <a:ext cx="2308225" cy="8112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3" name="文字方塊 10"/>
          <p:cNvSpPr txBox="1">
            <a:spLocks noChangeArrowheads="1"/>
          </p:cNvSpPr>
          <p:nvPr/>
        </p:nvSpPr>
        <p:spPr bwMode="auto">
          <a:xfrm>
            <a:off x="1147401" y="3434847"/>
            <a:ext cx="63542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Tahoma" pitchFamily="34" charset="0"/>
              </a:rPr>
              <a:t>所有的向量，分量在座標軸旋轉下都要滿足一樣的變換式：</a:t>
            </a:r>
          </a:p>
        </p:txBody>
      </p:sp>
      <p:sp>
        <p:nvSpPr>
          <p:cNvPr id="18842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</a:endParaRPr>
          </a:p>
        </p:txBody>
      </p:sp>
      <p:sp>
        <p:nvSpPr>
          <p:cNvPr id="18843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</a:endParaRPr>
          </a:p>
        </p:txBody>
      </p:sp>
      <p:graphicFrame>
        <p:nvGraphicFramePr>
          <p:cNvPr id="5736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471276"/>
              </p:ext>
            </p:extLst>
          </p:nvPr>
        </p:nvGraphicFramePr>
        <p:xfrm>
          <a:off x="3720739" y="3926972"/>
          <a:ext cx="226377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5" imgW="1333500" imgH="482600" progId="Equation.3">
                  <p:embed/>
                </p:oleObj>
              </mc:Choice>
              <mc:Fallback>
                <p:oleObj name="方程式" r:id="rId5" imgW="13335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0739" y="3926972"/>
                        <a:ext cx="2263775" cy="8112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1122105" y="366787"/>
            <a:ext cx="617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選擇新的座標軸後，位置座標的值會改變，稱為旋轉變換。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4649765" y="2229703"/>
                <a:ext cx="234109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𝑥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US" altLang="zh-CN" b="0" i="1" smtClean="0">
                          <a:latin typeface="Cambria Math"/>
                        </a:rPr>
                        <m:t>−</m:t>
                      </m:r>
                      <m:r>
                        <a:rPr lang="en-US" altLang="zh-CN" b="0" i="1" smtClean="0">
                          <a:latin typeface="Cambria Math"/>
                        </a:rPr>
                        <m:t>𝑦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765" y="2229703"/>
                <a:ext cx="234109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4649765" y="2599035"/>
                <a:ext cx="234109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𝑥</m:t>
                      </m:r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zh-CN" altLang="en-US" i="1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r>
                        <a:rPr lang="en-US" altLang="zh-CN" b="0" i="1" smtClean="0">
                          <a:latin typeface="Cambria Math"/>
                        </a:rPr>
                        <m:t>𝑦</m:t>
                      </m:r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CN" altLang="en-US" i="1"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765" y="2599035"/>
                <a:ext cx="2341090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1158492" y="4927107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而純量是不變的：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1158492" y="5325872"/>
                <a:ext cx="234109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′2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′2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492" y="5325872"/>
                <a:ext cx="2341090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3779912" y="5162813"/>
                <a:ext cx="4080797" cy="69544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162813"/>
                <a:ext cx="4080797" cy="69544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478783" y="6093296"/>
            <a:ext cx="799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簡言之，在旋轉變化下如何變換，就定義了一個物理量究竟是純量向量或張量。</a:t>
            </a:r>
          </a:p>
        </p:txBody>
      </p:sp>
    </p:spTree>
    <p:extLst>
      <p:ext uri="{BB962C8B-B14F-4D97-AF65-F5344CB8AC3E}">
        <p14:creationId xmlns:p14="http://schemas.microsoft.com/office/powerpoint/2010/main" val="41988384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956382" y="474422"/>
            <a:ext cx="4037013" cy="4106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292307" y="456960"/>
            <a:ext cx="4067175" cy="4106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87396" name="Picture 11" descr="13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57" y="1050685"/>
            <a:ext cx="30972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單箭頭接點 9"/>
          <p:cNvCxnSpPr/>
          <p:nvPr/>
        </p:nvCxnSpPr>
        <p:spPr>
          <a:xfrm rot="10800000" flipV="1">
            <a:off x="2357645" y="1790460"/>
            <a:ext cx="785812" cy="5715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398" name="文字方塊 10"/>
          <p:cNvSpPr txBox="1">
            <a:spLocks noChangeArrowheads="1"/>
          </p:cNvSpPr>
          <p:nvPr/>
        </p:nvSpPr>
        <p:spPr bwMode="auto">
          <a:xfrm>
            <a:off x="2357645" y="1861897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Tahoma" pitchFamily="34" charset="0"/>
              </a:rPr>
              <a:t>F</a:t>
            </a:r>
            <a:endParaRPr lang="zh-TW" altLang="en-US" sz="1800" i="1">
              <a:latin typeface="Tahoma" pitchFamily="34" charset="0"/>
            </a:endParaRPr>
          </a:p>
        </p:txBody>
      </p:sp>
      <p:pic>
        <p:nvPicPr>
          <p:cNvPr id="187399" name="Picture 11" descr="13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212">
            <a:off x="5410407" y="1122122"/>
            <a:ext cx="30972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線單箭頭接點 12"/>
          <p:cNvCxnSpPr/>
          <p:nvPr/>
        </p:nvCxnSpPr>
        <p:spPr>
          <a:xfrm rot="12795212" flipV="1">
            <a:off x="7145545" y="2219085"/>
            <a:ext cx="785812" cy="5715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401" name="文字方塊 13"/>
          <p:cNvSpPr txBox="1">
            <a:spLocks noChangeArrowheads="1"/>
          </p:cNvSpPr>
          <p:nvPr/>
        </p:nvSpPr>
        <p:spPr bwMode="auto">
          <a:xfrm>
            <a:off x="7410657" y="2122247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Tahoma" pitchFamily="34" charset="0"/>
              </a:rPr>
              <a:t>F’</a:t>
            </a:r>
            <a:endParaRPr lang="zh-TW" altLang="en-US" sz="1800" i="1">
              <a:latin typeface="Tahoma" pitchFamily="34" charset="0"/>
            </a:endParaRPr>
          </a:p>
        </p:txBody>
      </p:sp>
      <p:sp>
        <p:nvSpPr>
          <p:cNvPr id="187402" name="文字方塊 16"/>
          <p:cNvSpPr txBox="1">
            <a:spLocks noChangeArrowheads="1"/>
          </p:cNvSpPr>
          <p:nvPr/>
        </p:nvSpPr>
        <p:spPr bwMode="auto">
          <a:xfrm>
            <a:off x="7482095" y="2622310"/>
            <a:ext cx="4286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Tahoma" pitchFamily="34" charset="0"/>
              </a:rPr>
              <a:t>a’</a:t>
            </a:r>
            <a:endParaRPr lang="zh-TW" altLang="en-US" sz="1800" i="1">
              <a:latin typeface="Tahoma" pitchFamily="34" charset="0"/>
            </a:endParaRPr>
          </a:p>
        </p:txBody>
      </p:sp>
      <p:sp>
        <p:nvSpPr>
          <p:cNvPr id="21" name="弧形箭號 (下彎) 20"/>
          <p:cNvSpPr/>
          <p:nvPr/>
        </p:nvSpPr>
        <p:spPr>
          <a:xfrm rot="1965318">
            <a:off x="2716420" y="982422"/>
            <a:ext cx="2028825" cy="5715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7404" name="文字方塊 17"/>
          <p:cNvSpPr txBox="1">
            <a:spLocks noChangeArrowheads="1"/>
          </p:cNvSpPr>
          <p:nvPr/>
        </p:nvSpPr>
        <p:spPr bwMode="auto">
          <a:xfrm>
            <a:off x="527257" y="4578784"/>
            <a:ext cx="780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cs typeface="Times New Roman" pitchFamily="18" charset="0"/>
              </a:rPr>
              <a:t>如果無法以物理方法分辨旋轉變換前後，</a:t>
            </a:r>
            <a:r>
              <a:rPr lang="zh-TW" altLang="en-US" sz="1800">
                <a:solidFill>
                  <a:srgbClr val="FF0000"/>
                </a:solidFill>
                <a:cs typeface="Times New Roman" pitchFamily="18" charset="0"/>
              </a:rPr>
              <a:t>旋轉前後的物理定律必須一樣</a:t>
            </a:r>
            <a:r>
              <a:rPr lang="zh-TW" altLang="en-US" sz="1800">
                <a:cs typeface="Times New Roman" pitchFamily="18" charset="0"/>
              </a:rPr>
              <a:t>！</a:t>
            </a:r>
          </a:p>
        </p:txBody>
      </p:sp>
      <p:graphicFrame>
        <p:nvGraphicFramePr>
          <p:cNvPr id="1874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818638"/>
              </p:ext>
            </p:extLst>
          </p:nvPr>
        </p:nvGraphicFramePr>
        <p:xfrm>
          <a:off x="2209497" y="5860814"/>
          <a:ext cx="10461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507780" imgH="215806" progId="Equation.3">
                  <p:embed/>
                </p:oleObj>
              </mc:Choice>
              <mc:Fallback>
                <p:oleObj name="方程式" r:id="rId3" imgW="50778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497" y="5860814"/>
                        <a:ext cx="1046163" cy="4460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503895"/>
              </p:ext>
            </p:extLst>
          </p:nvPr>
        </p:nvGraphicFramePr>
        <p:xfrm>
          <a:off x="5355848" y="5860814"/>
          <a:ext cx="11858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5" imgW="545626" imgH="215713" progId="Equation.3">
                  <p:embed/>
                </p:oleObj>
              </mc:Choice>
              <mc:Fallback>
                <p:oleObj name="方程式" r:id="rId5" imgW="545626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5848" y="5860814"/>
                        <a:ext cx="1185863" cy="469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57751" y="5013372"/>
                <a:ext cx="2584554" cy="69544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51" y="5013372"/>
                <a:ext cx="2584554" cy="69544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012793" y="5033903"/>
                <a:ext cx="2762488" cy="69544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793" y="5033903"/>
                <a:ext cx="2762488" cy="69544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1413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文字方塊 1"/>
          <p:cNvSpPr txBox="1">
            <a:spLocks noChangeArrowheads="1"/>
          </p:cNvSpPr>
          <p:nvPr/>
        </p:nvSpPr>
        <p:spPr bwMode="auto">
          <a:xfrm>
            <a:off x="2270125" y="201613"/>
            <a:ext cx="551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Tahoma" pitchFamily="34" charset="0"/>
              </a:rPr>
              <a:t>如何保證旋轉變換後，物理定律可以不變？</a:t>
            </a:r>
          </a:p>
        </p:txBody>
      </p:sp>
      <p:graphicFrame>
        <p:nvGraphicFramePr>
          <p:cNvPr id="188419" name="Object 2"/>
          <p:cNvGraphicFramePr>
            <a:graphicFrameLocks noChangeAspect="1"/>
          </p:cNvGraphicFramePr>
          <p:nvPr/>
        </p:nvGraphicFramePr>
        <p:xfrm>
          <a:off x="2390775" y="611188"/>
          <a:ext cx="10302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507780" imgH="215806" progId="Equation.3">
                  <p:embed/>
                </p:oleObj>
              </mc:Choice>
              <mc:Fallback>
                <p:oleObj name="方程式" r:id="rId2" imgW="50778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775" y="611188"/>
                        <a:ext cx="1030288" cy="4381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0" name="Object 3"/>
          <p:cNvGraphicFramePr>
            <a:graphicFrameLocks noChangeAspect="1"/>
          </p:cNvGraphicFramePr>
          <p:nvPr/>
        </p:nvGraphicFramePr>
        <p:xfrm>
          <a:off x="5194300" y="596900"/>
          <a:ext cx="11080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545626" imgH="215713" progId="Equation.3">
                  <p:embed/>
                </p:oleObj>
              </mc:Choice>
              <mc:Fallback>
                <p:oleObj name="方程式" r:id="rId4" imgW="545626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596900"/>
                        <a:ext cx="1108075" cy="4381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48" name="Picture 4" descr="旋轉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" t="9149" r="4195"/>
          <a:stretch>
            <a:fillRect/>
          </a:stretch>
        </p:blipFill>
        <p:spPr bwMode="auto">
          <a:xfrm>
            <a:off x="606425" y="1782763"/>
            <a:ext cx="26352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349" name="Object 6"/>
          <p:cNvGraphicFramePr>
            <a:graphicFrameLocks noChangeAspect="1"/>
          </p:cNvGraphicFramePr>
          <p:nvPr/>
        </p:nvGraphicFramePr>
        <p:xfrm>
          <a:off x="6953250" y="1504950"/>
          <a:ext cx="219075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7" imgW="1346200" imgH="431800" progId="Equation.3">
                  <p:embed/>
                </p:oleObj>
              </mc:Choice>
              <mc:Fallback>
                <p:oleObj name="方程式" r:id="rId7" imgW="1346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1504950"/>
                        <a:ext cx="2190750" cy="6937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5"/>
          <p:cNvGraphicFramePr>
            <a:graphicFrameLocks noChangeAspect="1"/>
          </p:cNvGraphicFramePr>
          <p:nvPr/>
        </p:nvGraphicFramePr>
        <p:xfrm>
          <a:off x="3779838" y="2735263"/>
          <a:ext cx="230822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9" imgW="1358310" imgH="482391" progId="Equation.3">
                  <p:embed/>
                </p:oleObj>
              </mc:Choice>
              <mc:Fallback>
                <p:oleObj name="方程式" r:id="rId9" imgW="1358310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735263"/>
                        <a:ext cx="2308225" cy="8112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24" name="向右箭號 8"/>
          <p:cNvSpPr>
            <a:spLocks noChangeArrowheads="1"/>
          </p:cNvSpPr>
          <p:nvPr/>
        </p:nvSpPr>
        <p:spPr bwMode="auto">
          <a:xfrm>
            <a:off x="3954463" y="684213"/>
            <a:ext cx="584200" cy="25558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</a:endParaRPr>
          </a:p>
        </p:txBody>
      </p:sp>
      <p:sp>
        <p:nvSpPr>
          <p:cNvPr id="188425" name="文字方塊 9"/>
          <p:cNvSpPr txBox="1">
            <a:spLocks noChangeArrowheads="1"/>
          </p:cNvSpPr>
          <p:nvPr/>
        </p:nvSpPr>
        <p:spPr bwMode="auto">
          <a:xfrm>
            <a:off x="5481638" y="611188"/>
            <a:ext cx="179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0000"/>
                </a:solidFill>
                <a:latin typeface="Calibri" pitchFamily="34" charset="0"/>
              </a:rPr>
              <a:t>?</a:t>
            </a:r>
            <a:endParaRPr lang="zh-TW" altLang="en-US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7353" name="文字方塊 10"/>
          <p:cNvSpPr txBox="1">
            <a:spLocks noChangeArrowheads="1"/>
          </p:cNvSpPr>
          <p:nvPr/>
        </p:nvSpPr>
        <p:spPr bwMode="auto">
          <a:xfrm>
            <a:off x="3679825" y="2227263"/>
            <a:ext cx="5291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Tahoma" pitchFamily="34" charset="0"/>
              </a:rPr>
              <a:t>所有的向量分量在座標軸旋轉下滿足一樣的變換式：</a:t>
            </a:r>
          </a:p>
        </p:txBody>
      </p:sp>
      <p:sp>
        <p:nvSpPr>
          <p:cNvPr id="57354" name="文字方塊 11"/>
          <p:cNvSpPr txBox="1">
            <a:spLocks noChangeArrowheads="1"/>
          </p:cNvSpPr>
          <p:nvPr/>
        </p:nvSpPr>
        <p:spPr bwMode="auto">
          <a:xfrm>
            <a:off x="2235200" y="4051300"/>
            <a:ext cx="446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Tahoma" pitchFamily="34" charset="0"/>
              </a:rPr>
              <a:t>注意分量等式的左右滿足同樣的轉換關係</a:t>
            </a:r>
          </a:p>
        </p:txBody>
      </p:sp>
      <p:sp>
        <p:nvSpPr>
          <p:cNvPr id="18842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</a:endParaRPr>
          </a:p>
        </p:txBody>
      </p:sp>
      <p:graphicFrame>
        <p:nvGraphicFramePr>
          <p:cNvPr id="57356" name="Object 10"/>
          <p:cNvGraphicFramePr>
            <a:graphicFrameLocks noChangeAspect="1"/>
          </p:cNvGraphicFramePr>
          <p:nvPr/>
        </p:nvGraphicFramePr>
        <p:xfrm>
          <a:off x="1865313" y="4603750"/>
          <a:ext cx="23447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11" imgW="1409088" imgH="241195" progId="Equation.3">
                  <p:embed/>
                </p:oleObj>
              </mc:Choice>
              <mc:Fallback>
                <p:oleObj name="方程式" r:id="rId11" imgW="1409088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4603750"/>
                        <a:ext cx="2344737" cy="3952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3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</a:endParaRPr>
          </a:p>
        </p:txBody>
      </p:sp>
      <p:graphicFrame>
        <p:nvGraphicFramePr>
          <p:cNvPr id="57358" name="Object 12"/>
          <p:cNvGraphicFramePr>
            <a:graphicFrameLocks noChangeAspect="1"/>
          </p:cNvGraphicFramePr>
          <p:nvPr/>
        </p:nvGraphicFramePr>
        <p:xfrm>
          <a:off x="4708525" y="4567238"/>
          <a:ext cx="22812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12" imgW="1371600" imgH="241300" progId="Equation.3">
                  <p:embed/>
                </p:oleObj>
              </mc:Choice>
              <mc:Fallback>
                <p:oleObj name="方程式" r:id="rId12" imgW="1371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525" y="4567238"/>
                        <a:ext cx="2281238" cy="3968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橢圓 17"/>
          <p:cNvSpPr>
            <a:spLocks noChangeArrowheads="1"/>
          </p:cNvSpPr>
          <p:nvPr/>
        </p:nvSpPr>
        <p:spPr bwMode="auto">
          <a:xfrm>
            <a:off x="2368550" y="4603750"/>
            <a:ext cx="431800" cy="3952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</a:endParaRPr>
          </a:p>
        </p:txBody>
      </p:sp>
      <p:sp>
        <p:nvSpPr>
          <p:cNvPr id="19" name="橢圓 18"/>
          <p:cNvSpPr>
            <a:spLocks noChangeArrowheads="1"/>
          </p:cNvSpPr>
          <p:nvPr/>
        </p:nvSpPr>
        <p:spPr bwMode="auto">
          <a:xfrm>
            <a:off x="5176838" y="4567238"/>
            <a:ext cx="431800" cy="3968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</a:endParaRPr>
          </a:p>
        </p:txBody>
      </p:sp>
      <p:sp>
        <p:nvSpPr>
          <p:cNvPr id="20" name="橢圓 19"/>
          <p:cNvSpPr>
            <a:spLocks noChangeArrowheads="1"/>
          </p:cNvSpPr>
          <p:nvPr/>
        </p:nvSpPr>
        <p:spPr bwMode="auto">
          <a:xfrm>
            <a:off x="3305175" y="4603750"/>
            <a:ext cx="431800" cy="395288"/>
          </a:xfrm>
          <a:prstGeom prst="ellips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</a:endParaRPr>
          </a:p>
        </p:txBody>
      </p:sp>
      <p:sp>
        <p:nvSpPr>
          <p:cNvPr id="21" name="橢圓 20"/>
          <p:cNvSpPr>
            <a:spLocks noChangeArrowheads="1"/>
          </p:cNvSpPr>
          <p:nvPr/>
        </p:nvSpPr>
        <p:spPr bwMode="auto">
          <a:xfrm>
            <a:off x="6113463" y="4567238"/>
            <a:ext cx="431800" cy="396875"/>
          </a:xfrm>
          <a:prstGeom prst="ellips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</a:endParaRPr>
          </a:p>
        </p:txBody>
      </p:sp>
      <p:graphicFrame>
        <p:nvGraphicFramePr>
          <p:cNvPr id="57363" name="Object 25"/>
          <p:cNvGraphicFramePr>
            <a:graphicFrameLocks noChangeAspect="1"/>
          </p:cNvGraphicFramePr>
          <p:nvPr/>
        </p:nvGraphicFramePr>
        <p:xfrm>
          <a:off x="6253163" y="2719388"/>
          <a:ext cx="226377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13" imgW="1333500" imgH="482600" progId="Equation.3">
                  <p:embed/>
                </p:oleObj>
              </mc:Choice>
              <mc:Fallback>
                <p:oleObj name="方程式" r:id="rId13" imgW="13335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163" y="2719388"/>
                        <a:ext cx="2263775" cy="8112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4" name="文字方塊 23"/>
          <p:cNvSpPr txBox="1">
            <a:spLocks noChangeArrowheads="1"/>
          </p:cNvSpPr>
          <p:nvPr/>
        </p:nvSpPr>
        <p:spPr bwMode="auto">
          <a:xfrm>
            <a:off x="1854200" y="6237288"/>
            <a:ext cx="660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800">
                <a:latin typeface="Arial" charset="0"/>
              </a:rPr>
              <a:t>要求等式兩邊都是向量，就保證公式不隨座標軸變換而改變！</a:t>
            </a:r>
          </a:p>
        </p:txBody>
      </p:sp>
      <p:graphicFrame>
        <p:nvGraphicFramePr>
          <p:cNvPr id="26" name="Object 14"/>
          <p:cNvGraphicFramePr>
            <a:graphicFrameLocks noChangeAspect="1"/>
          </p:cNvGraphicFramePr>
          <p:nvPr/>
        </p:nvGraphicFramePr>
        <p:xfrm>
          <a:off x="4586288" y="5246688"/>
          <a:ext cx="105568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15" imgW="634725" imgH="228501" progId="Equation.3">
                  <p:embed/>
                </p:oleObj>
              </mc:Choice>
              <mc:Fallback>
                <p:oleObj name="方程式" r:id="rId15" imgW="634725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5246688"/>
                        <a:ext cx="1055687" cy="3746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/>
        </p:nvGraphicFramePr>
        <p:xfrm>
          <a:off x="4654550" y="5792788"/>
          <a:ext cx="10445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17" imgW="545626" imgH="215713" progId="Equation.3">
                  <p:embed/>
                </p:oleObj>
              </mc:Choice>
              <mc:Fallback>
                <p:oleObj name="方程式" r:id="rId17" imgW="545626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5792788"/>
                        <a:ext cx="1044575" cy="4127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物件 27"/>
          <p:cNvGraphicFramePr>
            <a:graphicFrameLocks noChangeAspect="1"/>
          </p:cNvGraphicFramePr>
          <p:nvPr/>
        </p:nvGraphicFramePr>
        <p:xfrm>
          <a:off x="5745163" y="5237163"/>
          <a:ext cx="107473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18" imgW="647700" imgH="241300" progId="Equation.3">
                  <p:embed/>
                </p:oleObj>
              </mc:Choice>
              <mc:Fallback>
                <p:oleObj name="方程式" r:id="rId18" imgW="647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163" y="5237163"/>
                        <a:ext cx="1074737" cy="3952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物件 28"/>
          <p:cNvGraphicFramePr>
            <a:graphicFrameLocks noChangeAspect="1"/>
          </p:cNvGraphicFramePr>
          <p:nvPr/>
        </p:nvGraphicFramePr>
        <p:xfrm>
          <a:off x="1809750" y="5238750"/>
          <a:ext cx="9715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0" imgW="583947" imgH="228501" progId="Equation.3">
                  <p:embed/>
                </p:oleObj>
              </mc:Choice>
              <mc:Fallback>
                <p:oleObj name="方程式" r:id="rId20" imgW="58394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5238750"/>
                        <a:ext cx="971550" cy="3746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物件 29"/>
          <p:cNvGraphicFramePr>
            <a:graphicFrameLocks noChangeAspect="1"/>
          </p:cNvGraphicFramePr>
          <p:nvPr/>
        </p:nvGraphicFramePr>
        <p:xfrm>
          <a:off x="2884488" y="5805488"/>
          <a:ext cx="9715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2" imgW="507780" imgH="215806" progId="Equation.3">
                  <p:embed/>
                </p:oleObj>
              </mc:Choice>
              <mc:Fallback>
                <p:oleObj name="方程式" r:id="rId22" imgW="50778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5805488"/>
                        <a:ext cx="971550" cy="4127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物件 30"/>
          <p:cNvGraphicFramePr>
            <a:graphicFrameLocks noChangeAspect="1"/>
          </p:cNvGraphicFramePr>
          <p:nvPr/>
        </p:nvGraphicFramePr>
        <p:xfrm>
          <a:off x="2873375" y="5219700"/>
          <a:ext cx="9906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4" imgW="596900" imgH="241300" progId="Equation.3">
                  <p:embed/>
                </p:oleObj>
              </mc:Choice>
              <mc:Fallback>
                <p:oleObj name="方程式" r:id="rId24" imgW="596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75" y="5219700"/>
                        <a:ext cx="990600" cy="3952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71" name="向右箭號 8"/>
          <p:cNvSpPr>
            <a:spLocks noChangeArrowheads="1"/>
          </p:cNvSpPr>
          <p:nvPr/>
        </p:nvSpPr>
        <p:spPr bwMode="auto">
          <a:xfrm>
            <a:off x="3963988" y="5859463"/>
            <a:ext cx="584200" cy="25558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</a:endParaRPr>
          </a:p>
        </p:txBody>
      </p:sp>
      <p:sp>
        <p:nvSpPr>
          <p:cNvPr id="57372" name="向右箭號 8"/>
          <p:cNvSpPr>
            <a:spLocks noChangeArrowheads="1"/>
          </p:cNvSpPr>
          <p:nvPr/>
        </p:nvSpPr>
        <p:spPr bwMode="auto">
          <a:xfrm>
            <a:off x="3941763" y="5337175"/>
            <a:ext cx="584200" cy="2555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</a:endParaRPr>
          </a:p>
        </p:txBody>
      </p:sp>
      <p:sp>
        <p:nvSpPr>
          <p:cNvPr id="32" name="文字方塊 11"/>
          <p:cNvSpPr txBox="1">
            <a:spLocks noChangeArrowheads="1"/>
          </p:cNvSpPr>
          <p:nvPr/>
        </p:nvSpPr>
        <p:spPr bwMode="auto">
          <a:xfrm>
            <a:off x="1739900" y="1069975"/>
            <a:ext cx="573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Tahoma" pitchFamily="34" charset="0"/>
              </a:rPr>
              <a:t>注意等式兩邊都是向量。此定律可以寫成分量等式：</a:t>
            </a:r>
          </a:p>
        </p:txBody>
      </p:sp>
      <p:graphicFrame>
        <p:nvGraphicFramePr>
          <p:cNvPr id="33" name="物件 32"/>
          <p:cNvGraphicFramePr>
            <a:graphicFrameLocks noChangeAspect="1"/>
          </p:cNvGraphicFramePr>
          <p:nvPr/>
        </p:nvGraphicFramePr>
        <p:xfrm>
          <a:off x="3360738" y="1527175"/>
          <a:ext cx="11541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6" imgW="583947" imgH="228501" progId="Equation.3">
                  <p:embed/>
                </p:oleObj>
              </mc:Choice>
              <mc:Fallback>
                <p:oleObj name="方程式" r:id="rId26" imgW="58394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738" y="1527175"/>
                        <a:ext cx="1154112" cy="444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物件 33"/>
          <p:cNvGraphicFramePr>
            <a:graphicFrameLocks noChangeAspect="1"/>
          </p:cNvGraphicFramePr>
          <p:nvPr/>
        </p:nvGraphicFramePr>
        <p:xfrm>
          <a:off x="4768850" y="1508125"/>
          <a:ext cx="11636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7" imgW="596900" imgH="241300" progId="Equation.3">
                  <p:embed/>
                </p:oleObj>
              </mc:Choice>
              <mc:Fallback>
                <p:oleObj name="方程式" r:id="rId27" imgW="596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1508125"/>
                        <a:ext cx="1163638" cy="4635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51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/>
      <p:bldP spid="57354" grpId="0"/>
      <p:bldP spid="18" grpId="0" animBg="1"/>
      <p:bldP spid="19" grpId="0" animBg="1"/>
      <p:bldP spid="20" grpId="0" animBg="1"/>
      <p:bldP spid="21" grpId="0" animBg="1"/>
      <p:bldP spid="57364" grpId="0"/>
      <p:bldP spid="57371" grpId="0" animBg="1"/>
      <p:bldP spid="57372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wav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90"/>
          <a:stretch>
            <a:fillRect/>
          </a:stretch>
        </p:blipFill>
        <p:spPr bwMode="auto">
          <a:xfrm>
            <a:off x="669638" y="1196975"/>
            <a:ext cx="44243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 descr="wave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7"/>
          <a:stretch>
            <a:fillRect/>
          </a:stretch>
        </p:blipFill>
        <p:spPr bwMode="auto">
          <a:xfrm>
            <a:off x="5148263" y="1196975"/>
            <a:ext cx="24606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F12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04" b="21085"/>
          <a:stretch>
            <a:fillRect/>
          </a:stretch>
        </p:blipFill>
        <p:spPr bwMode="auto">
          <a:xfrm>
            <a:off x="5165274" y="3501008"/>
            <a:ext cx="17145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4707435" y="255304"/>
            <a:ext cx="4032448" cy="4041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34963" y="255304"/>
            <a:ext cx="4032448" cy="4041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9452" name="文字方塊 1"/>
          <p:cNvSpPr txBox="1">
            <a:spLocks noChangeArrowheads="1"/>
          </p:cNvSpPr>
          <p:nvPr/>
        </p:nvSpPr>
        <p:spPr bwMode="auto">
          <a:xfrm>
            <a:off x="2668587" y="4441097"/>
            <a:ext cx="399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Tahoma" pitchFamily="34" charset="0"/>
              </a:rPr>
              <a:t>旋轉變換後，物理定律必須不變</a:t>
            </a:r>
          </a:p>
        </p:txBody>
      </p:sp>
      <p:graphicFrame>
        <p:nvGraphicFramePr>
          <p:cNvPr id="1894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618408"/>
              </p:ext>
            </p:extLst>
          </p:nvPr>
        </p:nvGraphicFramePr>
        <p:xfrm>
          <a:off x="2139950" y="4903788"/>
          <a:ext cx="10461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507780" imgH="215806" progId="Equation.3">
                  <p:embed/>
                </p:oleObj>
              </mc:Choice>
              <mc:Fallback>
                <p:oleObj name="方程式" r:id="rId2" imgW="50778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4903788"/>
                        <a:ext cx="1046163" cy="4460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254631"/>
              </p:ext>
            </p:extLst>
          </p:nvPr>
        </p:nvGraphicFramePr>
        <p:xfrm>
          <a:off x="5280025" y="4895850"/>
          <a:ext cx="11858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545626" imgH="215713" progId="Equation.3">
                  <p:embed/>
                </p:oleObj>
              </mc:Choice>
              <mc:Fallback>
                <p:oleObj name="方程式" r:id="rId4" imgW="545626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025" y="4895850"/>
                        <a:ext cx="1185863" cy="469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5" name="文字方塊 23"/>
          <p:cNvSpPr txBox="1">
            <a:spLocks noChangeArrowheads="1"/>
          </p:cNvSpPr>
          <p:nvPr/>
        </p:nvSpPr>
        <p:spPr bwMode="auto">
          <a:xfrm>
            <a:off x="334963" y="5487988"/>
            <a:ext cx="8662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Tahoma" pitchFamily="34" charset="0"/>
              </a:rPr>
              <a:t>要求物理定律等式兩邊都是純量、或向量、或張量，就保證公式在旋轉變換下不變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987373" y="5928129"/>
                <a:ext cx="2584554" cy="69544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73" y="5928129"/>
                <a:ext cx="2584554" cy="6954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342415" y="5948660"/>
                <a:ext cx="2762488" cy="69544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415" y="5948660"/>
                <a:ext cx="2762488" cy="69544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5" descr="fig1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94" t="9623" r="1578" b="31880"/>
          <a:stretch/>
        </p:blipFill>
        <p:spPr bwMode="auto">
          <a:xfrm>
            <a:off x="5347267" y="1052131"/>
            <a:ext cx="275278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fig1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94" t="9623" r="1578" b="31880"/>
          <a:stretch/>
        </p:blipFill>
        <p:spPr bwMode="auto">
          <a:xfrm rot="18656721">
            <a:off x="915963" y="1047391"/>
            <a:ext cx="275278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直線單箭頭接點 22"/>
          <p:cNvCxnSpPr/>
          <p:nvPr/>
        </p:nvCxnSpPr>
        <p:spPr>
          <a:xfrm flipV="1">
            <a:off x="3526329" y="1479440"/>
            <a:ext cx="411209" cy="3061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3657473" y="1746297"/>
                <a:ext cx="362215" cy="374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6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473" y="1746297"/>
                <a:ext cx="362215" cy="37497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單箭頭接點 24"/>
          <p:cNvCxnSpPr/>
          <p:nvPr/>
        </p:nvCxnSpPr>
        <p:spPr>
          <a:xfrm>
            <a:off x="7530522" y="2741343"/>
            <a:ext cx="360040" cy="1080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7579516" y="2852331"/>
                <a:ext cx="409086" cy="3888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600" i="1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altLang="zh-TW" sz="1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516" y="2852331"/>
                <a:ext cx="409086" cy="3888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497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 descr="17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77" y="332656"/>
            <a:ext cx="6626225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文字方塊 2"/>
          <p:cNvSpPr txBox="1">
            <a:spLocks noChangeArrowheads="1"/>
          </p:cNvSpPr>
          <p:nvPr/>
        </p:nvSpPr>
        <p:spPr bwMode="auto">
          <a:xfrm>
            <a:off x="1129477" y="5610141"/>
            <a:ext cx="6143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聽的到的聲波頻率遠大於弦波：</a:t>
            </a:r>
            <a:endParaRPr lang="en-US" altLang="zh-TW" dirty="0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447706"/>
              </p:ext>
            </p:extLst>
          </p:nvPr>
        </p:nvGraphicFramePr>
        <p:xfrm>
          <a:off x="4499992" y="5616213"/>
          <a:ext cx="232251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1320480" imgH="203040" progId="Equation.3">
                  <p:embed/>
                </p:oleObj>
              </mc:Choice>
              <mc:Fallback>
                <p:oleObj name="方程式" r:id="rId3" imgW="1320480" imgH="203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5616213"/>
                        <a:ext cx="2322513" cy="3571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129477" y="6093296"/>
            <a:ext cx="7109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TW" altLang="en-US" dirty="0"/>
              <a:t>一般聲波可以視為不同頻率正弦波的疊加，討論可以正弦波為主。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F5281C-4487-2C86-CF97-BBE50F3B798E}"/>
              </a:ext>
            </a:extLst>
          </p:cNvPr>
          <p:cNvSpPr txBox="1"/>
          <p:nvPr/>
        </p:nvSpPr>
        <p:spPr>
          <a:xfrm>
            <a:off x="1129477" y="5183898"/>
            <a:ext cx="337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聲音的感覺與頻率非常相關</a:t>
            </a:r>
            <a:r>
              <a:rPr lang="en-US" dirty="0"/>
              <a:t>！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A9F035-D7C7-6F0A-61C6-AC184B51C09A}"/>
              </a:ext>
            </a:extLst>
          </p:cNvPr>
          <p:cNvSpPr/>
          <p:nvPr/>
        </p:nvSpPr>
        <p:spPr>
          <a:xfrm>
            <a:off x="3203848" y="3429000"/>
            <a:ext cx="180020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sonar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857250"/>
            <a:ext cx="30289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文字方塊 2"/>
          <p:cNvSpPr txBox="1">
            <a:spLocks noChangeArrowheads="1"/>
          </p:cNvSpPr>
          <p:nvPr/>
        </p:nvSpPr>
        <p:spPr bwMode="auto">
          <a:xfrm>
            <a:off x="2714625" y="357188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Sonar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文字方塊 3"/>
          <p:cNvSpPr txBox="1">
            <a:spLocks noChangeArrowheads="1"/>
          </p:cNvSpPr>
          <p:nvPr/>
        </p:nvSpPr>
        <p:spPr bwMode="auto">
          <a:xfrm>
            <a:off x="3643313" y="357188"/>
            <a:ext cx="5072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vigation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anging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4" descr="http://www.exploratorium.edu/theworld/sonar/images/son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857250"/>
            <a:ext cx="376237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C:\Users\Chia-Hung Chang\Downloads\Data\Halliday8E-Figure-solution\Figure\CH17\afg0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429125"/>
            <a:ext cx="52117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4857750" y="3714750"/>
          <a:ext cx="27686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5" imgW="1574640" imgH="203040" progId="Equation.3">
                  <p:embed/>
                </p:oleObj>
              </mc:Choice>
              <mc:Fallback>
                <p:oleObj name="方程式" r:id="rId5" imgW="157464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3714750"/>
                        <a:ext cx="2768600" cy="3571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" name="Picture 8" descr="http://www.thalesresearch.com/Portals/0/SSP_Sonar_500x49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0"/>
            <a:ext cx="2500313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le:Ultrasound range diagram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71625"/>
            <a:ext cx="4391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文字方塊 2"/>
          <p:cNvSpPr txBox="1">
            <a:spLocks noChangeArrowheads="1"/>
          </p:cNvSpPr>
          <p:nvPr/>
        </p:nvSpPr>
        <p:spPr bwMode="auto">
          <a:xfrm>
            <a:off x="3429000" y="857250"/>
            <a:ext cx="2857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 Sound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2" name="Picture 4" descr="File:Baby in ultrasound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928938"/>
            <a:ext cx="4500563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http://upload.wikimedia.org/wikipedia/commons/thumb/8/8d/Bundesarchiv_Bild_183-1990-0417-001%2C_Leipzig%2C_Universit%C3%A4tsklinik%2C_Untersuchung.jpg/180px-Bundesarchiv_Bild_183-1990-0417-001%2C_Leipzig%2C_Universit%C3%A4tsklinik%2C_Untersuchung.jpg">
            <a:hlinkClick r:id="rId6" tooltip="An ultrasound examination in Germany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000375"/>
            <a:ext cx="30130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wave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9" b="1413"/>
          <a:stretch>
            <a:fillRect/>
          </a:stretch>
        </p:blipFill>
        <p:spPr bwMode="auto">
          <a:xfrm>
            <a:off x="1162050" y="137160"/>
            <a:ext cx="37338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57175" y="6298537"/>
            <a:ext cx="481888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縱波：介質粒子的震動方向與波的方向一致。</a:t>
            </a:r>
          </a:p>
        </p:txBody>
      </p:sp>
      <p:pic>
        <p:nvPicPr>
          <p:cNvPr id="4" name="Picture 61" descr="\\Mac\Dropbox\Documents\課程\Young\Chapter16\A_Images\A_Figures_and_Photos\16_01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7160"/>
            <a:ext cx="3011424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3664</TotalTime>
  <Words>1718</Words>
  <Application>Microsoft Macintosh PowerPoint</Application>
  <PresentationFormat>On-screen Show (4:3)</PresentationFormat>
  <Paragraphs>214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Cambria Math</vt:lpstr>
      <vt:lpstr>Helvetica Neue</vt:lpstr>
      <vt:lpstr>Tahoma</vt:lpstr>
      <vt:lpstr>Times New Roman</vt:lpstr>
      <vt:lpstr>預設簡報設計</vt:lpstr>
      <vt:lpstr>方程式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Chia-Hung Chang</dc:creator>
  <cp:lastModifiedBy>Chia-Hung Vincent Chang</cp:lastModifiedBy>
  <cp:revision>284</cp:revision>
  <dcterms:created xsi:type="dcterms:W3CDTF">2007-01-01T05:14:38Z</dcterms:created>
  <dcterms:modified xsi:type="dcterms:W3CDTF">2023-11-27T02:46:56Z</dcterms:modified>
</cp:coreProperties>
</file>