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09"/>
  </p:handoutMasterIdLst>
  <p:sldIdLst>
    <p:sldId id="314" r:id="rId2"/>
    <p:sldId id="394" r:id="rId3"/>
    <p:sldId id="484" r:id="rId4"/>
    <p:sldId id="485" r:id="rId5"/>
    <p:sldId id="322" r:id="rId6"/>
    <p:sldId id="486" r:id="rId7"/>
    <p:sldId id="317" r:id="rId8"/>
    <p:sldId id="313" r:id="rId9"/>
    <p:sldId id="477" r:id="rId10"/>
    <p:sldId id="434" r:id="rId11"/>
    <p:sldId id="337" r:id="rId12"/>
    <p:sldId id="493" r:id="rId13"/>
    <p:sldId id="494" r:id="rId14"/>
    <p:sldId id="495" r:id="rId15"/>
    <p:sldId id="433" r:id="rId16"/>
    <p:sldId id="354" r:id="rId17"/>
    <p:sldId id="353" r:id="rId18"/>
    <p:sldId id="356" r:id="rId19"/>
    <p:sldId id="355" r:id="rId20"/>
    <p:sldId id="357" r:id="rId21"/>
    <p:sldId id="258" r:id="rId22"/>
    <p:sldId id="501" r:id="rId23"/>
    <p:sldId id="522" r:id="rId24"/>
    <p:sldId id="491" r:id="rId25"/>
    <p:sldId id="338" r:id="rId26"/>
    <p:sldId id="339" r:id="rId27"/>
    <p:sldId id="432" r:id="rId28"/>
    <p:sldId id="498" r:id="rId29"/>
    <p:sldId id="500" r:id="rId30"/>
    <p:sldId id="496" r:id="rId31"/>
    <p:sldId id="497" r:id="rId32"/>
    <p:sldId id="262" r:id="rId33"/>
    <p:sldId id="515" r:id="rId34"/>
    <p:sldId id="396" r:id="rId35"/>
    <p:sldId id="514" r:id="rId36"/>
    <p:sldId id="532" r:id="rId37"/>
    <p:sldId id="502" r:id="rId38"/>
    <p:sldId id="437" r:id="rId39"/>
    <p:sldId id="439" r:id="rId40"/>
    <p:sldId id="531" r:id="rId41"/>
    <p:sldId id="443" r:id="rId42"/>
    <p:sldId id="445" r:id="rId43"/>
    <p:sldId id="446" r:id="rId44"/>
    <p:sldId id="447" r:id="rId45"/>
    <p:sldId id="449" r:id="rId46"/>
    <p:sldId id="450" r:id="rId47"/>
    <p:sldId id="504" r:id="rId48"/>
    <p:sldId id="505" r:id="rId49"/>
    <p:sldId id="419" r:id="rId50"/>
    <p:sldId id="420" r:id="rId51"/>
    <p:sldId id="421" r:id="rId52"/>
    <p:sldId id="422" r:id="rId53"/>
    <p:sldId id="423" r:id="rId54"/>
    <p:sldId id="424" r:id="rId55"/>
    <p:sldId id="488" r:id="rId56"/>
    <p:sldId id="489" r:id="rId57"/>
    <p:sldId id="425" r:id="rId58"/>
    <p:sldId id="436" r:id="rId59"/>
    <p:sldId id="487" r:id="rId60"/>
    <p:sldId id="426" r:id="rId61"/>
    <p:sldId id="508" r:id="rId62"/>
    <p:sldId id="521" r:id="rId63"/>
    <p:sldId id="427" r:id="rId64"/>
    <p:sldId id="428" r:id="rId65"/>
    <p:sldId id="429" r:id="rId66"/>
    <p:sldId id="472" r:id="rId67"/>
    <p:sldId id="525" r:id="rId68"/>
    <p:sldId id="526" r:id="rId69"/>
    <p:sldId id="527" r:id="rId70"/>
    <p:sldId id="528" r:id="rId71"/>
    <p:sldId id="430" r:id="rId72"/>
    <p:sldId id="524" r:id="rId73"/>
    <p:sldId id="523" r:id="rId74"/>
    <p:sldId id="431" r:id="rId75"/>
    <p:sldId id="269" r:id="rId76"/>
    <p:sldId id="348" r:id="rId77"/>
    <p:sldId id="413" r:id="rId78"/>
    <p:sldId id="344" r:id="rId79"/>
    <p:sldId id="414" r:id="rId80"/>
    <p:sldId id="350" r:id="rId81"/>
    <p:sldId id="351" r:id="rId82"/>
    <p:sldId id="270" r:id="rId83"/>
    <p:sldId id="271" r:id="rId84"/>
    <p:sldId id="345" r:id="rId85"/>
    <p:sldId id="272" r:id="rId86"/>
    <p:sldId id="273" r:id="rId87"/>
    <p:sldId id="274" r:id="rId88"/>
    <p:sldId id="451" r:id="rId89"/>
    <p:sldId id="352" r:id="rId90"/>
    <p:sldId id="408" r:id="rId91"/>
    <p:sldId id="275" r:id="rId92"/>
    <p:sldId id="530" r:id="rId93"/>
    <p:sldId id="276" r:id="rId94"/>
    <p:sldId id="516" r:id="rId95"/>
    <p:sldId id="470" r:id="rId96"/>
    <p:sldId id="529" r:id="rId97"/>
    <p:sldId id="384" r:id="rId98"/>
    <p:sldId id="277" r:id="rId99"/>
    <p:sldId id="328" r:id="rId100"/>
    <p:sldId id="510" r:id="rId101"/>
    <p:sldId id="511" r:id="rId102"/>
    <p:sldId id="517" r:id="rId103"/>
    <p:sldId id="518" r:id="rId104"/>
    <p:sldId id="519" r:id="rId105"/>
    <p:sldId id="520" r:id="rId106"/>
    <p:sldId id="464" r:id="rId107"/>
    <p:sldId id="288" r:id="rId108"/>
  </p:sldIdLst>
  <p:sldSz cx="9144000" cy="6858000" type="screen4x3"/>
  <p:notesSz cx="6797675" cy="9928225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3333FF"/>
    <a:srgbClr val="FF0000"/>
    <a:srgbClr val="FFCCCC"/>
    <a:srgbClr val="E7F1AD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48"/>
    <p:restoredTop sz="94660"/>
  </p:normalViewPr>
  <p:slideViewPr>
    <p:cSldViewPr>
      <p:cViewPr varScale="1">
        <p:scale>
          <a:sx n="119" d="100"/>
          <a:sy n="119" d="100"/>
        </p:scale>
        <p:origin x="200" y="2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handoutMaster" Target="handoutMasters/handoutMaster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fld id="{88427AB9-D1CE-48D5-B98A-08F848BD7776}" type="datetimeFigureOut">
              <a:rPr lang="zh-TW" altLang="en-US"/>
              <a:pPr>
                <a:defRPr/>
              </a:pPr>
              <a:t>2023/11/27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fld id="{151D303D-F626-4BD8-8FD3-EEE732ECEA8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464111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10BEF7-5BA7-4CEF-9CC3-9305AE86F7B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80831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7CDE19-4DD8-4F39-9927-7F662207D00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36679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5BB38B-F123-4108-990A-90E3AD1D342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41157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F83040-54C7-4EBA-A9F4-A7D0B5366A8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43384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36A83A-7FC6-4C7E-8BD5-AEEADEA7799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18583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15430E-D7F4-465A-9F2B-93E83D40AA7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05176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513BBA-3927-49FF-B67D-3945E60D44A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46343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9FE100-8417-4B37-9942-76871DD9B58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62434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E6293A-ACEC-4D56-9E17-241890C0036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1559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F2FEC6-64B3-4303-9D89-C4156660452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37397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CBF8FC-5966-444E-993C-39A74842F3C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49957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Arial" pitchFamily="34" charset="0"/>
              </a:defRPr>
            </a:lvl1pPr>
          </a:lstStyle>
          <a:p>
            <a:pPr>
              <a:defRPr/>
            </a:pPr>
            <a:fld id="{21B027FC-AE5E-46E7-9058-D033A08988B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hyperlink" Target="http://upload.wikimedia.org/wikipedia/commons/3/3c/Drum_vibration_mode11.gif" TargetMode="External"/><Relationship Id="rId13" Type="http://schemas.openxmlformats.org/officeDocument/2006/relationships/image" Target="../media/image194.gif"/><Relationship Id="rId3" Type="http://schemas.openxmlformats.org/officeDocument/2006/relationships/image" Target="../media/image190.gif"/><Relationship Id="rId7" Type="http://schemas.openxmlformats.org/officeDocument/2006/relationships/image" Target="../media/image192.gif"/><Relationship Id="rId12" Type="http://schemas.openxmlformats.org/officeDocument/2006/relationships/hyperlink" Target="http://upload.wikimedia.org/wikipedia/commons/1/1f/Drum_vibration_mode23.gif" TargetMode="External"/><Relationship Id="rId2" Type="http://schemas.openxmlformats.org/officeDocument/2006/relationships/hyperlink" Target="http://upload.wikimedia.org/wikipedia/commons/1/15/Drum_vibration_mode01.gif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2/23/Drum_vibration_mode03.gif" TargetMode="External"/><Relationship Id="rId11" Type="http://schemas.openxmlformats.org/officeDocument/2006/relationships/image" Target="../media/image181.gif"/><Relationship Id="rId5" Type="http://schemas.openxmlformats.org/officeDocument/2006/relationships/image" Target="../media/image191.gif"/><Relationship Id="rId15" Type="http://schemas.openxmlformats.org/officeDocument/2006/relationships/image" Target="../media/image182.gif"/><Relationship Id="rId10" Type="http://schemas.openxmlformats.org/officeDocument/2006/relationships/hyperlink" Target="http://upload.wikimedia.org/wikipedia/commons/6/6e/Drum_vibration_mode21.gif" TargetMode="External"/><Relationship Id="rId4" Type="http://schemas.openxmlformats.org/officeDocument/2006/relationships/hyperlink" Target="http://upload.wikimedia.org/wikipedia/commons/7/7a/Drum_vibration_mode02.gif" TargetMode="External"/><Relationship Id="rId9" Type="http://schemas.openxmlformats.org/officeDocument/2006/relationships/image" Target="../media/image193.gif"/><Relationship Id="rId14" Type="http://schemas.openxmlformats.org/officeDocument/2006/relationships/hyperlink" Target="http://upload.wikimedia.org/wikipedia/commons/5/54/Taborroll.gif" TargetMode="Externa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98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05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206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207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wmf"/><Relationship Id="rId2" Type="http://schemas.openxmlformats.org/officeDocument/2006/relationships/oleObject" Target="../embeddings/oleObject36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0.jpeg"/><Relationship Id="rId5" Type="http://schemas.openxmlformats.org/officeDocument/2006/relationships/image" Target="../media/image209.wmf"/><Relationship Id="rId4" Type="http://schemas.openxmlformats.org/officeDocument/2006/relationships/oleObject" Target="../embeddings/oleObject37.bin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wmf"/><Relationship Id="rId3" Type="http://schemas.openxmlformats.org/officeDocument/2006/relationships/image" Target="../media/image211.wmf"/><Relationship Id="rId7" Type="http://schemas.openxmlformats.org/officeDocument/2006/relationships/oleObject" Target="../embeddings/oleObject40.bin"/><Relationship Id="rId2" Type="http://schemas.openxmlformats.org/officeDocument/2006/relationships/oleObject" Target="../embeddings/oleObject38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3.wmf"/><Relationship Id="rId11" Type="http://schemas.openxmlformats.org/officeDocument/2006/relationships/image" Target="../media/image216.wmf"/><Relationship Id="rId5" Type="http://schemas.openxmlformats.org/officeDocument/2006/relationships/oleObject" Target="../embeddings/oleObject39.bin"/><Relationship Id="rId10" Type="http://schemas.openxmlformats.org/officeDocument/2006/relationships/oleObject" Target="../embeddings/oleObject41.bin"/><Relationship Id="rId4" Type="http://schemas.openxmlformats.org/officeDocument/2006/relationships/image" Target="../media/image212.jpeg"/><Relationship Id="rId9" Type="http://schemas.openxmlformats.org/officeDocument/2006/relationships/image" Target="../media/image2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hyperlink" Target="http://upload.wikimedia.org/wikipedia/commons/6/6d/Onde_cisaillement_impulsion_1d_30_petit.gif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gif"/><Relationship Id="rId4" Type="http://schemas.openxmlformats.org/officeDocument/2006/relationships/hyperlink" Target="http://upload.wikimedia.org/wikipedia/commons/3/31/Ondes_cisaillement_2d_20_petit.gif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hyperlink" Target="http://upload.wikimedia.org/wikipedia/commons/6/62/Onde_compression_impulsion_1d_30_petit.gif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gif"/><Relationship Id="rId4" Type="http://schemas.openxmlformats.org/officeDocument/2006/relationships/hyperlink" Target="http://upload.wikimedia.org/wikipedia/commons/9/9b/Ondes_compression_2d_20_petit.gif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://upload.wikimedia.org/wikipedia/commons/b/bb/Tuning_fork_on_resonator.jpg" TargetMode="External"/><Relationship Id="rId3" Type="http://schemas.openxmlformats.org/officeDocument/2006/relationships/image" Target="../media/image32.jpeg"/><Relationship Id="rId7" Type="http://schemas.openxmlformats.org/officeDocument/2006/relationships/image" Target="../media/image35.jpeg"/><Relationship Id="rId17" Type="http://schemas.openxmlformats.org/officeDocument/2006/relationships/image" Target="../media/image39.png"/><Relationship Id="rId2" Type="http://schemas.openxmlformats.org/officeDocument/2006/relationships/image" Target="../media/image31.jpe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15" Type="http://schemas.openxmlformats.org/officeDocument/2006/relationships/image" Target="../media/image38.png"/><Relationship Id="rId4" Type="http://schemas.openxmlformats.org/officeDocument/2006/relationships/image" Target="../media/image30.jpeg"/><Relationship Id="rId9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46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wmf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1.jpeg"/><Relationship Id="rId12" Type="http://schemas.openxmlformats.org/officeDocument/2006/relationships/image" Target="../media/image43.jpg"/><Relationship Id="rId17" Type="http://schemas.openxmlformats.org/officeDocument/2006/relationships/image" Target="../media/image52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9.png"/><Relationship Id="rId15" Type="http://schemas.openxmlformats.org/officeDocument/2006/relationships/image" Target="../media/image50.png"/><Relationship Id="rId1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oleObject" Target="../embeddings/oleObject2.bin"/><Relationship Id="rId7" Type="http://schemas.openxmlformats.org/officeDocument/2006/relationships/image" Target="../media/image46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5.wmf"/><Relationship Id="rId9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w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4.bin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4" Type="http://schemas.openxmlformats.org/officeDocument/2006/relationships/image" Target="../media/image50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50.w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7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10" Type="http://schemas.openxmlformats.org/officeDocument/2006/relationships/image" Target="../media/image74.png"/><Relationship Id="rId4" Type="http://schemas.openxmlformats.org/officeDocument/2006/relationships/image" Target="../media/image41.jpeg"/><Relationship Id="rId9" Type="http://schemas.openxmlformats.org/officeDocument/2006/relationships/image" Target="../media/image7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75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69.png"/><Relationship Id="rId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7" Type="http://schemas.openxmlformats.org/officeDocument/2006/relationships/image" Target="../media/image54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11" Type="http://schemas.openxmlformats.org/officeDocument/2006/relationships/image" Target="../media/image70.png"/><Relationship Id="rId5" Type="http://schemas.openxmlformats.org/officeDocument/2006/relationships/image" Target="../media/image67.png"/><Relationship Id="rId10" Type="http://schemas.openxmlformats.org/officeDocument/2006/relationships/image" Target="../media/image74.png"/><Relationship Id="rId4" Type="http://schemas.openxmlformats.org/officeDocument/2006/relationships/image" Target="../media/image53.png"/><Relationship Id="rId9" Type="http://schemas.openxmlformats.org/officeDocument/2006/relationships/image" Target="../media/image7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70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0.png"/><Relationship Id="rId7" Type="http://schemas.openxmlformats.org/officeDocument/2006/relationships/image" Target="../media/image750.png"/><Relationship Id="rId12" Type="http://schemas.openxmlformats.org/officeDocument/2006/relationships/image" Target="../media/image79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0.png"/><Relationship Id="rId11" Type="http://schemas.openxmlformats.org/officeDocument/2006/relationships/image" Target="../media/image690.png"/><Relationship Id="rId10" Type="http://schemas.openxmlformats.org/officeDocument/2006/relationships/image" Target="../media/image801.png"/><Relationship Id="rId9" Type="http://schemas.openxmlformats.org/officeDocument/2006/relationships/image" Target="../media/image77.png"/></Relationships>
</file>

<file path=ppt/slides/_rels/slide3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6.png"/><Relationship Id="rId18" Type="http://schemas.openxmlformats.org/officeDocument/2006/relationships/image" Target="../media/image85.png"/><Relationship Id="rId12" Type="http://schemas.openxmlformats.org/officeDocument/2006/relationships/image" Target="../media/image65.jpeg"/><Relationship Id="rId17" Type="http://schemas.openxmlformats.org/officeDocument/2006/relationships/image" Target="../media/image83.png"/><Relationship Id="rId16" Type="http://schemas.openxmlformats.org/officeDocument/2006/relationships/image" Target="../media/image820.png"/><Relationship Id="rId20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4.jpeg"/><Relationship Id="rId5" Type="http://schemas.openxmlformats.org/officeDocument/2006/relationships/image" Target="../media/image730.png"/><Relationship Id="rId15" Type="http://schemas.openxmlformats.org/officeDocument/2006/relationships/image" Target="../media/image88.png"/><Relationship Id="rId10" Type="http://schemas.openxmlformats.org/officeDocument/2006/relationships/image" Target="../media/image790.png"/><Relationship Id="rId19" Type="http://schemas.openxmlformats.org/officeDocument/2006/relationships/image" Target="../media/image82.png"/><Relationship Id="rId14" Type="http://schemas.openxmlformats.org/officeDocument/2006/relationships/image" Target="../media/image8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1.xml.rels><?xml version="1.0" encoding="UTF-8" standalone="yes"?>
<Relationships xmlns="http://schemas.openxmlformats.org/package/2006/relationships"><Relationship Id="rId7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g"/><Relationship Id="rId5" Type="http://schemas.openxmlformats.org/officeDocument/2006/relationships/image" Target="../media/image1140.png"/></Relationships>
</file>

<file path=ppt/slides/_rels/slide42.xml.rels><?xml version="1.0" encoding="UTF-8" standalone="yes"?>
<Relationships xmlns="http://schemas.openxmlformats.org/package/2006/relationships"><Relationship Id="rId18" Type="http://schemas.openxmlformats.org/officeDocument/2006/relationships/image" Target="../media/image78.png"/><Relationship Id="rId3" Type="http://schemas.openxmlformats.org/officeDocument/2006/relationships/image" Target="../media/image124.png"/><Relationship Id="rId21" Type="http://schemas.openxmlformats.org/officeDocument/2006/relationships/image" Target="../media/image115.png"/><Relationship Id="rId17" Type="http://schemas.openxmlformats.org/officeDocument/2006/relationships/image" Target="../media/image710.png"/><Relationship Id="rId16" Type="http://schemas.openxmlformats.org/officeDocument/2006/relationships/image" Target="../media/image691.png"/><Relationship Id="rId20" Type="http://schemas.openxmlformats.org/officeDocument/2006/relationships/image" Target="../media/image892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126.png"/><Relationship Id="rId19" Type="http://schemas.openxmlformats.org/officeDocument/2006/relationships/image" Target="../media/image800.png"/><Relationship Id="rId4" Type="http://schemas.openxmlformats.org/officeDocument/2006/relationships/image" Target="../media/image67.jpeg"/><Relationship Id="rId22" Type="http://schemas.openxmlformats.org/officeDocument/2006/relationships/image" Target="../media/image116.png"/></Relationships>
</file>

<file path=ppt/slides/_rels/slide43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37.png"/><Relationship Id="rId26" Type="http://schemas.openxmlformats.org/officeDocument/2006/relationships/image" Target="../media/image128.png"/><Relationship Id="rId21" Type="http://schemas.openxmlformats.org/officeDocument/2006/relationships/image" Target="../media/image121.png"/><Relationship Id="rId17" Type="http://schemas.openxmlformats.org/officeDocument/2006/relationships/image" Target="../media/image68.jpg"/><Relationship Id="rId25" Type="http://schemas.openxmlformats.org/officeDocument/2006/relationships/image" Target="../media/image127.png"/><Relationship Id="rId2" Type="http://schemas.openxmlformats.org/officeDocument/2006/relationships/image" Target="../media/image117.png"/><Relationship Id="rId16" Type="http://schemas.openxmlformats.org/officeDocument/2006/relationships/image" Target="../media/image1171.png"/><Relationship Id="rId20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125.png"/><Relationship Id="rId23" Type="http://schemas.openxmlformats.org/officeDocument/2006/relationships/image" Target="../media/image123.png"/><Relationship Id="rId19" Type="http://schemas.openxmlformats.org/officeDocument/2006/relationships/image" Target="../media/image119.png"/><Relationship Id="rId22" Type="http://schemas.openxmlformats.org/officeDocument/2006/relationships/image" Target="../media/image122.png"/><Relationship Id="rId27" Type="http://schemas.openxmlformats.org/officeDocument/2006/relationships/image" Target="../media/image129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8.png"/><Relationship Id="rId4" Type="http://schemas.openxmlformats.org/officeDocument/2006/relationships/image" Target="../media/image66.jp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151.png"/><Relationship Id="rId7" Type="http://schemas.openxmlformats.org/officeDocument/2006/relationships/image" Target="../media/image61.jpe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png"/><Relationship Id="rId5" Type="http://schemas.openxmlformats.org/officeDocument/2006/relationships/image" Target="../media/image118.png"/><Relationship Id="rId4" Type="http://schemas.openxmlformats.org/officeDocument/2006/relationships/image" Target="../media/image15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wmf"/><Relationship Id="rId18" Type="http://schemas.openxmlformats.org/officeDocument/2006/relationships/image" Target="../media/image130.png"/><Relationship Id="rId3" Type="http://schemas.openxmlformats.org/officeDocument/2006/relationships/oleObject" Target="../embeddings/oleObject7.bin"/><Relationship Id="rId21" Type="http://schemas.openxmlformats.org/officeDocument/2006/relationships/image" Target="../media/image133.png"/><Relationship Id="rId7" Type="http://schemas.openxmlformats.org/officeDocument/2006/relationships/oleObject" Target="../embeddings/oleObject9.bin"/><Relationship Id="rId17" Type="http://schemas.openxmlformats.org/officeDocument/2006/relationships/image" Target="../media/image1182.png"/><Relationship Id="rId2" Type="http://schemas.openxmlformats.org/officeDocument/2006/relationships/image" Target="../media/image74.jpeg"/><Relationship Id="rId16" Type="http://schemas.openxmlformats.org/officeDocument/2006/relationships/image" Target="../media/image157.png"/><Relationship Id="rId20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wmf"/><Relationship Id="rId11" Type="http://schemas.openxmlformats.org/officeDocument/2006/relationships/image" Target="../media/image54.jpeg"/><Relationship Id="rId5" Type="http://schemas.openxmlformats.org/officeDocument/2006/relationships/oleObject" Target="../embeddings/oleObject8.bin"/><Relationship Id="rId15" Type="http://schemas.openxmlformats.org/officeDocument/2006/relationships/image" Target="../media/image161.png"/><Relationship Id="rId10" Type="http://schemas.openxmlformats.org/officeDocument/2006/relationships/image" Target="../media/image78.wmf"/><Relationship Id="rId19" Type="http://schemas.openxmlformats.org/officeDocument/2006/relationships/image" Target="../media/image131.png"/><Relationship Id="rId4" Type="http://schemas.openxmlformats.org/officeDocument/2006/relationships/image" Target="../media/image75.wmf"/><Relationship Id="rId9" Type="http://schemas.openxmlformats.org/officeDocument/2006/relationships/oleObject" Target="../embeddings/oleObject10.bin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13" Type="http://schemas.openxmlformats.org/officeDocument/2006/relationships/image" Target="../media/image146.png"/><Relationship Id="rId3" Type="http://schemas.openxmlformats.org/officeDocument/2006/relationships/image" Target="../media/image79.wmf"/><Relationship Id="rId7" Type="http://schemas.openxmlformats.org/officeDocument/2006/relationships/image" Target="../media/image81.wmf"/><Relationship Id="rId12" Type="http://schemas.openxmlformats.org/officeDocument/2006/relationships/image" Target="../media/image145.png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3.bin"/><Relationship Id="rId11" Type="http://schemas.openxmlformats.org/officeDocument/2006/relationships/image" Target="../media/image144.png"/><Relationship Id="rId5" Type="http://schemas.openxmlformats.org/officeDocument/2006/relationships/image" Target="../media/image80.wmf"/><Relationship Id="rId15" Type="http://schemas.openxmlformats.org/officeDocument/2006/relationships/image" Target="../media/image149.png"/><Relationship Id="rId10" Type="http://schemas.openxmlformats.org/officeDocument/2006/relationships/image" Target="../media/image139.png"/><Relationship Id="rId4" Type="http://schemas.openxmlformats.org/officeDocument/2006/relationships/oleObject" Target="../embeddings/oleObject12.bin"/><Relationship Id="rId14" Type="http://schemas.openxmlformats.org/officeDocument/2006/relationships/image" Target="../media/image147.png"/></Relationships>
</file>

<file path=ppt/slides/_rels/slide5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81.png"/><Relationship Id="rId12" Type="http://schemas.openxmlformats.org/officeDocument/2006/relationships/image" Target="../media/image158.png"/><Relationship Id="rId16" Type="http://schemas.openxmlformats.org/officeDocument/2006/relationships/image" Target="../media/image132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56.png"/><Relationship Id="rId15" Type="http://schemas.openxmlformats.org/officeDocument/2006/relationships/image" Target="../media/image1310.png"/><Relationship Id="rId14" Type="http://schemas.openxmlformats.org/officeDocument/2006/relationships/image" Target="../media/image130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0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wmf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13" Type="http://schemas.openxmlformats.org/officeDocument/2006/relationships/image" Target="../media/image185.png"/><Relationship Id="rId7" Type="http://schemas.openxmlformats.org/officeDocument/2006/relationships/image" Target="../media/image97.wmf"/><Relationship Id="rId12" Type="http://schemas.openxmlformats.org/officeDocument/2006/relationships/oleObject" Target="../embeddings/oleObject17.bin"/><Relationship Id="rId2" Type="http://schemas.openxmlformats.org/officeDocument/2006/relationships/image" Target="../media/image96.jpeg"/><Relationship Id="rId16" Type="http://schemas.openxmlformats.org/officeDocument/2006/relationships/image" Target="../media/image166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5.bin"/><Relationship Id="rId11" Type="http://schemas.openxmlformats.org/officeDocument/2006/relationships/image" Target="../media/image98.wmf"/><Relationship Id="rId5" Type="http://schemas.openxmlformats.org/officeDocument/2006/relationships/image" Target="../media/image98.png"/><Relationship Id="rId15" Type="http://schemas.openxmlformats.org/officeDocument/2006/relationships/image" Target="../media/image99.jpeg"/><Relationship Id="rId10" Type="http://schemas.openxmlformats.org/officeDocument/2006/relationships/oleObject" Target="../embeddings/oleObject16.bin"/><Relationship Id="rId4" Type="http://schemas.openxmlformats.org/officeDocument/2006/relationships/image" Target="../media/image180.png"/><Relationship Id="rId9" Type="http://schemas.openxmlformats.org/officeDocument/2006/relationships/image" Target="../media/image183.png"/><Relationship Id="rId14" Type="http://schemas.openxmlformats.org/officeDocument/2006/relationships/image" Target="../media/image164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0.png"/><Relationship Id="rId3" Type="http://schemas.openxmlformats.org/officeDocument/2006/relationships/oleObject" Target="../embeddings/oleObject18.bin"/><Relationship Id="rId12" Type="http://schemas.openxmlformats.org/officeDocument/2006/relationships/image" Target="../media/image102.wmf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wmf"/><Relationship Id="rId11" Type="http://schemas.openxmlformats.org/officeDocument/2006/relationships/oleObject" Target="../embeddings/oleObject20.bin"/><Relationship Id="rId5" Type="http://schemas.openxmlformats.org/officeDocument/2006/relationships/oleObject" Target="../embeddings/oleObject19.bin"/><Relationship Id="rId23" Type="http://schemas.openxmlformats.org/officeDocument/2006/relationships/image" Target="../media/image1580.png"/><Relationship Id="rId10" Type="http://schemas.openxmlformats.org/officeDocument/2006/relationships/image" Target="../media/image103.png"/><Relationship Id="rId4" Type="http://schemas.openxmlformats.org/officeDocument/2006/relationships/image" Target="../media/image100.wmf"/><Relationship Id="rId9" Type="http://schemas.openxmlformats.org/officeDocument/2006/relationships/image" Target="../media/image170.png"/><Relationship Id="rId22" Type="http://schemas.openxmlformats.org/officeDocument/2006/relationships/image" Target="../media/image157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40.png"/><Relationship Id="rId4" Type="http://schemas.openxmlformats.org/officeDocument/2006/relationships/image" Target="../media/image103.jpe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3" Type="http://schemas.openxmlformats.org/officeDocument/2006/relationships/image" Target="../media/image32.jpeg"/><Relationship Id="rId7" Type="http://schemas.openxmlformats.org/officeDocument/2006/relationships/image" Target="../media/image17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33.png"/><Relationship Id="rId10" Type="http://schemas.openxmlformats.org/officeDocument/2006/relationships/image" Target="../media/image176.png"/><Relationship Id="rId4" Type="http://schemas.openxmlformats.org/officeDocument/2006/relationships/image" Target="../media/image30.jpeg"/><Relationship Id="rId9" Type="http://schemas.openxmlformats.org/officeDocument/2006/relationships/image" Target="../media/image17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159.png"/><Relationship Id="rId4" Type="http://schemas.openxmlformats.org/officeDocument/2006/relationships/image" Target="../media/image179.png"/></Relationships>
</file>

<file path=ppt/slides/_rels/slide65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88.png"/><Relationship Id="rId3" Type="http://schemas.openxmlformats.org/officeDocument/2006/relationships/image" Target="../media/image162.png"/><Relationship Id="rId21" Type="http://schemas.openxmlformats.org/officeDocument/2006/relationships/image" Target="../media/image191.png"/><Relationship Id="rId17" Type="http://schemas.openxmlformats.org/officeDocument/2006/relationships/image" Target="../media/image187.png"/><Relationship Id="rId2" Type="http://schemas.openxmlformats.org/officeDocument/2006/relationships/image" Target="../media/image1590.png"/><Relationship Id="rId20" Type="http://schemas.openxmlformats.org/officeDocument/2006/relationships/image" Target="../media/image1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165.png"/><Relationship Id="rId19" Type="http://schemas.openxmlformats.org/officeDocument/2006/relationships/image" Target="../media/image189.png"/><Relationship Id="rId4" Type="http://schemas.openxmlformats.org/officeDocument/2006/relationships/image" Target="../media/image163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3" Type="http://schemas.openxmlformats.org/officeDocument/2006/relationships/image" Target="../media/image168.png"/><Relationship Id="rId7" Type="http://schemas.openxmlformats.org/officeDocument/2006/relationships/image" Target="../media/image65.jpeg"/><Relationship Id="rId12" Type="http://schemas.openxmlformats.org/officeDocument/2006/relationships/image" Target="../media/image11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11" Type="http://schemas.openxmlformats.org/officeDocument/2006/relationships/image" Target="../media/image1101.png"/><Relationship Id="rId5" Type="http://schemas.openxmlformats.org/officeDocument/2006/relationships/image" Target="../media/image109.png"/><Relationship Id="rId10" Type="http://schemas.openxmlformats.org/officeDocument/2006/relationships/image" Target="../media/image184.png"/><Relationship Id="rId4" Type="http://schemas.openxmlformats.org/officeDocument/2006/relationships/image" Target="../media/image108.png"/><Relationship Id="rId9" Type="http://schemas.openxmlformats.org/officeDocument/2006/relationships/image" Target="../media/image181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1071.png"/><Relationship Id="rId4" Type="http://schemas.openxmlformats.org/officeDocument/2006/relationships/image" Target="../media/image92.png"/></Relationships>
</file>

<file path=ppt/slides/_rels/slide6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01.png"/><Relationship Id="rId3" Type="http://schemas.openxmlformats.org/officeDocument/2006/relationships/image" Target="../media/image891.png"/><Relationship Id="rId25" Type="http://schemas.openxmlformats.org/officeDocument/2006/relationships/image" Target="../media/image100.png"/><Relationship Id="rId2" Type="http://schemas.openxmlformats.org/officeDocument/2006/relationships/image" Target="../media/image105.jpeg"/><Relationship Id="rId29" Type="http://schemas.openxmlformats.org/officeDocument/2006/relationships/image" Target="../media/image1041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113.png"/><Relationship Id="rId23" Type="http://schemas.openxmlformats.org/officeDocument/2006/relationships/image" Target="../media/image981.png"/><Relationship Id="rId28" Type="http://schemas.openxmlformats.org/officeDocument/2006/relationships/image" Target="../media/image1031.png"/><Relationship Id="rId4" Type="http://schemas.openxmlformats.org/officeDocument/2006/relationships/image" Target="../media/image900.png"/><Relationship Id="rId22" Type="http://schemas.openxmlformats.org/officeDocument/2006/relationships/image" Target="../media/image97.png"/><Relationship Id="rId27" Type="http://schemas.openxmlformats.org/officeDocument/2006/relationships/image" Target="../media/image102.png"/></Relationships>
</file>

<file path=ppt/slides/_rels/slide6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10.png"/><Relationship Id="rId18" Type="http://schemas.openxmlformats.org/officeDocument/2006/relationships/image" Target="../media/image1030.png"/><Relationship Id="rId3" Type="http://schemas.openxmlformats.org/officeDocument/2006/relationships/image" Target="../media/image1000.png"/><Relationship Id="rId7" Type="http://schemas.openxmlformats.org/officeDocument/2006/relationships/image" Target="../media/image980.png"/><Relationship Id="rId12" Type="http://schemas.openxmlformats.org/officeDocument/2006/relationships/image" Target="../media/image990.png"/><Relationship Id="rId17" Type="http://schemas.openxmlformats.org/officeDocument/2006/relationships/image" Target="../media/image1020.png"/><Relationship Id="rId16" Type="http://schemas.openxmlformats.org/officeDocument/2006/relationships/image" Target="../media/image10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0.png"/><Relationship Id="rId11" Type="http://schemas.openxmlformats.org/officeDocument/2006/relationships/image" Target="../media/image1100.png"/><Relationship Id="rId15" Type="http://schemas.openxmlformats.org/officeDocument/2006/relationships/image" Target="../media/image890.png"/><Relationship Id="rId10" Type="http://schemas.openxmlformats.org/officeDocument/2006/relationships/image" Target="../media/image1090.png"/><Relationship Id="rId14" Type="http://schemas.openxmlformats.org/officeDocument/2006/relationships/image" Target="../media/image11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0.png"/><Relationship Id="rId5" Type="http://schemas.openxmlformats.org/officeDocument/2006/relationships/image" Target="../media/image1080.png"/><Relationship Id="rId4" Type="http://schemas.openxmlformats.org/officeDocument/2006/relationships/image" Target="../media/image104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0.png"/><Relationship Id="rId2" Type="http://schemas.openxmlformats.org/officeDocument/2006/relationships/image" Target="../media/image168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g"/></Relationships>
</file>

<file path=ppt/slides/_rels/slide72.xml.rels><?xml version="1.0" encoding="UTF-8" standalone="yes"?>
<Relationships xmlns="http://schemas.openxmlformats.org/package/2006/relationships"><Relationship Id="rId7" Type="http://schemas.openxmlformats.org/officeDocument/2006/relationships/image" Target="../media/image114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0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image" Target="../media/image1340.png"/><Relationship Id="rId7" Type="http://schemas.openxmlformats.org/officeDocument/2006/relationships/image" Target="../media/image136.png"/><Relationship Id="rId12" Type="http://schemas.openxmlformats.org/officeDocument/2006/relationships/image" Target="../media/image1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png"/><Relationship Id="rId11" Type="http://schemas.openxmlformats.org/officeDocument/2006/relationships/image" Target="../media/image107.png"/><Relationship Id="rId5" Type="http://schemas.openxmlformats.org/officeDocument/2006/relationships/image" Target="../media/image106.wmf"/><Relationship Id="rId10" Type="http://schemas.openxmlformats.org/officeDocument/2006/relationships/image" Target="../media/image192.png"/><Relationship Id="rId4" Type="http://schemas.openxmlformats.org/officeDocument/2006/relationships/oleObject" Target="../embeddings/oleObject21.bin"/><Relationship Id="rId9" Type="http://schemas.openxmlformats.org/officeDocument/2006/relationships/image" Target="../media/image73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wmf"/><Relationship Id="rId7" Type="http://schemas.openxmlformats.org/officeDocument/2006/relationships/image" Target="../media/image134.png"/><Relationship Id="rId2" Type="http://schemas.openxmlformats.org/officeDocument/2006/relationships/oleObject" Target="../embeddings/oleObject22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5" Type="http://schemas.openxmlformats.org/officeDocument/2006/relationships/image" Target="../media/image110.png"/><Relationship Id="rId4" Type="http://schemas.openxmlformats.org/officeDocument/2006/relationships/image" Target="../media/image108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0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wmf"/><Relationship Id="rId3" Type="http://schemas.openxmlformats.org/officeDocument/2006/relationships/image" Target="../media/image111.wmf"/><Relationship Id="rId7" Type="http://schemas.openxmlformats.org/officeDocument/2006/relationships/oleObject" Target="../embeddings/oleObject25.bin"/><Relationship Id="rId2" Type="http://schemas.openxmlformats.org/officeDocument/2006/relationships/oleObject" Target="../embeddings/oleObject23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jpeg"/><Relationship Id="rId5" Type="http://schemas.openxmlformats.org/officeDocument/2006/relationships/image" Target="../media/image112.wmf"/><Relationship Id="rId4" Type="http://schemas.openxmlformats.org/officeDocument/2006/relationships/oleObject" Target="../embeddings/oleObject24.bin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.bin"/><Relationship Id="rId3" Type="http://schemas.openxmlformats.org/officeDocument/2006/relationships/image" Target="../media/image114.wmf"/><Relationship Id="rId7" Type="http://schemas.openxmlformats.org/officeDocument/2006/relationships/image" Target="../media/image116.wmf"/><Relationship Id="rId2" Type="http://schemas.openxmlformats.org/officeDocument/2006/relationships/oleObject" Target="../embeddings/oleObject26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8.bin"/><Relationship Id="rId5" Type="http://schemas.openxmlformats.org/officeDocument/2006/relationships/image" Target="../media/image115.wmf"/><Relationship Id="rId4" Type="http://schemas.openxmlformats.org/officeDocument/2006/relationships/oleObject" Target="../embeddings/oleObject27.bin"/><Relationship Id="rId9" Type="http://schemas.openxmlformats.org/officeDocument/2006/relationships/image" Target="../media/image117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7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1.wmf"/><Relationship Id="rId5" Type="http://schemas.openxmlformats.org/officeDocument/2006/relationships/oleObject" Target="../embeddings/oleObject31.bin"/><Relationship Id="rId4" Type="http://schemas.openxmlformats.org/officeDocument/2006/relationships/image" Target="../media/image170.wm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7" Type="http://schemas.openxmlformats.org/officeDocument/2006/relationships/image" Target="../media/image1691.pn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0.wmf"/><Relationship Id="rId4" Type="http://schemas.openxmlformats.org/officeDocument/2006/relationships/oleObject" Target="../embeddings/oleObject32.bin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1.wmf"/><Relationship Id="rId4" Type="http://schemas.openxmlformats.org/officeDocument/2006/relationships/oleObject" Target="../embeddings/oleObject33.bin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7.png"/><Relationship Id="rId5" Type="http://schemas.openxmlformats.org/officeDocument/2006/relationships/image" Target="../media/image196.png"/><Relationship Id="rId4" Type="http://schemas.openxmlformats.org/officeDocument/2006/relationships/image" Target="../media/image195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4.png"/><Relationship Id="rId5" Type="http://schemas.openxmlformats.org/officeDocument/2006/relationships/image" Target="../media/image203.png"/><Relationship Id="rId4" Type="http://schemas.openxmlformats.org/officeDocument/2006/relationships/image" Target="../media/image20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walter-fendt.de/ph14e/stwaverefl.htm" TargetMode="Externa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6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gif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1.png"/><Relationship Id="rId5" Type="http://schemas.openxmlformats.org/officeDocument/2006/relationships/image" Target="../media/image230.png"/><Relationship Id="rId4" Type="http://schemas.openxmlformats.org/officeDocument/2006/relationships/image" Target="../media/image180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5/54/Taborroll.gif" TargetMode="External"/><Relationship Id="rId7" Type="http://schemas.openxmlformats.org/officeDocument/2006/relationships/image" Target="../media/image235.png"/><Relationship Id="rId2" Type="http://schemas.openxmlformats.org/officeDocument/2006/relationships/image" Target="../media/image18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4.png"/><Relationship Id="rId5" Type="http://schemas.openxmlformats.org/officeDocument/2006/relationships/image" Target="../media/image1170.png"/><Relationship Id="rId4" Type="http://schemas.openxmlformats.org/officeDocument/2006/relationships/image" Target="../media/image182.gif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9.png"/><Relationship Id="rId4" Type="http://schemas.openxmlformats.org/officeDocument/2006/relationships/image" Target="../media/image238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5.png"/><Relationship Id="rId3" Type="http://schemas.openxmlformats.org/officeDocument/2006/relationships/image" Target="../media/image240.png"/><Relationship Id="rId7" Type="http://schemas.openxmlformats.org/officeDocument/2006/relationships/image" Target="../media/image244.pn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3.png"/><Relationship Id="rId5" Type="http://schemas.openxmlformats.org/officeDocument/2006/relationships/image" Target="../media/image242.png"/><Relationship Id="rId4" Type="http://schemas.openxmlformats.org/officeDocument/2006/relationships/image" Target="../media/image241.png"/><Relationship Id="rId9" Type="http://schemas.openxmlformats.org/officeDocument/2006/relationships/image" Target="../media/image246.pn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3.png"/><Relationship Id="rId3" Type="http://schemas.openxmlformats.org/officeDocument/2006/relationships/image" Target="../media/image248.png"/><Relationship Id="rId7" Type="http://schemas.openxmlformats.org/officeDocument/2006/relationships/image" Target="../media/image252.pn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1.png"/><Relationship Id="rId5" Type="http://schemas.openxmlformats.org/officeDocument/2006/relationships/image" Target="../media/image250.png"/><Relationship Id="rId4" Type="http://schemas.openxmlformats.org/officeDocument/2006/relationships/image" Target="../media/image249.pn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9.png"/><Relationship Id="rId3" Type="http://schemas.openxmlformats.org/officeDocument/2006/relationships/image" Target="../media/image255.png"/><Relationship Id="rId7" Type="http://schemas.openxmlformats.org/officeDocument/2006/relationships/image" Target="../media/image258.png"/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7.jpeg"/><Relationship Id="rId11" Type="http://schemas.openxmlformats.org/officeDocument/2006/relationships/image" Target="../media/image262.png"/><Relationship Id="rId5" Type="http://schemas.openxmlformats.org/officeDocument/2006/relationships/image" Target="../media/image186.jpeg"/><Relationship Id="rId10" Type="http://schemas.openxmlformats.org/officeDocument/2006/relationships/image" Target="../media/image261.png"/><Relationship Id="rId4" Type="http://schemas.openxmlformats.org/officeDocument/2006/relationships/image" Target="../media/image104.png"/><Relationship Id="rId9" Type="http://schemas.openxmlformats.org/officeDocument/2006/relationships/image" Target="../media/image223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wmf"/><Relationship Id="rId2" Type="http://schemas.openxmlformats.org/officeDocument/2006/relationships/oleObject" Target="../embeddings/oleObject34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9.wmf"/><Relationship Id="rId4" Type="http://schemas.openxmlformats.org/officeDocument/2006/relationships/oleObject" Target="../embeddings/oleObject35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4067944" y="764704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水面波</a:t>
            </a:r>
          </a:p>
        </p:txBody>
      </p:sp>
      <p:pic>
        <p:nvPicPr>
          <p:cNvPr id="4" name="Picture 3" descr="C:\Users\Chia-Hung Chang\Downloads\Data\Knight\Media\Chapter20\Images\20_01Figure-F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2544762" y="1170637"/>
            <a:ext cx="4054475" cy="2578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098" name="Picture 2">
            <a:extLst>
              <a:ext uri="{FF2B5EF4-FFF2-40B4-BE49-F238E27FC236}">
                <a16:creationId xmlns:a16="http://schemas.microsoft.com/office/drawing/2014/main" id="{8FE72735-6B68-7342-9A43-D4C40806C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762" y="3861048"/>
            <a:ext cx="4054476" cy="278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Dropbox\Documents\課程\YoungTextBook\Images\Chapter15\A_Images\A_Figures_and_Photos\15_08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6632"/>
            <a:ext cx="2792413" cy="658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16_03_Figur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4"/>
          <a:stretch/>
        </p:blipFill>
        <p:spPr>
          <a:xfrm>
            <a:off x="4067944" y="116632"/>
            <a:ext cx="4559808" cy="6446520"/>
          </a:xfrm>
          <a:prstGeom prst="rect">
            <a:avLst/>
          </a:prstGeom>
        </p:spPr>
      </p:pic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6156176" y="4477762"/>
            <a:ext cx="24041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但介質只在原地振盪！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File:Drum vibration mode01.gif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849834"/>
            <a:ext cx="236220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4" descr="File:Drum vibration mode02.gif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25" y="849834"/>
            <a:ext cx="236220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6" descr="File:Drum vibration mode03.gif">
            <a:hlinkClick r:id="rId6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921271"/>
            <a:ext cx="238125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8" descr="File:Drum vibration mode11.gif">
            <a:hlinkClick r:id="rId8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2421459"/>
            <a:ext cx="236220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10" descr="File:Drum vibration mode21.gif">
            <a:hlinkClick r:id="rId10"/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063" y="2492896"/>
            <a:ext cx="236220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12" descr="File:Drum vibration mode23.gif">
            <a:hlinkClick r:id="rId12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563" y="2492896"/>
            <a:ext cx="238125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3" name="文字方塊 8"/>
          <p:cNvSpPr txBox="1">
            <a:spLocks noChangeArrowheads="1"/>
          </p:cNvSpPr>
          <p:nvPr/>
        </p:nvSpPr>
        <p:spPr bwMode="auto">
          <a:xfrm>
            <a:off x="436563" y="5082694"/>
            <a:ext cx="65117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一般來說，越複雜的模式，頻率越高，也越難激發。</a:t>
            </a:r>
          </a:p>
        </p:txBody>
      </p:sp>
      <p:sp>
        <p:nvSpPr>
          <p:cNvPr id="75785" name="文字方塊 9"/>
          <p:cNvSpPr txBox="1">
            <a:spLocks noChangeArrowheads="1"/>
          </p:cNvSpPr>
          <p:nvPr/>
        </p:nvSpPr>
        <p:spPr bwMode="auto">
          <a:xfrm>
            <a:off x="427794" y="5589240"/>
            <a:ext cx="79518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sz="1800" dirty="0">
                <a:latin typeface="Arial" charset="0"/>
                <a:ea typeface="新細明體" pitchFamily="18" charset="-120"/>
              </a:rPr>
              <a:t>一個物體有那些振盪模式 </a:t>
            </a:r>
            <a:r>
              <a:rPr lang="en-US" altLang="zh-TW" sz="1800" dirty="0">
                <a:latin typeface="+mn-lt"/>
                <a:ea typeface="新細明體" pitchFamily="18" charset="-120"/>
              </a:rPr>
              <a:t>Norm</a:t>
            </a:r>
            <a:r>
              <a:rPr lang="zh-TW" altLang="en-US" sz="1800" dirty="0">
                <a:latin typeface="+mn-lt"/>
                <a:ea typeface="新細明體" pitchFamily="18" charset="-120"/>
              </a:rPr>
              <a:t>以及對應的頻率，就是該</a:t>
            </a:r>
            <a:r>
              <a:rPr lang="zh-TW" altLang="en-US" sz="1800" dirty="0">
                <a:latin typeface="Arial" charset="0"/>
                <a:ea typeface="新細明體" pitchFamily="18" charset="-120"/>
              </a:rPr>
              <a:t>物體的一個特徵。</a:t>
            </a:r>
          </a:p>
        </p:txBody>
      </p:sp>
      <p:sp>
        <p:nvSpPr>
          <p:cNvPr id="13" name="文字方塊 16"/>
          <p:cNvSpPr txBox="1">
            <a:spLocks noChangeArrowheads="1"/>
          </p:cNvSpPr>
          <p:nvPr/>
        </p:nvSpPr>
        <p:spPr bwMode="auto">
          <a:xfrm>
            <a:off x="494085" y="4365104"/>
            <a:ext cx="6565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每一個模式的振動頻率不同！</a:t>
            </a:r>
          </a:p>
        </p:txBody>
      </p:sp>
      <p:pic>
        <p:nvPicPr>
          <p:cNvPr id="45068" name="Picture 4" descr="File:Taborroll.gif">
            <a:hlinkClick r:id="rId14"/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860" y="3919056"/>
            <a:ext cx="1444843" cy="1178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488057" y="3933056"/>
            <a:ext cx="64087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物體的變形模式有無限多個，</a:t>
            </a:r>
          </a:p>
        </p:txBody>
      </p:sp>
    </p:spTree>
    <p:extLst>
      <p:ext uri="{BB962C8B-B14F-4D97-AF65-F5344CB8AC3E}">
        <p14:creationId xmlns:p14="http://schemas.microsoft.com/office/powerpoint/2010/main" val="386818596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4" descr="共振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1" r="2905"/>
          <a:stretch>
            <a:fillRect/>
          </a:stretch>
        </p:blipFill>
        <p:spPr bwMode="auto">
          <a:xfrm>
            <a:off x="900113" y="1052736"/>
            <a:ext cx="6408191" cy="2114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7" name="Picture 5" descr="182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66"/>
          <a:stretch/>
        </p:blipFill>
        <p:spPr bwMode="auto">
          <a:xfrm>
            <a:off x="900113" y="3167655"/>
            <a:ext cx="5832127" cy="3362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880393" y="485964"/>
            <a:ext cx="67159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dirty="0"/>
              <a:t>但模式並不是連續分布。因此可以分離地一個一個編號。</a:t>
            </a:r>
          </a:p>
        </p:txBody>
      </p:sp>
    </p:spTree>
    <p:extLst>
      <p:ext uri="{BB962C8B-B14F-4D97-AF65-F5344CB8AC3E}">
        <p14:creationId xmlns:p14="http://schemas.microsoft.com/office/powerpoint/2010/main" val="62811620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3347864" y="868070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駐波的動畫</a:t>
            </a:r>
          </a:p>
        </p:txBody>
      </p:sp>
      <p:pic>
        <p:nvPicPr>
          <p:cNvPr id="3" name="Screen Capture 19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5736" y="1700808"/>
            <a:ext cx="4176464" cy="320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95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een Capture 20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67744" y="1700808"/>
            <a:ext cx="4191427" cy="321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539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een Capture 2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11760" y="1700808"/>
            <a:ext cx="4379010" cy="336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24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een Capture 2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67744" y="1772816"/>
            <a:ext cx="4157563" cy="319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02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4"/>
          <p:cNvSpPr txBox="1">
            <a:spLocks noChangeArrowheads="1"/>
          </p:cNvSpPr>
          <p:nvPr/>
        </p:nvSpPr>
        <p:spPr bwMode="auto">
          <a:xfrm>
            <a:off x="3563938" y="476250"/>
            <a:ext cx="172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Fourier Series</a:t>
            </a:r>
          </a:p>
        </p:txBody>
      </p:sp>
      <p:sp>
        <p:nvSpPr>
          <p:cNvPr id="81923" name="Text Box 5"/>
          <p:cNvSpPr txBox="1">
            <a:spLocks noChangeArrowheads="1"/>
          </p:cNvSpPr>
          <p:nvPr/>
        </p:nvSpPr>
        <p:spPr bwMode="auto">
          <a:xfrm>
            <a:off x="1619250" y="981075"/>
            <a:ext cx="5759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任一週期函數可以寫成一系列正弦及餘弦函數的疊加。</a:t>
            </a:r>
          </a:p>
        </p:txBody>
      </p:sp>
      <p:graphicFrame>
        <p:nvGraphicFramePr>
          <p:cNvPr id="81924" name="Object 6"/>
          <p:cNvGraphicFramePr>
            <a:graphicFrameLocks noChangeAspect="1"/>
          </p:cNvGraphicFramePr>
          <p:nvPr/>
        </p:nvGraphicFramePr>
        <p:xfrm>
          <a:off x="2500313" y="1571625"/>
          <a:ext cx="3816350" cy="70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" imgW="2336800" imgH="431800" progId="Equation.3">
                  <p:embed/>
                </p:oleObj>
              </mc:Choice>
              <mc:Fallback>
                <p:oleObj name="方程式" r:id="rId2" imgW="2336800" imgH="4318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0313" y="1571625"/>
                        <a:ext cx="3816350" cy="70643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25" name="Object 7"/>
          <p:cNvGraphicFramePr>
            <a:graphicFrameLocks noChangeAspect="1"/>
          </p:cNvGraphicFramePr>
          <p:nvPr/>
        </p:nvGraphicFramePr>
        <p:xfrm>
          <a:off x="2500313" y="2500313"/>
          <a:ext cx="1427162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4" imgW="863225" imgH="393529" progId="Equation.3">
                  <p:embed/>
                </p:oleObj>
              </mc:Choice>
              <mc:Fallback>
                <p:oleObj name="方程式" r:id="rId4" imgW="863225" imgH="393529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0313" y="2500313"/>
                        <a:ext cx="1427162" cy="650875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1926" name="Picture 8" descr="182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2500313"/>
            <a:ext cx="3624262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4"/>
          <p:cNvSpPr txBox="1">
            <a:spLocks noChangeArrowheads="1"/>
          </p:cNvSpPr>
          <p:nvPr/>
        </p:nvSpPr>
        <p:spPr bwMode="auto">
          <a:xfrm>
            <a:off x="3419475" y="836613"/>
            <a:ext cx="21605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波的強度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Intensity</a:t>
            </a:r>
          </a:p>
        </p:txBody>
      </p:sp>
      <p:graphicFrame>
        <p:nvGraphicFramePr>
          <p:cNvPr id="91139" name="Object 5"/>
          <p:cNvGraphicFramePr>
            <a:graphicFrameLocks noChangeAspect="1"/>
          </p:cNvGraphicFramePr>
          <p:nvPr/>
        </p:nvGraphicFramePr>
        <p:xfrm>
          <a:off x="1087438" y="1412875"/>
          <a:ext cx="6821487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" imgW="4318000" imgH="393700" progId="Equation.3">
                  <p:embed/>
                </p:oleObj>
              </mc:Choice>
              <mc:Fallback>
                <p:oleObj name="方程式" r:id="rId2" imgW="4318000" imgH="3937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7438" y="1412875"/>
                        <a:ext cx="6821487" cy="6223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1140" name="Picture 7" descr="F16_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3068638"/>
            <a:ext cx="2030412" cy="222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1141" name="Object 8"/>
          <p:cNvGraphicFramePr>
            <a:graphicFrameLocks noChangeAspect="1"/>
          </p:cNvGraphicFramePr>
          <p:nvPr/>
        </p:nvGraphicFramePr>
        <p:xfrm>
          <a:off x="866775" y="5146675"/>
          <a:ext cx="3741738" cy="1020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2463800" imgH="673100" progId="Equation.3">
                  <p:embed/>
                </p:oleObj>
              </mc:Choice>
              <mc:Fallback>
                <p:oleObj name="方程式" r:id="rId5" imgW="2463800" imgH="6731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6775" y="5146675"/>
                        <a:ext cx="3741738" cy="1020763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2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457122"/>
              </p:ext>
            </p:extLst>
          </p:nvPr>
        </p:nvGraphicFramePr>
        <p:xfrm>
          <a:off x="5270188" y="5661248"/>
          <a:ext cx="3240732" cy="4664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7" imgW="1676400" imgH="241300" progId="Equation.3">
                  <p:embed/>
                </p:oleObj>
              </mc:Choice>
              <mc:Fallback>
                <p:oleObj name="方程式" r:id="rId7" imgW="1676400" imgH="2413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0188" y="5661248"/>
                        <a:ext cx="3240732" cy="466469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1143" name="Picture 10" descr="fig2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55"/>
          <a:stretch>
            <a:fillRect/>
          </a:stretch>
        </p:blipFill>
        <p:spPr bwMode="auto">
          <a:xfrm>
            <a:off x="323850" y="2781300"/>
            <a:ext cx="496887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4" name="Line 11"/>
          <p:cNvSpPr>
            <a:spLocks noChangeShapeType="1"/>
          </p:cNvSpPr>
          <p:nvPr/>
        </p:nvSpPr>
        <p:spPr bwMode="auto">
          <a:xfrm>
            <a:off x="3276600" y="2924175"/>
            <a:ext cx="15827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graphicFrame>
        <p:nvGraphicFramePr>
          <p:cNvPr id="91145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6548476"/>
              </p:ext>
            </p:extLst>
          </p:nvPr>
        </p:nvGraphicFramePr>
        <p:xfrm>
          <a:off x="3851275" y="2565400"/>
          <a:ext cx="360363" cy="252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0" imgW="253670" imgH="177569" progId="Equation.3">
                  <p:embed/>
                </p:oleObj>
              </mc:Choice>
              <mc:Fallback>
                <p:oleObj name="方程式" r:id="rId10" imgW="253670" imgH="177569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1275" y="2565400"/>
                        <a:ext cx="360363" cy="252413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146" name="Text Box 14"/>
          <p:cNvSpPr txBox="1">
            <a:spLocks noChangeArrowheads="1"/>
          </p:cNvSpPr>
          <p:nvPr/>
        </p:nvSpPr>
        <p:spPr bwMode="auto">
          <a:xfrm>
            <a:off x="785813" y="6215063"/>
            <a:ext cx="2089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在波峰處最小！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8"/>
          <p:cNvSpPr txBox="1">
            <a:spLocks noChangeArrowheads="1"/>
          </p:cNvSpPr>
          <p:nvPr/>
        </p:nvSpPr>
        <p:spPr bwMode="auto">
          <a:xfrm>
            <a:off x="1447776" y="5140175"/>
            <a:ext cx="55724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但介質只在原地振盪，並不隨波型傳播。</a:t>
            </a:r>
          </a:p>
        </p:txBody>
      </p:sp>
      <p:sp>
        <p:nvSpPr>
          <p:cNvPr id="12291" name="文字方塊 4"/>
          <p:cNvSpPr txBox="1">
            <a:spLocks noChangeArrowheads="1"/>
          </p:cNvSpPr>
          <p:nvPr/>
        </p:nvSpPr>
        <p:spPr bwMode="auto">
          <a:xfrm>
            <a:off x="1447776" y="5573563"/>
            <a:ext cx="2447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波有兩個特徵方向：</a:t>
            </a:r>
          </a:p>
        </p:txBody>
      </p:sp>
      <p:sp>
        <p:nvSpPr>
          <p:cNvPr id="12292" name="文字方塊 5"/>
          <p:cNvSpPr txBox="1">
            <a:spLocks noChangeArrowheads="1"/>
          </p:cNvSpPr>
          <p:nvPr/>
        </p:nvSpPr>
        <p:spPr bwMode="auto">
          <a:xfrm>
            <a:off x="3751238" y="5573563"/>
            <a:ext cx="2089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波傳播的方向</a:t>
            </a:r>
          </a:p>
        </p:txBody>
      </p:sp>
      <p:sp>
        <p:nvSpPr>
          <p:cNvPr id="12293" name="文字方塊 6"/>
          <p:cNvSpPr txBox="1">
            <a:spLocks noChangeArrowheads="1"/>
          </p:cNvSpPr>
          <p:nvPr/>
        </p:nvSpPr>
        <p:spPr bwMode="auto">
          <a:xfrm>
            <a:off x="5335563" y="5573563"/>
            <a:ext cx="2232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介質擾動的方向</a:t>
            </a:r>
          </a:p>
        </p:txBody>
      </p:sp>
      <p:sp>
        <p:nvSpPr>
          <p:cNvPr id="12294" name="文字方塊 7"/>
          <p:cNvSpPr txBox="1">
            <a:spLocks noChangeArrowheads="1"/>
          </p:cNvSpPr>
          <p:nvPr/>
        </p:nvSpPr>
        <p:spPr bwMode="auto">
          <a:xfrm>
            <a:off x="1447776" y="6005363"/>
            <a:ext cx="23050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兩者垂直為橫波</a:t>
            </a:r>
          </a:p>
        </p:txBody>
      </p:sp>
      <p:pic>
        <p:nvPicPr>
          <p:cNvPr id="12295" name="Picture 9" descr="D:\Dropbox\Documents\課程\YoungTextBook\Images\Chapter15\A_Images\A_Figures_and_Photos\15_01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53"/>
          <a:stretch>
            <a:fillRect/>
          </a:stretch>
        </p:blipFill>
        <p:spPr bwMode="auto">
          <a:xfrm>
            <a:off x="1476375" y="460995"/>
            <a:ext cx="6119813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6" name="文字方塊 3"/>
          <p:cNvSpPr txBox="1">
            <a:spLocks noChangeArrowheads="1"/>
          </p:cNvSpPr>
          <p:nvPr/>
        </p:nvSpPr>
        <p:spPr bwMode="auto">
          <a:xfrm>
            <a:off x="3409926" y="6005363"/>
            <a:ext cx="23050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兩者平行為縱波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1476375" y="4709467"/>
            <a:ext cx="5975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介質的擾動，以波型來代表，在空間中傳播。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Chia-Hung Chang\Downloads\Data\Knight\Media\Chapter20\Images\20_UnnumPho_p604-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653" y="1700808"/>
            <a:ext cx="4017963" cy="403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文字方塊 4"/>
          <p:cNvSpPr txBox="1">
            <a:spLocks noChangeArrowheads="1"/>
          </p:cNvSpPr>
          <p:nvPr/>
        </p:nvSpPr>
        <p:spPr bwMode="auto">
          <a:xfrm>
            <a:off x="1998734" y="1196206"/>
            <a:ext cx="21605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彈簧可以產生橫波</a:t>
            </a:r>
          </a:p>
        </p:txBody>
      </p:sp>
      <p:sp>
        <p:nvSpPr>
          <p:cNvPr id="4" name="文字方塊 4"/>
          <p:cNvSpPr txBox="1">
            <a:spLocks noChangeArrowheads="1"/>
          </p:cNvSpPr>
          <p:nvPr/>
        </p:nvSpPr>
        <p:spPr bwMode="auto">
          <a:xfrm>
            <a:off x="1975144" y="755213"/>
            <a:ext cx="42728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有彈性的固體介質同時有縱波與橫波：</a:t>
            </a:r>
          </a:p>
        </p:txBody>
      </p:sp>
    </p:spTree>
    <p:extLst>
      <p:ext uri="{BB962C8B-B14F-4D97-AF65-F5344CB8AC3E}">
        <p14:creationId xmlns:p14="http://schemas.microsoft.com/office/powerpoint/2010/main" val="412031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6_05_Figur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4"/>
          <a:stretch/>
        </p:blipFill>
        <p:spPr>
          <a:xfrm>
            <a:off x="2267744" y="1196752"/>
            <a:ext cx="4523733" cy="4921654"/>
          </a:xfrm>
          <a:prstGeom prst="rect">
            <a:avLst/>
          </a:prstGeom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131840" y="620688"/>
            <a:ext cx="28512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彈簧也可以產生縱波</a:t>
            </a:r>
            <a:endParaRPr lang="zh-TW" altLang="en-US" sz="1800" dirty="0"/>
          </a:p>
        </p:txBody>
      </p:sp>
    </p:spTree>
    <p:extLst>
      <p:ext uri="{BB962C8B-B14F-4D97-AF65-F5344CB8AC3E}">
        <p14:creationId xmlns:p14="http://schemas.microsoft.com/office/powerpoint/2010/main" val="31431516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5" descr="wave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0" t="4916"/>
          <a:stretch>
            <a:fillRect/>
          </a:stretch>
        </p:blipFill>
        <p:spPr bwMode="auto">
          <a:xfrm>
            <a:off x="1911347" y="980728"/>
            <a:ext cx="4895850" cy="473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56482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wave1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4" t="3971" r="10408" b="59311"/>
          <a:stretch/>
        </p:blipFill>
        <p:spPr bwMode="auto">
          <a:xfrm>
            <a:off x="467544" y="1340768"/>
            <a:ext cx="3626656" cy="2513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4" descr="F12_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6" r="26993" b="21085"/>
          <a:stretch>
            <a:fillRect/>
          </a:stretch>
        </p:blipFill>
        <p:spPr bwMode="auto">
          <a:xfrm rot="5400000">
            <a:off x="3764813" y="1720508"/>
            <a:ext cx="2517842" cy="175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504112" y="382153"/>
            <a:ext cx="8388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固體在扭曲及壓縮拉長時都會有回復原狀的的彈性，因此同時會有橫波及縱波。</a:t>
            </a:r>
          </a:p>
        </p:txBody>
      </p:sp>
      <p:pic>
        <p:nvPicPr>
          <p:cNvPr id="9" name="Picture 4" descr="wave1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12" b="5806"/>
          <a:stretch/>
        </p:blipFill>
        <p:spPr bwMode="auto">
          <a:xfrm>
            <a:off x="6936405" y="5249290"/>
            <a:ext cx="1995886" cy="1287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wave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8" t="13010"/>
          <a:stretch/>
        </p:blipFill>
        <p:spPr bwMode="auto">
          <a:xfrm>
            <a:off x="467545" y="3933056"/>
            <a:ext cx="3626656" cy="2632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F12_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504" b="21085"/>
          <a:stretch>
            <a:fillRect/>
          </a:stretch>
        </p:blipFill>
        <p:spPr bwMode="auto">
          <a:xfrm rot="5400000">
            <a:off x="4286614" y="4340882"/>
            <a:ext cx="2099559" cy="2292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4190384" y="3946143"/>
            <a:ext cx="3416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地球的震波同時有縱波與橫波。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504112" y="836712"/>
            <a:ext cx="5292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液體則沒有橫波。</a:t>
            </a:r>
          </a:p>
        </p:txBody>
      </p:sp>
      <p:sp>
        <p:nvSpPr>
          <p:cNvPr id="5" name="矩形 4"/>
          <p:cNvSpPr/>
          <p:nvPr/>
        </p:nvSpPr>
        <p:spPr>
          <a:xfrm>
            <a:off x="4248833" y="3429000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扭曲</a:t>
            </a:r>
          </a:p>
        </p:txBody>
      </p:sp>
      <p:sp>
        <p:nvSpPr>
          <p:cNvPr id="6" name="矩形 5"/>
          <p:cNvSpPr/>
          <p:nvPr/>
        </p:nvSpPr>
        <p:spPr>
          <a:xfrm>
            <a:off x="5868995" y="4725144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拉長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ile:Onde cisaillement impulsion 1d 30 petit.gif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2214563"/>
            <a:ext cx="3489325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4" descr="File:Ondes cisaillement 2d 20 petit.gif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2214563"/>
            <a:ext cx="3489325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文字方塊 3"/>
          <p:cNvSpPr txBox="1">
            <a:spLocks noChangeArrowheads="1"/>
          </p:cNvSpPr>
          <p:nvPr/>
        </p:nvSpPr>
        <p:spPr bwMode="auto">
          <a:xfrm>
            <a:off x="4000500" y="1412776"/>
            <a:ext cx="17859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/>
              <a:t>S</a:t>
            </a:r>
            <a:r>
              <a:rPr lang="zh-TW" altLang="en-US" sz="1800" dirty="0"/>
              <a:t> </a:t>
            </a:r>
            <a:r>
              <a:rPr lang="en-US" altLang="zh-TW" sz="1800" dirty="0"/>
              <a:t>wave  </a:t>
            </a:r>
            <a:r>
              <a:rPr lang="zh-TW" altLang="en-US" sz="1800" dirty="0"/>
              <a:t>橫波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ile:Onde compression impulsion 1d 30 petit.gif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2500313"/>
            <a:ext cx="3302000" cy="250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4" descr="File:Ondes compression 2d 20 petit.gif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0" y="2500313"/>
            <a:ext cx="3302000" cy="250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文字方塊 3"/>
          <p:cNvSpPr txBox="1">
            <a:spLocks noChangeArrowheads="1"/>
          </p:cNvSpPr>
          <p:nvPr/>
        </p:nvSpPr>
        <p:spPr bwMode="auto">
          <a:xfrm>
            <a:off x="3923928" y="1700808"/>
            <a:ext cx="19288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/>
              <a:t>P</a:t>
            </a:r>
            <a:r>
              <a:rPr lang="zh-TW" altLang="en-US" sz="1800"/>
              <a:t> </a:t>
            </a:r>
            <a:r>
              <a:rPr lang="en-US" altLang="zh-TW" sz="1800"/>
              <a:t>wave </a:t>
            </a:r>
            <a:r>
              <a:rPr lang="zh-TW" altLang="en-US" sz="1800"/>
              <a:t>縱波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pwave swave quak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1571625"/>
            <a:ext cx="4810125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文字方塊 2"/>
          <p:cNvSpPr txBox="1">
            <a:spLocks noChangeArrowheads="1"/>
          </p:cNvSpPr>
          <p:nvPr/>
        </p:nvSpPr>
        <p:spPr bwMode="auto">
          <a:xfrm>
            <a:off x="1714500" y="970756"/>
            <a:ext cx="49291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波波速約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1.5-8 km/s  </a:t>
            </a:r>
            <a:r>
              <a:rPr lang="en-US" altLang="zh-TW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波波速約是其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60%-70%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4" name="文字方塊 3"/>
          <p:cNvSpPr txBox="1">
            <a:spLocks noChangeArrowheads="1"/>
          </p:cNvSpPr>
          <p:nvPr/>
        </p:nvSpPr>
        <p:spPr bwMode="auto">
          <a:xfrm>
            <a:off x="1785938" y="5301208"/>
            <a:ext cx="59544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由時間差即可計算出震源的距離：</a:t>
            </a:r>
            <a:endParaRPr lang="en-US" altLang="zh-TW" sz="1800" i="1" dirty="0">
              <a:latin typeface="Cambria Math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3779912" y="5733256"/>
                <a:ext cx="1505860" cy="61343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𝑠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𝑠</m:t>
                              </m:r>
                            </m:sub>
                          </m:sSub>
                        </m:den>
                      </m:f>
                      <m:r>
                        <a:rPr lang="en-US" altLang="zh-TW" i="1">
                          <a:latin typeface="Cambria Math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𝑠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𝑃</m:t>
                              </m:r>
                            </m:sub>
                          </m:sSub>
                        </m:den>
                      </m:f>
                      <m:r>
                        <a:rPr lang="en-US" altLang="zh-TW" i="1"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altLang="zh-TW" i="1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Δ</m:t>
                      </m:r>
                      <m:r>
                        <a:rPr lang="en-US" altLang="zh-TW" i="1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𝑡</m:t>
                      </m:r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9912" y="5733256"/>
                <a:ext cx="1505860" cy="613438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Time-distance dia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1357313"/>
            <a:ext cx="4857750" cy="4546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Chia-Hung Chang\Downloads\Data\Knight\Media\Chapter20\Images\20_00ChapOpener-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714375"/>
            <a:ext cx="6002337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696861" y="692696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液體的地心無法產生橫波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wave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727" y="1268760"/>
            <a:ext cx="4638675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4"/>
          <p:cNvSpPr txBox="1">
            <a:spLocks noChangeArrowheads="1"/>
          </p:cNvSpPr>
          <p:nvPr/>
        </p:nvSpPr>
        <p:spPr bwMode="auto">
          <a:xfrm>
            <a:off x="2051050" y="1125538"/>
            <a:ext cx="1657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海浪</a:t>
            </a:r>
          </a:p>
        </p:txBody>
      </p:sp>
      <p:pic>
        <p:nvPicPr>
          <p:cNvPr id="23555" name="Picture 5" descr="fig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844675"/>
            <a:ext cx="4575175" cy="365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115616" y="620688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所有的波都滿足一樣的波動方程式：</a:t>
            </a:r>
          </a:p>
        </p:txBody>
      </p:sp>
      <p:pic>
        <p:nvPicPr>
          <p:cNvPr id="3" name="Picture 5" descr="fig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86"/>
          <a:stretch>
            <a:fillRect/>
          </a:stretch>
        </p:blipFill>
        <p:spPr bwMode="auto">
          <a:xfrm>
            <a:off x="611560" y="1340768"/>
            <a:ext cx="24130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wave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45"/>
          <a:stretch>
            <a:fillRect/>
          </a:stretch>
        </p:blipFill>
        <p:spPr bwMode="auto">
          <a:xfrm>
            <a:off x="3131840" y="1340768"/>
            <a:ext cx="2214562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fig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56"/>
          <a:stretch>
            <a:fillRect/>
          </a:stretch>
        </p:blipFill>
        <p:spPr bwMode="auto">
          <a:xfrm>
            <a:off x="3131840" y="3140968"/>
            <a:ext cx="2841625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exploratorium.edu/theworld/sonar/images/sonar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7" y="1358238"/>
            <a:ext cx="2738437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538913" y="1111250"/>
            <a:ext cx="458787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2" name="文字方塊 11"/>
          <p:cNvSpPr txBox="1"/>
          <p:nvPr/>
        </p:nvSpPr>
        <p:spPr>
          <a:xfrm>
            <a:off x="1138054" y="4214950"/>
            <a:ext cx="4740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因此在數學上，解是一樣的！</a:t>
            </a:r>
          </a:p>
        </p:txBody>
      </p:sp>
      <p:pic>
        <p:nvPicPr>
          <p:cNvPr id="13" name="Picture 5" descr="31-January-2004-Taipei101-Complet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539" y="4293096"/>
            <a:ext cx="1728192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 descr="fig1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53"/>
          <a:stretch>
            <a:fillRect/>
          </a:stretch>
        </p:blipFill>
        <p:spPr bwMode="auto">
          <a:xfrm>
            <a:off x="5437911" y="5184829"/>
            <a:ext cx="1462988" cy="141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File:Tuning fork on resonator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825" y="5157192"/>
            <a:ext cx="1418843" cy="1408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文字方塊 15"/>
          <p:cNvSpPr txBox="1"/>
          <p:nvPr/>
        </p:nvSpPr>
        <p:spPr>
          <a:xfrm>
            <a:off x="1115616" y="4628911"/>
            <a:ext cx="4835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這與簡諧運動類似！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/>
              <p:cNvSpPr/>
              <p:nvPr/>
            </p:nvSpPr>
            <p:spPr>
              <a:xfrm>
                <a:off x="4947001" y="481227"/>
                <a:ext cx="1593898" cy="64825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矩形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7001" y="481227"/>
                <a:ext cx="1593898" cy="648254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1">
                <a:extLst>
                  <a:ext uri="{FF2B5EF4-FFF2-40B4-BE49-F238E27FC236}">
                    <a16:creationId xmlns:a16="http://schemas.microsoft.com/office/drawing/2014/main" id="{A1A5DECD-318B-FD40-8A1B-4B60277C0F7E}"/>
                  </a:ext>
                </a:extLst>
              </p:cNvPr>
              <p:cNvSpPr txBox="1"/>
              <p:nvPr/>
            </p:nvSpPr>
            <p:spPr bwMode="auto">
              <a:xfrm>
                <a:off x="1213390" y="5106204"/>
                <a:ext cx="1467453" cy="617541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1" lang="en-US" altLang="zh-TW" sz="20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TW" sz="20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kumimoji="1" lang="en-US" altLang="zh-TW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1" lang="en-US" altLang="zh-TW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kumimoji="1" lang="en-US" altLang="zh-TW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kumimoji="1" lang="en-US" altLang="zh-TW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TW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kumimoji="1" lang="en-US" altLang="zh-TW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kumimoji="1" lang="en-US" altLang="zh-TW" sz="2000" b="0" i="1" smtClean="0">
                          <a:latin typeface="Cambria Math" panose="02040503050406030204" pitchFamily="18" charset="0"/>
                        </a:rPr>
                        <m:t>=−</m:t>
                      </m:r>
                      <m:sSup>
                        <m:sSup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kumimoji="1" lang="zh-TW" altLang="en-US" sz="2000" dirty="0"/>
              </a:p>
            </p:txBody>
          </p:sp>
        </mc:Choice>
        <mc:Fallback xmlns="">
          <p:sp>
            <p:nvSpPr>
              <p:cNvPr id="18" name="文字方塊 11">
                <a:extLst>
                  <a:ext uri="{FF2B5EF4-FFF2-40B4-BE49-F238E27FC236}">
                    <a16:creationId xmlns:a16="http://schemas.microsoft.com/office/drawing/2014/main" id="{A1A5DECD-318B-FD40-8A1B-4B60277C0F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13390" y="5106204"/>
                <a:ext cx="1467453" cy="617541"/>
              </a:xfrm>
              <a:prstGeom prst="rect">
                <a:avLst/>
              </a:prstGeom>
              <a:blipFill>
                <a:blip r:embed="rId16"/>
                <a:stretch>
                  <a:fillRect l="-3419" r="-855" b="-142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7">
                <a:extLst>
                  <a:ext uri="{FF2B5EF4-FFF2-40B4-BE49-F238E27FC236}">
                    <a16:creationId xmlns:a16="http://schemas.microsoft.com/office/drawing/2014/main" id="{9E104D90-7ED0-CE49-8B13-0DC5DE651516}"/>
                  </a:ext>
                </a:extLst>
              </p:cNvPr>
              <p:cNvSpPr/>
              <p:nvPr/>
            </p:nvSpPr>
            <p:spPr>
              <a:xfrm>
                <a:off x="1204264" y="5898298"/>
                <a:ext cx="2446119" cy="40011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func>
                        <m:func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2000">
                              <a:latin typeface="Cambria Math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sz="2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19" name="矩形 17">
                <a:extLst>
                  <a:ext uri="{FF2B5EF4-FFF2-40B4-BE49-F238E27FC236}">
                    <a16:creationId xmlns:a16="http://schemas.microsoft.com/office/drawing/2014/main" id="{9E104D90-7ED0-CE49-8B13-0DC5DE6515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4264" y="5898298"/>
                <a:ext cx="2446119" cy="400110"/>
              </a:xfrm>
              <a:prstGeom prst="rect">
                <a:avLst/>
              </a:prstGeom>
              <a:blipFill>
                <a:blip r:embed="rId17"/>
                <a:stretch>
                  <a:fillRect b="-1562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88723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 Box 12"/>
          <p:cNvSpPr txBox="1">
            <a:spLocks noChangeArrowheads="1"/>
          </p:cNvSpPr>
          <p:nvPr/>
        </p:nvSpPr>
        <p:spPr bwMode="auto">
          <a:xfrm>
            <a:off x="740459" y="2072226"/>
            <a:ext cx="54645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波函數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Wave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function</a:t>
            </a:r>
            <a:r>
              <a:rPr lang="zh-TW" altLang="en-US" sz="1800" dirty="0"/>
              <a:t>：描述介質的擾動的物理量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667" name="文字方塊 23"/>
              <p:cNvSpPr txBox="1">
                <a:spLocks noChangeArrowheads="1"/>
              </p:cNvSpPr>
              <p:nvPr/>
            </p:nvSpPr>
            <p:spPr bwMode="auto">
              <a:xfrm>
                <a:off x="691635" y="2930369"/>
                <a:ext cx="5434013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這是平衡位置為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zh-TW" altLang="en-US" dirty="0"/>
                  <a:t>的粒子在時間為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𝑡</m:t>
                    </m:r>
                  </m:oMath>
                </a14:m>
                <a:r>
                  <a:rPr lang="zh-TW" altLang="en-US" dirty="0"/>
                  <a:t>時的垂直位移。</a:t>
                </a:r>
              </a:p>
            </p:txBody>
          </p:sp>
        </mc:Choice>
        <mc:Fallback>
          <p:sp>
            <p:nvSpPr>
              <p:cNvPr id="27667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1635" y="2930369"/>
                <a:ext cx="5434013" cy="369887"/>
              </a:xfrm>
              <a:prstGeom prst="rect">
                <a:avLst/>
              </a:prstGeom>
              <a:blipFill>
                <a:blip r:embed="rId2"/>
                <a:stretch>
                  <a:fillRect l="-932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2" descr="16_04_FigureA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4" b="3770"/>
          <a:stretch/>
        </p:blipFill>
        <p:spPr>
          <a:xfrm>
            <a:off x="784605" y="3763046"/>
            <a:ext cx="4608512" cy="2249562"/>
          </a:xfrm>
          <a:prstGeom prst="rect">
            <a:avLst/>
          </a:prstGeom>
        </p:spPr>
      </p:pic>
      <p:sp>
        <p:nvSpPr>
          <p:cNvPr id="8" name="文字方塊 4"/>
          <p:cNvSpPr txBox="1">
            <a:spLocks noChangeArrowheads="1"/>
          </p:cNvSpPr>
          <p:nvPr/>
        </p:nvSpPr>
        <p:spPr bwMode="auto">
          <a:xfrm>
            <a:off x="740459" y="921181"/>
            <a:ext cx="3600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我們將以弦波為例來討論：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724324" y="1602565"/>
            <a:ext cx="4584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討論波的現象需要一個新的物理量：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字方塊 2"/>
              <p:cNvSpPr txBox="1"/>
              <p:nvPr/>
            </p:nvSpPr>
            <p:spPr>
              <a:xfrm>
                <a:off x="797457" y="2506776"/>
                <a:ext cx="792088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𝑦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457" y="2506776"/>
                <a:ext cx="792088" cy="369332"/>
              </a:xfrm>
              <a:prstGeom prst="rect">
                <a:avLst/>
              </a:prstGeom>
              <a:blipFill>
                <a:blip r:embed="rId4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1" descr="16_02_Figure.jpg">
            <a:extLst>
              <a:ext uri="{FF2B5EF4-FFF2-40B4-BE49-F238E27FC236}">
                <a16:creationId xmlns:a16="http://schemas.microsoft.com/office/drawing/2014/main" id="{5BD1B288-25AB-69A2-DA7A-A549729C93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4"/>
          <a:stretch/>
        </p:blipFill>
        <p:spPr>
          <a:xfrm>
            <a:off x="5868144" y="845392"/>
            <a:ext cx="2736304" cy="516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0818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" descr="16_02_Figur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4"/>
          <a:stretch/>
        </p:blipFill>
        <p:spPr>
          <a:xfrm>
            <a:off x="1291999" y="188640"/>
            <a:ext cx="2736304" cy="5167216"/>
          </a:xfrm>
          <a:prstGeom prst="rect">
            <a:avLst/>
          </a:prstGeom>
        </p:spPr>
      </p:pic>
      <p:sp>
        <p:nvSpPr>
          <p:cNvPr id="4" name="文字方塊 2"/>
          <p:cNvSpPr txBox="1">
            <a:spLocks noChangeArrowheads="1"/>
          </p:cNvSpPr>
          <p:nvPr/>
        </p:nvSpPr>
        <p:spPr bwMode="auto">
          <a:xfrm>
            <a:off x="4080820" y="2062069"/>
            <a:ext cx="31260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弦其實就是一系列的粒子！</a:t>
            </a:r>
          </a:p>
        </p:txBody>
      </p:sp>
      <p:pic>
        <p:nvPicPr>
          <p:cNvPr id="5" name="Picture 2" descr="16_07_Figur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7" t="3903" r="62591" b="87035"/>
          <a:stretch/>
        </p:blipFill>
        <p:spPr>
          <a:xfrm>
            <a:off x="4067944" y="2541622"/>
            <a:ext cx="3637000" cy="1457151"/>
          </a:xfrm>
          <a:prstGeom prst="rect">
            <a:avLst/>
          </a:prstGeom>
        </p:spPr>
      </p:pic>
      <p:sp>
        <p:nvSpPr>
          <p:cNvPr id="6" name="文字方塊 2"/>
          <p:cNvSpPr txBox="1">
            <a:spLocks noChangeArrowheads="1"/>
          </p:cNvSpPr>
          <p:nvPr/>
        </p:nvSpPr>
        <p:spPr bwMode="auto">
          <a:xfrm>
            <a:off x="1312875" y="6309320"/>
            <a:ext cx="3714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弦可以用一個粒子系統來近似！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1291999" y="5445224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想像把弦切成一系列的小段，每一段近似可以看成一個粒子</a:t>
            </a:r>
          </a:p>
        </p:txBody>
      </p:sp>
      <p:sp>
        <p:nvSpPr>
          <p:cNvPr id="8" name="矩形 7"/>
          <p:cNvSpPr/>
          <p:nvPr/>
        </p:nvSpPr>
        <p:spPr>
          <a:xfrm>
            <a:off x="1312875" y="5872978"/>
            <a:ext cx="5262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最後再將切的段數趨近無限大，段長趨近無限小。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4080820" y="1196752"/>
            <a:ext cx="2867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波函數其實不是新東西：</a:t>
            </a:r>
          </a:p>
        </p:txBody>
      </p:sp>
    </p:spTree>
    <p:extLst>
      <p:ext uri="{BB962C8B-B14F-4D97-AF65-F5344CB8AC3E}">
        <p14:creationId xmlns:p14="http://schemas.microsoft.com/office/powerpoint/2010/main" val="32180687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938213" y="980629"/>
            <a:ext cx="2160588" cy="1800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24579" name="Picture 4" descr="fig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69" b="32314"/>
          <a:stretch>
            <a:fillRect/>
          </a:stretch>
        </p:blipFill>
        <p:spPr bwMode="auto">
          <a:xfrm>
            <a:off x="866776" y="3573016"/>
            <a:ext cx="2647950" cy="240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橢圓 2"/>
          <p:cNvSpPr/>
          <p:nvPr/>
        </p:nvSpPr>
        <p:spPr>
          <a:xfrm>
            <a:off x="2395538" y="1569591"/>
            <a:ext cx="71438" cy="71438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4" name="直線單箭頭接點 3"/>
          <p:cNvCxnSpPr/>
          <p:nvPr/>
        </p:nvCxnSpPr>
        <p:spPr>
          <a:xfrm>
            <a:off x="1323976" y="2641154"/>
            <a:ext cx="1500187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單箭頭接點 4"/>
          <p:cNvCxnSpPr/>
          <p:nvPr/>
        </p:nvCxnSpPr>
        <p:spPr>
          <a:xfrm rot="5400000" flipH="1" flipV="1">
            <a:off x="537370" y="1856135"/>
            <a:ext cx="157321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單箭頭接點 5"/>
          <p:cNvCxnSpPr>
            <a:endCxn id="3" idx="3"/>
          </p:cNvCxnSpPr>
          <p:nvPr/>
        </p:nvCxnSpPr>
        <p:spPr>
          <a:xfrm flipV="1">
            <a:off x="1323976" y="1629916"/>
            <a:ext cx="1082675" cy="101123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458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7827147"/>
              </p:ext>
            </p:extLst>
          </p:nvPr>
        </p:nvGraphicFramePr>
        <p:xfrm>
          <a:off x="1895476" y="1712466"/>
          <a:ext cx="127000" cy="296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126780" imgH="164814" progId="Equation.3">
                  <p:embed/>
                </p:oleObj>
              </mc:Choice>
              <mc:Fallback>
                <p:oleObj name="方程式" r:id="rId3" imgW="126780" imgH="164814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5476" y="1712466"/>
                        <a:ext cx="127000" cy="296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586" name="Picture 12" descr="09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188" y="3573016"/>
            <a:ext cx="2830513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7" name="Freeform 4"/>
          <p:cNvSpPr>
            <a:spLocks/>
          </p:cNvSpPr>
          <p:nvPr/>
        </p:nvSpPr>
        <p:spPr bwMode="auto">
          <a:xfrm>
            <a:off x="4181476" y="1712466"/>
            <a:ext cx="2952750" cy="815975"/>
          </a:xfrm>
          <a:custGeom>
            <a:avLst/>
            <a:gdLst>
              <a:gd name="T0" fmla="*/ 0 w 1860"/>
              <a:gd name="T1" fmla="*/ 2147483647 h 514"/>
              <a:gd name="T2" fmla="*/ 2147483647 w 1860"/>
              <a:gd name="T3" fmla="*/ 2147483647 h 514"/>
              <a:gd name="T4" fmla="*/ 2147483647 w 1860"/>
              <a:gd name="T5" fmla="*/ 2147483647 h 514"/>
              <a:gd name="T6" fmla="*/ 2147483647 w 1860"/>
              <a:gd name="T7" fmla="*/ 2147483647 h 514"/>
              <a:gd name="T8" fmla="*/ 2147483647 w 1860"/>
              <a:gd name="T9" fmla="*/ 0 h 51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60"/>
              <a:gd name="T16" fmla="*/ 0 h 514"/>
              <a:gd name="T17" fmla="*/ 1860 w 1860"/>
              <a:gd name="T18" fmla="*/ 514 h 51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60" h="514">
                <a:moveTo>
                  <a:pt x="0" y="226"/>
                </a:moveTo>
                <a:cubicBezTo>
                  <a:pt x="80" y="355"/>
                  <a:pt x="160" y="484"/>
                  <a:pt x="273" y="499"/>
                </a:cubicBezTo>
                <a:cubicBezTo>
                  <a:pt x="386" y="514"/>
                  <a:pt x="545" y="340"/>
                  <a:pt x="681" y="317"/>
                </a:cubicBezTo>
                <a:cubicBezTo>
                  <a:pt x="817" y="294"/>
                  <a:pt x="893" y="416"/>
                  <a:pt x="1089" y="363"/>
                </a:cubicBezTo>
                <a:cubicBezTo>
                  <a:pt x="1285" y="310"/>
                  <a:pt x="1572" y="155"/>
                  <a:pt x="186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4588" name="Line 5"/>
          <p:cNvSpPr>
            <a:spLocks noChangeShapeType="1"/>
          </p:cNvSpPr>
          <p:nvPr/>
        </p:nvSpPr>
        <p:spPr bwMode="auto">
          <a:xfrm flipV="1">
            <a:off x="6989763" y="1712466"/>
            <a:ext cx="142875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4589" name="Oval 6"/>
          <p:cNvSpPr>
            <a:spLocks noChangeArrowheads="1"/>
          </p:cNvSpPr>
          <p:nvPr/>
        </p:nvSpPr>
        <p:spPr bwMode="auto">
          <a:xfrm>
            <a:off x="4108451" y="1928366"/>
            <a:ext cx="144462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24591" name="文字方塊 17"/>
          <p:cNvSpPr txBox="1">
            <a:spLocks noChangeArrowheads="1"/>
          </p:cNvSpPr>
          <p:nvPr/>
        </p:nvSpPr>
        <p:spPr bwMode="auto">
          <a:xfrm>
            <a:off x="2378076" y="548829"/>
            <a:ext cx="35004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粒子以位置的時間函數來描述</a:t>
            </a:r>
          </a:p>
        </p:txBody>
      </p:sp>
      <p:sp>
        <p:nvSpPr>
          <p:cNvPr id="24592" name="文字方塊 18"/>
          <p:cNvSpPr txBox="1">
            <a:spLocks noChangeArrowheads="1"/>
          </p:cNvSpPr>
          <p:nvPr/>
        </p:nvSpPr>
        <p:spPr bwMode="auto">
          <a:xfrm>
            <a:off x="2466976" y="2998341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粒子系統以一系列位置的時間函數來描述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3927183" y="1271697"/>
                <a:ext cx="65146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𝑟</m:t>
                          </m:r>
                        </m:e>
                      </m:acc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7183" y="1271697"/>
                <a:ext cx="651460" cy="369332"/>
              </a:xfrm>
              <a:prstGeom prst="rect">
                <a:avLst/>
              </a:prstGeom>
              <a:blipFill rotWithShape="1">
                <a:blip r:embed="rId7"/>
                <a:stretch>
                  <a:fillRect t="-21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3583146" y="3577027"/>
                <a:ext cx="199099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zh-TW" alt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𝑟</m:t>
                            </m:r>
                          </m:e>
                        </m:acc>
                      </m:e>
                      <m:sub>
                        <m:r>
                          <a:rPr lang="en-US" altLang="zh-TW" b="0" i="1" smtClean="0">
                            <a:latin typeface="Cambria Math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en-US" altLang="zh-TW" b="0" i="1" smtClean="0">
                        <a:latin typeface="Cambria Math"/>
                      </a:rPr>
                      <m:t>,</m:t>
                    </m:r>
                  </m:oMath>
                </a14:m>
                <a:r>
                  <a:rPr lang="zh-TW" altLang="en-US" dirty="0"/>
                  <a:t>  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/>
                      </a:rPr>
                      <m:t>𝑖</m:t>
                    </m:r>
                    <m:r>
                      <a:rPr lang="en-US" altLang="zh-TW" b="0" i="1" dirty="0" smtClean="0">
                        <a:latin typeface="Cambria Math"/>
                      </a:rPr>
                      <m:t>=1,2,⋯</m:t>
                    </m:r>
                    <m:r>
                      <a:rPr lang="en-US" altLang="zh-TW" b="0" i="1" dirty="0" smtClean="0">
                        <a:latin typeface="Cambria Math"/>
                        <a:ea typeface="Cambria Math"/>
                      </a:rPr>
                      <m:t>𝑁</m:t>
                    </m:r>
                  </m:oMath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3146" y="3577027"/>
                <a:ext cx="1990994" cy="369332"/>
              </a:xfrm>
              <a:prstGeom prst="rect">
                <a:avLst/>
              </a:prstGeom>
              <a:blipFill rotWithShape="1">
                <a:blip r:embed="rId8"/>
                <a:stretch>
                  <a:fillRect l="-307" t="-21667" b="-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文字方塊 4"/>
          <p:cNvSpPr txBox="1">
            <a:spLocks noChangeArrowheads="1"/>
          </p:cNvSpPr>
          <p:nvPr/>
        </p:nvSpPr>
        <p:spPr bwMode="auto">
          <a:xfrm>
            <a:off x="683568" y="4858590"/>
            <a:ext cx="53820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當粒子的間隔趨近無限小，離散足標趨近連續變數：</a:t>
            </a:r>
          </a:p>
        </p:txBody>
      </p:sp>
      <p:sp>
        <p:nvSpPr>
          <p:cNvPr id="5129" name="Text Box 2"/>
          <p:cNvSpPr txBox="1">
            <a:spLocks noChangeArrowheads="1"/>
          </p:cNvSpPr>
          <p:nvPr/>
        </p:nvSpPr>
        <p:spPr bwMode="auto">
          <a:xfrm>
            <a:off x="683568" y="5921054"/>
            <a:ext cx="28813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b="1" dirty="0">
                <a:solidFill>
                  <a:srgbClr val="FF0000"/>
                </a:solidFill>
              </a:rPr>
              <a:t>波函數 </a:t>
            </a:r>
            <a:r>
              <a:rPr lang="en-US" altLang="zh-TW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Wave Function</a:t>
            </a:r>
            <a:endParaRPr lang="zh-TW" altLang="en-US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文字方塊 10"/>
          <p:cNvSpPr txBox="1">
            <a:spLocks noChangeArrowheads="1"/>
          </p:cNvSpPr>
          <p:nvPr/>
        </p:nvSpPr>
        <p:spPr bwMode="auto">
          <a:xfrm>
            <a:off x="748048" y="1592250"/>
            <a:ext cx="602346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粒子排列整齊，編號自然是根據平衡時的水平位置最自然：</a:t>
            </a:r>
          </a:p>
        </p:txBody>
      </p:sp>
      <p:sp>
        <p:nvSpPr>
          <p:cNvPr id="5132" name="文字方塊 11"/>
          <p:cNvSpPr txBox="1">
            <a:spLocks noChangeArrowheads="1"/>
          </p:cNvSpPr>
          <p:nvPr/>
        </p:nvSpPr>
        <p:spPr bwMode="auto">
          <a:xfrm>
            <a:off x="3300667" y="5921054"/>
            <a:ext cx="36718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所有波動的資訊都在這一函數！</a:t>
            </a:r>
          </a:p>
        </p:txBody>
      </p:sp>
      <p:sp>
        <p:nvSpPr>
          <p:cNvPr id="25613" name="文字方塊 1"/>
          <p:cNvSpPr txBox="1">
            <a:spLocks noChangeArrowheads="1"/>
          </p:cNvSpPr>
          <p:nvPr/>
        </p:nvSpPr>
        <p:spPr bwMode="auto">
          <a:xfrm>
            <a:off x="734503" y="502282"/>
            <a:ext cx="45354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構成弦的粒子的運動是沿垂直於弦的方向！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615" name="文字方塊 1"/>
              <p:cNvSpPr txBox="1">
                <a:spLocks noChangeArrowheads="1"/>
              </p:cNvSpPr>
              <p:nvPr/>
            </p:nvSpPr>
            <p:spPr bwMode="auto">
              <a:xfrm>
                <a:off x="2506124" y="5414641"/>
                <a:ext cx="5434013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平衡位置</a:t>
                </a:r>
                <a14:m>
                  <m:oMath xmlns:m="http://schemas.openxmlformats.org/officeDocument/2006/math">
                    <m:r>
                      <a:rPr lang="zh-TW" altLang="en-US" i="1" dirty="0" smtClean="0">
                        <a:latin typeface="Cambria Math"/>
                      </a:rPr>
                      <m:t>為</m:t>
                    </m:r>
                    <m:r>
                      <a:rPr lang="zh-TW" altLang="en-US" i="1" dirty="0" smtClean="0">
                        <a:latin typeface="Cambria Math"/>
                      </a:rPr>
                      <m:t> </m:t>
                    </m:r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zh-TW" altLang="en-US" i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zh-TW" altLang="en-US" dirty="0"/>
                  <a:t>的粒子，在時間為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𝑡</m:t>
                    </m:r>
                  </m:oMath>
                </a14:m>
                <a:r>
                  <a:rPr lang="zh-TW" altLang="en-US" i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zh-TW" altLang="en-US" dirty="0"/>
                  <a:t>時的垂直位移。</a:t>
                </a:r>
              </a:p>
            </p:txBody>
          </p:sp>
        </mc:Choice>
        <mc:Fallback xmlns="">
          <p:sp>
            <p:nvSpPr>
              <p:cNvPr id="25615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06124" y="5414641"/>
                <a:ext cx="5434013" cy="369888"/>
              </a:xfrm>
              <a:prstGeom prst="rect">
                <a:avLst/>
              </a:prstGeom>
              <a:blipFill rotWithShape="1">
                <a:blip r:embed="rId11"/>
                <a:stretch>
                  <a:fillRect l="-897"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2" descr="16_07_Figure.jpg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3" r="58280" b="76612"/>
          <a:stretch/>
        </p:blipFill>
        <p:spPr>
          <a:xfrm>
            <a:off x="748048" y="2050278"/>
            <a:ext cx="3590904" cy="2520280"/>
          </a:xfrm>
          <a:prstGeom prst="rect">
            <a:avLst/>
          </a:prstGeom>
        </p:spPr>
      </p:pic>
      <p:pic>
        <p:nvPicPr>
          <p:cNvPr id="13" name="Picture 2" descr="16_04_FigureA.jpg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4" b="3770"/>
          <a:stretch/>
        </p:blipFill>
        <p:spPr>
          <a:xfrm>
            <a:off x="4499992" y="2525371"/>
            <a:ext cx="4201737" cy="20510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765588" y="980728"/>
                <a:ext cx="2799292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zh-TW" alt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𝑟</m:t>
                            </m:r>
                          </m:e>
                        </m:acc>
                      </m:e>
                      <m:sub>
                        <m:r>
                          <a:rPr lang="en-US" altLang="zh-TW" b="0" i="1" smtClean="0">
                            <a:latin typeface="Cambria Math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en-US" altLang="zh-TW" i="1" smtClean="0">
                        <a:latin typeface="Cambria Math"/>
                        <a:ea typeface="Cambria Math"/>
                      </a:rPr>
                      <m:t>→</m:t>
                    </m:r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/>
                            <a:ea typeface="Cambria Math"/>
                          </a:rPr>
                          <m:t>𝑦</m:t>
                        </m:r>
                      </m:e>
                      <m:sub>
                        <m:r>
                          <a:rPr lang="en-US" altLang="zh-TW" b="0" i="1" smtClean="0">
                            <a:latin typeface="Cambria Math"/>
                            <a:ea typeface="Cambria Math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altLang="zh-TW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/>
                            <a:ea typeface="Cambria Math"/>
                          </a:rPr>
                          <m:t>𝑡</m:t>
                        </m:r>
                      </m:e>
                    </m:d>
                    <m:r>
                      <a:rPr lang="en-US" altLang="zh-TW" b="0" i="1" smtClean="0">
                        <a:latin typeface="Cambria Math"/>
                      </a:rPr>
                      <m:t>,</m:t>
                    </m:r>
                  </m:oMath>
                </a14:m>
                <a:r>
                  <a:rPr lang="zh-TW" altLang="en-US" dirty="0"/>
                  <a:t>  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/>
                      </a:rPr>
                      <m:t>𝑖</m:t>
                    </m:r>
                    <m:r>
                      <a:rPr lang="en-US" altLang="zh-TW" b="0" i="1" dirty="0" smtClean="0">
                        <a:latin typeface="Cambria Math"/>
                      </a:rPr>
                      <m:t>=1,2,⋯</m:t>
                    </m:r>
                    <m:r>
                      <a:rPr lang="en-US" altLang="zh-TW" b="0" i="1" dirty="0" smtClean="0">
                        <a:latin typeface="Cambria Math"/>
                        <a:ea typeface="Cambria Math"/>
                      </a:rPr>
                      <m:t>𝑁</m:t>
                    </m:r>
                  </m:oMath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588" y="980728"/>
                <a:ext cx="2799292" cy="369332"/>
              </a:xfrm>
              <a:prstGeom prst="rect">
                <a:avLst/>
              </a:prstGeom>
              <a:blipFill rotWithShape="1">
                <a:blip r:embed="rId14"/>
                <a:stretch>
                  <a:fillRect l="-218" t="-21667" b="-8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6776994" y="1594239"/>
                <a:ext cx="625364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𝑖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~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𝑥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6994" y="1594239"/>
                <a:ext cx="625364" cy="369332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6080846" y="4863656"/>
                <a:ext cx="782458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𝑖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𝑥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0846" y="4863656"/>
                <a:ext cx="782458" cy="369332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718472" y="5415197"/>
                <a:ext cx="169649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𝑦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𝑦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472" y="5415197"/>
                <a:ext cx="1696490" cy="369332"/>
              </a:xfrm>
              <a:prstGeom prst="rect">
                <a:avLst/>
              </a:prstGeom>
              <a:blipFill rotWithShape="1">
                <a:blip r:embed="rId17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6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6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7" grpId="0"/>
      <p:bldP spid="5129" grpId="0"/>
      <p:bldP spid="11" grpId="0"/>
      <p:bldP spid="5132" grpId="0"/>
      <p:bldP spid="25615" grpId="0"/>
      <p:bldP spid="2" grpId="0" animBg="1"/>
      <p:bldP spid="17" grpId="0" animBg="1"/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1042988" y="620713"/>
            <a:ext cx="2160587" cy="1800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26627" name="Picture 4" descr="fig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69" b="32314"/>
          <a:stretch>
            <a:fillRect/>
          </a:stretch>
        </p:blipFill>
        <p:spPr bwMode="auto">
          <a:xfrm>
            <a:off x="1042988" y="2924175"/>
            <a:ext cx="2016125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橢圓 2"/>
          <p:cNvSpPr/>
          <p:nvPr/>
        </p:nvSpPr>
        <p:spPr>
          <a:xfrm>
            <a:off x="2500313" y="1209675"/>
            <a:ext cx="71437" cy="71438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4" name="直線單箭頭接點 3"/>
          <p:cNvCxnSpPr/>
          <p:nvPr/>
        </p:nvCxnSpPr>
        <p:spPr>
          <a:xfrm>
            <a:off x="1428750" y="2281238"/>
            <a:ext cx="150018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單箭頭接點 4"/>
          <p:cNvCxnSpPr/>
          <p:nvPr/>
        </p:nvCxnSpPr>
        <p:spPr>
          <a:xfrm rot="5400000" flipH="1" flipV="1">
            <a:off x="642144" y="1496219"/>
            <a:ext cx="157321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單箭頭接點 5"/>
          <p:cNvCxnSpPr>
            <a:endCxn id="3" idx="3"/>
          </p:cNvCxnSpPr>
          <p:nvPr/>
        </p:nvCxnSpPr>
        <p:spPr>
          <a:xfrm flipV="1">
            <a:off x="1428750" y="1270000"/>
            <a:ext cx="1082675" cy="101123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6632" name="Object 6"/>
          <p:cNvGraphicFramePr>
            <a:graphicFrameLocks noChangeAspect="1"/>
          </p:cNvGraphicFramePr>
          <p:nvPr/>
        </p:nvGraphicFramePr>
        <p:xfrm>
          <a:off x="2000250" y="1352550"/>
          <a:ext cx="127000" cy="296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126780" imgH="164814" progId="Equation.3">
                  <p:embed/>
                </p:oleObj>
              </mc:Choice>
              <mc:Fallback>
                <p:oleObj name="方程式" r:id="rId3" imgW="126780" imgH="164814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0250" y="1352550"/>
                        <a:ext cx="127000" cy="296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5" name="文字方塊 17"/>
          <p:cNvSpPr txBox="1">
            <a:spLocks noChangeArrowheads="1"/>
          </p:cNvSpPr>
          <p:nvPr/>
        </p:nvSpPr>
        <p:spPr bwMode="auto">
          <a:xfrm>
            <a:off x="2484438" y="188913"/>
            <a:ext cx="35004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粒子以</a:t>
            </a:r>
            <a:r>
              <a:rPr lang="zh-TW" altLang="en-US" sz="1800">
                <a:solidFill>
                  <a:srgbClr val="FF0000"/>
                </a:solidFill>
              </a:rPr>
              <a:t>位置的時間函數</a:t>
            </a:r>
            <a:r>
              <a:rPr lang="zh-TW" altLang="en-US" sz="1800"/>
              <a:t>來描述</a:t>
            </a:r>
          </a:p>
        </p:txBody>
      </p:sp>
      <p:sp>
        <p:nvSpPr>
          <p:cNvPr id="26636" name="文字方塊 18"/>
          <p:cNvSpPr txBox="1">
            <a:spLocks noChangeArrowheads="1"/>
          </p:cNvSpPr>
          <p:nvPr/>
        </p:nvSpPr>
        <p:spPr bwMode="auto">
          <a:xfrm>
            <a:off x="2484438" y="2492375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粒子系統以</a:t>
            </a:r>
            <a:r>
              <a:rPr lang="zh-TW" altLang="en-US" sz="1800">
                <a:solidFill>
                  <a:srgbClr val="FF0000"/>
                </a:solidFill>
              </a:rPr>
              <a:t>一系列的位置的時間函數</a:t>
            </a:r>
            <a:r>
              <a:rPr lang="zh-TW" altLang="en-US" sz="1800"/>
              <a:t>來描述</a:t>
            </a:r>
          </a:p>
        </p:txBody>
      </p:sp>
      <p:pic>
        <p:nvPicPr>
          <p:cNvPr id="26637" name="Picture 9" descr="16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167" b="3258"/>
          <a:stretch>
            <a:fillRect/>
          </a:stretch>
        </p:blipFill>
        <p:spPr bwMode="auto">
          <a:xfrm>
            <a:off x="539750" y="5516563"/>
            <a:ext cx="3424238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9" name="文字方塊 19"/>
          <p:cNvSpPr txBox="1">
            <a:spLocks noChangeArrowheads="1"/>
          </p:cNvSpPr>
          <p:nvPr/>
        </p:nvSpPr>
        <p:spPr bwMode="auto">
          <a:xfrm>
            <a:off x="2339975" y="4941888"/>
            <a:ext cx="59039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波動系統以一個</a:t>
            </a:r>
            <a:r>
              <a:rPr lang="zh-TW" altLang="en-US" sz="1800">
                <a:solidFill>
                  <a:srgbClr val="FF0000"/>
                </a:solidFill>
              </a:rPr>
              <a:t>時間與空間座標的函數：波函數</a:t>
            </a:r>
            <a:r>
              <a:rPr lang="zh-TW" altLang="en-US" sz="1800"/>
              <a:t>來描述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3927183" y="1271697"/>
                <a:ext cx="65146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𝑟</m:t>
                          </m:r>
                        </m:e>
                      </m:acc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7183" y="1271697"/>
                <a:ext cx="651460" cy="369332"/>
              </a:xfrm>
              <a:prstGeom prst="rect">
                <a:avLst/>
              </a:prstGeom>
              <a:blipFill rotWithShape="1">
                <a:blip r:embed="rId7"/>
                <a:stretch>
                  <a:fillRect t="-21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3583146" y="3577027"/>
                <a:ext cx="199099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zh-TW" alt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𝑟</m:t>
                            </m:r>
                          </m:e>
                        </m:acc>
                      </m:e>
                      <m:sub>
                        <m:r>
                          <a:rPr lang="en-US" altLang="zh-TW" b="0" i="1" smtClean="0">
                            <a:latin typeface="Cambria Math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en-US" altLang="zh-TW" b="0" i="1" smtClean="0">
                        <a:latin typeface="Cambria Math"/>
                      </a:rPr>
                      <m:t>,</m:t>
                    </m:r>
                  </m:oMath>
                </a14:m>
                <a:r>
                  <a:rPr lang="zh-TW" altLang="en-US" dirty="0"/>
                  <a:t>  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/>
                      </a:rPr>
                      <m:t>𝑖</m:t>
                    </m:r>
                    <m:r>
                      <a:rPr lang="en-US" altLang="zh-TW" b="0" i="1" dirty="0" smtClean="0">
                        <a:latin typeface="Cambria Math"/>
                      </a:rPr>
                      <m:t>=1,2,⋯</m:t>
                    </m:r>
                    <m:r>
                      <a:rPr lang="en-US" altLang="zh-TW" b="0" i="1" dirty="0" smtClean="0">
                        <a:latin typeface="Cambria Math"/>
                        <a:ea typeface="Cambria Math"/>
                      </a:rPr>
                      <m:t>𝑁</m:t>
                    </m:r>
                  </m:oMath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3146" y="3577027"/>
                <a:ext cx="1990994" cy="369332"/>
              </a:xfrm>
              <a:prstGeom prst="rect">
                <a:avLst/>
              </a:prstGeom>
              <a:blipFill rotWithShape="1">
                <a:blip r:embed="rId8"/>
                <a:stretch>
                  <a:fillRect l="-307" t="-21667" b="-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4403739" y="5828512"/>
                <a:ext cx="888192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𝑦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3739" y="5828512"/>
                <a:ext cx="888192" cy="369332"/>
              </a:xfrm>
              <a:prstGeom prst="rect">
                <a:avLst/>
              </a:prstGeom>
              <a:blipFill rotWithShape="1">
                <a:blip r:embed="rId9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D:\Dropbox\Documents\課程\YoungTextBook\Images\Chapter15\A_Images\A_Figures_and_Photos\15_05_Figur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455" y="1700808"/>
            <a:ext cx="4317032" cy="2435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1544216" y="4581128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水波的波函數：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3275856" y="4581128"/>
                <a:ext cx="109094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</a:rPr>
                        <m:t>𝑧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𝑦</m:t>
                          </m:r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5856" y="4581128"/>
                <a:ext cx="1090940" cy="369332"/>
              </a:xfrm>
              <a:prstGeom prst="rect">
                <a:avLst/>
              </a:prstGeom>
              <a:blipFill rotWithShape="1">
                <a:blip r:embed="rId3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"/>
              <p:cNvSpPr txBox="1">
                <a:spLocks noChangeArrowheads="1"/>
              </p:cNvSpPr>
              <p:nvPr/>
            </p:nvSpPr>
            <p:spPr bwMode="auto">
              <a:xfrm>
                <a:off x="1547664" y="5085184"/>
                <a:ext cx="669329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平衡位置</a:t>
                </a:r>
                <a14:m>
                  <m:oMath xmlns:m="http://schemas.openxmlformats.org/officeDocument/2006/math">
                    <m:r>
                      <a:rPr lang="zh-TW" altLang="en-US" i="1" dirty="0" smtClean="0">
                        <a:latin typeface="Cambria Math"/>
                      </a:rPr>
                      <m:t>為</m:t>
                    </m:r>
                    <m:r>
                      <a:rPr lang="zh-TW" altLang="en-US" i="1" dirty="0" smtClean="0">
                        <a:latin typeface="Cambria Math"/>
                      </a:rPr>
                      <m:t> </m:t>
                    </m:r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𝑥</m:t>
                    </m:r>
                    <m:r>
                      <a:rPr lang="en-US" altLang="zh-TW" b="0" i="1" dirty="0" smtClean="0">
                        <a:latin typeface="Cambria Math"/>
                        <a:cs typeface="Times New Roman" pitchFamily="18" charset="0"/>
                      </a:rPr>
                      <m:t>,</m:t>
                    </m:r>
                    <m:r>
                      <a:rPr lang="en-US" altLang="zh-TW" b="0" i="1" dirty="0" smtClean="0">
                        <a:latin typeface="Cambria Math"/>
                        <a:cs typeface="Times New Roman" pitchFamily="18" charset="0"/>
                      </a:rPr>
                      <m:t>𝑦</m:t>
                    </m:r>
                  </m:oMath>
                </a14:m>
                <a:r>
                  <a:rPr lang="zh-TW" altLang="en-US" i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zh-TW" altLang="en-US" dirty="0"/>
                  <a:t>的水面，在時間為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𝑡</m:t>
                    </m:r>
                  </m:oMath>
                </a14:m>
                <a:r>
                  <a:rPr lang="zh-TW" altLang="en-US" i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zh-TW" altLang="en-US" dirty="0"/>
                  <a:t>時的垂直位移或高度差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/>
                        <a:cs typeface="Times New Roman" pitchFamily="18" charset="0"/>
                      </a:rPr>
                      <m:t>𝑧</m:t>
                    </m:r>
                  </m:oMath>
                </a14:m>
                <a:r>
                  <a:rPr lang="zh-TW" altLang="en-US" dirty="0"/>
                  <a:t>。</a:t>
                </a:r>
              </a:p>
            </p:txBody>
          </p:sp>
        </mc:Choice>
        <mc:Fallback xmlns="">
          <p:sp>
            <p:nvSpPr>
              <p:cNvPr id="6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47664" y="5085184"/>
                <a:ext cx="6693296" cy="369332"/>
              </a:xfrm>
              <a:prstGeom prst="rect">
                <a:avLst/>
              </a:prstGeom>
              <a:blipFill rotWithShape="1">
                <a:blip r:embed="rId4"/>
                <a:stretch>
                  <a:fillRect l="-820"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507804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907703" y="332655"/>
            <a:ext cx="4977696" cy="4817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7411" name="Picture 5" descr="wave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0" t="4916"/>
          <a:stretch>
            <a:fillRect/>
          </a:stretch>
        </p:blipFill>
        <p:spPr bwMode="auto">
          <a:xfrm rot="60000">
            <a:off x="1948626" y="375017"/>
            <a:ext cx="4895850" cy="473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2627784" y="5373216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彈簧縱波的波函數：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4860032" y="5373216"/>
                <a:ext cx="1022652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𝑥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0032" y="5373216"/>
                <a:ext cx="1022652" cy="3693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"/>
              <p:cNvSpPr txBox="1">
                <a:spLocks noChangeArrowheads="1"/>
              </p:cNvSpPr>
              <p:nvPr/>
            </p:nvSpPr>
            <p:spPr bwMode="auto">
              <a:xfrm>
                <a:off x="1369368" y="5877272"/>
                <a:ext cx="669329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平衡位置</a:t>
                </a:r>
                <a14:m>
                  <m:oMath xmlns:m="http://schemas.openxmlformats.org/officeDocument/2006/math">
                    <m:r>
                      <a:rPr lang="zh-TW" altLang="en-US" i="1" dirty="0" smtClean="0">
                        <a:latin typeface="Cambria Math"/>
                      </a:rPr>
                      <m:t>為</m:t>
                    </m:r>
                    <m:r>
                      <a:rPr lang="zh-TW" altLang="en-US" i="1" dirty="0" smtClean="0">
                        <a:latin typeface="Cambria Math"/>
                      </a:rPr>
                      <m:t> </m:t>
                    </m:r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zh-TW" altLang="en-US" i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zh-TW" altLang="en-US" dirty="0"/>
                  <a:t>處的彈簧，在時間為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𝑡</m:t>
                    </m:r>
                  </m:oMath>
                </a14:m>
                <a:r>
                  <a:rPr lang="zh-TW" altLang="en-US" i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zh-TW" altLang="en-US" dirty="0"/>
                  <a:t>時沿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zh-TW" altLang="en-US" dirty="0"/>
                  <a:t>方向的位移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altLang="zh-TW" i="1">
                        <a:latin typeface="Cambria Math"/>
                        <a:ea typeface="Cambria Math"/>
                      </a:rPr>
                      <m:t>𝑥</m:t>
                    </m:r>
                    <m:r>
                      <a:rPr lang="en-US" altLang="zh-TW" i="1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zh-TW" altLang="en-US" dirty="0"/>
                  <a:t>。</a:t>
                </a:r>
              </a:p>
            </p:txBody>
          </p:sp>
        </mc:Choice>
        <mc:Fallback xmlns="">
          <p:sp>
            <p:nvSpPr>
              <p:cNvPr id="9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69368" y="5877272"/>
                <a:ext cx="6693296" cy="369332"/>
              </a:xfrm>
              <a:prstGeom prst="rect">
                <a:avLst/>
              </a:prstGeom>
              <a:blipFill rotWithShape="1">
                <a:blip r:embed="rId4"/>
                <a:stretch>
                  <a:fillRect l="-820"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04612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wave1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08" b="5824"/>
          <a:stretch/>
        </p:blipFill>
        <p:spPr bwMode="auto">
          <a:xfrm>
            <a:off x="251520" y="1572365"/>
            <a:ext cx="4214813" cy="2873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4214305" y="91933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地震波</a:t>
            </a:r>
          </a:p>
        </p:txBody>
      </p:sp>
      <p:pic>
        <p:nvPicPr>
          <p:cNvPr id="134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92"/>
          <a:stretch/>
        </p:blipFill>
        <p:spPr bwMode="auto">
          <a:xfrm>
            <a:off x="4644007" y="1592479"/>
            <a:ext cx="4326125" cy="2853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82720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F17_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66"/>
          <a:stretch>
            <a:fillRect/>
          </a:stretch>
        </p:blipFill>
        <p:spPr bwMode="auto">
          <a:xfrm>
            <a:off x="1623463" y="1225324"/>
            <a:ext cx="4445000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07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9368967"/>
              </p:ext>
            </p:extLst>
          </p:nvPr>
        </p:nvGraphicFramePr>
        <p:xfrm>
          <a:off x="1426613" y="5100412"/>
          <a:ext cx="1470025" cy="357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888840" imgH="215640" progId="Equation.3">
                  <p:embed/>
                </p:oleObj>
              </mc:Choice>
              <mc:Fallback>
                <p:oleObj name="方程式" r:id="rId3" imgW="8888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6613" y="5100412"/>
                        <a:ext cx="1470025" cy="357187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077" name="文字方塊 3"/>
              <p:cNvSpPr txBox="1">
                <a:spLocks noChangeArrowheads="1"/>
              </p:cNvSpPr>
              <p:nvPr/>
            </p:nvSpPr>
            <p:spPr bwMode="auto">
              <a:xfrm>
                <a:off x="2884165" y="5100412"/>
                <a:ext cx="593630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14:m>
                  <m:oMath xmlns:m="http://schemas.openxmlformats.org/officeDocument/2006/math">
                    <m:r>
                      <a:rPr lang="zh-TW" altLang="en-US" i="1" dirty="0" smtClean="0">
                        <a:latin typeface="Cambria Math"/>
                      </a:rPr>
                      <m:t>以</m:t>
                    </m:r>
                    <m:r>
                      <a:rPr lang="zh-TW" altLang="en-US" i="1" dirty="0" smtClean="0">
                        <a:latin typeface="Cambria Math"/>
                      </a:rPr>
                      <m:t> </m:t>
                    </m:r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zh-TW" altLang="en-US" dirty="0"/>
                  <a:t> 為平衡點的氣體分子，在</a:t>
                </a:r>
                <a14:m>
                  <m:oMath xmlns:m="http://schemas.openxmlformats.org/officeDocument/2006/math">
                    <m:r>
                      <a:rPr lang="zh-TW" altLang="en-US" i="1" dirty="0" smtClean="0">
                        <a:latin typeface="Cambria Math"/>
                      </a:rPr>
                      <m:t>時間</m:t>
                    </m:r>
                    <m:r>
                      <a:rPr lang="zh-TW" altLang="en-US" i="1" dirty="0" smtClean="0">
                        <a:latin typeface="Cambria Math"/>
                      </a:rPr>
                      <m:t> </m:t>
                    </m:r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𝑡</m:t>
                    </m:r>
                  </m:oMath>
                </a14:m>
                <a:r>
                  <a:rPr lang="en-US" altLang="zh-TW" i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zh-TW" altLang="en-US" dirty="0"/>
                  <a:t>時的位移：</a:t>
                </a:r>
                <a:r>
                  <a:rPr lang="en-US" altLang="zh-TW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altLang="zh-TW" i="1">
                        <a:latin typeface="Cambria Math"/>
                        <a:ea typeface="Cambria Math"/>
                      </a:rPr>
                      <m:t>𝑥</m:t>
                    </m:r>
                  </m:oMath>
                </a14:m>
                <a:r>
                  <a:rPr lang="zh-TW" altLang="en-US" dirty="0"/>
                  <a:t>或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/>
                      </a:rPr>
                      <m:t>𝑠</m:t>
                    </m:r>
                  </m:oMath>
                </a14:m>
                <a:r>
                  <a:rPr lang="zh-TW" altLang="en-US" dirty="0"/>
                  <a:t>。</a:t>
                </a:r>
              </a:p>
            </p:txBody>
          </p:sp>
        </mc:Choice>
        <mc:Fallback xmlns="">
          <p:sp>
            <p:nvSpPr>
              <p:cNvPr id="3077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84165" y="5100412"/>
                <a:ext cx="5936307" cy="369332"/>
              </a:xfrm>
              <a:prstGeom prst="rect">
                <a:avLst/>
              </a:prstGeom>
              <a:blipFill rotWithShape="1">
                <a:blip r:embed="rId6"/>
                <a:stretch>
                  <a:fillRect l="-103" t="-6667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07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2413817"/>
              </p:ext>
            </p:extLst>
          </p:nvPr>
        </p:nvGraphicFramePr>
        <p:xfrm>
          <a:off x="1436138" y="5671912"/>
          <a:ext cx="3992563" cy="357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7" imgW="2412720" imgH="215640" progId="Equation.3">
                  <p:embed/>
                </p:oleObj>
              </mc:Choice>
              <mc:Fallback>
                <p:oleObj name="方程式" r:id="rId7" imgW="24127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6138" y="5671912"/>
                        <a:ext cx="3992563" cy="357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8" name="文字方塊 5"/>
          <p:cNvSpPr txBox="1">
            <a:spLocks noChangeArrowheads="1"/>
          </p:cNvSpPr>
          <p:nvPr/>
        </p:nvSpPr>
        <p:spPr bwMode="auto">
          <a:xfrm>
            <a:off x="2918863" y="577624"/>
            <a:ext cx="1657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聲波的波函數</a:t>
            </a:r>
          </a:p>
        </p:txBody>
      </p:sp>
      <p:sp>
        <p:nvSpPr>
          <p:cNvPr id="2" name="矩形 1"/>
          <p:cNvSpPr/>
          <p:nvPr/>
        </p:nvSpPr>
        <p:spPr>
          <a:xfrm>
            <a:off x="3635896" y="2930237"/>
            <a:ext cx="864096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056646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fig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10"/>
          <a:stretch>
            <a:fillRect/>
          </a:stretch>
        </p:blipFill>
        <p:spPr bwMode="auto">
          <a:xfrm>
            <a:off x="2051050" y="1052513"/>
            <a:ext cx="4908550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1143000" y="500063"/>
            <a:ext cx="7000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/>
              <a:t>波函數可以是水平位移，直接但難測，以壓力表示時測量較為容易！</a:t>
            </a:r>
          </a:p>
        </p:txBody>
      </p:sp>
      <p:graphicFrame>
        <p:nvGraphicFramePr>
          <p:cNvPr id="4098" name="Object 4"/>
          <p:cNvGraphicFramePr>
            <a:graphicFrameLocks noChangeAspect="1"/>
          </p:cNvGraphicFramePr>
          <p:nvPr/>
        </p:nvGraphicFramePr>
        <p:xfrm>
          <a:off x="1357313" y="1285875"/>
          <a:ext cx="1470025" cy="357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888840" imgH="215640" progId="Equation.3">
                  <p:embed/>
                </p:oleObj>
              </mc:Choice>
              <mc:Fallback>
                <p:oleObj name="方程式" r:id="rId3" imgW="8888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7313" y="1285875"/>
                        <a:ext cx="1470025" cy="35718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Object 5"/>
          <p:cNvGraphicFramePr>
            <a:graphicFrameLocks noChangeAspect="1"/>
          </p:cNvGraphicFramePr>
          <p:nvPr/>
        </p:nvGraphicFramePr>
        <p:xfrm>
          <a:off x="1120775" y="4143375"/>
          <a:ext cx="1658938" cy="357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1002960" imgH="215640" progId="Equation.3">
                  <p:embed/>
                </p:oleObj>
              </mc:Choice>
              <mc:Fallback>
                <p:oleObj name="方程式" r:id="rId5" imgW="100296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0775" y="4143375"/>
                        <a:ext cx="1658938" cy="35718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257245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 Box 12"/>
          <p:cNvSpPr txBox="1">
            <a:spLocks noChangeArrowheads="1"/>
          </p:cNvSpPr>
          <p:nvPr/>
        </p:nvSpPr>
        <p:spPr bwMode="auto">
          <a:xfrm>
            <a:off x="827584" y="1052736"/>
            <a:ext cx="38528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波函數：描述介質的擾動的物理量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>
                <a:spLocks noChangeArrowheads="1"/>
              </p:cNvSpPr>
              <p:nvPr/>
            </p:nvSpPr>
            <p:spPr bwMode="auto">
              <a:xfrm>
                <a:off x="843718" y="4446217"/>
                <a:ext cx="704064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但它是一個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多變數函數</a:t>
                </a:r>
                <a:r>
                  <a:rPr lang="zh-TW" altLang="en-US" sz="1800" dirty="0"/>
                  <a:t>，與粒子的單變數函數位置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𝑥</m:t>
                    </m:r>
                    <m:d>
                      <m:dPr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𝑡</m:t>
                        </m:r>
                      </m:e>
                    </m:d>
                  </m:oMath>
                </a14:m>
                <a:r>
                  <a:rPr lang="zh-TW" altLang="en-US" sz="1800" dirty="0"/>
                  <a:t>在數學上不同！</a:t>
                </a:r>
                <a:endParaRPr lang="zh-TW" altLang="en-US" sz="1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3718" y="4446217"/>
                <a:ext cx="7040649" cy="369332"/>
              </a:xfrm>
              <a:prstGeom prst="rect">
                <a:avLst/>
              </a:prstGeom>
              <a:blipFill rotWithShape="1">
                <a:blip r:embed="rId5"/>
                <a:stretch>
                  <a:fillRect l="-693" t="-6557" r="-3983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667" name="文字方塊 23"/>
              <p:cNvSpPr txBox="1">
                <a:spLocks noChangeArrowheads="1"/>
              </p:cNvSpPr>
              <p:nvPr/>
            </p:nvSpPr>
            <p:spPr bwMode="auto">
              <a:xfrm>
                <a:off x="827584" y="1484784"/>
                <a:ext cx="5434013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平衡位置為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zh-TW" altLang="en-US" dirty="0"/>
                  <a:t>的粒子在時間為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𝑡</m:t>
                    </m:r>
                  </m:oMath>
                </a14:m>
                <a:r>
                  <a:rPr lang="zh-TW" altLang="en-US" dirty="0"/>
                  <a:t>時的垂直位移。</a:t>
                </a:r>
              </a:p>
            </p:txBody>
          </p:sp>
        </mc:Choice>
        <mc:Fallback xmlns="">
          <p:sp>
            <p:nvSpPr>
              <p:cNvPr id="27667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584" y="1484784"/>
                <a:ext cx="5434013" cy="369887"/>
              </a:xfrm>
              <a:prstGeom prst="rect">
                <a:avLst/>
              </a:prstGeom>
              <a:blipFill rotWithShape="1">
                <a:blip r:embed="rId6"/>
                <a:stretch>
                  <a:fillRect l="-1010" t="-6667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2" descr="16_04_FigureA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4" b="3770"/>
          <a:stretch/>
        </p:blipFill>
        <p:spPr>
          <a:xfrm>
            <a:off x="1619672" y="1988840"/>
            <a:ext cx="4608512" cy="22495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4427984" y="1036007"/>
                <a:ext cx="888192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𝑦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7984" y="1036007"/>
                <a:ext cx="888192" cy="369332"/>
              </a:xfrm>
              <a:prstGeom prst="rect">
                <a:avLst/>
              </a:prstGeom>
              <a:blipFill rotWithShape="1">
                <a:blip r:embed="rId8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104" name="Text Box 14"/>
              <p:cNvSpPr txBox="1">
                <a:spLocks noChangeArrowheads="1"/>
              </p:cNvSpPr>
              <p:nvPr/>
            </p:nvSpPr>
            <p:spPr bwMode="auto">
              <a:xfrm>
                <a:off x="575791" y="1052736"/>
                <a:ext cx="749733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None/>
                </a:pPr>
                <a:r>
                  <a:rPr lang="zh-TW" altLang="en-US" sz="1800" dirty="0"/>
                  <a:t>固定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𝑡</m:t>
                    </m:r>
                    <m:r>
                      <a:rPr lang="zh-TW" altLang="en-US" sz="1800" i="1" dirty="0">
                        <a:latin typeface="Cambria Math"/>
                      </a:rPr>
                      <m:t> </m:t>
                    </m:r>
                    <m:r>
                      <a:rPr lang="en-US" altLang="zh-TW" sz="1800" i="1" dirty="0">
                        <a:latin typeface="Cambria Math"/>
                      </a:rPr>
                      <m:t>=</m:t>
                    </m:r>
                    <m:r>
                      <a:rPr lang="zh-TW" altLang="en-US" sz="1800" i="1" dirty="0">
                        <a:latin typeface="Cambria Math"/>
                      </a:rPr>
                      <m:t> </m:t>
                    </m:r>
                    <m:sSub>
                      <m:sSubPr>
                        <m:ctrlPr>
                          <a:rPr lang="en-US" altLang="zh-TW" sz="18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dirty="0" smtClean="0">
                            <a:latin typeface="Cambria Math"/>
                          </a:rPr>
                          <m:t>𝑡</m:t>
                        </m:r>
                      </m:e>
                      <m:sub>
                        <m:r>
                          <a:rPr lang="en-US" altLang="zh-TW" sz="1800" b="0" i="1" dirty="0" smtClean="0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zh-TW" altLang="en-US" sz="1800" dirty="0">
                    <a:latin typeface="Times New Roman" pitchFamily="18" charset="0"/>
                  </a:rPr>
                  <a:t>，</a:t>
                </a:r>
                <a14:m>
                  <m:oMath xmlns:m="http://schemas.openxmlformats.org/officeDocument/2006/math">
                    <m:r>
                      <a:rPr lang="en-US" altLang="zh-TW" sz="1800" b="0" i="1" dirty="0" smtClean="0">
                        <a:latin typeface="Cambria Math"/>
                      </a:rPr>
                      <m:t>𝑦</m:t>
                    </m:r>
                    <m:d>
                      <m:dPr>
                        <m:ctrlPr>
                          <a:rPr lang="en-US" altLang="zh-TW" sz="18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b="0" i="1" dirty="0" smtClean="0">
                            <a:latin typeface="Cambria Math"/>
                          </a:rPr>
                          <m:t>𝑥</m:t>
                        </m:r>
                        <m:r>
                          <a:rPr lang="en-US" altLang="zh-TW" sz="1800" b="0" i="1" dirty="0" smtClean="0">
                            <a:latin typeface="Cambria Math"/>
                          </a:rPr>
                          <m:t>,</m:t>
                        </m:r>
                        <m:r>
                          <a:rPr lang="en-US" altLang="zh-TW" sz="1800" b="0" i="1" dirty="0" smtClean="0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en-US" altLang="zh-TW" sz="1800" b="0" i="1" dirty="0" smtClean="0">
                        <a:latin typeface="Cambria Math"/>
                        <a:ea typeface="Cambria Math"/>
                      </a:rPr>
                      <m:t>→</m:t>
                    </m:r>
                    <m:r>
                      <a:rPr lang="en-US" altLang="zh-TW" sz="1800" i="1" dirty="0">
                        <a:latin typeface="Cambria Math"/>
                      </a:rPr>
                      <m:t>𝑦</m:t>
                    </m:r>
                    <m:d>
                      <m:dPr>
                        <m:ctrlPr>
                          <a:rPr lang="en-US" altLang="zh-TW" sz="18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i="1" dirty="0">
                            <a:latin typeface="Cambria Math"/>
                          </a:rPr>
                          <m:t>𝑥</m:t>
                        </m:r>
                        <m:r>
                          <a:rPr lang="en-US" altLang="zh-TW" sz="1800" i="1" dirty="0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18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i="1" dirty="0">
                                <a:latin typeface="Cambria Math"/>
                              </a:rPr>
                              <m:t>𝑡</m:t>
                            </m:r>
                          </m:e>
                          <m:sub>
                            <m:r>
                              <a:rPr lang="en-US" altLang="zh-TW" sz="1800" i="1" dirty="0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zh-TW" altLang="en-US" sz="1800" dirty="0">
                    <a:latin typeface="Times New Roman" pitchFamily="18" charset="0"/>
                  </a:rPr>
                  <a:t>，</a:t>
                </a:r>
                <a14:m>
                  <m:oMath xmlns:m="http://schemas.openxmlformats.org/officeDocument/2006/math">
                    <m:r>
                      <a:rPr lang="zh-TW" altLang="en-US" sz="1800" i="1" dirty="0">
                        <a:latin typeface="Cambria Math"/>
                      </a:rPr>
                      <m:t>波函數成</m:t>
                    </m:r>
                    <m:r>
                      <a:rPr lang="zh-TW" altLang="en-US" sz="1800" b="0" i="1" dirty="0" smtClean="0">
                        <a:latin typeface="Cambria Math"/>
                      </a:rPr>
                      <m:t>為</m:t>
                    </m:r>
                    <m:r>
                      <a:rPr lang="zh-TW" altLang="en-US" sz="1800" i="1" dirty="0">
                        <a:latin typeface="Cambria Math"/>
                      </a:rPr>
                      <m:t>一</m:t>
                    </m:r>
                    <m:r>
                      <a:rPr lang="zh-TW" altLang="en-US" sz="1800" b="0" i="1" dirty="0" smtClean="0">
                        <a:latin typeface="Cambria Math"/>
                      </a:rPr>
                      <m:t>個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𝑥</m:t>
                    </m:r>
                    <m:r>
                      <a:rPr lang="zh-TW" altLang="en-US" sz="1800" i="1" dirty="0">
                        <a:latin typeface="Cambria Math"/>
                      </a:rPr>
                      <m:t>的單變數函數</m:t>
                    </m:r>
                    <m:r>
                      <a:rPr lang="zh-TW" altLang="en-US" sz="1800" b="0" i="1" dirty="0" smtClean="0">
                        <a:latin typeface="Cambria Math"/>
                      </a:rPr>
                      <m:t>。</m:t>
                    </m:r>
                  </m:oMath>
                </a14:m>
                <a:endParaRPr lang="en-US" altLang="zh-TW" sz="1800" baseline="-250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4104" name="Text 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5791" y="1052736"/>
                <a:ext cx="7497330" cy="369332"/>
              </a:xfrm>
              <a:prstGeom prst="rect">
                <a:avLst/>
              </a:prstGeom>
              <a:blipFill rotWithShape="1">
                <a:blip r:embed="rId2"/>
                <a:stretch>
                  <a:fillRect l="-650" t="-6667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05" name="Text Box 17"/>
              <p:cNvSpPr txBox="1">
                <a:spLocks noChangeArrowheads="1"/>
              </p:cNvSpPr>
              <p:nvPr/>
            </p:nvSpPr>
            <p:spPr bwMode="auto">
              <a:xfrm>
                <a:off x="576344" y="3142312"/>
                <a:ext cx="349191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</a:rPr>
                      <m:t>𝑦</m:t>
                    </m:r>
                    <m:d>
                      <m:dPr>
                        <m:ctrlPr>
                          <a:rPr lang="en-US" altLang="zh-TW" sz="18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i="1" dirty="0">
                            <a:latin typeface="Cambria Math"/>
                          </a:rPr>
                          <m:t>𝑥</m:t>
                        </m:r>
                        <m:r>
                          <a:rPr lang="en-US" altLang="zh-TW" sz="1800" i="1" dirty="0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18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i="1" dirty="0">
                                <a:latin typeface="Cambria Math"/>
                              </a:rPr>
                              <m:t>𝑡</m:t>
                            </m:r>
                          </m:e>
                          <m:sub>
                            <m:r>
                              <a:rPr lang="en-US" altLang="zh-TW" sz="1800" i="1" dirty="0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zh-TW" altLang="en-US" sz="1800" dirty="0"/>
                  <a:t>就是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𝑡</m:t>
                    </m:r>
                    <m:r>
                      <a:rPr lang="en-US" altLang="zh-TW" sz="1800" i="1" dirty="0" smtClean="0">
                        <a:latin typeface="Cambria Math"/>
                      </a:rPr>
                      <m:t> = </m:t>
                    </m:r>
                    <m:r>
                      <a:rPr lang="en-US" altLang="zh-TW" sz="1800" i="1" dirty="0" smtClean="0">
                        <a:latin typeface="Cambria Math"/>
                      </a:rPr>
                      <m:t>𝑡</m:t>
                    </m:r>
                    <m:r>
                      <a:rPr lang="en-US" altLang="zh-TW" sz="1800" i="1" baseline="-25000" dirty="0">
                        <a:latin typeface="Cambria Math"/>
                      </a:rPr>
                      <m:t>0 </m:t>
                    </m:r>
                  </m:oMath>
                </a14:m>
                <a:r>
                  <a:rPr lang="zh-TW" altLang="en-US" sz="1800" dirty="0">
                    <a:latin typeface="Times New Roman" pitchFamily="18" charset="0"/>
                  </a:rPr>
                  <a:t>時的波形。</a:t>
                </a:r>
                <a:endParaRPr lang="zh-TW" altLang="en-US" sz="1800" i="1" baseline="-250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4105" name="Text 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6344" y="3142312"/>
                <a:ext cx="3491916" cy="369332"/>
              </a:xfrm>
              <a:prstGeom prst="rect">
                <a:avLst/>
              </a:prstGeom>
              <a:blipFill rotWithShape="1">
                <a:blip r:embed="rId3"/>
                <a:stretch>
                  <a:fillRect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文字方塊 22"/>
          <p:cNvSpPr txBox="1">
            <a:spLocks noChangeArrowheads="1"/>
          </p:cNvSpPr>
          <p:nvPr/>
        </p:nvSpPr>
        <p:spPr bwMode="auto">
          <a:xfrm>
            <a:off x="551259" y="476672"/>
            <a:ext cx="8137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最方便的討論方式就是先固定一個變數，討論函數對另一變數的變化：</a:t>
            </a:r>
          </a:p>
        </p:txBody>
      </p:sp>
      <p:pic>
        <p:nvPicPr>
          <p:cNvPr id="20" name="Picture 2" descr="16_04_FigureA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4" b="3770"/>
          <a:stretch/>
        </p:blipFill>
        <p:spPr>
          <a:xfrm>
            <a:off x="5724128" y="2139550"/>
            <a:ext cx="3240360" cy="1581723"/>
          </a:xfrm>
          <a:prstGeom prst="rect">
            <a:avLst/>
          </a:prstGeom>
        </p:spPr>
      </p:pic>
      <p:pic>
        <p:nvPicPr>
          <p:cNvPr id="24" name="Picture 1" descr="16_04_FigureB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08" b="4713"/>
          <a:stretch/>
        </p:blipFill>
        <p:spPr>
          <a:xfrm>
            <a:off x="575791" y="1556792"/>
            <a:ext cx="4368164" cy="13736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6900212" y="2058936"/>
                <a:ext cx="88819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>
                          <a:latin typeface="Cambria Math"/>
                        </a:rPr>
                        <m:t>𝑦</m:t>
                      </m:r>
                      <m:d>
                        <m:dPr>
                          <m:ctrlPr>
                            <a:rPr lang="en-US" altLang="zh-TW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 dirty="0">
                              <a:latin typeface="Cambria Math"/>
                            </a:rPr>
                            <m:t>𝑥</m:t>
                          </m:r>
                          <m:r>
                            <a:rPr lang="en-US" altLang="zh-TW" i="1" dirty="0">
                              <a:latin typeface="Cambria Math"/>
                            </a:rPr>
                            <m:t>,</m:t>
                          </m:r>
                          <m:r>
                            <a:rPr lang="en-US" altLang="zh-TW" i="1" dirty="0">
                              <a:latin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0212" y="2058936"/>
                <a:ext cx="888192" cy="369332"/>
              </a:xfrm>
              <a:prstGeom prst="rect">
                <a:avLst/>
              </a:prstGeom>
              <a:blipFill rotWithShape="1">
                <a:blip r:embed="rId9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3831212" y="1675481"/>
                <a:ext cx="98648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>
                          <a:latin typeface="Cambria Math"/>
                        </a:rPr>
                        <m:t>𝑦</m:t>
                      </m:r>
                      <m:d>
                        <m:dPr>
                          <m:ctrlPr>
                            <a:rPr lang="en-US" altLang="zh-TW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 dirty="0">
                              <a:latin typeface="Cambria Math"/>
                            </a:rPr>
                            <m:t>𝑥</m:t>
                          </m:r>
                          <m:r>
                            <a:rPr lang="en-US" altLang="zh-TW" i="1" dirty="0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 dirty="0">
                                  <a:latin typeface="Cambria Math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zh-TW" i="1" dirty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1212" y="1675481"/>
                <a:ext cx="986487" cy="369332"/>
              </a:xfrm>
              <a:prstGeom prst="rect">
                <a:avLst/>
              </a:prstGeom>
              <a:blipFill rotWithShape="1">
                <a:blip r:embed="rId10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328952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Chia-Hung Chang\Downloads\Data\Knight\Media\Chapter20\Images\20_04Figure-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98415"/>
            <a:ext cx="3144838" cy="592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676" name="Text Box 17"/>
              <p:cNvSpPr txBox="1">
                <a:spLocks noChangeArrowheads="1"/>
              </p:cNvSpPr>
              <p:nvPr/>
            </p:nvSpPr>
            <p:spPr bwMode="auto">
              <a:xfrm>
                <a:off x="4463596" y="2996952"/>
                <a:ext cx="334876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>
                    <a:latin typeface="Times New Roman" pitchFamily="18" charset="0"/>
                  </a:rPr>
                  <a:t>如果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zh-TW" sz="1800" i="1" baseline="-25000" dirty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zh-TW" altLang="en-US" sz="1800" dirty="0">
                    <a:latin typeface="Times New Roman" pitchFamily="18" charset="0"/>
                  </a:rPr>
                  <a:t>取一系列不同的值，</a:t>
                </a:r>
                <a:r>
                  <a:rPr lang="en-US" altLang="zh-TW" sz="1800" i="1" dirty="0">
                    <a:latin typeface="Times New Roman" pitchFamily="18" charset="0"/>
                  </a:rPr>
                  <a:t> </a:t>
                </a:r>
                <a:endParaRPr lang="zh-TW" altLang="en-US" sz="1800" i="1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28676" name="Text 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63596" y="2996952"/>
                <a:ext cx="3348764" cy="369332"/>
              </a:xfrm>
              <a:prstGeom prst="rect">
                <a:avLst/>
              </a:prstGeom>
              <a:blipFill>
                <a:blip r:embed="rId3"/>
                <a:stretch>
                  <a:fillRect l="-1509" t="-10345" b="-2413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438332" y="3384264"/>
            <a:ext cx="4428884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不變的波形，以定速在空間中移動。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4463596" y="2492896"/>
                <a:ext cx="1948097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>
                          <a:latin typeface="Cambria Math"/>
                        </a:rPr>
                        <m:t>𝑦</m:t>
                      </m:r>
                      <m:d>
                        <m:dPr>
                          <m:ctrlPr>
                            <a:rPr lang="en-US" altLang="zh-TW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 dirty="0">
                              <a:latin typeface="Cambria Math"/>
                            </a:rPr>
                            <m:t>𝑥</m:t>
                          </m:r>
                          <m:r>
                            <a:rPr lang="en-US" altLang="zh-TW" i="1" dirty="0">
                              <a:latin typeface="Cambria Math"/>
                            </a:rPr>
                            <m:t>,</m:t>
                          </m:r>
                          <m:r>
                            <a:rPr lang="en-US" altLang="zh-TW" i="1" dirty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i="1" dirty="0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n-US" altLang="zh-TW" i="1" dirty="0">
                          <a:latin typeface="Cambria Math"/>
                        </a:rPr>
                        <m:t>𝑦</m:t>
                      </m:r>
                      <m:d>
                        <m:dPr>
                          <m:ctrlPr>
                            <a:rPr lang="en-US" altLang="zh-TW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 dirty="0">
                              <a:latin typeface="Cambria Math"/>
                            </a:rPr>
                            <m:t>𝑥</m:t>
                          </m:r>
                          <m:r>
                            <a:rPr lang="en-US" altLang="zh-TW" i="1" dirty="0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 dirty="0">
                                  <a:latin typeface="Cambria Math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zh-TW" i="1" dirty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3596" y="2492896"/>
                <a:ext cx="1948097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6_32_FigureA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32"/>
          <a:stretch/>
        </p:blipFill>
        <p:spPr>
          <a:xfrm>
            <a:off x="1669772" y="946420"/>
            <a:ext cx="4637549" cy="2287550"/>
          </a:xfrm>
          <a:prstGeom prst="rect">
            <a:avLst/>
          </a:prstGeom>
        </p:spPr>
      </p:pic>
      <p:pic>
        <p:nvPicPr>
          <p:cNvPr id="3" name="Picture 1" descr="16_32_FigureB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422"/>
          <a:stretch/>
        </p:blipFill>
        <p:spPr>
          <a:xfrm>
            <a:off x="1696683" y="3535927"/>
            <a:ext cx="4479013" cy="26426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1672094" y="6237312"/>
                <a:ext cx="59766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注意：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</a:rPr>
                      <m:t>𝑦</m:t>
                    </m:r>
                    <m:d>
                      <m:dPr>
                        <m:ctrlPr>
                          <a:rPr lang="en-US" altLang="zh-TW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 dirty="0">
                            <a:latin typeface="Cambria Math"/>
                          </a:rPr>
                          <m:t>𝑥</m:t>
                        </m:r>
                        <m:r>
                          <a:rPr lang="en-US" altLang="zh-TW" i="1" dirty="0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 dirty="0">
                                <a:latin typeface="Cambria Math"/>
                              </a:rPr>
                              <m:t>𝑡</m:t>
                            </m:r>
                          </m:e>
                          <m:sub>
                            <m:r>
                              <a:rPr lang="en-US" altLang="zh-TW" i="1" dirty="0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zh-TW" altLang="en-US" dirty="0"/>
                  <a:t>與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𝑦</m:t>
                    </m:r>
                    <m:d>
                      <m:dPr>
                        <m:ctrlPr>
                          <a:rPr lang="en-US" altLang="zh-TW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 dirty="0">
                            <a:latin typeface="Cambria Math"/>
                          </a:rPr>
                          <m:t>𝑥</m:t>
                        </m:r>
                        <m:r>
                          <a:rPr lang="en-US" altLang="zh-TW" i="1" baseline="-25000" dirty="0">
                            <a:latin typeface="Cambria Math"/>
                          </a:rPr>
                          <m:t>0</m:t>
                        </m:r>
                        <m:r>
                          <a:rPr lang="en-US" altLang="zh-TW" b="0" i="1" baseline="-25000" dirty="0" smtClean="0">
                            <a:latin typeface="Cambria Math"/>
                          </a:rPr>
                          <m:t> </m:t>
                        </m:r>
                        <m:r>
                          <a:rPr lang="en-US" altLang="zh-TW" i="1" dirty="0">
                            <a:latin typeface="Cambria Math"/>
                          </a:rPr>
                          <m:t>,</m:t>
                        </m:r>
                        <m:r>
                          <a:rPr lang="en-US" altLang="zh-TW" i="1" dirty="0">
                            <a:latin typeface="Cambria Math"/>
                          </a:rPr>
                          <m:t>𝑡</m:t>
                        </m:r>
                      </m:e>
                    </m:d>
                  </m:oMath>
                </a14:m>
                <a:r>
                  <a:rPr lang="zh-TW" altLang="en-US" dirty="0"/>
                  <a:t>似乎是同一個函數！</a:t>
                </a:r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2094" y="6237312"/>
                <a:ext cx="5976664" cy="369332"/>
              </a:xfrm>
              <a:prstGeom prst="rect">
                <a:avLst/>
              </a:prstGeom>
              <a:blipFill>
                <a:blip r:embed="rId4"/>
                <a:stretch>
                  <a:fillRect l="-847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17"/>
              <p:cNvSpPr txBox="1">
                <a:spLocks noChangeArrowheads="1"/>
              </p:cNvSpPr>
              <p:nvPr/>
            </p:nvSpPr>
            <p:spPr bwMode="auto">
              <a:xfrm>
                <a:off x="5553201" y="2894006"/>
                <a:ext cx="316835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</a:rPr>
                      <m:t>𝑦</m:t>
                    </m:r>
                    <m:d>
                      <m:dPr>
                        <m:ctrlPr>
                          <a:rPr lang="en-US" altLang="zh-TW" sz="18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i="1" dirty="0">
                            <a:latin typeface="Cambria Math"/>
                          </a:rPr>
                          <m:t>𝑥</m:t>
                        </m:r>
                        <m:r>
                          <a:rPr lang="en-US" altLang="zh-TW" sz="1800" i="1" dirty="0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18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i="1" dirty="0">
                                <a:latin typeface="Cambria Math"/>
                              </a:rPr>
                              <m:t>𝑡</m:t>
                            </m:r>
                          </m:e>
                          <m:sub>
                            <m:r>
                              <a:rPr lang="en-US" altLang="zh-TW" sz="1800" i="1" dirty="0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zh-TW" altLang="en-US" sz="1800" dirty="0"/>
                  <a:t>就是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𝑡</m:t>
                    </m:r>
                    <m:r>
                      <a:rPr lang="en-US" altLang="zh-TW" sz="1800" i="1" dirty="0" smtClean="0">
                        <a:latin typeface="Cambria Math"/>
                      </a:rPr>
                      <m:t> = </m:t>
                    </m:r>
                    <m:r>
                      <a:rPr lang="en-US" altLang="zh-TW" sz="1800" i="1" dirty="0" smtClean="0">
                        <a:latin typeface="Cambria Math"/>
                      </a:rPr>
                      <m:t>𝑡</m:t>
                    </m:r>
                    <m:r>
                      <a:rPr lang="en-US" altLang="zh-TW" sz="1800" i="1" baseline="-25000" dirty="0">
                        <a:latin typeface="Cambria Math"/>
                      </a:rPr>
                      <m:t>0 </m:t>
                    </m:r>
                  </m:oMath>
                </a14:m>
                <a:r>
                  <a:rPr lang="zh-TW" altLang="en-US" sz="1800" dirty="0">
                    <a:latin typeface="Times New Roman" pitchFamily="18" charset="0"/>
                  </a:rPr>
                  <a:t>時的波形。</a:t>
                </a:r>
                <a:endParaRPr lang="zh-TW" altLang="en-US" sz="1800" i="1" baseline="-250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 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53201" y="2894006"/>
                <a:ext cx="3168352" cy="369332"/>
              </a:xfrm>
              <a:prstGeom prst="rect">
                <a:avLst/>
              </a:prstGeom>
              <a:blipFill>
                <a:blip r:embed="rId5"/>
                <a:stretch>
                  <a:fillRect t="-10345" r="-8800" b="-2413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20"/>
              <p:cNvSpPr txBox="1">
                <a:spLocks noChangeArrowheads="1"/>
              </p:cNvSpPr>
              <p:nvPr/>
            </p:nvSpPr>
            <p:spPr bwMode="auto">
              <a:xfrm>
                <a:off x="4572000" y="5795972"/>
                <a:ext cx="468106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𝑦</m:t>
                    </m:r>
                    <m:d>
                      <m:dPr>
                        <m:ctrlPr>
                          <a:rPr lang="en-US" altLang="zh-TW" sz="18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i="1" dirty="0">
                            <a:latin typeface="Cambria Math"/>
                          </a:rPr>
                          <m:t>𝑥</m:t>
                        </m:r>
                        <m:r>
                          <a:rPr lang="en-US" altLang="zh-TW" sz="1800" i="1" baseline="-25000" dirty="0">
                            <a:latin typeface="Cambria Math"/>
                          </a:rPr>
                          <m:t>0</m:t>
                        </m:r>
                        <m:r>
                          <a:rPr lang="en-US" altLang="zh-TW" sz="1800" b="0" i="1" baseline="-25000" dirty="0" smtClean="0">
                            <a:latin typeface="Cambria Math"/>
                          </a:rPr>
                          <m:t> </m:t>
                        </m:r>
                        <m:r>
                          <a:rPr lang="en-US" altLang="zh-TW" sz="1800" i="1" dirty="0">
                            <a:latin typeface="Cambria Math"/>
                          </a:rPr>
                          <m:t>,</m:t>
                        </m:r>
                        <m:r>
                          <a:rPr lang="en-US" altLang="zh-TW" sz="1800" i="1" dirty="0">
                            <a:latin typeface="Cambria Math"/>
                          </a:rPr>
                          <m:t>𝑡</m:t>
                        </m:r>
                      </m:e>
                    </m:d>
                  </m:oMath>
                </a14:m>
                <a:r>
                  <a:rPr kumimoji="0" lang="zh-TW" altLang="en-US" sz="1800" dirty="0"/>
                  <a:t>就是平衡位置</a:t>
                </a:r>
                <a14:m>
                  <m:oMath xmlns:m="http://schemas.openxmlformats.org/officeDocument/2006/math">
                    <m:r>
                      <a:rPr kumimoji="0" lang="en-US" altLang="zh-TW" sz="1800" i="1" dirty="0" smtClean="0">
                        <a:latin typeface="Cambria Math"/>
                      </a:rPr>
                      <m:t>𝑥</m:t>
                    </m:r>
                    <m:r>
                      <a:rPr kumimoji="0" lang="en-US" altLang="zh-TW" sz="1800" i="1" dirty="0" smtClean="0">
                        <a:latin typeface="Cambria Math"/>
                      </a:rPr>
                      <m:t> = </m:t>
                    </m:r>
                    <m:r>
                      <a:rPr lang="en-US" altLang="zh-TW" sz="1800" i="1" dirty="0">
                        <a:latin typeface="Cambria Math"/>
                      </a:rPr>
                      <m:t>𝑥</m:t>
                    </m:r>
                    <m:r>
                      <a:rPr lang="en-US" altLang="zh-TW" sz="1800" i="1" baseline="-25000" dirty="0">
                        <a:latin typeface="Cambria Math"/>
                      </a:rPr>
                      <m:t>0 </m:t>
                    </m:r>
                  </m:oMath>
                </a14:m>
                <a:r>
                  <a:rPr lang="zh-TW" altLang="en-US" sz="1800" dirty="0">
                    <a:latin typeface="Times New Roman" pitchFamily="18" charset="0"/>
                  </a:rPr>
                  <a:t>處粒子的運動。</a:t>
                </a:r>
                <a:endParaRPr lang="zh-TW" altLang="en-US" sz="1800" i="1" baseline="-250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 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2000" y="5795972"/>
                <a:ext cx="4681068" cy="369332"/>
              </a:xfrm>
              <a:prstGeom prst="rect">
                <a:avLst/>
              </a:prstGeom>
              <a:blipFill>
                <a:blip r:embed="rId6"/>
                <a:stretch>
                  <a:fillRect t="-6667" r="-813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2145BE23-4832-5D48-A217-13EA40844C84}"/>
                  </a:ext>
                </a:extLst>
              </p:cNvPr>
              <p:cNvSpPr/>
              <p:nvPr/>
            </p:nvSpPr>
            <p:spPr>
              <a:xfrm>
                <a:off x="1669772" y="426110"/>
                <a:ext cx="447901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將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𝑦</m:t>
                    </m:r>
                    <m:d>
                      <m:dPr>
                        <m:ctrlPr>
                          <a:rPr lang="en-US" altLang="zh-TW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 dirty="0">
                            <a:latin typeface="Cambria Math"/>
                          </a:rPr>
                          <m:t>𝑥</m:t>
                        </m:r>
                        <m:r>
                          <a:rPr lang="en-US" altLang="zh-TW" i="1" dirty="0">
                            <a:latin typeface="Cambria Math"/>
                          </a:rPr>
                          <m:t>,</m:t>
                        </m:r>
                        <m:r>
                          <a:rPr lang="en-US" altLang="zh-TW" i="1" dirty="0">
                            <a:latin typeface="Cambria Math"/>
                          </a:rPr>
                          <m:t>𝑡</m:t>
                        </m:r>
                      </m:e>
                    </m:d>
                  </m:oMath>
                </a14:m>
                <a:r>
                  <a:rPr lang="en-TW" dirty="0"/>
                  <a:t>同時對兩個變數作圖：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2145BE23-4832-5D48-A217-13EA40844C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9772" y="426110"/>
                <a:ext cx="4479013" cy="369332"/>
              </a:xfrm>
              <a:prstGeom prst="rect">
                <a:avLst/>
              </a:prstGeom>
              <a:blipFill>
                <a:blip r:embed="rId7"/>
                <a:stretch>
                  <a:fillRect l="-1130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3353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105" name="Text Box 17"/>
              <p:cNvSpPr txBox="1">
                <a:spLocks noChangeArrowheads="1"/>
              </p:cNvSpPr>
              <p:nvPr/>
            </p:nvSpPr>
            <p:spPr bwMode="auto">
              <a:xfrm>
                <a:off x="577649" y="3059668"/>
                <a:ext cx="349191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</a:rPr>
                      <m:t>𝑦</m:t>
                    </m:r>
                    <m:d>
                      <m:dPr>
                        <m:ctrlPr>
                          <a:rPr lang="en-US" altLang="zh-TW" sz="18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i="1" dirty="0">
                            <a:latin typeface="Cambria Math"/>
                          </a:rPr>
                          <m:t>𝑥</m:t>
                        </m:r>
                        <m:r>
                          <a:rPr lang="en-US" altLang="zh-TW" sz="1800" i="1" dirty="0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18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i="1" dirty="0">
                                <a:latin typeface="Cambria Math"/>
                              </a:rPr>
                              <m:t>𝑡</m:t>
                            </m:r>
                          </m:e>
                          <m:sub>
                            <m:r>
                              <a:rPr lang="en-US" altLang="zh-TW" sz="1800" i="1" dirty="0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zh-TW" altLang="en-US" sz="1800" dirty="0"/>
                  <a:t>就是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𝑡</m:t>
                    </m:r>
                    <m:r>
                      <a:rPr lang="en-US" altLang="zh-TW" sz="1800" i="1" dirty="0" smtClean="0">
                        <a:latin typeface="Cambria Math"/>
                      </a:rPr>
                      <m:t> = </m:t>
                    </m:r>
                    <m:r>
                      <a:rPr lang="en-US" altLang="zh-TW" sz="1800" i="1" dirty="0" smtClean="0">
                        <a:latin typeface="Cambria Math"/>
                      </a:rPr>
                      <m:t>𝑡</m:t>
                    </m:r>
                    <m:r>
                      <a:rPr lang="en-US" altLang="zh-TW" sz="1800" i="1" baseline="-25000" dirty="0">
                        <a:latin typeface="Cambria Math"/>
                      </a:rPr>
                      <m:t>0 </m:t>
                    </m:r>
                  </m:oMath>
                </a14:m>
                <a:r>
                  <a:rPr lang="zh-TW" altLang="en-US" sz="1800" dirty="0">
                    <a:latin typeface="Times New Roman" pitchFamily="18" charset="0"/>
                  </a:rPr>
                  <a:t>時的波形。</a:t>
                </a:r>
                <a:endParaRPr lang="zh-TW" altLang="en-US" sz="1800" i="1" baseline="-25000" dirty="0">
                  <a:latin typeface="Times New Roman" pitchFamily="18" charset="0"/>
                </a:endParaRPr>
              </a:p>
            </p:txBody>
          </p:sp>
        </mc:Choice>
        <mc:Fallback>
          <p:sp>
            <p:nvSpPr>
              <p:cNvPr id="4105" name="Text 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7649" y="3059668"/>
                <a:ext cx="3491916" cy="369332"/>
              </a:xfrm>
              <a:prstGeom prst="rect">
                <a:avLst/>
              </a:prstGeom>
              <a:blipFill>
                <a:blip r:embed="rId2"/>
                <a:stretch>
                  <a:fillRect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06" name="Text Box 18"/>
              <p:cNvSpPr txBox="1">
                <a:spLocks noChangeArrowheads="1"/>
              </p:cNvSpPr>
              <p:nvPr/>
            </p:nvSpPr>
            <p:spPr bwMode="auto">
              <a:xfrm>
                <a:off x="551259" y="3933056"/>
                <a:ext cx="798118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None/>
                </a:pPr>
                <a:r>
                  <a:rPr lang="zh-TW" altLang="en-US" sz="1800" dirty="0"/>
                  <a:t>固定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𝑥</m:t>
                    </m:r>
                    <m:r>
                      <a:rPr lang="en-US" altLang="zh-TW" sz="1800" i="1" dirty="0" smtClean="0">
                        <a:latin typeface="Cambria Math"/>
                      </a:rPr>
                      <m:t> = </m:t>
                    </m:r>
                    <m:r>
                      <a:rPr lang="en-US" altLang="zh-TW" sz="1800" i="1" dirty="0" smtClean="0">
                        <a:latin typeface="Cambria Math"/>
                      </a:rPr>
                      <m:t>𝑥</m:t>
                    </m:r>
                    <m:r>
                      <a:rPr lang="en-US" altLang="zh-TW" sz="1800" i="1" baseline="-25000" dirty="0">
                        <a:latin typeface="Cambria Math"/>
                      </a:rPr>
                      <m:t>0</m:t>
                    </m:r>
                  </m:oMath>
                </a14:m>
                <a:r>
                  <a:rPr lang="zh-TW" altLang="en-US" sz="1800" dirty="0">
                    <a:latin typeface="Times New Roman" pitchFamily="18" charset="0"/>
                  </a:rPr>
                  <a:t>，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</a:rPr>
                      <m:t>𝑦</m:t>
                    </m:r>
                    <m:d>
                      <m:dPr>
                        <m:ctrlPr>
                          <a:rPr lang="en-US" altLang="zh-TW" sz="18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i="1" dirty="0">
                            <a:latin typeface="Cambria Math"/>
                          </a:rPr>
                          <m:t>𝑥</m:t>
                        </m:r>
                        <m:r>
                          <a:rPr lang="en-US" altLang="zh-TW" sz="1800" i="1" dirty="0">
                            <a:latin typeface="Cambria Math"/>
                          </a:rPr>
                          <m:t>,</m:t>
                        </m:r>
                        <m:r>
                          <a:rPr lang="en-US" altLang="zh-TW" sz="1800" i="1" dirty="0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en-US" altLang="zh-TW" sz="1800" i="1" dirty="0">
                        <a:latin typeface="Cambria Math"/>
                        <a:ea typeface="Cambria Math"/>
                      </a:rPr>
                      <m:t>→</m:t>
                    </m:r>
                    <m:r>
                      <a:rPr lang="en-US" altLang="zh-TW" sz="1800" i="1" dirty="0">
                        <a:latin typeface="Cambria Math"/>
                      </a:rPr>
                      <m:t>𝑦</m:t>
                    </m:r>
                    <m:d>
                      <m:dPr>
                        <m:ctrlPr>
                          <a:rPr lang="en-US" altLang="zh-TW" sz="18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i="1" dirty="0">
                            <a:latin typeface="Cambria Math"/>
                          </a:rPr>
                          <m:t>𝑥</m:t>
                        </m:r>
                        <m:r>
                          <a:rPr lang="en-US" altLang="zh-TW" sz="1800" i="1" baseline="-25000" dirty="0">
                            <a:latin typeface="Cambria Math"/>
                          </a:rPr>
                          <m:t>0</m:t>
                        </m:r>
                        <m:r>
                          <a:rPr lang="zh-TW" altLang="en-US" sz="1800" b="0" i="1" baseline="-25000" dirty="0" smtClean="0">
                            <a:latin typeface="Cambria Math"/>
                          </a:rPr>
                          <m:t> </m:t>
                        </m:r>
                        <m:r>
                          <a:rPr lang="en-US" altLang="zh-TW" sz="1800" i="1" dirty="0">
                            <a:latin typeface="Cambria Math"/>
                          </a:rPr>
                          <m:t>,</m:t>
                        </m:r>
                        <m:r>
                          <a:rPr lang="en-US" altLang="zh-TW" sz="1800" b="0" i="1" dirty="0" smtClean="0">
                            <a:latin typeface="Cambria Math"/>
                          </a:rPr>
                          <m:t>𝑡</m:t>
                        </m:r>
                      </m:e>
                    </m:d>
                  </m:oMath>
                </a14:m>
                <a:r>
                  <a:rPr lang="zh-TW" altLang="en-US" sz="1800" dirty="0">
                    <a:latin typeface="Times New Roman" pitchFamily="18" charset="0"/>
                  </a:rPr>
                  <a:t>，</a:t>
                </a:r>
                <a14:m>
                  <m:oMath xmlns:m="http://schemas.openxmlformats.org/officeDocument/2006/math">
                    <m:r>
                      <a:rPr lang="zh-TW" altLang="en-US" sz="1800" i="1" dirty="0">
                        <a:latin typeface="Cambria Math"/>
                      </a:rPr>
                      <m:t>波函數成為一</m:t>
                    </m:r>
                    <m:r>
                      <a:rPr lang="zh-TW" altLang="en-US" sz="1800" b="0" i="1" dirty="0" smtClean="0">
                        <a:latin typeface="Cambria Math"/>
                      </a:rPr>
                      <m:t>個</m:t>
                    </m:r>
                    <m:r>
                      <a:rPr lang="en-US" altLang="zh-TW" sz="1800" b="0" i="1" dirty="0" smtClean="0">
                        <a:latin typeface="Cambria Math"/>
                        <a:cs typeface="Times New Roman" pitchFamily="18" charset="0"/>
                      </a:rPr>
                      <m:t>𝑡</m:t>
                    </m:r>
                    <m:r>
                      <a:rPr lang="zh-TW" altLang="en-US" sz="1800" i="1" dirty="0">
                        <a:latin typeface="Cambria Math"/>
                      </a:rPr>
                      <m:t>的單變數函數。</m:t>
                    </m:r>
                  </m:oMath>
                </a14:m>
                <a:endParaRPr lang="en-US" altLang="zh-TW" sz="1800" baseline="-250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4106" name="Text 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1259" y="3933056"/>
                <a:ext cx="7981180" cy="369332"/>
              </a:xfrm>
              <a:prstGeom prst="rect">
                <a:avLst/>
              </a:prstGeom>
              <a:blipFill>
                <a:blip r:embed="rId4"/>
                <a:stretch>
                  <a:fillRect l="-636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07" name="Text Box 20"/>
              <p:cNvSpPr txBox="1">
                <a:spLocks noChangeArrowheads="1"/>
              </p:cNvSpPr>
              <p:nvPr/>
            </p:nvSpPr>
            <p:spPr bwMode="auto">
              <a:xfrm>
                <a:off x="551259" y="5928797"/>
                <a:ext cx="507660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𝑦</m:t>
                    </m:r>
                    <m:d>
                      <m:dPr>
                        <m:ctrlPr>
                          <a:rPr lang="en-US" altLang="zh-TW" sz="18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i="1" dirty="0">
                            <a:latin typeface="Cambria Math"/>
                          </a:rPr>
                          <m:t>𝑥</m:t>
                        </m:r>
                        <m:r>
                          <a:rPr lang="en-US" altLang="zh-TW" sz="1800" i="1" baseline="-25000" dirty="0">
                            <a:latin typeface="Cambria Math"/>
                          </a:rPr>
                          <m:t>0</m:t>
                        </m:r>
                        <m:r>
                          <a:rPr lang="en-US" altLang="zh-TW" sz="1800" b="0" i="1" baseline="-25000" dirty="0" smtClean="0">
                            <a:latin typeface="Cambria Math"/>
                          </a:rPr>
                          <m:t> </m:t>
                        </m:r>
                        <m:r>
                          <a:rPr lang="en-US" altLang="zh-TW" sz="1800" b="0" i="1" dirty="0" smtClean="0">
                            <a:latin typeface="Cambria Math"/>
                          </a:rPr>
                          <m:t>,</m:t>
                        </m:r>
                        <m:r>
                          <a:rPr lang="en-US" altLang="zh-TW" sz="1800" i="1" dirty="0">
                            <a:latin typeface="Cambria Math"/>
                          </a:rPr>
                          <m:t>𝑡</m:t>
                        </m:r>
                      </m:e>
                    </m:d>
                  </m:oMath>
                </a14:m>
                <a:r>
                  <a:rPr kumimoji="0" lang="zh-TW" altLang="en-US" sz="1800" dirty="0"/>
                  <a:t>就是平衡位置</a:t>
                </a:r>
                <a14:m>
                  <m:oMath xmlns:m="http://schemas.openxmlformats.org/officeDocument/2006/math">
                    <m:r>
                      <a:rPr kumimoji="0" lang="en-US" altLang="zh-TW" sz="1800" i="1" dirty="0" smtClean="0">
                        <a:latin typeface="Cambria Math"/>
                      </a:rPr>
                      <m:t>𝑥</m:t>
                    </m:r>
                    <m:r>
                      <a:rPr kumimoji="0" lang="en-US" altLang="zh-TW" sz="1800" i="1" dirty="0" smtClean="0">
                        <a:latin typeface="Cambria Math"/>
                      </a:rPr>
                      <m:t> = </m:t>
                    </m:r>
                    <m:r>
                      <a:rPr lang="en-US" altLang="zh-TW" sz="1800" i="1" dirty="0">
                        <a:latin typeface="Cambria Math"/>
                      </a:rPr>
                      <m:t>𝑥</m:t>
                    </m:r>
                    <m:r>
                      <a:rPr lang="en-US" altLang="zh-TW" sz="1800" i="1" baseline="-25000" dirty="0">
                        <a:latin typeface="Cambria Math"/>
                      </a:rPr>
                      <m:t>0 </m:t>
                    </m:r>
                  </m:oMath>
                </a14:m>
                <a:r>
                  <a:rPr lang="zh-TW" altLang="en-US" sz="1800" dirty="0">
                    <a:latin typeface="Times New Roman" pitchFamily="18" charset="0"/>
                  </a:rPr>
                  <a:t>處粒子的運動。</a:t>
                </a:r>
                <a:endParaRPr lang="zh-TW" altLang="en-US" sz="1800" i="1" baseline="-250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4107" name="Text 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1259" y="5928797"/>
                <a:ext cx="5076604" cy="369332"/>
              </a:xfrm>
              <a:prstGeom prst="rect">
                <a:avLst/>
              </a:prstGeom>
              <a:blipFill rotWithShape="1">
                <a:blip r:embed="rId5"/>
                <a:stretch>
                  <a:fillRect t="-6667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2" descr="16_04_FigureA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4" b="3770"/>
          <a:stretch/>
        </p:blipFill>
        <p:spPr>
          <a:xfrm>
            <a:off x="5724128" y="2139550"/>
            <a:ext cx="3240360" cy="1581723"/>
          </a:xfrm>
          <a:prstGeom prst="rect">
            <a:avLst/>
          </a:prstGeom>
        </p:spPr>
      </p:pic>
      <p:pic>
        <p:nvPicPr>
          <p:cNvPr id="24" name="Picture 1" descr="16_04_FigureB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08" b="4713"/>
          <a:stretch/>
        </p:blipFill>
        <p:spPr>
          <a:xfrm>
            <a:off x="575791" y="1556792"/>
            <a:ext cx="4368164" cy="1373620"/>
          </a:xfrm>
          <a:prstGeom prst="rect">
            <a:avLst/>
          </a:prstGeom>
        </p:spPr>
      </p:pic>
      <p:pic>
        <p:nvPicPr>
          <p:cNvPr id="26" name="Picture 2" descr="16_04_FigureC.jp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22" b="4526"/>
          <a:stretch/>
        </p:blipFill>
        <p:spPr>
          <a:xfrm>
            <a:off x="576343" y="4418783"/>
            <a:ext cx="4335120" cy="13802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6900212" y="2058936"/>
                <a:ext cx="88819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>
                          <a:latin typeface="Cambria Math"/>
                        </a:rPr>
                        <m:t>𝑦</m:t>
                      </m:r>
                      <m:d>
                        <m:dPr>
                          <m:ctrlPr>
                            <a:rPr lang="en-US" altLang="zh-TW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 dirty="0">
                              <a:latin typeface="Cambria Math"/>
                            </a:rPr>
                            <m:t>𝑥</m:t>
                          </m:r>
                          <m:r>
                            <a:rPr lang="en-US" altLang="zh-TW" i="1" dirty="0">
                              <a:latin typeface="Cambria Math"/>
                            </a:rPr>
                            <m:t>,</m:t>
                          </m:r>
                          <m:r>
                            <a:rPr lang="en-US" altLang="zh-TW" i="1" dirty="0">
                              <a:latin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0212" y="2058936"/>
                <a:ext cx="888192" cy="369332"/>
              </a:xfrm>
              <a:prstGeom prst="rect">
                <a:avLst/>
              </a:prstGeom>
              <a:blipFill rotWithShape="1">
                <a:blip r:embed="rId9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3831212" y="1675481"/>
                <a:ext cx="98648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>
                          <a:latin typeface="Cambria Math"/>
                        </a:rPr>
                        <m:t>𝑦</m:t>
                      </m:r>
                      <m:d>
                        <m:dPr>
                          <m:ctrlPr>
                            <a:rPr lang="en-US" altLang="zh-TW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 dirty="0">
                              <a:latin typeface="Cambria Math"/>
                            </a:rPr>
                            <m:t>𝑥</m:t>
                          </m:r>
                          <m:r>
                            <a:rPr lang="en-US" altLang="zh-TW" i="1" dirty="0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 dirty="0">
                                  <a:latin typeface="Cambria Math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zh-TW" i="1" dirty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1212" y="1675481"/>
                <a:ext cx="986487" cy="369332"/>
              </a:xfrm>
              <a:prstGeom prst="rect">
                <a:avLst/>
              </a:prstGeom>
              <a:blipFill rotWithShape="1">
                <a:blip r:embed="rId10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4027549" y="4509120"/>
                <a:ext cx="99982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/>
                        </a:rPr>
                        <m:t>𝑦</m:t>
                      </m:r>
                      <m:d>
                        <m:dPr>
                          <m:ctrlPr>
                            <a:rPr lang="en-US" altLang="zh-TW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 dirty="0">
                              <a:latin typeface="Cambria Math"/>
                            </a:rPr>
                            <m:t>𝑥</m:t>
                          </m:r>
                          <m:r>
                            <a:rPr lang="en-US" altLang="zh-TW" i="1" baseline="-25000" dirty="0">
                              <a:latin typeface="Cambria Math"/>
                            </a:rPr>
                            <m:t>0</m:t>
                          </m:r>
                          <m:r>
                            <a:rPr lang="zh-TW" altLang="en-US" b="0" i="1" baseline="-25000" dirty="0" smtClean="0">
                              <a:latin typeface="Cambria Math"/>
                            </a:rPr>
                            <m:t> </m:t>
                          </m:r>
                          <m:r>
                            <a:rPr lang="en-US" altLang="zh-TW" i="1" dirty="0">
                              <a:latin typeface="Cambria Math"/>
                            </a:rPr>
                            <m:t>,</m:t>
                          </m:r>
                          <m:r>
                            <a:rPr lang="en-US" altLang="zh-TW" i="1" dirty="0">
                              <a:latin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7549" y="4509120"/>
                <a:ext cx="999825" cy="369332"/>
              </a:xfrm>
              <a:prstGeom prst="rect">
                <a:avLst/>
              </a:prstGeom>
              <a:blipFill rotWithShape="1">
                <a:blip r:embed="rId11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53695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1425451" y="1547500"/>
                <a:ext cx="544072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dirty="0"/>
                  <a:t>利用這個觀察，波函數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𝑦</m:t>
                    </m:r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𝑥</m:t>
                        </m:r>
                        <m:r>
                          <a:rPr lang="en-US" altLang="zh-TW" b="0" i="1" smtClean="0">
                            <a:latin typeface="Cambria Math"/>
                          </a:rPr>
                          <m:t>,</m:t>
                        </m:r>
                        <m:r>
                          <a:rPr lang="en-US" altLang="zh-TW" b="0" i="1" smtClean="0">
                            <a:latin typeface="Cambria Math"/>
                          </a:rPr>
                          <m:t>𝑡</m:t>
                        </m:r>
                      </m:e>
                    </m:d>
                  </m:oMath>
                </a14:m>
                <a:r>
                  <a:rPr lang="zh-TW" altLang="en-US" dirty="0"/>
                  <a:t>可以很簡單的解出來：</a:t>
                </a: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5451" y="1547500"/>
                <a:ext cx="5440720" cy="369332"/>
              </a:xfrm>
              <a:prstGeom prst="rect">
                <a:avLst/>
              </a:prstGeom>
              <a:blipFill rotWithShape="1">
                <a:blip r:embed="rId2"/>
                <a:stretch>
                  <a:fillRect l="-1009" t="-6667" r="-336" b="-28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1425451" y="1110806"/>
            <a:ext cx="61389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波動過程中，瞬間波形不變，波型位置以定速在空間中移動</a:t>
            </a:r>
          </a:p>
        </p:txBody>
      </p:sp>
      <p:pic>
        <p:nvPicPr>
          <p:cNvPr id="4" name="Picture 2" descr="C:\Users\Chia-Hung Chang\Downloads\Data\Knight\Media\Chapter20\Images\20_04Figure-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420888"/>
            <a:ext cx="1866334" cy="351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16_31_Figure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5" t="13984" r="53840" b="58525"/>
          <a:stretch/>
        </p:blipFill>
        <p:spPr>
          <a:xfrm>
            <a:off x="3779912" y="2420888"/>
            <a:ext cx="3240360" cy="139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3620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5"/>
          <p:cNvSpPr txBox="1">
            <a:spLocks noChangeArrowheads="1"/>
          </p:cNvSpPr>
          <p:nvPr/>
        </p:nvSpPr>
        <p:spPr bwMode="auto">
          <a:xfrm>
            <a:off x="1234512" y="5301208"/>
            <a:ext cx="71764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在這個移動的觀察者看來，波型是靜止的，因此波函數與時間無關：</a:t>
            </a:r>
          </a:p>
        </p:txBody>
      </p:sp>
      <p:sp>
        <p:nvSpPr>
          <p:cNvPr id="29700" name="Text Box 11"/>
          <p:cNvSpPr txBox="1">
            <a:spLocks noChangeArrowheads="1"/>
          </p:cNvSpPr>
          <p:nvPr/>
        </p:nvSpPr>
        <p:spPr bwMode="auto">
          <a:xfrm>
            <a:off x="3270146" y="6154078"/>
            <a:ext cx="37535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這個函數 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zh-TW" sz="1800" i="1" dirty="0">
                <a:cs typeface="Times New Roman" pitchFamily="18" charset="0"/>
              </a:rPr>
              <a:t> </a:t>
            </a:r>
            <a:r>
              <a:rPr lang="zh-TW" altLang="en-US" sz="1800" dirty="0">
                <a:cs typeface="Times New Roman" pitchFamily="18" charset="0"/>
              </a:rPr>
              <a:t>就是靜止時的波型函數！</a:t>
            </a:r>
            <a:endParaRPr lang="zh-TW" altLang="en-US" sz="1800" i="1" dirty="0">
              <a:cs typeface="Times New Roman" pitchFamily="18" charset="0"/>
            </a:endParaRPr>
          </a:p>
        </p:txBody>
      </p:sp>
      <p:sp>
        <p:nvSpPr>
          <p:cNvPr id="29703" name="文字方塊 10"/>
          <p:cNvSpPr txBox="1">
            <a:spLocks noChangeArrowheads="1"/>
          </p:cNvSpPr>
          <p:nvPr/>
        </p:nvSpPr>
        <p:spPr bwMode="auto">
          <a:xfrm>
            <a:off x="1206874" y="332656"/>
            <a:ext cx="40719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找一個觀察者，隨著波型一起移動：</a:t>
            </a:r>
          </a:p>
        </p:txBody>
      </p:sp>
      <p:pic>
        <p:nvPicPr>
          <p:cNvPr id="12" name="Picture 2" descr="16_31_Figur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00"/>
          <a:stretch/>
        </p:blipFill>
        <p:spPr>
          <a:xfrm>
            <a:off x="1234511" y="701988"/>
            <a:ext cx="7176476" cy="45393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2888136" y="1772816"/>
                <a:ext cx="315712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8136" y="1772816"/>
                <a:ext cx="315712" cy="276999"/>
              </a:xfrm>
              <a:prstGeom prst="rect">
                <a:avLst/>
              </a:prstGeom>
              <a:blipFill rotWithShape="1">
                <a:blip r:embed="rId6"/>
                <a:stretch>
                  <a:fillRect t="-46667" r="-80769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3402780" y="3645024"/>
                <a:ext cx="315712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2780" y="3645024"/>
                <a:ext cx="315712" cy="276999"/>
              </a:xfrm>
              <a:prstGeom prst="rect">
                <a:avLst/>
              </a:prstGeom>
              <a:blipFill rotWithShape="1">
                <a:blip r:embed="rId7"/>
                <a:stretch>
                  <a:fillRect t="-46667" r="-82692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2411760" y="3645023"/>
                <a:ext cx="315712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1760" y="3645023"/>
                <a:ext cx="315712" cy="276999"/>
              </a:xfrm>
              <a:prstGeom prst="rect">
                <a:avLst/>
              </a:prstGeom>
              <a:blipFill rotWithShape="1">
                <a:blip r:embed="rId8"/>
                <a:stretch>
                  <a:fillRect t="-46667" r="-84314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4989079" y="3645024"/>
                <a:ext cx="315712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9079" y="3645024"/>
                <a:ext cx="315712" cy="276999"/>
              </a:xfrm>
              <a:prstGeom prst="rect">
                <a:avLst/>
              </a:prstGeom>
              <a:blipFill rotWithShape="1">
                <a:blip r:embed="rId9"/>
                <a:stretch>
                  <a:fillRect t="-46667" r="-82692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1979712" y="4551200"/>
                <a:ext cx="315712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600" b="0" i="1" smtClean="0">
                              <a:latin typeface="Cambria Math"/>
                            </a:rPr>
                            <m:t>𝑣</m:t>
                          </m:r>
                        </m:e>
                      </m:acc>
                      <m:r>
                        <a:rPr lang="en-US" altLang="zh-TW" sz="1600" b="0" i="1" smtClean="0">
                          <a:latin typeface="Cambria Math"/>
                        </a:rPr>
                        <m:t>𝑡</m:t>
                      </m:r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9712" y="4551200"/>
                <a:ext cx="315712" cy="246221"/>
              </a:xfrm>
              <a:prstGeom prst="rect">
                <a:avLst/>
              </a:prstGeom>
              <a:blipFill rotWithShape="1">
                <a:blip r:embed="rId10"/>
                <a:stretch>
                  <a:fillRect l="-3846" t="-37500" r="-59615" b="-5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 Box 5"/>
              <p:cNvSpPr txBox="1">
                <a:spLocks noChangeArrowheads="1"/>
              </p:cNvSpPr>
              <p:nvPr/>
            </p:nvSpPr>
            <p:spPr bwMode="auto">
              <a:xfrm>
                <a:off x="1234512" y="5681617"/>
                <a:ext cx="7176476" cy="3755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假設這個移動的觀察者所量到的位置為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sz="1800" b="0" i="0" smtClean="0">
                            <a:latin typeface="Cambria Math"/>
                          </a:rPr>
                          <m:t>M</m:t>
                        </m:r>
                      </m:sub>
                    </m:sSub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16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34512" y="5681617"/>
                <a:ext cx="7176476" cy="375552"/>
              </a:xfrm>
              <a:prstGeom prst="rect">
                <a:avLst/>
              </a:prstGeom>
              <a:blipFill rotWithShape="1">
                <a:blip r:embed="rId11"/>
                <a:stretch>
                  <a:fillRect l="-765" t="-6452" b="-2419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1280749" y="6154078"/>
                <a:ext cx="1948739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𝑦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𝑀</m:t>
                              </m:r>
                            </m:sub>
                          </m:sSub>
                          <m: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𝑓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𝑀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0749" y="6154078"/>
                <a:ext cx="1948739" cy="369332"/>
              </a:xfrm>
              <a:prstGeom prst="rect">
                <a:avLst/>
              </a:prstGeom>
              <a:blipFill rotWithShape="1">
                <a:blip r:embed="rId12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1747" name="Text Box 5"/>
              <p:cNvSpPr txBox="1">
                <a:spLocks noChangeArrowheads="1"/>
              </p:cNvSpPr>
              <p:nvPr/>
            </p:nvSpPr>
            <p:spPr bwMode="auto">
              <a:xfrm>
                <a:off x="539552" y="4122287"/>
                <a:ext cx="51435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在移動的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dirty="0" smtClean="0">
                            <a:latin typeface="Cambria Math"/>
                          </a:rPr>
                          <m:t>𝑂</m:t>
                        </m:r>
                      </m:e>
                      <m:sub>
                        <m:r>
                          <a:rPr lang="en-US" altLang="zh-TW" sz="1800" b="0" i="1" dirty="0" smtClean="0">
                            <a:latin typeface="Cambria Math"/>
                          </a:rPr>
                          <m:t>𝑀</m:t>
                        </m:r>
                      </m:sub>
                    </m:sSub>
                  </m:oMath>
                </a14:m>
                <a:r>
                  <a:rPr lang="zh-TW" altLang="en-US" sz="1800" dirty="0"/>
                  <a:t> 看，波型靜止，波函數與時間無關</a:t>
                </a:r>
              </a:p>
            </p:txBody>
          </p:sp>
        </mc:Choice>
        <mc:Fallback xmlns="">
          <p:sp>
            <p:nvSpPr>
              <p:cNvPr id="31747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9552" y="4122287"/>
                <a:ext cx="5143500" cy="369332"/>
              </a:xfrm>
              <a:prstGeom prst="rect">
                <a:avLst/>
              </a:prstGeom>
              <a:blipFill rotWithShape="1">
                <a:blip r:embed="rId5"/>
                <a:stretch>
                  <a:fillRect l="-1068"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750" name="Text Box 8"/>
              <p:cNvSpPr txBox="1">
                <a:spLocks noChangeArrowheads="1"/>
              </p:cNvSpPr>
              <p:nvPr/>
            </p:nvSpPr>
            <p:spPr bwMode="auto">
              <a:xfrm>
                <a:off x="552610" y="5602522"/>
                <a:ext cx="373135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因此，由靜止的觀察者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𝑂</m:t>
                    </m:r>
                  </m:oMath>
                </a14:m>
                <a:r>
                  <a:rPr lang="zh-TW" altLang="en-US" sz="1800" i="1" dirty="0">
                    <a:latin typeface="Times New Roman" pitchFamily="18" charset="0"/>
                  </a:rPr>
                  <a:t> </a:t>
                </a:r>
                <a:r>
                  <a:rPr lang="zh-TW" altLang="en-US" sz="1800" dirty="0"/>
                  <a:t>看</a:t>
                </a:r>
              </a:p>
            </p:txBody>
          </p:sp>
        </mc:Choice>
        <mc:Fallback xmlns="">
          <p:sp>
            <p:nvSpPr>
              <p:cNvPr id="31750" name="Text 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2610" y="5602522"/>
                <a:ext cx="3731358" cy="369332"/>
              </a:xfrm>
              <a:prstGeom prst="rect">
                <a:avLst/>
              </a:prstGeom>
              <a:blipFill rotWithShape="1">
                <a:blip r:embed="rId10"/>
                <a:stretch>
                  <a:fillRect l="-1471"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752" name="Text Box 11"/>
          <p:cNvSpPr txBox="1">
            <a:spLocks noChangeArrowheads="1"/>
          </p:cNvSpPr>
          <p:nvPr/>
        </p:nvSpPr>
        <p:spPr bwMode="auto">
          <a:xfrm>
            <a:off x="6804248" y="4106733"/>
            <a:ext cx="2447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函數 </a:t>
            </a:r>
            <a:r>
              <a:rPr lang="en-US" altLang="zh-TW" sz="1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zh-TW" sz="1800" i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zh-TW" altLang="en-US" sz="1800" dirty="0">
                <a:solidFill>
                  <a:srgbClr val="FF0000"/>
                </a:solidFill>
                <a:cs typeface="Times New Roman" pitchFamily="18" charset="0"/>
              </a:rPr>
              <a:t>：靜止的波形</a:t>
            </a:r>
            <a:endParaRPr lang="zh-TW" altLang="en-US" sz="1800" i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9" name="Picture 2" descr="16_31_FigureB.jpg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4"/>
          <a:stretch/>
        </p:blipFill>
        <p:spPr>
          <a:xfrm>
            <a:off x="395536" y="233855"/>
            <a:ext cx="4526651" cy="3545877"/>
          </a:xfrm>
          <a:prstGeom prst="rect">
            <a:avLst/>
          </a:prstGeom>
        </p:spPr>
      </p:pic>
      <p:pic>
        <p:nvPicPr>
          <p:cNvPr id="10" name="Picture 1" descr="16_31_FigureC.jpg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58"/>
          <a:stretch/>
        </p:blipFill>
        <p:spPr>
          <a:xfrm>
            <a:off x="5076056" y="1566554"/>
            <a:ext cx="3792100" cy="22131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3707904" y="1179251"/>
                <a:ext cx="36004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7904" y="1179251"/>
                <a:ext cx="360040" cy="369332"/>
              </a:xfrm>
              <a:prstGeom prst="rect">
                <a:avLst/>
              </a:prstGeom>
              <a:blipFill rotWithShape="1">
                <a:blip r:embed="rId13"/>
                <a:stretch>
                  <a:fillRect t="-21311" r="-2881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2212219" y="1197723"/>
                <a:ext cx="36004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2219" y="1197723"/>
                <a:ext cx="360040" cy="369332"/>
              </a:xfrm>
              <a:prstGeom prst="rect">
                <a:avLst/>
              </a:prstGeom>
              <a:blipFill rotWithShape="1">
                <a:blip r:embed="rId14"/>
                <a:stretch>
                  <a:fillRect t="-21311" r="-2711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1475656" y="2898151"/>
                <a:ext cx="315712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𝑣</m:t>
                          </m:r>
                        </m:e>
                      </m:acc>
                      <m:r>
                        <a:rPr lang="en-US" altLang="zh-TW" b="0" i="1" smtClean="0">
                          <a:latin typeface="Cambria Math"/>
                        </a:rPr>
                        <m:t>𝑡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656" y="2898151"/>
                <a:ext cx="315712" cy="276999"/>
              </a:xfrm>
              <a:prstGeom prst="rect">
                <a:avLst/>
              </a:prstGeom>
              <a:blipFill rotWithShape="1">
                <a:blip r:embed="rId15"/>
                <a:stretch>
                  <a:fillRect l="-11538" t="-43478" r="-67308" b="-1087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3563888" y="6093296"/>
                <a:ext cx="290156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dirty="0"/>
                  <a:t>這就是波函數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𝑦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</a:rPr>
                          <m:t>𝑥</m:t>
                        </m:r>
                        <m:r>
                          <a:rPr lang="en-US" altLang="zh-TW" i="1">
                            <a:latin typeface="Cambria Math"/>
                          </a:rPr>
                          <m:t>,</m:t>
                        </m:r>
                        <m:r>
                          <a:rPr lang="en-US" altLang="zh-TW" i="1">
                            <a:latin typeface="Cambria Math"/>
                          </a:rPr>
                          <m:t>𝑡</m:t>
                        </m:r>
                      </m:e>
                    </m:d>
                  </m:oMath>
                </a14:m>
                <a:r>
                  <a:rPr lang="zh-TW" altLang="en-US" dirty="0"/>
                  <a:t>的解。</a:t>
                </a: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3888" y="6093296"/>
                <a:ext cx="2901564" cy="369332"/>
              </a:xfrm>
              <a:prstGeom prst="rect">
                <a:avLst/>
              </a:prstGeom>
              <a:blipFill rotWithShape="1">
                <a:blip r:embed="rId16"/>
                <a:stretch>
                  <a:fillRect l="-1891" t="-6667" r="-1261" b="-28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 Box 5"/>
              <p:cNvSpPr txBox="1">
                <a:spLocks noChangeArrowheads="1"/>
              </p:cNvSpPr>
              <p:nvPr/>
            </p:nvSpPr>
            <p:spPr bwMode="auto">
              <a:xfrm>
                <a:off x="539552" y="4581128"/>
                <a:ext cx="832860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而移動的觀察者所量到的位置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sz="1800" b="0" i="0" smtClean="0">
                            <a:latin typeface="Cambria Math"/>
                          </a:rPr>
                          <m:t>M</m:t>
                        </m:r>
                      </m:sub>
                    </m:sSub>
                  </m:oMath>
                </a14:m>
                <a:r>
                  <a:rPr lang="zh-TW" altLang="en-US" sz="1800" dirty="0"/>
                  <a:t>與靜止的觀察者所量到的位置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𝑥</m:t>
                    </m:r>
                  </m:oMath>
                </a14:m>
                <a:r>
                  <a:rPr lang="zh-TW" altLang="en-US" sz="1800" dirty="0"/>
                  <a:t>有簡單的關係：</a:t>
                </a:r>
              </a:p>
            </p:txBody>
          </p:sp>
        </mc:Choice>
        <mc:Fallback xmlns="">
          <p:sp>
            <p:nvSpPr>
              <p:cNvPr id="14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9552" y="4581128"/>
                <a:ext cx="8328604" cy="369332"/>
              </a:xfrm>
              <a:prstGeom prst="rect">
                <a:avLst/>
              </a:prstGeom>
              <a:blipFill rotWithShape="1">
                <a:blip r:embed="rId17"/>
                <a:stretch>
                  <a:fillRect l="-659"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/>
              <p:cNvSpPr/>
              <p:nvPr/>
            </p:nvSpPr>
            <p:spPr>
              <a:xfrm>
                <a:off x="3563888" y="5602522"/>
                <a:ext cx="2142702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𝑣𝑡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矩形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3888" y="5602522"/>
                <a:ext cx="2142702" cy="369332"/>
              </a:xfrm>
              <a:prstGeom prst="rect">
                <a:avLst/>
              </a:prstGeom>
              <a:blipFill rotWithShape="1">
                <a:blip r:embed="rId18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5488623" y="4096604"/>
                <a:ext cx="1291251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𝑦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𝑓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𝑀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8623" y="4096604"/>
                <a:ext cx="1291251" cy="369332"/>
              </a:xfrm>
              <a:prstGeom prst="rect">
                <a:avLst/>
              </a:prstGeom>
              <a:blipFill rotWithShape="1">
                <a:blip r:embed="rId19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3581224" y="5013176"/>
                <a:ext cx="1460656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𝑀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𝑣𝑡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224" y="5013176"/>
                <a:ext cx="1460656" cy="369332"/>
              </a:xfrm>
              <a:prstGeom prst="rect">
                <a:avLst/>
              </a:prstGeom>
              <a:blipFill rotWithShape="1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wave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9" b="1413"/>
          <a:stretch>
            <a:fillRect/>
          </a:stretch>
        </p:blipFill>
        <p:spPr bwMode="auto">
          <a:xfrm>
            <a:off x="755576" y="620688"/>
            <a:ext cx="3733800" cy="596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http://www.audiosos.cn/attachments/2008/10/1_2008102021151020eRsM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496141"/>
            <a:ext cx="4071937" cy="30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4667485" y="62068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聲波</a:t>
            </a:r>
          </a:p>
        </p:txBody>
      </p:sp>
    </p:spTree>
    <p:extLst>
      <p:ext uri="{BB962C8B-B14F-4D97-AF65-F5344CB8AC3E}">
        <p14:creationId xmlns:p14="http://schemas.microsoft.com/office/powerpoint/2010/main" val="9436994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6_32_FigureA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32"/>
          <a:stretch/>
        </p:blipFill>
        <p:spPr>
          <a:xfrm>
            <a:off x="1669772" y="1272776"/>
            <a:ext cx="4637549" cy="2287550"/>
          </a:xfrm>
          <a:prstGeom prst="rect">
            <a:avLst/>
          </a:prstGeom>
        </p:spPr>
      </p:pic>
      <p:pic>
        <p:nvPicPr>
          <p:cNvPr id="3" name="Picture 1" descr="16_32_FigureB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422"/>
          <a:stretch/>
        </p:blipFill>
        <p:spPr>
          <a:xfrm>
            <a:off x="1669772" y="3889599"/>
            <a:ext cx="4479013" cy="26426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1583668" y="420196"/>
                <a:ext cx="59766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所以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</a:rPr>
                      <m:t>𝑦</m:t>
                    </m:r>
                    <m:d>
                      <m:dPr>
                        <m:ctrlPr>
                          <a:rPr lang="en-US" altLang="zh-TW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 dirty="0">
                            <a:latin typeface="Cambria Math"/>
                          </a:rPr>
                          <m:t>𝑥</m:t>
                        </m:r>
                        <m:r>
                          <a:rPr lang="en-US" altLang="zh-TW" i="1" dirty="0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 dirty="0">
                                <a:latin typeface="Cambria Math"/>
                              </a:rPr>
                              <m:t>𝑡</m:t>
                            </m:r>
                          </m:e>
                          <m:sub>
                            <m:r>
                              <a:rPr lang="en-US" altLang="zh-TW" i="1" dirty="0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zh-TW" altLang="en-US" dirty="0"/>
                  <a:t>與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𝑦</m:t>
                    </m:r>
                    <m:d>
                      <m:dPr>
                        <m:ctrlPr>
                          <a:rPr lang="en-US" altLang="zh-TW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 dirty="0">
                            <a:latin typeface="Cambria Math"/>
                          </a:rPr>
                          <m:t>𝑥</m:t>
                        </m:r>
                        <m:r>
                          <a:rPr lang="en-US" altLang="zh-TW" i="1" baseline="-25000" dirty="0">
                            <a:latin typeface="Cambria Math"/>
                          </a:rPr>
                          <m:t>0</m:t>
                        </m:r>
                        <m:r>
                          <a:rPr lang="en-US" altLang="zh-TW" b="0" i="1" baseline="-25000" dirty="0" smtClean="0">
                            <a:latin typeface="Cambria Math"/>
                          </a:rPr>
                          <m:t> </m:t>
                        </m:r>
                        <m:r>
                          <a:rPr lang="en-US" altLang="zh-TW" i="1" dirty="0">
                            <a:latin typeface="Cambria Math"/>
                          </a:rPr>
                          <m:t>,</m:t>
                        </m:r>
                        <m:r>
                          <a:rPr lang="en-US" altLang="zh-TW" i="1" dirty="0">
                            <a:latin typeface="Cambria Math"/>
                          </a:rPr>
                          <m:t>𝑡</m:t>
                        </m:r>
                      </m:e>
                    </m:d>
                  </m:oMath>
                </a14:m>
                <a:r>
                  <a:rPr lang="zh-TW" altLang="en-US" dirty="0"/>
                  <a:t>的確是同一個函數！</a:t>
                </a:r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3668" y="420196"/>
                <a:ext cx="5976664" cy="369332"/>
              </a:xfrm>
              <a:prstGeom prst="rect">
                <a:avLst/>
              </a:prstGeom>
              <a:blipFill>
                <a:blip r:embed="rId4"/>
                <a:stretch>
                  <a:fillRect l="-847" t="-10000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17"/>
              <p:cNvSpPr txBox="1">
                <a:spLocks noChangeArrowheads="1"/>
              </p:cNvSpPr>
              <p:nvPr/>
            </p:nvSpPr>
            <p:spPr bwMode="auto">
              <a:xfrm>
                <a:off x="1583668" y="846486"/>
                <a:ext cx="2412268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</a:rPr>
                        <m:t>𝑦</m:t>
                      </m:r>
                      <m:d>
                        <m:dPr>
                          <m:ctrlP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i="1" dirty="0">
                              <a:latin typeface="Cambria Math"/>
                            </a:rPr>
                            <m:t>𝑥</m:t>
                          </m:r>
                          <m:r>
                            <a:rPr lang="en-US" altLang="zh-TW" sz="1800" i="1" dirty="0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sz="18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 dirty="0">
                                  <a:latin typeface="Cambria Math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zh-TW" sz="1800" i="1" dirty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altLang="zh-TW" sz="1800" b="0" i="0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sz="1800" i="1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TW" sz="1800" i="1">
                              <a:latin typeface="Cambria Math"/>
                              <a:cs typeface="Times New Roman" pitchFamily="18" charset="0"/>
                            </a:rPr>
                            <m:t>𝑣</m:t>
                          </m:r>
                          <m:sSub>
                            <m:sSubPr>
                              <m:ctrlPr>
                                <a:rPr lang="en-US" altLang="zh-TW" sz="18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 dirty="0">
                                  <a:latin typeface="Cambria Math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zh-TW" sz="1800" i="1" dirty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sz="1800" i="1" baseline="-250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 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83668" y="846486"/>
                <a:ext cx="2412268" cy="369332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Box 17">
                <a:extLst>
                  <a:ext uri="{FF2B5EF4-FFF2-40B4-BE49-F238E27FC236}">
                    <a16:creationId xmlns:a16="http://schemas.microsoft.com/office/drawing/2014/main" id="{71D911A9-F07A-7540-AAF4-0342157658C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69772" y="3520267"/>
                <a:ext cx="2412268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</a:rPr>
                        <m:t>𝑦</m:t>
                      </m:r>
                      <m:d>
                        <m:dPr>
                          <m:ctrlP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i="1" dirty="0">
                              <a:latin typeface="Cambria Math"/>
                            </a:rPr>
                            <m:t>𝑥</m:t>
                          </m:r>
                          <m:r>
                            <a:rPr lang="en-US" altLang="zh-TW" sz="1800" i="1" baseline="-25000" dirty="0">
                              <a:latin typeface="Cambria Math"/>
                            </a:rPr>
                            <m:t>0 </m:t>
                          </m:r>
                          <m:r>
                            <a:rPr lang="en-US" altLang="zh-TW" sz="1800" i="1" dirty="0">
                              <a:latin typeface="Cambria Math"/>
                            </a:rPr>
                            <m:t>,</m:t>
                          </m:r>
                          <m:r>
                            <a:rPr lang="en-US" altLang="zh-TW" sz="1800" i="1" dirty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sz="1800" b="0" i="0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sz="1800" i="1" dirty="0">
                              <a:latin typeface="Cambria Math"/>
                            </a:rPr>
                            <m:t>𝑥</m:t>
                          </m:r>
                          <m:r>
                            <a:rPr lang="en-US" altLang="zh-TW" sz="1800" i="1" baseline="-25000" dirty="0">
                              <a:latin typeface="Cambria Math"/>
                            </a:rPr>
                            <m:t>0</m:t>
                          </m:r>
                          <m:r>
                            <a:rPr lang="en-US" altLang="zh-TW" sz="1800" i="1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TW" sz="1800" i="1">
                              <a:latin typeface="Cambria Math"/>
                              <a:cs typeface="Times New Roman" pitchFamily="18" charset="0"/>
                            </a:rPr>
                            <m:t>𝑣𝑡</m:t>
                          </m:r>
                        </m:e>
                      </m:d>
                    </m:oMath>
                  </m:oMathPara>
                </a14:m>
                <a:endParaRPr lang="zh-TW" altLang="en-US" sz="1800" i="1" baseline="-250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 Box 17">
                <a:extLst>
                  <a:ext uri="{FF2B5EF4-FFF2-40B4-BE49-F238E27FC236}">
                    <a16:creationId xmlns:a16="http://schemas.microsoft.com/office/drawing/2014/main" id="{71D911A9-F07A-7540-AAF4-0342157658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69772" y="3520267"/>
                <a:ext cx="2412268" cy="369332"/>
              </a:xfrm>
              <a:prstGeom prst="rect">
                <a:avLst/>
              </a:prstGeom>
              <a:blipFill>
                <a:blip r:embed="rId6"/>
                <a:stretch>
                  <a:fillRect b="-1935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64067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5851" name="Text Box 14"/>
              <p:cNvSpPr txBox="1">
                <a:spLocks noChangeArrowheads="1"/>
              </p:cNvSpPr>
              <p:nvPr/>
            </p:nvSpPr>
            <p:spPr bwMode="auto">
              <a:xfrm>
                <a:off x="2915816" y="935845"/>
                <a:ext cx="4032250" cy="4031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>
                    <a:solidFill>
                      <a:srgbClr val="FF0000"/>
                    </a:solidFill>
                  </a:rPr>
                  <a:t>向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solidFill>
                          <a:srgbClr val="FF0000"/>
                        </a:solidFill>
                        <a:latin typeface="Cambria Math"/>
                      </a:rPr>
                      <m:t>−</m:t>
                    </m:r>
                    <m:r>
                      <a:rPr lang="en-US" altLang="zh-TW" sz="1800" i="1" dirty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altLang="zh-TW" sz="1800" i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zh-TW" altLang="en-US" sz="1800" dirty="0">
                    <a:solidFill>
                      <a:srgbClr val="FF0000"/>
                    </a:solidFill>
                    <a:cs typeface="Times New Roman" pitchFamily="18" charset="0"/>
                  </a:rPr>
                  <a:t>移動的波，</a:t>
                </a:r>
                <a14:m>
                  <m:oMath xmlns:m="http://schemas.openxmlformats.org/officeDocument/2006/math">
                    <m:r>
                      <a:rPr lang="zh-TW" altLang="en-US" sz="1800" i="1" dirty="0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將</m:t>
                    </m:r>
                    <m:r>
                      <a:rPr lang="zh-TW" altLang="en-US" sz="1800" i="1" dirty="0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 </m:t>
                    </m:r>
                    <m:r>
                      <a:rPr lang="en-US" altLang="zh-TW" sz="1800" i="1" dirty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𝑣</m:t>
                    </m:r>
                    <m:r>
                      <a:rPr lang="zh-TW" altLang="en-US" sz="1800" i="1" dirty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 </m:t>
                    </m:r>
                    <m:r>
                      <a:rPr lang="zh-TW" altLang="en-US" sz="1800" i="1" dirty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以</m:t>
                    </m:r>
                    <m:r>
                      <a:rPr lang="zh-TW" altLang="en-US" sz="1800" i="1" dirty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 –</m:t>
                    </m:r>
                    <m:r>
                      <a:rPr lang="en-US" altLang="zh-TW" sz="1800" i="1" dirty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𝑣</m:t>
                    </m:r>
                    <m:r>
                      <a:rPr lang="zh-TW" altLang="en-US" sz="1800" i="1" dirty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  <a:cs typeface="Times New Roman" pitchFamily="18" charset="0"/>
                  </a:rPr>
                  <a:t>取代即可</a:t>
                </a:r>
              </a:p>
            </p:txBody>
          </p:sp>
        </mc:Choice>
        <mc:Fallback xmlns="">
          <p:sp>
            <p:nvSpPr>
              <p:cNvPr id="35851" name="Text 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15816" y="935845"/>
                <a:ext cx="4032250" cy="403124"/>
              </a:xfrm>
              <a:prstGeom prst="rect">
                <a:avLst/>
              </a:prstGeom>
              <a:blipFill rotWithShape="1">
                <a:blip r:embed="rId5"/>
                <a:stretch>
                  <a:fillRect l="-1208" b="-2575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" descr="Figure_P_16_13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5394"/>
          <a:stretch/>
        </p:blipFill>
        <p:spPr>
          <a:xfrm>
            <a:off x="323528" y="1556792"/>
            <a:ext cx="8601456" cy="31546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3203848" y="5157192"/>
                <a:ext cx="2154372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𝑣𝑡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3848" y="5157192"/>
                <a:ext cx="2154372" cy="369332"/>
              </a:xfrm>
              <a:prstGeom prst="rect">
                <a:avLst/>
              </a:prstGeom>
              <a:blipFill rotWithShape="1">
                <a:blip r:embed="rId7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4"/>
          <p:cNvSpPr txBox="1">
            <a:spLocks noChangeArrowheads="1"/>
          </p:cNvSpPr>
          <p:nvPr/>
        </p:nvSpPr>
        <p:spPr bwMode="auto">
          <a:xfrm>
            <a:off x="3995936" y="250800"/>
            <a:ext cx="936625" cy="3762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b="1">
                <a:solidFill>
                  <a:srgbClr val="FF0000"/>
                </a:solidFill>
              </a:rPr>
              <a:t>正弦波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868" name="Text Box 7"/>
              <p:cNvSpPr txBox="1">
                <a:spLocks noChangeArrowheads="1"/>
              </p:cNvSpPr>
              <p:nvPr/>
            </p:nvSpPr>
            <p:spPr bwMode="auto">
              <a:xfrm>
                <a:off x="722324" y="3439886"/>
                <a:ext cx="798624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None/>
                </a:pPr>
                <a:r>
                  <a:rPr lang="zh-TW" altLang="en-US" sz="1800" dirty="0"/>
                  <a:t>瞬間波型是正弦函數，此波型有一個波長</a:t>
                </a:r>
                <a14:m>
                  <m:oMath xmlns:m="http://schemas.openxmlformats.org/officeDocument/2006/math">
                    <m:r>
                      <a:rPr lang="zh-TW" altLang="en-US" sz="1800" i="1">
                        <a:latin typeface="Cambria Math"/>
                      </a:rPr>
                      <m:t>𝜆</m:t>
                    </m:r>
                  </m:oMath>
                </a14:m>
                <a:r>
                  <a:rPr lang="zh-TW" altLang="en-US" sz="1800" dirty="0"/>
                  <a:t>，波型在位置增加波長</a:t>
                </a:r>
                <a14:m>
                  <m:oMath xmlns:m="http://schemas.openxmlformats.org/officeDocument/2006/math">
                    <m:r>
                      <a:rPr lang="zh-TW" altLang="en-US" sz="1800" i="1">
                        <a:latin typeface="Cambria Math"/>
                      </a:rPr>
                      <m:t>𝜆</m:t>
                    </m:r>
                  </m:oMath>
                </a14:m>
                <a:r>
                  <a:rPr lang="zh-TW" altLang="en-US" sz="1800" dirty="0"/>
                  <a:t>後會重覆！</a:t>
                </a:r>
              </a:p>
            </p:txBody>
          </p:sp>
        </mc:Choice>
        <mc:Fallback xmlns="">
          <p:sp>
            <p:nvSpPr>
              <p:cNvPr id="36868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2324" y="3439886"/>
                <a:ext cx="7986244" cy="369332"/>
              </a:xfrm>
              <a:prstGeom prst="rect">
                <a:avLst/>
              </a:prstGeom>
              <a:blipFill rotWithShape="1">
                <a:blip r:embed="rId3"/>
                <a:stretch>
                  <a:fillRect l="-610" t="-6557" r="-610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873" name="Picture 7" descr="D:\Downloads\Data\Halliday8E-Figure-solution\Figure\CH16\afg00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706818"/>
            <a:ext cx="4751388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3"/>
              <p:cNvSpPr txBox="1">
                <a:spLocks noChangeArrowheads="1"/>
              </p:cNvSpPr>
              <p:nvPr/>
            </p:nvSpPr>
            <p:spPr bwMode="auto">
              <a:xfrm>
                <a:off x="722324" y="4869160"/>
                <a:ext cx="200025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定義角波數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𝑘</m:t>
                    </m:r>
                  </m:oMath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2324" y="4869160"/>
                <a:ext cx="2000250" cy="369332"/>
              </a:xfrm>
              <a:prstGeom prst="rect">
                <a:avLst/>
              </a:prstGeom>
              <a:blipFill rotWithShape="1">
                <a:blip r:embed="rId15"/>
                <a:stretch>
                  <a:fillRect l="-2432" t="-6667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737917" y="3861048"/>
                <a:ext cx="2609947" cy="71468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𝑓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′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𝑦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</m:sub>
                      </m:sSub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  <m:r>
                                    <a:rPr lang="zh-TW" altLang="en-US" b="0" i="1" smtClean="0">
                                      <a:latin typeface="Cambria Math"/>
                                      <a:ea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zh-TW" altLang="en-US" b="0" i="1" smtClean="0">
                                      <a:latin typeface="Cambria Math"/>
                                      <a:ea typeface="Cambria Math"/>
                                    </a:rPr>
                                    <m:t>𝜆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917" y="3861048"/>
                <a:ext cx="2609947" cy="714683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2316095" y="4726489"/>
                <a:ext cx="952953" cy="61093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/>
                        </a:rPr>
                        <m:t>𝑘</m:t>
                      </m:r>
                      <m:r>
                        <a:rPr lang="en-US" altLang="zh-TW" i="1" dirty="0" smtClean="0">
                          <a:latin typeface="Cambria Math"/>
                          <a:ea typeface="Cambria Math"/>
                        </a:rPr>
                        <m:t>≡</m:t>
                      </m:r>
                      <m:f>
                        <m:fPr>
                          <m:ctrlPr>
                            <a:rPr lang="en-US" altLang="zh-TW" i="1" dirty="0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dirty="0" smtClean="0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zh-TW" altLang="en-US" b="0" i="1" dirty="0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</m:num>
                        <m:den>
                          <m:r>
                            <a:rPr lang="zh-TW" altLang="en-US" i="1" dirty="0" smtClean="0">
                              <a:latin typeface="Cambria Math"/>
                              <a:ea typeface="Cambria Math"/>
                            </a:rPr>
                            <m:t>𝜆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6095" y="4726489"/>
                <a:ext cx="952953" cy="610936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4139952" y="3861048"/>
                <a:ext cx="3429336" cy="71468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  <m:r>
                                    <a:rPr lang="zh-TW" altLang="en-US" b="0" i="1" smtClean="0">
                                      <a:latin typeface="Cambria Math"/>
                                      <a:ea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zh-TW" altLang="en-US" b="0" i="1" smtClean="0">
                                      <a:latin typeface="Cambria Math"/>
                                      <a:ea typeface="Cambria Math"/>
                                    </a:rPr>
                                    <m:t>𝜆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e>
                          </m:d>
                        </m:e>
                      </m:func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  <a:ea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  <m:r>
                                    <a:rPr lang="zh-TW" altLang="en-US" i="1">
                                      <a:latin typeface="Cambria Math"/>
                                      <a:ea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zh-TW" altLang="en-US" i="1">
                                      <a:latin typeface="Cambria Math"/>
                                      <a:ea typeface="Cambria Math"/>
                                    </a:rPr>
                                    <m:t>𝜆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′+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  <m:r>
                                    <a:rPr lang="zh-TW" altLang="en-US" i="1">
                                      <a:latin typeface="Cambria Math"/>
                                      <a:ea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zh-TW" altLang="en-US" i="1">
                                      <a:latin typeface="Cambria Math"/>
                                      <a:ea typeface="Cambria Math"/>
                                    </a:rPr>
                                    <m:t>𝜆</m:t>
                                  </m:r>
                                </m:den>
                              </m:f>
                              <m:r>
                                <a:rPr lang="zh-TW" altLang="en-US" i="1" smtClean="0">
                                  <a:latin typeface="Cambria Math"/>
                                  <a:ea typeface="Cambria Math"/>
                                </a:rPr>
                                <m:t>𝜆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9952" y="3861048"/>
                <a:ext cx="3429336" cy="714683"/>
              </a:xfrm>
              <a:prstGeom prst="rect">
                <a:avLst/>
              </a:prstGeom>
              <a:blipFill rotWithShape="1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737917" y="5445224"/>
                <a:ext cx="3312368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𝑦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𝑓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′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𝑦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</m:sub>
                      </m:sSub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𝑘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917" y="5445224"/>
                <a:ext cx="3312368" cy="369332"/>
              </a:xfrm>
              <a:prstGeom prst="rect">
                <a:avLst/>
              </a:prstGeom>
              <a:blipFill rotWithShape="1">
                <a:blip r:embed="rId19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/>
              <p:cNvSpPr/>
              <p:nvPr/>
            </p:nvSpPr>
            <p:spPr>
              <a:xfrm>
                <a:off x="6228184" y="5445224"/>
                <a:ext cx="1414417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′=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𝑣𝑡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0" name="矩形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8184" y="5445224"/>
                <a:ext cx="1414417" cy="369332"/>
              </a:xfrm>
              <a:prstGeom prst="rect">
                <a:avLst/>
              </a:prstGeom>
              <a:blipFill rotWithShape="1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724812" y="6021288"/>
                <a:ext cx="4783292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𝑦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𝑦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</m:sub>
                      </m:sSub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𝑘𝑥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𝑘𝑣𝑡</m:t>
                              </m:r>
                            </m:e>
                          </m:d>
                        </m:e>
                      </m:func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𝑦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𝑚</m:t>
                          </m:r>
                        </m:sub>
                      </m:sSub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  <a:ea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𝑘𝑥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r>
                                <a:rPr lang="zh-TW" altLang="en-US" i="1" smtClean="0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812" y="6021288"/>
                <a:ext cx="4783292" cy="369332"/>
              </a:xfrm>
              <a:prstGeom prst="rect">
                <a:avLst/>
              </a:prstGeom>
              <a:blipFill rotWithShape="1">
                <a:blip r:embed="rId21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6227399" y="6011800"/>
                <a:ext cx="980332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dirty="0" smtClean="0">
                          <a:latin typeface="Cambria Math"/>
                        </a:rPr>
                        <m:t>𝜔</m:t>
                      </m:r>
                      <m:r>
                        <a:rPr lang="en-US" altLang="zh-TW" b="0" i="1" dirty="0" smtClean="0">
                          <a:latin typeface="Cambria Math"/>
                        </a:rPr>
                        <m:t>=</m:t>
                      </m:r>
                      <m:r>
                        <a:rPr lang="en-US" altLang="zh-TW" i="1" dirty="0" smtClean="0">
                          <a:latin typeface="Cambria Math"/>
                        </a:rPr>
                        <m:t>𝑘</m:t>
                      </m:r>
                      <m:r>
                        <a:rPr lang="en-US" altLang="zh-TW" b="0" i="1" dirty="0" smtClean="0">
                          <a:latin typeface="Cambria Math"/>
                        </a:rPr>
                        <m:t>𝑣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7399" y="6011800"/>
                <a:ext cx="980332" cy="369332"/>
              </a:xfrm>
              <a:prstGeom prst="rect">
                <a:avLst/>
              </a:prstGeom>
              <a:blipFill rotWithShape="1"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Text Box 7"/>
          <p:cNvSpPr txBox="1">
            <a:spLocks noChangeArrowheads="1"/>
          </p:cNvSpPr>
          <p:nvPr/>
        </p:nvSpPr>
        <p:spPr bwMode="auto">
          <a:xfrm>
            <a:off x="3203575" y="5396210"/>
            <a:ext cx="2952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zh-TW" altLang="en-US" sz="1800"/>
          </a:p>
        </p:txBody>
      </p:sp>
      <p:sp>
        <p:nvSpPr>
          <p:cNvPr id="37894" name="Text Box 9"/>
          <p:cNvSpPr txBox="1">
            <a:spLocks noChangeArrowheads="1"/>
          </p:cNvSpPr>
          <p:nvPr/>
        </p:nvSpPr>
        <p:spPr bwMode="auto">
          <a:xfrm>
            <a:off x="3851275" y="6073178"/>
            <a:ext cx="1657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色散關係</a:t>
            </a:r>
          </a:p>
        </p:txBody>
      </p:sp>
      <p:sp>
        <p:nvSpPr>
          <p:cNvPr id="37898" name="文字方塊 10"/>
          <p:cNvSpPr txBox="1">
            <a:spLocks noChangeArrowheads="1"/>
          </p:cNvSpPr>
          <p:nvPr/>
        </p:nvSpPr>
        <p:spPr bwMode="auto">
          <a:xfrm>
            <a:off x="4996851" y="870592"/>
            <a:ext cx="349677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瞬間波型如一週期性正弦函數</a:t>
            </a:r>
          </a:p>
        </p:txBody>
      </p:sp>
      <p:sp>
        <p:nvSpPr>
          <p:cNvPr id="37899" name="文字方塊 11"/>
          <p:cNvSpPr txBox="1">
            <a:spLocks noChangeArrowheads="1"/>
          </p:cNvSpPr>
          <p:nvPr/>
        </p:nvSpPr>
        <p:spPr bwMode="auto">
          <a:xfrm>
            <a:off x="4960790" y="4030518"/>
            <a:ext cx="2598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單點運動如簡諧運動</a:t>
            </a:r>
          </a:p>
        </p:txBody>
      </p:sp>
      <p:sp>
        <p:nvSpPr>
          <p:cNvPr id="37900" name="文字方塊 12"/>
          <p:cNvSpPr txBox="1">
            <a:spLocks noChangeArrowheads="1"/>
          </p:cNvSpPr>
          <p:nvPr/>
        </p:nvSpPr>
        <p:spPr bwMode="auto">
          <a:xfrm>
            <a:off x="744773" y="404664"/>
            <a:ext cx="26431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正弦波的波函數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901" name="文字方塊 13"/>
              <p:cNvSpPr txBox="1">
                <a:spLocks noChangeArrowheads="1"/>
              </p:cNvSpPr>
              <p:nvPr/>
            </p:nvSpPr>
            <p:spPr bwMode="auto">
              <a:xfrm>
                <a:off x="6080150" y="2852936"/>
                <a:ext cx="200025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角波數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𝑘</m:t>
                    </m:r>
                  </m:oMath>
                </a14:m>
                <a:r>
                  <a:rPr lang="zh-TW" altLang="en-US" sz="1800" dirty="0"/>
                  <a:t>與波長</a:t>
                </a:r>
                <a14:m>
                  <m:oMath xmlns:m="http://schemas.openxmlformats.org/officeDocument/2006/math">
                    <m:r>
                      <a:rPr lang="zh-TW" altLang="en-US" sz="1800" i="1" smtClean="0">
                        <a:latin typeface="Cambria Math"/>
                      </a:rPr>
                      <m:t>𝜆</m:t>
                    </m:r>
                  </m:oMath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7901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80150" y="2852936"/>
                <a:ext cx="2000250" cy="369332"/>
              </a:xfrm>
              <a:prstGeom prst="rect">
                <a:avLst/>
              </a:prstGeom>
              <a:blipFill rotWithShape="1">
                <a:blip r:embed="rId2"/>
                <a:stretch>
                  <a:fillRect l="-2432"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902" name="文字方塊 14"/>
              <p:cNvSpPr txBox="1">
                <a:spLocks noChangeArrowheads="1"/>
              </p:cNvSpPr>
              <p:nvPr/>
            </p:nvSpPr>
            <p:spPr bwMode="auto">
              <a:xfrm>
                <a:off x="6712041" y="5103668"/>
                <a:ext cx="214061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角頻率</a:t>
                </a:r>
                <a14:m>
                  <m:oMath xmlns:m="http://schemas.openxmlformats.org/officeDocument/2006/math">
                    <m:r>
                      <a:rPr lang="zh-TW" altLang="en-US" sz="1800" i="1" smtClean="0">
                        <a:latin typeface="Cambria Math"/>
                      </a:rPr>
                      <m:t>𝜔</m:t>
                    </m:r>
                  </m:oMath>
                </a14:m>
                <a:r>
                  <a:rPr lang="zh-TW" altLang="en-US" sz="1800" dirty="0"/>
                  <a:t>與頻率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𝑓</m:t>
                    </m:r>
                  </m:oMath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7902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12041" y="5103668"/>
                <a:ext cx="2140613" cy="369332"/>
              </a:xfrm>
              <a:prstGeom prst="rect">
                <a:avLst/>
              </a:prstGeom>
              <a:blipFill rotWithShape="1">
                <a:blip r:embed="rId16"/>
                <a:stretch>
                  <a:fillRect l="-2279"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903" name="文字方塊 15"/>
          <p:cNvSpPr txBox="1">
            <a:spLocks noChangeArrowheads="1"/>
          </p:cNvSpPr>
          <p:nvPr/>
        </p:nvSpPr>
        <p:spPr bwMode="auto">
          <a:xfrm>
            <a:off x="5687244" y="6071591"/>
            <a:ext cx="2786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頻率與波長不是獨立的</a:t>
            </a:r>
          </a:p>
        </p:txBody>
      </p:sp>
      <p:pic>
        <p:nvPicPr>
          <p:cNvPr id="19" name="Picture 1" descr="16_34_Figure.jpg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4"/>
          <a:stretch/>
        </p:blipFill>
        <p:spPr>
          <a:xfrm>
            <a:off x="755576" y="997565"/>
            <a:ext cx="3672592" cy="47653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4996851" y="1723206"/>
                <a:ext cx="38890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波型在位置增加波長</a:t>
                </a:r>
                <a14:m>
                  <m:oMath xmlns:m="http://schemas.openxmlformats.org/officeDocument/2006/math">
                    <m:r>
                      <a:rPr lang="zh-TW" altLang="en-US" i="1" smtClean="0">
                        <a:latin typeface="Cambria Math"/>
                      </a:rPr>
                      <m:t>𝜆</m:t>
                    </m:r>
                  </m:oMath>
                </a14:m>
                <a:r>
                  <a:rPr lang="zh-TW" altLang="en-US" dirty="0"/>
                  <a:t>後會重覆！</a:t>
                </a: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6851" y="1723206"/>
                <a:ext cx="3889002" cy="369332"/>
              </a:xfrm>
              <a:prstGeom prst="rect">
                <a:avLst/>
              </a:prstGeom>
              <a:blipFill rotWithShape="1">
                <a:blip r:embed="rId18"/>
                <a:stretch>
                  <a:fillRect l="-1411" t="-6667" b="-28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2555776" y="412033"/>
                <a:ext cx="2736304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𝑦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𝑦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𝑚</m:t>
                          </m:r>
                        </m:sub>
                      </m:sSub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  <a:ea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𝑘𝑥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r>
                                <a:rPr lang="zh-TW" altLang="en-US" i="1" smtClean="0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5776" y="412033"/>
                <a:ext cx="2736304" cy="369332"/>
              </a:xfrm>
              <a:prstGeom prst="rect">
                <a:avLst/>
              </a:prstGeom>
              <a:blipFill rotWithShape="1">
                <a:blip r:embed="rId19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5076056" y="1245798"/>
                <a:ext cx="2592288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𝑦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=0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𝑦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𝑚</m:t>
                          </m:r>
                        </m:sub>
                      </m:sSub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  <a:ea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𝑘𝑥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6056" y="1245798"/>
                <a:ext cx="2592288" cy="369332"/>
              </a:xfrm>
              <a:prstGeom prst="rect">
                <a:avLst/>
              </a:prstGeom>
              <a:blipFill rotWithShape="1">
                <a:blip r:embed="rId20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>
              <a:xfrm>
                <a:off x="5076056" y="2204864"/>
                <a:ext cx="2520280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  <a:ea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𝑘𝑥</m:t>
                              </m:r>
                            </m:e>
                          </m:d>
                        </m:e>
                      </m:func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  <a:ea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𝑘𝑥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𝑘</m:t>
                              </m:r>
                              <m:r>
                                <a:rPr lang="zh-TW" altLang="en-US" b="0" i="1" smtClean="0">
                                  <a:latin typeface="Cambria Math"/>
                                  <a:ea typeface="Cambria Math"/>
                                </a:rPr>
                                <m:t>𝜆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6056" y="2204864"/>
                <a:ext cx="2520280" cy="369332"/>
              </a:xfrm>
              <a:prstGeom prst="rect">
                <a:avLst/>
              </a:prstGeom>
              <a:blipFill rotWithShape="1"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>
              <a:xfrm>
                <a:off x="5076056" y="2732134"/>
                <a:ext cx="936103" cy="61279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/>
                        </a:rPr>
                        <m:t>𝑘</m:t>
                      </m:r>
                      <m:r>
                        <a:rPr lang="en-US" altLang="zh-TW" b="0" i="1" dirty="0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 dirty="0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dirty="0" smtClean="0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zh-TW" altLang="en-US" b="0" i="1" dirty="0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</m:num>
                        <m:den>
                          <m:r>
                            <a:rPr lang="zh-TW" altLang="en-US" i="1" dirty="0" smtClean="0">
                              <a:latin typeface="Cambria Math"/>
                              <a:ea typeface="Cambria Math"/>
                            </a:rPr>
                            <m:t>𝜆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6056" y="2732134"/>
                <a:ext cx="936103" cy="612796"/>
              </a:xfrm>
              <a:prstGeom prst="rect">
                <a:avLst/>
              </a:prstGeom>
              <a:blipFill rotWithShape="1"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/>
              <p:cNvSpPr txBox="1"/>
              <p:nvPr/>
            </p:nvSpPr>
            <p:spPr>
              <a:xfrm>
                <a:off x="7853225" y="2197785"/>
                <a:ext cx="1056121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𝑘</m:t>
                      </m:r>
                      <m:r>
                        <a:rPr lang="zh-TW" altLang="en-US" i="1">
                          <a:latin typeface="Cambria Math"/>
                          <a:ea typeface="Cambria Math"/>
                        </a:rPr>
                        <m:t>𝜆</m:t>
                      </m:r>
                      <m:r>
                        <a:rPr lang="en-US" altLang="zh-TW" b="0" i="0" smtClean="0">
                          <a:latin typeface="Cambria Math"/>
                          <a:ea typeface="Cambria Math"/>
                        </a:rPr>
                        <m:t>=2</m:t>
                      </m:r>
                      <m:r>
                        <a:rPr lang="el-GR" altLang="zh-TW" b="0" i="1" smtClean="0">
                          <a:latin typeface="Cambria Math"/>
                          <a:ea typeface="Cambria Math"/>
                        </a:rPr>
                        <m:t>𝜋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2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3225" y="2197785"/>
                <a:ext cx="1056121" cy="369332"/>
              </a:xfrm>
              <a:prstGeom prst="rect">
                <a:avLst/>
              </a:prstGeom>
              <a:blipFill rotWithShape="1"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/>
              <p:cNvSpPr txBox="1"/>
              <p:nvPr/>
            </p:nvSpPr>
            <p:spPr>
              <a:xfrm>
                <a:off x="5027199" y="4437112"/>
                <a:ext cx="2777169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𝑦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=0,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𝑦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𝑚</m:t>
                          </m:r>
                        </m:sub>
                      </m:sSub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  <a:ea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zh-TW" altLang="en-US" i="1" smtClean="0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6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7199" y="4437112"/>
                <a:ext cx="2777169" cy="369332"/>
              </a:xfrm>
              <a:prstGeom prst="rect">
                <a:avLst/>
              </a:prstGeom>
              <a:blipFill rotWithShape="1">
                <a:blip r:embed="rId24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/>
              <p:cNvSpPr txBox="1"/>
              <p:nvPr/>
            </p:nvSpPr>
            <p:spPr>
              <a:xfrm>
                <a:off x="4984957" y="4982866"/>
                <a:ext cx="1690591" cy="61093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dirty="0" smtClean="0">
                          <a:latin typeface="Cambria Math"/>
                        </a:rPr>
                        <m:t>𝜔</m:t>
                      </m:r>
                      <m:r>
                        <a:rPr lang="en-US" altLang="zh-TW" b="0" i="1" dirty="0" smtClean="0">
                          <a:latin typeface="Cambria Math"/>
                        </a:rPr>
                        <m:t>=</m:t>
                      </m:r>
                      <m:r>
                        <a:rPr lang="en-US" altLang="zh-TW" i="1" dirty="0" smtClean="0">
                          <a:latin typeface="Cambria Math"/>
                        </a:rPr>
                        <m:t>2</m:t>
                      </m:r>
                      <m:r>
                        <a:rPr lang="zh-TW" altLang="en-US" i="1" dirty="0" smtClean="0">
                          <a:latin typeface="Cambria Math"/>
                        </a:rPr>
                        <m:t>𝜋</m:t>
                      </m:r>
                      <m:r>
                        <a:rPr lang="en-US" altLang="zh-TW" b="0" i="1" dirty="0" smtClean="0">
                          <a:latin typeface="Cambria Math"/>
                        </a:rPr>
                        <m:t>𝑓</m:t>
                      </m:r>
                      <m:r>
                        <a:rPr lang="en-US" altLang="zh-TW" b="0" i="1" dirty="0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 dirty="0">
                              <a:latin typeface="Cambria Math"/>
                            </a:rPr>
                            <m:t>2</m:t>
                          </m:r>
                          <m:r>
                            <a:rPr lang="zh-TW" altLang="en-US" i="1" dirty="0">
                              <a:latin typeface="Cambria Math"/>
                            </a:rPr>
                            <m:t>𝜋</m:t>
                          </m:r>
                        </m:num>
                        <m:den>
                          <m:r>
                            <a:rPr lang="en-US" altLang="zh-TW" b="0" i="1" dirty="0" smtClean="0">
                              <a:latin typeface="Cambria Math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7" name="文字方塊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4957" y="4982866"/>
                <a:ext cx="1690591" cy="610936"/>
              </a:xfrm>
              <a:prstGeom prst="rect">
                <a:avLst/>
              </a:prstGeom>
              <a:blipFill rotWithShape="1"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27"/>
              <p:cNvSpPr txBox="1"/>
              <p:nvPr/>
            </p:nvSpPr>
            <p:spPr>
              <a:xfrm>
                <a:off x="744773" y="6070559"/>
                <a:ext cx="980332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dirty="0" smtClean="0">
                          <a:latin typeface="Cambria Math"/>
                        </a:rPr>
                        <m:t>𝜔</m:t>
                      </m:r>
                      <m:r>
                        <a:rPr lang="en-US" altLang="zh-TW" b="0" i="1" dirty="0" smtClean="0">
                          <a:latin typeface="Cambria Math"/>
                        </a:rPr>
                        <m:t>=</m:t>
                      </m:r>
                      <m:r>
                        <a:rPr lang="en-US" altLang="zh-TW" i="1" dirty="0" smtClean="0">
                          <a:latin typeface="Cambria Math"/>
                        </a:rPr>
                        <m:t>𝑘</m:t>
                      </m:r>
                      <m:r>
                        <a:rPr lang="en-US" altLang="zh-TW" b="0" i="1" dirty="0" smtClean="0">
                          <a:latin typeface="Cambria Math"/>
                        </a:rPr>
                        <m:t>𝑣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8" name="文字方塊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773" y="6070559"/>
                <a:ext cx="980332" cy="369332"/>
              </a:xfrm>
              <a:prstGeom prst="rect">
                <a:avLst/>
              </a:prstGeom>
              <a:blipFill rotWithShape="1"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8"/>
              <p:cNvSpPr txBox="1"/>
              <p:nvPr/>
            </p:nvSpPr>
            <p:spPr>
              <a:xfrm>
                <a:off x="2339752" y="5973188"/>
                <a:ext cx="1405898" cy="56669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 dirty="0">
                              <a:latin typeface="Cambria Math"/>
                            </a:rPr>
                            <m:t>𝜔</m:t>
                          </m:r>
                        </m:num>
                        <m:den>
                          <m:r>
                            <a:rPr lang="en-US" altLang="zh-TW" b="0" i="1" dirty="0" smtClean="0">
                              <a:latin typeface="Cambria Math"/>
                            </a:rPr>
                            <m:t>𝑘</m:t>
                          </m:r>
                        </m:den>
                      </m:f>
                      <m:r>
                        <a:rPr lang="en-US" altLang="zh-TW" b="0" i="1" dirty="0" smtClean="0">
                          <a:latin typeface="Cambria Math"/>
                        </a:rPr>
                        <m:t>=</m:t>
                      </m:r>
                      <m:r>
                        <a:rPr lang="en-US" altLang="zh-TW" b="0" i="1" dirty="0" smtClean="0">
                          <a:latin typeface="Cambria Math"/>
                        </a:rPr>
                        <m:t>𝑓</m:t>
                      </m:r>
                      <m:r>
                        <a:rPr lang="zh-TW" altLang="en-US" b="0" i="1" dirty="0" smtClean="0">
                          <a:latin typeface="Cambria Math"/>
                        </a:rPr>
                        <m:t>𝜆</m:t>
                      </m:r>
                      <m:r>
                        <a:rPr lang="en-US" altLang="zh-TW" b="0" i="1" dirty="0" smtClean="0">
                          <a:latin typeface="Cambria Math"/>
                        </a:rPr>
                        <m:t>=</m:t>
                      </m:r>
                      <m:r>
                        <a:rPr lang="en-US" altLang="zh-TW" b="0" i="1" dirty="0" smtClean="0">
                          <a:latin typeface="Cambria Math"/>
                        </a:rPr>
                        <m:t>𝑣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9" name="文字方塊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9752" y="5973188"/>
                <a:ext cx="1405898" cy="566694"/>
              </a:xfrm>
              <a:prstGeom prst="rect">
                <a:avLst/>
              </a:prstGeom>
              <a:blipFill rotWithShape="1"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Chia-Hung Chang\Downloads\Data\Knight\Media\Chapter20\Images\20_22Figure-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214563"/>
            <a:ext cx="8547100" cy="285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16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63"/>
          <a:stretch>
            <a:fillRect/>
          </a:stretch>
        </p:blipFill>
        <p:spPr bwMode="auto">
          <a:xfrm>
            <a:off x="899592" y="589957"/>
            <a:ext cx="5688013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 Box 5"/>
          <p:cNvSpPr txBox="1">
            <a:spLocks noChangeArrowheads="1"/>
          </p:cNvSpPr>
          <p:nvPr/>
        </p:nvSpPr>
        <p:spPr bwMode="auto">
          <a:xfrm>
            <a:off x="999367" y="6021288"/>
            <a:ext cx="5286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正弦波可以由一簡諧震盪器連在介質上產生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940" name="Text Box 11"/>
              <p:cNvSpPr txBox="1">
                <a:spLocks noChangeArrowheads="1"/>
              </p:cNvSpPr>
              <p:nvPr/>
            </p:nvSpPr>
            <p:spPr bwMode="auto">
              <a:xfrm>
                <a:off x="1016496" y="5027027"/>
                <a:ext cx="621506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>
                    <a:latin typeface="Times New Roman" pitchFamily="18" charset="0"/>
                    <a:cs typeface="Arial" charset="0"/>
                  </a:rPr>
                  <a:t>每一弦段皆作</a:t>
                </a:r>
                <a:r>
                  <a:rPr lang="zh-TW" altLang="en-US" sz="1800" dirty="0">
                    <a:solidFill>
                      <a:srgbClr val="FF0000"/>
                    </a:solidFill>
                    <a:latin typeface="Times New Roman" pitchFamily="18" charset="0"/>
                    <a:cs typeface="Arial" charset="0"/>
                  </a:rPr>
                  <a:t>簡諧運動</a:t>
                </a:r>
                <a:r>
                  <a:rPr lang="zh-TW" altLang="en-US" sz="1800" dirty="0">
                    <a:latin typeface="Times New Roman" pitchFamily="18" charset="0"/>
                    <a:cs typeface="Arial" charset="0"/>
                  </a:rPr>
                  <a:t>，</a:t>
                </a:r>
                <a14:m>
                  <m:oMath xmlns:m="http://schemas.openxmlformats.org/officeDocument/2006/math">
                    <m:r>
                      <a:rPr lang="el-GR" altLang="zh-TW" sz="1800" i="1" dirty="0" smtClean="0">
                        <a:latin typeface="Cambria Math"/>
                        <a:cs typeface="Arial" charset="0"/>
                      </a:rPr>
                      <m:t>𝜔</m:t>
                    </m:r>
                  </m:oMath>
                </a14:m>
                <a:r>
                  <a:rPr lang="zh-TW" altLang="el-GR" sz="1800" dirty="0">
                    <a:latin typeface="Times New Roman" pitchFamily="18" charset="0"/>
                    <a:cs typeface="Arial" charset="0"/>
                  </a:rPr>
                  <a:t>即是振動的角頻率</a:t>
                </a:r>
                <a:r>
                  <a:rPr lang="zh-TW" altLang="en-US" sz="1800" dirty="0">
                    <a:latin typeface="Times New Roman" pitchFamily="18" charset="0"/>
                    <a:cs typeface="Arial" charset="0"/>
                  </a:rPr>
                  <a:t>。</a:t>
                </a:r>
                <a:endParaRPr lang="zh-TW" altLang="el-GR" sz="1800" i="1" dirty="0">
                  <a:latin typeface="Times New Roman" pitchFamily="18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39940" name="Text 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6496" y="5027027"/>
                <a:ext cx="6215063" cy="369332"/>
              </a:xfrm>
              <a:prstGeom prst="rect">
                <a:avLst/>
              </a:prstGeom>
              <a:blipFill rotWithShape="1">
                <a:blip r:embed="rId3"/>
                <a:stretch>
                  <a:fillRect l="-883" t="-6667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942" name="文字方塊 5"/>
              <p:cNvSpPr txBox="1">
                <a:spLocks noChangeArrowheads="1"/>
              </p:cNvSpPr>
              <p:nvPr/>
            </p:nvSpPr>
            <p:spPr bwMode="auto">
              <a:xfrm>
                <a:off x="1016496" y="4080654"/>
                <a:ext cx="4572000" cy="3755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觀察</a:t>
                </a:r>
                <a14:m>
                  <m:oMath xmlns:m="http://schemas.openxmlformats.org/officeDocument/2006/math">
                    <m:r>
                      <a:rPr lang="zh-TW" altLang="en-US" sz="1800" i="1" dirty="0" smtClean="0">
                        <a:latin typeface="Cambria Math"/>
                      </a:rPr>
                      <m:t>在</m:t>
                    </m:r>
                    <m:r>
                      <a:rPr lang="zh-TW" altLang="en-US" sz="1800" i="1" dirty="0">
                        <a:latin typeface="Cambria Math"/>
                      </a:rPr>
                      <m:t>任意</m:t>
                    </m:r>
                    <m:r>
                      <a:rPr lang="zh-TW" altLang="en-US" sz="1800" i="1" dirty="0" smtClean="0">
                        <a:latin typeface="Cambria Math"/>
                      </a:rPr>
                      <m:t> 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𝑥</m:t>
                    </m:r>
                    <m:r>
                      <a:rPr lang="zh-TW" altLang="en-US" sz="1800" i="1" dirty="0">
                        <a:latin typeface="Cambria Math"/>
                        <a:cs typeface="Times New Roman" pitchFamily="18" charset="0"/>
                      </a:rPr>
                      <m:t> </m:t>
                    </m:r>
                    <m:r>
                      <a:rPr lang="en-US" altLang="zh-TW" sz="1800" i="1" dirty="0"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  <m:r>
                      <a:rPr lang="zh-TW" altLang="en-US" sz="1800" i="1" dirty="0">
                        <a:latin typeface="Cambria Math"/>
                        <a:cs typeface="Times New Roman" panose="020206030504050203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zh-TW" sz="1800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dirty="0" smtClean="0">
                            <a:latin typeface="Cambria Math"/>
                            <a:cs typeface="Times New Roman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TW" sz="1800" b="0" i="1" dirty="0" smtClean="0">
                            <a:latin typeface="Cambria Math"/>
                            <a:cs typeface="Times New Roman" pitchFamily="18" charset="0"/>
                          </a:rPr>
                          <m:t>0</m:t>
                        </m:r>
                      </m:sub>
                    </m:sSub>
                    <m:r>
                      <a:rPr lang="zh-TW" altLang="en-US" sz="1800" i="1" dirty="0">
                        <a:latin typeface="Cambria Math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zh-TW" altLang="en-US" sz="1800" dirty="0">
                    <a:cs typeface="Times New Roman" pitchFamily="18" charset="0"/>
                  </a:rPr>
                  <a:t>處的弦段的運動：</a:t>
                </a:r>
              </a:p>
            </p:txBody>
          </p:sp>
        </mc:Choice>
        <mc:Fallback xmlns="">
          <p:sp>
            <p:nvSpPr>
              <p:cNvPr id="39942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6496" y="4080654"/>
                <a:ext cx="4572000" cy="375552"/>
              </a:xfrm>
              <a:prstGeom prst="rect">
                <a:avLst/>
              </a:prstGeom>
              <a:blipFill rotWithShape="1">
                <a:blip r:embed="rId4"/>
                <a:stretch>
                  <a:fillRect l="-1200" t="-6452" b="-2419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997316" y="5454272"/>
                <a:ext cx="796717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dirty="0">
                    <a:latin typeface="Times New Roman" pitchFamily="18" charset="0"/>
                    <a:cs typeface="Arial" charset="0"/>
                  </a:rPr>
                  <a:t>各段的簡諧運動是彼此高度協調的，其相常數必須與位置成正比：</a:t>
                </a:r>
                <a14:m>
                  <m:oMath xmlns:m="http://schemas.openxmlformats.org/officeDocument/2006/math">
                    <m:r>
                      <a:rPr lang="el-GR" altLang="zh-TW" i="1" dirty="0" smtClean="0">
                        <a:latin typeface="Cambria Math"/>
                        <a:ea typeface="Cambria Math"/>
                        <a:cs typeface="Arial" charset="0"/>
                      </a:rPr>
                      <m:t>𝜙</m:t>
                    </m:r>
                    <m:r>
                      <a:rPr lang="en-US" altLang="zh-TW" b="0" i="1" dirty="0" smtClean="0">
                        <a:latin typeface="Cambria Math"/>
                        <a:ea typeface="Cambria Math"/>
                        <a:cs typeface="Arial" charset="0"/>
                      </a:rPr>
                      <m:t>=</m:t>
                    </m:r>
                    <m:r>
                      <a:rPr lang="en-US" altLang="zh-TW" i="1" dirty="0" smtClean="0">
                        <a:latin typeface="Cambria Math"/>
                        <a:cs typeface="Arial" charset="0"/>
                      </a:rPr>
                      <m:t>𝑘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zh-TW" altLang="en-US" b="0" i="1" smtClean="0">
                        <a:latin typeface="Cambria Math"/>
                      </a:rPr>
                      <m:t>。</m:t>
                    </m:r>
                  </m:oMath>
                </a14:m>
                <a:endParaRPr lang="zh-TW" altLang="el-GR" i="1" dirty="0">
                  <a:latin typeface="Times New Roman" pitchFamily="18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316" y="5454272"/>
                <a:ext cx="7967172" cy="369332"/>
              </a:xfrm>
              <a:prstGeom prst="rect">
                <a:avLst/>
              </a:prstGeom>
              <a:blipFill rotWithShape="1">
                <a:blip r:embed="rId5"/>
                <a:stretch>
                  <a:fillRect l="-689" t="-6667" b="-28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1026435" y="4493953"/>
                <a:ext cx="3163045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𝑦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𝑚</m:t>
                          </m:r>
                        </m:sub>
                      </m:sSub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TW" altLang="en-US" b="0" i="1" smtClean="0">
                                  <a:latin typeface="Cambria Math"/>
                                </a:rPr>
                                <m:t>𝜔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𝑡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𝑘</m:t>
                              </m:r>
                              <m:sSub>
                                <m:sSub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435" y="4493953"/>
                <a:ext cx="3163045" cy="369332"/>
              </a:xfrm>
              <a:prstGeom prst="rect">
                <a:avLst/>
              </a:prstGeom>
              <a:blipFill rotWithShape="1">
                <a:blip r:embed="rId6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F16_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29"/>
          <a:stretch>
            <a:fillRect/>
          </a:stretch>
        </p:blipFill>
        <p:spPr bwMode="auto">
          <a:xfrm>
            <a:off x="2555776" y="792794"/>
            <a:ext cx="3816002" cy="266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7" descr="D:\Downloads\Data\Halliday8E-Figure-solution\Figure\CH16\afg0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3716338"/>
            <a:ext cx="3959225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1444764" y="1187460"/>
                <a:ext cx="451739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dirty="0"/>
                  <a:t>利用這個觀察，我們解出了波函數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𝑦</m:t>
                    </m:r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𝑥</m:t>
                        </m:r>
                        <m:r>
                          <a:rPr lang="en-US" altLang="zh-TW" b="0" i="1" smtClean="0">
                            <a:latin typeface="Cambria Math"/>
                          </a:rPr>
                          <m:t>,</m:t>
                        </m:r>
                        <m:r>
                          <a:rPr lang="en-US" altLang="zh-TW" b="0" i="1" smtClean="0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zh-TW" altLang="en-US" b="0" i="1" smtClean="0">
                        <a:latin typeface="Cambria Math"/>
                      </a:rPr>
                      <m:t>：</m:t>
                    </m:r>
                  </m:oMath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4764" y="1187460"/>
                <a:ext cx="4517390" cy="369332"/>
              </a:xfrm>
              <a:prstGeom prst="rect">
                <a:avLst/>
              </a:prstGeom>
              <a:blipFill rotWithShape="1">
                <a:blip r:embed="rId3"/>
                <a:stretch>
                  <a:fillRect l="-1080" t="-6667" b="-28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1465411" y="722197"/>
            <a:ext cx="61389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波動過程中，瞬間波形不變，波型位置以定速在空間中移動</a:t>
            </a:r>
          </a:p>
        </p:txBody>
      </p:sp>
      <p:pic>
        <p:nvPicPr>
          <p:cNvPr id="8" name="Picture 1" descr="Figure_P_16_13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5394"/>
          <a:stretch/>
        </p:blipFill>
        <p:spPr>
          <a:xfrm>
            <a:off x="689181" y="2348880"/>
            <a:ext cx="7737360" cy="2837763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1691680" y="5517232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我們如何確定我們的觀察是正確的？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915816" y="1700808"/>
                <a:ext cx="338323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𝑣𝑡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𝑣𝑡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5816" y="1700808"/>
                <a:ext cx="3383234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678956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文字方塊 2"/>
          <p:cNvSpPr txBox="1">
            <a:spLocks noChangeArrowheads="1"/>
          </p:cNvSpPr>
          <p:nvPr/>
        </p:nvSpPr>
        <p:spPr bwMode="auto">
          <a:xfrm>
            <a:off x="2051720" y="548680"/>
            <a:ext cx="4664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畢竟弦只是一個粒子系統的連續極限！</a:t>
            </a:r>
          </a:p>
        </p:txBody>
      </p:sp>
      <p:sp>
        <p:nvSpPr>
          <p:cNvPr id="47109" name="文字方塊 12"/>
          <p:cNvSpPr txBox="1">
            <a:spLocks noChangeArrowheads="1"/>
          </p:cNvSpPr>
          <p:nvPr/>
        </p:nvSpPr>
        <p:spPr bwMode="auto">
          <a:xfrm>
            <a:off x="2051720" y="1011190"/>
            <a:ext cx="3816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每一個粒子都滿足牛頓運動定律！</a:t>
            </a:r>
            <a:endParaRPr lang="en-US" altLang="zh-TW" sz="1800" dirty="0"/>
          </a:p>
        </p:txBody>
      </p:sp>
      <p:pic>
        <p:nvPicPr>
          <p:cNvPr id="7" name="Picture 1" descr="16_07_FigureA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5" b="51402"/>
          <a:stretch/>
        </p:blipFill>
        <p:spPr>
          <a:xfrm>
            <a:off x="2915816" y="2276872"/>
            <a:ext cx="2222276" cy="3933010"/>
          </a:xfrm>
          <a:prstGeom prst="rect">
            <a:avLst/>
          </a:prstGeom>
        </p:spPr>
      </p:pic>
      <p:sp>
        <p:nvSpPr>
          <p:cNvPr id="5" name="文字方塊 12"/>
          <p:cNvSpPr txBox="1">
            <a:spLocks noChangeArrowheads="1"/>
          </p:cNvSpPr>
          <p:nvPr/>
        </p:nvSpPr>
        <p:spPr bwMode="auto">
          <a:xfrm>
            <a:off x="2051720" y="1531890"/>
            <a:ext cx="51895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粒子的牛頓運動定律可不可以證實我們的觀察？</a:t>
            </a:r>
            <a:endParaRPr lang="en-US" altLang="zh-TW" sz="1800" dirty="0"/>
          </a:p>
        </p:txBody>
      </p:sp>
    </p:spTree>
    <p:extLst>
      <p:ext uri="{BB962C8B-B14F-4D97-AF65-F5344CB8AC3E}">
        <p14:creationId xmlns:p14="http://schemas.microsoft.com/office/powerpoint/2010/main" val="30832794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5" name="文字方塊 19"/>
          <p:cNvSpPr txBox="1">
            <a:spLocks noChangeArrowheads="1"/>
          </p:cNvSpPr>
          <p:nvPr/>
        </p:nvSpPr>
        <p:spPr bwMode="auto">
          <a:xfrm>
            <a:off x="825096" y="260325"/>
            <a:ext cx="65852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我們可以利用波函數來計算弦的運動狀態相關的物理量：</a:t>
            </a:r>
          </a:p>
        </p:txBody>
      </p:sp>
      <p:sp>
        <p:nvSpPr>
          <p:cNvPr id="20496" name="文字方塊 20"/>
          <p:cNvSpPr txBox="1">
            <a:spLocks noChangeArrowheads="1"/>
          </p:cNvSpPr>
          <p:nvPr/>
        </p:nvSpPr>
        <p:spPr bwMode="auto">
          <a:xfrm>
            <a:off x="838211" y="2643050"/>
            <a:ext cx="46815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這個單變數函數的微分就是粒子的垂直速度！</a:t>
            </a:r>
          </a:p>
        </p:txBody>
      </p:sp>
      <p:sp>
        <p:nvSpPr>
          <p:cNvPr id="20497" name="文字方塊 24"/>
          <p:cNvSpPr txBox="1">
            <a:spLocks noChangeArrowheads="1"/>
          </p:cNvSpPr>
          <p:nvPr/>
        </p:nvSpPr>
        <p:spPr bwMode="auto">
          <a:xfrm>
            <a:off x="887079" y="4005064"/>
            <a:ext cx="73453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固定一個變數，對另一個變數微分！</a:t>
            </a:r>
            <a:r>
              <a:rPr lang="zh-TW" altLang="en-US" sz="1800" dirty="0">
                <a:solidFill>
                  <a:srgbClr val="FF0000"/>
                </a:solidFill>
              </a:rPr>
              <a:t>偏微分 </a:t>
            </a:r>
            <a:r>
              <a:rPr lang="en-US" altLang="zh-TW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Partial Differentiation</a:t>
            </a:r>
            <a:endParaRPr lang="zh-TW" altLang="en-US" sz="1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852972" y="732562"/>
            <a:ext cx="1657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固定 </a:t>
            </a:r>
            <a:r>
              <a:rPr lang="en-US" altLang="zh-TW" sz="1800" i="1" dirty="0">
                <a:latin typeface="Times New Roman" pitchFamily="18" charset="0"/>
              </a:rPr>
              <a:t>x = x</a:t>
            </a:r>
            <a:r>
              <a:rPr lang="en-US" altLang="zh-TW" sz="1800" baseline="-25000" dirty="0">
                <a:latin typeface="Times New Roman" pitchFamily="18" charset="0"/>
              </a:rPr>
              <a:t>0</a:t>
            </a:r>
          </a:p>
        </p:txBody>
      </p:sp>
      <p:sp>
        <p:nvSpPr>
          <p:cNvPr id="20" name="Text Box 20"/>
          <p:cNvSpPr txBox="1">
            <a:spLocks noChangeArrowheads="1"/>
          </p:cNvSpPr>
          <p:nvPr/>
        </p:nvSpPr>
        <p:spPr bwMode="auto">
          <a:xfrm>
            <a:off x="4283968" y="764704"/>
            <a:ext cx="25923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en-US" altLang="zh-TW" sz="1800" i="1" dirty="0">
                <a:latin typeface="Times New Roman" pitchFamily="18" charset="0"/>
              </a:rPr>
              <a:t>x = </a:t>
            </a:r>
            <a:r>
              <a:rPr lang="en-US" altLang="zh-TW" sz="1800" i="1" dirty="0">
                <a:latin typeface="Times New Roman" pitchFamily="18" charset="0"/>
              </a:rPr>
              <a:t>x</a:t>
            </a:r>
            <a:r>
              <a:rPr lang="en-US" altLang="zh-TW" sz="1800" baseline="-25000" dirty="0">
                <a:latin typeface="Times New Roman" pitchFamily="18" charset="0"/>
              </a:rPr>
              <a:t>0 </a:t>
            </a:r>
            <a:r>
              <a:rPr lang="zh-TW" altLang="en-US" sz="1800" dirty="0">
                <a:latin typeface="Times New Roman" pitchFamily="18" charset="0"/>
              </a:rPr>
              <a:t>處粒子的運動</a:t>
            </a:r>
            <a:endParaRPr lang="zh-TW" altLang="en-US" sz="1800" i="1" baseline="-25000" dirty="0">
              <a:latin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881098" y="3140968"/>
                <a:ext cx="2621165" cy="61824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𝑣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098" y="3140968"/>
                <a:ext cx="2621165" cy="618246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892413" y="4466793"/>
                <a:ext cx="2621165" cy="61901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𝑡</m:t>
                          </m:r>
                        </m:den>
                      </m:f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413" y="4466793"/>
                <a:ext cx="2621165" cy="61901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887078" y="5186873"/>
                <a:ext cx="75608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這樣的計算可以在任何一個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zh-TW" altLang="en-US" dirty="0"/>
                  <a:t>定義，因此我們可以定義一個偏微分函數</a:t>
                </a:r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078" y="5186873"/>
                <a:ext cx="7560840" cy="369332"/>
              </a:xfrm>
              <a:prstGeom prst="rect">
                <a:avLst/>
              </a:prstGeom>
              <a:blipFill rotWithShape="1">
                <a:blip r:embed="rId4"/>
                <a:stretch>
                  <a:fillRect l="-726" t="-6667" b="-28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892414" y="5619244"/>
                <a:ext cx="2286566" cy="61901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𝑡</m:t>
                          </m:r>
                        </m:den>
                      </m:f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414" y="5619244"/>
                <a:ext cx="2286566" cy="619016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2317955" y="739851"/>
                <a:ext cx="1871098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𝑦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n-US" altLang="zh-TW" i="1">
                          <a:latin typeface="Cambria Math"/>
                        </a:rPr>
                        <m:t>𝑦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7955" y="739851"/>
                <a:ext cx="1871098" cy="369332"/>
              </a:xfrm>
              <a:prstGeom prst="rect">
                <a:avLst/>
              </a:prstGeom>
              <a:blipFill rotWithShape="1">
                <a:blip r:embed="rId6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" descr="16_04_FigureC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22" b="4526"/>
          <a:stretch/>
        </p:blipFill>
        <p:spPr>
          <a:xfrm>
            <a:off x="860222" y="1178824"/>
            <a:ext cx="4335120" cy="1380226"/>
          </a:xfrm>
          <a:prstGeom prst="rect">
            <a:avLst/>
          </a:prstGeom>
        </p:spPr>
      </p:pic>
      <p:pic>
        <p:nvPicPr>
          <p:cNvPr id="13" name="Picture 2" descr="16_04_FigureA.jpg">
            <a:extLst>
              <a:ext uri="{FF2B5EF4-FFF2-40B4-BE49-F238E27FC236}">
                <a16:creationId xmlns:a16="http://schemas.microsoft.com/office/drawing/2014/main" id="{1E067F14-5150-AE46-97C3-221591B2A82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4" b="3770"/>
          <a:stretch/>
        </p:blipFill>
        <p:spPr>
          <a:xfrm>
            <a:off x="5395436" y="1155595"/>
            <a:ext cx="2961840" cy="1445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4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6" grpId="0"/>
      <p:bldP spid="20497" grpId="0"/>
      <p:bldP spid="18" grpId="0"/>
      <p:bldP spid="20" grpId="0"/>
      <p:bldP spid="2" grpId="0" animBg="1"/>
      <p:bldP spid="15" grpId="0" animBg="1"/>
      <p:bldP spid="3" grpId="0"/>
      <p:bldP spid="17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5"/>
          <p:cNvSpPr txBox="1">
            <a:spLocks noChangeArrowheads="1"/>
          </p:cNvSpPr>
          <p:nvPr/>
        </p:nvSpPr>
        <p:spPr bwMode="auto">
          <a:xfrm>
            <a:off x="4020872" y="1955909"/>
            <a:ext cx="48965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將一條緊拉的弦，在垂直方向移動作一個脈衝。</a:t>
            </a:r>
          </a:p>
        </p:txBody>
      </p:sp>
      <p:sp>
        <p:nvSpPr>
          <p:cNvPr id="4105" name="文字方塊 8"/>
          <p:cNvSpPr txBox="1">
            <a:spLocks noChangeArrowheads="1"/>
          </p:cNvSpPr>
          <p:nvPr/>
        </p:nvSpPr>
        <p:spPr bwMode="auto">
          <a:xfrm>
            <a:off x="4020872" y="2416056"/>
            <a:ext cx="25923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擾動會在空間中傳播！</a:t>
            </a:r>
          </a:p>
        </p:txBody>
      </p:sp>
      <p:pic>
        <p:nvPicPr>
          <p:cNvPr id="11" name="Picture 1" descr="16_02_Figur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4"/>
          <a:stretch/>
        </p:blipFill>
        <p:spPr>
          <a:xfrm>
            <a:off x="1043608" y="1340768"/>
            <a:ext cx="2736304" cy="5167216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971600" y="476672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以上這些現象顯然是完全不同的物理系統！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971600" y="859705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但其現象卻有極類似之處，因此都稱為波！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16_04_FigureA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4" b="3770"/>
          <a:stretch/>
        </p:blipFill>
        <p:spPr>
          <a:xfrm>
            <a:off x="4560000" y="1432067"/>
            <a:ext cx="3756416" cy="1833626"/>
          </a:xfrm>
          <a:prstGeom prst="rect">
            <a:avLst/>
          </a:prstGeom>
        </p:spPr>
      </p:pic>
      <p:graphicFrame>
        <p:nvGraphicFramePr>
          <p:cNvPr id="2150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655892"/>
              </p:ext>
            </p:extLst>
          </p:nvPr>
        </p:nvGraphicFramePr>
        <p:xfrm>
          <a:off x="1115616" y="1556792"/>
          <a:ext cx="3271837" cy="611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2108160" imgH="393480" progId="Equation.3">
                  <p:embed/>
                </p:oleObj>
              </mc:Choice>
              <mc:Fallback>
                <p:oleObj name="方程式" r:id="rId3" imgW="2108160" imgH="3934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5616" y="1556792"/>
                        <a:ext cx="3271837" cy="611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0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4270327"/>
              </p:ext>
            </p:extLst>
          </p:nvPr>
        </p:nvGraphicFramePr>
        <p:xfrm>
          <a:off x="1000125" y="2276475"/>
          <a:ext cx="2384425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1536480" imgH="419040" progId="Equation.3">
                  <p:embed/>
                </p:oleObj>
              </mc:Choice>
              <mc:Fallback>
                <p:oleObj name="方程式" r:id="rId5" imgW="1536480" imgH="41904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0125" y="2276475"/>
                        <a:ext cx="2384425" cy="650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0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2239655"/>
              </p:ext>
            </p:extLst>
          </p:nvPr>
        </p:nvGraphicFramePr>
        <p:xfrm>
          <a:off x="1112032" y="4876988"/>
          <a:ext cx="2719387" cy="611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7" imgW="1752480" imgH="393480" progId="Equation.3">
                  <p:embed/>
                </p:oleObj>
              </mc:Choice>
              <mc:Fallback>
                <p:oleObj name="方程式" r:id="rId7" imgW="1752480" imgH="39348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2032" y="4876988"/>
                        <a:ext cx="2719387" cy="611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0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1665898"/>
              </p:ext>
            </p:extLst>
          </p:nvPr>
        </p:nvGraphicFramePr>
        <p:xfrm>
          <a:off x="989013" y="5664200"/>
          <a:ext cx="3487737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9" imgW="2247840" imgH="419040" progId="Equation.3">
                  <p:embed/>
                </p:oleObj>
              </mc:Choice>
              <mc:Fallback>
                <p:oleObj name="方程式" r:id="rId9" imgW="2247840" imgH="41904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9013" y="5664200"/>
                        <a:ext cx="3487737" cy="650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5" name="Rectangle 10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43016" name="Rectangle 12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43018" name="Text Box 13"/>
          <p:cNvSpPr txBox="1">
            <a:spLocks noChangeArrowheads="1"/>
          </p:cNvSpPr>
          <p:nvPr/>
        </p:nvSpPr>
        <p:spPr bwMode="auto">
          <a:xfrm>
            <a:off x="926629" y="463142"/>
            <a:ext cx="60487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偏微分：由一個多變數函數得到另一個多變數函數的運算</a:t>
            </a:r>
          </a:p>
        </p:txBody>
      </p:sp>
      <p:sp>
        <p:nvSpPr>
          <p:cNvPr id="43019" name="文字方塊 13"/>
          <p:cNvSpPr txBox="1">
            <a:spLocks noChangeArrowheads="1"/>
          </p:cNvSpPr>
          <p:nvPr/>
        </p:nvSpPr>
        <p:spPr bwMode="auto">
          <a:xfrm>
            <a:off x="900113" y="980728"/>
            <a:ext cx="57864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固定一個變數 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zh-TW" sz="1800" dirty="0">
                <a:cs typeface="Times New Roman" pitchFamily="18" charset="0"/>
              </a:rPr>
              <a:t> </a:t>
            </a:r>
            <a:r>
              <a:rPr lang="zh-TW" altLang="en-US" sz="1800" dirty="0">
                <a:cs typeface="Times New Roman" pitchFamily="18" charset="0"/>
              </a:rPr>
              <a:t>（視為常數），對另一個變數 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zh-TW" sz="1800" dirty="0">
                <a:cs typeface="Times New Roman" pitchFamily="18" charset="0"/>
              </a:rPr>
              <a:t> </a:t>
            </a:r>
            <a:r>
              <a:rPr lang="zh-TW" altLang="en-US" sz="1800" dirty="0">
                <a:cs typeface="Times New Roman" pitchFamily="18" charset="0"/>
              </a:rPr>
              <a:t>微分</a:t>
            </a:r>
          </a:p>
        </p:txBody>
      </p:sp>
      <p:sp>
        <p:nvSpPr>
          <p:cNvPr id="21518" name="文字方塊 14"/>
          <p:cNvSpPr txBox="1">
            <a:spLocks noChangeArrowheads="1"/>
          </p:cNvSpPr>
          <p:nvPr/>
        </p:nvSpPr>
        <p:spPr bwMode="auto">
          <a:xfrm>
            <a:off x="929635" y="3485870"/>
            <a:ext cx="57864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固定一個變數 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zh-TW" altLang="en-US" sz="1800" dirty="0">
                <a:cs typeface="Times New Roman" pitchFamily="18" charset="0"/>
              </a:rPr>
              <a:t>（視為常數），對另一個變數 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zh-TW" sz="1800" dirty="0">
                <a:cs typeface="Times New Roman" pitchFamily="18" charset="0"/>
              </a:rPr>
              <a:t> </a:t>
            </a:r>
            <a:r>
              <a:rPr lang="zh-TW" altLang="en-US" sz="1800" dirty="0">
                <a:cs typeface="Times New Roman" pitchFamily="18" charset="0"/>
              </a:rPr>
              <a:t>微分</a:t>
            </a:r>
          </a:p>
        </p:txBody>
      </p:sp>
      <p:pic>
        <p:nvPicPr>
          <p:cNvPr id="14" name="Picture 1" descr="16_04_FigureB.jpg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08" b="4713"/>
          <a:stretch/>
        </p:blipFill>
        <p:spPr>
          <a:xfrm>
            <a:off x="4645343" y="4941168"/>
            <a:ext cx="4368164" cy="1373620"/>
          </a:xfrm>
          <a:prstGeom prst="rect">
            <a:avLst/>
          </a:prstGeom>
        </p:spPr>
      </p:pic>
      <p:cxnSp>
        <p:nvCxnSpPr>
          <p:cNvPr id="16" name="直線單箭頭接點 15"/>
          <p:cNvCxnSpPr/>
          <p:nvPr/>
        </p:nvCxnSpPr>
        <p:spPr>
          <a:xfrm flipV="1">
            <a:off x="6228184" y="1432067"/>
            <a:ext cx="0" cy="106082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6280124" y="1099617"/>
                <a:ext cx="437812" cy="50199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400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400" i="1">
                              <a:latin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sz="1400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400" i="1">
                              <a:latin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400" dirty="0"/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124" y="1099617"/>
                <a:ext cx="437812" cy="501997"/>
              </a:xfrm>
              <a:prstGeom prst="rect">
                <a:avLst/>
              </a:prstGeom>
              <a:blipFill rotWithShape="1">
                <a:blip r:embed="rId15"/>
                <a:stretch>
                  <a:fillRect b="-120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5560327" y="4240290"/>
                <a:ext cx="253819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𝑦</m:t>
                    </m:r>
                    <m:d>
                      <m:dPr>
                        <m:ctrlPr>
                          <a:rPr lang="en-US" altLang="zh-TW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 dirty="0">
                            <a:latin typeface="Cambria Math"/>
                          </a:rPr>
                          <m:t>𝑥</m:t>
                        </m:r>
                        <m:r>
                          <a:rPr lang="en-US" altLang="zh-TW" i="1" dirty="0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 dirty="0">
                                <a:latin typeface="Cambria Math"/>
                              </a:rPr>
                              <m:t>𝑡</m:t>
                            </m:r>
                          </m:e>
                          <m:sub>
                            <m:r>
                              <a:rPr lang="en-US" altLang="zh-TW" i="1" dirty="0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zh-TW" altLang="en-US" dirty="0"/>
                  <a:t>是瞬間的波型。</a:t>
                </a: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0327" y="4240290"/>
                <a:ext cx="2538195" cy="369332"/>
              </a:xfrm>
              <a:prstGeom prst="rect">
                <a:avLst/>
              </a:prstGeom>
              <a:blipFill rotWithShape="1">
                <a:blip r:embed="rId16"/>
                <a:stretch>
                  <a:fillRect t="-6667" r="-1923" b="-28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898378" y="1556792"/>
                <a:ext cx="1015291" cy="61901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𝑡</m:t>
                          </m:r>
                        </m:den>
                      </m:f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378" y="1556792"/>
                <a:ext cx="1015291" cy="619016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8"/>
              <p:cNvSpPr/>
              <p:nvPr/>
            </p:nvSpPr>
            <p:spPr>
              <a:xfrm>
                <a:off x="900113" y="2280919"/>
                <a:ext cx="1015291" cy="64812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9" name="矩形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113" y="2280919"/>
                <a:ext cx="1015291" cy="648126"/>
              </a:xfrm>
              <a:prstGeom prst="rect">
                <a:avLst/>
              </a:prstGeom>
              <a:blipFill rotWithShape="1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>
              <a:xfrm>
                <a:off x="898376" y="4869160"/>
                <a:ext cx="1015291" cy="61901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376" y="4869160"/>
                <a:ext cx="1015291" cy="619016"/>
              </a:xfrm>
              <a:prstGeom prst="rect">
                <a:avLst/>
              </a:prstGeom>
              <a:blipFill rotWithShape="1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0"/>
              <p:cNvSpPr/>
              <p:nvPr/>
            </p:nvSpPr>
            <p:spPr>
              <a:xfrm>
                <a:off x="898377" y="5666004"/>
                <a:ext cx="1015291" cy="64812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矩形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377" y="5666004"/>
                <a:ext cx="1015291" cy="648126"/>
              </a:xfrm>
              <a:prstGeom prst="rect">
                <a:avLst/>
              </a:prstGeom>
              <a:blipFill rotWithShape="1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882681" y="4014911"/>
                <a:ext cx="3895610" cy="61901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𝑑𝑥</m:t>
                          </m:r>
                        </m:den>
                      </m:f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681" y="4014911"/>
                <a:ext cx="3895610" cy="619016"/>
              </a:xfrm>
              <a:prstGeom prst="rect">
                <a:avLst/>
              </a:prstGeom>
              <a:blipFill rotWithShape="1"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8" grpId="0"/>
      <p:bldP spid="2" grpId="0"/>
      <p:bldP spid="19" grpId="0" animBg="1"/>
      <p:bldP spid="20" grpId="0" animBg="1"/>
      <p:bldP spid="21" grpId="0" animBg="1"/>
      <p:bldP spid="2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2124103"/>
              </p:ext>
            </p:extLst>
          </p:nvPr>
        </p:nvGraphicFramePr>
        <p:xfrm>
          <a:off x="827583" y="3360906"/>
          <a:ext cx="3508375" cy="611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" imgW="2260440" imgH="393480" progId="Equation.3">
                  <p:embed/>
                </p:oleObj>
              </mc:Choice>
              <mc:Fallback>
                <p:oleObj name="方程式" r:id="rId2" imgW="2260440" imgH="3934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3" y="3360906"/>
                        <a:ext cx="3508375" cy="611187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3116791"/>
              </p:ext>
            </p:extLst>
          </p:nvPr>
        </p:nvGraphicFramePr>
        <p:xfrm>
          <a:off x="827583" y="4099769"/>
          <a:ext cx="3979863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4" imgW="2565360" imgH="419040" progId="Equation.3">
                  <p:embed/>
                </p:oleObj>
              </mc:Choice>
              <mc:Fallback>
                <p:oleObj name="方程式" r:id="rId4" imgW="2565360" imgH="41904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3" y="4099769"/>
                        <a:ext cx="3979863" cy="650875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2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8533282"/>
              </p:ext>
            </p:extLst>
          </p:nvPr>
        </p:nvGraphicFramePr>
        <p:xfrm>
          <a:off x="827583" y="5028432"/>
          <a:ext cx="3568700" cy="611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6" imgW="2298600" imgH="393480" progId="Equation.3">
                  <p:embed/>
                </p:oleObj>
              </mc:Choice>
              <mc:Fallback>
                <p:oleObj name="方程式" r:id="rId6" imgW="2298600" imgH="39348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3" y="5028432"/>
                        <a:ext cx="3568700" cy="611188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38" name="Rectangle 10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44040" name="Rectangle 12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44041" name="文字方塊 13"/>
          <p:cNvSpPr txBox="1">
            <a:spLocks noChangeArrowheads="1"/>
          </p:cNvSpPr>
          <p:nvPr/>
        </p:nvSpPr>
        <p:spPr bwMode="auto">
          <a:xfrm>
            <a:off x="5289226" y="304609"/>
            <a:ext cx="3429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固定一個變數 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zh-TW" altLang="en-US" sz="1800" dirty="0">
                <a:cs typeface="Times New Roman" pitchFamily="18" charset="0"/>
              </a:rPr>
              <a:t>（視為常數），對另一個變數 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zh-TW" sz="1800" dirty="0">
                <a:cs typeface="Times New Roman" pitchFamily="18" charset="0"/>
              </a:rPr>
              <a:t> </a:t>
            </a:r>
            <a:r>
              <a:rPr lang="zh-TW" altLang="en-US" sz="1800" dirty="0">
                <a:cs typeface="Times New Roman" pitchFamily="18" charset="0"/>
              </a:rPr>
              <a:t>微分</a:t>
            </a:r>
          </a:p>
        </p:txBody>
      </p:sp>
      <p:sp>
        <p:nvSpPr>
          <p:cNvPr id="2" name="文字方塊 14"/>
          <p:cNvSpPr txBox="1">
            <a:spLocks noChangeArrowheads="1"/>
          </p:cNvSpPr>
          <p:nvPr/>
        </p:nvSpPr>
        <p:spPr bwMode="auto">
          <a:xfrm>
            <a:off x="4503414" y="5031632"/>
            <a:ext cx="30718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固定一個變數 </a:t>
            </a:r>
            <a:r>
              <a:rPr lang="en-US" altLang="zh-TW" sz="1800" i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zh-TW" altLang="en-US" sz="1800">
                <a:cs typeface="Times New Roman" pitchFamily="18" charset="0"/>
              </a:rPr>
              <a:t>（視為常數），對另一個變數 </a:t>
            </a:r>
            <a:r>
              <a:rPr lang="en-US" altLang="zh-TW" sz="1800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zh-TW" sz="1800">
                <a:cs typeface="Times New Roman" pitchFamily="18" charset="0"/>
              </a:rPr>
              <a:t> </a:t>
            </a:r>
            <a:r>
              <a:rPr lang="zh-TW" altLang="en-US" sz="1800">
                <a:cs typeface="Times New Roman" pitchFamily="18" charset="0"/>
              </a:rPr>
              <a:t>微分</a:t>
            </a:r>
          </a:p>
        </p:txBody>
      </p:sp>
      <p:sp>
        <p:nvSpPr>
          <p:cNvPr id="44044" name="文字方塊 12"/>
          <p:cNvSpPr txBox="1">
            <a:spLocks noChangeArrowheads="1"/>
          </p:cNvSpPr>
          <p:nvPr/>
        </p:nvSpPr>
        <p:spPr bwMode="auto">
          <a:xfrm>
            <a:off x="755576" y="308771"/>
            <a:ext cx="26431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以正弦波為例：</a:t>
            </a:r>
          </a:p>
        </p:txBody>
      </p:sp>
      <p:pic>
        <p:nvPicPr>
          <p:cNvPr id="44045" name="Picture 13" descr="wave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88" b="12801"/>
          <a:stretch>
            <a:fillRect/>
          </a:stretch>
        </p:blipFill>
        <p:spPr bwMode="auto">
          <a:xfrm>
            <a:off x="4932039" y="3599707"/>
            <a:ext cx="414337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827583" y="1052736"/>
                <a:ext cx="5476564" cy="203517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𝑡</m:t>
                          </m:r>
                        </m:den>
                      </m:f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≡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𝑦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,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𝑚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i="0" smtClean="0">
                                  <a:latin typeface="Cambria Math"/>
                                  <a:ea typeface="Cambria Math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𝑘</m:t>
                                  </m:r>
                                  <m:sSub>
                                    <m:sSubPr>
                                      <m:ctrlP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±</m:t>
                                  </m:r>
                                  <m:r>
                                    <a:rPr lang="zh-TW" altLang="en-US" b="0" i="1" smtClean="0">
                                      <a:latin typeface="Cambria Math"/>
                                      <a:ea typeface="Cambria Math"/>
                                    </a:rPr>
                                    <m:t>𝜔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en-US" altLang="zh-TW" i="1" dirty="0">
                  <a:latin typeface="Cambria Math"/>
                  <a:ea typeface="Cambria Math"/>
                </a:endParaRPr>
              </a:p>
              <a:p>
                <a:endParaRPr lang="en-US" altLang="zh-TW" i="1" dirty="0">
                  <a:latin typeface="Cambria Math"/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𝑚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/>
                                      <a:ea typeface="Cambria Math"/>
                                    </a:rPr>
                                    <m:t>sin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𝑘</m:t>
                                      </m:r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  <m:r>
                                        <a:rPr lang="en-US" altLang="zh-TW" i="1" smtClean="0">
                                          <a:latin typeface="Cambria Math"/>
                                          <a:ea typeface="Cambria Math"/>
                                        </a:rPr>
                                        <m:t>±</m:t>
                                      </m:r>
                                      <m:r>
                                        <a:rPr lang="zh-TW" altLang="en-US" i="1">
                                          <a:latin typeface="Cambria Math"/>
                                          <a:ea typeface="Cambria Math"/>
                                        </a:rPr>
                                        <m:t>𝜔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d>
                        </m:num>
                        <m:den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𝑘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TW" i="1" smtClean="0">
                                  <a:latin typeface="Cambria Math"/>
                                  <a:ea typeface="Cambria Math"/>
                                </a:rPr>
                                <m:t>±</m:t>
                              </m:r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</m:d>
                        </m:den>
                      </m:f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𝑘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TW" i="1" smtClean="0">
                                  <a:latin typeface="Cambria Math"/>
                                  <a:ea typeface="Cambria Math"/>
                                </a:rPr>
                                <m:t>±</m:t>
                              </m:r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en-US" altLang="zh-TW" b="0" i="1" dirty="0">
                  <a:latin typeface="Cambria Math"/>
                  <a:ea typeface="Cambria Math"/>
                </a:endParaRPr>
              </a:p>
              <a:p>
                <a:endParaRPr lang="en-US" altLang="zh-TW" b="0" i="1" dirty="0">
                  <a:latin typeface="Cambria Math"/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𝑦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𝑚</m:t>
                          </m:r>
                        </m:sub>
                      </m:sSub>
                      <m:func>
                        <m:func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i="0" smtClean="0">
                              <a:latin typeface="Cambria Math"/>
                              <a:ea typeface="Cambria Math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𝑘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</m:d>
                          <m: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±</m:t>
                              </m:r>
                              <m:r>
                                <a:rPr lang="zh-TW" altLang="en-US" b="0" i="1" smtClean="0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</m:d>
                        </m:e>
                      </m:func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±</m:t>
                          </m:r>
                          <m:r>
                            <a:rPr lang="zh-TW" altLang="en-US" b="0" i="1" smtClean="0">
                              <a:latin typeface="Cambria Math"/>
                              <a:ea typeface="Cambria Math"/>
                            </a:rPr>
                            <m:t>𝜔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𝑦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𝑚</m:t>
                          </m:r>
                        </m:sub>
                      </m:sSub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  <a:ea typeface="Cambria Math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𝑘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altLang="zh-TW" dirty="0">
                  <a:ea typeface="Cambria Math"/>
                </a:endParaRPr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3" y="1052736"/>
                <a:ext cx="5476564" cy="2035173"/>
              </a:xfrm>
              <a:prstGeom prst="rect">
                <a:avLst/>
              </a:prstGeom>
              <a:blipFill rotWithShape="1">
                <a:blip r:embed="rId10"/>
                <a:stretch>
                  <a:fillRect b="-59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345166" y="4099769"/>
                <a:ext cx="2979534" cy="64812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𝜔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𝑦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𝑚</m:t>
                          </m:r>
                        </m:sub>
                      </m:sSub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  <a:ea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𝑘𝑥</m:t>
                              </m:r>
                              <m:r>
                                <a:rPr lang="en-US" altLang="zh-TW" i="1" smtClean="0">
                                  <a:latin typeface="Cambria Math"/>
                                  <a:ea typeface="Cambria Math"/>
                                </a:rPr>
                                <m:t>±</m:t>
                              </m:r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166" y="4099769"/>
                <a:ext cx="2979534" cy="648126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/>
              <p:cNvSpPr/>
              <p:nvPr/>
            </p:nvSpPr>
            <p:spPr>
              <a:xfrm>
                <a:off x="345165" y="3356992"/>
                <a:ext cx="2784993" cy="61901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=±</m:t>
                      </m:r>
                      <m:r>
                        <a:rPr lang="zh-TW" altLang="en-US" i="1" smtClean="0">
                          <a:latin typeface="Cambria Math"/>
                          <a:ea typeface="Cambria Math"/>
                        </a:rPr>
                        <m:t>𝜔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𝑦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𝑚</m:t>
                          </m:r>
                        </m:sub>
                      </m:sSub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nor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𝑘𝑥</m:t>
                              </m:r>
                              <m:r>
                                <a:rPr lang="en-US" altLang="zh-TW" i="1" smtClean="0">
                                  <a:latin typeface="Cambria Math"/>
                                  <a:ea typeface="Cambria Math"/>
                                </a:rPr>
                                <m:t>±</m:t>
                              </m:r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矩形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165" y="3356992"/>
                <a:ext cx="2784993" cy="619016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/>
              <p:cNvSpPr/>
              <p:nvPr/>
            </p:nvSpPr>
            <p:spPr>
              <a:xfrm>
                <a:off x="345166" y="5016465"/>
                <a:ext cx="2573461" cy="61901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𝑘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𝑦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𝑚</m:t>
                          </m:r>
                        </m:sub>
                      </m:sSub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nor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𝑘𝑥</m:t>
                              </m:r>
                              <m:r>
                                <a:rPr lang="en-US" altLang="zh-TW" i="1" smtClean="0">
                                  <a:latin typeface="Cambria Math"/>
                                  <a:ea typeface="Cambria Math"/>
                                </a:rPr>
                                <m:t>±</m:t>
                              </m:r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166" y="5016465"/>
                <a:ext cx="2573461" cy="619016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/>
              <p:cNvSpPr/>
              <p:nvPr/>
            </p:nvSpPr>
            <p:spPr>
              <a:xfrm>
                <a:off x="364059" y="5805264"/>
                <a:ext cx="2945615" cy="64812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𝑘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𝑦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𝑚</m:t>
                          </m:r>
                        </m:sub>
                      </m:sSub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  <a:ea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𝑘𝑥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±</m:t>
                              </m:r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矩形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059" y="5805264"/>
                <a:ext cx="2945615" cy="648126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2483768" y="312117"/>
                <a:ext cx="2736304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𝑦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𝑦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𝑚</m:t>
                          </m:r>
                        </m:sub>
                      </m:sSub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  <a:ea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𝑘𝑥</m:t>
                              </m:r>
                              <m:r>
                                <a:rPr lang="en-US" altLang="zh-TW" i="1" smtClean="0">
                                  <a:latin typeface="Cambria Math"/>
                                  <a:ea typeface="Cambria Math"/>
                                </a:rPr>
                                <m:t>±</m:t>
                              </m:r>
                              <m:r>
                                <a:rPr lang="zh-TW" altLang="en-US" i="1" smtClean="0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3768" y="312117"/>
                <a:ext cx="2736304" cy="369332"/>
              </a:xfrm>
              <a:prstGeom prst="rect">
                <a:avLst/>
              </a:prstGeom>
              <a:blipFill rotWithShape="1">
                <a:blip r:embed="rId15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字方塊 17"/>
          <p:cNvSpPr txBox="1">
            <a:spLocks noChangeArrowheads="1"/>
          </p:cNvSpPr>
          <p:nvPr/>
        </p:nvSpPr>
        <p:spPr bwMode="auto">
          <a:xfrm>
            <a:off x="1115616" y="2570806"/>
            <a:ext cx="62150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正弦波波函數的二次時間偏微分與二次空間偏微分成正比！</a:t>
            </a:r>
            <a:endParaRPr lang="en-US" altLang="zh-TW" sz="1800" dirty="0"/>
          </a:p>
        </p:txBody>
      </p:sp>
      <p:sp>
        <p:nvSpPr>
          <p:cNvPr id="12" name="文字方塊 11"/>
          <p:cNvSpPr txBox="1">
            <a:spLocks noChangeArrowheads="1"/>
          </p:cNvSpPr>
          <p:nvPr/>
        </p:nvSpPr>
        <p:spPr bwMode="auto">
          <a:xfrm>
            <a:off x="1115616" y="3907878"/>
            <a:ext cx="4249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比例常數與頻率及傳播方向無關！</a:t>
            </a:r>
            <a:endParaRPr lang="en-US" altLang="zh-TW" sz="1800" dirty="0"/>
          </a:p>
        </p:txBody>
      </p:sp>
      <p:sp>
        <p:nvSpPr>
          <p:cNvPr id="16" name="文字方塊 15"/>
          <p:cNvSpPr txBox="1"/>
          <p:nvPr/>
        </p:nvSpPr>
        <p:spPr>
          <a:xfrm>
            <a:off x="1115616" y="4339926"/>
            <a:ext cx="4753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此式對任何頻率的正弦波及其疊加都正確！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/>
              <p:cNvSpPr/>
              <p:nvPr/>
            </p:nvSpPr>
            <p:spPr>
              <a:xfrm>
                <a:off x="4860032" y="2996952"/>
                <a:ext cx="1593898" cy="64825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矩形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0032" y="2996952"/>
                <a:ext cx="1593898" cy="648254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/>
              <p:cNvSpPr/>
              <p:nvPr/>
            </p:nvSpPr>
            <p:spPr>
              <a:xfrm>
                <a:off x="2915816" y="2997080"/>
                <a:ext cx="1631664" cy="64812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 smtClean="0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8" name="矩形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5816" y="2997080"/>
                <a:ext cx="1631664" cy="648126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2915816" y="1031212"/>
                <a:ext cx="2979534" cy="64812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𝜔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𝑦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𝑚</m:t>
                          </m:r>
                        </m:sub>
                      </m:sSub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  <a:ea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𝑘𝑥</m:t>
                              </m:r>
                              <m:r>
                                <a:rPr lang="en-US" altLang="zh-TW" i="1" smtClean="0">
                                  <a:latin typeface="Cambria Math"/>
                                  <a:ea typeface="Cambria Math"/>
                                </a:rPr>
                                <m:t>±</m:t>
                              </m:r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5816" y="1031212"/>
                <a:ext cx="2979534" cy="648126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915816" y="1793565"/>
                <a:ext cx="2945615" cy="64812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𝑘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𝑦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𝑚</m:t>
                          </m:r>
                        </m:sub>
                      </m:sSub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  <a:ea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𝑘𝑥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±</m:t>
                              </m:r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5816" y="1793565"/>
                <a:ext cx="2945615" cy="648126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6804248" y="3014713"/>
                <a:ext cx="1358769" cy="61286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𝑘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zh-TW" altLang="en-US" i="1" smtClean="0">
                              <a:latin typeface="Cambria Math"/>
                              <a:ea typeface="Cambria Math"/>
                            </a:rPr>
                            <m:t>𝜔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4248" y="3014713"/>
                <a:ext cx="1358769" cy="612860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8"/>
              <p:cNvSpPr/>
              <p:nvPr/>
            </p:nvSpPr>
            <p:spPr>
              <a:xfrm>
                <a:off x="5580112" y="4200465"/>
                <a:ext cx="1593898" cy="64825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9" name="矩形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0112" y="4200465"/>
                <a:ext cx="1593898" cy="648254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7" grpId="0" animBg="1"/>
      <p:bldP spid="18" grpId="0" animBg="1"/>
      <p:bldP spid="4" grpId="0" animBg="1"/>
      <p:bldP spid="1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文字方塊 2"/>
          <p:cNvSpPr txBox="1">
            <a:spLocks noChangeArrowheads="1"/>
          </p:cNvSpPr>
          <p:nvPr/>
        </p:nvSpPr>
        <p:spPr bwMode="auto">
          <a:xfrm>
            <a:off x="2124075" y="2276475"/>
            <a:ext cx="6264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這是一個所有正弦波及其疊加都滿足的方程式！</a:t>
            </a:r>
          </a:p>
        </p:txBody>
      </p:sp>
      <p:sp>
        <p:nvSpPr>
          <p:cNvPr id="46084" name="文字方塊 3"/>
          <p:cNvSpPr txBox="1">
            <a:spLocks noChangeArrowheads="1"/>
          </p:cNvSpPr>
          <p:nvPr/>
        </p:nvSpPr>
        <p:spPr bwMode="auto">
          <a:xfrm>
            <a:off x="2124075" y="2781300"/>
            <a:ext cx="51117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它是不是適用於所有的弦波？</a:t>
            </a:r>
          </a:p>
        </p:txBody>
      </p:sp>
      <p:pic>
        <p:nvPicPr>
          <p:cNvPr id="46085" name="Picture 13" descr="wav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88" b="12801"/>
          <a:stretch>
            <a:fillRect/>
          </a:stretch>
        </p:blipFill>
        <p:spPr bwMode="auto">
          <a:xfrm>
            <a:off x="3995738" y="3429000"/>
            <a:ext cx="414337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6" name="文字方塊 6"/>
          <p:cNvSpPr txBox="1">
            <a:spLocks noChangeArrowheads="1"/>
          </p:cNvSpPr>
          <p:nvPr/>
        </p:nvSpPr>
        <p:spPr bwMode="auto">
          <a:xfrm>
            <a:off x="2081263" y="4869160"/>
            <a:ext cx="56165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現在開始由弦所滿足的物理定律出發，來討論波了。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2195736" y="1484784"/>
                <a:ext cx="1593898" cy="64825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5736" y="1484784"/>
                <a:ext cx="1593898" cy="64825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文字方塊 2"/>
          <p:cNvSpPr txBox="1">
            <a:spLocks noChangeArrowheads="1"/>
          </p:cNvSpPr>
          <p:nvPr/>
        </p:nvSpPr>
        <p:spPr bwMode="auto">
          <a:xfrm>
            <a:off x="2051720" y="548680"/>
            <a:ext cx="4664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畢竟弦只是一個粒子系統的連續極限！</a:t>
            </a:r>
          </a:p>
        </p:txBody>
      </p:sp>
      <p:sp>
        <p:nvSpPr>
          <p:cNvPr id="47109" name="文字方塊 12"/>
          <p:cNvSpPr txBox="1">
            <a:spLocks noChangeArrowheads="1"/>
          </p:cNvSpPr>
          <p:nvPr/>
        </p:nvSpPr>
        <p:spPr bwMode="auto">
          <a:xfrm>
            <a:off x="2051720" y="1052736"/>
            <a:ext cx="3816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每一個粒子都滿足牛頓運動定律！</a:t>
            </a:r>
            <a:endParaRPr lang="en-US" altLang="zh-TW" sz="1800" dirty="0"/>
          </a:p>
        </p:txBody>
      </p:sp>
      <p:pic>
        <p:nvPicPr>
          <p:cNvPr id="7" name="Picture 1" descr="16_07_FigureA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5" b="51402"/>
          <a:stretch/>
        </p:blipFill>
        <p:spPr>
          <a:xfrm>
            <a:off x="2706353" y="1556792"/>
            <a:ext cx="2507084" cy="4437066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71" y="1915815"/>
            <a:ext cx="2281238" cy="288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6" descr="viol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988840"/>
            <a:ext cx="4694238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7" descr="triangl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365327"/>
            <a:ext cx="3097213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文字方塊 4"/>
          <p:cNvSpPr txBox="1">
            <a:spLocks noChangeArrowheads="1"/>
          </p:cNvSpPr>
          <p:nvPr/>
        </p:nvSpPr>
        <p:spPr bwMode="auto">
          <a:xfrm>
            <a:off x="3348559" y="1268115"/>
            <a:ext cx="32400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弦必須拉緊才能產生弦波！</a:t>
            </a:r>
          </a:p>
        </p:txBody>
      </p:sp>
    </p:spTree>
    <p:extLst>
      <p:ext uri="{BB962C8B-B14F-4D97-AF65-F5344CB8AC3E}">
        <p14:creationId xmlns:p14="http://schemas.microsoft.com/office/powerpoint/2010/main" val="141071642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 descr="fig1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31" b="28148"/>
          <a:stretch/>
        </p:blipFill>
        <p:spPr bwMode="auto">
          <a:xfrm>
            <a:off x="1979712" y="2276872"/>
            <a:ext cx="5256212" cy="2117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直線單箭頭接點 3"/>
          <p:cNvCxnSpPr/>
          <p:nvPr/>
        </p:nvCxnSpPr>
        <p:spPr>
          <a:xfrm>
            <a:off x="5291237" y="2924571"/>
            <a:ext cx="647700" cy="15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單箭頭接點 4"/>
          <p:cNvCxnSpPr/>
          <p:nvPr/>
        </p:nvCxnSpPr>
        <p:spPr>
          <a:xfrm rot="10800000">
            <a:off x="4643537" y="2924571"/>
            <a:ext cx="576262" cy="15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笑臉 7"/>
          <p:cNvSpPr/>
          <p:nvPr/>
        </p:nvSpPr>
        <p:spPr>
          <a:xfrm>
            <a:off x="5146774" y="2780108"/>
            <a:ext cx="288925" cy="288925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graphicFrame>
        <p:nvGraphicFramePr>
          <p:cNvPr id="922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237406"/>
              </p:ext>
            </p:extLst>
          </p:nvPr>
        </p:nvGraphicFramePr>
        <p:xfrm>
          <a:off x="4643537" y="2997596"/>
          <a:ext cx="431800" cy="433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139579" imgH="164957" progId="Equation.3">
                  <p:embed/>
                </p:oleObj>
              </mc:Choice>
              <mc:Fallback>
                <p:oleObj name="方程式" r:id="rId3" imgW="139579" imgH="16495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537" y="2997596"/>
                        <a:ext cx="431800" cy="433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3" name="文字方塊 10"/>
          <p:cNvSpPr txBox="1">
            <a:spLocks noChangeArrowheads="1"/>
          </p:cNvSpPr>
          <p:nvPr/>
        </p:nvSpPr>
        <p:spPr bwMode="auto">
          <a:xfrm>
            <a:off x="3131840" y="1628799"/>
            <a:ext cx="31686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弦的張力 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zh-TW" altLang="en-US" sz="1800" dirty="0">
                <a:cs typeface="Times New Roman" pitchFamily="18" charset="0"/>
              </a:rPr>
              <a:t> 是重要要素</a:t>
            </a:r>
          </a:p>
        </p:txBody>
      </p:sp>
    </p:spTree>
    <p:extLst>
      <p:ext uri="{BB962C8B-B14F-4D97-AF65-F5344CB8AC3E}">
        <p14:creationId xmlns:p14="http://schemas.microsoft.com/office/powerpoint/2010/main" val="151974652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Text Box 6"/>
          <p:cNvSpPr txBox="1">
            <a:spLocks noChangeArrowheads="1"/>
          </p:cNvSpPr>
          <p:nvPr/>
        </p:nvSpPr>
        <p:spPr bwMode="auto">
          <a:xfrm>
            <a:off x="2483768" y="1201316"/>
            <a:ext cx="46434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弦的組成元素只有垂直運動：</a:t>
            </a:r>
          </a:p>
        </p:txBody>
      </p:sp>
      <p:sp>
        <p:nvSpPr>
          <p:cNvPr id="48132" name="Text Box 13"/>
          <p:cNvSpPr txBox="1">
            <a:spLocks noChangeArrowheads="1"/>
          </p:cNvSpPr>
          <p:nvPr/>
        </p:nvSpPr>
        <p:spPr bwMode="auto">
          <a:xfrm>
            <a:off x="2502818" y="629816"/>
            <a:ext cx="30956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將牛頓定律用在一小段弦上</a:t>
            </a:r>
          </a:p>
        </p:txBody>
      </p:sp>
      <p:sp>
        <p:nvSpPr>
          <p:cNvPr id="48133" name="文字方塊 5"/>
          <p:cNvSpPr txBox="1">
            <a:spLocks noChangeArrowheads="1"/>
          </p:cNvSpPr>
          <p:nvPr/>
        </p:nvSpPr>
        <p:spPr bwMode="auto">
          <a:xfrm>
            <a:off x="2483768" y="1772816"/>
            <a:ext cx="46434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一小段弦的垂直受力，等於垂直加速度</a:t>
            </a:r>
          </a:p>
        </p:txBody>
      </p:sp>
      <p:pic>
        <p:nvPicPr>
          <p:cNvPr id="6" name="Picture 2" descr="16_42_FigureA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4"/>
          <a:stretch/>
        </p:blipFill>
        <p:spPr>
          <a:xfrm>
            <a:off x="2339752" y="2348880"/>
            <a:ext cx="4318752" cy="3863858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6" descr="D:\Dropbox\Documents\課程\YoungTextBook\Images\Chapter15\A_Images\A_Figures_and_Photos\15_15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476250"/>
            <a:ext cx="3673475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2" descr="D:\Dropbox\Documents\課程\YoungTextBook\Images\Chapter15\A_Images\A_Figures_and_Photos\15_13_Fig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88" b="17506"/>
          <a:stretch>
            <a:fillRect/>
          </a:stretch>
        </p:blipFill>
        <p:spPr bwMode="auto">
          <a:xfrm>
            <a:off x="2484438" y="3141663"/>
            <a:ext cx="4505325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6_07_Figur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4"/>
          <a:stretch/>
        </p:blipFill>
        <p:spPr>
          <a:xfrm>
            <a:off x="395536" y="27772"/>
            <a:ext cx="4623170" cy="6752764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5213957" y="2104733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因為弦段在水平方向不動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5220072" y="2420888"/>
            <a:ext cx="36577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dirty="0"/>
              <a:t>弦段來自兩邊受力的水平分量抵消，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5213957" y="3140968"/>
                <a:ext cx="352839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TW" altLang="en-US" dirty="0"/>
                  <a:t>若波幅度不大，此力的水平分量，就等於弦無波時的張力 </a:t>
                </a:r>
                <a14:m>
                  <m:oMath xmlns:m="http://schemas.openxmlformats.org/officeDocument/2006/math">
                    <m:r>
                      <a:rPr lang="zh-TW" altLang="en-US" i="1" smtClean="0">
                        <a:latin typeface="Cambria Math"/>
                      </a:rPr>
                      <m:t>𝜏</m:t>
                    </m:r>
                  </m:oMath>
                </a14:m>
                <a:r>
                  <a:rPr lang="zh-TW" altLang="en-US" dirty="0"/>
                  <a:t>！</a:t>
                </a:r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3957" y="3140968"/>
                <a:ext cx="3528392" cy="923330"/>
              </a:xfrm>
              <a:prstGeom prst="rect">
                <a:avLst/>
              </a:prstGeom>
              <a:blipFill rotWithShape="1">
                <a:blip r:embed="rId3"/>
                <a:stretch>
                  <a:fillRect l="-1382" r="-3800" b="-460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16400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C:\Users\Chia-Hung Chang\Downloads\Data\Knight\Media\Chapter20\Images\20_01Figure-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3694"/>
            <a:ext cx="4054475" cy="515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4" descr="D:\Dropbox\Documents\課程\YoungTextBook\Images\Chapter15\A_Images\A_Figures_and_Photos\15_05_Fig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038672"/>
            <a:ext cx="4468812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2700338" y="404664"/>
            <a:ext cx="4468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水波即是水面的擾動在空間中的傳播</a:t>
            </a:r>
          </a:p>
        </p:txBody>
      </p:sp>
    </p:spTree>
    <p:extLst>
      <p:ext uri="{BB962C8B-B14F-4D97-AF65-F5344CB8AC3E}">
        <p14:creationId xmlns:p14="http://schemas.microsoft.com/office/powerpoint/2010/main" val="64503332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D:\Dropbox\Documents\課程\YoungTextBook\Images\Chapter15\A_Images\A_Figures_and_Photos\15_13_Figur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88" b="17506"/>
          <a:stretch>
            <a:fillRect/>
          </a:stretch>
        </p:blipFill>
        <p:spPr bwMode="auto">
          <a:xfrm>
            <a:off x="534523" y="142673"/>
            <a:ext cx="3265974" cy="2465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0" name="矩形 39"/>
              <p:cNvSpPr/>
              <p:nvPr/>
            </p:nvSpPr>
            <p:spPr>
              <a:xfrm>
                <a:off x="1660344" y="5037041"/>
                <a:ext cx="2633991" cy="648126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1800" i="1" smtClean="0">
                          <a:latin typeface="Cambria Math"/>
                          <a:ea typeface="Cambria Math"/>
                        </a:rPr>
                        <m:t>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∙∆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n-US" sz="1800" b="0" i="1" smtClean="0">
                              <a:latin typeface="Cambria Math"/>
                              <a:ea typeface="Cambria Math"/>
                            </a:rPr>
                            <m:t>𝜇</m:t>
                          </m:r>
                          <m:r>
                            <a:rPr lang="zh-TW" altLang="en-US" sz="1800" b="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0" name="矩形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0344" y="5037041"/>
                <a:ext cx="2633991" cy="64812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字方塊 37"/>
              <p:cNvSpPr txBox="1"/>
              <p:nvPr/>
            </p:nvSpPr>
            <p:spPr>
              <a:xfrm>
                <a:off x="19383" y="3927475"/>
                <a:ext cx="9185656" cy="714683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1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zh-TW" altLang="en-US" sz="1800" i="1">
                          <a:latin typeface="Cambria Math"/>
                        </a:rPr>
                        <m:t>𝜏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tan</m:t>
                          </m:r>
                        </m:fName>
                        <m:e>
                          <m:r>
                            <a:rPr lang="zh-TW" altLang="en-US" i="1">
                              <a:latin typeface="Cambria Math"/>
                            </a:rPr>
                            <m:t>𝜃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+∆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r>
                        <a:rPr lang="zh-TW" altLang="en-US" sz="1800" i="1">
                          <a:latin typeface="Cambria Math"/>
                        </a:rPr>
                        <m:t>𝜏</m:t>
                      </m:r>
                      <m:func>
                        <m:func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1800">
                              <a:latin typeface="Cambria Math"/>
                            </a:rPr>
                            <m:t>tan</m:t>
                          </m:r>
                        </m:fName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𝜃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~</m:t>
                      </m:r>
                      <m:r>
                        <a:rPr lang="zh-TW" altLang="en-US" sz="1800" b="0" i="1" smtClean="0">
                          <a:latin typeface="Cambria Math"/>
                          <a:ea typeface="Cambria Math"/>
                        </a:rPr>
                        <m:t>𝜏</m:t>
                      </m:r>
                      <m:r>
                        <a:rPr lang="zh-TW" altLang="en-US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𝑦</m:t>
                              </m:r>
                            </m:num>
                            <m:den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den>
                          </m:f>
                          <m:d>
                            <m:d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+∆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,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</m:d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𝑦</m:t>
                              </m:r>
                            </m:num>
                            <m:den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den>
                          </m:f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,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zh-TW" altLang="en-US" sz="1800" b="0" i="1" smtClean="0">
                          <a:latin typeface="Cambria Math"/>
                          <a:ea typeface="Cambria Math"/>
                        </a:rPr>
                        <m:t>𝜏</m:t>
                      </m:r>
                      <m:r>
                        <a:rPr lang="zh-TW" altLang="en-US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den>
                      </m:f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𝑦</m:t>
                              </m:r>
                            </m:num>
                            <m:den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∙∆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𝑥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8" name="文字方塊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83" y="3927475"/>
                <a:ext cx="9185656" cy="714683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179" name="Rectangle 8"/>
          <p:cNvSpPr>
            <a:spLocks noChangeArrowheads="1"/>
          </p:cNvSpPr>
          <p:nvPr/>
        </p:nvSpPr>
        <p:spPr bwMode="auto">
          <a:xfrm>
            <a:off x="-16114" y="34432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graphicFrame>
        <p:nvGraphicFramePr>
          <p:cNvPr id="18435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0836902"/>
              </p:ext>
            </p:extLst>
          </p:nvPr>
        </p:nvGraphicFramePr>
        <p:xfrm>
          <a:off x="2627074" y="3211835"/>
          <a:ext cx="1460500" cy="58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6" imgW="977760" imgH="393480" progId="Equation.3">
                  <p:embed/>
                </p:oleObj>
              </mc:Choice>
              <mc:Fallback>
                <p:oleObj name="方程式" r:id="rId6" imgW="977760" imgH="39348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074" y="3211835"/>
                        <a:ext cx="1460500" cy="587375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184" name="Rectangle 13"/>
          <p:cNvSpPr>
            <a:spLocks noChangeArrowheads="1"/>
          </p:cNvSpPr>
          <p:nvPr/>
        </p:nvSpPr>
        <p:spPr bwMode="auto">
          <a:xfrm>
            <a:off x="-16114" y="33289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0186" name="Rectangle 15"/>
          <p:cNvSpPr>
            <a:spLocks noChangeArrowheads="1"/>
          </p:cNvSpPr>
          <p:nvPr/>
        </p:nvSpPr>
        <p:spPr bwMode="auto">
          <a:xfrm>
            <a:off x="-16114" y="33623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3" name="文字方塊 19"/>
          <p:cNvSpPr txBox="1">
            <a:spLocks noChangeArrowheads="1"/>
          </p:cNvSpPr>
          <p:nvPr/>
        </p:nvSpPr>
        <p:spPr bwMode="auto">
          <a:xfrm>
            <a:off x="269636" y="3447828"/>
            <a:ext cx="23574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垂直總受力</a:t>
            </a:r>
          </a:p>
        </p:txBody>
      </p:sp>
      <p:sp>
        <p:nvSpPr>
          <p:cNvPr id="18452" name="文字方塊 20"/>
          <p:cNvSpPr txBox="1">
            <a:spLocks noChangeArrowheads="1"/>
          </p:cNvSpPr>
          <p:nvPr/>
        </p:nvSpPr>
        <p:spPr bwMode="auto">
          <a:xfrm>
            <a:off x="1633221" y="4641850"/>
            <a:ext cx="47863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一小段弦的垂直受力必須等於垂直加速度！</a:t>
            </a:r>
          </a:p>
        </p:txBody>
      </p:sp>
      <p:cxnSp>
        <p:nvCxnSpPr>
          <p:cNvPr id="23" name="直線單箭頭接點 22"/>
          <p:cNvCxnSpPr/>
          <p:nvPr/>
        </p:nvCxnSpPr>
        <p:spPr>
          <a:xfrm rot="5400000" flipH="1" flipV="1">
            <a:off x="3142790" y="5765045"/>
            <a:ext cx="500063" cy="15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54" name="文字方塊 23"/>
          <p:cNvSpPr txBox="1">
            <a:spLocks noChangeArrowheads="1"/>
          </p:cNvSpPr>
          <p:nvPr/>
        </p:nvSpPr>
        <p:spPr bwMode="auto">
          <a:xfrm>
            <a:off x="3169127" y="6020147"/>
            <a:ext cx="857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質量</a:t>
            </a:r>
          </a:p>
        </p:txBody>
      </p:sp>
      <p:cxnSp>
        <p:nvCxnSpPr>
          <p:cNvPr id="25" name="直線單箭頭接點 24"/>
          <p:cNvCxnSpPr/>
          <p:nvPr/>
        </p:nvCxnSpPr>
        <p:spPr>
          <a:xfrm rot="5400000" flipH="1" flipV="1">
            <a:off x="3762876" y="5918933"/>
            <a:ext cx="500062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56" name="文字方塊 25"/>
          <p:cNvSpPr txBox="1">
            <a:spLocks noChangeArrowheads="1"/>
          </p:cNvSpPr>
          <p:nvPr/>
        </p:nvSpPr>
        <p:spPr bwMode="auto">
          <a:xfrm>
            <a:off x="4012113" y="6206745"/>
            <a:ext cx="17859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垂直加速度</a:t>
            </a:r>
          </a:p>
        </p:txBody>
      </p:sp>
      <p:sp>
        <p:nvSpPr>
          <p:cNvPr id="28" name="文字方塊 19"/>
          <p:cNvSpPr txBox="1">
            <a:spLocks noChangeArrowheads="1"/>
          </p:cNvSpPr>
          <p:nvPr/>
        </p:nvSpPr>
        <p:spPr bwMode="auto">
          <a:xfrm>
            <a:off x="269636" y="2713038"/>
            <a:ext cx="29289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來自左端垂直受力：</a:t>
            </a:r>
          </a:p>
        </p:txBody>
      </p:sp>
      <p:sp>
        <p:nvSpPr>
          <p:cNvPr id="29" name="橢圓 28"/>
          <p:cNvSpPr/>
          <p:nvPr/>
        </p:nvSpPr>
        <p:spPr>
          <a:xfrm>
            <a:off x="7720688" y="3916589"/>
            <a:ext cx="1030297" cy="7143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0" name="橢圓 29"/>
          <p:cNvSpPr/>
          <p:nvPr/>
        </p:nvSpPr>
        <p:spPr>
          <a:xfrm>
            <a:off x="8683288" y="4075420"/>
            <a:ext cx="419100" cy="4191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32" name="直線單箭頭接點 31"/>
          <p:cNvCxnSpPr/>
          <p:nvPr/>
        </p:nvCxnSpPr>
        <p:spPr>
          <a:xfrm flipV="1">
            <a:off x="7542237" y="4642158"/>
            <a:ext cx="356903" cy="11612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字方塊 32"/>
          <p:cNvSpPr txBox="1">
            <a:spLocks noChangeArrowheads="1"/>
          </p:cNvSpPr>
          <p:nvPr/>
        </p:nvSpPr>
        <p:spPr bwMode="auto">
          <a:xfrm>
            <a:off x="6368234" y="5765839"/>
            <a:ext cx="203120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400" dirty="0"/>
              <a:t>斜率隨 </a:t>
            </a:r>
            <a:r>
              <a:rPr lang="en-US" altLang="zh-TW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TW" sz="1400" dirty="0"/>
              <a:t> </a:t>
            </a:r>
            <a:r>
              <a:rPr lang="zh-TW" altLang="en-US" sz="1400" dirty="0"/>
              <a:t>座標之變化率</a:t>
            </a:r>
          </a:p>
        </p:txBody>
      </p:sp>
      <p:cxnSp>
        <p:nvCxnSpPr>
          <p:cNvPr id="34" name="直線單箭頭接點 33"/>
          <p:cNvCxnSpPr/>
          <p:nvPr/>
        </p:nvCxnSpPr>
        <p:spPr>
          <a:xfrm flipV="1">
            <a:off x="8761244" y="4494520"/>
            <a:ext cx="0" cy="7856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字方塊 35"/>
          <p:cNvSpPr txBox="1">
            <a:spLocks noChangeArrowheads="1"/>
          </p:cNvSpPr>
          <p:nvPr/>
        </p:nvSpPr>
        <p:spPr bwMode="auto">
          <a:xfrm>
            <a:off x="7899140" y="5280124"/>
            <a:ext cx="1143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TW" altLang="en-US" sz="1400" dirty="0"/>
              <a:t> 座標變化</a:t>
            </a:r>
          </a:p>
        </p:txBody>
      </p:sp>
      <p:sp>
        <p:nvSpPr>
          <p:cNvPr id="35" name="文字方塊 19"/>
          <p:cNvSpPr txBox="1">
            <a:spLocks noChangeArrowheads="1"/>
          </p:cNvSpPr>
          <p:nvPr/>
        </p:nvSpPr>
        <p:spPr bwMode="auto">
          <a:xfrm>
            <a:off x="4761758" y="2705577"/>
            <a:ext cx="1788869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右端垂直受力：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6526259" y="2691664"/>
                <a:ext cx="2515881" cy="39126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zh-TW" altLang="en-US" b="0" i="1" smtClean="0">
                          <a:latin typeface="Cambria Math"/>
                        </a:rPr>
                        <m:t>𝜏</m:t>
                      </m:r>
                      <m:r>
                        <a:rPr lang="zh-TW" altLang="en-US" b="0" i="1" smtClean="0">
                          <a:latin typeface="Cambria Math"/>
                        </a:rPr>
                        <m:t>∙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tan</m:t>
                          </m:r>
                        </m:fName>
                        <m:e>
                          <m:r>
                            <a:rPr lang="zh-TW" altLang="en-US" i="1">
                              <a:latin typeface="Cambria Math"/>
                            </a:rPr>
                            <m:t>𝜃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+∆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6259" y="2691664"/>
                <a:ext cx="2515881" cy="391261"/>
              </a:xfrm>
              <a:prstGeom prst="rect">
                <a:avLst/>
              </a:prstGeom>
              <a:blipFill rotWithShape="1">
                <a:blip r:embed="rId8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字方塊 36"/>
              <p:cNvSpPr txBox="1"/>
              <p:nvPr/>
            </p:nvSpPr>
            <p:spPr>
              <a:xfrm>
                <a:off x="2627074" y="2713038"/>
                <a:ext cx="1966564" cy="39126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zh-TW" altLang="en-US" b="0" i="1" smtClean="0">
                          <a:latin typeface="Cambria Math"/>
                        </a:rPr>
                        <m:t>𝜏</m:t>
                      </m:r>
                      <m:r>
                        <a:rPr lang="zh-TW" altLang="en-US" b="0" i="1" smtClean="0">
                          <a:latin typeface="Cambria Math"/>
                        </a:rPr>
                        <m:t>∙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tan</m:t>
                          </m:r>
                        </m:fName>
                        <m:e>
                          <m:r>
                            <a:rPr lang="zh-TW" altLang="en-US" i="1">
                              <a:latin typeface="Cambria Math"/>
                            </a:rPr>
                            <m:t>𝜃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7" name="文字方塊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7074" y="2713038"/>
                <a:ext cx="1966564" cy="391261"/>
              </a:xfrm>
              <a:prstGeom prst="rect">
                <a:avLst/>
              </a:prstGeom>
              <a:blipFill rotWithShape="1">
                <a:blip r:embed="rId9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文字方塊 41"/>
          <p:cNvSpPr txBox="1">
            <a:spLocks noChangeArrowheads="1"/>
          </p:cNvSpPr>
          <p:nvPr/>
        </p:nvSpPr>
        <p:spPr bwMode="auto">
          <a:xfrm>
            <a:off x="5196694" y="3289399"/>
            <a:ext cx="203120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400" dirty="0"/>
              <a:t>斜率隨 </a:t>
            </a:r>
            <a:r>
              <a:rPr lang="en-US" altLang="zh-TW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TW" sz="1400" dirty="0"/>
              <a:t> </a:t>
            </a:r>
            <a:r>
              <a:rPr lang="zh-TW" altLang="en-US" sz="1400" dirty="0"/>
              <a:t>座標之變化</a:t>
            </a:r>
          </a:p>
        </p:txBody>
      </p:sp>
      <p:cxnSp>
        <p:nvCxnSpPr>
          <p:cNvPr id="43" name="直線單箭頭接點 42"/>
          <p:cNvCxnSpPr/>
          <p:nvPr/>
        </p:nvCxnSpPr>
        <p:spPr>
          <a:xfrm flipH="1">
            <a:off x="5909770" y="3584490"/>
            <a:ext cx="1" cy="42476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物件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6373693"/>
              </p:ext>
            </p:extLst>
          </p:nvPr>
        </p:nvGraphicFramePr>
        <p:xfrm>
          <a:off x="3253713" y="1123603"/>
          <a:ext cx="169863" cy="185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0" imgW="126720" imgH="139680" progId="Equation.3">
                  <p:embed/>
                </p:oleObj>
              </mc:Choice>
              <mc:Fallback>
                <p:oleObj name="方程式" r:id="rId10" imgW="126720" imgH="139680" progId="Equation.3">
                  <p:embed/>
                  <p:pic>
                    <p:nvPicPr>
                      <p:cNvPr id="0" name="物件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3713" y="1123603"/>
                        <a:ext cx="169863" cy="1857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物件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5473390"/>
              </p:ext>
            </p:extLst>
          </p:nvPr>
        </p:nvGraphicFramePr>
        <p:xfrm>
          <a:off x="811470" y="1487649"/>
          <a:ext cx="169863" cy="185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2" imgW="126835" imgH="139518" progId="Equation.3">
                  <p:embed/>
                </p:oleObj>
              </mc:Choice>
              <mc:Fallback>
                <p:oleObj name="方程式" r:id="rId12" imgW="126835" imgH="139518" progId="Equation.3">
                  <p:embed/>
                  <p:pic>
                    <p:nvPicPr>
                      <p:cNvPr id="0" name="物件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1470" y="1487649"/>
                        <a:ext cx="169863" cy="1857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19383" y="1723142"/>
                <a:ext cx="57606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>
                          <a:latin typeface="Cambria Math"/>
                        </a:rPr>
                        <m:t>𝜃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83" y="1723142"/>
                <a:ext cx="576064" cy="369332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直線單箭頭接點 12"/>
          <p:cNvCxnSpPr/>
          <p:nvPr/>
        </p:nvCxnSpPr>
        <p:spPr>
          <a:xfrm flipV="1">
            <a:off x="595446" y="1812739"/>
            <a:ext cx="432048" cy="68067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3820707" y="631969"/>
                <a:ext cx="125136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>
                          <a:latin typeface="Cambria Math"/>
                        </a:rPr>
                        <m:t>𝜃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+∆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0707" y="631969"/>
                <a:ext cx="1251368" cy="369332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直線單箭頭接點 47"/>
          <p:cNvCxnSpPr/>
          <p:nvPr/>
        </p:nvCxnSpPr>
        <p:spPr>
          <a:xfrm flipH="1">
            <a:off x="3307225" y="820365"/>
            <a:ext cx="513482" cy="102783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6" descr="D:\Dropbox\Documents\課程\YoungTextBook\Images\Chapter15\A_Images\A_Figures_and_Photos\15_15_Figure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667" y="1078677"/>
            <a:ext cx="2133942" cy="1468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1" name="矩形 40"/>
              <p:cNvSpPr/>
              <p:nvPr/>
            </p:nvSpPr>
            <p:spPr>
              <a:xfrm>
                <a:off x="1621688" y="6015870"/>
                <a:ext cx="1480918" cy="64819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𝜇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𝜏</m:t>
                          </m:r>
                        </m:den>
                      </m:f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1" name="矩形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1688" y="6015870"/>
                <a:ext cx="1480918" cy="648191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38" grpId="0" animBg="1"/>
      <p:bldP spid="3" grpId="0"/>
      <p:bldP spid="18452" grpId="0"/>
      <p:bldP spid="18454" grpId="0"/>
      <p:bldP spid="18454" grpId="1"/>
      <p:bldP spid="18456" grpId="0"/>
      <p:bldP spid="18456" grpId="1"/>
      <p:bldP spid="28" grpId="0"/>
      <p:bldP spid="29" grpId="0" animBg="1"/>
      <p:bldP spid="29" grpId="1" animBg="1"/>
      <p:bldP spid="30" grpId="0" animBg="1"/>
      <p:bldP spid="30" grpId="1" animBg="1"/>
      <p:bldP spid="33" grpId="0"/>
      <p:bldP spid="33" grpId="1"/>
      <p:bldP spid="36" grpId="0"/>
      <p:bldP spid="36" grpId="1"/>
      <p:bldP spid="35" grpId="0"/>
      <p:bldP spid="4" grpId="0" animBg="1"/>
      <p:bldP spid="37" grpId="0" animBg="1"/>
      <p:bldP spid="42" grpId="0"/>
      <p:bldP spid="41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D:\Dropbox\Documents\課程\YoungTextBook\Images\Chapter15\A_Images\A_Figures_and_Photos\15_13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88" b="17506"/>
          <a:stretch>
            <a:fillRect/>
          </a:stretch>
        </p:blipFill>
        <p:spPr bwMode="auto">
          <a:xfrm>
            <a:off x="2411760" y="151692"/>
            <a:ext cx="4505325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Rectangle 8"/>
          <p:cNvSpPr>
            <a:spLocks noChangeArrowheads="1"/>
          </p:cNvSpPr>
          <p:nvPr/>
        </p:nvSpPr>
        <p:spPr bwMode="auto">
          <a:xfrm>
            <a:off x="0" y="33004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45064" name="Rectangle 13"/>
          <p:cNvSpPr>
            <a:spLocks noChangeArrowheads="1"/>
          </p:cNvSpPr>
          <p:nvPr/>
        </p:nvSpPr>
        <p:spPr bwMode="auto">
          <a:xfrm>
            <a:off x="0" y="293394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45066" name="Rectangle 1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graphicFrame>
        <p:nvGraphicFramePr>
          <p:cNvPr id="4507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7475241"/>
              </p:ext>
            </p:extLst>
          </p:nvPr>
        </p:nvGraphicFramePr>
        <p:xfrm>
          <a:off x="2682003" y="2036724"/>
          <a:ext cx="528638" cy="23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393480" imgH="177480" progId="Equation.3">
                  <p:embed/>
                </p:oleObj>
              </mc:Choice>
              <mc:Fallback>
                <p:oleObj name="方程式" r:id="rId3" imgW="39348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2003" y="2036724"/>
                        <a:ext cx="528638" cy="2381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72" name="Line 21"/>
          <p:cNvSpPr>
            <a:spLocks noChangeShapeType="1"/>
          </p:cNvSpPr>
          <p:nvPr/>
        </p:nvSpPr>
        <p:spPr bwMode="auto">
          <a:xfrm flipV="1">
            <a:off x="4564944" y="1448779"/>
            <a:ext cx="7055" cy="48000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graphicFrame>
        <p:nvGraphicFramePr>
          <p:cNvPr id="4507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1878376"/>
              </p:ext>
            </p:extLst>
          </p:nvPr>
        </p:nvGraphicFramePr>
        <p:xfrm>
          <a:off x="4634270" y="1313765"/>
          <a:ext cx="3175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177646" imgH="241091" progId="Equation.3">
                  <p:embed/>
                </p:oleObj>
              </mc:Choice>
              <mc:Fallback>
                <p:oleObj name="方程式" r:id="rId5" imgW="177646" imgH="24109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4270" y="1313765"/>
                        <a:ext cx="317500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52" name="文字方塊 20"/>
          <p:cNvSpPr txBox="1">
            <a:spLocks noChangeArrowheads="1"/>
          </p:cNvSpPr>
          <p:nvPr/>
        </p:nvSpPr>
        <p:spPr bwMode="auto">
          <a:xfrm>
            <a:off x="313041" y="3589338"/>
            <a:ext cx="47863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latin typeface="Arial" charset="0"/>
              </a:rPr>
              <a:t>一小段弦的垂直受力必須等於垂直加速度！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2781717" y="4894166"/>
                <a:ext cx="2633991" cy="648126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1800" i="1" smtClean="0">
                          <a:latin typeface="Cambria Math"/>
                          <a:ea typeface="Cambria Math"/>
                        </a:rPr>
                        <m:t>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∙∆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n-US" sz="1800" b="0" i="1" smtClean="0">
                              <a:latin typeface="Cambria Math"/>
                              <a:ea typeface="Cambria Math"/>
                            </a:rPr>
                            <m:t>𝜇</m:t>
                          </m:r>
                          <m:r>
                            <a:rPr lang="zh-TW" altLang="en-US" sz="1800" b="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1717" y="4894166"/>
                <a:ext cx="2633991" cy="648126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矩形 34"/>
              <p:cNvSpPr/>
              <p:nvPr/>
            </p:nvSpPr>
            <p:spPr>
              <a:xfrm>
                <a:off x="2781717" y="5695156"/>
                <a:ext cx="1480918" cy="64819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𝜇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𝜏</m:t>
                          </m:r>
                        </m:den>
                      </m:f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5" name="矩形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1717" y="5695156"/>
                <a:ext cx="1480918" cy="648191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字方塊 36"/>
              <p:cNvSpPr txBox="1"/>
              <p:nvPr/>
            </p:nvSpPr>
            <p:spPr>
              <a:xfrm>
                <a:off x="313041" y="4104075"/>
                <a:ext cx="8659294" cy="714683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1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zh-TW" altLang="en-US" sz="1800" i="1">
                          <a:latin typeface="Cambria Math"/>
                        </a:rPr>
                        <m:t>𝜏</m:t>
                      </m:r>
                      <m:func>
                        <m:func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1800">
                              <a:latin typeface="Cambria Math"/>
                            </a:rPr>
                            <m:t>tan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𝜃</m:t>
                              </m:r>
                              <m:r>
                                <a:rPr lang="en-US" altLang="zh-TW" sz="1800" i="1">
                                  <a:latin typeface="Cambria Math"/>
                                </a:rPr>
                                <m:t>+</m:t>
                              </m:r>
                              <m:r>
                                <a:rPr lang="en-US" altLang="zh-TW" sz="1800" i="1">
                                  <a:latin typeface="Cambria Math"/>
                                </a:rPr>
                                <m:t>𝑑</m:t>
                              </m:r>
                              <m:r>
                                <a:rPr lang="zh-TW" altLang="en-US" sz="1800" i="1">
                                  <a:latin typeface="Cambria Math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r>
                        <a:rPr lang="zh-TW" altLang="en-US" sz="1800" i="1">
                          <a:latin typeface="Cambria Math"/>
                        </a:rPr>
                        <m:t>𝜏</m:t>
                      </m:r>
                      <m:func>
                        <m:func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1800">
                              <a:latin typeface="Cambria Math"/>
                            </a:rPr>
                            <m:t>tan</m:t>
                          </m:r>
                        </m:fName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𝜃</m:t>
                          </m:r>
                        </m:e>
                      </m:func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~</m:t>
                      </m:r>
                      <m:r>
                        <a:rPr lang="zh-TW" altLang="en-US" sz="1800" b="0" i="1" smtClean="0">
                          <a:latin typeface="Cambria Math"/>
                          <a:ea typeface="Cambria Math"/>
                        </a:rPr>
                        <m:t>𝜏</m:t>
                      </m:r>
                      <m:r>
                        <a:rPr lang="zh-TW" altLang="en-US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𝑦</m:t>
                              </m:r>
                            </m:num>
                            <m:den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den>
                          </m:f>
                          <m:d>
                            <m:d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+∆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,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</m:d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𝑦</m:t>
                              </m:r>
                            </m:num>
                            <m:den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den>
                          </m:f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,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zh-TW" altLang="en-US" sz="1800" b="0" i="1" smtClean="0">
                          <a:latin typeface="Cambria Math"/>
                          <a:ea typeface="Cambria Math"/>
                        </a:rPr>
                        <m:t>𝜏</m:t>
                      </m:r>
                      <m:r>
                        <a:rPr lang="zh-TW" altLang="en-US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den>
                      </m:f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𝑦</m:t>
                              </m:r>
                            </m:num>
                            <m:den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∙∆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𝑥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7" name="文字方塊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041" y="4104075"/>
                <a:ext cx="8659294" cy="714683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物件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0267054"/>
              </p:ext>
            </p:extLst>
          </p:nvPr>
        </p:nvGraphicFramePr>
        <p:xfrm>
          <a:off x="6154383" y="1545380"/>
          <a:ext cx="528638" cy="23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1" imgW="393480" imgH="177480" progId="Equation.3">
                  <p:embed/>
                </p:oleObj>
              </mc:Choice>
              <mc:Fallback>
                <p:oleObj name="方程式" r:id="rId11" imgW="39348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4383" y="1545380"/>
                        <a:ext cx="528638" cy="2381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5772120" y="1070181"/>
                <a:ext cx="92429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1800" i="1">
                          <a:latin typeface="Cambria Math"/>
                        </a:rPr>
                        <m:t>𝜃</m:t>
                      </m:r>
                      <m:r>
                        <a:rPr lang="en-US" altLang="zh-TW" sz="1800" i="1">
                          <a:latin typeface="Cambria Math"/>
                        </a:rPr>
                        <m:t>+</m:t>
                      </m:r>
                      <m:r>
                        <a:rPr lang="en-US" altLang="zh-TW" sz="1800" i="1">
                          <a:latin typeface="Cambria Math"/>
                        </a:rPr>
                        <m:t>𝑑</m:t>
                      </m:r>
                      <m:r>
                        <a:rPr lang="zh-TW" altLang="en-US" sz="1800" i="1">
                          <a:latin typeface="Cambria Math"/>
                        </a:rPr>
                        <m:t>𝜃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2120" y="1070181"/>
                <a:ext cx="924291" cy="369332"/>
              </a:xfrm>
              <a:prstGeom prst="rect">
                <a:avLst/>
              </a:prstGeom>
              <a:blipFill rotWithShape="1"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矩形 26"/>
              <p:cNvSpPr/>
              <p:nvPr/>
            </p:nvSpPr>
            <p:spPr>
              <a:xfrm>
                <a:off x="2781717" y="2303875"/>
                <a:ext cx="37895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1800" i="1">
                          <a:latin typeface="Cambria Math"/>
                        </a:rPr>
                        <m:t>𝜃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7" name="矩形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1717" y="2303875"/>
                <a:ext cx="378950" cy="369332"/>
              </a:xfrm>
              <a:prstGeom prst="rect">
                <a:avLst/>
              </a:prstGeom>
              <a:blipFill rotWithShape="1"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588181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5132990" y="3201369"/>
            <a:ext cx="2016224" cy="2736304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338" name="Picture 4" descr="wave1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4" t="3971" r="19898" b="59311"/>
          <a:stretch/>
        </p:blipFill>
        <p:spPr bwMode="auto">
          <a:xfrm>
            <a:off x="958237" y="3366284"/>
            <a:ext cx="3170518" cy="2513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4" descr="F12_1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97" t="13823" r="32866" b="54584"/>
          <a:stretch/>
        </p:blipFill>
        <p:spPr bwMode="auto">
          <a:xfrm rot="5400000">
            <a:off x="5271063" y="4240326"/>
            <a:ext cx="799665" cy="70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932704" y="1053532"/>
            <a:ext cx="5292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地震波的橫波也是非常相似的機制：</a:t>
            </a:r>
          </a:p>
        </p:txBody>
      </p:sp>
      <p:sp>
        <p:nvSpPr>
          <p:cNvPr id="5" name="矩形 4"/>
          <p:cNvSpPr/>
          <p:nvPr/>
        </p:nvSpPr>
        <p:spPr>
          <a:xfrm>
            <a:off x="7020272" y="1875759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扭曲</a:t>
            </a:r>
          </a:p>
        </p:txBody>
      </p:sp>
      <p:pic>
        <p:nvPicPr>
          <p:cNvPr id="12" name="Picture 2" descr="D:\Dropbox\Documents\課程\YoungTextBook\Images\Chapter15\A_Images\A_Figures_and_Photos\15_13_Figur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88" b="17506"/>
          <a:stretch>
            <a:fillRect/>
          </a:stretch>
        </p:blipFill>
        <p:spPr bwMode="auto">
          <a:xfrm>
            <a:off x="958237" y="1638092"/>
            <a:ext cx="2071233" cy="1563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F12_1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0" t="12868" r="53530" b="34780"/>
          <a:stretch/>
        </p:blipFill>
        <p:spPr bwMode="auto">
          <a:xfrm rot="5400000">
            <a:off x="5727683" y="4432690"/>
            <a:ext cx="692746" cy="422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F12_1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6" t="20230" r="32866" b="37647"/>
          <a:stretch/>
        </p:blipFill>
        <p:spPr bwMode="auto">
          <a:xfrm rot="5400000">
            <a:off x="5756671" y="4452397"/>
            <a:ext cx="1658244" cy="60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平行四邊形 6"/>
          <p:cNvSpPr/>
          <p:nvPr/>
        </p:nvSpPr>
        <p:spPr>
          <a:xfrm rot="5400000">
            <a:off x="5851214" y="3750292"/>
            <a:ext cx="1469156" cy="601354"/>
          </a:xfrm>
          <a:prstGeom prst="parallelogram">
            <a:avLst>
              <a:gd name="adj" fmla="val 7109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6" name="直線單箭頭接點 15"/>
          <p:cNvCxnSpPr>
            <a:stCxn id="13" idx="2"/>
          </p:cNvCxnSpPr>
          <p:nvPr/>
        </p:nvCxnSpPr>
        <p:spPr>
          <a:xfrm flipV="1">
            <a:off x="5862995" y="3923951"/>
            <a:ext cx="0" cy="7198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單箭頭接點 18"/>
          <p:cNvCxnSpPr/>
          <p:nvPr/>
        </p:nvCxnSpPr>
        <p:spPr>
          <a:xfrm>
            <a:off x="6292157" y="4753072"/>
            <a:ext cx="0" cy="106148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/>
          <p:cNvCxnSpPr/>
          <p:nvPr/>
        </p:nvCxnSpPr>
        <p:spPr>
          <a:xfrm flipV="1">
            <a:off x="2324678" y="3201369"/>
            <a:ext cx="2793235" cy="1245036"/>
          </a:xfrm>
          <a:prstGeom prst="line">
            <a:avLst/>
          </a:prstGeom>
          <a:ln w="15875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接點 25"/>
          <p:cNvCxnSpPr/>
          <p:nvPr/>
        </p:nvCxnSpPr>
        <p:spPr>
          <a:xfrm>
            <a:off x="2324677" y="4651208"/>
            <a:ext cx="2793236" cy="1286465"/>
          </a:xfrm>
          <a:prstGeom prst="line">
            <a:avLst/>
          </a:prstGeom>
          <a:ln w="15875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梯形 26"/>
          <p:cNvSpPr/>
          <p:nvPr/>
        </p:nvSpPr>
        <p:spPr>
          <a:xfrm rot="16200000">
            <a:off x="2369568" y="3156480"/>
            <a:ext cx="2703458" cy="2793238"/>
          </a:xfrm>
          <a:prstGeom prst="trapezoid">
            <a:avLst>
              <a:gd name="adj" fmla="val 46793"/>
            </a:avLst>
          </a:prstGeom>
          <a:solidFill>
            <a:schemeClr val="accent1">
              <a:alpha val="32000"/>
            </a:schemeClr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6" name="Picture 4" descr="F12_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6" r="26993" b="21085"/>
          <a:stretch>
            <a:fillRect/>
          </a:stretch>
        </p:blipFill>
        <p:spPr bwMode="auto">
          <a:xfrm rot="5400000">
            <a:off x="5134976" y="1357249"/>
            <a:ext cx="2013785" cy="1406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字方塊 36"/>
              <p:cNvSpPr txBox="1"/>
              <p:nvPr/>
            </p:nvSpPr>
            <p:spPr>
              <a:xfrm>
                <a:off x="7020272" y="2419730"/>
                <a:ext cx="2013180" cy="61093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𝐹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∝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𝐿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𝐿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~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tan</m:t>
                          </m:r>
                        </m:fName>
                        <m:e>
                          <m:r>
                            <a:rPr lang="zh-TW" altLang="en-US" i="1">
                              <a:latin typeface="Cambria Math"/>
                            </a:rPr>
                            <m:t>𝜃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7" name="文字方塊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0272" y="2419730"/>
                <a:ext cx="2013180" cy="610936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958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5" descr="fig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86"/>
          <a:stretch>
            <a:fillRect/>
          </a:stretch>
        </p:blipFill>
        <p:spPr bwMode="auto">
          <a:xfrm>
            <a:off x="1000125" y="2643188"/>
            <a:ext cx="24130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4" descr="wave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45"/>
          <a:stretch>
            <a:fillRect/>
          </a:stretch>
        </p:blipFill>
        <p:spPr bwMode="auto">
          <a:xfrm>
            <a:off x="3643313" y="2000250"/>
            <a:ext cx="2214562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5" descr="fig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56"/>
          <a:stretch>
            <a:fillRect/>
          </a:stretch>
        </p:blipFill>
        <p:spPr bwMode="auto">
          <a:xfrm>
            <a:off x="3429000" y="3714750"/>
            <a:ext cx="2841625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4" descr="http://www.exploratorium.edu/theworld/sonar/images/sonar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2000250"/>
            <a:ext cx="2738437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420"/>
          <a:stretch>
            <a:fillRect/>
          </a:stretch>
        </p:blipFill>
        <p:spPr bwMode="auto">
          <a:xfrm>
            <a:off x="3571875" y="4643438"/>
            <a:ext cx="270827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7" name="Text Box 6"/>
          <p:cNvSpPr txBox="1">
            <a:spLocks noChangeArrowheads="1"/>
          </p:cNvSpPr>
          <p:nvPr/>
        </p:nvSpPr>
        <p:spPr bwMode="auto">
          <a:xfrm>
            <a:off x="3348038" y="620713"/>
            <a:ext cx="3384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b="1">
                <a:solidFill>
                  <a:srgbClr val="FF0000"/>
                </a:solidFill>
              </a:rPr>
              <a:t>波方程式 </a:t>
            </a:r>
            <a:r>
              <a:rPr lang="en-US" altLang="zh-TW" sz="1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Wave Equation</a:t>
            </a:r>
            <a:endParaRPr lang="zh-TW" altLang="en-US" sz="1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文字方塊 13"/>
          <p:cNvSpPr txBox="1">
            <a:spLocks noChangeArrowheads="1"/>
          </p:cNvSpPr>
          <p:nvPr/>
        </p:nvSpPr>
        <p:spPr bwMode="auto">
          <a:xfrm>
            <a:off x="3276600" y="6021388"/>
            <a:ext cx="4248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所有波動現象滿足的運動方程式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/>
              <p:cNvSpPr/>
              <p:nvPr/>
            </p:nvSpPr>
            <p:spPr>
              <a:xfrm>
                <a:off x="3361612" y="1052736"/>
                <a:ext cx="1480918" cy="64819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𝜇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𝜏</m:t>
                          </m:r>
                        </m:den>
                      </m:f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矩形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1612" y="1052736"/>
                <a:ext cx="1480918" cy="648191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/>
              <p:cNvSpPr/>
              <p:nvPr/>
            </p:nvSpPr>
            <p:spPr>
              <a:xfrm>
                <a:off x="3369643" y="1052673"/>
                <a:ext cx="2446311" cy="64825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𝜇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𝜏</m:t>
                          </m:r>
                        </m:den>
                      </m:f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9643" y="1052673"/>
                <a:ext cx="2446311" cy="648254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6372200" y="1010360"/>
                <a:ext cx="991297" cy="9106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𝑣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𝜏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𝜇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2200" y="1010360"/>
                <a:ext cx="991297" cy="910699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/>
              <p:cNvSpPr/>
              <p:nvPr/>
            </p:nvSpPr>
            <p:spPr>
              <a:xfrm>
                <a:off x="3383065" y="1052736"/>
                <a:ext cx="1593898" cy="64825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矩形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3065" y="1052736"/>
                <a:ext cx="1593898" cy="648254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9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9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animBg="1"/>
      <p:bldP spid="16" grpId="1" animBg="1"/>
      <p:bldP spid="2" grpId="0" animBg="1"/>
      <p:bldP spid="17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Text Box 6"/>
          <p:cNvSpPr txBox="1">
            <a:spLocks noChangeArrowheads="1"/>
          </p:cNvSpPr>
          <p:nvPr/>
        </p:nvSpPr>
        <p:spPr bwMode="auto">
          <a:xfrm>
            <a:off x="1571625" y="1000125"/>
            <a:ext cx="6286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弦整體波函數所滿足的</a:t>
            </a:r>
            <a:r>
              <a:rPr lang="zh-TW" altLang="en-US" sz="1800">
                <a:solidFill>
                  <a:srgbClr val="FF0000"/>
                </a:solidFill>
              </a:rPr>
              <a:t>牛頓運動方程式</a:t>
            </a:r>
            <a:r>
              <a:rPr lang="zh-TW" altLang="en-US" sz="1800"/>
              <a:t>就是</a:t>
            </a:r>
            <a:r>
              <a:rPr lang="zh-TW" altLang="en-US" sz="1800">
                <a:solidFill>
                  <a:srgbClr val="FF0000"/>
                </a:solidFill>
              </a:rPr>
              <a:t>波方程式</a:t>
            </a:r>
          </a:p>
        </p:txBody>
      </p:sp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1619672" y="2997200"/>
            <a:ext cx="31350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以下證明：這個方程式的解：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2843808" y="1629292"/>
                <a:ext cx="1593898" cy="64825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3808" y="1629292"/>
                <a:ext cx="1593898" cy="64825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4860032" y="1557338"/>
                <a:ext cx="991297" cy="9106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𝑣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𝜏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𝜇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0032" y="1557338"/>
                <a:ext cx="991297" cy="91069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4754714" y="3010629"/>
                <a:ext cx="1201932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𝑣𝑡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4714" y="3010629"/>
                <a:ext cx="1201932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2" descr="16_31_FigureB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1" t="24729" b="39464"/>
          <a:stretch/>
        </p:blipFill>
        <p:spPr>
          <a:xfrm>
            <a:off x="1691680" y="3573016"/>
            <a:ext cx="4714438" cy="15841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4899019" y="1233275"/>
            <a:ext cx="45878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3253" name="Rectangle 10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3255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3257" name="Rectangle 14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3259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3264" name="Rectangle 2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3265" name="Text Box 22"/>
          <p:cNvSpPr txBox="1">
            <a:spLocks noChangeArrowheads="1"/>
          </p:cNvSpPr>
          <p:nvPr/>
        </p:nvSpPr>
        <p:spPr bwMode="auto">
          <a:xfrm>
            <a:off x="5724128" y="6263697"/>
            <a:ext cx="19431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波速真的是常數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268" name="文字方塊 20"/>
              <p:cNvSpPr txBox="1">
                <a:spLocks noChangeArrowheads="1"/>
              </p:cNvSpPr>
              <p:nvPr/>
            </p:nvSpPr>
            <p:spPr bwMode="auto">
              <a:xfrm>
                <a:off x="3615442" y="2282211"/>
                <a:ext cx="95655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固定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𝑡</m:t>
                    </m:r>
                  </m:oMath>
                </a14:m>
                <a:endParaRPr lang="zh-TW" altLang="en-US" sz="18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3268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15442" y="2282211"/>
                <a:ext cx="956558" cy="369332"/>
              </a:xfrm>
              <a:prstGeom prst="rect">
                <a:avLst/>
              </a:prstGeom>
              <a:blipFill rotWithShape="1">
                <a:blip r:embed="rId2"/>
                <a:stretch>
                  <a:fillRect l="-5096"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269" name="文字方塊 21"/>
          <p:cNvSpPr txBox="1">
            <a:spLocks noChangeArrowheads="1"/>
          </p:cNvSpPr>
          <p:nvPr/>
        </p:nvSpPr>
        <p:spPr bwMode="auto">
          <a:xfrm>
            <a:off x="4148236" y="4195783"/>
            <a:ext cx="9286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固定 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x</a:t>
            </a:r>
            <a:endParaRPr lang="zh-TW" altLang="en-US" sz="1800" i="1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1089458" y="2152773"/>
                <a:ext cx="2431462" cy="62876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𝑑𝑓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′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𝑑𝑓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′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9458" y="2152773"/>
                <a:ext cx="2431462" cy="62876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>
              <a:xfrm>
                <a:off x="1089457" y="2990798"/>
                <a:ext cx="3732497" cy="64812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𝑑𝑥</m:t>
                          </m:r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𝑑𝑓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′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′</m:t>
                          </m:r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𝑑𝑓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′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/>
                            </a:rPr>
                            <m:t>𝑓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′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9457" y="2990798"/>
                <a:ext cx="3732497" cy="64812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>
              <a:xfrm>
                <a:off x="1089457" y="4020411"/>
                <a:ext cx="2952328" cy="62876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𝑡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𝑑𝑓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′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𝑑𝑓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′</m:t>
                          </m:r>
                        </m:den>
                      </m:f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𝑣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9457" y="4020411"/>
                <a:ext cx="2952328" cy="62876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/>
              <p:cNvSpPr txBox="1"/>
              <p:nvPr/>
            </p:nvSpPr>
            <p:spPr>
              <a:xfrm>
                <a:off x="1089456" y="4795137"/>
                <a:ext cx="6107496" cy="64812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𝑑𝑓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′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𝑣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′</m:t>
                          </m:r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𝑑𝑓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′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𝑣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/>
                            </a:rPr>
                            <m:t>𝑓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′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𝑣</m:t>
                              </m:r>
                            </m:e>
                          </m:d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9456" y="4795137"/>
                <a:ext cx="6107496" cy="648126"/>
              </a:xfrm>
              <a:prstGeom prst="rect">
                <a:avLst/>
              </a:prstGeom>
              <a:blipFill>
                <a:blip r:embed="rId6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方塊 2"/>
          <p:cNvSpPr txBox="1"/>
          <p:nvPr/>
        </p:nvSpPr>
        <p:spPr>
          <a:xfrm>
            <a:off x="2765121" y="440641"/>
            <a:ext cx="1511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波方程式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1031222" y="1027543"/>
            <a:ext cx="2952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代入我們猜出來的波動解：</a:t>
            </a:r>
          </a:p>
        </p:txBody>
      </p:sp>
      <p:sp>
        <p:nvSpPr>
          <p:cNvPr id="28" name="文字方塊 27"/>
          <p:cNvSpPr txBox="1"/>
          <p:nvPr/>
        </p:nvSpPr>
        <p:spPr>
          <a:xfrm>
            <a:off x="1012515" y="6263697"/>
            <a:ext cx="5479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我們猜出來的波動解的確是波方程式的解！</a:t>
            </a:r>
          </a:p>
        </p:txBody>
      </p:sp>
      <p:sp>
        <p:nvSpPr>
          <p:cNvPr id="53263" name="Line 19"/>
          <p:cNvSpPr>
            <a:spLocks noChangeShapeType="1"/>
          </p:cNvSpPr>
          <p:nvPr/>
        </p:nvSpPr>
        <p:spPr bwMode="auto">
          <a:xfrm>
            <a:off x="6241368" y="5336302"/>
            <a:ext cx="39344" cy="21456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3262" name="Line 18"/>
          <p:cNvSpPr>
            <a:spLocks noChangeShapeType="1"/>
          </p:cNvSpPr>
          <p:nvPr/>
        </p:nvSpPr>
        <p:spPr bwMode="auto">
          <a:xfrm>
            <a:off x="4821525" y="3210583"/>
            <a:ext cx="447137" cy="2340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矩形 25"/>
              <p:cNvSpPr/>
              <p:nvPr/>
            </p:nvSpPr>
            <p:spPr>
              <a:xfrm>
                <a:off x="1115616" y="301180"/>
                <a:ext cx="1480918" cy="64819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𝜇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𝜏</m:t>
                          </m:r>
                        </m:den>
                      </m:f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6" name="矩形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616" y="301180"/>
                <a:ext cx="1480918" cy="648191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矩形 26"/>
              <p:cNvSpPr/>
              <p:nvPr/>
            </p:nvSpPr>
            <p:spPr>
              <a:xfrm>
                <a:off x="1081734" y="1444690"/>
                <a:ext cx="2901815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𝑣𝑡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′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7" name="矩形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1734" y="1444690"/>
                <a:ext cx="2901815" cy="369332"/>
              </a:xfrm>
              <a:prstGeom prst="rect">
                <a:avLst/>
              </a:prstGeom>
              <a:blipFill rotWithShape="1">
                <a:blip r:embed="rId18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矩形 28"/>
              <p:cNvSpPr/>
              <p:nvPr/>
            </p:nvSpPr>
            <p:spPr>
              <a:xfrm>
                <a:off x="4548582" y="1417742"/>
                <a:ext cx="1440159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−</m:t>
                      </m:r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𝑣𝑡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9" name="矩形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8582" y="1417742"/>
                <a:ext cx="1440159" cy="369332"/>
              </a:xfrm>
              <a:prstGeom prst="rect">
                <a:avLst/>
              </a:prstGeom>
              <a:blipFill rotWithShape="1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矩形 29"/>
              <p:cNvSpPr/>
              <p:nvPr/>
            </p:nvSpPr>
            <p:spPr>
              <a:xfrm>
                <a:off x="4927179" y="5611995"/>
                <a:ext cx="1593898" cy="64825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0" name="矩形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7179" y="5611995"/>
                <a:ext cx="1593898" cy="648254"/>
              </a:xfrm>
              <a:prstGeom prst="rect">
                <a:avLst/>
              </a:prstGeom>
              <a:blipFill rotWithShape="1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矩形 30"/>
              <p:cNvSpPr/>
              <p:nvPr/>
            </p:nvSpPr>
            <p:spPr>
              <a:xfrm>
                <a:off x="7524328" y="5808347"/>
                <a:ext cx="991297" cy="9106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𝑣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𝜏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𝜇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1" name="矩形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4328" y="5808347"/>
                <a:ext cx="991297" cy="910699"/>
              </a:xfrm>
              <a:prstGeom prst="rect">
                <a:avLst/>
              </a:prstGeom>
              <a:blipFill rotWithShape="1"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3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3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3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65" grpId="0"/>
      <p:bldP spid="53269" grpId="0"/>
      <p:bldP spid="23" grpId="0" animBg="1"/>
      <p:bldP spid="24" grpId="0" animBg="1"/>
      <p:bldP spid="25" grpId="0" animBg="1"/>
      <p:bldP spid="28" grpId="0"/>
      <p:bldP spid="53263" grpId="0" animBg="1"/>
      <p:bldP spid="53262" grpId="0" animBg="1"/>
      <p:bldP spid="30" grpId="0" animBg="1"/>
      <p:bldP spid="31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461972" y="5512378"/>
                <a:ext cx="85689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此解的意義就是：波以函數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anose="02020603050405020304" pitchFamily="18" charset="0"/>
                      </a:rPr>
                      <m:t>𝑓</m:t>
                    </m:r>
                  </m:oMath>
                </a14:m>
                <a:r>
                  <a:rPr lang="zh-TW" altLang="en-US" dirty="0"/>
                  <a:t> 的波型，以常數波速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anose="02020603050405020304" pitchFamily="18" charset="0"/>
                      </a:rPr>
                      <m:t>𝑣</m:t>
                    </m:r>
                  </m:oMath>
                </a14:m>
                <a:r>
                  <a:rPr lang="zh-TW" altLang="en-US" dirty="0"/>
                  <a:t> 傳播，傳播的過程波型不變。</a:t>
                </a:r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972" y="5512378"/>
                <a:ext cx="8568952" cy="369332"/>
              </a:xfrm>
              <a:prstGeom prst="rect">
                <a:avLst/>
              </a:prstGeom>
              <a:blipFill rotWithShape="1">
                <a:blip r:embed="rId2"/>
                <a:stretch>
                  <a:fillRect l="-641" t="-6557" b="-262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字方塊 3"/>
          <p:cNvSpPr txBox="1"/>
          <p:nvPr/>
        </p:nvSpPr>
        <p:spPr>
          <a:xfrm>
            <a:off x="483742" y="5944426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現在這個日常熟知的結果是正式由運動方程式推導出來。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3623393" y="471818"/>
                <a:ext cx="1201932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𝑣𝑡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3393" y="471818"/>
                <a:ext cx="1201932" cy="369332"/>
              </a:xfrm>
              <a:prstGeom prst="rect">
                <a:avLst/>
              </a:prstGeom>
              <a:blipFill rotWithShape="1">
                <a:blip r:embed="rId3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Box 5"/>
              <p:cNvSpPr txBox="1">
                <a:spLocks noChangeArrowheads="1"/>
              </p:cNvSpPr>
              <p:nvPr/>
            </p:nvSpPr>
            <p:spPr bwMode="auto">
              <a:xfrm>
                <a:off x="551558" y="868631"/>
                <a:ext cx="832860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en-US" altLang="zh-TW" sz="1800" i="1" smtClean="0">
                        <a:latin typeface="Cambria Math"/>
                        <a:ea typeface="Cambria Math"/>
                      </a:rPr>
                      <m:t>𝑥</m:t>
                    </m:r>
                    <m:r>
                      <a:rPr lang="en-US" altLang="zh-TW" sz="1800" i="1" smtClean="0">
                        <a:latin typeface="Cambria Math"/>
                        <a:ea typeface="Cambria Math"/>
                      </a:rPr>
                      <m:t>−</m:t>
                    </m:r>
                    <m:r>
                      <a:rPr lang="en-US" altLang="zh-TW" sz="1800" i="1" smtClean="0">
                        <a:latin typeface="Cambria Math"/>
                        <a:ea typeface="Cambria Math"/>
                      </a:rPr>
                      <m:t>𝑣𝑡</m:t>
                    </m:r>
                  </m:oMath>
                </a14:m>
                <a:r>
                  <a:rPr lang="zh-TW" altLang="en-US" sz="1800" dirty="0"/>
                  <a:t>有一個簡單的意義：就是以速度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𝑣</m:t>
                    </m:r>
                  </m:oMath>
                </a14:m>
                <a:r>
                  <a:rPr lang="zh-TW" altLang="en-US" sz="1800" dirty="0"/>
                  <a:t>移動的觀察者所量到的位置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𝑥</m:t>
                    </m:r>
                    <m:r>
                      <a:rPr lang="en-US" altLang="zh-TW" sz="1800" b="0" i="1" smtClean="0">
                        <a:latin typeface="Cambria Math"/>
                      </a:rPr>
                      <m:t>′</m:t>
                    </m:r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8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1558" y="868631"/>
                <a:ext cx="8328604" cy="369332"/>
              </a:xfrm>
              <a:prstGeom prst="rect">
                <a:avLst/>
              </a:prstGeom>
              <a:blipFill rotWithShape="1">
                <a:blip r:embed="rId4"/>
                <a:stretch>
                  <a:fillRect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551558" y="1407922"/>
                <a:ext cx="1361077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′=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𝑣𝑡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558" y="1407922"/>
                <a:ext cx="1361077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2" descr="16_31_FigureB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46" b="2803"/>
          <a:stretch/>
        </p:blipFill>
        <p:spPr>
          <a:xfrm>
            <a:off x="542678" y="1940291"/>
            <a:ext cx="4526651" cy="2960521"/>
          </a:xfrm>
          <a:prstGeom prst="rect">
            <a:avLst/>
          </a:prstGeom>
        </p:spPr>
      </p:pic>
      <p:pic>
        <p:nvPicPr>
          <p:cNvPr id="11" name="Picture 1" descr="16_31_FigureC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58"/>
          <a:stretch/>
        </p:blipFill>
        <p:spPr>
          <a:xfrm>
            <a:off x="5192940" y="1325727"/>
            <a:ext cx="3792100" cy="22131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3855046" y="2300331"/>
                <a:ext cx="36004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5046" y="2300331"/>
                <a:ext cx="360040" cy="369332"/>
              </a:xfrm>
              <a:prstGeom prst="rect">
                <a:avLst/>
              </a:prstGeom>
              <a:blipFill rotWithShape="1">
                <a:blip r:embed="rId8"/>
                <a:stretch>
                  <a:fillRect t="-21311" r="-2881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2359361" y="2318803"/>
                <a:ext cx="36004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9361" y="2318803"/>
                <a:ext cx="360040" cy="369332"/>
              </a:xfrm>
              <a:prstGeom prst="rect">
                <a:avLst/>
              </a:prstGeom>
              <a:blipFill rotWithShape="1">
                <a:blip r:embed="rId9"/>
                <a:stretch>
                  <a:fillRect t="-21311" r="-2881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1622798" y="4019231"/>
                <a:ext cx="315712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𝑣</m:t>
                          </m:r>
                        </m:e>
                      </m:acc>
                      <m:r>
                        <a:rPr lang="en-US" altLang="zh-TW" b="0" i="1" smtClean="0">
                          <a:latin typeface="Cambria Math"/>
                        </a:rPr>
                        <m:t>𝑡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2798" y="4019231"/>
                <a:ext cx="315712" cy="276999"/>
              </a:xfrm>
              <a:prstGeom prst="rect">
                <a:avLst/>
              </a:prstGeom>
              <a:blipFill rotWithShape="1">
                <a:blip r:embed="rId10"/>
                <a:stretch>
                  <a:fillRect l="-11538" t="-43478" r="-67308" b="-1087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/>
              <p:cNvSpPr/>
              <p:nvPr/>
            </p:nvSpPr>
            <p:spPr>
              <a:xfrm>
                <a:off x="535786" y="5080330"/>
                <a:ext cx="2010999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𝑣𝑡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′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矩形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786" y="5080330"/>
                <a:ext cx="2010999" cy="369332"/>
              </a:xfrm>
              <a:prstGeom prst="rect">
                <a:avLst/>
              </a:prstGeom>
              <a:blipFill rotWithShape="1">
                <a:blip r:embed="rId11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/>
          <p:cNvSpPr txBox="1"/>
          <p:nvPr/>
        </p:nvSpPr>
        <p:spPr>
          <a:xfrm>
            <a:off x="2806003" y="5080330"/>
            <a:ext cx="6183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與時間無關，對移動觀察者來說，波型不變，波是靜止的！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/>
              <p:cNvSpPr/>
              <p:nvPr/>
            </p:nvSpPr>
            <p:spPr>
              <a:xfrm>
                <a:off x="2586744" y="3919028"/>
                <a:ext cx="43851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acc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′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6744" y="3919028"/>
                <a:ext cx="438518" cy="369332"/>
              </a:xfrm>
              <a:prstGeom prst="rect">
                <a:avLst/>
              </a:prstGeom>
              <a:blipFill rotWithShape="1">
                <a:blip r:embed="rId12"/>
                <a:stretch>
                  <a:fillRect t="-21667" r="-2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8964516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 descr="fig1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52"/>
          <a:stretch/>
        </p:blipFill>
        <p:spPr bwMode="auto">
          <a:xfrm>
            <a:off x="1474123" y="2420888"/>
            <a:ext cx="5400675" cy="2644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0420" name="文字方塊 3"/>
              <p:cNvSpPr txBox="1">
                <a:spLocks noChangeArrowheads="1"/>
              </p:cNvSpPr>
              <p:nvPr/>
            </p:nvSpPr>
            <p:spPr bwMode="auto">
              <a:xfrm>
                <a:off x="1474123" y="5301208"/>
                <a:ext cx="662626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>
                    <a:latin typeface="Arial" charset="0"/>
                  </a:rPr>
                  <a:t>圖中波的頂峰：三組</a:t>
                </a:r>
                <a:r>
                  <a:rPr lang="en-US" altLang="zh-TW" sz="1800" dirty="0">
                    <a:cs typeface="Times New Roman" pitchFamily="18" charset="0"/>
                  </a:rPr>
                  <a:t>(</a:t>
                </a:r>
                <a:r>
                  <a:rPr lang="en-US" altLang="zh-TW" sz="1800" i="1" dirty="0" err="1">
                    <a:cs typeface="Times New Roman" pitchFamily="18" charset="0"/>
                  </a:rPr>
                  <a:t>x</a:t>
                </a:r>
                <a:r>
                  <a:rPr lang="en-US" altLang="zh-TW" sz="1800" dirty="0" err="1">
                    <a:cs typeface="Times New Roman" pitchFamily="18" charset="0"/>
                  </a:rPr>
                  <a:t>,</a:t>
                </a:r>
                <a:r>
                  <a:rPr lang="en-US" altLang="zh-TW" sz="1800" i="1" dirty="0" err="1">
                    <a:cs typeface="Times New Roman" pitchFamily="18" charset="0"/>
                  </a:rPr>
                  <a:t>t</a:t>
                </a:r>
                <a:r>
                  <a:rPr lang="en-US" altLang="zh-TW" sz="1800" dirty="0">
                    <a:cs typeface="Times New Roman" pitchFamily="18" charset="0"/>
                  </a:rPr>
                  <a:t>)</a:t>
                </a:r>
                <a:r>
                  <a:rPr lang="zh-TW" altLang="en-US" sz="1800" dirty="0">
                    <a:cs typeface="Times New Roman" pitchFamily="18" charset="0"/>
                  </a:rPr>
                  <a:t>：</a:t>
                </a:r>
                <a:r>
                  <a:rPr lang="en-US" altLang="zh-TW" sz="1800" dirty="0">
                    <a:cs typeface="Times New Roman" pitchFamily="18" charset="0"/>
                  </a:rPr>
                  <a:t> (0,0), (3,1), (6,2)</a:t>
                </a:r>
                <a:r>
                  <a:rPr lang="zh-TW" altLang="en-US" sz="1800" dirty="0">
                    <a:cs typeface="Times New Roman" pitchFamily="18" charset="0"/>
                  </a:rPr>
                  <a:t>的</a:t>
                </a:r>
                <a:r>
                  <a:rPr lang="en-US" altLang="zh-TW" sz="1800" dirty="0"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  <a:cs typeface="Times New Roman" pitchFamily="18" charset="0"/>
                      </a:rPr>
                      <m:t>𝑥</m:t>
                    </m:r>
                    <m:r>
                      <a:rPr lang="en-US" altLang="zh-TW" sz="1800" i="1">
                        <a:latin typeface="Cambria Math"/>
                        <a:cs typeface="Times New Roman" pitchFamily="18" charset="0"/>
                      </a:rPr>
                      <m:t>−</m:t>
                    </m:r>
                    <m:r>
                      <a:rPr lang="en-US" altLang="zh-TW" sz="1800" i="1">
                        <a:latin typeface="Cambria Math"/>
                        <a:cs typeface="Times New Roman" pitchFamily="18" charset="0"/>
                      </a:rPr>
                      <m:t>𝑣𝑡</m:t>
                    </m:r>
                  </m:oMath>
                </a14:m>
                <a:r>
                  <a:rPr lang="zh-TW" altLang="en-US" sz="1800" dirty="0">
                    <a:cs typeface="Times New Roman" pitchFamily="18" charset="0"/>
                  </a:rPr>
                  <a:t>值是相等的</a:t>
                </a:r>
                <a:endParaRPr lang="zh-TW" altLang="en-US" sz="1800" i="1" dirty="0">
                  <a:latin typeface="Arial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0420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74123" y="5301208"/>
                <a:ext cx="6626269" cy="369332"/>
              </a:xfrm>
              <a:prstGeom prst="rect">
                <a:avLst/>
              </a:prstGeom>
              <a:blipFill rotWithShape="1">
                <a:blip r:embed="rId3"/>
                <a:stretch>
                  <a:fillRect l="-828" t="-8333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421" name="文字方塊 4"/>
          <p:cNvSpPr txBox="1">
            <a:spLocks noChangeArrowheads="1"/>
          </p:cNvSpPr>
          <p:nvPr/>
        </p:nvSpPr>
        <p:spPr bwMode="auto">
          <a:xfrm>
            <a:off x="1474123" y="5692838"/>
            <a:ext cx="61222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latin typeface="Arial" charset="0"/>
              </a:rPr>
              <a:t>所以這些位置在此時間的波函數即垂直位移是相等的！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1464190" y="377244"/>
                <a:ext cx="48425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變數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𝑥</m:t>
                    </m:r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−</m:t>
                    </m:r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𝑣𝑡</m:t>
                    </m:r>
                  </m:oMath>
                </a14:m>
                <a:r>
                  <a:rPr lang="zh-TW" altLang="en-US" sz="1800" dirty="0">
                    <a:cs typeface="Times New Roman" pitchFamily="18" charset="0"/>
                  </a:rPr>
                  <a:t>值時相等則波函數值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  <a:cs typeface="Times New Roman" pitchFamily="18" charset="0"/>
                      </a:rPr>
                      <m:t>𝑓</m:t>
                    </m:r>
                    <m:d>
                      <m:dPr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sz="1800" b="0" i="1" smtClean="0">
                            <a:latin typeface="Cambria Math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altLang="zh-TW" sz="1800" b="0" i="1" smtClean="0">
                            <a:latin typeface="Cambria Math"/>
                            <a:cs typeface="Times New Roman" pitchFamily="18" charset="0"/>
                          </a:rPr>
                          <m:t>−</m:t>
                        </m:r>
                        <m:r>
                          <a:rPr lang="en-US" altLang="zh-TW" sz="1800" b="0" i="1" smtClean="0">
                            <a:latin typeface="Cambria Math"/>
                            <a:cs typeface="Times New Roman" pitchFamily="18" charset="0"/>
                          </a:rPr>
                          <m:t>𝑣𝑡</m:t>
                        </m:r>
                      </m:e>
                    </m:d>
                  </m:oMath>
                </a14:m>
                <a:r>
                  <a:rPr lang="zh-TW" altLang="en-US" sz="1800" dirty="0">
                    <a:cs typeface="Times New Roman" pitchFamily="18" charset="0"/>
                  </a:rPr>
                  <a:t>相等</a:t>
                </a:r>
                <a:endParaRPr lang="zh-TW" altLang="en-US" sz="1800" i="1" dirty="0">
                  <a:latin typeface="Arial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4190" y="377244"/>
                <a:ext cx="4842538" cy="369332"/>
              </a:xfrm>
              <a:prstGeom prst="rect">
                <a:avLst/>
              </a:prstGeom>
              <a:blipFill rotWithShape="1">
                <a:blip r:embed="rId4"/>
                <a:stretch>
                  <a:fillRect l="-1006" t="-6667" b="-28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1450170" y="819995"/>
                <a:ext cx="72262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800" dirty="0"/>
                  <a:t>維持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𝑥</m:t>
                    </m:r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−</m:t>
                    </m:r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𝑣𝑡</m:t>
                    </m:r>
                  </m:oMath>
                </a14:m>
                <a:r>
                  <a:rPr lang="zh-TW" altLang="en-US" sz="1800" dirty="0">
                    <a:cs typeface="Times New Roman" pitchFamily="18" charset="0"/>
                  </a:rPr>
                  <a:t>值相等的位置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zh-TW" altLang="en-US" sz="1800" dirty="0">
                    <a:cs typeface="Times New Roman" pitchFamily="18" charset="0"/>
                  </a:rPr>
                  <a:t>，隨時間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𝑡</m:t>
                    </m:r>
                  </m:oMath>
                </a14:m>
                <a:r>
                  <a:rPr lang="zh-TW" altLang="en-US" sz="1800" dirty="0">
                    <a:cs typeface="Times New Roman" pitchFamily="18" charset="0"/>
                  </a:rPr>
                  <a:t>增加，而以變化率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𝑣</m:t>
                    </m:r>
                  </m:oMath>
                </a14:m>
                <a:r>
                  <a:rPr lang="zh-TW" altLang="en-US" sz="1800" dirty="0">
                    <a:cs typeface="Times New Roman" pitchFamily="18" charset="0"/>
                  </a:rPr>
                  <a:t>線性增加！</a:t>
                </a:r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0170" y="819995"/>
                <a:ext cx="7226286" cy="369332"/>
              </a:xfrm>
              <a:prstGeom prst="rect">
                <a:avLst/>
              </a:prstGeom>
              <a:blipFill rotWithShape="1">
                <a:blip r:embed="rId5"/>
                <a:stretch>
                  <a:fillRect l="-759" t="-6667" b="-28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 3"/>
          <p:cNvSpPr/>
          <p:nvPr/>
        </p:nvSpPr>
        <p:spPr>
          <a:xfrm>
            <a:off x="1450170" y="1255729"/>
            <a:ext cx="5955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dirty="0">
                <a:cs typeface="Times New Roman" pitchFamily="18" charset="0"/>
              </a:rPr>
              <a:t>因此維持波函數值相等的空間位置都會以</a:t>
            </a:r>
            <a:r>
              <a:rPr lang="zh-TW" altLang="en-US" dirty="0">
                <a:cs typeface="Times New Roman" pitchFamily="18" charset="0"/>
              </a:rPr>
              <a:t>同一</a:t>
            </a:r>
            <a:r>
              <a:rPr lang="zh-TW" altLang="en-US" sz="1800" dirty="0">
                <a:cs typeface="Times New Roman" pitchFamily="18" charset="0"/>
              </a:rPr>
              <a:t>速度移動。</a:t>
            </a:r>
            <a:endParaRPr lang="zh-TW" altLang="en-US" sz="1800" i="1" dirty="0">
              <a:latin typeface="Arial" charset="0"/>
              <a:cs typeface="Times New Roman" pitchFamily="18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444991" y="1663080"/>
            <a:ext cx="59008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這就是：波動過程，波形不變，以定速在空間中移動。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5692737" y="3140968"/>
                <a:ext cx="1152128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𝑣</m:t>
                      </m:r>
                      <m:r>
                        <a:rPr lang="en-US" altLang="zh-TW" b="0" i="1" smtClean="0">
                          <a:latin typeface="Cambria Math"/>
                        </a:rPr>
                        <m:t>=3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</a:rPr>
                        <m:t>m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</a:rPr>
                        <m:t>/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</a:rPr>
                        <m:t>s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2737" y="3140968"/>
                <a:ext cx="1152128" cy="369332"/>
              </a:xfrm>
              <a:prstGeom prst="rect">
                <a:avLst/>
              </a:prstGeom>
              <a:blipFill rotWithShape="1">
                <a:blip r:embed="rId6"/>
                <a:stretch>
                  <a:fillRect r="-1587" b="-131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5692737" y="2605554"/>
                <a:ext cx="2142702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𝑣𝑡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2737" y="2605554"/>
                <a:ext cx="2142702" cy="369332"/>
              </a:xfrm>
              <a:prstGeom prst="rect">
                <a:avLst/>
              </a:prstGeom>
              <a:blipFill rotWithShape="1">
                <a:blip r:embed="rId7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1474123" y="6147165"/>
                <a:ext cx="626622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也就是波的頂峰</a:t>
                </a:r>
                <a:r>
                  <a:rPr lang="zh-TW" altLang="en-US" dirty="0">
                    <a:cs typeface="Times New Roman" pitchFamily="18" charset="0"/>
                  </a:rPr>
                  <a:t>的空間位置是以定速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𝑣</m:t>
                    </m:r>
                    <m:r>
                      <a:rPr lang="en-US" altLang="zh-TW" i="1">
                        <a:latin typeface="Cambria Math"/>
                      </a:rPr>
                      <m:t>=3</m:t>
                    </m:r>
                    <m:r>
                      <m:rPr>
                        <m:nor/>
                      </m:rPr>
                      <a:rPr lang="en-US" altLang="zh-TW">
                        <a:latin typeface="Cambria Math"/>
                      </a:rPr>
                      <m:t>m</m:t>
                    </m:r>
                    <m:r>
                      <m:rPr>
                        <m:nor/>
                      </m:rPr>
                      <a:rPr lang="en-US" altLang="zh-TW">
                        <a:latin typeface="Cambria Math"/>
                      </a:rPr>
                      <m:t>/</m:t>
                    </m:r>
                    <m:r>
                      <m:rPr>
                        <m:nor/>
                      </m:rPr>
                      <a:rPr lang="en-US" altLang="zh-TW">
                        <a:latin typeface="Cambria Math"/>
                      </a:rPr>
                      <m:t>s</m:t>
                    </m:r>
                  </m:oMath>
                </a14:m>
                <a:r>
                  <a:rPr lang="zh-TW" altLang="en-US" dirty="0">
                    <a:cs typeface="Times New Roman" pitchFamily="18" charset="0"/>
                  </a:rPr>
                  <a:t>移動的！</a:t>
                </a:r>
                <a:endParaRPr lang="zh-TW" altLang="en-US" i="1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4123" y="6147165"/>
                <a:ext cx="6266229" cy="369332"/>
              </a:xfrm>
              <a:prstGeom prst="rect">
                <a:avLst/>
              </a:prstGeom>
              <a:blipFill rotWithShape="1">
                <a:blip r:embed="rId8"/>
                <a:stretch>
                  <a:fillRect l="-875" t="-6557" b="-262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0179427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fig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36"/>
          <a:stretch>
            <a:fillRect/>
          </a:stretch>
        </p:blipFill>
        <p:spPr bwMode="auto">
          <a:xfrm>
            <a:off x="2484438" y="1052513"/>
            <a:ext cx="4264025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Oval 4"/>
          <p:cNvSpPr>
            <a:spLocks noChangeArrowheads="1"/>
          </p:cNvSpPr>
          <p:nvPr/>
        </p:nvSpPr>
        <p:spPr bwMode="auto">
          <a:xfrm>
            <a:off x="1620838" y="3932238"/>
            <a:ext cx="719137" cy="7207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33797" name="Oval 5"/>
          <p:cNvSpPr>
            <a:spLocks noChangeArrowheads="1"/>
          </p:cNvSpPr>
          <p:nvPr/>
        </p:nvSpPr>
        <p:spPr bwMode="auto">
          <a:xfrm>
            <a:off x="1620838" y="4795838"/>
            <a:ext cx="719137" cy="7207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33798" name="Oval 6"/>
          <p:cNvSpPr>
            <a:spLocks noChangeArrowheads="1"/>
          </p:cNvSpPr>
          <p:nvPr/>
        </p:nvSpPr>
        <p:spPr bwMode="auto">
          <a:xfrm>
            <a:off x="2843808" y="4303220"/>
            <a:ext cx="1943646" cy="7207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33799" name="Oval 7"/>
          <p:cNvSpPr>
            <a:spLocks noChangeArrowheads="1"/>
          </p:cNvSpPr>
          <p:nvPr/>
        </p:nvSpPr>
        <p:spPr bwMode="auto">
          <a:xfrm>
            <a:off x="5580063" y="4292600"/>
            <a:ext cx="1872257" cy="71993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33802" name="Line 10"/>
          <p:cNvSpPr>
            <a:spLocks noChangeShapeType="1"/>
          </p:cNvSpPr>
          <p:nvPr/>
        </p:nvSpPr>
        <p:spPr bwMode="auto">
          <a:xfrm>
            <a:off x="2339975" y="4364038"/>
            <a:ext cx="792163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3803" name="Line 11"/>
          <p:cNvSpPr>
            <a:spLocks noChangeShapeType="1"/>
          </p:cNvSpPr>
          <p:nvPr/>
        </p:nvSpPr>
        <p:spPr bwMode="auto">
          <a:xfrm flipV="1">
            <a:off x="2339975" y="4868863"/>
            <a:ext cx="792163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3805" name="Line 13"/>
          <p:cNvSpPr>
            <a:spLocks noChangeShapeType="1"/>
          </p:cNvSpPr>
          <p:nvPr/>
        </p:nvSpPr>
        <p:spPr bwMode="auto">
          <a:xfrm>
            <a:off x="4709954" y="4684159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808" name="Text Box 16"/>
              <p:cNvSpPr txBox="1">
                <a:spLocks noChangeArrowheads="1"/>
              </p:cNvSpPr>
              <p:nvPr/>
            </p:nvSpPr>
            <p:spPr bwMode="auto">
              <a:xfrm>
                <a:off x="2484438" y="5300663"/>
                <a:ext cx="590398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製造出相同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𝑀</m:t>
                        </m:r>
                      </m:sub>
                    </m:sSub>
                  </m:oMath>
                </a14:m>
                <a:r>
                  <a:rPr lang="zh-TW" altLang="en-US" sz="1800" dirty="0">
                    <a:cs typeface="Times New Roman" pitchFamily="18" charset="0"/>
                  </a:rPr>
                  <a:t>的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𝑥</m:t>
                    </m:r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,</m:t>
                    </m:r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𝑡</m:t>
                    </m:r>
                  </m:oMath>
                </a14:m>
                <a:r>
                  <a:rPr lang="en-US" altLang="zh-TW" sz="1800" dirty="0">
                    <a:cs typeface="Times New Roman" pitchFamily="18" charset="0"/>
                  </a:rPr>
                  <a:t> </a:t>
                </a:r>
                <a:r>
                  <a:rPr lang="zh-TW" altLang="en-US" sz="1800" dirty="0">
                    <a:cs typeface="Times New Roman" pitchFamily="18" charset="0"/>
                  </a:rPr>
                  <a:t>組合一定對應相等的垂直位移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𝑦</m:t>
                    </m:r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US" altLang="zh-TW" sz="1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3808" name="Text 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84438" y="5300663"/>
                <a:ext cx="5903986" cy="369332"/>
              </a:xfrm>
              <a:prstGeom prst="rect">
                <a:avLst/>
              </a:prstGeom>
              <a:blipFill rotWithShape="1">
                <a:blip r:embed="rId3"/>
                <a:stretch>
                  <a:fillRect l="-930" t="-6667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809" name="Text Box 17"/>
              <p:cNvSpPr txBox="1">
                <a:spLocks noChangeArrowheads="1"/>
              </p:cNvSpPr>
              <p:nvPr/>
            </p:nvSpPr>
            <p:spPr bwMode="auto">
              <a:xfrm>
                <a:off x="2484438" y="5667375"/>
                <a:ext cx="583197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而製造出相同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𝑀</m:t>
                        </m:r>
                      </m:sub>
                    </m:sSub>
                  </m:oMath>
                </a14:m>
                <a:r>
                  <a:rPr lang="zh-TW" altLang="en-US" sz="1800" dirty="0">
                    <a:cs typeface="Times New Roman" pitchFamily="18" charset="0"/>
                  </a:rPr>
                  <a:t>的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𝑥</m:t>
                    </m:r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,</m:t>
                    </m:r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𝑡</m:t>
                    </m:r>
                  </m:oMath>
                </a14:m>
                <a:r>
                  <a:rPr lang="en-US" altLang="zh-TW" sz="1800" dirty="0">
                    <a:cs typeface="Times New Roman" pitchFamily="18" charset="0"/>
                  </a:rPr>
                  <a:t> </a:t>
                </a:r>
                <a:r>
                  <a:rPr lang="zh-TW" altLang="en-US" sz="1800" dirty="0">
                    <a:cs typeface="Times New Roman" pitchFamily="18" charset="0"/>
                  </a:rPr>
                  <a:t>組合正是等速移動的時空座標。</a:t>
                </a:r>
                <a:endParaRPr lang="zh-TW" altLang="en-US" sz="1800" i="1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3809" name="Text 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84438" y="5667375"/>
                <a:ext cx="5831978" cy="369332"/>
              </a:xfrm>
              <a:prstGeom prst="rect">
                <a:avLst/>
              </a:prstGeom>
              <a:blipFill rotWithShape="1">
                <a:blip r:embed="rId4"/>
                <a:stretch>
                  <a:fillRect l="-941" t="-6667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/>
              <p:cNvSpPr/>
              <p:nvPr/>
            </p:nvSpPr>
            <p:spPr>
              <a:xfrm>
                <a:off x="3032652" y="3356992"/>
                <a:ext cx="2142702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𝑣𝑡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0" name="矩形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2652" y="3356992"/>
                <a:ext cx="2142702" cy="369332"/>
              </a:xfrm>
              <a:prstGeom prst="rect">
                <a:avLst/>
              </a:prstGeom>
              <a:blipFill rotWithShape="1">
                <a:blip r:embed="rId22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0"/>
              <p:cNvSpPr/>
              <p:nvPr/>
            </p:nvSpPr>
            <p:spPr>
              <a:xfrm>
                <a:off x="5862897" y="6165304"/>
                <a:ext cx="2026324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𝑣𝑡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  <a:ea typeface="Cambria Math"/>
                        </a:rPr>
                        <m:t>constant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矩形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2897" y="6165304"/>
                <a:ext cx="2026324" cy="369332"/>
              </a:xfrm>
              <a:prstGeom prst="rect">
                <a:avLst/>
              </a:prstGeom>
              <a:blipFill rotWithShape="1"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 21"/>
              <p:cNvSpPr/>
              <p:nvPr/>
            </p:nvSpPr>
            <p:spPr>
              <a:xfrm>
                <a:off x="3132138" y="4478916"/>
                <a:ext cx="1414417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′=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𝑣𝑡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2" name="矩形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2138" y="4478916"/>
                <a:ext cx="1414417" cy="369332"/>
              </a:xfrm>
              <a:prstGeom prst="rect">
                <a:avLst/>
              </a:prstGeom>
              <a:blipFill rotWithShape="1"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矩形 22"/>
              <p:cNvSpPr/>
              <p:nvPr/>
            </p:nvSpPr>
            <p:spPr>
              <a:xfrm>
                <a:off x="1790803" y="4107934"/>
                <a:ext cx="379206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𝑥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3" name="矩形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0803" y="4107934"/>
                <a:ext cx="379206" cy="369332"/>
              </a:xfrm>
              <a:prstGeom prst="rect">
                <a:avLst/>
              </a:prstGeom>
              <a:blipFill rotWithShape="1"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矩形 23"/>
              <p:cNvSpPr/>
              <p:nvPr/>
            </p:nvSpPr>
            <p:spPr>
              <a:xfrm>
                <a:off x="1807716" y="5013325"/>
                <a:ext cx="345799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𝑡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4" name="矩形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7716" y="5013325"/>
                <a:ext cx="345799" cy="369332"/>
              </a:xfrm>
              <a:prstGeom prst="rect">
                <a:avLst/>
              </a:prstGeom>
              <a:blipFill rotWithShape="1"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矩形 24"/>
              <p:cNvSpPr/>
              <p:nvPr/>
            </p:nvSpPr>
            <p:spPr>
              <a:xfrm>
                <a:off x="4923506" y="4251603"/>
                <a:ext cx="382156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𝑓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5" name="矩形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3506" y="4251603"/>
                <a:ext cx="382156" cy="369332"/>
              </a:xfrm>
              <a:prstGeom prst="rect">
                <a:avLst/>
              </a:prstGeom>
              <a:blipFill rotWithShape="1">
                <a:blip r:embed="rId27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矩形 25"/>
              <p:cNvSpPr/>
              <p:nvPr/>
            </p:nvSpPr>
            <p:spPr>
              <a:xfrm>
                <a:off x="5862897" y="3876911"/>
                <a:ext cx="1220440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𝑣𝑡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6" name="矩形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2897" y="3876911"/>
                <a:ext cx="1220440" cy="369332"/>
              </a:xfrm>
              <a:prstGeom prst="rect">
                <a:avLst/>
              </a:prstGeom>
              <a:blipFill rotWithShape="1">
                <a:blip r:embed="rId28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矩形 26"/>
              <p:cNvSpPr/>
              <p:nvPr/>
            </p:nvSpPr>
            <p:spPr>
              <a:xfrm>
                <a:off x="6072095" y="4477266"/>
                <a:ext cx="888192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7" name="矩形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2095" y="4477266"/>
                <a:ext cx="888192" cy="369332"/>
              </a:xfrm>
              <a:prstGeom prst="rect">
                <a:avLst/>
              </a:prstGeom>
              <a:blipFill rotWithShape="1">
                <a:blip r:embed="rId29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801987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/>
          <p:cNvSpPr/>
          <p:nvPr/>
        </p:nvSpPr>
        <p:spPr>
          <a:xfrm>
            <a:off x="188144" y="4725144"/>
            <a:ext cx="6480175" cy="19534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179388" y="1268413"/>
            <a:ext cx="6480175" cy="24486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818" name="Text Box 4"/>
              <p:cNvSpPr txBox="1">
                <a:spLocks noChangeArrowheads="1"/>
              </p:cNvSpPr>
              <p:nvPr/>
            </p:nvSpPr>
            <p:spPr bwMode="auto">
              <a:xfrm>
                <a:off x="1331913" y="765175"/>
                <a:ext cx="165735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固定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𝑡</m:t>
                    </m:r>
                    <m:r>
                      <a:rPr lang="en-US" altLang="zh-TW" sz="1800" i="1" dirty="0" smtClean="0">
                        <a:latin typeface="Cambria Math"/>
                      </a:rPr>
                      <m:t>=0</m:t>
                    </m:r>
                  </m:oMath>
                </a14:m>
                <a:endParaRPr lang="en-US" altLang="zh-TW" sz="1800" baseline="-250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34818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31913" y="765175"/>
                <a:ext cx="1657350" cy="366713"/>
              </a:xfrm>
              <a:prstGeom prst="rect">
                <a:avLst/>
              </a:prstGeom>
              <a:blipFill rotWithShape="1">
                <a:blip r:embed="rId3"/>
                <a:stretch>
                  <a:fillRect l="-2941" t="-6667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820" name="Text Box 6"/>
              <p:cNvSpPr txBox="1">
                <a:spLocks noChangeArrowheads="1"/>
              </p:cNvSpPr>
              <p:nvPr/>
            </p:nvSpPr>
            <p:spPr bwMode="auto">
              <a:xfrm>
                <a:off x="5940424" y="765175"/>
                <a:ext cx="215996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𝑡</m:t>
                    </m:r>
                    <m:r>
                      <a:rPr lang="en-US" altLang="zh-TW" sz="1800" i="1" dirty="0" smtClean="0">
                        <a:latin typeface="Cambria Math"/>
                      </a:rPr>
                      <m:t>=0</m:t>
                    </m:r>
                  </m:oMath>
                </a14:m>
                <a:r>
                  <a:rPr lang="en-US" altLang="zh-TW" sz="1800" i="1" dirty="0">
                    <a:latin typeface="Times New Roman" pitchFamily="18" charset="0"/>
                  </a:rPr>
                  <a:t> </a:t>
                </a:r>
                <a:r>
                  <a:rPr lang="zh-TW" altLang="en-US" sz="1800" dirty="0">
                    <a:latin typeface="Times New Roman" pitchFamily="18" charset="0"/>
                  </a:rPr>
                  <a:t>時的波形</a:t>
                </a:r>
                <a:endParaRPr lang="zh-TW" altLang="en-US" sz="1800" i="1" baseline="-250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34820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40424" y="765175"/>
                <a:ext cx="2159967" cy="369332"/>
              </a:xfrm>
              <a:prstGeom prst="rect">
                <a:avLst/>
              </a:prstGeom>
              <a:blipFill rotWithShape="1">
                <a:blip r:embed="rId6"/>
                <a:stretch>
                  <a:fillRect t="-6667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821" name="Text Box 7"/>
              <p:cNvSpPr txBox="1">
                <a:spLocks noChangeArrowheads="1"/>
              </p:cNvSpPr>
              <p:nvPr/>
            </p:nvSpPr>
            <p:spPr bwMode="auto">
              <a:xfrm>
                <a:off x="1258888" y="4068454"/>
                <a:ext cx="165735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固定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𝑥</m:t>
                    </m:r>
                    <m:r>
                      <a:rPr lang="en-US" altLang="zh-TW" sz="1800" i="1" dirty="0" smtClean="0">
                        <a:latin typeface="Cambria Math"/>
                      </a:rPr>
                      <m:t>=0</m:t>
                    </m:r>
                  </m:oMath>
                </a14:m>
                <a:endParaRPr lang="en-US" altLang="zh-TW" sz="1800" baseline="-250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34821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8888" y="4068454"/>
                <a:ext cx="1657350" cy="366713"/>
              </a:xfrm>
              <a:prstGeom prst="rect">
                <a:avLst/>
              </a:prstGeom>
              <a:blipFill rotWithShape="1">
                <a:blip r:embed="rId7"/>
                <a:stretch>
                  <a:fillRect l="-3321"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823" name="Line 9"/>
          <p:cNvSpPr>
            <a:spLocks noChangeShapeType="1"/>
          </p:cNvSpPr>
          <p:nvPr/>
        </p:nvSpPr>
        <p:spPr bwMode="auto">
          <a:xfrm>
            <a:off x="1187450" y="3284538"/>
            <a:ext cx="4968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4824" name="Line 10"/>
          <p:cNvSpPr>
            <a:spLocks noChangeShapeType="1"/>
          </p:cNvSpPr>
          <p:nvPr/>
        </p:nvSpPr>
        <p:spPr bwMode="auto">
          <a:xfrm flipV="1">
            <a:off x="2987675" y="1484313"/>
            <a:ext cx="0" cy="1800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4825" name="Freeform 15"/>
          <p:cNvSpPr>
            <a:spLocks/>
          </p:cNvSpPr>
          <p:nvPr/>
        </p:nvSpPr>
        <p:spPr bwMode="auto">
          <a:xfrm>
            <a:off x="3276600" y="2420938"/>
            <a:ext cx="2087563" cy="874712"/>
          </a:xfrm>
          <a:custGeom>
            <a:avLst/>
            <a:gdLst>
              <a:gd name="T0" fmla="*/ 0 w 1315"/>
              <a:gd name="T1" fmla="*/ 2147483647 h 551"/>
              <a:gd name="T2" fmla="*/ 2147483647 w 1315"/>
              <a:gd name="T3" fmla="*/ 2147483647 h 551"/>
              <a:gd name="T4" fmla="*/ 2147483647 w 1315"/>
              <a:gd name="T5" fmla="*/ 2147483647 h 551"/>
              <a:gd name="T6" fmla="*/ 2147483647 w 1315"/>
              <a:gd name="T7" fmla="*/ 2147483647 h 551"/>
              <a:gd name="T8" fmla="*/ 2147483647 w 1315"/>
              <a:gd name="T9" fmla="*/ 2147483647 h 551"/>
              <a:gd name="T10" fmla="*/ 2147483647 w 1315"/>
              <a:gd name="T11" fmla="*/ 2147483647 h 55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315"/>
              <a:gd name="T19" fmla="*/ 0 h 551"/>
              <a:gd name="T20" fmla="*/ 1315 w 1315"/>
              <a:gd name="T21" fmla="*/ 551 h 55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315" h="551">
                <a:moveTo>
                  <a:pt x="0" y="551"/>
                </a:moveTo>
                <a:cubicBezTo>
                  <a:pt x="23" y="449"/>
                  <a:pt x="46" y="347"/>
                  <a:pt x="91" y="279"/>
                </a:cubicBezTo>
                <a:cubicBezTo>
                  <a:pt x="136" y="211"/>
                  <a:pt x="189" y="188"/>
                  <a:pt x="272" y="143"/>
                </a:cubicBezTo>
                <a:cubicBezTo>
                  <a:pt x="355" y="98"/>
                  <a:pt x="477" y="0"/>
                  <a:pt x="590" y="7"/>
                </a:cubicBezTo>
                <a:cubicBezTo>
                  <a:pt x="703" y="14"/>
                  <a:pt x="831" y="97"/>
                  <a:pt x="952" y="188"/>
                </a:cubicBezTo>
                <a:cubicBezTo>
                  <a:pt x="1073" y="279"/>
                  <a:pt x="1255" y="491"/>
                  <a:pt x="1315" y="551"/>
                </a:cubicBezTo>
              </a:path>
            </a:pathLst>
          </a:custGeom>
          <a:noFill/>
          <a:ln w="28575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826" name="Text Box 16"/>
              <p:cNvSpPr txBox="1">
                <a:spLocks noChangeArrowheads="1"/>
              </p:cNvSpPr>
              <p:nvPr/>
            </p:nvSpPr>
            <p:spPr bwMode="auto">
              <a:xfrm>
                <a:off x="2627313" y="1268413"/>
                <a:ext cx="287337" cy="366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</a:rPr>
                        <m:t>𝑦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34826" name="Text 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27313" y="1268413"/>
                <a:ext cx="287337" cy="366712"/>
              </a:xfrm>
              <a:prstGeom prst="rect">
                <a:avLst/>
              </a:prstGeom>
              <a:blipFill rotWithShape="1">
                <a:blip r:embed="rId10"/>
                <a:stretch>
                  <a:fillRect r="-6383" b="-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827" name="Text Box 17"/>
              <p:cNvSpPr txBox="1">
                <a:spLocks noChangeArrowheads="1"/>
              </p:cNvSpPr>
              <p:nvPr/>
            </p:nvSpPr>
            <p:spPr bwMode="auto">
              <a:xfrm>
                <a:off x="6300788" y="3141663"/>
                <a:ext cx="358775" cy="366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34827" name="Text 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00788" y="3141663"/>
                <a:ext cx="358775" cy="366712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828" name="Text Box 18"/>
              <p:cNvSpPr txBox="1">
                <a:spLocks noChangeArrowheads="1"/>
              </p:cNvSpPr>
              <p:nvPr/>
            </p:nvSpPr>
            <p:spPr bwMode="auto">
              <a:xfrm>
                <a:off x="5868144" y="4079691"/>
                <a:ext cx="2592387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kumimoji="0" lang="en-US" altLang="zh-TW" sz="1800" i="1" dirty="0" smtClean="0">
                        <a:latin typeface="Cambria Math"/>
                      </a:rPr>
                      <m:t>𝑥</m:t>
                    </m:r>
                    <m:r>
                      <a:rPr kumimoji="0" lang="en-US" altLang="zh-TW" sz="1800" i="1" dirty="0" smtClean="0">
                        <a:latin typeface="Cambria Math"/>
                      </a:rPr>
                      <m:t>=0</m:t>
                    </m:r>
                  </m:oMath>
                </a14:m>
                <a:r>
                  <a:rPr kumimoji="0" lang="en-US" altLang="zh-TW" sz="1800" dirty="0">
                    <a:latin typeface="Times New Roman" pitchFamily="18" charset="0"/>
                  </a:rPr>
                  <a:t> </a:t>
                </a:r>
                <a:r>
                  <a:rPr lang="zh-TW" altLang="en-US" sz="1800" dirty="0">
                    <a:latin typeface="Times New Roman" pitchFamily="18" charset="0"/>
                  </a:rPr>
                  <a:t>處粒子的運動</a:t>
                </a:r>
                <a:endParaRPr lang="zh-TW" altLang="en-US" sz="1800" i="1" baseline="-250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34828" name="Text 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68144" y="4079691"/>
                <a:ext cx="2592387" cy="366713"/>
              </a:xfrm>
              <a:prstGeom prst="rect">
                <a:avLst/>
              </a:prstGeom>
              <a:blipFill rotWithShape="1">
                <a:blip r:embed="rId12"/>
                <a:stretch>
                  <a:fillRect t="-6667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829" name="Line 19"/>
          <p:cNvSpPr>
            <a:spLocks noChangeShapeType="1"/>
          </p:cNvSpPr>
          <p:nvPr/>
        </p:nvSpPr>
        <p:spPr bwMode="auto">
          <a:xfrm>
            <a:off x="323850" y="6524625"/>
            <a:ext cx="57610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4830" name="Line 20"/>
          <p:cNvSpPr>
            <a:spLocks noChangeShapeType="1"/>
          </p:cNvSpPr>
          <p:nvPr/>
        </p:nvSpPr>
        <p:spPr bwMode="auto">
          <a:xfrm flipV="1">
            <a:off x="2916238" y="4724400"/>
            <a:ext cx="0" cy="1800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4831" name="Freeform 21"/>
          <p:cNvSpPr>
            <a:spLocks/>
          </p:cNvSpPr>
          <p:nvPr/>
        </p:nvSpPr>
        <p:spPr bwMode="auto">
          <a:xfrm flipH="1">
            <a:off x="611188" y="5661025"/>
            <a:ext cx="2017712" cy="874713"/>
          </a:xfrm>
          <a:custGeom>
            <a:avLst/>
            <a:gdLst>
              <a:gd name="T0" fmla="*/ 0 w 1315"/>
              <a:gd name="T1" fmla="*/ 2147483647 h 551"/>
              <a:gd name="T2" fmla="*/ 2147483647 w 1315"/>
              <a:gd name="T3" fmla="*/ 2147483647 h 551"/>
              <a:gd name="T4" fmla="*/ 2147483647 w 1315"/>
              <a:gd name="T5" fmla="*/ 2147483647 h 551"/>
              <a:gd name="T6" fmla="*/ 2147483647 w 1315"/>
              <a:gd name="T7" fmla="*/ 2147483647 h 551"/>
              <a:gd name="T8" fmla="*/ 2147483647 w 1315"/>
              <a:gd name="T9" fmla="*/ 2147483647 h 551"/>
              <a:gd name="T10" fmla="*/ 2147483647 w 1315"/>
              <a:gd name="T11" fmla="*/ 2147483647 h 55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315"/>
              <a:gd name="T19" fmla="*/ 0 h 551"/>
              <a:gd name="T20" fmla="*/ 1315 w 1315"/>
              <a:gd name="T21" fmla="*/ 551 h 55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315" h="551">
                <a:moveTo>
                  <a:pt x="0" y="551"/>
                </a:moveTo>
                <a:cubicBezTo>
                  <a:pt x="23" y="449"/>
                  <a:pt x="46" y="347"/>
                  <a:pt x="91" y="279"/>
                </a:cubicBezTo>
                <a:cubicBezTo>
                  <a:pt x="136" y="211"/>
                  <a:pt x="189" y="188"/>
                  <a:pt x="272" y="143"/>
                </a:cubicBezTo>
                <a:cubicBezTo>
                  <a:pt x="355" y="98"/>
                  <a:pt x="477" y="0"/>
                  <a:pt x="590" y="7"/>
                </a:cubicBezTo>
                <a:cubicBezTo>
                  <a:pt x="703" y="14"/>
                  <a:pt x="831" y="97"/>
                  <a:pt x="952" y="188"/>
                </a:cubicBezTo>
                <a:cubicBezTo>
                  <a:pt x="1073" y="279"/>
                  <a:pt x="1255" y="491"/>
                  <a:pt x="1315" y="551"/>
                </a:cubicBezTo>
              </a:path>
            </a:pathLst>
          </a:custGeom>
          <a:noFill/>
          <a:ln w="28575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832" name="Text Box 22"/>
              <p:cNvSpPr txBox="1">
                <a:spLocks noChangeArrowheads="1"/>
              </p:cNvSpPr>
              <p:nvPr/>
            </p:nvSpPr>
            <p:spPr bwMode="auto">
              <a:xfrm>
                <a:off x="6227763" y="6308725"/>
                <a:ext cx="6477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</a:rPr>
                        <m:t>𝑣𝑡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34832" name="Text 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27763" y="6308725"/>
                <a:ext cx="647700" cy="366713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833" name="Line 23"/>
          <p:cNvSpPr>
            <a:spLocks noChangeShapeType="1"/>
          </p:cNvSpPr>
          <p:nvPr/>
        </p:nvSpPr>
        <p:spPr bwMode="auto">
          <a:xfrm>
            <a:off x="2627313" y="6524625"/>
            <a:ext cx="3168650" cy="0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4834" name="Line 24"/>
          <p:cNvSpPr>
            <a:spLocks noChangeShapeType="1"/>
          </p:cNvSpPr>
          <p:nvPr/>
        </p:nvSpPr>
        <p:spPr bwMode="auto">
          <a:xfrm>
            <a:off x="179388" y="3284538"/>
            <a:ext cx="3097212" cy="0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4835" name="Line 25"/>
          <p:cNvSpPr>
            <a:spLocks noChangeShapeType="1"/>
          </p:cNvSpPr>
          <p:nvPr/>
        </p:nvSpPr>
        <p:spPr bwMode="auto">
          <a:xfrm>
            <a:off x="5364163" y="3284538"/>
            <a:ext cx="576262" cy="0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4836" name="Line 26"/>
          <p:cNvSpPr>
            <a:spLocks noChangeShapeType="1"/>
          </p:cNvSpPr>
          <p:nvPr/>
        </p:nvSpPr>
        <p:spPr bwMode="auto">
          <a:xfrm>
            <a:off x="250825" y="6524625"/>
            <a:ext cx="433388" cy="0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837" name="Text Box 27"/>
              <p:cNvSpPr txBox="1">
                <a:spLocks noChangeArrowheads="1"/>
              </p:cNvSpPr>
              <p:nvPr/>
            </p:nvSpPr>
            <p:spPr bwMode="auto">
              <a:xfrm>
                <a:off x="2555875" y="4581525"/>
                <a:ext cx="287338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</a:rPr>
                        <m:t>𝑦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34837" name="Text 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55875" y="4581525"/>
                <a:ext cx="287338" cy="366713"/>
              </a:xfrm>
              <a:prstGeom prst="rect">
                <a:avLst/>
              </a:prstGeom>
              <a:blipFill rotWithShape="1">
                <a:blip r:embed="rId14"/>
                <a:stretch>
                  <a:fillRect r="-8511" b="-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838" name="Freeform 28"/>
          <p:cNvSpPr>
            <a:spLocks/>
          </p:cNvSpPr>
          <p:nvPr/>
        </p:nvSpPr>
        <p:spPr bwMode="auto">
          <a:xfrm>
            <a:off x="395288" y="2349500"/>
            <a:ext cx="2087562" cy="874713"/>
          </a:xfrm>
          <a:custGeom>
            <a:avLst/>
            <a:gdLst>
              <a:gd name="T0" fmla="*/ 0 w 1315"/>
              <a:gd name="T1" fmla="*/ 2147483647 h 551"/>
              <a:gd name="T2" fmla="*/ 2147483647 w 1315"/>
              <a:gd name="T3" fmla="*/ 2147483647 h 551"/>
              <a:gd name="T4" fmla="*/ 2147483647 w 1315"/>
              <a:gd name="T5" fmla="*/ 2147483647 h 551"/>
              <a:gd name="T6" fmla="*/ 2147483647 w 1315"/>
              <a:gd name="T7" fmla="*/ 2147483647 h 551"/>
              <a:gd name="T8" fmla="*/ 2147483647 w 1315"/>
              <a:gd name="T9" fmla="*/ 2147483647 h 551"/>
              <a:gd name="T10" fmla="*/ 2147483647 w 1315"/>
              <a:gd name="T11" fmla="*/ 2147483647 h 55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315"/>
              <a:gd name="T19" fmla="*/ 0 h 551"/>
              <a:gd name="T20" fmla="*/ 1315 w 1315"/>
              <a:gd name="T21" fmla="*/ 551 h 55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315" h="551">
                <a:moveTo>
                  <a:pt x="0" y="551"/>
                </a:moveTo>
                <a:cubicBezTo>
                  <a:pt x="23" y="449"/>
                  <a:pt x="46" y="347"/>
                  <a:pt x="91" y="279"/>
                </a:cubicBezTo>
                <a:cubicBezTo>
                  <a:pt x="136" y="211"/>
                  <a:pt x="189" y="188"/>
                  <a:pt x="272" y="143"/>
                </a:cubicBezTo>
                <a:cubicBezTo>
                  <a:pt x="355" y="98"/>
                  <a:pt x="477" y="0"/>
                  <a:pt x="590" y="7"/>
                </a:cubicBezTo>
                <a:cubicBezTo>
                  <a:pt x="703" y="14"/>
                  <a:pt x="831" y="97"/>
                  <a:pt x="952" y="188"/>
                </a:cubicBezTo>
                <a:cubicBezTo>
                  <a:pt x="1073" y="279"/>
                  <a:pt x="1255" y="491"/>
                  <a:pt x="1315" y="551"/>
                </a:cubicBezTo>
              </a:path>
            </a:pathLst>
          </a:custGeom>
          <a:noFill/>
          <a:ln w="12700">
            <a:solidFill>
              <a:srgbClr val="3333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4839" name="Line 29"/>
          <p:cNvSpPr>
            <a:spLocks noChangeShapeType="1"/>
          </p:cNvSpPr>
          <p:nvPr/>
        </p:nvSpPr>
        <p:spPr bwMode="auto">
          <a:xfrm>
            <a:off x="2051050" y="2565400"/>
            <a:ext cx="4333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840" name="文字方塊 23"/>
              <p:cNvSpPr txBox="1">
                <a:spLocks noChangeArrowheads="1"/>
              </p:cNvSpPr>
              <p:nvPr/>
            </p:nvSpPr>
            <p:spPr bwMode="auto">
              <a:xfrm>
                <a:off x="3143250" y="214313"/>
                <a:ext cx="1714500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en-US" altLang="zh-TW" sz="2000" i="1" dirty="0" smtClean="0">
                        <a:latin typeface="Cambria Math"/>
                        <a:cs typeface="Times New Roman" pitchFamily="18" charset="0"/>
                      </a:rPr>
                      <m:t>𝑓</m:t>
                    </m:r>
                    <m:r>
                      <a:rPr lang="zh-TW" altLang="en-US" sz="1800" i="1" dirty="0">
                        <a:latin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zh-TW" altLang="en-US" sz="1800" dirty="0">
                    <a:cs typeface="Times New Roman" pitchFamily="18" charset="0"/>
                  </a:rPr>
                  <a:t>的物理意義</a:t>
                </a:r>
              </a:p>
            </p:txBody>
          </p:sp>
        </mc:Choice>
        <mc:Fallback xmlns="">
          <p:sp>
            <p:nvSpPr>
              <p:cNvPr id="34840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43250" y="214313"/>
                <a:ext cx="1714500" cy="400050"/>
              </a:xfrm>
              <a:prstGeom prst="rect">
                <a:avLst/>
              </a:prstGeom>
              <a:blipFill rotWithShape="1">
                <a:blip r:embed="rId15"/>
                <a:stretch>
                  <a:fillRect l="-1779" b="-2272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矩形 24"/>
              <p:cNvSpPr/>
              <p:nvPr/>
            </p:nvSpPr>
            <p:spPr>
              <a:xfrm>
                <a:off x="846561" y="245031"/>
                <a:ext cx="2142702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𝑣𝑡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5" name="矩形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561" y="245031"/>
                <a:ext cx="2142702" cy="369332"/>
              </a:xfrm>
              <a:prstGeom prst="rect">
                <a:avLst/>
              </a:prstGeom>
              <a:blipFill rotWithShape="1">
                <a:blip r:embed="rId16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660169" y="4077072"/>
                <a:ext cx="2920415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/>
                        </a:rPr>
                        <m:t>𝑦</m:t>
                      </m:r>
                      <m:d>
                        <m:dPr>
                          <m:ctrlPr>
                            <a:rPr lang="en-US" altLang="zh-TW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 dirty="0">
                              <a:latin typeface="Cambria Math"/>
                            </a:rPr>
                            <m:t>𝑥</m:t>
                          </m:r>
                          <m:r>
                            <a:rPr lang="en-US" altLang="zh-TW" i="1" dirty="0">
                              <a:latin typeface="Cambria Math"/>
                            </a:rPr>
                            <m:t>,</m:t>
                          </m:r>
                          <m:r>
                            <a:rPr lang="en-US" altLang="zh-TW" i="1" dirty="0">
                              <a:latin typeface="Cambria Math"/>
                            </a:rPr>
                            <m:t>𝑡</m:t>
                          </m:r>
                          <m:r>
                            <a:rPr lang="en-US" altLang="zh-TW" i="1" dirty="0">
                              <a:latin typeface="Cambria Math"/>
                            </a:rPr>
                            <m:t> </m:t>
                          </m:r>
                        </m:e>
                      </m:d>
                      <m:r>
                        <a:rPr lang="en-US" altLang="zh-TW" i="1" dirty="0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n-US" altLang="zh-TW" i="1" dirty="0">
                          <a:latin typeface="Cambria Math"/>
                        </a:rPr>
                        <m:t>𝑦</m:t>
                      </m:r>
                      <m:d>
                        <m:dPr>
                          <m:ctrlPr>
                            <a:rPr lang="en-US" altLang="zh-TW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dirty="0" smtClean="0">
                              <a:latin typeface="Cambria Math"/>
                            </a:rPr>
                            <m:t>0</m:t>
                          </m:r>
                          <m:r>
                            <a:rPr lang="en-US" altLang="zh-TW" i="1" dirty="0">
                              <a:latin typeface="Cambria Math"/>
                            </a:rPr>
                            <m:t>,</m:t>
                          </m:r>
                          <m:r>
                            <a:rPr lang="en-US" altLang="zh-TW" i="1" dirty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b="0" i="1" dirty="0" smtClean="0">
                          <a:latin typeface="Cambria Math"/>
                        </a:rPr>
                        <m:t>=</m:t>
                      </m:r>
                      <m:r>
                        <a:rPr lang="en-US" altLang="zh-TW" b="0" i="1" dirty="0" smtClean="0">
                          <a:latin typeface="Cambria Math"/>
                        </a:rPr>
                        <m:t>𝑓</m:t>
                      </m:r>
                      <m:d>
                        <m:dPr>
                          <m:ctrlP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dirty="0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dirty="0" smtClean="0">
                              <a:latin typeface="Cambria Math"/>
                            </a:rPr>
                            <m:t>𝑣𝑡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0169" y="4077072"/>
                <a:ext cx="2920415" cy="369332"/>
              </a:xfrm>
              <a:prstGeom prst="rect">
                <a:avLst/>
              </a:prstGeom>
              <a:blipFill rotWithShape="1">
                <a:blip r:embed="rId17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2593917" y="761711"/>
                <a:ext cx="2770246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/>
                        </a:rPr>
                        <m:t>𝑦</m:t>
                      </m:r>
                      <m:d>
                        <m:dPr>
                          <m:ctrlPr>
                            <a:rPr lang="en-US" altLang="zh-TW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 dirty="0">
                              <a:latin typeface="Cambria Math"/>
                            </a:rPr>
                            <m:t>𝑥</m:t>
                          </m:r>
                          <m:r>
                            <a:rPr lang="en-US" altLang="zh-TW" i="1" dirty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dirty="0" smtClean="0">
                              <a:latin typeface="Cambria Math"/>
                            </a:rPr>
                            <m:t>𝑡</m:t>
                          </m:r>
                          <m:r>
                            <a:rPr lang="en-US" altLang="zh-TW" i="1" dirty="0" smtClean="0">
                              <a:latin typeface="Cambria Math"/>
                            </a:rPr>
                            <m:t> </m:t>
                          </m:r>
                        </m:e>
                      </m:d>
                      <m:r>
                        <a:rPr lang="en-US" altLang="zh-TW" i="1" dirty="0" smtClean="0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n-US" altLang="zh-TW" i="1" dirty="0">
                          <a:latin typeface="Cambria Math"/>
                        </a:rPr>
                        <m:t>𝑦</m:t>
                      </m:r>
                      <m:d>
                        <m:dPr>
                          <m:ctrlPr>
                            <a:rPr lang="en-US" altLang="zh-TW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 dirty="0">
                              <a:latin typeface="Cambria Math"/>
                            </a:rPr>
                            <m:t>𝑥</m:t>
                          </m:r>
                          <m:r>
                            <a:rPr lang="en-US" altLang="zh-TW" i="1" dirty="0">
                              <a:latin typeface="Cambria Math"/>
                            </a:rPr>
                            <m:t>,0</m:t>
                          </m:r>
                        </m:e>
                      </m:d>
                      <m:r>
                        <a:rPr lang="en-US" altLang="zh-TW" b="0" i="1" dirty="0" smtClean="0">
                          <a:latin typeface="Cambria Math"/>
                        </a:rPr>
                        <m:t>=</m:t>
                      </m:r>
                      <m:r>
                        <a:rPr lang="en-US" altLang="zh-TW" b="0" i="1" dirty="0" smtClean="0">
                          <a:latin typeface="Cambria Math"/>
                        </a:rPr>
                        <m:t>𝑓</m:t>
                      </m:r>
                      <m:d>
                        <m:dPr>
                          <m:ctrlP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dirty="0" smtClean="0">
                              <a:latin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3917" y="761711"/>
                <a:ext cx="2770246" cy="369332"/>
              </a:xfrm>
              <a:prstGeom prst="rect">
                <a:avLst/>
              </a:prstGeom>
              <a:blipFill rotWithShape="1">
                <a:blip r:embed="rId18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038562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971600" y="518553"/>
            <a:ext cx="66960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波動：</a:t>
            </a:r>
            <a:r>
              <a:rPr lang="zh-TW" altLang="en-US" sz="1800" dirty="0">
                <a:solidFill>
                  <a:srgbClr val="FF0000"/>
                </a:solidFill>
              </a:rPr>
              <a:t>介質擾動</a:t>
            </a:r>
            <a:r>
              <a:rPr lang="zh-TW" altLang="en-US" sz="1800" dirty="0"/>
              <a:t>在</a:t>
            </a:r>
            <a:r>
              <a:rPr lang="zh-TW" altLang="en-US" sz="1800" dirty="0">
                <a:solidFill>
                  <a:srgbClr val="FF0000"/>
                </a:solidFill>
              </a:rPr>
              <a:t>空間中的傳播</a:t>
            </a:r>
            <a:r>
              <a:rPr lang="zh-TW" altLang="en-US" sz="1800" dirty="0"/>
              <a:t>，此傳播可以傳遞</a:t>
            </a:r>
            <a:r>
              <a:rPr lang="zh-TW" altLang="en-US" sz="1800" dirty="0">
                <a:solidFill>
                  <a:srgbClr val="FF0000"/>
                </a:solidFill>
              </a:rPr>
              <a:t>能量</a:t>
            </a:r>
            <a:r>
              <a:rPr lang="zh-TW" altLang="en-US" sz="1800" dirty="0"/>
              <a:t>。</a:t>
            </a:r>
          </a:p>
        </p:txBody>
      </p:sp>
      <p:pic>
        <p:nvPicPr>
          <p:cNvPr id="10244" name="Picture 5" descr="F16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12"/>
          <a:stretch>
            <a:fillRect/>
          </a:stretch>
        </p:blipFill>
        <p:spPr bwMode="auto">
          <a:xfrm>
            <a:off x="1182041" y="2235773"/>
            <a:ext cx="2305050" cy="39004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9" name="Text Box 4"/>
          <p:cNvSpPr txBox="1">
            <a:spLocks noChangeArrowheads="1"/>
          </p:cNvSpPr>
          <p:nvPr/>
        </p:nvSpPr>
        <p:spPr bwMode="auto">
          <a:xfrm>
            <a:off x="1758303" y="4035998"/>
            <a:ext cx="1008063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正弦波</a:t>
            </a:r>
          </a:p>
        </p:txBody>
      </p:sp>
      <p:sp>
        <p:nvSpPr>
          <p:cNvPr id="10250" name="Text Box 4"/>
          <p:cNvSpPr txBox="1">
            <a:spLocks noChangeArrowheads="1"/>
          </p:cNvSpPr>
          <p:nvPr/>
        </p:nvSpPr>
        <p:spPr bwMode="auto">
          <a:xfrm>
            <a:off x="2456496" y="2227342"/>
            <a:ext cx="1027881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脈衝波</a:t>
            </a:r>
          </a:p>
        </p:txBody>
      </p:sp>
      <p:sp>
        <p:nvSpPr>
          <p:cNvPr id="8" name="文字方塊 3"/>
          <p:cNvSpPr txBox="1">
            <a:spLocks noChangeArrowheads="1"/>
          </p:cNvSpPr>
          <p:nvPr/>
        </p:nvSpPr>
        <p:spPr bwMode="auto">
          <a:xfrm>
            <a:off x="4074692" y="6331591"/>
            <a:ext cx="314325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 err="1"/>
              <a:t>Haliday</a:t>
            </a:r>
            <a:r>
              <a:rPr lang="en-US" altLang="zh-TW" sz="1800" dirty="0"/>
              <a:t> simulation</a:t>
            </a:r>
            <a:r>
              <a:rPr lang="zh-TW" altLang="en-US" sz="1800" dirty="0"/>
              <a:t> </a:t>
            </a:r>
            <a:r>
              <a:rPr lang="en-US" altLang="zh-TW" sz="1800" dirty="0"/>
              <a:t>16-1</a:t>
            </a:r>
            <a:endParaRPr lang="zh-TW" altLang="en-US" sz="1800" dirty="0"/>
          </a:p>
        </p:txBody>
      </p:sp>
      <p:pic>
        <p:nvPicPr>
          <p:cNvPr id="9" name="Picture 1" descr="16_02_Figur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4"/>
          <a:stretch/>
        </p:blipFill>
        <p:spPr>
          <a:xfrm>
            <a:off x="4069312" y="980334"/>
            <a:ext cx="2736304" cy="5167216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6_32_FigureA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32"/>
          <a:stretch/>
        </p:blipFill>
        <p:spPr>
          <a:xfrm>
            <a:off x="1886496" y="1196752"/>
            <a:ext cx="4637549" cy="2287550"/>
          </a:xfrm>
          <a:prstGeom prst="rect">
            <a:avLst/>
          </a:prstGeom>
        </p:spPr>
      </p:pic>
      <p:pic>
        <p:nvPicPr>
          <p:cNvPr id="3" name="Picture 1" descr="16_32_FigureB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422"/>
          <a:stretch/>
        </p:blipFill>
        <p:spPr>
          <a:xfrm>
            <a:off x="1886496" y="3744874"/>
            <a:ext cx="4479013" cy="26426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827584" y="548680"/>
                <a:ext cx="75608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波函數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𝑦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altLang="zh-TW" i="1">
                            <a:latin typeface="Cambria Math"/>
                            <a:cs typeface="Times New Roman" pitchFamily="18" charset="0"/>
                          </a:rPr>
                          <m:t>,</m:t>
                        </m:r>
                        <m:r>
                          <a:rPr lang="en-US" altLang="zh-TW" i="1">
                            <a:latin typeface="Cambria Math"/>
                            <a:cs typeface="Times New Roman" pitchFamily="18" charset="0"/>
                          </a:rPr>
                          <m:t>𝑡</m:t>
                        </m:r>
                      </m:e>
                    </m:d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=</m:t>
                    </m:r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𝑓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altLang="zh-TW" i="1">
                            <a:latin typeface="Cambria Math"/>
                            <a:cs typeface="Times New Roman" pitchFamily="18" charset="0"/>
                          </a:rPr>
                          <m:t>−</m:t>
                        </m:r>
                        <m:r>
                          <a:rPr lang="en-US" altLang="zh-TW" i="1">
                            <a:latin typeface="Cambria Math"/>
                            <a:cs typeface="Times New Roman" pitchFamily="18" charset="0"/>
                          </a:rPr>
                          <m:t>𝑣𝑡</m:t>
                        </m:r>
                      </m:e>
                    </m:d>
                  </m:oMath>
                </a14:m>
                <a:r>
                  <a:rPr lang="zh-TW" altLang="en-US" dirty="0"/>
                  <a:t>在固定時間及固定位置後，得到同一個函數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  <a:cs typeface="Times New Roman" pitchFamily="18" charset="0"/>
                      </a:rPr>
                      <m:t>𝑓</m:t>
                    </m:r>
                    <m:r>
                      <a:rPr lang="zh-TW" altLang="en-US" sz="1600" i="1" dirty="0">
                        <a:latin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zh-TW" altLang="en-US" dirty="0"/>
                  <a:t>！</a:t>
                </a:r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4" y="548680"/>
                <a:ext cx="7560840" cy="369332"/>
              </a:xfrm>
              <a:prstGeom prst="rect">
                <a:avLst/>
              </a:prstGeom>
              <a:blipFill rotWithShape="1">
                <a:blip r:embed="rId4"/>
                <a:stretch>
                  <a:fillRect l="-726" t="-6557" b="-262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5542075" y="1553276"/>
                <a:ext cx="70493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/>
                          <a:cs typeface="Times New Roman" pitchFamily="18" charset="0"/>
                        </a:rPr>
                        <m:t>𝑓</m:t>
                      </m:r>
                      <m:r>
                        <a:rPr lang="en-US" altLang="zh-TW" b="0" i="1" dirty="0" smtClean="0">
                          <a:latin typeface="Cambria Math"/>
                          <a:cs typeface="Times New Roman" pitchFamily="18" charset="0"/>
                        </a:rPr>
                        <m:t>(</m:t>
                      </m:r>
                      <m:r>
                        <a:rPr lang="en-US" altLang="zh-TW" b="0" i="1" dirty="0" smtClean="0">
                          <a:latin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dirty="0" smtClean="0">
                          <a:latin typeface="Cambria Math"/>
                          <a:cs typeface="Times New Roman" pitchFamily="18" charset="0"/>
                        </a:rPr>
                        <m:t>)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2075" y="1553276"/>
                <a:ext cx="704937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5358835" y="4392946"/>
                <a:ext cx="96968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/>
                          <a:cs typeface="Times New Roman" pitchFamily="18" charset="0"/>
                        </a:rPr>
                        <m:t>𝑓</m:t>
                      </m:r>
                      <m:r>
                        <a:rPr lang="en-US" altLang="zh-TW" b="0" i="1" dirty="0" smtClean="0">
                          <a:latin typeface="Cambria Math"/>
                          <a:cs typeface="Times New Roman" pitchFamily="18" charset="0"/>
                        </a:rPr>
                        <m:t>(−</m:t>
                      </m:r>
                      <m:r>
                        <a:rPr lang="en-US" altLang="zh-TW" b="0" i="1" dirty="0" smtClean="0">
                          <a:latin typeface="Cambria Math"/>
                          <a:cs typeface="Times New Roman" pitchFamily="18" charset="0"/>
                        </a:rPr>
                        <m:t>𝑣𝑡</m:t>
                      </m:r>
                      <m:r>
                        <a:rPr lang="en-US" altLang="zh-TW" b="0" i="1" dirty="0" smtClean="0">
                          <a:latin typeface="Cambria Math"/>
                          <a:cs typeface="Times New Roman" pitchFamily="18" charset="0"/>
                        </a:rPr>
                        <m:t>)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8835" y="4392946"/>
                <a:ext cx="969689" cy="369332"/>
              </a:xfrm>
              <a:prstGeom prst="rect">
                <a:avLst/>
              </a:prstGeom>
              <a:blipFill rotWithShape="1">
                <a:blip r:embed="rId6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108149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/>
              <p:cNvSpPr/>
              <p:nvPr/>
            </p:nvSpPr>
            <p:spPr>
              <a:xfrm>
                <a:off x="1691680" y="1340586"/>
                <a:ext cx="1593898" cy="64825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矩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1680" y="1340586"/>
                <a:ext cx="1593898" cy="648254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1643062" y="836712"/>
                <a:ext cx="42484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代入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𝑦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altLang="zh-TW" i="1">
                            <a:latin typeface="Cambria Math"/>
                            <a:cs typeface="Times New Roman" pitchFamily="18" charset="0"/>
                          </a:rPr>
                          <m:t>,</m:t>
                        </m:r>
                        <m:r>
                          <a:rPr lang="en-US" altLang="zh-TW" i="1">
                            <a:latin typeface="Cambria Math"/>
                            <a:cs typeface="Times New Roman" pitchFamily="18" charset="0"/>
                          </a:rPr>
                          <m:t>𝑡</m:t>
                        </m:r>
                      </m:e>
                    </m:d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=</m:t>
                    </m:r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𝑔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altLang="zh-TW" i="1">
                            <a:latin typeface="Cambria Math"/>
                            <a:cs typeface="Times New Roman" pitchFamily="18" charset="0"/>
                          </a:rPr>
                          <m:t>+</m:t>
                        </m:r>
                        <m:r>
                          <a:rPr lang="en-US" altLang="zh-TW" i="1">
                            <a:latin typeface="Cambria Math"/>
                            <a:cs typeface="Times New Roman" pitchFamily="18" charset="0"/>
                          </a:rPr>
                          <m:t>𝑣𝑡</m:t>
                        </m:r>
                      </m:e>
                    </m:d>
                  </m:oMath>
                </a14:m>
                <a:r>
                  <a:rPr lang="zh-TW" altLang="en-US" dirty="0"/>
                  <a:t>亦可</a:t>
                </a:r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3062" y="836712"/>
                <a:ext cx="4248472" cy="369332"/>
              </a:xfrm>
              <a:prstGeom prst="rect">
                <a:avLst/>
              </a:prstGeom>
              <a:blipFill rotWithShape="1">
                <a:blip r:embed="rId3"/>
                <a:stretch>
                  <a:fillRect l="-1293" t="-6557" b="-262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" descr="Figure_P_16_13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5394"/>
          <a:stretch/>
        </p:blipFill>
        <p:spPr>
          <a:xfrm>
            <a:off x="223151" y="2636912"/>
            <a:ext cx="8601456" cy="3154680"/>
          </a:xfrm>
          <a:prstGeom prst="rect">
            <a:avLst/>
          </a:prstGeom>
        </p:spPr>
      </p:pic>
      <p:sp>
        <p:nvSpPr>
          <p:cNvPr id="17" name="文字方塊 13"/>
          <p:cNvSpPr txBox="1">
            <a:spLocks noChangeArrowheads="1"/>
          </p:cNvSpPr>
          <p:nvPr/>
        </p:nvSpPr>
        <p:spPr bwMode="auto">
          <a:xfrm>
            <a:off x="1661092" y="2132856"/>
            <a:ext cx="59450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cs typeface="Times New Roman" pitchFamily="18" charset="0"/>
              </a:rPr>
              <a:t>這代表向左傳播的波。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Text Box 7"/>
          <p:cNvSpPr txBox="1">
            <a:spLocks noChangeArrowheads="1"/>
          </p:cNvSpPr>
          <p:nvPr/>
        </p:nvSpPr>
        <p:spPr bwMode="auto">
          <a:xfrm>
            <a:off x="1784093" y="735294"/>
            <a:ext cx="30360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弦波的波函數的最普遍解：</a:t>
            </a:r>
          </a:p>
        </p:txBody>
      </p:sp>
      <p:sp>
        <p:nvSpPr>
          <p:cNvPr id="54279" name="文字方塊 10"/>
          <p:cNvSpPr txBox="1">
            <a:spLocks noChangeArrowheads="1"/>
          </p:cNvSpPr>
          <p:nvPr/>
        </p:nvSpPr>
        <p:spPr bwMode="auto">
          <a:xfrm>
            <a:off x="1860641" y="4989127"/>
            <a:ext cx="49291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這兩個未知的單變數函數是由起始條件決定：</a:t>
            </a:r>
          </a:p>
        </p:txBody>
      </p:sp>
      <p:sp>
        <p:nvSpPr>
          <p:cNvPr id="54280" name="文字方塊 11"/>
          <p:cNvSpPr txBox="1">
            <a:spLocks noChangeArrowheads="1"/>
          </p:cNvSpPr>
          <p:nvPr/>
        </p:nvSpPr>
        <p:spPr bwMode="auto">
          <a:xfrm>
            <a:off x="1860641" y="5514415"/>
            <a:ext cx="4857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起始的弦位移，起始的弦垂直方向速度。</a:t>
            </a:r>
          </a:p>
        </p:txBody>
      </p:sp>
      <p:pic>
        <p:nvPicPr>
          <p:cNvPr id="12" name="Picture 1" descr="Figure_P_16_1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5394"/>
          <a:stretch/>
        </p:blipFill>
        <p:spPr>
          <a:xfrm>
            <a:off x="547047" y="1423975"/>
            <a:ext cx="7737360" cy="28377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3"/>
              <p:cNvSpPr txBox="1">
                <a:spLocks noChangeArrowheads="1"/>
              </p:cNvSpPr>
              <p:nvPr/>
            </p:nvSpPr>
            <p:spPr bwMode="auto">
              <a:xfrm>
                <a:off x="1860641" y="4485071"/>
                <a:ext cx="594505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zh-TW" altLang="en-US" sz="1800" i="1" dirty="0" smtClean="0">
                        <a:latin typeface="Cambria Math"/>
                        <a:cs typeface="Times New Roman" pitchFamily="18" charset="0"/>
                      </a:rPr>
                      <m:t>而</m:t>
                    </m:r>
                    <m:r>
                      <a:rPr lang="zh-TW" altLang="en-US" sz="1800" i="1" dirty="0" smtClean="0">
                        <a:latin typeface="Cambria Math"/>
                        <a:cs typeface="Times New Roman" pitchFamily="18" charset="0"/>
                      </a:rPr>
                      <m:t>  </m:t>
                    </m:r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𝑓</m:t>
                    </m:r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 (</m:t>
                    </m:r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𝑥</m:t>
                    </m:r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)</m:t>
                    </m:r>
                    <m:r>
                      <a:rPr lang="zh-TW" altLang="en-US" sz="1800" i="1" dirty="0" smtClean="0">
                        <a:latin typeface="Cambria Math"/>
                        <a:cs typeface="Times New Roman" pitchFamily="18" charset="0"/>
                      </a:rPr>
                      <m:t>（</m:t>
                    </m:r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𝑔</m:t>
                    </m:r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 (</m:t>
                    </m:r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𝑥</m:t>
                    </m:r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)</m:t>
                    </m:r>
                    <m:r>
                      <a:rPr lang="zh-TW" altLang="en-US" sz="1800" i="1" dirty="0" smtClean="0">
                        <a:latin typeface="Cambria Math"/>
                        <a:cs typeface="Times New Roman" pitchFamily="18" charset="0"/>
                      </a:rPr>
                      <m:t>）</m:t>
                    </m:r>
                    <m:r>
                      <a:rPr lang="zh-TW" altLang="en-US" sz="1800" i="1" dirty="0" smtClean="0">
                        <a:latin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zh-TW" altLang="en-US" sz="1800" dirty="0">
                    <a:cs typeface="Times New Roman" pitchFamily="18" charset="0"/>
                  </a:rPr>
                  <a:t>即為向右（左）傳播的波的瞬間波型</a:t>
                </a:r>
              </a:p>
            </p:txBody>
          </p:sp>
        </mc:Choice>
        <mc:Fallback xmlns="">
          <p:sp>
            <p:nvSpPr>
              <p:cNvPr id="8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60641" y="4485071"/>
                <a:ext cx="5945053" cy="369332"/>
              </a:xfrm>
              <a:prstGeom prst="rect">
                <a:avLst/>
              </a:prstGeom>
              <a:blipFill rotWithShape="1">
                <a:blip r:embed="rId6"/>
                <a:stretch>
                  <a:fillRect l="-205" t="-6667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直線單箭頭接點 2"/>
          <p:cNvCxnSpPr/>
          <p:nvPr/>
        </p:nvCxnSpPr>
        <p:spPr>
          <a:xfrm flipV="1">
            <a:off x="2555776" y="3356992"/>
            <a:ext cx="360040" cy="12241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單箭頭接點 10"/>
          <p:cNvCxnSpPr/>
          <p:nvPr/>
        </p:nvCxnSpPr>
        <p:spPr>
          <a:xfrm flipV="1">
            <a:off x="3491880" y="3356992"/>
            <a:ext cx="2304256" cy="12241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4644008" y="709863"/>
                <a:ext cx="338323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𝑣𝑡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𝑣𝑡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4008" y="709863"/>
                <a:ext cx="3383234" cy="369332"/>
              </a:xfrm>
              <a:prstGeom prst="rect">
                <a:avLst/>
              </a:prstGeom>
              <a:blipFill rotWithShape="1">
                <a:blip r:embed="rId7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228849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9" name="文字方塊 10"/>
          <p:cNvSpPr txBox="1">
            <a:spLocks noChangeArrowheads="1"/>
          </p:cNvSpPr>
          <p:nvPr/>
        </p:nvSpPr>
        <p:spPr bwMode="auto">
          <a:xfrm>
            <a:off x="1086190" y="3144484"/>
            <a:ext cx="68173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它的唯一解是由所有粒子的初位置及初速度兩個起始條件完全決定。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280" name="文字方塊 11"/>
              <p:cNvSpPr txBox="1">
                <a:spLocks noChangeArrowheads="1"/>
              </p:cNvSpPr>
              <p:nvPr/>
            </p:nvSpPr>
            <p:spPr bwMode="auto">
              <a:xfrm>
                <a:off x="1083372" y="3513816"/>
                <a:ext cx="7396252" cy="4995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在此這就對應：起始的弦位移</a:t>
                </a:r>
                <a14:m>
                  <m:oMath xmlns:m="http://schemas.openxmlformats.org/officeDocument/2006/math">
                    <m:r>
                      <a:rPr lang="en-US" altLang="zh-TW" sz="1800" b="0" i="0" smtClean="0">
                        <a:latin typeface="Cambria Math"/>
                      </a:rPr>
                      <m:t> </m:t>
                    </m:r>
                    <m:r>
                      <a:rPr lang="en-US" altLang="zh-TW" sz="1800" b="0" i="1" smtClean="0">
                        <a:latin typeface="Cambria Math"/>
                      </a:rPr>
                      <m:t>𝑦</m:t>
                    </m:r>
                    <m:d>
                      <m:dPr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𝑥</m:t>
                        </m:r>
                        <m:r>
                          <a:rPr lang="en-US" altLang="zh-TW" sz="1800" b="0" i="1" smtClean="0">
                            <a:latin typeface="Cambria Math"/>
                          </a:rPr>
                          <m:t>,0</m:t>
                        </m:r>
                      </m:e>
                    </m:d>
                  </m:oMath>
                </a14:m>
                <a:r>
                  <a:rPr lang="zh-TW" altLang="en-US" sz="1800" dirty="0"/>
                  <a:t>，起始的弦垂直方向速度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zh-TW" altLang="en-US" sz="1800" i="1" smtClean="0">
                            <a:latin typeface="Cambria Math"/>
                          </a:rPr>
                          <m:t>𝜕</m:t>
                        </m:r>
                        <m:r>
                          <a:rPr lang="en-US" altLang="zh-TW" sz="1800" b="0" i="1" smtClean="0">
                            <a:latin typeface="Cambria Math"/>
                          </a:rPr>
                          <m:t>𝑦</m:t>
                        </m:r>
                      </m:num>
                      <m:den>
                        <m:r>
                          <a:rPr lang="zh-TW" altLang="en-US" sz="1800" i="1" smtClean="0">
                            <a:latin typeface="Cambria Math"/>
                          </a:rPr>
                          <m:t>𝜕</m:t>
                        </m:r>
                        <m:r>
                          <a:rPr lang="en-US" altLang="zh-TW" sz="1800" b="0" i="1" smtClean="0">
                            <a:latin typeface="Cambria Math"/>
                          </a:rPr>
                          <m:t>𝑡</m:t>
                        </m:r>
                      </m:den>
                    </m:f>
                    <m:d>
                      <m:d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i="1">
                            <a:latin typeface="Cambria Math"/>
                          </a:rPr>
                          <m:t>𝑥</m:t>
                        </m:r>
                        <m:r>
                          <a:rPr lang="en-US" altLang="zh-TW" sz="1800" i="1">
                            <a:latin typeface="Cambria Math"/>
                          </a:rPr>
                          <m:t>,0</m:t>
                        </m:r>
                      </m:e>
                    </m:d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54280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83372" y="3513816"/>
                <a:ext cx="7396252" cy="499560"/>
              </a:xfrm>
              <a:prstGeom prst="rect">
                <a:avLst/>
              </a:prstGeom>
              <a:blipFill rotWithShape="1">
                <a:blip r:embed="rId3"/>
                <a:stretch>
                  <a:fillRect l="-742" r="-3710" b="-731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4281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6904342"/>
              </p:ext>
            </p:extLst>
          </p:nvPr>
        </p:nvGraphicFramePr>
        <p:xfrm>
          <a:off x="1170061" y="4725144"/>
          <a:ext cx="3151188" cy="642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4" imgW="1930320" imgH="393480" progId="Equation.3">
                  <p:embed/>
                </p:oleObj>
              </mc:Choice>
              <mc:Fallback>
                <p:oleObj name="方程式" r:id="rId4" imgW="193032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0061" y="4725144"/>
                        <a:ext cx="3151188" cy="642937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文字方塊 1"/>
          <p:cNvSpPr txBox="1"/>
          <p:nvPr/>
        </p:nvSpPr>
        <p:spPr>
          <a:xfrm>
            <a:off x="1099494" y="2699771"/>
            <a:ext cx="4571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波方程式其實是一群粒子的運動方程式。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1090004" y="4217021"/>
                <a:ext cx="68135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由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</a:rPr>
                          <m:t>𝑥</m:t>
                        </m:r>
                        <m:r>
                          <a:rPr lang="en-US" altLang="zh-TW" i="1">
                            <a:latin typeface="Cambria Math"/>
                          </a:rPr>
                          <m:t>′</m:t>
                        </m:r>
                      </m:e>
                    </m:d>
                  </m:oMath>
                </a14:m>
                <a:r>
                  <a:rPr lang="zh-TW" altLang="en-US" dirty="0"/>
                  <a:t>及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𝑔</m:t>
                    </m:r>
                    <m:d>
                      <m:dPr>
                        <m:ctrlPr>
                          <a:rPr lang="en-US" altLang="zh-TW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 dirty="0">
                            <a:latin typeface="Cambria Math"/>
                          </a:rPr>
                          <m:t>𝑥</m:t>
                        </m:r>
                        <m:r>
                          <a:rPr lang="en-US" altLang="zh-TW" i="1" dirty="0">
                            <a:latin typeface="Cambria Math"/>
                          </a:rPr>
                          <m:t>′</m:t>
                        </m:r>
                      </m:e>
                    </m:d>
                  </m:oMath>
                </a14:m>
                <a:r>
                  <a:rPr lang="zh-TW" altLang="en-US" dirty="0"/>
                  <a:t>正好可以給出這兩個函數：</a:t>
                </a:r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0004" y="4217021"/>
                <a:ext cx="6813556" cy="369332"/>
              </a:xfrm>
              <a:prstGeom prst="rect">
                <a:avLst/>
              </a:prstGeom>
              <a:blipFill rotWithShape="1">
                <a:blip r:embed="rId6"/>
                <a:stretch>
                  <a:fillRect l="-805" t="-6667" b="-28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1110628" y="5675976"/>
                <a:ext cx="68135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因此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</a:rPr>
                          <m:t>𝑥</m:t>
                        </m:r>
                        <m:r>
                          <a:rPr lang="en-US" altLang="zh-TW" i="1">
                            <a:latin typeface="Cambria Math"/>
                          </a:rPr>
                          <m:t>′</m:t>
                        </m:r>
                      </m:e>
                    </m:d>
                  </m:oMath>
                </a14:m>
                <a:r>
                  <a:rPr lang="zh-TW" altLang="en-US" dirty="0"/>
                  <a:t>及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𝑔</m:t>
                    </m:r>
                    <m:d>
                      <m:dPr>
                        <m:ctrlPr>
                          <a:rPr lang="en-US" altLang="zh-TW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 dirty="0">
                            <a:latin typeface="Cambria Math"/>
                          </a:rPr>
                          <m:t>𝑥</m:t>
                        </m:r>
                        <m:r>
                          <a:rPr lang="en-US" altLang="zh-TW" i="1" dirty="0">
                            <a:latin typeface="Cambria Math"/>
                          </a:rPr>
                          <m:t>′</m:t>
                        </m:r>
                      </m:e>
                    </m:d>
                  </m:oMath>
                </a14:m>
                <a:r>
                  <a:rPr lang="zh-TW" altLang="en-US" dirty="0"/>
                  <a:t>給出滿足方程式及起始條件的唯一解：</a:t>
                </a:r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0628" y="5675976"/>
                <a:ext cx="6813556" cy="369332"/>
              </a:xfrm>
              <a:prstGeom prst="rect">
                <a:avLst/>
              </a:prstGeom>
              <a:blipFill rotWithShape="1">
                <a:blip r:embed="rId7"/>
                <a:stretch>
                  <a:fillRect l="-716" t="-6557" b="-262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/>
              <p:cNvSpPr/>
              <p:nvPr/>
            </p:nvSpPr>
            <p:spPr>
              <a:xfrm>
                <a:off x="1157118" y="6096507"/>
                <a:ext cx="333966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𝑣𝑡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𝑣𝑡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矩形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7118" y="6096507"/>
                <a:ext cx="3339664" cy="369332"/>
              </a:xfrm>
              <a:prstGeom prst="rect">
                <a:avLst/>
              </a:prstGeom>
              <a:blipFill rotWithShape="1">
                <a:blip r:embed="rId8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" descr="16_07_FigureA.jp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66" b="51402"/>
          <a:stretch/>
        </p:blipFill>
        <p:spPr>
          <a:xfrm>
            <a:off x="3049618" y="277809"/>
            <a:ext cx="2507084" cy="23202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6004406" y="4061222"/>
                <a:ext cx="2418932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𝑦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,0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4406" y="4061222"/>
                <a:ext cx="2418932" cy="369332"/>
              </a:xfrm>
              <a:prstGeom prst="rect">
                <a:avLst/>
              </a:prstGeom>
              <a:blipFill rotWithShape="1">
                <a:blip r:embed="rId10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6004406" y="4512148"/>
                <a:ext cx="3010504" cy="61901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,0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𝑣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′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𝑔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′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4406" y="4512148"/>
                <a:ext cx="3010504" cy="619016"/>
              </a:xfrm>
              <a:prstGeom prst="rect">
                <a:avLst/>
              </a:prstGeom>
              <a:blipFill>
                <a:blip r:embed="rId11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/>
              <p:cNvSpPr/>
              <p:nvPr/>
            </p:nvSpPr>
            <p:spPr>
              <a:xfrm>
                <a:off x="6004406" y="5203968"/>
                <a:ext cx="2582182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𝑦</m:t>
                      </m:r>
                      <m:r>
                        <a:rPr lang="en-US" altLang="zh-TW" b="0" i="1" smtClean="0">
                          <a:latin typeface="Cambria Math"/>
                        </a:rPr>
                        <m:t>′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,0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𝑓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′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𝑔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′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0" name="矩形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4406" y="5203968"/>
                <a:ext cx="2582182" cy="369332"/>
              </a:xfrm>
              <a:prstGeom prst="rect">
                <a:avLst/>
              </a:prstGeom>
              <a:blipFill rotWithShape="1">
                <a:blip r:embed="rId12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303964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Text Box 5"/>
          <p:cNvSpPr txBox="1">
            <a:spLocks noChangeArrowheads="1"/>
          </p:cNvSpPr>
          <p:nvPr/>
        </p:nvSpPr>
        <p:spPr bwMode="auto">
          <a:xfrm>
            <a:off x="5265738" y="914400"/>
            <a:ext cx="458787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5300" name="Text Box 6"/>
          <p:cNvSpPr txBox="1">
            <a:spLocks noChangeArrowheads="1"/>
          </p:cNvSpPr>
          <p:nvPr/>
        </p:nvSpPr>
        <p:spPr bwMode="auto">
          <a:xfrm>
            <a:off x="2339752" y="428625"/>
            <a:ext cx="1285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波方程式</a:t>
            </a:r>
          </a:p>
        </p:txBody>
      </p:sp>
      <p:sp>
        <p:nvSpPr>
          <p:cNvPr id="55301" name="Text Box 7"/>
          <p:cNvSpPr txBox="1">
            <a:spLocks noChangeArrowheads="1"/>
          </p:cNvSpPr>
          <p:nvPr/>
        </p:nvSpPr>
        <p:spPr bwMode="auto">
          <a:xfrm>
            <a:off x="1643063" y="1928813"/>
            <a:ext cx="15843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解：</a:t>
            </a:r>
          </a:p>
        </p:txBody>
      </p:sp>
      <p:sp>
        <p:nvSpPr>
          <p:cNvPr id="55303" name="文字方塊 14"/>
          <p:cNvSpPr txBox="1">
            <a:spLocks noChangeArrowheads="1"/>
          </p:cNvSpPr>
          <p:nvPr/>
        </p:nvSpPr>
        <p:spPr bwMode="auto">
          <a:xfrm>
            <a:off x="1116013" y="4164488"/>
            <a:ext cx="4857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波動的特徵皆來自此方程式：</a:t>
            </a:r>
          </a:p>
        </p:txBody>
      </p:sp>
      <p:sp>
        <p:nvSpPr>
          <p:cNvPr id="55304" name="文字方塊 15"/>
          <p:cNvSpPr txBox="1">
            <a:spLocks noChangeArrowheads="1"/>
          </p:cNvSpPr>
          <p:nvPr/>
        </p:nvSpPr>
        <p:spPr bwMode="auto">
          <a:xfrm>
            <a:off x="1116013" y="4596288"/>
            <a:ext cx="47863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波型以定速傳播</a:t>
            </a:r>
          </a:p>
        </p:txBody>
      </p:sp>
      <p:sp>
        <p:nvSpPr>
          <p:cNvPr id="55305" name="文字方塊 16"/>
          <p:cNvSpPr txBox="1">
            <a:spLocks noChangeArrowheads="1"/>
          </p:cNvSpPr>
          <p:nvPr/>
        </p:nvSpPr>
        <p:spPr bwMode="auto">
          <a:xfrm>
            <a:off x="1116013" y="5028088"/>
            <a:ext cx="3286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波型在傳播過程中不變形</a:t>
            </a:r>
          </a:p>
        </p:txBody>
      </p:sp>
      <p:sp>
        <p:nvSpPr>
          <p:cNvPr id="55306" name="文字方塊 17"/>
          <p:cNvSpPr txBox="1">
            <a:spLocks noChangeArrowheads="1"/>
          </p:cNvSpPr>
          <p:nvPr/>
        </p:nvSpPr>
        <p:spPr bwMode="auto">
          <a:xfrm>
            <a:off x="1116013" y="5459888"/>
            <a:ext cx="2143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疊加定律</a:t>
            </a:r>
          </a:p>
        </p:txBody>
      </p:sp>
      <p:sp>
        <p:nvSpPr>
          <p:cNvPr id="55307" name="文字方塊 23"/>
          <p:cNvSpPr txBox="1">
            <a:spLocks noChangeArrowheads="1"/>
          </p:cNvSpPr>
          <p:nvPr/>
        </p:nvSpPr>
        <p:spPr bwMode="auto">
          <a:xfrm>
            <a:off x="1116013" y="2636838"/>
            <a:ext cx="71643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在這些波函數的解之中，時間與空間並不獨立，而是連鎖在一起 </a:t>
            </a:r>
            <a:r>
              <a:rPr lang="en-US" altLang="zh-TW" sz="1800" i="1">
                <a:latin typeface="Times New Roman" pitchFamily="18" charset="0"/>
                <a:cs typeface="Times New Roman" pitchFamily="18" charset="0"/>
              </a:rPr>
              <a:t>x’</a:t>
            </a:r>
            <a:r>
              <a:rPr lang="zh-TW" altLang="en-US" sz="1800">
                <a:cs typeface="Times New Roman" pitchFamily="18" charset="0"/>
              </a:rPr>
              <a:t>，</a:t>
            </a:r>
          </a:p>
        </p:txBody>
      </p:sp>
      <p:sp>
        <p:nvSpPr>
          <p:cNvPr id="55308" name="矩形 12"/>
          <p:cNvSpPr>
            <a:spLocks noChangeArrowheads="1"/>
          </p:cNvSpPr>
          <p:nvPr/>
        </p:nvSpPr>
        <p:spPr bwMode="auto">
          <a:xfrm>
            <a:off x="1116013" y="3068638"/>
            <a:ext cx="6696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對空間的偏微分與時間的偏微分基本上都是函數 </a:t>
            </a:r>
            <a:r>
              <a:rPr lang="en-US" altLang="zh-TW" sz="1800" i="1">
                <a:latin typeface="Times New Roman" pitchFamily="18" charset="0"/>
                <a:cs typeface="Times New Roman" pitchFamily="18" charset="0"/>
              </a:rPr>
              <a:t>f </a:t>
            </a:r>
            <a:r>
              <a:rPr lang="zh-TW" altLang="en-US" sz="1800">
                <a:cs typeface="Times New Roman" pitchFamily="18" charset="0"/>
              </a:rPr>
              <a:t>對 </a:t>
            </a:r>
            <a:r>
              <a:rPr lang="en-US" altLang="zh-TW" sz="1800" i="1">
                <a:latin typeface="Times New Roman" pitchFamily="18" charset="0"/>
                <a:cs typeface="Times New Roman" pitchFamily="18" charset="0"/>
              </a:rPr>
              <a:t>x’</a:t>
            </a:r>
            <a:r>
              <a:rPr lang="zh-TW" altLang="en-US" sz="1800">
                <a:cs typeface="Times New Roman" pitchFamily="18" charset="0"/>
              </a:rPr>
              <a:t>的常微分</a:t>
            </a:r>
          </a:p>
        </p:txBody>
      </p:sp>
      <p:sp>
        <p:nvSpPr>
          <p:cNvPr id="55309" name="矩形 13"/>
          <p:cNvSpPr>
            <a:spLocks noChangeArrowheads="1"/>
          </p:cNvSpPr>
          <p:nvPr/>
        </p:nvSpPr>
        <p:spPr bwMode="auto">
          <a:xfrm>
            <a:off x="1116013" y="3500438"/>
            <a:ext cx="6696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因此對空間的兩次偏微分與對時間的兩次偏微分成正比。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1116013" y="5949279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以上結果適用於任何滿足波方程式的波動現象！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/>
              <p:cNvSpPr/>
              <p:nvPr/>
            </p:nvSpPr>
            <p:spPr>
              <a:xfrm>
                <a:off x="2339752" y="1124744"/>
                <a:ext cx="1593898" cy="64825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矩形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9752" y="1124744"/>
                <a:ext cx="1593898" cy="648254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/>
              <p:cNvSpPr/>
              <p:nvPr/>
            </p:nvSpPr>
            <p:spPr>
              <a:xfrm>
                <a:off x="2339752" y="1934095"/>
                <a:ext cx="244246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𝑣𝑡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𝑣𝑡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9752" y="1934095"/>
                <a:ext cx="2442464" cy="369332"/>
              </a:xfrm>
              <a:prstGeom prst="rect">
                <a:avLst/>
              </a:prstGeom>
              <a:blipFill rotWithShape="1">
                <a:blip r:embed="rId3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5"/>
          <p:cNvSpPr txBox="1">
            <a:spLocks noChangeArrowheads="1"/>
          </p:cNvSpPr>
          <p:nvPr/>
        </p:nvSpPr>
        <p:spPr bwMode="auto">
          <a:xfrm>
            <a:off x="3857625" y="285750"/>
            <a:ext cx="11509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疊加定理</a:t>
            </a:r>
          </a:p>
        </p:txBody>
      </p:sp>
      <p:graphicFrame>
        <p:nvGraphicFramePr>
          <p:cNvPr id="57349" name="Object 8"/>
          <p:cNvGraphicFramePr>
            <a:graphicFrameLocks noChangeAspect="1"/>
          </p:cNvGraphicFramePr>
          <p:nvPr/>
        </p:nvGraphicFramePr>
        <p:xfrm>
          <a:off x="4637088" y="1787525"/>
          <a:ext cx="431800" cy="315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" imgW="190417" imgH="139639" progId="Equation.3">
                  <p:embed/>
                </p:oleObj>
              </mc:Choice>
              <mc:Fallback>
                <p:oleObj name="方程式" r:id="rId2" imgW="190417" imgH="139639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7088" y="1787525"/>
                        <a:ext cx="431800" cy="315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351" name="文字方塊 8"/>
          <p:cNvSpPr txBox="1">
            <a:spLocks noChangeArrowheads="1"/>
          </p:cNvSpPr>
          <p:nvPr/>
        </p:nvSpPr>
        <p:spPr bwMode="auto">
          <a:xfrm>
            <a:off x="1908175" y="908050"/>
            <a:ext cx="5429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兩個波方程式的解的和依舊是波方程式的解：</a:t>
            </a:r>
          </a:p>
        </p:txBody>
      </p:sp>
      <p:pic>
        <p:nvPicPr>
          <p:cNvPr id="57352" name="圖片 9" descr="afg01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420938"/>
            <a:ext cx="2643187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3" name="文字方塊 10"/>
          <p:cNvSpPr txBox="1">
            <a:spLocks noChangeArrowheads="1"/>
          </p:cNvSpPr>
          <p:nvPr/>
        </p:nvSpPr>
        <p:spPr bwMode="auto">
          <a:xfrm>
            <a:off x="3635375" y="3357563"/>
            <a:ext cx="5257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兩個分立的波重疊時，只要將兩個波函數相加即可。</a:t>
            </a:r>
            <a:endParaRPr lang="en-US" altLang="zh-TW" sz="1800"/>
          </a:p>
        </p:txBody>
      </p:sp>
      <p:sp>
        <p:nvSpPr>
          <p:cNvPr id="57354" name="文字方塊 8"/>
          <p:cNvSpPr txBox="1">
            <a:spLocks noChangeArrowheads="1"/>
          </p:cNvSpPr>
          <p:nvPr/>
        </p:nvSpPr>
        <p:spPr bwMode="auto">
          <a:xfrm>
            <a:off x="5219700" y="2565400"/>
            <a:ext cx="2946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altLang="zh-TW" sz="1800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+y</a:t>
            </a:r>
            <a:r>
              <a:rPr lang="en-US" altLang="zh-TW" sz="18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zh-TW" altLang="en-US" sz="1800" dirty="0">
                <a:cs typeface="Times New Roman" pitchFamily="18" charset="0"/>
              </a:rPr>
              <a:t>依舊是波方程式的解：</a:t>
            </a:r>
          </a:p>
        </p:txBody>
      </p:sp>
      <p:sp>
        <p:nvSpPr>
          <p:cNvPr id="57355" name="矩形 10"/>
          <p:cNvSpPr>
            <a:spLocks noChangeArrowheads="1"/>
          </p:cNvSpPr>
          <p:nvPr/>
        </p:nvSpPr>
        <p:spPr bwMode="auto">
          <a:xfrm>
            <a:off x="3635375" y="3933825"/>
            <a:ext cx="4340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之後若又分立，原來重疊前的波型不變。</a:t>
            </a:r>
          </a:p>
        </p:txBody>
      </p:sp>
      <p:sp>
        <p:nvSpPr>
          <p:cNvPr id="57356" name="文字方塊 11"/>
          <p:cNvSpPr txBox="1">
            <a:spLocks noChangeArrowheads="1"/>
          </p:cNvSpPr>
          <p:nvPr/>
        </p:nvSpPr>
        <p:spPr bwMode="auto">
          <a:xfrm>
            <a:off x="3635375" y="4508500"/>
            <a:ext cx="3384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模擬（</a:t>
            </a:r>
            <a:r>
              <a:rPr lang="en-US" altLang="zh-TW" sz="1800">
                <a:latin typeface="Times New Roman" pitchFamily="18" charset="0"/>
                <a:cs typeface="Times New Roman" pitchFamily="18" charset="0"/>
              </a:rPr>
              <a:t>WaveForm-Impulse</a:t>
            </a:r>
            <a:r>
              <a:rPr lang="en-US" altLang="zh-TW" sz="1800">
                <a:cs typeface="Times New Roman" pitchFamily="18" charset="0"/>
              </a:rPr>
              <a:t>)</a:t>
            </a:r>
            <a:endParaRPr lang="zh-TW" altLang="en-US" sz="1800"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4">
                <a:extLst>
                  <a:ext uri="{FF2B5EF4-FFF2-40B4-BE49-F238E27FC236}">
                    <a16:creationId xmlns:a16="http://schemas.microsoft.com/office/drawing/2014/main" id="{2DCA2BC6-F723-3A35-B101-9309EDFA2050}"/>
                  </a:ext>
                </a:extLst>
              </p:cNvPr>
              <p:cNvSpPr/>
              <p:nvPr/>
            </p:nvSpPr>
            <p:spPr>
              <a:xfrm>
                <a:off x="478251" y="1443393"/>
                <a:ext cx="1775999" cy="64825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矩形 14">
                <a:extLst>
                  <a:ext uri="{FF2B5EF4-FFF2-40B4-BE49-F238E27FC236}">
                    <a16:creationId xmlns:a16="http://schemas.microsoft.com/office/drawing/2014/main" id="{2DCA2BC6-F723-3A35-B101-9309EDFA20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251" y="1443393"/>
                <a:ext cx="1775999" cy="648254"/>
              </a:xfrm>
              <a:prstGeom prst="rect">
                <a:avLst/>
              </a:prstGeom>
              <a:blipFill>
                <a:blip r:embed="rId5"/>
                <a:stretch>
                  <a:fillRect b="-5769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14">
                <a:extLst>
                  <a:ext uri="{FF2B5EF4-FFF2-40B4-BE49-F238E27FC236}">
                    <a16:creationId xmlns:a16="http://schemas.microsoft.com/office/drawing/2014/main" id="{D5B32555-118F-A92E-EF3D-199CB90EC42D}"/>
                  </a:ext>
                </a:extLst>
              </p:cNvPr>
              <p:cNvSpPr/>
              <p:nvPr/>
            </p:nvSpPr>
            <p:spPr>
              <a:xfrm>
                <a:off x="2600148" y="1455184"/>
                <a:ext cx="1846018" cy="64825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矩形 14">
                <a:extLst>
                  <a:ext uri="{FF2B5EF4-FFF2-40B4-BE49-F238E27FC236}">
                    <a16:creationId xmlns:a16="http://schemas.microsoft.com/office/drawing/2014/main" id="{D5B32555-118F-A92E-EF3D-199CB90EC4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0148" y="1455184"/>
                <a:ext cx="1846018" cy="648254"/>
              </a:xfrm>
              <a:prstGeom prst="rect">
                <a:avLst/>
              </a:prstGeom>
              <a:blipFill>
                <a:blip r:embed="rId6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14">
                <a:extLst>
                  <a:ext uri="{FF2B5EF4-FFF2-40B4-BE49-F238E27FC236}">
                    <a16:creationId xmlns:a16="http://schemas.microsoft.com/office/drawing/2014/main" id="{DA3801A3-DB27-D22A-B35F-AE2FA1BC9FD1}"/>
                  </a:ext>
                </a:extLst>
              </p:cNvPr>
              <p:cNvSpPr/>
              <p:nvPr/>
            </p:nvSpPr>
            <p:spPr>
              <a:xfrm>
                <a:off x="5491407" y="1443393"/>
                <a:ext cx="3170996" cy="64825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矩形 14">
                <a:extLst>
                  <a:ext uri="{FF2B5EF4-FFF2-40B4-BE49-F238E27FC236}">
                    <a16:creationId xmlns:a16="http://schemas.microsoft.com/office/drawing/2014/main" id="{DA3801A3-DB27-D22A-B35F-AE2FA1BC9F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1407" y="1443393"/>
                <a:ext cx="3170996" cy="648254"/>
              </a:xfrm>
              <a:prstGeom prst="rect">
                <a:avLst/>
              </a:prstGeom>
              <a:blipFill>
                <a:blip r:embed="rId7"/>
                <a:stretch>
                  <a:fillRect b="-5769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5"/>
          <p:cNvSpPr txBox="1">
            <a:spLocks noChangeArrowheads="1"/>
          </p:cNvSpPr>
          <p:nvPr/>
        </p:nvSpPr>
        <p:spPr bwMode="auto">
          <a:xfrm>
            <a:off x="4000500" y="785813"/>
            <a:ext cx="11509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疊加定理</a:t>
            </a:r>
          </a:p>
        </p:txBody>
      </p:sp>
      <p:pic>
        <p:nvPicPr>
          <p:cNvPr id="58372" name="Picture 9" descr="fig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532"/>
          <a:stretch>
            <a:fillRect/>
          </a:stretch>
        </p:blipFill>
        <p:spPr bwMode="auto">
          <a:xfrm>
            <a:off x="1928813" y="1500188"/>
            <a:ext cx="5472112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1919080" y="3356992"/>
                <a:ext cx="338323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𝑣𝑡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𝑣𝑡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9080" y="3356992"/>
                <a:ext cx="3383234" cy="369332"/>
              </a:xfrm>
              <a:prstGeom prst="rect">
                <a:avLst/>
              </a:prstGeom>
              <a:blipFill rotWithShape="1">
                <a:blip r:embed="rId3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圖片 2" descr="afg0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549275"/>
            <a:ext cx="3749675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文字方塊 2"/>
          <p:cNvSpPr txBox="1">
            <a:spLocks noChangeArrowheads="1"/>
          </p:cNvSpPr>
          <p:nvPr/>
        </p:nvSpPr>
        <p:spPr bwMode="auto">
          <a:xfrm>
            <a:off x="3419475" y="5013325"/>
            <a:ext cx="3097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疊加定理是干涉現象的基礎</a:t>
            </a:r>
          </a:p>
        </p:txBody>
      </p:sp>
      <p:sp>
        <p:nvSpPr>
          <p:cNvPr id="59397" name="Text Box 10"/>
          <p:cNvSpPr txBox="1">
            <a:spLocks noChangeArrowheads="1"/>
          </p:cNvSpPr>
          <p:nvPr/>
        </p:nvSpPr>
        <p:spPr bwMode="auto">
          <a:xfrm>
            <a:off x="2016124" y="5805264"/>
            <a:ext cx="59039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到達屏幕的波是通過狹縫一的波與通過狹縫二的波的疊加。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915E851-EEE2-0A54-2B22-75FB6DC768C9}"/>
                  </a:ext>
                </a:extLst>
              </p:cNvPr>
              <p:cNvSpPr txBox="1"/>
              <p:nvPr/>
            </p:nvSpPr>
            <p:spPr>
              <a:xfrm>
                <a:off x="3506916" y="5423864"/>
                <a:ext cx="2711191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acc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acc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acc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n-TW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915E851-EEE2-0A54-2B22-75FB6DC768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6916" y="5423864"/>
                <a:ext cx="2711191" cy="276999"/>
              </a:xfrm>
              <a:prstGeom prst="rect">
                <a:avLst/>
              </a:prstGeom>
              <a:blipFill>
                <a:blip r:embed="rId3"/>
                <a:stretch>
                  <a:fillRect l="-3271" t="-31818" b="-36364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B65111D3-B540-CEB4-15FF-13FADC4E131B}"/>
              </a:ext>
            </a:extLst>
          </p:cNvPr>
          <p:cNvSpPr txBox="1"/>
          <p:nvPr/>
        </p:nvSpPr>
        <p:spPr>
          <a:xfrm>
            <a:off x="2016124" y="6227315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800" dirty="0">
                <a:solidFill>
                  <a:srgbClr val="FF0000"/>
                </a:solidFill>
              </a:rPr>
              <a:t>疊加後你已無法分辨波是通過狹縫一還是二。</a:t>
            </a:r>
            <a:endParaRPr lang="en-TW" dirty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418" name="Object 4"/>
          <p:cNvGraphicFramePr>
            <a:graphicFrameLocks noChangeAspect="1"/>
          </p:cNvGraphicFramePr>
          <p:nvPr/>
        </p:nvGraphicFramePr>
        <p:xfrm>
          <a:off x="2192338" y="1209675"/>
          <a:ext cx="3167062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" imgW="1803400" imgH="469900" progId="Equation.3">
                  <p:embed/>
                </p:oleObj>
              </mc:Choice>
              <mc:Fallback>
                <p:oleObj name="方程式" r:id="rId2" imgW="1803400" imgH="4699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2338" y="1209675"/>
                        <a:ext cx="3167062" cy="82550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419" name="Text Box 5"/>
          <p:cNvSpPr txBox="1">
            <a:spLocks noChangeArrowheads="1"/>
          </p:cNvSpPr>
          <p:nvPr/>
        </p:nvSpPr>
        <p:spPr bwMode="auto">
          <a:xfrm>
            <a:off x="5172075" y="1266825"/>
            <a:ext cx="458788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zh-TW" altLang="en-US" sz="1800"/>
          </a:p>
        </p:txBody>
      </p:sp>
      <p:sp>
        <p:nvSpPr>
          <p:cNvPr id="60420" name="Text Box 6"/>
          <p:cNvSpPr txBox="1">
            <a:spLocks noChangeArrowheads="1"/>
          </p:cNvSpPr>
          <p:nvPr/>
        </p:nvSpPr>
        <p:spPr bwMode="auto">
          <a:xfrm>
            <a:off x="2049463" y="781050"/>
            <a:ext cx="57864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如果弦所滿足的方程式不是波方程式：例如</a:t>
            </a:r>
          </a:p>
        </p:txBody>
      </p:sp>
      <p:sp>
        <p:nvSpPr>
          <p:cNvPr id="60421" name="Text Box 7"/>
          <p:cNvSpPr txBox="1">
            <a:spLocks noChangeArrowheads="1"/>
          </p:cNvSpPr>
          <p:nvPr/>
        </p:nvSpPr>
        <p:spPr bwMode="auto">
          <a:xfrm>
            <a:off x="4835525" y="2209800"/>
            <a:ext cx="15843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不再是解</a:t>
            </a:r>
          </a:p>
        </p:txBody>
      </p:sp>
      <p:graphicFrame>
        <p:nvGraphicFramePr>
          <p:cNvPr id="60422" name="Object 8"/>
          <p:cNvGraphicFramePr>
            <a:graphicFrameLocks noChangeAspect="1"/>
          </p:cNvGraphicFramePr>
          <p:nvPr/>
        </p:nvGraphicFramePr>
        <p:xfrm>
          <a:off x="2263775" y="2244725"/>
          <a:ext cx="2451100" cy="39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4" imgW="1256755" imgH="203112" progId="Equation.3">
                  <p:embed/>
                </p:oleObj>
              </mc:Choice>
              <mc:Fallback>
                <p:oleObj name="方程式" r:id="rId4" imgW="1256755" imgH="203112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3775" y="2244725"/>
                        <a:ext cx="2451100" cy="395288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0423" name="Picture 9" descr="fig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532"/>
          <a:stretch>
            <a:fillRect/>
          </a:stretch>
        </p:blipFill>
        <p:spPr bwMode="auto">
          <a:xfrm>
            <a:off x="1692275" y="2781300"/>
            <a:ext cx="5472113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4" name="文字方塊 15"/>
          <p:cNvSpPr txBox="1">
            <a:spLocks noChangeArrowheads="1"/>
          </p:cNvSpPr>
          <p:nvPr/>
        </p:nvSpPr>
        <p:spPr bwMode="auto">
          <a:xfrm>
            <a:off x="1838325" y="4213225"/>
            <a:ext cx="47863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波速不再是定速</a:t>
            </a:r>
          </a:p>
        </p:txBody>
      </p:sp>
      <p:sp>
        <p:nvSpPr>
          <p:cNvPr id="60425" name="文字方塊 16"/>
          <p:cNvSpPr txBox="1">
            <a:spLocks noChangeArrowheads="1"/>
          </p:cNvSpPr>
          <p:nvPr/>
        </p:nvSpPr>
        <p:spPr bwMode="auto">
          <a:xfrm>
            <a:off x="1838325" y="4713288"/>
            <a:ext cx="3286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波型在傳播過程中會變形</a:t>
            </a:r>
          </a:p>
        </p:txBody>
      </p:sp>
      <p:sp>
        <p:nvSpPr>
          <p:cNvPr id="60426" name="文字方塊 17"/>
          <p:cNvSpPr txBox="1">
            <a:spLocks noChangeArrowheads="1"/>
          </p:cNvSpPr>
          <p:nvPr/>
        </p:nvSpPr>
        <p:spPr bwMode="auto">
          <a:xfrm>
            <a:off x="1838325" y="5213350"/>
            <a:ext cx="2143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疊加定律不成立</a:t>
            </a:r>
          </a:p>
        </p:txBody>
      </p:sp>
      <p:sp>
        <p:nvSpPr>
          <p:cNvPr id="60427" name="文字方塊 11"/>
          <p:cNvSpPr txBox="1">
            <a:spLocks noChangeArrowheads="1"/>
          </p:cNvSpPr>
          <p:nvPr/>
        </p:nvSpPr>
        <p:spPr bwMode="auto">
          <a:xfrm>
            <a:off x="5621338" y="1281113"/>
            <a:ext cx="20716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這是在振幅加大後的弦運動方程式</a:t>
            </a:r>
          </a:p>
        </p:txBody>
      </p:sp>
      <p:sp>
        <p:nvSpPr>
          <p:cNvPr id="60428" name="文字方塊 13"/>
          <p:cNvSpPr txBox="1">
            <a:spLocks noChangeArrowheads="1"/>
          </p:cNvSpPr>
          <p:nvPr/>
        </p:nvSpPr>
        <p:spPr bwMode="auto">
          <a:xfrm>
            <a:off x="1838325" y="5713413"/>
            <a:ext cx="2000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非線性波動</a:t>
            </a:r>
          </a:p>
        </p:txBody>
      </p:sp>
      <p:graphicFrame>
        <p:nvGraphicFramePr>
          <p:cNvPr id="60429" name="Object 4"/>
          <p:cNvGraphicFramePr>
            <a:graphicFrameLocks noChangeAspect="1"/>
          </p:cNvGraphicFramePr>
          <p:nvPr/>
        </p:nvGraphicFramePr>
        <p:xfrm>
          <a:off x="4981575" y="4213225"/>
          <a:ext cx="1071563" cy="357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7" imgW="609336" imgH="203112" progId="Equation.3">
                  <p:embed/>
                </p:oleObj>
              </mc:Choice>
              <mc:Fallback>
                <p:oleObj name="方程式" r:id="rId7" imgW="609336" imgH="203112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81575" y="4213225"/>
                        <a:ext cx="1071563" cy="357188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文字方塊 13"/>
          <p:cNvSpPr txBox="1">
            <a:spLocks noChangeArrowheads="1"/>
          </p:cNvSpPr>
          <p:nvPr/>
        </p:nvSpPr>
        <p:spPr bwMode="auto">
          <a:xfrm>
            <a:off x="3779838" y="692150"/>
            <a:ext cx="2000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非線性波動</a:t>
            </a:r>
          </a:p>
        </p:txBody>
      </p:sp>
      <p:graphicFrame>
        <p:nvGraphicFramePr>
          <p:cNvPr id="61443" name="Object 4"/>
          <p:cNvGraphicFramePr>
            <a:graphicFrameLocks noChangeAspect="1"/>
          </p:cNvGraphicFramePr>
          <p:nvPr/>
        </p:nvGraphicFramePr>
        <p:xfrm>
          <a:off x="946150" y="1268413"/>
          <a:ext cx="3314700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" imgW="1968500" imgH="469900" progId="Equation.3">
                  <p:embed/>
                </p:oleObj>
              </mc:Choice>
              <mc:Fallback>
                <p:oleObj name="方程式" r:id="rId2" imgW="1968500" imgH="4699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6150" y="1268413"/>
                        <a:ext cx="3314700" cy="792162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44" name="Object 3"/>
          <p:cNvGraphicFramePr>
            <a:graphicFrameLocks noChangeAspect="1"/>
          </p:cNvGraphicFramePr>
          <p:nvPr/>
        </p:nvGraphicFramePr>
        <p:xfrm>
          <a:off x="4833938" y="1268413"/>
          <a:ext cx="3348037" cy="769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4" imgW="2044700" imgH="469900" progId="Equation.3">
                  <p:embed/>
                </p:oleObj>
              </mc:Choice>
              <mc:Fallback>
                <p:oleObj name="方程式" r:id="rId4" imgW="2044700" imgH="4699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3938" y="1268413"/>
                        <a:ext cx="3348037" cy="769937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45" name="Object 4"/>
          <p:cNvGraphicFramePr>
            <a:graphicFrameLocks noChangeAspect="1"/>
          </p:cNvGraphicFramePr>
          <p:nvPr/>
        </p:nvGraphicFramePr>
        <p:xfrm>
          <a:off x="1547813" y="2492375"/>
          <a:ext cx="6196012" cy="769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6" imgW="3784600" imgH="469900" progId="Equation.3">
                  <p:embed/>
                </p:oleObj>
              </mc:Choice>
              <mc:Fallback>
                <p:oleObj name="方程式" r:id="rId6" imgW="3784600" imgH="4699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7813" y="2492375"/>
                        <a:ext cx="6196012" cy="769938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46" name="Object 5"/>
          <p:cNvGraphicFramePr>
            <a:graphicFrameLocks noChangeAspect="1"/>
          </p:cNvGraphicFramePr>
          <p:nvPr/>
        </p:nvGraphicFramePr>
        <p:xfrm>
          <a:off x="1403350" y="3716338"/>
          <a:ext cx="6457950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8" imgW="3517900" imgH="469900" progId="Equation.3">
                  <p:embed/>
                </p:oleObj>
              </mc:Choice>
              <mc:Fallback>
                <p:oleObj name="方程式" r:id="rId8" imgW="3517900" imgH="4699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350" y="3716338"/>
                        <a:ext cx="6457950" cy="86360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47" name="文字方塊 8"/>
          <p:cNvSpPr txBox="1">
            <a:spLocks noChangeArrowheads="1"/>
          </p:cNvSpPr>
          <p:nvPr/>
        </p:nvSpPr>
        <p:spPr bwMode="auto">
          <a:xfrm>
            <a:off x="3348038" y="4868863"/>
            <a:ext cx="29448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i="1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altLang="zh-TW" sz="1800" baseline="-2500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zh-TW" sz="1800" i="1">
                <a:latin typeface="Times New Roman" pitchFamily="18" charset="0"/>
                <a:cs typeface="Times New Roman" pitchFamily="18" charset="0"/>
              </a:rPr>
              <a:t>+y</a:t>
            </a:r>
            <a:r>
              <a:rPr lang="en-US" altLang="zh-TW" sz="1800" baseline="-2500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zh-TW" altLang="en-US" sz="1800">
                <a:cs typeface="Times New Roman" pitchFamily="18" charset="0"/>
              </a:rPr>
              <a:t>不再是波方程式的解：</a:t>
            </a:r>
          </a:p>
        </p:txBody>
      </p:sp>
      <p:sp>
        <p:nvSpPr>
          <p:cNvPr id="61448" name="文字方塊 7"/>
          <p:cNvSpPr txBox="1">
            <a:spLocks noChangeArrowheads="1"/>
          </p:cNvSpPr>
          <p:nvPr/>
        </p:nvSpPr>
        <p:spPr bwMode="auto">
          <a:xfrm>
            <a:off x="3348038" y="5445125"/>
            <a:ext cx="3095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兩個波疊加會產生新的波！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16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772816"/>
            <a:ext cx="4164013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5"/>
          <p:cNvSpPr txBox="1">
            <a:spLocks noChangeArrowheads="1"/>
          </p:cNvSpPr>
          <p:nvPr/>
        </p:nvSpPr>
        <p:spPr bwMode="auto">
          <a:xfrm>
            <a:off x="1763688" y="404664"/>
            <a:ext cx="546748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要在介質中製造擾動，波源必須作功，</a:t>
            </a:r>
            <a:endParaRPr lang="en-US" altLang="zh-TW" sz="1800" dirty="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擾動傳到遠方後在當地可以作功，</a:t>
            </a:r>
            <a:endParaRPr lang="en-US" altLang="zh-TW" sz="1800" dirty="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因此波動的現象，基本上是能量在空間中的傳播。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6" descr="http://63.161.211.69/p549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052513"/>
            <a:ext cx="347027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1" name="Picture 8" descr="http://www.chem.uh.edu/Faculty/Halasyamani/images/sh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052513"/>
            <a:ext cx="3373437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Picture 10" descr="http://www.jtxb.cn/info/pic/21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3573463"/>
            <a:ext cx="3690937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3" name="文字方塊 7"/>
          <p:cNvSpPr txBox="1">
            <a:spLocks noChangeArrowheads="1"/>
          </p:cNvSpPr>
          <p:nvPr/>
        </p:nvSpPr>
        <p:spPr bwMode="auto">
          <a:xfrm>
            <a:off x="2987824" y="571500"/>
            <a:ext cx="32146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Frequency Doubling Crystal 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http://jolisfukyu.tokai-sc.jaea.go.jp/fukyu/tayu/ACT03E/img/05IMG/05_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2071688"/>
            <a:ext cx="6503987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4"/>
          <p:cNvSpPr txBox="1">
            <a:spLocks noChangeArrowheads="1"/>
          </p:cNvSpPr>
          <p:nvPr/>
        </p:nvSpPr>
        <p:spPr bwMode="auto">
          <a:xfrm>
            <a:off x="2915816" y="1052513"/>
            <a:ext cx="3571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邊界的反射：多一個邊界條件</a:t>
            </a:r>
          </a:p>
        </p:txBody>
      </p:sp>
      <p:pic>
        <p:nvPicPr>
          <p:cNvPr id="65539" name="Picture 5" descr="fig1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227"/>
          <a:stretch/>
        </p:blipFill>
        <p:spPr bwMode="auto">
          <a:xfrm>
            <a:off x="1214438" y="1785938"/>
            <a:ext cx="4495800" cy="2717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5540" name="Object 4"/>
          <p:cNvGraphicFramePr>
            <a:graphicFrameLocks noChangeAspect="1"/>
          </p:cNvGraphicFramePr>
          <p:nvPr/>
        </p:nvGraphicFramePr>
        <p:xfrm>
          <a:off x="5929313" y="2071688"/>
          <a:ext cx="1571625" cy="35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888614" imgH="203112" progId="Equation.3">
                  <p:embed/>
                </p:oleObj>
              </mc:Choice>
              <mc:Fallback>
                <p:oleObj name="方程式" r:id="rId3" imgW="888614" imgH="203112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9313" y="2071688"/>
                        <a:ext cx="1571625" cy="358775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541" name="Object 5"/>
          <p:cNvGraphicFramePr>
            <a:graphicFrameLocks noChangeAspect="1"/>
          </p:cNvGraphicFramePr>
          <p:nvPr/>
        </p:nvGraphicFramePr>
        <p:xfrm>
          <a:off x="5929313" y="3500438"/>
          <a:ext cx="1751012" cy="693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990170" imgH="393529" progId="Equation.3">
                  <p:embed/>
                </p:oleObj>
              </mc:Choice>
              <mc:Fallback>
                <p:oleObj name="方程式" r:id="rId5" imgW="990170" imgH="393529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9313" y="3500438"/>
                        <a:ext cx="1751012" cy="693737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 descr="fig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33" b="14824"/>
          <a:stretch>
            <a:fillRect/>
          </a:stretch>
        </p:blipFill>
        <p:spPr bwMode="auto">
          <a:xfrm>
            <a:off x="1061102" y="2027944"/>
            <a:ext cx="2898406" cy="454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Text Box 5"/>
          <p:cNvSpPr txBox="1">
            <a:spLocks noChangeArrowheads="1"/>
          </p:cNvSpPr>
          <p:nvPr/>
        </p:nvSpPr>
        <p:spPr bwMode="auto">
          <a:xfrm>
            <a:off x="1060199" y="370571"/>
            <a:ext cx="79208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設計在邊界以外有一假想波反向移入，使與真實波疊加後可以達成邊界條件。</a:t>
            </a:r>
          </a:p>
        </p:txBody>
      </p:sp>
      <p:pic>
        <p:nvPicPr>
          <p:cNvPr id="66564" name="Picture 5" descr="fig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648"/>
          <a:stretch>
            <a:fillRect/>
          </a:stretch>
        </p:blipFill>
        <p:spPr bwMode="auto">
          <a:xfrm>
            <a:off x="4294454" y="2048852"/>
            <a:ext cx="4000500" cy="101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1043608" y="764704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若假想波與入射波左右對稱，上下顛倒，則固定點處的波函數將永遠為零。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1039552" y="1196752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當入射波通過固定點後離開邊界，假想波就成為反射波進入邊界之內。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1051493" y="158815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反射波與入射波左右對稱，上下顛倒！</a:t>
            </a:r>
          </a:p>
        </p:txBody>
      </p:sp>
      <p:graphicFrame>
        <p:nvGraphicFramePr>
          <p:cNvPr id="4" name="物件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1605337"/>
              </p:ext>
            </p:extLst>
          </p:nvPr>
        </p:nvGraphicFramePr>
        <p:xfrm>
          <a:off x="5311061" y="3243328"/>
          <a:ext cx="1571625" cy="35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4" imgW="888614" imgH="203112" progId="Equation.3">
                  <p:embed/>
                </p:oleObj>
              </mc:Choice>
              <mc:Fallback>
                <p:oleObj name="方程式" r:id="rId4" imgW="888614" imgH="203112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1061" y="3243328"/>
                        <a:ext cx="1571625" cy="358775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4294454" y="4344601"/>
                <a:ext cx="244246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𝑣𝑡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𝑣𝑡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4454" y="4344601"/>
                <a:ext cx="2442464" cy="369332"/>
              </a:xfrm>
              <a:prstGeom prst="rect">
                <a:avLst/>
              </a:prstGeom>
              <a:blipFill rotWithShape="1">
                <a:blip r:embed="rId7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字方塊 5"/>
          <p:cNvSpPr txBox="1"/>
          <p:nvPr/>
        </p:nvSpPr>
        <p:spPr>
          <a:xfrm>
            <a:off x="4311860" y="4813342"/>
            <a:ext cx="3716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就是弦上波方程式的最普遍解。</a:t>
            </a:r>
            <a:endParaRPr lang="zh-CN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4311860" y="5197316"/>
            <a:ext cx="3284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因此以上的設計滿足波方程式。</a:t>
            </a:r>
            <a:endParaRPr lang="zh-CN" altLang="en-US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4311860" y="5582001"/>
            <a:ext cx="3284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它又滿足起始條件與邊界條件。</a:t>
            </a:r>
            <a:endParaRPr lang="zh-CN" altLang="en-US" dirty="0"/>
          </a:p>
        </p:txBody>
      </p:sp>
      <p:sp>
        <p:nvSpPr>
          <p:cNvPr id="9" name="文字方塊 8"/>
          <p:cNvSpPr txBox="1"/>
          <p:nvPr/>
        </p:nvSpPr>
        <p:spPr>
          <a:xfrm>
            <a:off x="4311860" y="5977658"/>
            <a:ext cx="3284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因此知道它就是唯一解。</a:t>
            </a:r>
            <a:endParaRPr lang="zh-CN" altLang="en-US" dirty="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 descr="fig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93" r="89" b="14824"/>
          <a:stretch>
            <a:fillRect/>
          </a:stretch>
        </p:blipFill>
        <p:spPr bwMode="auto">
          <a:xfrm>
            <a:off x="899592" y="908720"/>
            <a:ext cx="3286125" cy="538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5" descr="fig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48" b="29904"/>
          <a:stretch>
            <a:fillRect/>
          </a:stretch>
        </p:blipFill>
        <p:spPr bwMode="auto">
          <a:xfrm>
            <a:off x="4369504" y="2496833"/>
            <a:ext cx="4000500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1763688" y="409403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自由端的反射波與入射波左右對稱，上下不顛倒！</a:t>
            </a:r>
          </a:p>
        </p:txBody>
      </p:sp>
      <p:graphicFrame>
        <p:nvGraphicFramePr>
          <p:cNvPr id="2" name="物件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6672364"/>
              </p:ext>
            </p:extLst>
          </p:nvPr>
        </p:nvGraphicFramePr>
        <p:xfrm>
          <a:off x="5494248" y="4077072"/>
          <a:ext cx="1751012" cy="693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4" imgW="990170" imgH="393529" progId="Equation.3">
                  <p:embed/>
                </p:oleObj>
              </mc:Choice>
              <mc:Fallback>
                <p:oleObj name="方程式" r:id="rId4" imgW="990170" imgH="393529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94248" y="4077072"/>
                        <a:ext cx="1751012" cy="693737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文字方塊 2"/>
          <p:cNvSpPr txBox="1"/>
          <p:nvPr/>
        </p:nvSpPr>
        <p:spPr>
          <a:xfrm>
            <a:off x="5436096" y="4941168"/>
            <a:ext cx="2933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在自由端，繩的斜率為零！</a:t>
            </a:r>
            <a:endParaRPr lang="zh-CN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4369504" y="908720"/>
            <a:ext cx="477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注意兩波的斜率在邊界大小相等，符號相反。</a:t>
            </a:r>
            <a:endParaRPr lang="zh-CN" altLang="en-US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6" descr="F35_1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" b="21240"/>
          <a:stretch/>
        </p:blipFill>
        <p:spPr bwMode="auto">
          <a:xfrm>
            <a:off x="2507697" y="1275625"/>
            <a:ext cx="4192587" cy="3881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2934139" y="5380081"/>
            <a:ext cx="3959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邊界兩邊弦不一樣，波速不同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2934139" y="5780542"/>
            <a:ext cx="3694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邊界會產生透射波與反射波。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4"/>
          <p:cNvSpPr txBox="1">
            <a:spLocks noChangeArrowheads="1"/>
          </p:cNvSpPr>
          <p:nvPr/>
        </p:nvSpPr>
        <p:spPr bwMode="auto">
          <a:xfrm>
            <a:off x="2713831" y="476474"/>
            <a:ext cx="24479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困於兩邊界之間的波</a:t>
            </a:r>
          </a:p>
        </p:txBody>
      </p:sp>
      <p:pic>
        <p:nvPicPr>
          <p:cNvPr id="70659" name="Picture 5" descr="fig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03"/>
          <a:stretch>
            <a:fillRect/>
          </a:stretch>
        </p:blipFill>
        <p:spPr bwMode="auto">
          <a:xfrm>
            <a:off x="1994694" y="1052736"/>
            <a:ext cx="4214812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0" name="Text Box 6"/>
          <p:cNvSpPr txBox="1">
            <a:spLocks noChangeArrowheads="1"/>
          </p:cNvSpPr>
          <p:nvPr/>
        </p:nvSpPr>
        <p:spPr bwMode="auto">
          <a:xfrm>
            <a:off x="2570956" y="5516786"/>
            <a:ext cx="30972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能量無處傳播</a:t>
            </a:r>
            <a:r>
              <a:rPr lang="zh-TW" altLang="en-US" sz="1800"/>
              <a:t>，因此不是波</a:t>
            </a:r>
          </a:p>
        </p:txBody>
      </p:sp>
      <p:sp>
        <p:nvSpPr>
          <p:cNvPr id="70661" name="文字方塊 4"/>
          <p:cNvSpPr txBox="1">
            <a:spLocks noChangeArrowheads="1"/>
          </p:cNvSpPr>
          <p:nvPr/>
        </p:nvSpPr>
        <p:spPr bwMode="auto">
          <a:xfrm>
            <a:off x="2570956" y="5948586"/>
            <a:ext cx="51838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不傳播而穩定的波，稱為駐波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Standing Wave</a:t>
            </a:r>
            <a:r>
              <a:rPr lang="zh-TW" altLang="en-US" sz="1800" dirty="0"/>
              <a:t>。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8"/>
          <p:cNvSpPr txBox="1">
            <a:spLocks noChangeArrowheads="1"/>
          </p:cNvSpPr>
          <p:nvPr/>
        </p:nvSpPr>
        <p:spPr bwMode="auto">
          <a:xfrm>
            <a:off x="1285875" y="1500188"/>
            <a:ext cx="71024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cs typeface="Times New Roman" pitchFamily="18" charset="0"/>
              </a:rPr>
              <a:t>而這個向 </a:t>
            </a:r>
            <a:r>
              <a:rPr lang="en-US" altLang="zh-TW" sz="1800" dirty="0">
                <a:cs typeface="Times New Roman" pitchFamily="18" charset="0"/>
              </a:rPr>
              <a:t>–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zh-TW" altLang="en-US" sz="1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sz="1800" dirty="0">
                <a:cs typeface="Times New Roman" pitchFamily="18" charset="0"/>
              </a:rPr>
              <a:t>傳播的波在左固定端，如果又反射形成向 </a:t>
            </a:r>
            <a:r>
              <a:rPr lang="en-US" altLang="zh-TW" sz="1800" dirty="0">
                <a:cs typeface="Times New Roman" pitchFamily="18" charset="0"/>
              </a:rPr>
              <a:t>+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zh-TW" altLang="en-US" sz="1800" dirty="0">
                <a:cs typeface="Times New Roman" pitchFamily="18" charset="0"/>
              </a:rPr>
              <a:t>傳播的波，</a:t>
            </a:r>
          </a:p>
        </p:txBody>
      </p:sp>
      <p:pic>
        <p:nvPicPr>
          <p:cNvPr id="71683" name="Picture 8" descr="F16_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43"/>
          <a:stretch>
            <a:fillRect/>
          </a:stretch>
        </p:blipFill>
        <p:spPr bwMode="auto">
          <a:xfrm>
            <a:off x="571500" y="2714625"/>
            <a:ext cx="7920038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4" name="文字方塊 9"/>
          <p:cNvSpPr txBox="1">
            <a:spLocks noChangeArrowheads="1"/>
          </p:cNvSpPr>
          <p:nvPr/>
        </p:nvSpPr>
        <p:spPr bwMode="auto">
          <a:xfrm>
            <a:off x="1308143" y="488702"/>
            <a:ext cx="69127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駐波能量不傳播，形成自給自足的穩定振盪狀態，這可以達成嗎？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1382284" y="5917953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為了能穩定，波函數必須滿足邊界條件：</a:t>
            </a:r>
          </a:p>
        </p:txBody>
      </p:sp>
      <p:sp>
        <p:nvSpPr>
          <p:cNvPr id="4" name="矩形 3"/>
          <p:cNvSpPr/>
          <p:nvPr/>
        </p:nvSpPr>
        <p:spPr>
          <a:xfrm>
            <a:off x="1288129" y="1056581"/>
            <a:ext cx="6912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一個向 </a:t>
            </a:r>
            <a:r>
              <a:rPr lang="en-US" altLang="zh-TW" dirty="0"/>
              <a:t>+</a:t>
            </a:r>
            <a:r>
              <a:rPr lang="en-US" altLang="zh-TW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zh-TW" altLang="en-US" dirty="0">
                <a:cs typeface="Times New Roman" pitchFamily="18" charset="0"/>
              </a:rPr>
              <a:t>傳播的波，在右固定端反射，形成一個向 </a:t>
            </a:r>
            <a:r>
              <a:rPr lang="en-US" altLang="zh-TW" dirty="0">
                <a:cs typeface="Times New Roman" pitchFamily="18" charset="0"/>
              </a:rPr>
              <a:t>–</a:t>
            </a:r>
            <a:r>
              <a:rPr lang="en-US" altLang="zh-TW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zh-TW" alt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dirty="0">
                <a:cs typeface="Times New Roman" pitchFamily="18" charset="0"/>
              </a:rPr>
              <a:t>傳播的波，</a:t>
            </a: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1308143" y="2009479"/>
            <a:ext cx="73908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dirty="0">
                <a:cs typeface="Times New Roman" pitchFamily="18" charset="0"/>
              </a:rPr>
              <a:t>重新補充原來右方入射的波，這樣的波動便能</a:t>
            </a:r>
            <a:r>
              <a:rPr lang="zh-TW" altLang="en-US" dirty="0">
                <a:solidFill>
                  <a:srgbClr val="FF0000"/>
                </a:solidFill>
                <a:cs typeface="Times New Roman" pitchFamily="18" charset="0"/>
              </a:rPr>
              <a:t>自給自足形成穩定狀態</a:t>
            </a:r>
            <a:r>
              <a:rPr lang="zh-TW" altLang="en-US" dirty="0"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5614305" y="5947260"/>
                <a:ext cx="1315617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𝑦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0,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4305" y="5947260"/>
                <a:ext cx="1315617" cy="369332"/>
              </a:xfrm>
              <a:prstGeom prst="rect">
                <a:avLst/>
              </a:prstGeom>
              <a:blipFill rotWithShape="1">
                <a:blip r:embed="rId3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7142924" y="5937776"/>
                <a:ext cx="1315553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𝑦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𝐿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2924" y="5937776"/>
                <a:ext cx="1315553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方塊 2"/>
          <p:cNvSpPr txBox="1"/>
          <p:nvPr/>
        </p:nvSpPr>
        <p:spPr>
          <a:xfrm>
            <a:off x="1382284" y="5499969"/>
            <a:ext cx="4413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設兩個固定端點的位置為：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4403780" y="5499969"/>
                <a:ext cx="808811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3780" y="5499969"/>
                <a:ext cx="808811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/>
            </p:nvSpPr>
            <p:spPr>
              <a:xfrm>
                <a:off x="5658398" y="5503043"/>
                <a:ext cx="808748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𝐿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8398" y="5503043"/>
                <a:ext cx="808748" cy="36933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D:\Dropbox\Documents\課程\YoungTextBook\Images\Chapter15\A_Images\A_Figures_and_Photos\15_24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333375"/>
            <a:ext cx="5148263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4"/>
          <p:cNvSpPr txBox="1">
            <a:spLocks noChangeArrowheads="1"/>
          </p:cNvSpPr>
          <p:nvPr/>
        </p:nvSpPr>
        <p:spPr bwMode="auto">
          <a:xfrm>
            <a:off x="1936675" y="1092077"/>
            <a:ext cx="49688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整條繩子依然滿足</a:t>
            </a:r>
            <a:r>
              <a:rPr lang="zh-TW" altLang="en-US" sz="1800" dirty="0">
                <a:solidFill>
                  <a:srgbClr val="FF0000"/>
                </a:solidFill>
              </a:rPr>
              <a:t>波方程式</a:t>
            </a:r>
            <a:r>
              <a:rPr lang="zh-TW" altLang="en-US" sz="1800" dirty="0"/>
              <a:t>，因此解依舊是：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733" name="Text Box 8"/>
              <p:cNvSpPr txBox="1">
                <a:spLocks noChangeArrowheads="1"/>
              </p:cNvSpPr>
              <p:nvPr/>
            </p:nvSpPr>
            <p:spPr bwMode="auto">
              <a:xfrm>
                <a:off x="1894315" y="2100189"/>
                <a:ext cx="5143500" cy="5078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lnSpc>
                    <a:spcPct val="150000"/>
                  </a:lnSpc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只要一個向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+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zh-TW" altLang="en-US" sz="1800" dirty="0">
                    <a:cs typeface="Times New Roman" pitchFamily="18" charset="0"/>
                  </a:rPr>
                  <a:t>傳播的波與一個向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−</m:t>
                    </m:r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zh-TW" altLang="en-US" sz="1800" dirty="0">
                    <a:cs typeface="Times New Roman" pitchFamily="18" charset="0"/>
                  </a:rPr>
                  <a:t>傳播的波疊加，</a:t>
                </a:r>
              </a:p>
            </p:txBody>
          </p:sp>
        </mc:Choice>
        <mc:Fallback xmlns="">
          <p:sp>
            <p:nvSpPr>
              <p:cNvPr id="73733" name="Text 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94315" y="2100189"/>
                <a:ext cx="5143500" cy="507831"/>
              </a:xfrm>
              <a:prstGeom prst="rect">
                <a:avLst/>
              </a:prstGeom>
              <a:blipFill rotWithShape="1">
                <a:blip r:embed="rId2"/>
                <a:stretch>
                  <a:fillRect l="-1068" r="-5457" b="-1084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735" name="Text Box 10"/>
          <p:cNvSpPr txBox="1">
            <a:spLocks noChangeArrowheads="1"/>
          </p:cNvSpPr>
          <p:nvPr/>
        </p:nvSpPr>
        <p:spPr bwMode="auto">
          <a:xfrm>
            <a:off x="1894315" y="3143250"/>
            <a:ext cx="12239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兩端固定</a:t>
            </a:r>
          </a:p>
        </p:txBody>
      </p:sp>
      <p:pic>
        <p:nvPicPr>
          <p:cNvPr id="73736" name="Picture 8" descr="F16_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43"/>
          <a:stretch>
            <a:fillRect/>
          </a:stretch>
        </p:blipFill>
        <p:spPr bwMode="auto">
          <a:xfrm>
            <a:off x="642938" y="3786188"/>
            <a:ext cx="7920037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1894315" y="2604475"/>
            <a:ext cx="410881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zh-TW" altLang="en-US" dirty="0">
                <a:cs typeface="Times New Roman" pitchFamily="18" charset="0"/>
              </a:rPr>
              <a:t>而且同時</a:t>
            </a:r>
            <a:r>
              <a:rPr lang="zh-TW" altLang="en-US" dirty="0">
                <a:solidFill>
                  <a:srgbClr val="FF0000"/>
                </a:solidFill>
                <a:cs typeface="Times New Roman" pitchFamily="18" charset="0"/>
              </a:rPr>
              <a:t>滿足邊界條件</a:t>
            </a:r>
            <a:r>
              <a:rPr lang="zh-TW" altLang="en-US" dirty="0">
                <a:cs typeface="Times New Roman" pitchFamily="18" charset="0"/>
              </a:rPr>
              <a:t>就是所要的解！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3150448" y="3143250"/>
                <a:ext cx="1315617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𝑦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0,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0448" y="3143250"/>
                <a:ext cx="1315617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4729939" y="3141940"/>
                <a:ext cx="1315553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𝑦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𝐿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9939" y="3141940"/>
                <a:ext cx="1315553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3160638" y="1596133"/>
                <a:ext cx="338323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𝑣𝑡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𝑣𝑡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0638" y="1596133"/>
                <a:ext cx="3383234" cy="369332"/>
              </a:xfrm>
              <a:prstGeom prst="rect">
                <a:avLst/>
              </a:prstGeom>
              <a:blipFill rotWithShape="1">
                <a:blip r:embed="rId6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方塊 2"/>
          <p:cNvSpPr txBox="1"/>
          <p:nvPr/>
        </p:nvSpPr>
        <p:spPr>
          <a:xfrm>
            <a:off x="1936675" y="700679"/>
            <a:ext cx="4459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盡管駐波不如一般的波是傳播的波，</a:t>
            </a:r>
            <a:endParaRPr lang="zh-CN" alt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Dropbox\Documents\課程\YoungTextBook\Images\Chapter15\A_Images\A_Figures_and_Photos\15_04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4624"/>
            <a:ext cx="2232025" cy="632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文字方塊 8"/>
          <p:cNvSpPr txBox="1">
            <a:spLocks noChangeArrowheads="1"/>
          </p:cNvSpPr>
          <p:nvPr/>
        </p:nvSpPr>
        <p:spPr bwMode="auto">
          <a:xfrm>
            <a:off x="899592" y="6379444"/>
            <a:ext cx="74888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1800" dirty="0"/>
              <a:t>波有一個很重要的特性：擾動的波型在空間中傳播！波型是不變的。</a:t>
            </a:r>
          </a:p>
        </p:txBody>
      </p:sp>
    </p:spTree>
    <p:extLst>
      <p:ext uri="{BB962C8B-B14F-4D97-AF65-F5344CB8AC3E}">
        <p14:creationId xmlns:p14="http://schemas.microsoft.com/office/powerpoint/2010/main" val="377010558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矩形 1"/>
          <p:cNvSpPr>
            <a:spLocks noChangeArrowheads="1"/>
          </p:cNvSpPr>
          <p:nvPr/>
        </p:nvSpPr>
        <p:spPr bwMode="auto">
          <a:xfrm>
            <a:off x="1763713" y="2997200"/>
            <a:ext cx="58864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hlinkClick r:id="rId2"/>
              </a:rPr>
              <a:t>http://www.walter-fendt.de/ph14e/stwaverefl.htm</a:t>
            </a:r>
            <a:endParaRPr lang="zh-TW" altLang="en-US" sz="1800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1" name="Picture 8" descr="F16_1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22"/>
          <a:stretch/>
        </p:blipFill>
        <p:spPr bwMode="auto">
          <a:xfrm>
            <a:off x="500063" y="1412776"/>
            <a:ext cx="7920037" cy="2469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90" name="文字方塊 13"/>
          <p:cNvSpPr txBox="1">
            <a:spLocks noChangeArrowheads="1"/>
          </p:cNvSpPr>
          <p:nvPr/>
        </p:nvSpPr>
        <p:spPr bwMode="auto">
          <a:xfrm>
            <a:off x="3547683" y="765694"/>
            <a:ext cx="16430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穩定的駐波態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2561644" y="4189730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兩個反向但一樣波型的正弦波疊加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2561644" y="4739178"/>
                <a:ext cx="3892476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𝑚</m:t>
                          </m:r>
                        </m:sub>
                      </m:sSub>
                      <m:func>
                        <m:func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func>
                            <m:func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i="0" smtClean="0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𝑘𝑥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𝜔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func>
                        </m:fName>
                        <m:e>
                          <m:r>
                            <a:rPr lang="en-US" altLang="zh-TW" i="1" smtClean="0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𝑚</m:t>
                              </m:r>
                            </m:sub>
                          </m:sSub>
                        </m:e>
                      </m:func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𝑘𝑥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+</m:t>
                              </m:r>
                              <m:r>
                                <a:rPr lang="zh-TW" altLang="en-US" i="1">
                                  <a:latin typeface="Cambria Math"/>
                                </a:rPr>
                                <m:t>𝜔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  <m:r>
                        <a:rPr lang="en-US" altLang="zh-TW" b="0" i="0" smtClean="0"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1644" y="4739178"/>
                <a:ext cx="3892476" cy="369332"/>
              </a:xfrm>
              <a:prstGeom prst="rect">
                <a:avLst/>
              </a:prstGeom>
              <a:blipFill rotWithShape="1">
                <a:blip r:embed="rId3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561644" y="5341858"/>
                <a:ext cx="218842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𝑦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sub>
                      </m:sSub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fName>
                        <m:e>
                          <m:r>
                            <a:rPr lang="en-US" altLang="zh-TW" i="1">
                              <a:latin typeface="Cambria Math"/>
                            </a:rPr>
                            <m:t>𝑘𝑥</m:t>
                          </m:r>
                        </m:e>
                      </m:func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cos</m:t>
                          </m:r>
                        </m:fName>
                        <m:e>
                          <m:r>
                            <a:rPr lang="zh-TW" altLang="en-US" i="1">
                              <a:latin typeface="Cambria Math"/>
                            </a:rPr>
                            <m:t>𝜔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e>
                      </m:func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1644" y="5341858"/>
                <a:ext cx="2188420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>
            <a:extLst>
              <a:ext uri="{FF2B5EF4-FFF2-40B4-BE49-F238E27FC236}">
                <a16:creationId xmlns:a16="http://schemas.microsoft.com/office/drawing/2014/main" id="{D255FB63-1016-E540-B12D-ECA9DF642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7275"/>
            <a:ext cx="9144000" cy="474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356857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Text Box 5"/>
          <p:cNvSpPr txBox="1">
            <a:spLocks noChangeArrowheads="1"/>
          </p:cNvSpPr>
          <p:nvPr/>
        </p:nvSpPr>
        <p:spPr bwMode="auto">
          <a:xfrm>
            <a:off x="1191880" y="2060848"/>
            <a:ext cx="34551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駐波發生時，整條弦</a:t>
            </a:r>
            <a:r>
              <a:rPr lang="zh-TW" altLang="en-US" sz="1800" dirty="0">
                <a:solidFill>
                  <a:srgbClr val="FF0000"/>
                </a:solidFill>
              </a:rPr>
              <a:t>一起震盪</a:t>
            </a:r>
            <a:r>
              <a:rPr lang="zh-TW" altLang="en-US" sz="1800" dirty="0"/>
              <a:t>，</a:t>
            </a:r>
            <a:endParaRPr lang="zh-TW" altLang="en-US" sz="1800" dirty="0">
              <a:solidFill>
                <a:srgbClr val="FF0000"/>
              </a:solidFill>
            </a:endParaRPr>
          </a:p>
        </p:txBody>
      </p:sp>
      <p:pic>
        <p:nvPicPr>
          <p:cNvPr id="77828" name="Picture 6" descr="fig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846"/>
          <a:stretch>
            <a:fillRect/>
          </a:stretch>
        </p:blipFill>
        <p:spPr bwMode="auto">
          <a:xfrm>
            <a:off x="395437" y="3632006"/>
            <a:ext cx="2232025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9" name="Picture 7" descr="fig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882"/>
          <a:stretch>
            <a:fillRect/>
          </a:stretch>
        </p:blipFill>
        <p:spPr bwMode="auto">
          <a:xfrm>
            <a:off x="2987824" y="3632006"/>
            <a:ext cx="5867400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0" name="Picture 2" descr="F15_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078"/>
          <a:stretch>
            <a:fillRect/>
          </a:stretch>
        </p:blipFill>
        <p:spPr bwMode="auto">
          <a:xfrm>
            <a:off x="1799946" y="5347647"/>
            <a:ext cx="2028825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2" name="文字方塊 7"/>
          <p:cNvSpPr txBox="1">
            <a:spLocks noChangeArrowheads="1"/>
          </p:cNvSpPr>
          <p:nvPr/>
        </p:nvSpPr>
        <p:spPr bwMode="auto">
          <a:xfrm>
            <a:off x="1167092" y="1615782"/>
            <a:ext cx="5572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整條弦都被同一個時間函數所控制：</a:t>
            </a:r>
          </a:p>
        </p:txBody>
      </p:sp>
      <p:sp>
        <p:nvSpPr>
          <p:cNvPr id="2" name="矩形 1"/>
          <p:cNvSpPr/>
          <p:nvPr/>
        </p:nvSpPr>
        <p:spPr>
          <a:xfrm>
            <a:off x="1167092" y="2996952"/>
            <a:ext cx="63194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dirty="0"/>
              <a:t>所以駐波是</a:t>
            </a:r>
            <a:r>
              <a:rPr lang="zh-TW" altLang="en-US" dirty="0">
                <a:solidFill>
                  <a:srgbClr val="FF0000"/>
                </a:solidFill>
              </a:rPr>
              <a:t>一震盪器</a:t>
            </a:r>
            <a:r>
              <a:rPr lang="zh-TW" altLang="en-US" dirty="0"/>
              <a:t>，如彈簧一般可以</a:t>
            </a:r>
            <a:r>
              <a:rPr lang="zh-TW" altLang="en-US" dirty="0">
                <a:solidFill>
                  <a:srgbClr val="FF0000"/>
                </a:solidFill>
              </a:rPr>
              <a:t>儲存能量。</a:t>
            </a:r>
          </a:p>
        </p:txBody>
      </p:sp>
      <p:sp>
        <p:nvSpPr>
          <p:cNvPr id="3" name="矩形 2"/>
          <p:cNvSpPr/>
          <p:nvPr/>
        </p:nvSpPr>
        <p:spPr>
          <a:xfrm>
            <a:off x="1167092" y="2551886"/>
            <a:ext cx="59391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dirty="0"/>
              <a:t>即同一時間，整條弦都處在簡諧振盪周期中的同一相位。</a:t>
            </a:r>
            <a:endParaRPr lang="zh-TW" alt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3215258" y="1052736"/>
                <a:ext cx="281519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𝑦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𝑘𝑥</m:t>
                              </m:r>
                            </m:e>
                          </m:func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cos</m:t>
                          </m:r>
                        </m:fName>
                        <m:e>
                          <m:r>
                            <a:rPr lang="zh-TW" altLang="en-US" i="1">
                              <a:latin typeface="Cambria Math"/>
                            </a:rPr>
                            <m:t>𝜔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e>
                      </m:func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5258" y="1052736"/>
                <a:ext cx="2815194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/>
            </p:nvSpPr>
            <p:spPr>
              <a:xfrm>
                <a:off x="4136690" y="5484450"/>
                <a:ext cx="175599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cos</m:t>
                          </m:r>
                        </m:fName>
                        <m:e>
                          <m:r>
                            <a:rPr lang="zh-TW" altLang="en-US" i="1">
                              <a:latin typeface="Cambria Math"/>
                            </a:rPr>
                            <m:t>𝜔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e>
                      </m:func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6690" y="5484450"/>
                <a:ext cx="1755994" cy="36933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upload.wikimedia.org/wikipedia/commons/6/6e/Drum_vibration_mode2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978" y="2132856"/>
            <a:ext cx="3406775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4" descr="File:Taborroll.gif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978" y="476672"/>
            <a:ext cx="1859285" cy="1516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文字方塊 5"/>
          <p:cNvSpPr txBox="1">
            <a:spLocks noChangeArrowheads="1"/>
          </p:cNvSpPr>
          <p:nvPr/>
        </p:nvSpPr>
        <p:spPr bwMode="auto">
          <a:xfrm>
            <a:off x="937591" y="4149080"/>
            <a:ext cx="72348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某些</a:t>
            </a:r>
            <a:r>
              <a:rPr lang="zh-TW" altLang="en-US" sz="1800" dirty="0">
                <a:solidFill>
                  <a:srgbClr val="FF0000"/>
                </a:solidFill>
              </a:rPr>
              <a:t>特定變形</a:t>
            </a:r>
            <a:r>
              <a:rPr lang="zh-TW" altLang="en-US" sz="1800" dirty="0"/>
              <a:t>的模式，其隨時間的運動會如同一個彈簧，</a:t>
            </a:r>
            <a:endParaRPr lang="zh-TW" altLang="en-US" sz="1800" dirty="0">
              <a:solidFill>
                <a:srgbClr val="FF0000"/>
              </a:solidFill>
            </a:endParaRPr>
          </a:p>
        </p:txBody>
      </p:sp>
      <p:sp>
        <p:nvSpPr>
          <p:cNvPr id="2" name="文字方塊 1"/>
          <p:cNvSpPr txBox="1"/>
          <p:nvPr/>
        </p:nvSpPr>
        <p:spPr bwMode="auto">
          <a:xfrm>
            <a:off x="937591" y="4554537"/>
            <a:ext cx="68407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當這些模式被單獨激發時，物體中的每一點都以簡諧運動方式運動：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 bwMode="auto">
              <a:xfrm>
                <a:off x="937591" y="5517232"/>
                <a:ext cx="694677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800" dirty="0"/>
                  <a:t>每一點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𝑦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zh-TW" altLang="en-US" sz="1800" dirty="0"/>
                  <a:t>有一特定的振幅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𝑦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</a:rPr>
                          <m:t>𝑚𝑖</m:t>
                        </m:r>
                      </m:sub>
                    </m:sSub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37591" y="5517232"/>
                <a:ext cx="6946777" cy="369332"/>
              </a:xfrm>
              <a:prstGeom prst="rect">
                <a:avLst/>
              </a:prstGeom>
              <a:blipFill rotWithShape="1">
                <a:blip r:embed="rId5"/>
                <a:stretch>
                  <a:fillRect l="-790" t="-6557" b="-2623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字方塊 8"/>
          <p:cNvSpPr txBox="1">
            <a:spLocks noChangeArrowheads="1"/>
          </p:cNvSpPr>
          <p:nvPr/>
        </p:nvSpPr>
        <p:spPr bwMode="auto">
          <a:xfrm>
            <a:off x="909586" y="6093296"/>
            <a:ext cx="73348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latin typeface="Arial" charset="0"/>
              </a:rPr>
              <a:t>可以證明：物體的所有變形就是以這些模式，或它們的疊加來進行！</a:t>
            </a:r>
          </a:p>
        </p:txBody>
      </p:sp>
      <p:sp>
        <p:nvSpPr>
          <p:cNvPr id="5" name="向下箭號 4"/>
          <p:cNvSpPr/>
          <p:nvPr/>
        </p:nvSpPr>
        <p:spPr>
          <a:xfrm>
            <a:off x="3923928" y="1992827"/>
            <a:ext cx="243335" cy="644085"/>
          </a:xfrm>
          <a:prstGeom prst="downArrow">
            <a:avLst/>
          </a:prstGeom>
        </p:spPr>
        <p:txBody>
          <a:bodyPr wrap="none" rtlCol="0" anchor="ctr">
            <a:spAutoFit/>
          </a:bodyPr>
          <a:lstStyle/>
          <a:p>
            <a:pPr algn="ctr"/>
            <a:endParaRPr lang="zh-TW" altLang="en-US" sz="1800" dirty="0">
              <a:latin typeface="Arial" charset="0"/>
            </a:endParaRPr>
          </a:p>
        </p:txBody>
      </p:sp>
      <p:sp>
        <p:nvSpPr>
          <p:cNvPr id="6" name="向下箭號 5"/>
          <p:cNvSpPr/>
          <p:nvPr/>
        </p:nvSpPr>
        <p:spPr>
          <a:xfrm>
            <a:off x="4716016" y="980728"/>
            <a:ext cx="648072" cy="432048"/>
          </a:xfrm>
          <a:prstGeom prst="downArrow">
            <a:avLst/>
          </a:prstGeom>
        </p:spPr>
        <p:txBody>
          <a:bodyPr wrap="none" rtlCol="0" anchor="ctr">
            <a:spAutoFit/>
          </a:bodyPr>
          <a:lstStyle/>
          <a:p>
            <a:pPr algn="ctr"/>
            <a:endParaRPr lang="zh-TW" altLang="en-US" sz="1800" dirty="0">
              <a:latin typeface="Arial" charset="0"/>
            </a:endParaRPr>
          </a:p>
        </p:txBody>
      </p:sp>
      <p:sp>
        <p:nvSpPr>
          <p:cNvPr id="7" name="向下箭號 6"/>
          <p:cNvSpPr/>
          <p:nvPr/>
        </p:nvSpPr>
        <p:spPr>
          <a:xfrm>
            <a:off x="3957359" y="2024848"/>
            <a:ext cx="108012" cy="828000"/>
          </a:xfrm>
          <a:prstGeom prst="downArrow">
            <a:avLst/>
          </a:prstGeom>
          <a:solidFill>
            <a:srgbClr val="FF0000"/>
          </a:solidFill>
          <a:ln>
            <a:solidFill>
              <a:srgbClr val="00B05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zh-TW" altLang="en-US" sz="1800" dirty="0">
              <a:latin typeface="Arial" charset="0"/>
            </a:endParaRPr>
          </a:p>
        </p:txBody>
      </p:sp>
      <p:sp>
        <p:nvSpPr>
          <p:cNvPr id="13" name="向下箭號 12"/>
          <p:cNvSpPr/>
          <p:nvPr/>
        </p:nvSpPr>
        <p:spPr>
          <a:xfrm>
            <a:off x="4504989" y="2060848"/>
            <a:ext cx="144016" cy="684000"/>
          </a:xfrm>
          <a:prstGeom prst="downArrow">
            <a:avLst>
              <a:gd name="adj1" fmla="val 36773"/>
              <a:gd name="adj2" fmla="val 50000"/>
            </a:avLst>
          </a:prstGeom>
          <a:solidFill>
            <a:srgbClr val="FFFF00"/>
          </a:solidFill>
          <a:ln>
            <a:solidFill>
              <a:srgbClr val="00B05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zh-TW" altLang="en-US" sz="1800" dirty="0">
              <a:latin typeface="Arial" charset="0"/>
            </a:endParaRPr>
          </a:p>
        </p:txBody>
      </p:sp>
      <p:sp>
        <p:nvSpPr>
          <p:cNvPr id="14" name="向下箭號 13"/>
          <p:cNvSpPr/>
          <p:nvPr/>
        </p:nvSpPr>
        <p:spPr>
          <a:xfrm>
            <a:off x="5040052" y="2060848"/>
            <a:ext cx="108012" cy="576064"/>
          </a:xfrm>
          <a:prstGeom prst="downArrow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zh-TW" altLang="en-US" sz="1800" dirty="0">
              <a:latin typeface="Arial" charset="0"/>
            </a:endParaRPr>
          </a:p>
        </p:txBody>
      </p:sp>
      <p:sp>
        <p:nvSpPr>
          <p:cNvPr id="15" name="向下箭號 14"/>
          <p:cNvSpPr/>
          <p:nvPr/>
        </p:nvSpPr>
        <p:spPr>
          <a:xfrm>
            <a:off x="3491880" y="2789765"/>
            <a:ext cx="252028" cy="576064"/>
          </a:xfrm>
          <a:prstGeom prst="downArrow">
            <a:avLst/>
          </a:prstGeom>
          <a:solidFill>
            <a:srgbClr val="FF0000"/>
          </a:solidFill>
          <a:ln>
            <a:solidFill>
              <a:srgbClr val="00B05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zh-TW" altLang="en-US" sz="1800" dirty="0">
              <a:latin typeface="Arial" charset="0"/>
            </a:endParaRPr>
          </a:p>
        </p:txBody>
      </p:sp>
      <p:sp>
        <p:nvSpPr>
          <p:cNvPr id="16" name="文字方塊 15"/>
          <p:cNvSpPr txBox="1"/>
          <p:nvPr/>
        </p:nvSpPr>
        <p:spPr bwMode="auto">
          <a:xfrm>
            <a:off x="4300854" y="5514488"/>
            <a:ext cx="27194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甚至可能是零或負值。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/>
              <p:cNvSpPr/>
              <p:nvPr/>
            </p:nvSpPr>
            <p:spPr>
              <a:xfrm>
                <a:off x="1062089" y="5025350"/>
                <a:ext cx="2175531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cos</m:t>
                          </m:r>
                        </m:fName>
                        <m:e>
                          <m:r>
                            <a:rPr lang="zh-TW" altLang="en-US" i="1">
                              <a:latin typeface="Cambria Math"/>
                            </a:rPr>
                            <m:t>𝜔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e>
                      </m:func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7" name="矩形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089" y="5025350"/>
                <a:ext cx="2175531" cy="369332"/>
              </a:xfrm>
              <a:prstGeom prst="rect">
                <a:avLst/>
              </a:prstGeom>
              <a:blipFill rotWithShape="1">
                <a:blip r:embed="rId6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/>
              <p:cNvSpPr/>
              <p:nvPr/>
            </p:nvSpPr>
            <p:spPr>
              <a:xfrm>
                <a:off x="4205077" y="5025350"/>
                <a:ext cx="281519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𝑦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𝑘𝑥</m:t>
                              </m:r>
                            </m:e>
                          </m:func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cos</m:t>
                          </m:r>
                        </m:fName>
                        <m:e>
                          <m:r>
                            <a:rPr lang="zh-TW" altLang="en-US" i="1">
                              <a:latin typeface="Cambria Math"/>
                            </a:rPr>
                            <m:t>𝜔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e>
                      </m:func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8" name="矩形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5077" y="5025350"/>
                <a:ext cx="2815194" cy="369332"/>
              </a:xfrm>
              <a:prstGeom prst="rect">
                <a:avLst/>
              </a:prstGeom>
              <a:blipFill rotWithShape="1">
                <a:blip r:embed="rId7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左-右雙向箭號 7"/>
          <p:cNvSpPr/>
          <p:nvPr/>
        </p:nvSpPr>
        <p:spPr>
          <a:xfrm>
            <a:off x="3347864" y="5025350"/>
            <a:ext cx="576064" cy="369332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595599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1" name="Picture 7" descr="D:\Downloads\Data\Halliday8E-Figure-solution\Figure\CH16\afg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557338"/>
            <a:ext cx="4032250" cy="219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3" name="文字方塊 11"/>
          <p:cNvSpPr txBox="1">
            <a:spLocks noChangeArrowheads="1"/>
          </p:cNvSpPr>
          <p:nvPr/>
        </p:nvSpPr>
        <p:spPr bwMode="auto">
          <a:xfrm>
            <a:off x="3419475" y="981075"/>
            <a:ext cx="2520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比較駐波與行進波</a:t>
            </a:r>
          </a:p>
        </p:txBody>
      </p:sp>
      <p:pic>
        <p:nvPicPr>
          <p:cNvPr id="78854" name="Picture 5" descr="D:\Users\Vincent\Dropbox\Documents\課程\YoungTextBook\Images\Chapter15\A_Images\A_Figures_and_Photos\15_23_Figure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40" r="35812"/>
          <a:stretch>
            <a:fillRect/>
          </a:stretch>
        </p:blipFill>
        <p:spPr bwMode="auto">
          <a:xfrm>
            <a:off x="1619250" y="4005263"/>
            <a:ext cx="3240088" cy="167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上-下雙向箭號 13"/>
          <p:cNvSpPr/>
          <p:nvPr/>
        </p:nvSpPr>
        <p:spPr>
          <a:xfrm>
            <a:off x="2268538" y="4581525"/>
            <a:ext cx="142875" cy="719138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5" name="上-下雙向箭號 14"/>
          <p:cNvSpPr/>
          <p:nvPr/>
        </p:nvSpPr>
        <p:spPr>
          <a:xfrm>
            <a:off x="3995738" y="4581525"/>
            <a:ext cx="144462" cy="719138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5364088" y="4656415"/>
                <a:ext cx="281519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𝑦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𝑘𝑥</m:t>
                              </m:r>
                            </m:e>
                          </m:func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cos</m:t>
                          </m:r>
                        </m:fName>
                        <m:e>
                          <m:r>
                            <a:rPr lang="zh-TW" altLang="en-US" i="1">
                              <a:latin typeface="Cambria Math"/>
                            </a:rPr>
                            <m:t>𝜔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e>
                      </m:func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4088" y="4656415"/>
                <a:ext cx="2815194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5907881" y="2656681"/>
                <a:ext cx="2281394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𝑦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𝑚</m:t>
                          </m:r>
                        </m:sub>
                      </m:sSub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𝑘𝑥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zh-TW" altLang="en-US" i="1">
                                  <a:latin typeface="Cambria Math"/>
                                </a:rPr>
                                <m:t>𝜔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7881" y="2656681"/>
                <a:ext cx="2281394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0" name="Text Box 7"/>
          <p:cNvSpPr txBox="1">
            <a:spLocks noChangeArrowheads="1"/>
          </p:cNvSpPr>
          <p:nvPr/>
        </p:nvSpPr>
        <p:spPr bwMode="auto">
          <a:xfrm>
            <a:off x="7256961" y="4135767"/>
            <a:ext cx="12239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自動滿足</a:t>
            </a:r>
          </a:p>
        </p:txBody>
      </p:sp>
      <p:pic>
        <p:nvPicPr>
          <p:cNvPr id="75781" name="Picture 8" descr="F16_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43"/>
          <a:stretch>
            <a:fillRect/>
          </a:stretch>
        </p:blipFill>
        <p:spPr bwMode="auto">
          <a:xfrm>
            <a:off x="500063" y="785813"/>
            <a:ext cx="7920037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3" name="Text Box 10"/>
          <p:cNvSpPr txBox="1">
            <a:spLocks noChangeArrowheads="1"/>
          </p:cNvSpPr>
          <p:nvPr/>
        </p:nvSpPr>
        <p:spPr bwMode="auto">
          <a:xfrm>
            <a:off x="1973522" y="4714875"/>
            <a:ext cx="37861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滿足另一邊界條件，才能有穩定態</a:t>
            </a:r>
          </a:p>
        </p:txBody>
      </p:sp>
      <p:sp>
        <p:nvSpPr>
          <p:cNvPr id="75785" name="Text Box 12"/>
          <p:cNvSpPr txBox="1">
            <a:spLocks noChangeArrowheads="1"/>
          </p:cNvSpPr>
          <p:nvPr/>
        </p:nvSpPr>
        <p:spPr bwMode="auto">
          <a:xfrm>
            <a:off x="1979613" y="5373216"/>
            <a:ext cx="2305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波長不能任意</a:t>
            </a:r>
          </a:p>
        </p:txBody>
      </p:sp>
      <p:sp>
        <p:nvSpPr>
          <p:cNvPr id="75788" name="Text Box 15"/>
          <p:cNvSpPr txBox="1">
            <a:spLocks noChangeArrowheads="1"/>
          </p:cNvSpPr>
          <p:nvPr/>
        </p:nvSpPr>
        <p:spPr bwMode="auto">
          <a:xfrm>
            <a:off x="1979613" y="6021388"/>
            <a:ext cx="2305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頻率不能任意</a:t>
            </a:r>
          </a:p>
        </p:txBody>
      </p:sp>
      <p:sp>
        <p:nvSpPr>
          <p:cNvPr id="75790" name="文字方塊 13"/>
          <p:cNvSpPr txBox="1">
            <a:spLocks noChangeArrowheads="1"/>
          </p:cNvSpPr>
          <p:nvPr/>
        </p:nvSpPr>
        <p:spPr bwMode="auto">
          <a:xfrm>
            <a:off x="2051720" y="3573016"/>
            <a:ext cx="56886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穩定的駐波態還必須滿足邊界條件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2080842" y="4159909"/>
                <a:ext cx="281519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𝑦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𝑘𝑥</m:t>
                              </m:r>
                            </m:e>
                          </m:func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cos</m:t>
                          </m:r>
                        </m:fName>
                        <m:e>
                          <m:r>
                            <a:rPr lang="zh-TW" altLang="en-US" i="1">
                              <a:latin typeface="Cambria Math"/>
                            </a:rPr>
                            <m:t>𝜔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e>
                      </m:func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0842" y="4159909"/>
                <a:ext cx="2815194" cy="369332"/>
              </a:xfrm>
              <a:prstGeom prst="rect">
                <a:avLst/>
              </a:prstGeom>
              <a:blipFill rotWithShape="1">
                <a:blip r:embed="rId3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/>
              <p:cNvSpPr/>
              <p:nvPr/>
            </p:nvSpPr>
            <p:spPr>
              <a:xfrm>
                <a:off x="5728293" y="4144920"/>
                <a:ext cx="1315617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𝑦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0,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5" name="矩形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8293" y="4144920"/>
                <a:ext cx="1315617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/>
              <p:cNvSpPr/>
              <p:nvPr/>
            </p:nvSpPr>
            <p:spPr>
              <a:xfrm>
                <a:off x="5711954" y="4684897"/>
                <a:ext cx="1315553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𝑦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𝐿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1954" y="4684897"/>
                <a:ext cx="1315553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/>
              <p:cNvSpPr/>
              <p:nvPr/>
            </p:nvSpPr>
            <p:spPr>
              <a:xfrm>
                <a:off x="3558969" y="5389545"/>
                <a:ext cx="1079206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𝑘𝐿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𝑛</m:t>
                      </m:r>
                      <m:r>
                        <a:rPr lang="zh-TW" altLang="en-US" b="0" i="1" smtClean="0">
                          <a:latin typeface="Cambria Math"/>
                        </a:rPr>
                        <m:t>𝜋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7" name="矩形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8969" y="5389545"/>
                <a:ext cx="1079206" cy="36933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7280242" y="5316249"/>
                <a:ext cx="930768" cy="61093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/>
                        </a:rPr>
                        <m:t>𝜆</m:t>
                      </m:r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CN" b="0" i="1" smtClean="0">
                              <a:latin typeface="Cambria Math"/>
                            </a:rPr>
                            <m:t>𝐿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/>
                            </a:rPr>
                            <m:t>𝑛</m:t>
                          </m:r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0242" y="5316249"/>
                <a:ext cx="930768" cy="610936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3558969" y="5978592"/>
                <a:ext cx="1548565" cy="56720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/>
                        </a:rPr>
                        <m:t>𝑓</m:t>
                      </m:r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/>
                            </a:rPr>
                            <m:t>𝑣</m:t>
                          </m:r>
                        </m:num>
                        <m:den>
                          <m:r>
                            <a:rPr lang="zh-CN" altLang="en-US" b="0" i="1" smtClean="0">
                              <a:latin typeface="Cambria Math"/>
                            </a:rPr>
                            <m:t>𝜆</m:t>
                          </m:r>
                        </m:den>
                      </m:f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r>
                        <a:rPr lang="en-US" altLang="zh-CN" b="0" i="1" smtClean="0">
                          <a:latin typeface="Cambria Math"/>
                        </a:rPr>
                        <m:t>𝑛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/>
                            </a:rPr>
                            <m:t>𝑣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CN" b="0" i="1" smtClean="0">
                              <a:latin typeface="Cambria Math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8969" y="5978592"/>
                <a:ext cx="1548565" cy="567207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/>
              <p:cNvSpPr/>
              <p:nvPr/>
            </p:nvSpPr>
            <p:spPr>
              <a:xfrm>
                <a:off x="5498947" y="5323097"/>
                <a:ext cx="1528560" cy="61279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𝑘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  <m:r>
                            <a:rPr lang="zh-TW" altLang="en-US" b="0" i="1" smtClean="0">
                              <a:latin typeface="Cambria Math"/>
                            </a:rPr>
                            <m:t>𝜋</m:t>
                          </m:r>
                        </m:num>
                        <m:den>
                          <m:r>
                            <a:rPr lang="zh-TW" altLang="en-US" b="0" i="1" smtClean="0">
                              <a:latin typeface="Cambria Math"/>
                            </a:rPr>
                            <m:t>𝜆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𝜋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8" name="矩形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8947" y="5323097"/>
                <a:ext cx="1528560" cy="612796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2329458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5" name="Text Box 10"/>
          <p:cNvSpPr txBox="1">
            <a:spLocks noChangeArrowheads="1"/>
          </p:cNvSpPr>
          <p:nvPr/>
        </p:nvSpPr>
        <p:spPr bwMode="auto">
          <a:xfrm>
            <a:off x="539750" y="3789040"/>
            <a:ext cx="5143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在邊界弦固定，因此兩邊界必然是節點！</a:t>
            </a:r>
          </a:p>
        </p:txBody>
      </p:sp>
      <p:sp>
        <p:nvSpPr>
          <p:cNvPr id="76806" name="Text Box 12"/>
          <p:cNvSpPr txBox="1">
            <a:spLocks noChangeArrowheads="1"/>
          </p:cNvSpPr>
          <p:nvPr/>
        </p:nvSpPr>
        <p:spPr bwMode="auto">
          <a:xfrm>
            <a:off x="539750" y="5013325"/>
            <a:ext cx="4071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若已知弦長，則波長不能任意</a:t>
            </a:r>
          </a:p>
        </p:txBody>
      </p:sp>
      <p:sp>
        <p:nvSpPr>
          <p:cNvPr id="76809" name="Text Box 15"/>
          <p:cNvSpPr txBox="1">
            <a:spLocks noChangeArrowheads="1"/>
          </p:cNvSpPr>
          <p:nvPr/>
        </p:nvSpPr>
        <p:spPr bwMode="auto">
          <a:xfrm>
            <a:off x="558566" y="5876925"/>
            <a:ext cx="2305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頻率不能任意</a:t>
            </a:r>
          </a:p>
        </p:txBody>
      </p:sp>
      <p:sp>
        <p:nvSpPr>
          <p:cNvPr id="76811" name="文字方塊 13"/>
          <p:cNvSpPr txBox="1">
            <a:spLocks noChangeArrowheads="1"/>
          </p:cNvSpPr>
          <p:nvPr/>
        </p:nvSpPr>
        <p:spPr bwMode="auto">
          <a:xfrm>
            <a:off x="611560" y="980728"/>
            <a:ext cx="32146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穩定的駐波態，</a:t>
            </a:r>
            <a:r>
              <a:rPr lang="zh-TW" altLang="en-US" sz="1800" dirty="0">
                <a:solidFill>
                  <a:srgbClr val="FF0000"/>
                </a:solidFill>
              </a:rPr>
              <a:t>另一個觀點</a:t>
            </a:r>
          </a:p>
        </p:txBody>
      </p:sp>
      <p:pic>
        <p:nvPicPr>
          <p:cNvPr id="76812" name="Picture 11" descr="F16_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16"/>
          <a:stretch>
            <a:fillRect/>
          </a:stretch>
        </p:blipFill>
        <p:spPr bwMode="auto">
          <a:xfrm>
            <a:off x="5210994" y="342741"/>
            <a:ext cx="2601366" cy="3816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14" name="文字方塊 17"/>
          <p:cNvSpPr txBox="1">
            <a:spLocks noChangeArrowheads="1"/>
          </p:cNvSpPr>
          <p:nvPr/>
        </p:nvSpPr>
        <p:spPr bwMode="auto">
          <a:xfrm>
            <a:off x="539750" y="2924944"/>
            <a:ext cx="51435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這些無振動的弦上的點稱為節點 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node</a:t>
            </a:r>
            <a:r>
              <a:rPr lang="zh-TW" altLang="en-US" sz="1800" dirty="0">
                <a:cs typeface="Times New Roman" pitchFamily="18" charset="0"/>
              </a:rPr>
              <a:t>，</a:t>
            </a:r>
            <a:endParaRPr lang="en-US" altLang="zh-TW" sz="1800" dirty="0">
              <a:cs typeface="Times New Roman" pitchFamily="18" charset="0"/>
            </a:endParaRPr>
          </a:p>
        </p:txBody>
      </p:sp>
      <p:sp>
        <p:nvSpPr>
          <p:cNvPr id="76815" name="文字方塊 18"/>
          <p:cNvSpPr txBox="1">
            <a:spLocks noChangeArrowheads="1"/>
          </p:cNvSpPr>
          <p:nvPr/>
        </p:nvSpPr>
        <p:spPr bwMode="auto">
          <a:xfrm>
            <a:off x="539750" y="4365625"/>
            <a:ext cx="6143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節點的距離是半波長，因此弦長必須是半波長的整數倍！</a:t>
            </a:r>
          </a:p>
        </p:txBody>
      </p:sp>
      <p:sp>
        <p:nvSpPr>
          <p:cNvPr id="2" name="矩形 1"/>
          <p:cNvSpPr/>
          <p:nvPr/>
        </p:nvSpPr>
        <p:spPr>
          <a:xfrm>
            <a:off x="546646" y="3356992"/>
            <a:ext cx="2723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cs typeface="Times New Roman" pitchFamily="18" charset="0"/>
              </a:rPr>
              <a:t>節點之間距離是半波長。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/>
              <p:cNvSpPr/>
              <p:nvPr/>
            </p:nvSpPr>
            <p:spPr>
              <a:xfrm>
                <a:off x="643157" y="1628800"/>
                <a:ext cx="281519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𝑦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𝑘𝑥</m:t>
                              </m:r>
                            </m:e>
                          </m:func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cos</m:t>
                          </m:r>
                        </m:fName>
                        <m:e>
                          <m:r>
                            <a:rPr lang="zh-TW" altLang="en-US" i="1">
                              <a:latin typeface="Cambria Math"/>
                            </a:rPr>
                            <m:t>𝜔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e>
                      </m:func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157" y="1628800"/>
                <a:ext cx="2815194" cy="369332"/>
              </a:xfrm>
              <a:prstGeom prst="rect">
                <a:avLst/>
              </a:prstGeom>
              <a:blipFill rotWithShape="1">
                <a:blip r:embed="rId3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/>
              <p:cNvSpPr/>
              <p:nvPr/>
            </p:nvSpPr>
            <p:spPr>
              <a:xfrm>
                <a:off x="643157" y="2258429"/>
                <a:ext cx="1079206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𝑘𝑥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𝑛</m:t>
                      </m:r>
                      <m:r>
                        <a:rPr lang="zh-TW" altLang="en-US" b="0" i="1" smtClean="0">
                          <a:latin typeface="Cambria Math"/>
                        </a:rPr>
                        <m:t>𝜋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7" name="矩形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157" y="2258429"/>
                <a:ext cx="1079206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/>
              <p:cNvSpPr/>
              <p:nvPr/>
            </p:nvSpPr>
            <p:spPr>
              <a:xfrm>
                <a:off x="1920576" y="2138556"/>
                <a:ext cx="984308" cy="60907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𝐿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𝑛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8" name="矩形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0576" y="2138556"/>
                <a:ext cx="984308" cy="609077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3923928" y="4892801"/>
                <a:ext cx="930768" cy="61093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/>
                        </a:rPr>
                        <m:t>𝜆</m:t>
                      </m:r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CN" b="0" i="1" smtClean="0">
                              <a:latin typeface="Cambria Math"/>
                            </a:rPr>
                            <m:t>𝐿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/>
                            </a:rPr>
                            <m:t>𝑛</m:t>
                          </m:r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3928" y="4892801"/>
                <a:ext cx="930768" cy="610936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>
              <a:xfrm>
                <a:off x="6488013" y="4276286"/>
                <a:ext cx="982064" cy="61651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>
                          <a:latin typeface="Cambria Math"/>
                        </a:rPr>
                        <m:t>𝐿</m:t>
                      </m:r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i="1">
                              <a:latin typeface="Cambria Math"/>
                            </a:rPr>
                            <m:t>𝜆</m:t>
                          </m:r>
                        </m:num>
                        <m:den>
                          <m:r>
                            <a:rPr lang="en-US" altLang="zh-CN" i="1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CN" i="1">
                          <a:latin typeface="Cambria Math"/>
                        </a:rPr>
                        <m:t>𝑛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8013" y="4276286"/>
                <a:ext cx="982064" cy="61651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2218904" y="5776677"/>
                <a:ext cx="1548565" cy="56720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/>
                        </a:rPr>
                        <m:t>𝑓</m:t>
                      </m:r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/>
                            </a:rPr>
                            <m:t>𝑣</m:t>
                          </m:r>
                        </m:num>
                        <m:den>
                          <m:r>
                            <a:rPr lang="zh-CN" altLang="en-US" b="0" i="1" smtClean="0">
                              <a:latin typeface="Cambria Math"/>
                            </a:rPr>
                            <m:t>𝜆</m:t>
                          </m:r>
                        </m:den>
                      </m:f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r>
                        <a:rPr lang="en-US" altLang="zh-CN" b="0" i="1" smtClean="0">
                          <a:latin typeface="Cambria Math"/>
                        </a:rPr>
                        <m:t>𝑛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/>
                            </a:rPr>
                            <m:t>𝑣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CN" b="0" i="1" smtClean="0">
                              <a:latin typeface="Cambria Math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8904" y="5776677"/>
                <a:ext cx="1548565" cy="567207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6" name="Text Box 6"/>
          <p:cNvSpPr txBox="1">
            <a:spLocks noChangeArrowheads="1"/>
          </p:cNvSpPr>
          <p:nvPr/>
        </p:nvSpPr>
        <p:spPr bwMode="auto">
          <a:xfrm>
            <a:off x="1523685" y="404664"/>
            <a:ext cx="71294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得到一系列的駐波模式，每一個模式由一自然數 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zh-TW" sz="1800" dirty="0">
                <a:cs typeface="Times New Roman" pitchFamily="18" charset="0"/>
              </a:rPr>
              <a:t> </a:t>
            </a:r>
            <a:r>
              <a:rPr lang="zh-TW" altLang="en-US" sz="1800" dirty="0">
                <a:cs typeface="Times New Roman" pitchFamily="18" charset="0"/>
              </a:rPr>
              <a:t>來標定</a:t>
            </a:r>
            <a:endParaRPr lang="zh-TW" alt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877" name="Text Box 8"/>
              <p:cNvSpPr txBox="1">
                <a:spLocks noChangeArrowheads="1"/>
              </p:cNvSpPr>
              <p:nvPr/>
            </p:nvSpPr>
            <p:spPr bwMode="auto">
              <a:xfrm>
                <a:off x="1571625" y="1618352"/>
                <a:ext cx="6840538" cy="366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第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zh-TW" altLang="en-US" sz="1800" i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zh-TW" altLang="en-US" sz="1800" dirty="0"/>
                  <a:t>個模式的</a:t>
                </a:r>
                <a:r>
                  <a:rPr lang="zh-TW" altLang="en-US" sz="1800" dirty="0">
                    <a:cs typeface="Times New Roman" pitchFamily="18" charset="0"/>
                  </a:rPr>
                  <a:t>頻率是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𝑣</m:t>
                    </m:r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/2</m:t>
                    </m:r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𝐿</m:t>
                    </m:r>
                  </m:oMath>
                </a14:m>
                <a:r>
                  <a:rPr lang="en-US" altLang="zh-TW" sz="1800" i="1" dirty="0">
                    <a:cs typeface="Times New Roman" pitchFamily="18" charset="0"/>
                  </a:rPr>
                  <a:t> </a:t>
                </a:r>
                <a:r>
                  <a:rPr lang="zh-TW" altLang="en-US" sz="1800" dirty="0">
                    <a:cs typeface="Times New Roman" pitchFamily="18" charset="0"/>
                  </a:rPr>
                  <a:t>的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en-US" altLang="zh-TW" sz="1800" dirty="0">
                    <a:cs typeface="Times New Roman" pitchFamily="18" charset="0"/>
                  </a:rPr>
                  <a:t> </a:t>
                </a:r>
                <a:r>
                  <a:rPr lang="zh-TW" altLang="en-US" sz="1800" dirty="0">
                    <a:cs typeface="Times New Roman" pitchFamily="18" charset="0"/>
                  </a:rPr>
                  <a:t>倍。</a:t>
                </a:r>
              </a:p>
            </p:txBody>
          </p:sp>
        </mc:Choice>
        <mc:Fallback xmlns="">
          <p:sp>
            <p:nvSpPr>
              <p:cNvPr id="79877" name="Text 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71625" y="1618352"/>
                <a:ext cx="6840538" cy="366712"/>
              </a:xfrm>
              <a:prstGeom prst="rect">
                <a:avLst/>
              </a:prstGeom>
              <a:blipFill rotWithShape="1">
                <a:blip r:embed="rId2"/>
                <a:stretch>
                  <a:fillRect l="-802"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878" name="Text Box 9"/>
              <p:cNvSpPr txBox="1">
                <a:spLocks noChangeArrowheads="1"/>
              </p:cNvSpPr>
              <p:nvPr/>
            </p:nvSpPr>
            <p:spPr bwMode="auto">
              <a:xfrm>
                <a:off x="1547813" y="1989138"/>
                <a:ext cx="5689600" cy="366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不同模式振盪樣式不同，可以用節點數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𝑛</m:t>
                    </m:r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 − 1</m:t>
                    </m:r>
                  </m:oMath>
                </a14:m>
                <a:r>
                  <a:rPr lang="zh-TW" altLang="en-US" sz="1800" dirty="0">
                    <a:cs typeface="Times New Roman" pitchFamily="18" charset="0"/>
                  </a:rPr>
                  <a:t>來描述。</a:t>
                </a:r>
              </a:p>
            </p:txBody>
          </p:sp>
        </mc:Choice>
        <mc:Fallback xmlns="">
          <p:sp>
            <p:nvSpPr>
              <p:cNvPr id="79878" name="Text 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47813" y="1989138"/>
                <a:ext cx="5689600" cy="366712"/>
              </a:xfrm>
              <a:prstGeom prst="rect">
                <a:avLst/>
              </a:prstGeom>
              <a:blipFill rotWithShape="1">
                <a:blip r:embed="rId3"/>
                <a:stretch>
                  <a:fillRect l="-965" t="-6667" r="-857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9882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3000375"/>
            <a:ext cx="2090737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83" name="文字方塊 11"/>
          <p:cNvSpPr txBox="1">
            <a:spLocks noChangeArrowheads="1"/>
          </p:cNvSpPr>
          <p:nvPr/>
        </p:nvSpPr>
        <p:spPr bwMode="auto">
          <a:xfrm>
            <a:off x="1571625" y="6286980"/>
            <a:ext cx="68405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兩個固定點間的一條弦等同於是一系列無限多條獨立彈簧的組合</a:t>
            </a:r>
          </a:p>
        </p:txBody>
      </p:sp>
      <p:pic>
        <p:nvPicPr>
          <p:cNvPr id="79884" name="Picture 13" descr="C:\Users\Chia-Hung Chang\Downloads\Data\Knight\Media\Chapter21\Images\21_11Figure-F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876"/>
          <a:stretch/>
        </p:blipFill>
        <p:spPr bwMode="auto">
          <a:xfrm>
            <a:off x="4500563" y="2428875"/>
            <a:ext cx="2398712" cy="3782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5" name="Picture 14" descr="C:\Users\Chia-Hung Chang\Downloads\Data\Knight\Media\Chapter21\Images\21_03Figure-P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3"/>
          <a:stretch>
            <a:fillRect/>
          </a:stretch>
        </p:blipFill>
        <p:spPr bwMode="auto">
          <a:xfrm>
            <a:off x="2571750" y="2428875"/>
            <a:ext cx="11303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1571625" y="908720"/>
                <a:ext cx="1048236" cy="6127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 dirty="0">
                              <a:latin typeface="Cambria Math"/>
                            </a:rPr>
                            <m:t>𝜆</m:t>
                          </m:r>
                        </m:e>
                        <m:sub>
                          <m:r>
                            <a:rPr lang="en-US" altLang="zh-CN" b="0" i="1" dirty="0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CN" b="0" i="1" smtClean="0">
                              <a:latin typeface="Cambria Math"/>
                            </a:rPr>
                            <m:t>𝐿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/>
                            </a:rPr>
                            <m:t>𝑛</m:t>
                          </m:r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1625" y="908720"/>
                <a:ext cx="1048236" cy="61273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2794012" y="932412"/>
                <a:ext cx="1816075" cy="56534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r>
                        <a:rPr lang="en-US" altLang="zh-CN" b="0" i="1" smtClean="0">
                          <a:latin typeface="Cambria Math"/>
                        </a:rPr>
                        <m:t>𝑛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/>
                            </a:rPr>
                            <m:t>𝑣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CN" b="0" i="1" smtClean="0">
                              <a:latin typeface="Cambria Math"/>
                            </a:rPr>
                            <m:t>𝐿</m:t>
                          </m:r>
                        </m:den>
                      </m:f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r>
                        <a:rPr lang="en-US" altLang="zh-CN" b="0" i="1" smtClean="0">
                          <a:latin typeface="Cambria Math"/>
                        </a:rPr>
                        <m:t>𝑛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4012" y="932412"/>
                <a:ext cx="1816075" cy="565348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5088416" y="932412"/>
                <a:ext cx="3146566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𝑦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func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e>
                      </m:func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8416" y="932412"/>
                <a:ext cx="3146566" cy="369332"/>
              </a:xfrm>
              <a:prstGeom prst="rect">
                <a:avLst/>
              </a:prstGeom>
              <a:blipFill rotWithShape="1">
                <a:blip r:embed="rId9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/>
              <p:cNvSpPr/>
              <p:nvPr/>
            </p:nvSpPr>
            <p:spPr>
              <a:xfrm>
                <a:off x="6077496" y="1378691"/>
                <a:ext cx="1072473" cy="56489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𝜋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5" name="矩形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7496" y="1378691"/>
                <a:ext cx="1072473" cy="564898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7237413" y="1378241"/>
                <a:ext cx="1273746" cy="56534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 smtClean="0"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r>
                        <a:rPr lang="en-US" altLang="zh-CN" b="0" i="1" smtClean="0">
                          <a:latin typeface="Cambria Math"/>
                        </a:rPr>
                        <m:t>𝑛</m:t>
                      </m:r>
                      <m:r>
                        <a:rPr lang="zh-CN" altLang="en-US" b="0" i="1" smtClean="0">
                          <a:latin typeface="Cambria Math"/>
                        </a:rPr>
                        <m:t>𝜋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/>
                            </a:rPr>
                            <m:t>𝑣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7413" y="1378241"/>
                <a:ext cx="1273746" cy="565348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0898" name="Object 4"/>
          <p:cNvGraphicFramePr>
            <a:graphicFrameLocks noChangeAspect="1"/>
          </p:cNvGraphicFramePr>
          <p:nvPr/>
        </p:nvGraphicFramePr>
        <p:xfrm>
          <a:off x="2071688" y="1214438"/>
          <a:ext cx="4338637" cy="700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" imgW="2120900" imgH="342900" progId="Equation.3">
                  <p:embed/>
                </p:oleObj>
              </mc:Choice>
              <mc:Fallback>
                <p:oleObj name="方程式" r:id="rId2" imgW="2120900" imgH="3429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1688" y="1214438"/>
                        <a:ext cx="4338637" cy="700087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899" name="Text Box 5"/>
          <p:cNvSpPr txBox="1">
            <a:spLocks noChangeArrowheads="1"/>
          </p:cNvSpPr>
          <p:nvPr/>
        </p:nvSpPr>
        <p:spPr bwMode="auto">
          <a:xfrm>
            <a:off x="1500188" y="642938"/>
            <a:ext cx="5759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兩端固定的弦的</a:t>
            </a:r>
            <a:r>
              <a:rPr lang="zh-TW" altLang="en-US" sz="1800">
                <a:solidFill>
                  <a:srgbClr val="FF0000"/>
                </a:solidFill>
              </a:rPr>
              <a:t>任一運動</a:t>
            </a:r>
            <a:r>
              <a:rPr lang="zh-TW" altLang="en-US" sz="1800"/>
              <a:t>可以用駐波模式的疊加來得到</a:t>
            </a:r>
          </a:p>
        </p:txBody>
      </p:sp>
      <p:sp>
        <p:nvSpPr>
          <p:cNvPr id="80900" name="Line 6"/>
          <p:cNvSpPr>
            <a:spLocks noChangeShapeType="1"/>
          </p:cNvSpPr>
          <p:nvPr/>
        </p:nvSpPr>
        <p:spPr bwMode="auto">
          <a:xfrm flipV="1">
            <a:off x="3667125" y="1635125"/>
            <a:ext cx="0" cy="792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0901" name="Text Box 7"/>
          <p:cNvSpPr txBox="1">
            <a:spLocks noChangeArrowheads="1"/>
          </p:cNvSpPr>
          <p:nvPr/>
        </p:nvSpPr>
        <p:spPr bwMode="auto">
          <a:xfrm>
            <a:off x="2962275" y="2438400"/>
            <a:ext cx="2905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第 </a:t>
            </a:r>
            <a:r>
              <a:rPr lang="en-US" altLang="zh-TW" sz="1800" i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zh-TW" sz="1800" i="1">
                <a:cs typeface="Times New Roman" pitchFamily="18" charset="0"/>
              </a:rPr>
              <a:t> </a:t>
            </a:r>
            <a:r>
              <a:rPr lang="zh-TW" altLang="en-US" sz="1800">
                <a:cs typeface="Times New Roman" pitchFamily="18" charset="0"/>
              </a:rPr>
              <a:t>態的振幅或分量</a:t>
            </a:r>
          </a:p>
        </p:txBody>
      </p:sp>
      <p:graphicFrame>
        <p:nvGraphicFramePr>
          <p:cNvPr id="80902" name="Object 8"/>
          <p:cNvGraphicFramePr>
            <a:graphicFrameLocks noChangeAspect="1"/>
          </p:cNvGraphicFramePr>
          <p:nvPr/>
        </p:nvGraphicFramePr>
        <p:xfrm>
          <a:off x="1763713" y="4437063"/>
          <a:ext cx="5391150" cy="744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4" imgW="2844800" imgH="393700" progId="Equation.3">
                  <p:embed/>
                </p:oleObj>
              </mc:Choice>
              <mc:Fallback>
                <p:oleObj name="方程式" r:id="rId4" imgW="2844800" imgH="3937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713" y="4437063"/>
                        <a:ext cx="5391150" cy="744537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橢圓 9"/>
          <p:cNvSpPr/>
          <p:nvPr/>
        </p:nvSpPr>
        <p:spPr>
          <a:xfrm>
            <a:off x="2263775" y="3806825"/>
            <a:ext cx="214313" cy="21431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1" name="橢圓 10"/>
          <p:cNvSpPr/>
          <p:nvPr/>
        </p:nvSpPr>
        <p:spPr>
          <a:xfrm>
            <a:off x="5907088" y="3806825"/>
            <a:ext cx="214312" cy="21431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13" name="直線接點 12"/>
          <p:cNvCxnSpPr>
            <a:stCxn id="10" idx="7"/>
          </p:cNvCxnSpPr>
          <p:nvPr/>
        </p:nvCxnSpPr>
        <p:spPr>
          <a:xfrm rot="5400000" flipH="1" flipV="1">
            <a:off x="3017838" y="2735263"/>
            <a:ext cx="531812" cy="16748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/>
          <p:cNvCxnSpPr>
            <a:endCxn id="11" idx="1"/>
          </p:cNvCxnSpPr>
          <p:nvPr/>
        </p:nvCxnSpPr>
        <p:spPr>
          <a:xfrm>
            <a:off x="4121150" y="3306763"/>
            <a:ext cx="1817688" cy="5318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向下箭號 19"/>
          <p:cNvSpPr/>
          <p:nvPr/>
        </p:nvSpPr>
        <p:spPr>
          <a:xfrm>
            <a:off x="4121150" y="3878263"/>
            <a:ext cx="285750" cy="428625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4914</TotalTime>
  <Words>4239</Words>
  <Application>Microsoft Macintosh PowerPoint</Application>
  <PresentationFormat>On-screen Show (4:3)</PresentationFormat>
  <Paragraphs>483</Paragraphs>
  <Slides>107</Slides>
  <Notes>0</Notes>
  <HiddenSlides>0</HiddenSlides>
  <MMClips>4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107</vt:i4>
      </vt:variant>
    </vt:vector>
  </HeadingPairs>
  <TitlesOfParts>
    <vt:vector size="112" baseType="lpstr">
      <vt:lpstr>Arial</vt:lpstr>
      <vt:lpstr>Cambria Math</vt:lpstr>
      <vt:lpstr>Times New Roman</vt:lpstr>
      <vt:lpstr>預設簡報設計</vt:lpstr>
      <vt:lpstr>方程式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NTNU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Chia-Hung Chang</dc:creator>
  <cp:lastModifiedBy>Chia-Hung Vincent Chang</cp:lastModifiedBy>
  <cp:revision>444</cp:revision>
  <dcterms:created xsi:type="dcterms:W3CDTF">2007-01-01T05:14:38Z</dcterms:created>
  <dcterms:modified xsi:type="dcterms:W3CDTF">2023-11-27T02:35:59Z</dcterms:modified>
</cp:coreProperties>
</file>