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31" r:id="rId2"/>
    <p:sldId id="756" r:id="rId3"/>
    <p:sldId id="768" r:id="rId4"/>
    <p:sldId id="1589" r:id="rId5"/>
    <p:sldId id="1588" r:id="rId6"/>
    <p:sldId id="880" r:id="rId7"/>
    <p:sldId id="1079" r:id="rId8"/>
    <p:sldId id="459" r:id="rId9"/>
    <p:sldId id="1586" r:id="rId10"/>
    <p:sldId id="1590" r:id="rId11"/>
    <p:sldId id="1587" r:id="rId12"/>
    <p:sldId id="1561" r:id="rId13"/>
    <p:sldId id="1562" r:id="rId14"/>
    <p:sldId id="1086" r:id="rId15"/>
    <p:sldId id="771" r:id="rId16"/>
    <p:sldId id="772" r:id="rId17"/>
    <p:sldId id="1560" r:id="rId18"/>
    <p:sldId id="1597" r:id="rId19"/>
    <p:sldId id="1542" r:id="rId20"/>
    <p:sldId id="1543" r:id="rId21"/>
    <p:sldId id="1598" r:id="rId22"/>
    <p:sldId id="1601" r:id="rId2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33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8"/>
    <p:restoredTop sz="96197" autoAdjust="0"/>
  </p:normalViewPr>
  <p:slideViewPr>
    <p:cSldViewPr>
      <p:cViewPr varScale="1">
        <p:scale>
          <a:sx n="124" d="100"/>
          <a:sy n="124" d="100"/>
        </p:scale>
        <p:origin x="13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F0E8003-1474-4B8E-940D-84CB7D9A8EA3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8799E8D5-88C0-4892-BDA7-B863EB0893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42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6B0C9555-E961-4F69-ACA4-79C5FA72A480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D7E969D-132A-4D59-8EC3-AD32CABFE4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60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44C2-06D8-43FF-A9AF-440150451A37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3DD8-5C54-42B9-A2D9-B349CC4D3F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92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70E7-AD48-4024-954A-7A0ECBB641BF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8289-0223-4D07-939A-CE42C3A48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9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D59D-86BC-49FD-B825-082C079FB64A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6B9A-1CD7-41FE-9B0E-446E3ABAC7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19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73E9-25B0-4E2E-BAAE-455E95DB67F0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17C8-31D5-4801-B1B3-1FAA39DF87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99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8E49-37CB-46EF-BCAC-1DE3216CA0BA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286A-F7CE-4EE9-A765-A1A1E196A5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06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3B38-7037-466F-BA37-D70B43316A1B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93C2-0A05-4449-AC77-ED2FD2FD8B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5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88EF-1A6C-4C60-BE16-DB4D13EFD62F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AB37-46D5-4BE7-98B8-3D0D1B4449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6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C559-E49E-430C-ABDB-882723C7652E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E616-3A23-4736-9A25-AA16EC042E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17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B77B-672B-4CED-BCF5-76CABB2838E2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38FE-B7F1-42AD-84A7-8EC1967589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70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D129-AD7D-4A40-8870-A15309344601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C6B6-7C11-4490-898D-6B0026F096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80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D379-BB0B-4744-9F53-F9DDD81DA4CA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8C23-9545-49C0-8E05-4AEB2895C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0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63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93EFFD-7999-46F0-AAF6-7765E241E78C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4AAA8D-E2ED-435B-928D-B0FC0F5210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44.png"/><Relationship Id="rId3" Type="http://schemas.openxmlformats.org/officeDocument/2006/relationships/image" Target="../media/image340.png"/><Relationship Id="rId7" Type="http://schemas.openxmlformats.org/officeDocument/2006/relationships/image" Target="../media/image43.png"/><Relationship Id="rId12" Type="http://schemas.openxmlformats.org/officeDocument/2006/relationships/image" Target="../media/image4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0.png"/><Relationship Id="rId11" Type="http://schemas.openxmlformats.org/officeDocument/2006/relationships/image" Target="../media/image421.png"/><Relationship Id="rId5" Type="http://schemas.openxmlformats.org/officeDocument/2006/relationships/image" Target="../media/image360.png"/><Relationship Id="rId10" Type="http://schemas.openxmlformats.org/officeDocument/2006/relationships/image" Target="../media/image410.png"/><Relationship Id="rId4" Type="http://schemas.openxmlformats.org/officeDocument/2006/relationships/image" Target="../media/image350.png"/><Relationship Id="rId9" Type="http://schemas.openxmlformats.org/officeDocument/2006/relationships/image" Target="../media/image4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3" Type="http://schemas.openxmlformats.org/officeDocument/2006/relationships/image" Target="../media/image240.png"/><Relationship Id="rId7" Type="http://schemas.openxmlformats.org/officeDocument/2006/relationships/image" Target="../media/image24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3.png"/><Relationship Id="rId5" Type="http://schemas.openxmlformats.org/officeDocument/2006/relationships/image" Target="../media/image242.png"/><Relationship Id="rId4" Type="http://schemas.openxmlformats.org/officeDocument/2006/relationships/image" Target="../media/image241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90.png"/><Relationship Id="rId7" Type="http://schemas.openxmlformats.org/officeDocument/2006/relationships/image" Target="../media/image5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70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27.png"/><Relationship Id="rId7" Type="http://schemas.openxmlformats.org/officeDocument/2006/relationships/image" Target="../media/image26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image" Target="../media/image13.jpeg"/><Relationship Id="rId4" Type="http://schemas.openxmlformats.org/officeDocument/2006/relationships/image" Target="../media/image20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.png"/><Relationship Id="rId7" Type="http://schemas.openxmlformats.org/officeDocument/2006/relationships/image" Target="../media/image301.png"/><Relationship Id="rId12" Type="http://schemas.openxmlformats.org/officeDocument/2006/relationships/image" Target="../media/image3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70.png"/><Relationship Id="rId5" Type="http://schemas.openxmlformats.org/officeDocument/2006/relationships/image" Target="../media/image210.png"/><Relationship Id="rId10" Type="http://schemas.openxmlformats.org/officeDocument/2006/relationships/image" Target="../media/image266.png"/><Relationship Id="rId4" Type="http://schemas.openxmlformats.org/officeDocument/2006/relationships/image" Target="../media/image200.png"/><Relationship Id="rId9" Type="http://schemas.openxmlformats.org/officeDocument/2006/relationships/image" Target="../media/image2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490.png"/><Relationship Id="rId3" Type="http://schemas.openxmlformats.org/officeDocument/2006/relationships/image" Target="../media/image310.png"/><Relationship Id="rId7" Type="http://schemas.openxmlformats.org/officeDocument/2006/relationships/image" Target="../media/image420.png"/><Relationship Id="rId12" Type="http://schemas.openxmlformats.org/officeDocument/2006/relationships/image" Target="../media/image1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0.png"/><Relationship Id="rId11" Type="http://schemas.openxmlformats.org/officeDocument/2006/relationships/image" Target="../media/image157.png"/><Relationship Id="rId5" Type="http://schemas.openxmlformats.org/officeDocument/2006/relationships/image" Target="../media/image1411.png"/><Relationship Id="rId15" Type="http://schemas.openxmlformats.org/officeDocument/2006/relationships/image" Target="../media/image160.png"/><Relationship Id="rId10" Type="http://schemas.openxmlformats.org/officeDocument/2006/relationships/image" Target="../media/image156.png"/><Relationship Id="rId4" Type="http://schemas.openxmlformats.org/officeDocument/2006/relationships/image" Target="../media/image152.png"/><Relationship Id="rId9" Type="http://schemas.openxmlformats.org/officeDocument/2006/relationships/image" Target="../media/image155.png"/><Relationship Id="rId14" Type="http://schemas.openxmlformats.org/officeDocument/2006/relationships/image" Target="../media/image1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0.png"/><Relationship Id="rId7" Type="http://schemas.openxmlformats.org/officeDocument/2006/relationships/image" Target="../media/image32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0.png"/><Relationship Id="rId5" Type="http://schemas.openxmlformats.org/officeDocument/2006/relationships/image" Target="../media/image300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9" name="Text Box 6"/>
              <p:cNvSpPr txBox="1">
                <a:spLocks noChangeArrowheads="1"/>
              </p:cNvSpPr>
              <p:nvPr/>
            </p:nvSpPr>
            <p:spPr bwMode="auto">
              <a:xfrm>
                <a:off x="1259633" y="679740"/>
                <a:ext cx="68076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在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zh-TW" altLang="en-US" dirty="0"/>
                  <a:t>與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𝑑𝑥</m:t>
                    </m:r>
                  </m:oMath>
                </a14:m>
                <a:r>
                  <a:rPr lang="zh-TW" altLang="en-US" dirty="0"/>
                  <a:t>之間發現該粒子的機率，可以寫成：</a:t>
                </a:r>
              </a:p>
            </p:txBody>
          </p:sp>
        </mc:Choice>
        <mc:Fallback xmlns="">
          <p:sp>
            <p:nvSpPr>
              <p:cNvPr id="1843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3" y="679740"/>
                <a:ext cx="6807601" cy="369332"/>
              </a:xfrm>
              <a:prstGeom prst="rect">
                <a:avLst/>
              </a:prstGeom>
              <a:blipFill>
                <a:blip r:embed="rId2"/>
                <a:stretch>
                  <a:fillRect l="-745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40" name="Picture 7" descr="4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2"/>
          <a:stretch>
            <a:fillRect/>
          </a:stretch>
        </p:blipFill>
        <p:spPr bwMode="auto">
          <a:xfrm>
            <a:off x="1475656" y="1581296"/>
            <a:ext cx="2442215" cy="234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2584536" y="2552122"/>
            <a:ext cx="104678" cy="117000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 bwMode="auto">
              <a:xfrm>
                <a:off x="1298251" y="1099971"/>
                <a:ext cx="4612070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𝑑𝑥</m:t>
                      </m:r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altLang="zh-TW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𝑑𝑥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𝑑𝑥</m:t>
                      </m:r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8251" y="1099971"/>
                <a:ext cx="4612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6">
                <a:extLst>
                  <a:ext uri="{FF2B5EF4-FFF2-40B4-BE49-F238E27FC236}">
                    <a16:creationId xmlns:a16="http://schemas.microsoft.com/office/drawing/2014/main" id="{FA4EAA22-7AE2-55EF-27B3-664C8E27BB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9526" y="3978999"/>
                <a:ext cx="68076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動量測量結果在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zh-TW" altLang="en-US" dirty="0"/>
                  <a:t>與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𝑑𝑝</m:t>
                    </m:r>
                  </m:oMath>
                </a14:m>
                <a:r>
                  <a:rPr lang="zh-TW" altLang="en-US" dirty="0"/>
                  <a:t>之間的機率，可以寫成：</a:t>
                </a:r>
              </a:p>
            </p:txBody>
          </p:sp>
        </mc:Choice>
        <mc:Fallback xmlns="">
          <p:sp>
            <p:nvSpPr>
              <p:cNvPr id="10" name="Text Box 6">
                <a:extLst>
                  <a:ext uri="{FF2B5EF4-FFF2-40B4-BE49-F238E27FC236}">
                    <a16:creationId xmlns:a16="http://schemas.microsoft.com/office/drawing/2014/main" id="{FA4EAA22-7AE2-55EF-27B3-664C8E27B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526" y="3978999"/>
                <a:ext cx="6807601" cy="369332"/>
              </a:xfrm>
              <a:prstGeom prst="rect">
                <a:avLst/>
              </a:prstGeom>
              <a:blipFill>
                <a:blip r:embed="rId5"/>
                <a:stretch>
                  <a:fillRect l="-745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1">
                <a:extLst>
                  <a:ext uri="{FF2B5EF4-FFF2-40B4-BE49-F238E27FC236}">
                    <a16:creationId xmlns:a16="http://schemas.microsoft.com/office/drawing/2014/main" id="{896A5825-EA86-3314-64E9-171A14B6BD85}"/>
                  </a:ext>
                </a:extLst>
              </p:cNvPr>
              <p:cNvSpPr txBox="1"/>
              <p:nvPr/>
            </p:nvSpPr>
            <p:spPr bwMode="auto">
              <a:xfrm>
                <a:off x="1252630" y="4408853"/>
                <a:ext cx="3489775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altLang="zh-TW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𝑑𝑝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𝑑𝑝</m:t>
                      </m:r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1">
                <a:extLst>
                  <a:ext uri="{FF2B5EF4-FFF2-40B4-BE49-F238E27FC236}">
                    <a16:creationId xmlns:a16="http://schemas.microsoft.com/office/drawing/2014/main" id="{896A5825-EA86-3314-64E9-171A14B6B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2630" y="4408853"/>
                <a:ext cx="3489775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3" descr="C:\Users\Chia-Hung Chang\Pictures\2008-04-14 波包\波包 002.jpg">
            <a:extLst>
              <a:ext uri="{FF2B5EF4-FFF2-40B4-BE49-F238E27FC236}">
                <a16:creationId xmlns:a16="http://schemas.microsoft.com/office/drawing/2014/main" id="{8341F4C5-3516-441F-2336-811626A13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2" t="4904" r="14989" b="29240"/>
          <a:stretch/>
        </p:blipFill>
        <p:spPr bwMode="auto">
          <a:xfrm>
            <a:off x="4769738" y="1587957"/>
            <a:ext cx="2970615" cy="221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方塊 10">
            <a:extLst>
              <a:ext uri="{FF2B5EF4-FFF2-40B4-BE49-F238E27FC236}">
                <a16:creationId xmlns:a16="http://schemas.microsoft.com/office/drawing/2014/main" id="{C7D9EB4C-2C6D-1D6F-62A9-AAE1A00D5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500" y="2525574"/>
            <a:ext cx="596453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6">
                <a:extLst>
                  <a:ext uri="{FF2B5EF4-FFF2-40B4-BE49-F238E27FC236}">
                    <a16:creationId xmlns:a16="http://schemas.microsoft.com/office/drawing/2014/main" id="{87FE0882-CD99-9F36-A114-8B14C72BB773}"/>
                  </a:ext>
                </a:extLst>
              </p:cNvPr>
              <p:cNvSpPr txBox="1"/>
              <p:nvPr/>
            </p:nvSpPr>
            <p:spPr bwMode="auto">
              <a:xfrm>
                <a:off x="5258947" y="1627909"/>
                <a:ext cx="803810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6">
                <a:extLst>
                  <a:ext uri="{FF2B5EF4-FFF2-40B4-BE49-F238E27FC236}">
                    <a16:creationId xmlns:a16="http://schemas.microsoft.com/office/drawing/2014/main" id="{87FE0882-CD99-9F36-A114-8B14C72B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8947" y="1627909"/>
                <a:ext cx="803810" cy="307777"/>
              </a:xfrm>
              <a:prstGeom prst="rect">
                <a:avLst/>
              </a:prstGeom>
              <a:blipFill>
                <a:blip r:embed="rId8"/>
                <a:stretch>
                  <a:fillRect b="-1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0">
                <a:extLst>
                  <a:ext uri="{FF2B5EF4-FFF2-40B4-BE49-F238E27FC236}">
                    <a16:creationId xmlns:a16="http://schemas.microsoft.com/office/drawing/2014/main" id="{C916AC24-8755-F378-F448-39C7C4007C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8386" y="3442969"/>
                <a:ext cx="209011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𝑝</m:t>
                      </m:r>
                    </m:oMath>
                  </m:oMathPara>
                </a14:m>
                <a:endParaRPr lang="zh-TW" altLang="en-US" sz="1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0">
                <a:extLst>
                  <a:ext uri="{FF2B5EF4-FFF2-40B4-BE49-F238E27FC236}">
                    <a16:creationId xmlns:a16="http://schemas.microsoft.com/office/drawing/2014/main" id="{C916AC24-8755-F378-F448-39C7C4007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8386" y="3442969"/>
                <a:ext cx="209011" cy="338554"/>
              </a:xfrm>
              <a:prstGeom prst="rect">
                <a:avLst/>
              </a:prstGeom>
              <a:blipFill>
                <a:blip r:embed="rId9"/>
                <a:stretch>
                  <a:fillRect r="-35294" b="-3704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0">
            <a:extLst>
              <a:ext uri="{FF2B5EF4-FFF2-40B4-BE49-F238E27FC236}">
                <a16:creationId xmlns:a16="http://schemas.microsoft.com/office/drawing/2014/main" id="{9EB9F671-4DE1-40F9-EA94-C4CD6A880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312" y="3463192"/>
            <a:ext cx="768207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E274ADA7-2CC8-4196-FDAA-5B74B722A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312" y="2480022"/>
            <a:ext cx="101841" cy="93310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674601-1A37-4E24-C93D-FAB875A10CE6}"/>
              </a:ext>
            </a:extLst>
          </p:cNvPr>
          <p:cNvSpPr txBox="1"/>
          <p:nvPr/>
        </p:nvSpPr>
        <p:spPr bwMode="auto">
          <a:xfrm>
            <a:off x="3131841" y="305218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量子力學的機率基本假設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9E2C9B-70FD-C7E9-FB07-3B9144F0F679}"/>
              </a:ext>
            </a:extLst>
          </p:cNvPr>
          <p:cNvSpPr txBox="1"/>
          <p:nvPr/>
        </p:nvSpPr>
        <p:spPr bwMode="auto">
          <a:xfrm>
            <a:off x="1259526" y="5269814"/>
            <a:ext cx="65014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以上的假設可以用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期望值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來表示，就更能推廣到其他物理量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9671AC-C214-50F0-F59F-244EBE5F4864}"/>
              </a:ext>
            </a:extLst>
          </p:cNvPr>
          <p:cNvSpPr txBox="1"/>
          <p:nvPr/>
        </p:nvSpPr>
        <p:spPr bwMode="auto">
          <a:xfrm>
            <a:off x="1259526" y="5639146"/>
            <a:ext cx="44346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我們也將以此定義來計算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不準度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364387-1183-81B3-921F-561CC7619F97}"/>
              </a:ext>
            </a:extLst>
          </p:cNvPr>
          <p:cNvSpPr txBox="1"/>
          <p:nvPr/>
        </p:nvSpPr>
        <p:spPr bwMode="auto">
          <a:xfrm>
            <a:off x="1259525" y="6008478"/>
            <a:ext cx="68076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由此可以找到，某物理量測量時，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完全沒有不準度的波函數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5458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E85DC8-E045-FFCC-565C-0228149B8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52" y="3055285"/>
            <a:ext cx="7626573" cy="1839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178FF8-0F17-F300-8E65-132D80665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52" y="5013176"/>
            <a:ext cx="8579896" cy="648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6">
                <a:extLst>
                  <a:ext uri="{FF2B5EF4-FFF2-40B4-BE49-F238E27FC236}">
                    <a16:creationId xmlns:a16="http://schemas.microsoft.com/office/drawing/2014/main" id="{52FCBD31-6A92-8960-9F23-2AF87FB863A5}"/>
                  </a:ext>
                </a:extLst>
              </p:cNvPr>
              <p:cNvSpPr txBox="1"/>
              <p:nvPr/>
            </p:nvSpPr>
            <p:spPr bwMode="auto">
              <a:xfrm>
                <a:off x="1619672" y="620688"/>
                <a:ext cx="2252988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CN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文字方塊 6">
                <a:extLst>
                  <a:ext uri="{FF2B5EF4-FFF2-40B4-BE49-F238E27FC236}">
                    <a16:creationId xmlns:a16="http://schemas.microsoft.com/office/drawing/2014/main" id="{52FCBD31-6A92-8960-9F23-2AF87FB86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620688"/>
                <a:ext cx="2252988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1">
                <a:extLst>
                  <a:ext uri="{FF2B5EF4-FFF2-40B4-BE49-F238E27FC236}">
                    <a16:creationId xmlns:a16="http://schemas.microsoft.com/office/drawing/2014/main" id="{03B09256-555E-5508-478A-6E3D1EE84B22}"/>
                  </a:ext>
                </a:extLst>
              </p:cNvPr>
              <p:cNvSpPr txBox="1"/>
              <p:nvPr/>
            </p:nvSpPr>
            <p:spPr bwMode="auto">
              <a:xfrm>
                <a:off x="1619672" y="2026340"/>
                <a:ext cx="2252988" cy="67736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1">
                <a:extLst>
                  <a:ext uri="{FF2B5EF4-FFF2-40B4-BE49-F238E27FC236}">
                    <a16:creationId xmlns:a16="http://schemas.microsoft.com/office/drawing/2014/main" id="{03B09256-555E-5508-478A-6E3D1EE84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2026340"/>
                <a:ext cx="2252988" cy="677365"/>
              </a:xfrm>
              <a:prstGeom prst="rect">
                <a:avLst/>
              </a:prstGeom>
              <a:blipFill>
                <a:blip r:embed="rId5"/>
                <a:stretch>
                  <a:fillRect b="-18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8B6993-3F61-ED4A-EA5B-AD8FCDC2BC7C}"/>
                  </a:ext>
                </a:extLst>
              </p:cNvPr>
              <p:cNvSpPr txBox="1"/>
              <p:nvPr/>
            </p:nvSpPr>
            <p:spPr bwMode="auto">
              <a:xfrm>
                <a:off x="1547664" y="1598000"/>
                <a:ext cx="57606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波包的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也是高斯分佈，也滿足歸一化條件。因此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8B6993-3F61-ED4A-EA5B-AD8FCDC2B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664" y="1598000"/>
                <a:ext cx="5760640" cy="369332"/>
              </a:xfrm>
              <a:prstGeom prst="rect">
                <a:avLst/>
              </a:prstGeom>
              <a:blipFill>
                <a:blip r:embed="rId6"/>
                <a:stretch>
                  <a:fillRect l="-879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04EC95D1-2288-B579-EAD8-F986AECE0312}"/>
                  </a:ext>
                </a:extLst>
              </p:cNvPr>
              <p:cNvSpPr txBox="1"/>
              <p:nvPr/>
            </p:nvSpPr>
            <p:spPr bwMode="auto">
              <a:xfrm>
                <a:off x="4519405" y="766197"/>
                <a:ext cx="2800596" cy="65601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04EC95D1-2288-B579-EAD8-F986AECE0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9405" y="766197"/>
                <a:ext cx="2800596" cy="656013"/>
              </a:xfrm>
              <a:prstGeom prst="rect">
                <a:avLst/>
              </a:prstGeom>
              <a:blipFill>
                <a:blip r:embed="rId7"/>
                <a:stretch>
                  <a:fillRect b="-1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3">
                <a:extLst>
                  <a:ext uri="{FF2B5EF4-FFF2-40B4-BE49-F238E27FC236}">
                    <a16:creationId xmlns:a16="http://schemas.microsoft.com/office/drawing/2014/main" id="{57254570-E3F2-F74B-4ECA-7AC2015ED8DE}"/>
                  </a:ext>
                </a:extLst>
              </p:cNvPr>
              <p:cNvSpPr txBox="1"/>
              <p:nvPr/>
            </p:nvSpPr>
            <p:spPr bwMode="auto">
              <a:xfrm>
                <a:off x="4553161" y="1968796"/>
                <a:ext cx="2800596" cy="9106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0" name="文字方塊 13">
                <a:extLst>
                  <a:ext uri="{FF2B5EF4-FFF2-40B4-BE49-F238E27FC236}">
                    <a16:creationId xmlns:a16="http://schemas.microsoft.com/office/drawing/2014/main" id="{57254570-E3F2-F74B-4ECA-7AC2015ED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3161" y="1968796"/>
                <a:ext cx="2800596" cy="910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">
                <a:extLst>
                  <a:ext uri="{FF2B5EF4-FFF2-40B4-BE49-F238E27FC236}">
                    <a16:creationId xmlns:a16="http://schemas.microsoft.com/office/drawing/2014/main" id="{71FC074A-8B79-9CAD-7541-2988EDD05023}"/>
                  </a:ext>
                </a:extLst>
              </p:cNvPr>
              <p:cNvSpPr txBox="1"/>
              <p:nvPr/>
            </p:nvSpPr>
            <p:spPr bwMode="auto">
              <a:xfrm>
                <a:off x="4572000" y="5783577"/>
                <a:ext cx="1385507" cy="61645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  <a:cs typeface="Times New Roman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𝑝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dirty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">
                <a:extLst>
                  <a:ext uri="{FF2B5EF4-FFF2-40B4-BE49-F238E27FC236}">
                    <a16:creationId xmlns:a16="http://schemas.microsoft.com/office/drawing/2014/main" id="{71FC074A-8B79-9CAD-7541-2988EDD05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5783577"/>
                <a:ext cx="1385507" cy="616451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15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3">
                <a:extLst>
                  <a:ext uri="{FF2B5EF4-FFF2-40B4-BE49-F238E27FC236}">
                    <a16:creationId xmlns:a16="http://schemas.microsoft.com/office/drawing/2014/main" id="{43B08B87-01BF-2493-D70A-27F45057E358}"/>
                  </a:ext>
                </a:extLst>
              </p:cNvPr>
              <p:cNvSpPr txBox="1"/>
              <p:nvPr/>
            </p:nvSpPr>
            <p:spPr bwMode="auto">
              <a:xfrm>
                <a:off x="937666" y="3679190"/>
                <a:ext cx="6298630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ℏ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𝑑𝑥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′</m:t>
                              </m:r>
                            </m:e>
                          </m:nary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  <m:d>
                            <m:d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′</m:t>
                              </m:r>
                            </m:e>
                          </m:d>
                          <m:nary>
                            <m:naryPr>
                              <m:limLoc m:val="undOv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𝑑𝑝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ℏ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𝜕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ℏ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5" name="文字方塊 13">
                <a:extLst>
                  <a:ext uri="{FF2B5EF4-FFF2-40B4-BE49-F238E27FC236}">
                    <a16:creationId xmlns:a16="http://schemas.microsoft.com/office/drawing/2014/main" id="{43B08B87-01BF-2493-D70A-27F45057E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666" y="3679190"/>
                <a:ext cx="6298630" cy="901914"/>
              </a:xfrm>
              <a:prstGeom prst="rect">
                <a:avLst/>
              </a:prstGeom>
              <a:blipFill>
                <a:blip r:embed="rId2"/>
                <a:stretch>
                  <a:fillRect l="-201"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B5C64DF3-9FDF-F29E-F669-B1E9F1171335}"/>
                  </a:ext>
                </a:extLst>
              </p:cNvPr>
              <p:cNvSpPr txBox="1"/>
              <p:nvPr/>
            </p:nvSpPr>
            <p:spPr bwMode="auto">
              <a:xfrm>
                <a:off x="721642" y="2610739"/>
                <a:ext cx="5947264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ℏ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nary>
                        <m:naryPr>
                          <m:limLoc m:val="undOvr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𝑑𝑥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′</m:t>
                          </m:r>
                        </m:e>
                      </m:nary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′</m:t>
                          </m:r>
                        </m:e>
                      </m:d>
                      <m:nary>
                        <m:naryPr>
                          <m:limLoc m:val="undOvr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𝑑𝑝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B5C64DF3-9FDF-F29E-F669-B1E9F1171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1642" y="2610739"/>
                <a:ext cx="5947264" cy="901914"/>
              </a:xfrm>
              <a:prstGeom prst="rect">
                <a:avLst/>
              </a:prstGeom>
              <a:blipFill>
                <a:blip r:embed="rId3"/>
                <a:stretch>
                  <a:fillRect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3">
                <a:extLst>
                  <a:ext uri="{FF2B5EF4-FFF2-40B4-BE49-F238E27FC236}">
                    <a16:creationId xmlns:a16="http://schemas.microsoft.com/office/drawing/2014/main" id="{0AA0C427-F2C3-CA98-DDB5-348E6315BBEB}"/>
                  </a:ext>
                </a:extLst>
              </p:cNvPr>
              <p:cNvSpPr txBox="1"/>
              <p:nvPr/>
            </p:nvSpPr>
            <p:spPr bwMode="auto">
              <a:xfrm>
                <a:off x="701094" y="1588099"/>
                <a:ext cx="6535202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ℏ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𝑑𝑥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Ψ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𝑝𝑥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ℏ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nary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𝑑𝑥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′∙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i="1">
                                              <a:latin typeface="Cambria Math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𝑝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ℏ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4" name="文字方塊 13">
                <a:extLst>
                  <a:ext uri="{FF2B5EF4-FFF2-40B4-BE49-F238E27FC236}">
                    <a16:creationId xmlns:a16="http://schemas.microsoft.com/office/drawing/2014/main" id="{0AA0C427-F2C3-CA98-DDB5-348E6315B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94" y="1588099"/>
                <a:ext cx="6535202" cy="901914"/>
              </a:xfrm>
              <a:prstGeom prst="rect">
                <a:avLst/>
              </a:prstGeom>
              <a:blipFill>
                <a:blip r:embed="rId4"/>
                <a:stretch>
                  <a:fillRect l="-1942" t="-112676" b="-1732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94FEC036-1077-51DA-2304-B3C6EBEF349A}"/>
                  </a:ext>
                </a:extLst>
              </p:cNvPr>
              <p:cNvSpPr txBox="1"/>
              <p:nvPr/>
            </p:nvSpPr>
            <p:spPr bwMode="auto">
              <a:xfrm>
                <a:off x="721642" y="3690859"/>
                <a:ext cx="6298630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ℏ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den>
                      </m:f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𝑑𝑥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′</m:t>
                              </m:r>
                            </m:e>
                          </m:nary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  <m:d>
                            <m:d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′</m:t>
                              </m:r>
                            </m:e>
                          </m:d>
                          <m:nary>
                            <m:naryPr>
                              <m:limLoc m:val="undOvr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𝑑𝑝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  <a:cs typeface="Times New Roman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Times New Roman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ℏ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94FEC036-1077-51DA-2304-B3C6EBEF3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1642" y="3690859"/>
                <a:ext cx="6298630" cy="901914"/>
              </a:xfrm>
              <a:prstGeom prst="rect">
                <a:avLst/>
              </a:prstGeom>
              <a:blipFill>
                <a:blip r:embed="rId5"/>
                <a:stretch>
                  <a:fillRect l="-201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40864A8F-A1C3-3C9E-4816-AA46EFD76CC5}"/>
                  </a:ext>
                </a:extLst>
              </p:cNvPr>
              <p:cNvSpPr txBox="1"/>
              <p:nvPr/>
            </p:nvSpPr>
            <p:spPr bwMode="auto">
              <a:xfrm>
                <a:off x="721642" y="4653136"/>
                <a:ext cx="5362437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ℏ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den>
                      </m:f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𝑑𝑥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′</m:t>
                          </m:r>
                        </m:e>
                      </m:nary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40864A8F-A1C3-3C9E-4816-AA46EFD76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1642" y="4653136"/>
                <a:ext cx="5362437" cy="901914"/>
              </a:xfrm>
              <a:prstGeom prst="rect">
                <a:avLst/>
              </a:prstGeom>
              <a:blipFill>
                <a:blip r:embed="rId6"/>
                <a:stretch>
                  <a:fillRect l="-943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FC7CED28-EBB5-0F53-698B-A118B7A8F521}"/>
                  </a:ext>
                </a:extLst>
              </p:cNvPr>
              <p:cNvSpPr txBox="1"/>
              <p:nvPr/>
            </p:nvSpPr>
            <p:spPr bwMode="auto">
              <a:xfrm>
                <a:off x="721642" y="5733256"/>
                <a:ext cx="3706342" cy="9019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ℏ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den>
                      </m:f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FC7CED28-EBB5-0F53-698B-A118B7A8F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1642" y="5733256"/>
                <a:ext cx="3706342" cy="901914"/>
              </a:xfrm>
              <a:prstGeom prst="rect">
                <a:avLst/>
              </a:prstGeom>
              <a:blipFill>
                <a:blip r:embed="rId7"/>
                <a:stretch>
                  <a:fillRect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6">
                <a:extLst>
                  <a:ext uri="{FF2B5EF4-FFF2-40B4-BE49-F238E27FC236}">
                    <a16:creationId xmlns:a16="http://schemas.microsoft.com/office/drawing/2014/main" id="{F7E36D3E-13D4-A44C-8C2F-206F28B69B98}"/>
                  </a:ext>
                </a:extLst>
              </p:cNvPr>
              <p:cNvSpPr txBox="1"/>
              <p:nvPr/>
            </p:nvSpPr>
            <p:spPr bwMode="auto">
              <a:xfrm>
                <a:off x="6228184" y="4653136"/>
                <a:ext cx="2830372" cy="90191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𝑑𝑝</m:t>
                          </m:r>
                          <m:r>
                            <a:rPr lang="en-US" altLang="zh-CN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𝑝𝑥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/ℏ</m:t>
                              </m:r>
                            </m:sup>
                          </m:sSup>
                        </m:e>
                      </m:nary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=2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𝜋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ℏ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6">
                <a:extLst>
                  <a:ext uri="{FF2B5EF4-FFF2-40B4-BE49-F238E27FC236}">
                    <a16:creationId xmlns:a16="http://schemas.microsoft.com/office/drawing/2014/main" id="{F7E36D3E-13D4-A44C-8C2F-206F28B69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8184" y="4653136"/>
                <a:ext cx="2830372" cy="901914"/>
              </a:xfrm>
              <a:prstGeom prst="rect">
                <a:avLst/>
              </a:prstGeom>
              <a:blipFill>
                <a:blip r:embed="rId8"/>
                <a:stretch>
                  <a:fillRect l="-25893" t="-111111" b="-1708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68DB979B-EECC-C0A8-3350-2EF5A315129C}"/>
                  </a:ext>
                </a:extLst>
              </p:cNvPr>
              <p:cNvSpPr txBox="1"/>
              <p:nvPr/>
            </p:nvSpPr>
            <p:spPr bwMode="auto">
              <a:xfrm>
                <a:off x="729872" y="577416"/>
                <a:ext cx="3096344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68DB979B-EECC-C0A8-3350-2EF5A3151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9872" y="577416"/>
                <a:ext cx="3096344" cy="901914"/>
              </a:xfrm>
              <a:prstGeom prst="rect">
                <a:avLst/>
              </a:prstGeom>
              <a:blipFill>
                <a:blip r:embed="rId9"/>
                <a:stretch>
                  <a:fillRect l="-6531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79F395-1C7C-8266-E2F9-DF16049FCF2A}"/>
                  </a:ext>
                </a:extLst>
              </p:cNvPr>
              <p:cNvSpPr txBox="1"/>
              <p:nvPr/>
            </p:nvSpPr>
            <p:spPr bwMode="auto">
              <a:xfrm>
                <a:off x="721642" y="151782"/>
                <a:ext cx="62986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那我可以用位置空間波函數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Ψ</m:t>
                    </m:r>
                    <m:d>
                      <m:dPr>
                        <m:ctrlPr>
                          <a:rPr lang="el-GR" altLang="zh-CN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來算動量期望值嗎？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79F395-1C7C-8266-E2F9-DF16049FC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1642" y="151782"/>
                <a:ext cx="6298630" cy="369332"/>
              </a:xfrm>
              <a:prstGeom prst="rect">
                <a:avLst/>
              </a:prstGeom>
              <a:blipFill>
                <a:blip r:embed="rId10"/>
                <a:stretch>
                  <a:fillRect l="-805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6">
                <a:extLst>
                  <a:ext uri="{FF2B5EF4-FFF2-40B4-BE49-F238E27FC236}">
                    <a16:creationId xmlns:a16="http://schemas.microsoft.com/office/drawing/2014/main" id="{2F562B3B-3E2C-4E17-EF12-493E892691CF}"/>
                  </a:ext>
                </a:extLst>
              </p:cNvPr>
              <p:cNvSpPr txBox="1"/>
              <p:nvPr/>
            </p:nvSpPr>
            <p:spPr bwMode="auto">
              <a:xfrm>
                <a:off x="4195822" y="583261"/>
                <a:ext cx="3986541" cy="90191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ℏ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  <m:d>
                            <m:d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,0</m:t>
                              </m:r>
                            </m:e>
                          </m:d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𝑝𝑥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/ℏ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6">
                <a:extLst>
                  <a:ext uri="{FF2B5EF4-FFF2-40B4-BE49-F238E27FC236}">
                    <a16:creationId xmlns:a16="http://schemas.microsoft.com/office/drawing/2014/main" id="{2F562B3B-3E2C-4E17-EF12-493E89269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5822" y="583261"/>
                <a:ext cx="3986541" cy="901914"/>
              </a:xfrm>
              <a:prstGeom prst="rect">
                <a:avLst/>
              </a:prstGeom>
              <a:blipFill>
                <a:blip r:embed="rId11"/>
                <a:stretch>
                  <a:fillRect t="-111111" b="-169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1C200CEC-A4AD-8580-CDCE-16021A6E9C1D}"/>
              </a:ext>
            </a:extLst>
          </p:cNvPr>
          <p:cNvSpPr/>
          <p:nvPr/>
        </p:nvSpPr>
        <p:spPr>
          <a:xfrm>
            <a:off x="3191218" y="5733256"/>
            <a:ext cx="516686" cy="9019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4319D356-2389-5E0E-B1E7-803DED59A95B}"/>
                  </a:ext>
                </a:extLst>
              </p:cNvPr>
              <p:cNvSpPr txBox="1"/>
              <p:nvPr/>
            </p:nvSpPr>
            <p:spPr bwMode="auto">
              <a:xfrm>
                <a:off x="5277380" y="5733256"/>
                <a:ext cx="3039036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4319D356-2389-5E0E-B1E7-803DED59A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7380" y="5733256"/>
                <a:ext cx="3039036" cy="901914"/>
              </a:xfrm>
              <a:prstGeom prst="rect">
                <a:avLst/>
              </a:prstGeom>
              <a:blipFill>
                <a:blip r:embed="rId12"/>
                <a:stretch>
                  <a:fillRect l="-5417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FA992D3B-FC99-9EB9-294E-B60FBC37CB9C}"/>
              </a:ext>
            </a:extLst>
          </p:cNvPr>
          <p:cNvSpPr/>
          <p:nvPr/>
        </p:nvSpPr>
        <p:spPr>
          <a:xfrm>
            <a:off x="4572000" y="6184213"/>
            <a:ext cx="504056" cy="197115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809F74CC-D0B7-9393-500F-CF662AA185FE}"/>
              </a:ext>
            </a:extLst>
          </p:cNvPr>
          <p:cNvSpPr/>
          <p:nvPr/>
        </p:nvSpPr>
        <p:spPr>
          <a:xfrm>
            <a:off x="3826216" y="980728"/>
            <a:ext cx="369606" cy="216024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62C0A2-F4FF-2081-DF19-A9ADAA04077C}"/>
                  </a:ext>
                </a:extLst>
              </p:cNvPr>
              <p:cNvSpPr txBox="1"/>
              <p:nvPr/>
            </p:nvSpPr>
            <p:spPr bwMode="auto">
              <a:xfrm>
                <a:off x="7236296" y="1835532"/>
                <a:ext cx="15402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𝑑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積分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先作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62C0A2-F4FF-2081-DF19-A9ADAA040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6296" y="1835532"/>
                <a:ext cx="1540216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Up Arrow 16">
            <a:extLst>
              <a:ext uri="{FF2B5EF4-FFF2-40B4-BE49-F238E27FC236}">
                <a16:creationId xmlns:a16="http://schemas.microsoft.com/office/drawing/2014/main" id="{24066807-9C2C-63CE-C994-A626119ADADA}"/>
              </a:ext>
            </a:extLst>
          </p:cNvPr>
          <p:cNvSpPr/>
          <p:nvPr/>
        </p:nvSpPr>
        <p:spPr>
          <a:xfrm rot="19455455">
            <a:off x="6760413" y="4360719"/>
            <a:ext cx="288032" cy="360040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7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2" grpId="0" animBg="1"/>
      <p:bldP spid="12" grpId="0" animBg="1"/>
      <p:bldP spid="13" grpId="0" animBg="1"/>
      <p:bldP spid="14" grpId="0" animBg="1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004479-AAA1-76ED-E0F5-889E78DD0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84" y="694556"/>
            <a:ext cx="7086600" cy="3238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F2047-4ED1-73C1-4A4D-D286170AF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933056"/>
            <a:ext cx="70612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70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C39D04-A8B0-ACDB-33A3-9E9226ECA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311150"/>
            <a:ext cx="71501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53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文字方塊 1"/>
          <p:cNvSpPr txBox="1">
            <a:spLocks noChangeArrowheads="1"/>
          </p:cNvSpPr>
          <p:nvPr/>
        </p:nvSpPr>
        <p:spPr bwMode="auto">
          <a:xfrm>
            <a:off x="2983411" y="2619566"/>
            <a:ext cx="5357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終極翻譯表，直接由粒子圖像翻譯為波函數的運算！</a:t>
            </a:r>
          </a:p>
        </p:txBody>
      </p:sp>
      <p:sp>
        <p:nvSpPr>
          <p:cNvPr id="5" name="矩形 4"/>
          <p:cNvSpPr/>
          <p:nvPr/>
        </p:nvSpPr>
        <p:spPr>
          <a:xfrm>
            <a:off x="1151558" y="3356992"/>
            <a:ext cx="2357437" cy="1857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652120" y="3356992"/>
            <a:ext cx="2357438" cy="1857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5387484" y="5696102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能量翻譯為時間微分運算</a:t>
            </a:r>
          </a:p>
        </p:txBody>
      </p:sp>
      <p:pic>
        <p:nvPicPr>
          <p:cNvPr id="13331" name="Picture 6" descr="http://www.projectrho.com/rocket/rosettaSt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95" y="1630694"/>
            <a:ext cx="15398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 bwMode="auto">
              <a:xfrm>
                <a:off x="1808777" y="3595226"/>
                <a:ext cx="1055995" cy="61901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𝑖𝑘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8777" y="3595226"/>
                <a:ext cx="1055995" cy="619016"/>
              </a:xfrm>
              <a:prstGeom prst="rect">
                <a:avLst/>
              </a:prstGeom>
              <a:blipFill>
                <a:blip r:embed="rId3"/>
                <a:stretch>
                  <a:fillRect b="-6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 bwMode="auto">
              <a:xfrm>
                <a:off x="1792127" y="4353466"/>
                <a:ext cx="1234120" cy="61901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zh-TW" altLang="en-US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2127" y="4353466"/>
                <a:ext cx="1234120" cy="619016"/>
              </a:xfrm>
              <a:prstGeom prst="rect">
                <a:avLst/>
              </a:prstGeom>
              <a:blipFill>
                <a:blip r:embed="rId4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 bwMode="auto">
              <a:xfrm>
                <a:off x="6054114" y="3618425"/>
                <a:ext cx="1401538" cy="6190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𝑝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4114" y="3618425"/>
                <a:ext cx="1401538" cy="619016"/>
              </a:xfrm>
              <a:prstGeom prst="rect">
                <a:avLst/>
              </a:prstGeom>
              <a:blipFill>
                <a:blip r:embed="rId5"/>
                <a:stretch>
                  <a:fillRect b="-6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 bwMode="auto">
              <a:xfrm>
                <a:off x="6037043" y="4368530"/>
                <a:ext cx="1217256" cy="6190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7043" y="4368530"/>
                <a:ext cx="1217256" cy="619016"/>
              </a:xfrm>
              <a:prstGeom prst="rect">
                <a:avLst/>
              </a:prstGeom>
              <a:blipFill>
                <a:blip r:embed="rId6"/>
                <a:stretch>
                  <a:fillRect b="-6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 bwMode="auto">
              <a:xfrm>
                <a:off x="4107331" y="4478308"/>
                <a:ext cx="1011495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=ℏ</m:t>
                      </m:r>
                      <m:r>
                        <a:rPr lang="zh-TW" altLang="en-US" sz="1800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7331" y="4478308"/>
                <a:ext cx="101149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 bwMode="auto">
              <a:xfrm>
                <a:off x="4134370" y="3720068"/>
                <a:ext cx="950838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𝑝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=ℏ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4370" y="3720068"/>
                <a:ext cx="950838" cy="369332"/>
              </a:xfrm>
              <a:prstGeom prst="rect">
                <a:avLst/>
              </a:prstGeom>
              <a:blipFill>
                <a:blip r:embed="rId8"/>
                <a:stretch>
                  <a:fillRect b="-96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13">
            <a:extLst>
              <a:ext uri="{FF2B5EF4-FFF2-40B4-BE49-F238E27FC236}">
                <a16:creationId xmlns:a16="http://schemas.microsoft.com/office/drawing/2014/main" id="{C301EC51-B4EC-2C89-F82F-EBD26B9CF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484" y="5297374"/>
            <a:ext cx="342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動量翻譯為空間微分運算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3">
                <a:extLst>
                  <a:ext uri="{FF2B5EF4-FFF2-40B4-BE49-F238E27FC236}">
                    <a16:creationId xmlns:a16="http://schemas.microsoft.com/office/drawing/2014/main" id="{E9CA0469-EA84-D91C-E0A4-2148B0683CD6}"/>
                  </a:ext>
                </a:extLst>
              </p:cNvPr>
              <p:cNvSpPr txBox="1"/>
              <p:nvPr/>
            </p:nvSpPr>
            <p:spPr bwMode="auto">
              <a:xfrm>
                <a:off x="1134354" y="544288"/>
                <a:ext cx="7206869" cy="9019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zh-TW" altLang="en-US" i="1">
                          <a:latin typeface="Cambria Math" panose="02040503050406030204" pitchFamily="18" charset="0"/>
                          <a:ea typeface="Cambria Math"/>
                        </a:rPr>
                        <m:t>＝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" name="文字方塊 13">
                <a:extLst>
                  <a:ext uri="{FF2B5EF4-FFF2-40B4-BE49-F238E27FC236}">
                    <a16:creationId xmlns:a16="http://schemas.microsoft.com/office/drawing/2014/main" id="{E9CA0469-EA84-D91C-E0A4-2148B0683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4354" y="544288"/>
                <a:ext cx="7206869" cy="901914"/>
              </a:xfrm>
              <a:prstGeom prst="rect">
                <a:avLst/>
              </a:prstGeom>
              <a:blipFill>
                <a:blip r:embed="rId9"/>
                <a:stretch>
                  <a:fillRect l="-528"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FB98F1-5C0B-A0D6-227E-44884E4BDCB5}"/>
              </a:ext>
            </a:extLst>
          </p:cNvPr>
          <p:cNvSpPr txBox="1"/>
          <p:nvPr/>
        </p:nvSpPr>
        <p:spPr bwMode="auto">
          <a:xfrm>
            <a:off x="2983410" y="2223019"/>
            <a:ext cx="6034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這個表示式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中的微分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有點熟悉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1D29D-399B-75E1-88F9-BDC946A67ED1}"/>
              </a:ext>
            </a:extLst>
          </p:cNvPr>
          <p:cNvSpPr txBox="1"/>
          <p:nvPr/>
        </p:nvSpPr>
        <p:spPr bwMode="auto">
          <a:xfrm>
            <a:off x="3958181" y="6176585"/>
            <a:ext cx="2254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這可能不是巧合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591968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Text Box 11"/>
          <p:cNvSpPr txBox="1">
            <a:spLocks noChangeArrowheads="1"/>
          </p:cNvSpPr>
          <p:nvPr/>
        </p:nvSpPr>
        <p:spPr bwMode="auto">
          <a:xfrm>
            <a:off x="1043609" y="765174"/>
            <a:ext cx="5185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FF0000"/>
                </a:solidFill>
              </a:rPr>
              <a:t>大膽推想：動量的函數（比如動能）的期望值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9144" name="Text Box 18"/>
              <p:cNvSpPr txBox="1">
                <a:spLocks noChangeArrowheads="1"/>
              </p:cNvSpPr>
              <p:nvPr/>
            </p:nvSpPr>
            <p:spPr bwMode="auto">
              <a:xfrm>
                <a:off x="2809256" y="3759541"/>
                <a:ext cx="3816623" cy="402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zh-TW" altLang="en-US" sz="1800" dirty="0">
                    <a:solidFill>
                      <a:srgbClr val="000000"/>
                    </a:solidFill>
                  </a:rPr>
                  <a:t>例如漢米爾頓量的期望值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</m:d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</a:rPr>
                  <a:t>：</a:t>
                </a:r>
              </a:p>
            </p:txBody>
          </p:sp>
        </mc:Choice>
        <mc:Fallback xmlns="">
          <p:sp>
            <p:nvSpPr>
              <p:cNvPr id="21914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9256" y="3759541"/>
                <a:ext cx="3816623" cy="402354"/>
              </a:xfrm>
              <a:prstGeom prst="rect">
                <a:avLst/>
              </a:prstGeom>
              <a:blipFill>
                <a:blip r:embed="rId2"/>
                <a:stretch>
                  <a:fillRect l="-1661" t="-3125" b="-218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17">
            <a:extLst>
              <a:ext uri="{FF2B5EF4-FFF2-40B4-BE49-F238E27FC236}">
                <a16:creationId xmlns:a16="http://schemas.microsoft.com/office/drawing/2014/main" id="{E489F950-C32B-19C0-4D2A-ACF46A6E03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1806" y="1778004"/>
            <a:ext cx="11509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3">
                <a:extLst>
                  <a:ext uri="{FF2B5EF4-FFF2-40B4-BE49-F238E27FC236}">
                    <a16:creationId xmlns:a16="http://schemas.microsoft.com/office/drawing/2014/main" id="{403C049C-3326-5041-7F2C-C665A596C58C}"/>
                  </a:ext>
                </a:extLst>
              </p:cNvPr>
              <p:cNvSpPr txBox="1"/>
              <p:nvPr/>
            </p:nvSpPr>
            <p:spPr bwMode="auto">
              <a:xfrm>
                <a:off x="899592" y="1318629"/>
                <a:ext cx="3777516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1" name="文字方塊 13">
                <a:extLst>
                  <a:ext uri="{FF2B5EF4-FFF2-40B4-BE49-F238E27FC236}">
                    <a16:creationId xmlns:a16="http://schemas.microsoft.com/office/drawing/2014/main" id="{403C049C-3326-5041-7F2C-C665A596C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1318629"/>
                <a:ext cx="3777516" cy="901914"/>
              </a:xfrm>
              <a:prstGeom prst="rect">
                <a:avLst/>
              </a:prstGeom>
              <a:blipFill>
                <a:blip r:embed="rId3"/>
                <a:stretch>
                  <a:fillRect l="-5705"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0065B804-0D54-3443-788F-7C0656F04FFD}"/>
                  </a:ext>
                </a:extLst>
              </p:cNvPr>
              <p:cNvSpPr txBox="1"/>
              <p:nvPr/>
            </p:nvSpPr>
            <p:spPr bwMode="auto">
              <a:xfrm>
                <a:off x="6077442" y="1457128"/>
                <a:ext cx="1590902" cy="62491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0065B804-0D54-3443-788F-7C0656F04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7442" y="1457128"/>
                <a:ext cx="1590902" cy="624915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3">
                <a:extLst>
                  <a:ext uri="{FF2B5EF4-FFF2-40B4-BE49-F238E27FC236}">
                    <a16:creationId xmlns:a16="http://schemas.microsoft.com/office/drawing/2014/main" id="{1A21E6A2-4A8F-54A2-4C3A-80A40DF4C4DA}"/>
                  </a:ext>
                </a:extLst>
              </p:cNvPr>
              <p:cNvSpPr txBox="1"/>
              <p:nvPr/>
            </p:nvSpPr>
            <p:spPr bwMode="auto">
              <a:xfrm>
                <a:off x="2227311" y="2828492"/>
                <a:ext cx="4440554" cy="9019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3" name="文字方塊 13">
                <a:extLst>
                  <a:ext uri="{FF2B5EF4-FFF2-40B4-BE49-F238E27FC236}">
                    <a16:creationId xmlns:a16="http://schemas.microsoft.com/office/drawing/2014/main" id="{1A21E6A2-4A8F-54A2-4C3A-80A40DF4C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7311" y="2828492"/>
                <a:ext cx="4440554" cy="901914"/>
              </a:xfrm>
              <a:prstGeom prst="rect">
                <a:avLst/>
              </a:prstGeom>
              <a:blipFill>
                <a:blip r:embed="rId5"/>
                <a:stretch>
                  <a:fillRect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CE07E3EB-8BDA-CDFD-A97F-C7ACF56E7122}"/>
                  </a:ext>
                </a:extLst>
              </p:cNvPr>
              <p:cNvSpPr txBox="1"/>
              <p:nvPr/>
            </p:nvSpPr>
            <p:spPr bwMode="auto">
              <a:xfrm>
                <a:off x="305594" y="4199075"/>
                <a:ext cx="8532811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altLang="zh-TW" sz="1800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el-GR" altLang="zh-TW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CE07E3EB-8BDA-CDFD-A97F-C7ACF56E7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594" y="4199075"/>
                <a:ext cx="8532811" cy="901914"/>
              </a:xfrm>
              <a:prstGeom prst="rect">
                <a:avLst/>
              </a:prstGeom>
              <a:blipFill>
                <a:blip r:embed="rId6"/>
                <a:stretch>
                  <a:fillRect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wn Arrow 1">
            <a:extLst>
              <a:ext uri="{FF2B5EF4-FFF2-40B4-BE49-F238E27FC236}">
                <a16:creationId xmlns:a16="http://schemas.microsoft.com/office/drawing/2014/main" id="{50E1405B-2ACD-E3D8-613C-6812856F8A0C}"/>
              </a:ext>
            </a:extLst>
          </p:cNvPr>
          <p:cNvSpPr/>
          <p:nvPr/>
        </p:nvSpPr>
        <p:spPr>
          <a:xfrm>
            <a:off x="4036588" y="2367309"/>
            <a:ext cx="432048" cy="43204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033739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3"/>
          <p:cNvSpPr txBox="1">
            <a:spLocks noChangeArrowheads="1"/>
          </p:cNvSpPr>
          <p:nvPr/>
        </p:nvSpPr>
        <p:spPr bwMode="auto">
          <a:xfrm>
            <a:off x="1336118" y="1230291"/>
            <a:ext cx="6336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000000"/>
                </a:solidFill>
              </a:rPr>
              <a:t>以上的對應提供一個</a:t>
            </a:r>
            <a:r>
              <a:rPr kumimoji="0" lang="zh-TW" altLang="en-US" sz="1800" dirty="0">
                <a:solidFill>
                  <a:srgbClr val="FF0000"/>
                </a:solidFill>
              </a:rPr>
              <a:t>處方</a:t>
            </a:r>
            <a:r>
              <a:rPr kumimoji="0" lang="zh-TW" altLang="en-US" sz="1800" dirty="0">
                <a:solidFill>
                  <a:srgbClr val="000000"/>
                </a:solidFill>
              </a:rPr>
              <a:t>來計算其他物理量測量的期望值。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0164" name="Text Box 10"/>
              <p:cNvSpPr txBox="1">
                <a:spLocks noChangeArrowheads="1"/>
              </p:cNvSpPr>
              <p:nvPr/>
            </p:nvSpPr>
            <p:spPr bwMode="auto">
              <a:xfrm>
                <a:off x="3090796" y="3683902"/>
                <a:ext cx="222675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zh-TW" altLang="en-US" sz="1800" dirty="0">
                    <a:solidFill>
                      <a:srgbClr val="000000"/>
                    </a:solidFill>
                  </a:rPr>
                  <a:t>例如</a:t>
                </a:r>
                <a14:m>
                  <m:oMath xmlns:m="http://schemas.openxmlformats.org/officeDocument/2006/math">
                    <m:r>
                      <a:rPr kumimoji="0" lang="en-US" altLang="zh-TW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</a:rPr>
                  <a:t>方向角動量：</a:t>
                </a:r>
              </a:p>
            </p:txBody>
          </p:sp>
        </mc:Choice>
        <mc:Fallback xmlns="">
          <p:sp>
            <p:nvSpPr>
              <p:cNvPr id="22016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0796" y="3683902"/>
                <a:ext cx="2226753" cy="369332"/>
              </a:xfrm>
              <a:prstGeom prst="rect">
                <a:avLst/>
              </a:prstGeom>
              <a:blipFill>
                <a:blip r:embed="rId2"/>
                <a:stretch>
                  <a:fillRect l="-2273" t="-3226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0168" name="文字方塊 7"/>
          <p:cNvSpPr txBox="1">
            <a:spLocks noChangeArrowheads="1"/>
          </p:cNvSpPr>
          <p:nvPr/>
        </p:nvSpPr>
        <p:spPr bwMode="auto">
          <a:xfrm>
            <a:off x="1336118" y="1710956"/>
            <a:ext cx="6215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000000"/>
                </a:solidFill>
                <a:latin typeface="Arial" charset="0"/>
              </a:rPr>
              <a:t>所有古典物理量都可以寫成位置與動量的多項式函數：</a:t>
            </a:r>
          </a:p>
        </p:txBody>
      </p:sp>
      <p:sp>
        <p:nvSpPr>
          <p:cNvPr id="220170" name="文字方塊 9"/>
          <p:cNvSpPr txBox="1">
            <a:spLocks noChangeArrowheads="1"/>
          </p:cNvSpPr>
          <p:nvPr/>
        </p:nvSpPr>
        <p:spPr bwMode="auto">
          <a:xfrm>
            <a:off x="1336119" y="2178030"/>
            <a:ext cx="5736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000000"/>
                </a:solidFill>
                <a:latin typeface="Arial" charset="0"/>
              </a:rPr>
              <a:t>因此，何不假設所有古典物理量的期望值都可以寫成</a:t>
            </a:r>
            <a:r>
              <a:rPr lang="en-US" altLang="zh-TW" sz="1800" dirty="0">
                <a:solidFill>
                  <a:srgbClr val="000000"/>
                </a:solidFill>
                <a:latin typeface="Arial" charset="0"/>
              </a:rPr>
              <a:t>…..</a:t>
            </a:r>
            <a:endParaRPr lang="zh-TW" altLang="en-US" sz="1800" dirty="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46721008-C019-B91F-872B-35E969DB86CD}"/>
                  </a:ext>
                </a:extLst>
              </p:cNvPr>
              <p:cNvSpPr txBox="1"/>
              <p:nvPr/>
            </p:nvSpPr>
            <p:spPr bwMode="auto">
              <a:xfrm>
                <a:off x="1873276" y="2660469"/>
                <a:ext cx="4661794" cy="9019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,−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46721008-C019-B91F-872B-35E969DB8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76" y="2660469"/>
                <a:ext cx="4661794" cy="901914"/>
              </a:xfrm>
              <a:prstGeom prst="rect">
                <a:avLst/>
              </a:prstGeom>
              <a:blipFill>
                <a:blip r:embed="rId3"/>
                <a:stretch>
                  <a:fillRect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3">
                <a:extLst>
                  <a:ext uri="{FF2B5EF4-FFF2-40B4-BE49-F238E27FC236}">
                    <a16:creationId xmlns:a16="http://schemas.microsoft.com/office/drawing/2014/main" id="{B18951A4-163E-BD10-126A-9D12CFF36488}"/>
                  </a:ext>
                </a:extLst>
              </p:cNvPr>
              <p:cNvSpPr txBox="1"/>
              <p:nvPr/>
            </p:nvSpPr>
            <p:spPr bwMode="auto">
              <a:xfrm>
                <a:off x="6992981" y="1711511"/>
                <a:ext cx="96787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3" name="文字方塊 13">
                <a:extLst>
                  <a:ext uri="{FF2B5EF4-FFF2-40B4-BE49-F238E27FC236}">
                    <a16:creationId xmlns:a16="http://schemas.microsoft.com/office/drawing/2014/main" id="{B18951A4-163E-BD10-126A-9D12CFF36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2981" y="1711511"/>
                <a:ext cx="967873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3">
                <a:extLst>
                  <a:ext uri="{FF2B5EF4-FFF2-40B4-BE49-F238E27FC236}">
                    <a16:creationId xmlns:a16="http://schemas.microsoft.com/office/drawing/2014/main" id="{9E5AA707-BD25-7F1E-F03A-6645757C08E9}"/>
                  </a:ext>
                </a:extLst>
              </p:cNvPr>
              <p:cNvSpPr txBox="1"/>
              <p:nvPr/>
            </p:nvSpPr>
            <p:spPr bwMode="auto">
              <a:xfrm>
                <a:off x="467544" y="4149080"/>
                <a:ext cx="8036346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TW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en-US" altLang="zh-TW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altLang="zh-TW" sz="1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acc>
                                <m:accPr>
                                  <m:chr m:val="⃗"/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nary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5" name="文字方塊 13">
                <a:extLst>
                  <a:ext uri="{FF2B5EF4-FFF2-40B4-BE49-F238E27FC236}">
                    <a16:creationId xmlns:a16="http://schemas.microsoft.com/office/drawing/2014/main" id="{9E5AA707-BD25-7F1E-F03A-6645757C0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149080"/>
                <a:ext cx="8036346" cy="901914"/>
              </a:xfrm>
              <a:prstGeom prst="rect">
                <a:avLst/>
              </a:prstGeom>
              <a:blipFill>
                <a:blip r:embed="rId5"/>
                <a:stretch>
                  <a:fillRect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23" name="文字方塊 1"/>
              <p:cNvSpPr txBox="1">
                <a:spLocks noChangeArrowheads="1"/>
              </p:cNvSpPr>
              <p:nvPr/>
            </p:nvSpPr>
            <p:spPr bwMode="auto">
              <a:xfrm>
                <a:off x="899592" y="669361"/>
                <a:ext cx="79601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solidFill>
                      <a:srgbClr val="FF0000"/>
                    </a:solidFill>
                  </a:rPr>
                  <a:t>我們將波函數的空間微分運算，定義為量子力學的動量算子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Operator</a:t>
                </a:r>
                <a:r>
                  <a:rPr lang="en-US" altLang="zh-TW" sz="1800" b="0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𝑝</m:t>
                        </m:r>
                      </m:e>
                    </m:acc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！</a:t>
                </a:r>
              </a:p>
            </p:txBody>
          </p:sp>
        </mc:Choice>
        <mc:Fallback xmlns="">
          <p:sp>
            <p:nvSpPr>
              <p:cNvPr id="13323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669361"/>
                <a:ext cx="7960152" cy="369332"/>
              </a:xfrm>
              <a:prstGeom prst="rect">
                <a:avLst/>
              </a:prstGeom>
              <a:blipFill>
                <a:blip r:embed="rId2"/>
                <a:stretch>
                  <a:fillRect l="-797" t="-1000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1697802" y="4141642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古典</a:t>
            </a: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4519436" y="4176550"/>
            <a:ext cx="1071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量子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 bwMode="auto">
              <a:xfrm>
                <a:off x="2634030" y="1070272"/>
                <a:ext cx="1361462" cy="6190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≡</m:t>
                      </m:r>
                      <m:acc>
                        <m:accPr>
                          <m:chr m:val="̂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4030" y="1070272"/>
                <a:ext cx="1361462" cy="619016"/>
              </a:xfrm>
              <a:prstGeom prst="rect">
                <a:avLst/>
              </a:prstGeom>
              <a:blipFill>
                <a:blip r:embed="rId3"/>
                <a:stretch>
                  <a:fillRect b="-6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 bwMode="auto">
              <a:xfrm>
                <a:off x="1544273" y="3512001"/>
                <a:ext cx="1051377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4273" y="3512001"/>
                <a:ext cx="1051377" cy="648126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30">
                <a:extLst>
                  <a:ext uri="{FF2B5EF4-FFF2-40B4-BE49-F238E27FC236}">
                    <a16:creationId xmlns:a16="http://schemas.microsoft.com/office/drawing/2014/main" id="{DEFD40C0-B080-0AA2-66BC-8769D7852575}"/>
                  </a:ext>
                </a:extLst>
              </p:cNvPr>
              <p:cNvSpPr txBox="1"/>
              <p:nvPr/>
            </p:nvSpPr>
            <p:spPr bwMode="auto">
              <a:xfrm>
                <a:off x="3505180" y="3479221"/>
                <a:ext cx="2499787" cy="72032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30">
                <a:extLst>
                  <a:ext uri="{FF2B5EF4-FFF2-40B4-BE49-F238E27FC236}">
                    <a16:creationId xmlns:a16="http://schemas.microsoft.com/office/drawing/2014/main" id="{DEFD40C0-B080-0AA2-66BC-8769D7852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180" y="3479221"/>
                <a:ext cx="2499787" cy="7203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8ACD37B-2668-257E-3DE2-6FBD3145528B}"/>
              </a:ext>
            </a:extLst>
          </p:cNvPr>
          <p:cNvSpPr txBox="1"/>
          <p:nvPr/>
        </p:nvSpPr>
        <p:spPr bwMode="auto">
          <a:xfrm>
            <a:off x="899592" y="4476650"/>
            <a:ext cx="66229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大膽地假設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，所有物理量都對應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作用於波函數的運算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算子</a:t>
            </a:r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5DDDBC-D412-A89F-A6E5-BA092E947775}"/>
              </a:ext>
            </a:extLst>
          </p:cNvPr>
          <p:cNvSpPr txBox="1"/>
          <p:nvPr/>
        </p:nvSpPr>
        <p:spPr bwMode="auto">
          <a:xfrm>
            <a:off x="899592" y="269629"/>
            <a:ext cx="8136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當初只是幫助猜想的翻譯表，現在可以稍加修改，正式地搬上量子力學檯面，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49B78C-ECC2-17DA-0965-CFDF7E9639CD}"/>
              </a:ext>
            </a:extLst>
          </p:cNvPr>
          <p:cNvSpPr txBox="1"/>
          <p:nvPr/>
        </p:nvSpPr>
        <p:spPr bwMode="auto">
          <a:xfrm>
            <a:off x="899592" y="2414457"/>
            <a:ext cx="7272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/>
              <a:t>有古典對應的物理量就用</a:t>
            </a:r>
            <a:r>
              <a:rPr lang="en-US" dirty="0" err="1"/>
              <a:t>與</a:t>
            </a:r>
            <a:r>
              <a:rPr lang="en-TW"/>
              <a:t>古典一樣的形式</a:t>
            </a:r>
            <a:r>
              <a:rPr lang="en-GB" dirty="0" err="1"/>
              <a:t>來組合位置與動量算子</a:t>
            </a:r>
            <a:r>
              <a:rPr lang="en-TW"/>
              <a:t>：</a:t>
            </a:r>
            <a:endParaRPr lang="en-TW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01691665-643E-6EF2-721A-216C0983961F}"/>
              </a:ext>
            </a:extLst>
          </p:cNvPr>
          <p:cNvSpPr/>
          <p:nvPr/>
        </p:nvSpPr>
        <p:spPr>
          <a:xfrm>
            <a:off x="2757615" y="3557680"/>
            <a:ext cx="576064" cy="46212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25">
                <a:extLst>
                  <a:ext uri="{FF2B5EF4-FFF2-40B4-BE49-F238E27FC236}">
                    <a16:creationId xmlns:a16="http://schemas.microsoft.com/office/drawing/2014/main" id="{6C364F8E-E194-4F64-5B75-584273DAE60D}"/>
                  </a:ext>
                </a:extLst>
              </p:cNvPr>
              <p:cNvSpPr txBox="1"/>
              <p:nvPr/>
            </p:nvSpPr>
            <p:spPr bwMode="auto">
              <a:xfrm>
                <a:off x="2634030" y="2068167"/>
                <a:ext cx="810991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i="1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12" name="文字方塊 25">
                <a:extLst>
                  <a:ext uri="{FF2B5EF4-FFF2-40B4-BE49-F238E27FC236}">
                    <a16:creationId xmlns:a16="http://schemas.microsoft.com/office/drawing/2014/main" id="{6C364F8E-E194-4F64-5B75-584273DAE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4030" y="2068167"/>
                <a:ext cx="81099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">
                <a:extLst>
                  <a:ext uri="{FF2B5EF4-FFF2-40B4-BE49-F238E27FC236}">
                    <a16:creationId xmlns:a16="http://schemas.microsoft.com/office/drawing/2014/main" id="{A89E2D1F-580F-D797-EE07-14C61D27A3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9592" y="1687847"/>
                <a:ext cx="69127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solidFill>
                      <a:srgbClr val="FF0000"/>
                    </a:solidFill>
                  </a:rPr>
                  <a:t>將波函數乘上位置的運算定義為量子力學的位置算子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Operator</a:t>
                </a:r>
                <a:r>
                  <a:rPr lang="en-US" altLang="zh-TW" sz="1800" b="0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</m:acc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！</a:t>
                </a:r>
              </a:p>
            </p:txBody>
          </p:sp>
        </mc:Choice>
        <mc:Fallback xmlns="">
          <p:sp>
            <p:nvSpPr>
              <p:cNvPr id="3" name="文字方塊 1">
                <a:extLst>
                  <a:ext uri="{FF2B5EF4-FFF2-40B4-BE49-F238E27FC236}">
                    <a16:creationId xmlns:a16="http://schemas.microsoft.com/office/drawing/2014/main" id="{A89E2D1F-580F-D797-EE07-14C61D27A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1687847"/>
                <a:ext cx="6912768" cy="369332"/>
              </a:xfrm>
              <a:prstGeom prst="rect">
                <a:avLst/>
              </a:prstGeom>
              <a:blipFill>
                <a:blip r:embed="rId7"/>
                <a:stretch>
                  <a:fillRect l="-917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148D69F-8C2C-9A8B-3581-FD249868230B}"/>
              </a:ext>
            </a:extLst>
          </p:cNvPr>
          <p:cNvSpPr txBox="1"/>
          <p:nvPr/>
        </p:nvSpPr>
        <p:spPr bwMode="auto">
          <a:xfrm>
            <a:off x="906577" y="4910341"/>
            <a:ext cx="66229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該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物理量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的期望值，就是此運算作用於狀態的波函數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endParaRPr lang="en-TW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A7850C-18EB-43C7-2049-2FB046D3B6E2}"/>
              </a:ext>
            </a:extLst>
          </p:cNvPr>
          <p:cNvSpPr txBox="1"/>
          <p:nvPr/>
        </p:nvSpPr>
        <p:spPr bwMode="auto">
          <a:xfrm>
            <a:off x="907489" y="5372111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乘上波函數的複數共軛，最後對空間積分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！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6A33E1F-E7BC-4F34-5A48-2B4BA1F232BC}"/>
                  </a:ext>
                </a:extLst>
              </p:cNvPr>
              <p:cNvSpPr txBox="1"/>
              <p:nvPr/>
            </p:nvSpPr>
            <p:spPr bwMode="auto">
              <a:xfrm>
                <a:off x="1544273" y="5821766"/>
                <a:ext cx="4661794" cy="9019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,−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6A33E1F-E7BC-4F34-5A48-2B4BA1F23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4273" y="5821766"/>
                <a:ext cx="4661794" cy="901914"/>
              </a:xfrm>
              <a:prstGeom prst="rect">
                <a:avLst/>
              </a:prstGeom>
              <a:blipFill>
                <a:blip r:embed="rId8"/>
                <a:stretch>
                  <a:fillRect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33157613-B19C-A506-1B7F-4993985AF2A8}"/>
                  </a:ext>
                </a:extLst>
              </p:cNvPr>
              <p:cNvSpPr txBox="1"/>
              <p:nvPr/>
            </p:nvSpPr>
            <p:spPr bwMode="auto">
              <a:xfrm>
                <a:off x="1518200" y="2794648"/>
                <a:ext cx="3630958" cy="62491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)→</m:t>
                      </m:r>
                      <m:acc>
                        <m:accPr>
                          <m:chr m:val="̂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,−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33157613-B19C-A506-1B7F-4993985AF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8200" y="2794648"/>
                <a:ext cx="3630958" cy="624915"/>
              </a:xfrm>
              <a:prstGeom prst="rect">
                <a:avLst/>
              </a:prstGeom>
              <a:blipFill>
                <a:blip r:embed="rId9"/>
                <a:stretch>
                  <a:fillRect b="-39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34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9" grpId="0" animBg="1"/>
      <p:bldP spid="2" grpId="0" animBg="1"/>
      <p:bldP spid="5" grpId="0"/>
      <p:bldP spid="8" grpId="0"/>
      <p:bldP spid="9" grpId="0" animBg="1"/>
      <p:bldP spid="4" grpId="0"/>
      <p:bldP spid="13" grpId="0"/>
      <p:bldP spid="1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977416" y="515926"/>
            <a:ext cx="28024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某一個瞬間時刻的狀態</a:t>
            </a:r>
          </a:p>
        </p:txBody>
      </p:sp>
      <p:sp>
        <p:nvSpPr>
          <p:cNvPr id="20483" name="Line 6"/>
          <p:cNvSpPr>
            <a:spLocks noChangeShapeType="1"/>
          </p:cNvSpPr>
          <p:nvPr/>
        </p:nvSpPr>
        <p:spPr bwMode="auto">
          <a:xfrm flipV="1">
            <a:off x="3449414" y="720021"/>
            <a:ext cx="7745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4373287" y="525887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狀態函數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965388" y="928653"/>
            <a:ext cx="1470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物理量測量</a:t>
            </a:r>
          </a:p>
        </p:txBody>
      </p:sp>
      <p:sp>
        <p:nvSpPr>
          <p:cNvPr id="20486" name="Line 9"/>
          <p:cNvSpPr>
            <a:spLocks noChangeShapeType="1"/>
          </p:cNvSpPr>
          <p:nvPr/>
        </p:nvSpPr>
        <p:spPr bwMode="auto">
          <a:xfrm>
            <a:off x="2488353" y="1145553"/>
            <a:ext cx="122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4265621" y="972173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運算子</a:t>
            </a:r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4100870" y="3226841"/>
            <a:ext cx="4630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把對應算子放入此式就可得到測量期望值。</a:t>
            </a:r>
          </a:p>
        </p:txBody>
      </p:sp>
      <p:sp>
        <p:nvSpPr>
          <p:cNvPr id="3" name="文字方塊 2"/>
          <p:cNvSpPr txBox="1"/>
          <p:nvPr/>
        </p:nvSpPr>
        <p:spPr bwMode="auto">
          <a:xfrm>
            <a:off x="970431" y="1767002"/>
            <a:ext cx="7735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有古典對應的物理量，就直接將位置算子及動量算子代入同樣的數學形式：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952441" y="60563"/>
            <a:ext cx="3562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FF0000"/>
                </a:solidFill>
              </a:rPr>
              <a:t>量子力學的原則完整版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044740" y="2956798"/>
                <a:ext cx="3034869" cy="90191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l-GR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acc>
                      <m:r>
                        <a:rPr lang="el-GR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40" y="2956798"/>
                <a:ext cx="3034869" cy="901914"/>
              </a:xfrm>
              <a:prstGeom prst="rect">
                <a:avLst/>
              </a:prstGeom>
              <a:blipFill>
                <a:blip r:embed="rId2"/>
                <a:stretch>
                  <a:fillRect l="-5000" t="-109722" b="-17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558373" y="970233"/>
                <a:ext cx="390492" cy="3787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373" y="970233"/>
                <a:ext cx="390492" cy="378758"/>
              </a:xfrm>
              <a:prstGeom prst="rect">
                <a:avLst/>
              </a:prstGeom>
              <a:blipFill>
                <a:blip r:embed="rId3"/>
                <a:stretch>
                  <a:fillRect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3">
                <a:extLst>
                  <a:ext uri="{FF2B5EF4-FFF2-40B4-BE49-F238E27FC236}">
                    <a16:creationId xmlns:a16="http://schemas.microsoft.com/office/drawing/2014/main" id="{53B3A08A-0927-64F8-6C06-EDDACCAA8CB0}"/>
                  </a:ext>
                </a:extLst>
              </p:cNvPr>
              <p:cNvSpPr txBox="1"/>
              <p:nvPr/>
            </p:nvSpPr>
            <p:spPr bwMode="auto">
              <a:xfrm>
                <a:off x="1047382" y="2167398"/>
                <a:ext cx="3630958" cy="6241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)→</m:t>
                      </m:r>
                      <m:acc>
                        <m:accPr>
                          <m:chr m:val="̂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,−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0" name="文字方塊 13">
                <a:extLst>
                  <a:ext uri="{FF2B5EF4-FFF2-40B4-BE49-F238E27FC236}">
                    <a16:creationId xmlns:a16="http://schemas.microsoft.com/office/drawing/2014/main" id="{53B3A08A-0927-64F8-6C06-EDDACCAA8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7382" y="2167398"/>
                <a:ext cx="3630958" cy="624145"/>
              </a:xfrm>
              <a:prstGeom prst="rect">
                <a:avLst/>
              </a:prstGeom>
              <a:blipFill>
                <a:blip r:embed="rId4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13">
                <a:extLst>
                  <a:ext uri="{FF2B5EF4-FFF2-40B4-BE49-F238E27FC236}">
                    <a16:creationId xmlns:a16="http://schemas.microsoft.com/office/drawing/2014/main" id="{AD24BDB1-513A-F760-CB33-F51D44E4C824}"/>
                  </a:ext>
                </a:extLst>
              </p:cNvPr>
              <p:cNvSpPr txBox="1"/>
              <p:nvPr/>
            </p:nvSpPr>
            <p:spPr bwMode="auto">
              <a:xfrm>
                <a:off x="5532481" y="535355"/>
                <a:ext cx="652208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2" name="文字方塊 13">
                <a:extLst>
                  <a:ext uri="{FF2B5EF4-FFF2-40B4-BE49-F238E27FC236}">
                    <a16:creationId xmlns:a16="http://schemas.microsoft.com/office/drawing/2014/main" id="{AD24BDB1-513A-F760-CB33-F51D44E4C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481" y="535355"/>
                <a:ext cx="652208" cy="369332"/>
              </a:xfrm>
              <a:prstGeom prst="rect">
                <a:avLst/>
              </a:prstGeom>
              <a:blipFill>
                <a:blip r:embed="rId5"/>
                <a:stretch>
                  <a:fillRect l="-1887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5">
                <a:extLst>
                  <a:ext uri="{FF2B5EF4-FFF2-40B4-BE49-F238E27FC236}">
                    <a16:creationId xmlns:a16="http://schemas.microsoft.com/office/drawing/2014/main" id="{649ECDAD-1574-AD24-2200-ECC40DD86876}"/>
                  </a:ext>
                </a:extLst>
              </p:cNvPr>
              <p:cNvSpPr/>
              <p:nvPr/>
            </p:nvSpPr>
            <p:spPr>
              <a:xfrm>
                <a:off x="950263" y="4128743"/>
                <a:ext cx="4953730" cy="378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對一物理量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測量，結果完全確定的狀態，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15">
                <a:extLst>
                  <a:ext uri="{FF2B5EF4-FFF2-40B4-BE49-F238E27FC236}">
                    <a16:creationId xmlns:a16="http://schemas.microsoft.com/office/drawing/2014/main" id="{649ECDAD-1574-AD24-2200-ECC40DD868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63" y="4128743"/>
                <a:ext cx="4953730" cy="378758"/>
              </a:xfrm>
              <a:prstGeom prst="rect">
                <a:avLst/>
              </a:prstGeom>
              <a:blipFill>
                <a:blip r:embed="rId6"/>
                <a:stretch>
                  <a:fillRect l="-1020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3">
                <a:extLst>
                  <a:ext uri="{FF2B5EF4-FFF2-40B4-BE49-F238E27FC236}">
                    <a16:creationId xmlns:a16="http://schemas.microsoft.com/office/drawing/2014/main" id="{6A3382E6-2039-B186-4145-C2C48FF5C223}"/>
                  </a:ext>
                </a:extLst>
              </p:cNvPr>
              <p:cNvSpPr txBox="1"/>
              <p:nvPr/>
            </p:nvSpPr>
            <p:spPr bwMode="auto">
              <a:xfrm>
                <a:off x="5390796" y="4123977"/>
                <a:ext cx="1941955" cy="3787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0" name="文字方塊 13">
                <a:extLst>
                  <a:ext uri="{FF2B5EF4-FFF2-40B4-BE49-F238E27FC236}">
                    <a16:creationId xmlns:a16="http://schemas.microsoft.com/office/drawing/2014/main" id="{6A3382E6-2039-B186-4145-C2C48FF5C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0796" y="4123977"/>
                <a:ext cx="1941955" cy="378758"/>
              </a:xfrm>
              <a:prstGeom prst="rect">
                <a:avLst/>
              </a:prstGeom>
              <a:blipFill>
                <a:blip r:embed="rId7"/>
                <a:stretch>
                  <a:fillRect t="-3226"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EF5D2A-F01B-8FDD-7C7D-EC6A94852E40}"/>
                  </a:ext>
                </a:extLst>
              </p:cNvPr>
              <p:cNvSpPr txBox="1"/>
              <p:nvPr/>
            </p:nvSpPr>
            <p:spPr bwMode="auto">
              <a:xfrm>
                <a:off x="950263" y="4506630"/>
                <a:ext cx="7725644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就是該物理量對應算子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的本徵函數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，本徵值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就是測量</a:t>
                </a:r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結果</a:t>
                </a: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EF5D2A-F01B-8FDD-7C7D-EC6A94852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0263" y="4506630"/>
                <a:ext cx="7725644" cy="378758"/>
              </a:xfrm>
              <a:prstGeom prst="rect">
                <a:avLst/>
              </a:prstGeom>
              <a:blipFill>
                <a:blip r:embed="rId8"/>
                <a:stretch>
                  <a:fillRect l="-656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0514538-8B57-A7AE-F1CB-A94B23AB1D69}"/>
              </a:ext>
            </a:extLst>
          </p:cNvPr>
          <p:cNvSpPr txBox="1"/>
          <p:nvPr/>
        </p:nvSpPr>
        <p:spPr bwMode="auto">
          <a:xfrm>
            <a:off x="4720985" y="2324244"/>
            <a:ext cx="3384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就得到量子力學對應的算子。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0">
                <a:extLst>
                  <a:ext uri="{FF2B5EF4-FFF2-40B4-BE49-F238E27FC236}">
                    <a16:creationId xmlns:a16="http://schemas.microsoft.com/office/drawing/2014/main" id="{056013F8-0136-0B0E-4110-26ACA037C764}"/>
                  </a:ext>
                </a:extLst>
              </p:cNvPr>
              <p:cNvSpPr txBox="1"/>
              <p:nvPr/>
            </p:nvSpPr>
            <p:spPr bwMode="auto">
              <a:xfrm>
                <a:off x="1080774" y="6000440"/>
                <a:ext cx="2475358" cy="62985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Ψ</m:t>
                          </m:r>
                          <m:d>
                            <m:dPr>
                              <m:ctrlPr>
                                <a:rPr lang="el-GR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20">
                <a:extLst>
                  <a:ext uri="{FF2B5EF4-FFF2-40B4-BE49-F238E27FC236}">
                    <a16:creationId xmlns:a16="http://schemas.microsoft.com/office/drawing/2014/main" id="{056013F8-0136-0B0E-4110-26ACA037C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0774" y="6000440"/>
                <a:ext cx="2475358" cy="629852"/>
              </a:xfrm>
              <a:prstGeom prst="rect">
                <a:avLst/>
              </a:prstGeom>
              <a:blipFill>
                <a:blip r:embed="rId9"/>
                <a:stretch>
                  <a:fillRect b="-39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489D1BD-9AF6-5EAA-36F6-01E255268A38}"/>
              </a:ext>
            </a:extLst>
          </p:cNvPr>
          <p:cNvSpPr txBox="1"/>
          <p:nvPr/>
        </p:nvSpPr>
        <p:spPr bwMode="auto">
          <a:xfrm>
            <a:off x="3619731" y="6167160"/>
            <a:ext cx="5056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狀態函數隨時間的演化由漢米爾頓量來負責！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F61FF5-0146-E1A7-3DA6-5541518997FD}"/>
              </a:ext>
            </a:extLst>
          </p:cNvPr>
          <p:cNvSpPr txBox="1"/>
          <p:nvPr/>
        </p:nvSpPr>
        <p:spPr bwMode="auto">
          <a:xfrm>
            <a:off x="950263" y="5020044"/>
            <a:ext cx="5244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以上原則對每一個時間的瞬間都成立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51E00A07-66A1-5C2E-1416-1B8CD6671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97" y="5454219"/>
            <a:ext cx="24462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瞬間狀態隨時間演化</a:t>
            </a:r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14DF31D6-E66C-0D40-5C19-6401CAD8CD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6964" y="5652745"/>
            <a:ext cx="1020110" cy="6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D7BBD24D-1408-2ADF-7114-CCD88838D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045" y="5464454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波函數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13">
                <a:extLst>
                  <a:ext uri="{FF2B5EF4-FFF2-40B4-BE49-F238E27FC236}">
                    <a16:creationId xmlns:a16="http://schemas.microsoft.com/office/drawing/2014/main" id="{0149DEB6-6B37-A3C1-32D0-D68DD9567BDF}"/>
                  </a:ext>
                </a:extLst>
              </p:cNvPr>
              <p:cNvSpPr txBox="1"/>
              <p:nvPr/>
            </p:nvSpPr>
            <p:spPr bwMode="auto">
              <a:xfrm>
                <a:off x="5320159" y="5493741"/>
                <a:ext cx="953053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1" name="文字方塊 13">
                <a:extLst>
                  <a:ext uri="{FF2B5EF4-FFF2-40B4-BE49-F238E27FC236}">
                    <a16:creationId xmlns:a16="http://schemas.microsoft.com/office/drawing/2014/main" id="{0149DEB6-6B37-A3C1-32D0-D68DD9567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0159" y="5493741"/>
                <a:ext cx="95305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">
            <a:extLst>
              <a:ext uri="{FF2B5EF4-FFF2-40B4-BE49-F238E27FC236}">
                <a16:creationId xmlns:a16="http://schemas.microsoft.com/office/drawing/2014/main" id="{C94A80FD-E8A9-0E92-2D82-EF86498B102A}"/>
              </a:ext>
            </a:extLst>
          </p:cNvPr>
          <p:cNvSpPr txBox="1"/>
          <p:nvPr/>
        </p:nvSpPr>
        <p:spPr bwMode="auto">
          <a:xfrm>
            <a:off x="960982" y="1328374"/>
            <a:ext cx="57716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位置算子為乘上位置座標，動量算子為對空間微分：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13">
                <a:extLst>
                  <a:ext uri="{FF2B5EF4-FFF2-40B4-BE49-F238E27FC236}">
                    <a16:creationId xmlns:a16="http://schemas.microsoft.com/office/drawing/2014/main" id="{8C6CF6EF-3526-436F-9776-6032303BF239}"/>
                  </a:ext>
                </a:extLst>
              </p:cNvPr>
              <p:cNvSpPr txBox="1"/>
              <p:nvPr/>
            </p:nvSpPr>
            <p:spPr bwMode="auto">
              <a:xfrm>
                <a:off x="6332018" y="1126392"/>
                <a:ext cx="2180849" cy="6182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4" name="文字方塊 13">
                <a:extLst>
                  <a:ext uri="{FF2B5EF4-FFF2-40B4-BE49-F238E27FC236}">
                    <a16:creationId xmlns:a16="http://schemas.microsoft.com/office/drawing/2014/main" id="{8C6CF6EF-3526-436F-9776-6032303BF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2018" y="1126392"/>
                <a:ext cx="2180849" cy="618246"/>
              </a:xfrm>
              <a:prstGeom prst="rect">
                <a:avLst/>
              </a:prstGeom>
              <a:blipFill>
                <a:blip r:embed="rId11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107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707236-6903-394D-F0B2-F9E48061DBA1}"/>
              </a:ext>
            </a:extLst>
          </p:cNvPr>
          <p:cNvSpPr txBox="1"/>
          <p:nvPr/>
        </p:nvSpPr>
        <p:spPr bwMode="auto">
          <a:xfrm>
            <a:off x="1187624" y="332656"/>
            <a:ext cx="5832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sz="1800" b="1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習題二：</a:t>
            </a:r>
            <a:r>
              <a:rPr lang="en-US" sz="1800" b="1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Chapter 2  1,8,9 </a:t>
            </a:r>
            <a:r>
              <a:rPr lang="zh-TW" sz="1800" b="1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1800" b="1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  </a:t>
            </a:r>
            <a:r>
              <a:rPr lang="zh-TW" sz="1800" b="1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建議題（不交） </a:t>
            </a:r>
            <a:r>
              <a:rPr lang="en-US" sz="1800" b="1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16,17,18</a:t>
            </a:r>
            <a:endParaRPr lang="en-TW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D08FE-778A-19BE-216A-61CA70E71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21" y="770614"/>
            <a:ext cx="8626558" cy="648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F3F25C-C6CB-F5B3-60D5-9C561E250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504847"/>
            <a:ext cx="7772400" cy="4020628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CAE6D72-B044-3952-9AB6-C020F41FD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92" y="5640158"/>
            <a:ext cx="3344416" cy="89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0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3"/>
          <p:cNvSpPr txBox="1">
            <a:spLocks noChangeArrowheads="1"/>
          </p:cNvSpPr>
          <p:nvPr/>
        </p:nvSpPr>
        <p:spPr bwMode="auto">
          <a:xfrm>
            <a:off x="1143254" y="1268710"/>
            <a:ext cx="68407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FF0000"/>
                </a:solidFill>
                <a:latin typeface="Calibri" pitchFamily="34" charset="0"/>
              </a:rPr>
              <a:t>此分布可以計算出平均值：期望值</a:t>
            </a:r>
            <a:r>
              <a:rPr kumimoji="0" lang="zh-TW" altLang="en-US" sz="1800" dirty="0">
                <a:solidFill>
                  <a:srgbClr val="FF000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TW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Expectation Value</a:t>
            </a:r>
            <a:r>
              <a:rPr kumimoji="0" lang="zh-TW" alt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15043" name="Picture 4" descr="00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74" y="1638042"/>
            <a:ext cx="180022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4" name="Picture 8" descr="Template_Oc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1"/>
          <a:stretch>
            <a:fillRect/>
          </a:stretch>
        </p:blipFill>
        <p:spPr bwMode="auto">
          <a:xfrm>
            <a:off x="2896746" y="1638042"/>
            <a:ext cx="3043406" cy="19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6" name="矩形 6"/>
          <p:cNvSpPr>
            <a:spLocks noChangeArrowheads="1"/>
          </p:cNvSpPr>
          <p:nvPr/>
        </p:nvSpPr>
        <p:spPr bwMode="auto">
          <a:xfrm>
            <a:off x="1161560" y="836687"/>
            <a:ext cx="71824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但多次測量後，不確定的結果形成一個可預測的分布！</a:t>
            </a:r>
            <a:endParaRPr lang="zh-TW" altLang="en-US" sz="2400" dirty="0"/>
          </a:p>
        </p:txBody>
      </p:sp>
      <p:sp>
        <p:nvSpPr>
          <p:cNvPr id="2" name="矩形 6">
            <a:extLst>
              <a:ext uri="{FF2B5EF4-FFF2-40B4-BE49-F238E27FC236}">
                <a16:creationId xmlns:a16="http://schemas.microsoft.com/office/drawing/2014/main" id="{2996D9E6-A5AE-5B5D-852B-B505AC67F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560" y="400124"/>
            <a:ext cx="71824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對單一電子的物理量，測量結果不一定確定！</a:t>
            </a:r>
            <a:endParaRPr lang="zh-TW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906CC0-7E76-6FBD-CFC7-72439AF0F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571" y="3726817"/>
            <a:ext cx="7150100" cy="1244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BCD0DC-C012-A663-172D-936E37FC7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570" y="4869160"/>
            <a:ext cx="7166859" cy="1615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595CAF55-068D-DD76-F638-5B66428B1F93}"/>
                  </a:ext>
                </a:extLst>
              </p:cNvPr>
              <p:cNvSpPr txBox="1"/>
              <p:nvPr/>
            </p:nvSpPr>
            <p:spPr bwMode="auto">
              <a:xfrm>
                <a:off x="1475656" y="4784030"/>
                <a:ext cx="1944217" cy="84856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595CAF55-068D-DD76-F638-5B66428B1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5656" y="4784030"/>
                <a:ext cx="1944217" cy="848566"/>
              </a:xfrm>
              <a:prstGeom prst="rect">
                <a:avLst/>
              </a:prstGeom>
              <a:blipFill>
                <a:blip r:embed="rId6"/>
                <a:stretch>
                  <a:fillRect t="-98529" b="-1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 descr="f39_08">
            <a:extLst>
              <a:ext uri="{FF2B5EF4-FFF2-40B4-BE49-F238E27FC236}">
                <a16:creationId xmlns:a16="http://schemas.microsoft.com/office/drawing/2014/main" id="{8AE8B14C-3105-E467-B1A2-042F01B42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t="69267" r="50000"/>
          <a:stretch/>
        </p:blipFill>
        <p:spPr bwMode="auto">
          <a:xfrm>
            <a:off x="6067197" y="1638946"/>
            <a:ext cx="2088232" cy="99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1702ECE-8F7F-83FD-CEF8-AD78A16DA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6" b="17860"/>
          <a:stretch/>
        </p:blipFill>
        <p:spPr bwMode="auto">
          <a:xfrm>
            <a:off x="6067197" y="2665901"/>
            <a:ext cx="2698687" cy="99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/>
      <p:bldP spid="215046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931E8C-2467-50C9-C7C3-EDAD5E670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332656"/>
            <a:ext cx="7885195" cy="1656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E85DC8-E045-FFCC-565C-0228149B8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47" y="3047978"/>
            <a:ext cx="7626573" cy="1839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178FF8-0F17-F300-8E65-132D80665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52" y="5282095"/>
            <a:ext cx="8579896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98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73" name="Picture 11" descr="4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32049"/>
            <a:ext cx="2232025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028979" y="219557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TW" altLang="en-US" sz="1800" dirty="0">
                <a:solidFill>
                  <a:srgbClr val="000000"/>
                </a:solidFill>
              </a:rPr>
              <a:t>位置的期望值 </a:t>
            </a:r>
            <a:r>
              <a:rPr kumimoji="0" lang="zh-TW" altLang="en-US" dirty="0">
                <a:solidFill>
                  <a:srgbClr val="000000"/>
                </a:solidFill>
              </a:rPr>
              <a:t>（</a:t>
            </a:r>
            <a:r>
              <a:rPr kumimoji="0" lang="zh-TW" altLang="en-US" sz="1800" dirty="0">
                <a:solidFill>
                  <a:srgbClr val="000000"/>
                </a:solidFill>
              </a:rPr>
              <a:t>平均值）即是</a:t>
            </a:r>
            <a:r>
              <a:rPr lang="zh-TW" altLang="en-US" sz="1800" dirty="0"/>
              <a:t>以機率為權重對位置求和：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3">
                <a:extLst>
                  <a:ext uri="{FF2B5EF4-FFF2-40B4-BE49-F238E27FC236}">
                    <a16:creationId xmlns:a16="http://schemas.microsoft.com/office/drawing/2014/main" id="{F091AC43-92AB-8604-8DB9-FC3CDFCA78DF}"/>
                  </a:ext>
                </a:extLst>
              </p:cNvPr>
              <p:cNvSpPr txBox="1"/>
              <p:nvPr/>
            </p:nvSpPr>
            <p:spPr bwMode="auto">
              <a:xfrm>
                <a:off x="1115616" y="3140968"/>
                <a:ext cx="5364088" cy="9019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i="1"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>
          <p:sp>
            <p:nvSpPr>
              <p:cNvPr id="11" name="文字方塊 13">
                <a:extLst>
                  <a:ext uri="{FF2B5EF4-FFF2-40B4-BE49-F238E27FC236}">
                    <a16:creationId xmlns:a16="http://schemas.microsoft.com/office/drawing/2014/main" id="{F091AC43-92AB-8604-8DB9-FC3CDFCA7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3140968"/>
                <a:ext cx="5364088" cy="901914"/>
              </a:xfrm>
              <a:prstGeom prst="rect">
                <a:avLst/>
              </a:prstGeom>
              <a:blipFill>
                <a:blip r:embed="rId3"/>
                <a:stretch>
                  <a:fillRect l="-943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0086AD39-CE1B-7E95-1FD3-2B2E7CC248A6}"/>
                  </a:ext>
                </a:extLst>
              </p:cNvPr>
              <p:cNvSpPr txBox="1"/>
              <p:nvPr/>
            </p:nvSpPr>
            <p:spPr bwMode="auto">
              <a:xfrm>
                <a:off x="2145102" y="1081770"/>
                <a:ext cx="1944217" cy="84856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sz="1800" dirty="0"/>
              </a:p>
            </p:txBody>
          </p:sp>
        </mc:Choice>
        <mc:Fallback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0086AD39-CE1B-7E95-1FD3-2B2E7CC24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5102" y="1081770"/>
                <a:ext cx="1944217" cy="848566"/>
              </a:xfrm>
              <a:prstGeom prst="rect">
                <a:avLst/>
              </a:prstGeom>
              <a:blipFill>
                <a:blip r:embed="rId4"/>
                <a:stretch>
                  <a:fillRect t="-97101" b="-1492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951AD98-6052-7538-C553-41E708B8A481}"/>
              </a:ext>
            </a:extLst>
          </p:cNvPr>
          <p:cNvSpPr txBox="1"/>
          <p:nvPr/>
        </p:nvSpPr>
        <p:spPr bwMode="auto">
          <a:xfrm>
            <a:off x="1028979" y="2645474"/>
            <a:ext cx="3744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位置為連續變數，因此需做積分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6491B2-652C-BFA1-EA38-49B92A9023D9}"/>
              </a:ext>
            </a:extLst>
          </p:cNvPr>
          <p:cNvSpPr txBox="1"/>
          <p:nvPr/>
        </p:nvSpPr>
        <p:spPr bwMode="auto">
          <a:xfrm>
            <a:off x="3902359" y="564752"/>
            <a:ext cx="654698" cy="36933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摘要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44C05146-5559-372A-9EFC-A115E321EBE7}"/>
                  </a:ext>
                </a:extLst>
              </p:cNvPr>
              <p:cNvSpPr txBox="1"/>
              <p:nvPr/>
            </p:nvSpPr>
            <p:spPr bwMode="auto">
              <a:xfrm>
                <a:off x="1115616" y="4725144"/>
                <a:ext cx="3777516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44C05146-5559-372A-9EFC-A115E321E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4725144"/>
                <a:ext cx="3777516" cy="901914"/>
              </a:xfrm>
              <a:prstGeom prst="rect">
                <a:avLst/>
              </a:prstGeom>
              <a:blipFill>
                <a:blip r:embed="rId5"/>
                <a:stretch>
                  <a:fillRect l="-5017" t="-111111" b="-169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724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323" name="文字方塊 1"/>
              <p:cNvSpPr txBox="1">
                <a:spLocks noChangeArrowheads="1"/>
              </p:cNvSpPr>
              <p:nvPr/>
            </p:nvSpPr>
            <p:spPr bwMode="auto">
              <a:xfrm>
                <a:off x="899592" y="319168"/>
                <a:ext cx="79601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solidFill>
                      <a:srgbClr val="FF0000"/>
                    </a:solidFill>
                  </a:rPr>
                  <a:t>我們將波函數的空間微分運算，定義為量子力學的動量算子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Operator</a:t>
                </a:r>
                <a:r>
                  <a:rPr lang="en-US" altLang="zh-TW" sz="1800" b="0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𝑝</m:t>
                        </m:r>
                      </m:e>
                    </m:acc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！</a:t>
                </a:r>
              </a:p>
            </p:txBody>
          </p:sp>
        </mc:Choice>
        <mc:Fallback>
          <p:sp>
            <p:nvSpPr>
              <p:cNvPr id="13323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319168"/>
                <a:ext cx="7960152" cy="369332"/>
              </a:xfrm>
              <a:prstGeom prst="rect">
                <a:avLst/>
              </a:prstGeom>
              <a:blipFill>
                <a:blip r:embed="rId2"/>
                <a:stretch>
                  <a:fillRect l="-797" t="-3226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1697802" y="4141642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古典</a:t>
            </a: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4519436" y="4176550"/>
            <a:ext cx="1071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量子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24"/>
              <p:cNvSpPr txBox="1"/>
              <p:nvPr/>
            </p:nvSpPr>
            <p:spPr bwMode="auto">
              <a:xfrm>
                <a:off x="2634030" y="720079"/>
                <a:ext cx="1361462" cy="6190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≡</m:t>
                      </m:r>
                      <m:acc>
                        <m:accPr>
                          <m:chr m:val="̂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4030" y="720079"/>
                <a:ext cx="1361462" cy="619016"/>
              </a:xfrm>
              <a:prstGeom prst="rect">
                <a:avLst/>
              </a:prstGeom>
              <a:blipFill>
                <a:blip r:embed="rId3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 bwMode="auto">
              <a:xfrm>
                <a:off x="1544273" y="3512001"/>
                <a:ext cx="1051377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4273" y="3512001"/>
                <a:ext cx="1051377" cy="648126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30">
                <a:extLst>
                  <a:ext uri="{FF2B5EF4-FFF2-40B4-BE49-F238E27FC236}">
                    <a16:creationId xmlns:a16="http://schemas.microsoft.com/office/drawing/2014/main" id="{DEFD40C0-B080-0AA2-66BC-8769D7852575}"/>
                  </a:ext>
                </a:extLst>
              </p:cNvPr>
              <p:cNvSpPr txBox="1"/>
              <p:nvPr/>
            </p:nvSpPr>
            <p:spPr bwMode="auto">
              <a:xfrm>
                <a:off x="3505180" y="3479221"/>
                <a:ext cx="2499787" cy="72032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30">
                <a:extLst>
                  <a:ext uri="{FF2B5EF4-FFF2-40B4-BE49-F238E27FC236}">
                    <a16:creationId xmlns:a16="http://schemas.microsoft.com/office/drawing/2014/main" id="{DEFD40C0-B080-0AA2-66BC-8769D7852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180" y="3479221"/>
                <a:ext cx="2499787" cy="7203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8ACD37B-2668-257E-3DE2-6FBD3145528B}"/>
              </a:ext>
            </a:extLst>
          </p:cNvPr>
          <p:cNvSpPr txBox="1"/>
          <p:nvPr/>
        </p:nvSpPr>
        <p:spPr bwMode="auto">
          <a:xfrm>
            <a:off x="899592" y="4476650"/>
            <a:ext cx="66229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大膽地假設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，所有物理量都對應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作用於波函數的運算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算子</a:t>
            </a:r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49B78C-ECC2-17DA-0965-CFDF7E9639CD}"/>
              </a:ext>
            </a:extLst>
          </p:cNvPr>
          <p:cNvSpPr txBox="1"/>
          <p:nvPr/>
        </p:nvSpPr>
        <p:spPr bwMode="auto">
          <a:xfrm>
            <a:off x="899592" y="2064264"/>
            <a:ext cx="7272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/>
              <a:t>有古典對應的物理量就用</a:t>
            </a:r>
            <a:r>
              <a:rPr lang="en-US" dirty="0" err="1"/>
              <a:t>與</a:t>
            </a:r>
            <a:r>
              <a:rPr lang="en-TW"/>
              <a:t>古典一樣的形式</a:t>
            </a:r>
            <a:r>
              <a:rPr lang="en-GB" dirty="0" err="1"/>
              <a:t>來組合位置與動量算子</a:t>
            </a:r>
            <a:r>
              <a:rPr lang="en-TW"/>
              <a:t>：</a:t>
            </a:r>
            <a:endParaRPr lang="en-TW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01691665-643E-6EF2-721A-216C0983961F}"/>
              </a:ext>
            </a:extLst>
          </p:cNvPr>
          <p:cNvSpPr/>
          <p:nvPr/>
        </p:nvSpPr>
        <p:spPr>
          <a:xfrm>
            <a:off x="2757615" y="3557680"/>
            <a:ext cx="576064" cy="46212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25">
                <a:extLst>
                  <a:ext uri="{FF2B5EF4-FFF2-40B4-BE49-F238E27FC236}">
                    <a16:creationId xmlns:a16="http://schemas.microsoft.com/office/drawing/2014/main" id="{6C364F8E-E194-4F64-5B75-584273DAE60D}"/>
                  </a:ext>
                </a:extLst>
              </p:cNvPr>
              <p:cNvSpPr txBox="1"/>
              <p:nvPr/>
            </p:nvSpPr>
            <p:spPr bwMode="auto">
              <a:xfrm>
                <a:off x="2634030" y="1717974"/>
                <a:ext cx="810991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i="1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1800" i="1" dirty="0"/>
              </a:p>
            </p:txBody>
          </p:sp>
        </mc:Choice>
        <mc:Fallback>
          <p:sp>
            <p:nvSpPr>
              <p:cNvPr id="12" name="文字方塊 25">
                <a:extLst>
                  <a:ext uri="{FF2B5EF4-FFF2-40B4-BE49-F238E27FC236}">
                    <a16:creationId xmlns:a16="http://schemas.microsoft.com/office/drawing/2014/main" id="{6C364F8E-E194-4F64-5B75-584273DAE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4030" y="1717974"/>
                <a:ext cx="81099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1">
                <a:extLst>
                  <a:ext uri="{FF2B5EF4-FFF2-40B4-BE49-F238E27FC236}">
                    <a16:creationId xmlns:a16="http://schemas.microsoft.com/office/drawing/2014/main" id="{A89E2D1F-580F-D797-EE07-14C61D27A3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9592" y="1337654"/>
                <a:ext cx="69127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solidFill>
                      <a:srgbClr val="FF0000"/>
                    </a:solidFill>
                  </a:rPr>
                  <a:t>將波函數乘上位置的運算定義為量子力學的位置算子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Operator</a:t>
                </a:r>
                <a:r>
                  <a:rPr lang="en-US" altLang="zh-TW" sz="1800" b="0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</m:acc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！</a:t>
                </a:r>
              </a:p>
            </p:txBody>
          </p:sp>
        </mc:Choice>
        <mc:Fallback>
          <p:sp>
            <p:nvSpPr>
              <p:cNvPr id="3" name="文字方塊 1">
                <a:extLst>
                  <a:ext uri="{FF2B5EF4-FFF2-40B4-BE49-F238E27FC236}">
                    <a16:creationId xmlns:a16="http://schemas.microsoft.com/office/drawing/2014/main" id="{A89E2D1F-580F-D797-EE07-14C61D27A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1337654"/>
                <a:ext cx="6912768" cy="369332"/>
              </a:xfrm>
              <a:prstGeom prst="rect">
                <a:avLst/>
              </a:prstGeom>
              <a:blipFill>
                <a:blip r:embed="rId7"/>
                <a:stretch>
                  <a:fillRect l="-917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148D69F-8C2C-9A8B-3581-FD249868230B}"/>
              </a:ext>
            </a:extLst>
          </p:cNvPr>
          <p:cNvSpPr txBox="1"/>
          <p:nvPr/>
        </p:nvSpPr>
        <p:spPr bwMode="auto">
          <a:xfrm>
            <a:off x="906577" y="4910341"/>
            <a:ext cx="66229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該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物理量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的期望值，就是此運算作用於狀態的波函數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endParaRPr lang="en-TW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A7850C-18EB-43C7-2049-2FB046D3B6E2}"/>
              </a:ext>
            </a:extLst>
          </p:cNvPr>
          <p:cNvSpPr txBox="1"/>
          <p:nvPr/>
        </p:nvSpPr>
        <p:spPr bwMode="auto">
          <a:xfrm>
            <a:off x="907489" y="5372111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乘上波函數的複數共軛，最後對空間積分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！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6A33E1F-E7BC-4F34-5A48-2B4BA1F232BC}"/>
                  </a:ext>
                </a:extLst>
              </p:cNvPr>
              <p:cNvSpPr txBox="1"/>
              <p:nvPr/>
            </p:nvSpPr>
            <p:spPr bwMode="auto">
              <a:xfrm>
                <a:off x="1544273" y="5821766"/>
                <a:ext cx="4661794" cy="9019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,−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6A33E1F-E7BC-4F34-5A48-2B4BA1F23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4273" y="5821766"/>
                <a:ext cx="4661794" cy="901914"/>
              </a:xfrm>
              <a:prstGeom prst="rect">
                <a:avLst/>
              </a:prstGeom>
              <a:blipFill>
                <a:blip r:embed="rId8"/>
                <a:stretch>
                  <a:fillRect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33157613-B19C-A506-1B7F-4993985AF2A8}"/>
                  </a:ext>
                </a:extLst>
              </p:cNvPr>
              <p:cNvSpPr txBox="1"/>
              <p:nvPr/>
            </p:nvSpPr>
            <p:spPr bwMode="auto">
              <a:xfrm>
                <a:off x="1518200" y="2444455"/>
                <a:ext cx="3630958" cy="62491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)→</m:t>
                      </m:r>
                      <m:acc>
                        <m:accPr>
                          <m:chr m:val="̂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,−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33157613-B19C-A506-1B7F-4993985AF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8200" y="2444455"/>
                <a:ext cx="3630958" cy="624915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ACADA6B-9A88-25D9-062C-7996DB284731}"/>
              </a:ext>
            </a:extLst>
          </p:cNvPr>
          <p:cNvSpPr txBox="1"/>
          <p:nvPr/>
        </p:nvSpPr>
        <p:spPr bwMode="auto">
          <a:xfrm>
            <a:off x="7791545" y="806430"/>
            <a:ext cx="654698" cy="36933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摘要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6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9" grpId="0" animBg="1"/>
      <p:bldP spid="2" grpId="0" animBg="1"/>
      <p:bldP spid="5" grpId="0"/>
      <p:bldP spid="8" grpId="0"/>
      <p:bldP spid="9" grpId="0" animBg="1"/>
      <p:bldP spid="4" grpId="0"/>
      <p:bldP spid="13" grpId="0"/>
      <p:bldP spid="1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73" name="Picture 11" descr="4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49418"/>
            <a:ext cx="2232025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461027" y="305966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TW" altLang="en-US" sz="1800" dirty="0">
                <a:solidFill>
                  <a:srgbClr val="000000"/>
                </a:solidFill>
              </a:rPr>
              <a:t>位置的期望值 </a:t>
            </a:r>
            <a:r>
              <a:rPr kumimoji="0" lang="zh-TW" altLang="en-US" dirty="0">
                <a:solidFill>
                  <a:srgbClr val="000000"/>
                </a:solidFill>
              </a:rPr>
              <a:t>（</a:t>
            </a:r>
            <a:r>
              <a:rPr kumimoji="0" lang="zh-TW" altLang="en-US" sz="1800" dirty="0">
                <a:solidFill>
                  <a:srgbClr val="000000"/>
                </a:solidFill>
              </a:rPr>
              <a:t>平均值）即是</a:t>
            </a:r>
            <a:r>
              <a:rPr lang="zh-TW" altLang="en-US" sz="1800" dirty="0"/>
              <a:t>以機率為權重對位置求和：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3">
                <a:extLst>
                  <a:ext uri="{FF2B5EF4-FFF2-40B4-BE49-F238E27FC236}">
                    <a16:creationId xmlns:a16="http://schemas.microsoft.com/office/drawing/2014/main" id="{F091AC43-92AB-8604-8DB9-FC3CDFCA78DF}"/>
                  </a:ext>
                </a:extLst>
              </p:cNvPr>
              <p:cNvSpPr txBox="1"/>
              <p:nvPr/>
            </p:nvSpPr>
            <p:spPr bwMode="auto">
              <a:xfrm>
                <a:off x="1547664" y="4005064"/>
                <a:ext cx="5364088" cy="9019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i="1"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1" name="文字方塊 13">
                <a:extLst>
                  <a:ext uri="{FF2B5EF4-FFF2-40B4-BE49-F238E27FC236}">
                    <a16:creationId xmlns:a16="http://schemas.microsoft.com/office/drawing/2014/main" id="{F091AC43-92AB-8604-8DB9-FC3CDFCA7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664" y="4005064"/>
                <a:ext cx="5364088" cy="901914"/>
              </a:xfrm>
              <a:prstGeom prst="rect">
                <a:avLst/>
              </a:prstGeom>
              <a:blipFill>
                <a:blip r:embed="rId3"/>
                <a:stretch>
                  <a:fillRect l="-943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0086AD39-CE1B-7E95-1FD3-2B2E7CC248A6}"/>
                  </a:ext>
                </a:extLst>
              </p:cNvPr>
              <p:cNvSpPr txBox="1"/>
              <p:nvPr/>
            </p:nvSpPr>
            <p:spPr bwMode="auto">
              <a:xfrm>
                <a:off x="2577150" y="1945866"/>
                <a:ext cx="1944217" cy="84856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0086AD39-CE1B-7E95-1FD3-2B2E7CC24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7150" y="1945866"/>
                <a:ext cx="1944217" cy="848566"/>
              </a:xfrm>
              <a:prstGeom prst="rect">
                <a:avLst/>
              </a:prstGeom>
              <a:blipFill>
                <a:blip r:embed="rId4"/>
                <a:stretch>
                  <a:fillRect t="-101493" b="-1552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951AD98-6052-7538-C553-41E708B8A481}"/>
              </a:ext>
            </a:extLst>
          </p:cNvPr>
          <p:cNvSpPr txBox="1"/>
          <p:nvPr/>
        </p:nvSpPr>
        <p:spPr bwMode="auto">
          <a:xfrm>
            <a:off x="1461027" y="3509570"/>
            <a:ext cx="3744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位置為連續變數，因此需做積分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6">
                <a:extLst>
                  <a:ext uri="{FF2B5EF4-FFF2-40B4-BE49-F238E27FC236}">
                    <a16:creationId xmlns:a16="http://schemas.microsoft.com/office/drawing/2014/main" id="{40EF1E4B-B628-8B5C-FDE7-C47F34C1F2CB}"/>
                  </a:ext>
                </a:extLst>
              </p:cNvPr>
              <p:cNvSpPr txBox="1"/>
              <p:nvPr/>
            </p:nvSpPr>
            <p:spPr bwMode="auto">
              <a:xfrm>
                <a:off x="724778" y="1091803"/>
                <a:ext cx="2378343" cy="53399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CN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6">
                <a:extLst>
                  <a:ext uri="{FF2B5EF4-FFF2-40B4-BE49-F238E27FC236}">
                    <a16:creationId xmlns:a16="http://schemas.microsoft.com/office/drawing/2014/main" id="{40EF1E4B-B628-8B5C-FDE7-C47F34C1F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778" y="1091803"/>
                <a:ext cx="2378343" cy="5339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362CA80-1E0A-010D-9183-5EE716E82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095291"/>
            <a:ext cx="3801265" cy="3215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4FA71DA3-C928-D08E-72F0-35FB5315E492}"/>
                  </a:ext>
                </a:extLst>
              </p:cNvPr>
              <p:cNvSpPr txBox="1"/>
              <p:nvPr/>
            </p:nvSpPr>
            <p:spPr bwMode="auto">
              <a:xfrm>
                <a:off x="724779" y="1754360"/>
                <a:ext cx="2983126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4FA71DA3-C928-D08E-72F0-35FB5315E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779" y="1754360"/>
                <a:ext cx="2983126" cy="901914"/>
              </a:xfrm>
              <a:prstGeom prst="rect">
                <a:avLst/>
              </a:prstGeom>
              <a:blipFill>
                <a:blip r:embed="rId4"/>
                <a:stretch>
                  <a:fillRect l="-6809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F74B189-802A-02ED-A895-B63195A356A9}"/>
              </a:ext>
            </a:extLst>
          </p:cNvPr>
          <p:cNvSpPr txBox="1"/>
          <p:nvPr/>
        </p:nvSpPr>
        <p:spPr bwMode="auto">
          <a:xfrm>
            <a:off x="724778" y="594437"/>
            <a:ext cx="53593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例如：利用此式可以計算波包函數的位置期望值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3">
                <a:extLst>
                  <a:ext uri="{FF2B5EF4-FFF2-40B4-BE49-F238E27FC236}">
                    <a16:creationId xmlns:a16="http://schemas.microsoft.com/office/drawing/2014/main" id="{66118572-5F54-9AF5-DB8C-1023B3E91235}"/>
                  </a:ext>
                </a:extLst>
              </p:cNvPr>
              <p:cNvSpPr txBox="1"/>
              <p:nvPr/>
            </p:nvSpPr>
            <p:spPr bwMode="auto">
              <a:xfrm>
                <a:off x="711659" y="3068960"/>
                <a:ext cx="2077926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𝛼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" name="文字方塊 13">
                <a:extLst>
                  <a:ext uri="{FF2B5EF4-FFF2-40B4-BE49-F238E27FC236}">
                    <a16:creationId xmlns:a16="http://schemas.microsoft.com/office/drawing/2014/main" id="{66118572-5F54-9AF5-DB8C-1023B3E91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659" y="3068960"/>
                <a:ext cx="2077926" cy="901914"/>
              </a:xfrm>
              <a:prstGeom prst="rect">
                <a:avLst/>
              </a:prstGeom>
              <a:blipFill>
                <a:blip r:embed="rId5"/>
                <a:stretch>
                  <a:fillRect l="-13415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3B7349D2-E6EB-9919-5ED3-1599643381B6}"/>
                  </a:ext>
                </a:extLst>
              </p:cNvPr>
              <p:cNvSpPr txBox="1"/>
              <p:nvPr/>
            </p:nvSpPr>
            <p:spPr bwMode="auto">
              <a:xfrm>
                <a:off x="707919" y="4383560"/>
                <a:ext cx="3936089" cy="92711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𝛼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zh-CN" altLang="en-US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＋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𝛼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3B7349D2-E6EB-9919-5ED3-159964338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919" y="4383560"/>
                <a:ext cx="3936089" cy="927113"/>
              </a:xfrm>
              <a:prstGeom prst="rect">
                <a:avLst/>
              </a:prstGeom>
              <a:blipFill>
                <a:blip r:embed="rId6"/>
                <a:stretch>
                  <a:fillRect l="-8360" t="-105405" b="-1648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8749DF6F-2768-7261-AC9D-B19EE25C3AA5}"/>
                  </a:ext>
                </a:extLst>
              </p:cNvPr>
              <p:cNvSpPr txBox="1"/>
              <p:nvPr/>
            </p:nvSpPr>
            <p:spPr bwMode="auto">
              <a:xfrm>
                <a:off x="711392" y="5612508"/>
                <a:ext cx="4508680" cy="9036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𝛼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′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𝛼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8749DF6F-2768-7261-AC9D-B19EE25C3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392" y="5612508"/>
                <a:ext cx="4508680" cy="903645"/>
              </a:xfrm>
              <a:prstGeom prst="rect">
                <a:avLst/>
              </a:prstGeom>
              <a:blipFill>
                <a:blip r:embed="rId7"/>
                <a:stretch>
                  <a:fillRect l="-7042" t="-111111" b="-169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99D23C-519D-B599-5F1C-090DDD7B49A0}"/>
                  </a:ext>
                </a:extLst>
              </p:cNvPr>
              <p:cNvSpPr txBox="1"/>
              <p:nvPr/>
            </p:nvSpPr>
            <p:spPr bwMode="auto">
              <a:xfrm>
                <a:off x="4860032" y="4941341"/>
                <a:ext cx="1133872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99D23C-519D-B599-5F1C-090DDD7B4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032" y="4941341"/>
                <a:ext cx="11338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B3AD6BA2-337D-8C68-E133-275C8E7EF955}"/>
                  </a:ext>
                </a:extLst>
              </p:cNvPr>
              <p:cNvSpPr txBox="1"/>
              <p:nvPr/>
            </p:nvSpPr>
            <p:spPr bwMode="auto">
              <a:xfrm>
                <a:off x="5292080" y="5879664"/>
                <a:ext cx="100476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B3AD6BA2-337D-8C68-E133-275C8E7EF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080" y="5879664"/>
                <a:ext cx="100476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3BCD880-46AE-80BE-42C1-853A59CC79C8}"/>
              </a:ext>
            </a:extLst>
          </p:cNvPr>
          <p:cNvSpPr txBox="1"/>
          <p:nvPr/>
        </p:nvSpPr>
        <p:spPr bwMode="auto">
          <a:xfrm>
            <a:off x="6296844" y="5877272"/>
            <a:ext cx="27396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波包位置期望值在原點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1087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9" name="Text Box 7"/>
          <p:cNvSpPr txBox="1">
            <a:spLocks noChangeArrowheads="1"/>
          </p:cNvSpPr>
          <p:nvPr/>
        </p:nvSpPr>
        <p:spPr bwMode="auto">
          <a:xfrm>
            <a:off x="971600" y="3356992"/>
            <a:ext cx="7857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000000"/>
                </a:solidFill>
              </a:rPr>
              <a:t>任何位置函數、比如位能的期望值就可以用類似方式寫下。</a:t>
            </a:r>
          </a:p>
        </p:txBody>
      </p:sp>
      <p:pic>
        <p:nvPicPr>
          <p:cNvPr id="216073" name="Picture 11" descr="4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094" y="936837"/>
            <a:ext cx="2232025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3">
                <a:extLst>
                  <a:ext uri="{FF2B5EF4-FFF2-40B4-BE49-F238E27FC236}">
                    <a16:creationId xmlns:a16="http://schemas.microsoft.com/office/drawing/2014/main" id="{F091AC43-92AB-8604-8DB9-FC3CDFCA78DF}"/>
                  </a:ext>
                </a:extLst>
              </p:cNvPr>
              <p:cNvSpPr txBox="1"/>
              <p:nvPr/>
            </p:nvSpPr>
            <p:spPr bwMode="auto">
              <a:xfrm>
                <a:off x="2279981" y="1589986"/>
                <a:ext cx="3240360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1" name="文字方塊 13">
                <a:extLst>
                  <a:ext uri="{FF2B5EF4-FFF2-40B4-BE49-F238E27FC236}">
                    <a16:creationId xmlns:a16="http://schemas.microsoft.com/office/drawing/2014/main" id="{F091AC43-92AB-8604-8DB9-FC3CDFCA7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9981" y="1589986"/>
                <a:ext cx="3240360" cy="901914"/>
              </a:xfrm>
              <a:prstGeom prst="rect">
                <a:avLst/>
              </a:prstGeom>
              <a:blipFill>
                <a:blip r:embed="rId3"/>
                <a:stretch>
                  <a:fillRect l="-4688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D8F10237-CB91-F8BF-7667-B570255D1351}"/>
                  </a:ext>
                </a:extLst>
              </p:cNvPr>
              <p:cNvSpPr txBox="1"/>
              <p:nvPr/>
            </p:nvSpPr>
            <p:spPr bwMode="auto">
              <a:xfrm>
                <a:off x="971601" y="3873921"/>
                <a:ext cx="6269558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i="1"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D8F10237-CB91-F8BF-7667-B570255D1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1" y="3873921"/>
                <a:ext cx="6269558" cy="901914"/>
              </a:xfrm>
              <a:prstGeom prst="rect">
                <a:avLst/>
              </a:prstGeom>
              <a:blipFill>
                <a:blip r:embed="rId4"/>
                <a:stretch>
                  <a:fillRect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>
            <a:extLst>
              <a:ext uri="{FF2B5EF4-FFF2-40B4-BE49-F238E27FC236}">
                <a16:creationId xmlns:a16="http://schemas.microsoft.com/office/drawing/2014/main" id="{D72857C4-1701-C4F9-66AD-4ECB27FCED1A}"/>
              </a:ext>
            </a:extLst>
          </p:cNvPr>
          <p:cNvSpPr/>
          <p:nvPr/>
        </p:nvSpPr>
        <p:spPr>
          <a:xfrm>
            <a:off x="3865724" y="2640765"/>
            <a:ext cx="249597" cy="72008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0">
                <a:extLst>
                  <a:ext uri="{FF2B5EF4-FFF2-40B4-BE49-F238E27FC236}">
                    <a16:creationId xmlns:a16="http://schemas.microsoft.com/office/drawing/2014/main" id="{0FDD35E2-FB0F-A2D8-5A55-7F86969274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7704" y="5298846"/>
                <a:ext cx="50756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我們還可以用此式來計算位置的不確定性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4" name="Text Box 10">
                <a:extLst>
                  <a:ext uri="{FF2B5EF4-FFF2-40B4-BE49-F238E27FC236}">
                    <a16:creationId xmlns:a16="http://schemas.microsoft.com/office/drawing/2014/main" id="{0FDD35E2-FB0F-A2D8-5A55-7F8696927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5298846"/>
                <a:ext cx="5075648" cy="369332"/>
              </a:xfrm>
              <a:prstGeom prst="rect">
                <a:avLst/>
              </a:prstGeom>
              <a:blipFill>
                <a:blip r:embed="rId5"/>
                <a:stretch>
                  <a:fillRect l="-99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224FF77-35CA-1823-BFD3-11AC78333B74}"/>
              </a:ext>
            </a:extLst>
          </p:cNvPr>
          <p:cNvSpPr txBox="1"/>
          <p:nvPr/>
        </p:nvSpPr>
        <p:spPr bwMode="auto">
          <a:xfrm>
            <a:off x="971600" y="1128039"/>
            <a:ext cx="3960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有了位置期望值的計算式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288278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01" name="Text Box 10"/>
              <p:cNvSpPr txBox="1">
                <a:spLocks noChangeArrowheads="1"/>
              </p:cNvSpPr>
              <p:nvPr/>
            </p:nvSpPr>
            <p:spPr bwMode="auto">
              <a:xfrm>
                <a:off x="632685" y="938557"/>
                <a:ext cx="7521299" cy="378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測量一個物理量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時的不確定性，由測量結果分布的</a:t>
                </a:r>
                <a:r>
                  <a:rPr kumimoji="0" lang="zh-TW" alt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標準差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來描述 ：</a:t>
                </a:r>
              </a:p>
            </p:txBody>
          </p:sp>
        </mc:Choice>
        <mc:Fallback xmlns="">
          <p:sp>
            <p:nvSpPr>
              <p:cNvPr id="80901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685" y="938557"/>
                <a:ext cx="7521299" cy="378758"/>
              </a:xfrm>
              <a:prstGeom prst="rect">
                <a:avLst/>
              </a:prstGeom>
              <a:blipFill>
                <a:blip r:embed="rId2"/>
                <a:stretch>
                  <a:fillRect l="-673"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BD5C51F5-C265-2A6A-1CFB-150FB52A1304}"/>
                  </a:ext>
                </a:extLst>
              </p:cNvPr>
              <p:cNvSpPr txBox="1"/>
              <p:nvPr/>
            </p:nvSpPr>
            <p:spPr bwMode="auto">
              <a:xfrm>
                <a:off x="607719" y="3886271"/>
                <a:ext cx="5563531" cy="103874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altLang="zh-TW" sz="1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𝑑𝑥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p>
                                      <m:r>
                                        <a:rPr lang="en-US" altLang="zh-TW" sz="1800" i="1">
                                          <a:latin typeface="Cambria Math"/>
                                          <a:ea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el-GR" altLang="zh-TW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BD5C51F5-C265-2A6A-1CFB-150FB52A1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719" y="3886271"/>
                <a:ext cx="5563531" cy="1038746"/>
              </a:xfrm>
              <a:prstGeom prst="rect">
                <a:avLst/>
              </a:prstGeom>
              <a:blipFill>
                <a:blip r:embed="rId3"/>
                <a:stretch>
                  <a:fillRect l="-10274" t="-89024" b="-145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A70A0043-84E7-5783-E06F-990350B2E344}"/>
                  </a:ext>
                </a:extLst>
              </p:cNvPr>
              <p:cNvSpPr txBox="1"/>
              <p:nvPr/>
            </p:nvSpPr>
            <p:spPr bwMode="auto">
              <a:xfrm>
                <a:off x="636022" y="2839384"/>
                <a:ext cx="588019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A70A0043-84E7-5783-E06F-990350B2E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022" y="2839384"/>
                <a:ext cx="588019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2" descr="0007">
            <a:extLst>
              <a:ext uri="{FF2B5EF4-FFF2-40B4-BE49-F238E27FC236}">
                <a16:creationId xmlns:a16="http://schemas.microsoft.com/office/drawing/2014/main" id="{29AAAC5C-6E09-A8CD-0BB2-EC42F7F98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96944"/>
            <a:ext cx="2454339" cy="203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5D4923-8493-DC15-65F1-96A64C90C2B4}"/>
              </a:ext>
            </a:extLst>
          </p:cNvPr>
          <p:cNvSpPr txBox="1"/>
          <p:nvPr/>
        </p:nvSpPr>
        <p:spPr bwMode="auto">
          <a:xfrm>
            <a:off x="643865" y="1375857"/>
            <a:ext cx="7510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可定義為「測量值與期望值的差」的平方的期望值的開根號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EAFC7674-4387-CC5D-6590-EB10866E6AFE}"/>
                  </a:ext>
                </a:extLst>
              </p:cNvPr>
              <p:cNvSpPr txBox="1"/>
              <p:nvPr/>
            </p:nvSpPr>
            <p:spPr bwMode="auto">
              <a:xfrm>
                <a:off x="636024" y="5501618"/>
                <a:ext cx="2124406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EAFC7674-4387-CC5D-6590-EB10866E6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024" y="5501618"/>
                <a:ext cx="21244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3">
                <a:extLst>
                  <a:ext uri="{FF2B5EF4-FFF2-40B4-BE49-F238E27FC236}">
                    <a16:creationId xmlns:a16="http://schemas.microsoft.com/office/drawing/2014/main" id="{6AFF9693-367F-49F9-999B-97B32C6867EB}"/>
                  </a:ext>
                </a:extLst>
              </p:cNvPr>
              <p:cNvSpPr txBox="1"/>
              <p:nvPr/>
            </p:nvSpPr>
            <p:spPr bwMode="auto">
              <a:xfrm>
                <a:off x="3120469" y="5501618"/>
                <a:ext cx="2124406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0" name="文字方塊 13">
                <a:extLst>
                  <a:ext uri="{FF2B5EF4-FFF2-40B4-BE49-F238E27FC236}">
                    <a16:creationId xmlns:a16="http://schemas.microsoft.com/office/drawing/2014/main" id="{6AFF9693-367F-49F9-999B-97B32C686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0469" y="5501618"/>
                <a:ext cx="2124406" cy="369332"/>
              </a:xfrm>
              <a:prstGeom prst="rect">
                <a:avLst/>
              </a:prstGeom>
              <a:blipFill>
                <a:blip r:embed="rId7"/>
                <a:stretch>
                  <a:fillRect b="-96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0">
                <a:extLst>
                  <a:ext uri="{FF2B5EF4-FFF2-40B4-BE49-F238E27FC236}">
                    <a16:creationId xmlns:a16="http://schemas.microsoft.com/office/drawing/2014/main" id="{87F78175-6459-AF71-E342-F91791D038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023" y="4996510"/>
                <a:ext cx="6300870" cy="378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位置與動量的不確定性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，現在可以精確定義與計算了。</a:t>
                </a:r>
              </a:p>
            </p:txBody>
          </p:sp>
        </mc:Choice>
        <mc:Fallback xmlns="">
          <p:sp>
            <p:nvSpPr>
              <p:cNvPr id="11" name="Text Box 10">
                <a:extLst>
                  <a:ext uri="{FF2B5EF4-FFF2-40B4-BE49-F238E27FC236}">
                    <a16:creationId xmlns:a16="http://schemas.microsoft.com/office/drawing/2014/main" id="{87F78175-6459-AF71-E342-F91791D03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023" y="4996510"/>
                <a:ext cx="6300870" cy="378758"/>
              </a:xfrm>
              <a:prstGeom prst="rect">
                <a:avLst/>
              </a:prstGeom>
              <a:blipFill>
                <a:blip r:embed="rId8"/>
                <a:stretch>
                  <a:fillRect l="-602" t="-6452" r="-60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B289FAA0-66F8-5112-3380-0131BC58AFAA}"/>
                  </a:ext>
                </a:extLst>
              </p:cNvPr>
              <p:cNvSpPr txBox="1"/>
              <p:nvPr/>
            </p:nvSpPr>
            <p:spPr bwMode="auto">
              <a:xfrm>
                <a:off x="628979" y="1838036"/>
                <a:ext cx="229613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B289FAA0-66F8-5112-3380-0131BC58A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979" y="1838036"/>
                <a:ext cx="229613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04E93CF-F31A-1DC5-E8C6-9D53E64537FE}"/>
              </a:ext>
            </a:extLst>
          </p:cNvPr>
          <p:cNvSpPr txBox="1"/>
          <p:nvPr/>
        </p:nvSpPr>
        <p:spPr bwMode="auto">
          <a:xfrm>
            <a:off x="628979" y="2466392"/>
            <a:ext cx="2016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此式可化簡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FB417A-9539-4226-D05E-BA96F28DBDCD}"/>
              </a:ext>
            </a:extLst>
          </p:cNvPr>
          <p:cNvSpPr txBox="1"/>
          <p:nvPr/>
        </p:nvSpPr>
        <p:spPr bwMode="auto">
          <a:xfrm>
            <a:off x="582220" y="3390589"/>
            <a:ext cx="49242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這兩個期望值都可以用波函數計算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115429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6">
                <a:extLst>
                  <a:ext uri="{FF2B5EF4-FFF2-40B4-BE49-F238E27FC236}">
                    <a16:creationId xmlns:a16="http://schemas.microsoft.com/office/drawing/2014/main" id="{40EF1E4B-B628-8B5C-FDE7-C47F34C1F2CB}"/>
                  </a:ext>
                </a:extLst>
              </p:cNvPr>
              <p:cNvSpPr txBox="1"/>
              <p:nvPr/>
            </p:nvSpPr>
            <p:spPr bwMode="auto">
              <a:xfrm>
                <a:off x="702718" y="1395111"/>
                <a:ext cx="3887090" cy="53399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CN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6">
                <a:extLst>
                  <a:ext uri="{FF2B5EF4-FFF2-40B4-BE49-F238E27FC236}">
                    <a16:creationId xmlns:a16="http://schemas.microsoft.com/office/drawing/2014/main" id="{40EF1E4B-B628-8B5C-FDE7-C47F34C1F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718" y="1395111"/>
                <a:ext cx="3887090" cy="5339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362CA80-1E0A-010D-9183-5EE716E82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681" y="121890"/>
            <a:ext cx="3801265" cy="3215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18E1C542-CC3C-B506-7EFE-8819F2FAFF48}"/>
                  </a:ext>
                </a:extLst>
              </p:cNvPr>
              <p:cNvSpPr txBox="1"/>
              <p:nvPr/>
            </p:nvSpPr>
            <p:spPr bwMode="auto">
              <a:xfrm>
                <a:off x="726548" y="610641"/>
                <a:ext cx="2124406" cy="44050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18E1C542-CC3C-B506-7EFE-8819F2FAF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6548" y="610641"/>
                <a:ext cx="2124406" cy="440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4FA71DA3-C928-D08E-72F0-35FB5315E492}"/>
                  </a:ext>
                </a:extLst>
              </p:cNvPr>
              <p:cNvSpPr txBox="1"/>
              <p:nvPr/>
            </p:nvSpPr>
            <p:spPr bwMode="auto">
              <a:xfrm>
                <a:off x="728350" y="2205317"/>
                <a:ext cx="3271159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4FA71DA3-C928-D08E-72F0-35FB5315E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350" y="2205317"/>
                <a:ext cx="3271159" cy="901914"/>
              </a:xfrm>
              <a:prstGeom prst="rect">
                <a:avLst/>
              </a:prstGeom>
              <a:blipFill>
                <a:blip r:embed="rId5"/>
                <a:stretch>
                  <a:fillRect l="-1550"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F74B189-802A-02ED-A895-B63195A356A9}"/>
              </a:ext>
            </a:extLst>
          </p:cNvPr>
          <p:cNvSpPr txBox="1"/>
          <p:nvPr/>
        </p:nvSpPr>
        <p:spPr bwMode="auto">
          <a:xfrm>
            <a:off x="702718" y="3216315"/>
            <a:ext cx="3456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首先要將波包函數歸一化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7168102A-0CE2-CADA-6EFC-C5DED937A19D}"/>
                  </a:ext>
                </a:extLst>
              </p:cNvPr>
              <p:cNvSpPr txBox="1"/>
              <p:nvPr/>
            </p:nvSpPr>
            <p:spPr bwMode="auto">
              <a:xfrm>
                <a:off x="724778" y="3645024"/>
                <a:ext cx="6439510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1=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7168102A-0CE2-CADA-6EFC-C5DED937A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778" y="3645024"/>
                <a:ext cx="6439510" cy="901914"/>
              </a:xfrm>
              <a:prstGeom prst="rect">
                <a:avLst/>
              </a:prstGeom>
              <a:blipFill>
                <a:blip r:embed="rId6"/>
                <a:stretch>
                  <a:fillRect l="-5720" t="-111111" b="-169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6">
                <a:extLst>
                  <a:ext uri="{FF2B5EF4-FFF2-40B4-BE49-F238E27FC236}">
                    <a16:creationId xmlns:a16="http://schemas.microsoft.com/office/drawing/2014/main" id="{CC3A95E7-FFAF-087F-8D70-B7664FF2B73A}"/>
                  </a:ext>
                </a:extLst>
              </p:cNvPr>
              <p:cNvSpPr txBox="1"/>
              <p:nvPr/>
            </p:nvSpPr>
            <p:spPr bwMode="auto">
              <a:xfrm>
                <a:off x="4146352" y="601125"/>
                <a:ext cx="822469" cy="6127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文字方塊 6">
                <a:extLst>
                  <a:ext uri="{FF2B5EF4-FFF2-40B4-BE49-F238E27FC236}">
                    <a16:creationId xmlns:a16="http://schemas.microsoft.com/office/drawing/2014/main" id="{CC3A95E7-FFAF-087F-8D70-B7664FF2B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6352" y="601125"/>
                <a:ext cx="822469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93BA56C-E1C2-C641-7DC1-48575E239597}"/>
                  </a:ext>
                </a:extLst>
              </p:cNvPr>
              <p:cNvSpPr txBox="1"/>
              <p:nvPr/>
            </p:nvSpPr>
            <p:spPr bwMode="auto">
              <a:xfrm>
                <a:off x="7668344" y="3781099"/>
                <a:ext cx="1164341" cy="65601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93BA56C-E1C2-C641-7DC1-48575E239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8344" y="3781099"/>
                <a:ext cx="1164341" cy="6560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3">
                <a:extLst>
                  <a:ext uri="{FF2B5EF4-FFF2-40B4-BE49-F238E27FC236}">
                    <a16:creationId xmlns:a16="http://schemas.microsoft.com/office/drawing/2014/main" id="{6F50CBA0-A716-6860-DC1D-118AE7893E5E}"/>
                  </a:ext>
                </a:extLst>
              </p:cNvPr>
              <p:cNvSpPr txBox="1"/>
              <p:nvPr/>
            </p:nvSpPr>
            <p:spPr bwMode="auto">
              <a:xfrm>
                <a:off x="724422" y="4715208"/>
                <a:ext cx="7804091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6" name="文字方塊 13">
                <a:extLst>
                  <a:ext uri="{FF2B5EF4-FFF2-40B4-BE49-F238E27FC236}">
                    <a16:creationId xmlns:a16="http://schemas.microsoft.com/office/drawing/2014/main" id="{6F50CBA0-A716-6860-DC1D-118AE7893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422" y="4715208"/>
                <a:ext cx="7804091" cy="901914"/>
              </a:xfrm>
              <a:prstGeom prst="rect">
                <a:avLst/>
              </a:prstGeom>
              <a:blipFill>
                <a:blip r:embed="rId9"/>
                <a:stretch>
                  <a:fillRect l="-1138" t="-111111" b="-169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3">
                <a:extLst>
                  <a:ext uri="{FF2B5EF4-FFF2-40B4-BE49-F238E27FC236}">
                    <a16:creationId xmlns:a16="http://schemas.microsoft.com/office/drawing/2014/main" id="{E3E06686-C50E-C97E-81CB-8D025C9F9725}"/>
                  </a:ext>
                </a:extLst>
              </p:cNvPr>
              <p:cNvSpPr txBox="1"/>
              <p:nvPr/>
            </p:nvSpPr>
            <p:spPr bwMode="auto">
              <a:xfrm>
                <a:off x="724422" y="5753072"/>
                <a:ext cx="4063246" cy="7146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ra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</m:rad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</m:rad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7" name="文字方塊 13">
                <a:extLst>
                  <a:ext uri="{FF2B5EF4-FFF2-40B4-BE49-F238E27FC236}">
                    <a16:creationId xmlns:a16="http://schemas.microsoft.com/office/drawing/2014/main" id="{E3E06686-C50E-C97E-81CB-8D025C9F9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422" y="5753072"/>
                <a:ext cx="4063246" cy="714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3">
                <a:extLst>
                  <a:ext uri="{FF2B5EF4-FFF2-40B4-BE49-F238E27FC236}">
                    <a16:creationId xmlns:a16="http://schemas.microsoft.com/office/drawing/2014/main" id="{38FC35A6-99FD-F100-4EAA-04AD161D5463}"/>
                  </a:ext>
                </a:extLst>
              </p:cNvPr>
              <p:cNvSpPr txBox="1"/>
              <p:nvPr/>
            </p:nvSpPr>
            <p:spPr bwMode="auto">
              <a:xfrm>
                <a:off x="5047815" y="5777333"/>
                <a:ext cx="2800596" cy="65601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8" name="文字方塊 13">
                <a:extLst>
                  <a:ext uri="{FF2B5EF4-FFF2-40B4-BE49-F238E27FC236}">
                    <a16:creationId xmlns:a16="http://schemas.microsoft.com/office/drawing/2014/main" id="{38FC35A6-99FD-F100-4EAA-04AD161D5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7815" y="5777333"/>
                <a:ext cx="2800596" cy="6560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90909B-3777-D20E-F44C-FA6189DBB3E4}"/>
                  </a:ext>
                </a:extLst>
              </p:cNvPr>
              <p:cNvSpPr txBox="1"/>
              <p:nvPr/>
            </p:nvSpPr>
            <p:spPr bwMode="auto">
              <a:xfrm>
                <a:off x="720066" y="151602"/>
                <a:ext cx="49327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讓我們試一下計算波包的</a:t>
                </a: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不確定性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90909B-3777-D20E-F44C-FA6189DBB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066" y="151602"/>
                <a:ext cx="4932718" cy="369332"/>
              </a:xfrm>
              <a:prstGeom prst="rect">
                <a:avLst/>
              </a:prstGeom>
              <a:blipFill>
                <a:blip r:embed="rId12"/>
                <a:stretch>
                  <a:fillRect l="-1028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2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Chia-Hung Chang\Pictures\2008-04-14 波包\波包 002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1" t="4893" r="53658" b="26437"/>
          <a:stretch>
            <a:fillRect/>
          </a:stretch>
        </p:blipFill>
        <p:spPr bwMode="auto">
          <a:xfrm>
            <a:off x="2547938" y="3784600"/>
            <a:ext cx="24431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文字方塊 4"/>
          <p:cNvSpPr txBox="1">
            <a:spLocks noChangeArrowheads="1"/>
          </p:cNvSpPr>
          <p:nvPr/>
        </p:nvSpPr>
        <p:spPr bwMode="auto">
          <a:xfrm>
            <a:off x="469900" y="6201330"/>
            <a:ext cx="6046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對於波包，動量與位置的不準度滿足測不準原理！</a:t>
            </a:r>
          </a:p>
        </p:txBody>
      </p:sp>
      <p:sp>
        <p:nvSpPr>
          <p:cNvPr id="36869" name="Text Box 2"/>
          <p:cNvSpPr txBox="1">
            <a:spLocks noChangeArrowheads="1"/>
          </p:cNvSpPr>
          <p:nvPr/>
        </p:nvSpPr>
        <p:spPr bwMode="auto">
          <a:xfrm>
            <a:off x="3418436" y="209489"/>
            <a:ext cx="192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</a:rPr>
              <a:t>波包的寬度</a:t>
            </a:r>
          </a:p>
        </p:txBody>
      </p:sp>
      <p:pic>
        <p:nvPicPr>
          <p:cNvPr id="36870" name="Picture 3" descr="C:\Users\Chia-Hung Chang\Pictures\2008-04-14 波包\波包 002.jpg"/>
          <p:cNvPicPr>
            <a:picLocks noChangeAspect="1" noChangeArrowheads="1"/>
          </p:cNvPicPr>
          <p:nvPr/>
        </p:nvPicPr>
        <p:blipFill rotWithShape="1"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2" t="4904" r="14989" b="29240"/>
          <a:stretch/>
        </p:blipFill>
        <p:spPr bwMode="auto">
          <a:xfrm>
            <a:off x="2476500" y="1069975"/>
            <a:ext cx="2308225" cy="221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871" name="文字方塊 9"/>
              <p:cNvSpPr txBox="1">
                <a:spLocks noChangeArrowheads="1"/>
              </p:cNvSpPr>
              <p:nvPr/>
            </p:nvSpPr>
            <p:spPr bwMode="auto">
              <a:xfrm>
                <a:off x="396124" y="587313"/>
                <a:ext cx="842434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如果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/>
                  <a:t>的分布是高斯分布，寬度</a:t>
                </a:r>
                <a14:m>
                  <m:oMath xmlns:m="http://schemas.openxmlformats.org/officeDocument/2006/math">
                    <m:r>
                      <a:rPr lang="en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zh-TW" altLang="en-US" dirty="0"/>
                  <a:t>即是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TW" altLang="en-US" dirty="0"/>
                  <a:t>測量的不準度：</a:t>
                </a:r>
              </a:p>
            </p:txBody>
          </p:sp>
        </mc:Choice>
        <mc:Fallback xmlns="">
          <p:sp>
            <p:nvSpPr>
              <p:cNvPr id="36871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124" y="587313"/>
                <a:ext cx="8424347" cy="369332"/>
              </a:xfrm>
              <a:prstGeom prst="rect">
                <a:avLst/>
              </a:prstGeom>
              <a:blipFill>
                <a:blip r:embed="rId3"/>
                <a:stretch>
                  <a:fillRect l="-60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2" name="文字方塊 10"/>
              <p:cNvSpPr txBox="1">
                <a:spLocks noChangeArrowheads="1"/>
              </p:cNvSpPr>
              <p:nvPr/>
            </p:nvSpPr>
            <p:spPr bwMode="auto">
              <a:xfrm>
                <a:off x="4119562" y="1998663"/>
                <a:ext cx="596453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zh-TW" sz="1600" b="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altLang="zh-TW" sz="1600" i="0" dirty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altLang="zh-TW" sz="16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zh-TW" altLang="en-US" sz="1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872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9562" y="1998663"/>
                <a:ext cx="596453" cy="338554"/>
              </a:xfrm>
              <a:prstGeom prst="rect">
                <a:avLst/>
              </a:prstGeom>
              <a:blipFill>
                <a:blip r:embed="rId4"/>
                <a:stretch>
                  <a:fillRect t="-3704" b="-22222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3" name="文字方塊 11"/>
              <p:cNvSpPr txBox="1">
                <a:spLocks noChangeArrowheads="1"/>
              </p:cNvSpPr>
              <p:nvPr/>
            </p:nvSpPr>
            <p:spPr bwMode="auto">
              <a:xfrm>
                <a:off x="4333875" y="4641850"/>
                <a:ext cx="633413" cy="369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altLang="zh-TW" i="0" dirty="0" smtClean="0">
                          <a:latin typeface="Cambria Math"/>
                        </a:rPr>
                        <m:t>Δ</m:t>
                      </m:r>
                      <m:r>
                        <a:rPr lang="en-US" altLang="zh-TW" i="1" dirty="0">
                          <a:latin typeface="Cambria Math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873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3875" y="4641850"/>
                <a:ext cx="633413" cy="3698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4" name="文字方塊 12"/>
              <p:cNvSpPr txBox="1">
                <a:spLocks noChangeArrowheads="1"/>
              </p:cNvSpPr>
              <p:nvPr/>
            </p:nvSpPr>
            <p:spPr bwMode="auto">
              <a:xfrm>
                <a:off x="396124" y="3284538"/>
                <a:ext cx="874787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波函數強度分布也是一個高斯分布，中心點在原點，寬度</a:t>
                </a:r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zh-TW" altLang="en-US" dirty="0"/>
                  <a:t>即是位置測量的不準度：</a:t>
                </a:r>
              </a:p>
            </p:txBody>
          </p:sp>
        </mc:Choice>
        <mc:Fallback xmlns="">
          <p:sp>
            <p:nvSpPr>
              <p:cNvPr id="36874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124" y="3284538"/>
                <a:ext cx="8747876" cy="369332"/>
              </a:xfrm>
              <a:prstGeom prst="rect">
                <a:avLst/>
              </a:prstGeom>
              <a:blipFill>
                <a:blip r:embed="rId6"/>
                <a:stretch>
                  <a:fillRect l="-58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 bwMode="auto">
              <a:xfrm>
                <a:off x="5350265" y="5679726"/>
                <a:ext cx="1249253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  <a:cs typeface="Times New Roman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𝑝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~</m:t>
                      </m:r>
                      <m:r>
                        <a:rPr lang="en-US" altLang="zh-TW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ℏ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0265" y="5679726"/>
                <a:ext cx="1249253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6">
                <a:extLst>
                  <a:ext uri="{FF2B5EF4-FFF2-40B4-BE49-F238E27FC236}">
                    <a16:creationId xmlns:a16="http://schemas.microsoft.com/office/drawing/2014/main" id="{3D0E76CE-324E-3D07-035D-05ED3B624B72}"/>
                  </a:ext>
                </a:extLst>
              </p:cNvPr>
              <p:cNvSpPr txBox="1"/>
              <p:nvPr/>
            </p:nvSpPr>
            <p:spPr bwMode="auto">
              <a:xfrm>
                <a:off x="5361560" y="1654055"/>
                <a:ext cx="2364237" cy="49071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𝑝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文字方塊 6">
                <a:extLst>
                  <a:ext uri="{FF2B5EF4-FFF2-40B4-BE49-F238E27FC236}">
                    <a16:creationId xmlns:a16="http://schemas.microsoft.com/office/drawing/2014/main" id="{3D0E76CE-324E-3D07-035D-05ED3B624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1560" y="1654055"/>
                <a:ext cx="2364237" cy="490712"/>
              </a:xfrm>
              <a:prstGeom prst="rect">
                <a:avLst/>
              </a:prstGeom>
              <a:blipFill>
                <a:blip r:embed="rId8"/>
                <a:stretch>
                  <a:fillRect b="-128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E5CFB7-FC51-84ED-8244-BC988E951E5A}"/>
                  </a:ext>
                </a:extLst>
              </p:cNvPr>
              <p:cNvSpPr txBox="1"/>
              <p:nvPr/>
            </p:nvSpPr>
            <p:spPr bwMode="auto">
              <a:xfrm>
                <a:off x="5361560" y="2263167"/>
                <a:ext cx="1453108" cy="37241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=ℏ/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e>
                      </m:ra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E5CFB7-FC51-84ED-8244-BC988E951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1560" y="2263167"/>
                <a:ext cx="1453108" cy="372410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E89A44E-06A0-35C7-E230-7F21B6F81073}"/>
                  </a:ext>
                </a:extLst>
              </p:cNvPr>
              <p:cNvSpPr txBox="1"/>
              <p:nvPr/>
            </p:nvSpPr>
            <p:spPr bwMode="auto">
              <a:xfrm>
                <a:off x="5361560" y="3789352"/>
                <a:ext cx="1832296" cy="53399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,0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E89A44E-06A0-35C7-E230-7F21B6F81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1560" y="3789352"/>
                <a:ext cx="1832296" cy="5339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ED03C1-7AD9-0ED3-CBDD-D4174C33655F}"/>
                  </a:ext>
                </a:extLst>
              </p:cNvPr>
              <p:cNvSpPr txBox="1"/>
              <p:nvPr/>
            </p:nvSpPr>
            <p:spPr bwMode="auto">
              <a:xfrm>
                <a:off x="5361560" y="4555190"/>
                <a:ext cx="1226664" cy="37241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e>
                      </m:ra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ED03C1-7AD9-0ED3-CBDD-D4174C336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1560" y="4555190"/>
                <a:ext cx="1226664" cy="3724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6">
                <a:extLst>
                  <a:ext uri="{FF2B5EF4-FFF2-40B4-BE49-F238E27FC236}">
                    <a16:creationId xmlns:a16="http://schemas.microsoft.com/office/drawing/2014/main" id="{02D90646-F58A-B3E7-1170-95A41073BC35}"/>
                  </a:ext>
                </a:extLst>
              </p:cNvPr>
              <p:cNvSpPr txBox="1"/>
              <p:nvPr/>
            </p:nvSpPr>
            <p:spPr bwMode="auto">
              <a:xfrm>
                <a:off x="2623283" y="1094416"/>
                <a:ext cx="803810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6">
                <a:extLst>
                  <a:ext uri="{FF2B5EF4-FFF2-40B4-BE49-F238E27FC236}">
                    <a16:creationId xmlns:a16="http://schemas.microsoft.com/office/drawing/2014/main" id="{02D90646-F58A-B3E7-1170-95A41073B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3283" y="1094416"/>
                <a:ext cx="803810" cy="307777"/>
              </a:xfrm>
              <a:prstGeom prst="rect">
                <a:avLst/>
              </a:prstGeom>
              <a:blipFill>
                <a:blip r:embed="rId12"/>
                <a:stretch>
                  <a:fillRect b="-1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1CE742-EB7C-142F-DFD2-AD0FBB0E2517}"/>
                  </a:ext>
                </a:extLst>
              </p:cNvPr>
              <p:cNvSpPr txBox="1"/>
              <p:nvPr/>
            </p:nvSpPr>
            <p:spPr bwMode="auto">
              <a:xfrm>
                <a:off x="4931508" y="1183749"/>
                <a:ext cx="382937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若取極值的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左右位置為寬度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1CE742-EB7C-142F-DFD2-AD0FBB0E2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1508" y="1183749"/>
                <a:ext cx="3829371" cy="369332"/>
              </a:xfrm>
              <a:prstGeom prst="rect">
                <a:avLst/>
              </a:prstGeom>
              <a:blipFill>
                <a:blip r:embed="rId13"/>
                <a:stretch>
                  <a:fillRect l="-1325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0">
                <a:extLst>
                  <a:ext uri="{FF2B5EF4-FFF2-40B4-BE49-F238E27FC236}">
                    <a16:creationId xmlns:a16="http://schemas.microsoft.com/office/drawing/2014/main" id="{A8E5B4F7-9549-F702-6542-9E89CB4CBC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7004" y="2927351"/>
                <a:ext cx="209011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𝑝</m:t>
                      </m:r>
                    </m:oMath>
                  </m:oMathPara>
                </a14:m>
                <a:endParaRPr lang="zh-TW" altLang="en-US" sz="1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10">
                <a:extLst>
                  <a:ext uri="{FF2B5EF4-FFF2-40B4-BE49-F238E27FC236}">
                    <a16:creationId xmlns:a16="http://schemas.microsoft.com/office/drawing/2014/main" id="{A8E5B4F7-9549-F702-6542-9E89CB4CB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7004" y="2927351"/>
                <a:ext cx="209011" cy="338554"/>
              </a:xfrm>
              <a:prstGeom prst="rect">
                <a:avLst/>
              </a:prstGeom>
              <a:blipFill>
                <a:blip r:embed="rId14"/>
                <a:stretch>
                  <a:fillRect r="-27778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0">
                <a:extLst>
                  <a:ext uri="{FF2B5EF4-FFF2-40B4-BE49-F238E27FC236}">
                    <a16:creationId xmlns:a16="http://schemas.microsoft.com/office/drawing/2014/main" id="{852A1BD1-BC16-C674-4646-61DBF2348D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5075" y="2945210"/>
                <a:ext cx="448888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16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1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文字方塊 10">
                <a:extLst>
                  <a:ext uri="{FF2B5EF4-FFF2-40B4-BE49-F238E27FC236}">
                    <a16:creationId xmlns:a16="http://schemas.microsoft.com/office/drawing/2014/main" id="{852A1BD1-BC16-C674-4646-61DBF2348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5075" y="2945210"/>
                <a:ext cx="448888" cy="338554"/>
              </a:xfrm>
              <a:prstGeom prst="rect">
                <a:avLst/>
              </a:prstGeom>
              <a:blipFill>
                <a:blip r:embed="rId15"/>
                <a:stretch>
                  <a:fillRect b="-3571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17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6">
                <a:extLst>
                  <a:ext uri="{FF2B5EF4-FFF2-40B4-BE49-F238E27FC236}">
                    <a16:creationId xmlns:a16="http://schemas.microsoft.com/office/drawing/2014/main" id="{FA4EAA22-7AE2-55EF-27B3-664C8E27BB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2085" y="1736714"/>
                <a:ext cx="48965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動量測量結果在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zh-TW" altLang="en-US" dirty="0"/>
                  <a:t>與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𝑑𝑝</m:t>
                    </m:r>
                  </m:oMath>
                </a14:m>
                <a:r>
                  <a:rPr lang="zh-TW" altLang="en-US" dirty="0"/>
                  <a:t>之間發現的機率：</a:t>
                </a:r>
              </a:p>
            </p:txBody>
          </p:sp>
        </mc:Choice>
        <mc:Fallback xmlns="">
          <p:sp>
            <p:nvSpPr>
              <p:cNvPr id="10" name="Text Box 6">
                <a:extLst>
                  <a:ext uri="{FF2B5EF4-FFF2-40B4-BE49-F238E27FC236}">
                    <a16:creationId xmlns:a16="http://schemas.microsoft.com/office/drawing/2014/main" id="{FA4EAA22-7AE2-55EF-27B3-664C8E27B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085" y="1736714"/>
                <a:ext cx="4896544" cy="369332"/>
              </a:xfrm>
              <a:prstGeom prst="rect">
                <a:avLst/>
              </a:prstGeom>
              <a:blipFill>
                <a:blip r:embed="rId2"/>
                <a:stretch>
                  <a:fillRect l="-103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1">
                <a:extLst>
                  <a:ext uri="{FF2B5EF4-FFF2-40B4-BE49-F238E27FC236}">
                    <a16:creationId xmlns:a16="http://schemas.microsoft.com/office/drawing/2014/main" id="{896A5825-EA86-3314-64E9-171A14B6BD85}"/>
                  </a:ext>
                </a:extLst>
              </p:cNvPr>
              <p:cNvSpPr txBox="1"/>
              <p:nvPr/>
            </p:nvSpPr>
            <p:spPr bwMode="auto">
              <a:xfrm>
                <a:off x="694991" y="2177367"/>
                <a:ext cx="3489775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altLang="zh-TW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𝑑𝑝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𝑑𝑝</m:t>
                      </m:r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1">
                <a:extLst>
                  <a:ext uri="{FF2B5EF4-FFF2-40B4-BE49-F238E27FC236}">
                    <a16:creationId xmlns:a16="http://schemas.microsoft.com/office/drawing/2014/main" id="{896A5825-EA86-3314-64E9-171A14B6B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991" y="2177367"/>
                <a:ext cx="348977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3" descr="C:\Users\Chia-Hung Chang\Pictures\2008-04-14 波包\波包 002.jpg">
            <a:extLst>
              <a:ext uri="{FF2B5EF4-FFF2-40B4-BE49-F238E27FC236}">
                <a16:creationId xmlns:a16="http://schemas.microsoft.com/office/drawing/2014/main" id="{8341F4C5-3516-441F-2336-811626A13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2" t="4904" r="14989" b="29240"/>
          <a:stretch/>
        </p:blipFill>
        <p:spPr bwMode="auto">
          <a:xfrm>
            <a:off x="5558629" y="629819"/>
            <a:ext cx="2970615" cy="221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方塊 10">
            <a:extLst>
              <a:ext uri="{FF2B5EF4-FFF2-40B4-BE49-F238E27FC236}">
                <a16:creationId xmlns:a16="http://schemas.microsoft.com/office/drawing/2014/main" id="{C7D9EB4C-2C6D-1D6F-62A9-AAE1A00D5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391" y="1567436"/>
            <a:ext cx="596453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6">
                <a:extLst>
                  <a:ext uri="{FF2B5EF4-FFF2-40B4-BE49-F238E27FC236}">
                    <a16:creationId xmlns:a16="http://schemas.microsoft.com/office/drawing/2014/main" id="{87FE0882-CD99-9F36-A114-8B14C72BB773}"/>
                  </a:ext>
                </a:extLst>
              </p:cNvPr>
              <p:cNvSpPr txBox="1"/>
              <p:nvPr/>
            </p:nvSpPr>
            <p:spPr bwMode="auto">
              <a:xfrm>
                <a:off x="6047838" y="669771"/>
                <a:ext cx="803810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6">
                <a:extLst>
                  <a:ext uri="{FF2B5EF4-FFF2-40B4-BE49-F238E27FC236}">
                    <a16:creationId xmlns:a16="http://schemas.microsoft.com/office/drawing/2014/main" id="{87FE0882-CD99-9F36-A114-8B14C72B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7838" y="669771"/>
                <a:ext cx="803810" cy="307777"/>
              </a:xfrm>
              <a:prstGeom prst="rect">
                <a:avLst/>
              </a:prstGeom>
              <a:blipFill>
                <a:blip r:embed="rId5"/>
                <a:stretch>
                  <a:fillRect b="-16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0">
                <a:extLst>
                  <a:ext uri="{FF2B5EF4-FFF2-40B4-BE49-F238E27FC236}">
                    <a16:creationId xmlns:a16="http://schemas.microsoft.com/office/drawing/2014/main" id="{C916AC24-8755-F378-F448-39C7C4007C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47277" y="2484831"/>
                <a:ext cx="209011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𝑝</m:t>
                      </m:r>
                    </m:oMath>
                  </m:oMathPara>
                </a14:m>
                <a:endParaRPr lang="zh-TW" altLang="en-US" sz="1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0">
                <a:extLst>
                  <a:ext uri="{FF2B5EF4-FFF2-40B4-BE49-F238E27FC236}">
                    <a16:creationId xmlns:a16="http://schemas.microsoft.com/office/drawing/2014/main" id="{C916AC24-8755-F378-F448-39C7C4007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47277" y="2484831"/>
                <a:ext cx="209011" cy="338554"/>
              </a:xfrm>
              <a:prstGeom prst="rect">
                <a:avLst/>
              </a:prstGeom>
              <a:blipFill>
                <a:blip r:embed="rId6"/>
                <a:stretch>
                  <a:fillRect r="-35294" b="-3571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0">
            <a:extLst>
              <a:ext uri="{FF2B5EF4-FFF2-40B4-BE49-F238E27FC236}">
                <a16:creationId xmlns:a16="http://schemas.microsoft.com/office/drawing/2014/main" id="{9EB9F671-4DE1-40F9-EA94-C4CD6A880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203" y="2505054"/>
            <a:ext cx="768207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E274ADA7-2CC8-4196-FDAA-5B74B722A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203" y="1521884"/>
            <a:ext cx="101841" cy="93310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DFB42DCC-6D09-6C92-416F-29643A557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02" y="1255366"/>
            <a:ext cx="437098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000000"/>
                </a:solidFill>
              </a:rPr>
              <a:t>動量的期望值怎麼算？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FC019F2D-D153-4995-705A-0A862A4B80DA}"/>
                  </a:ext>
                </a:extLst>
              </p:cNvPr>
              <p:cNvSpPr txBox="1"/>
              <p:nvPr/>
            </p:nvSpPr>
            <p:spPr bwMode="auto">
              <a:xfrm>
                <a:off x="683568" y="3212976"/>
                <a:ext cx="5364088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FC019F2D-D153-4995-705A-0A862A4B8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212976"/>
                <a:ext cx="5364088" cy="901914"/>
              </a:xfrm>
              <a:prstGeom prst="rect">
                <a:avLst/>
              </a:prstGeom>
              <a:blipFill>
                <a:blip r:embed="rId7"/>
                <a:stretch>
                  <a:fillRect l="-2123"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3">
            <a:extLst>
              <a:ext uri="{FF2B5EF4-FFF2-40B4-BE49-F238E27FC236}">
                <a16:creationId xmlns:a16="http://schemas.microsoft.com/office/drawing/2014/main" id="{CA3039C1-9397-2BB8-694F-7AFBC1820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02" y="2732327"/>
            <a:ext cx="437098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000000"/>
                </a:solidFill>
              </a:rPr>
              <a:t>動量的期望值想當然爾：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13">
                <a:extLst>
                  <a:ext uri="{FF2B5EF4-FFF2-40B4-BE49-F238E27FC236}">
                    <a16:creationId xmlns:a16="http://schemas.microsoft.com/office/drawing/2014/main" id="{03B058F3-D8B0-1AF7-0298-893FAF69585F}"/>
                  </a:ext>
                </a:extLst>
              </p:cNvPr>
              <p:cNvSpPr txBox="1"/>
              <p:nvPr/>
            </p:nvSpPr>
            <p:spPr bwMode="auto">
              <a:xfrm>
                <a:off x="694990" y="4770863"/>
                <a:ext cx="6541305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6" name="文字方塊 13">
                <a:extLst>
                  <a:ext uri="{FF2B5EF4-FFF2-40B4-BE49-F238E27FC236}">
                    <a16:creationId xmlns:a16="http://schemas.microsoft.com/office/drawing/2014/main" id="{03B058F3-D8B0-1AF7-0298-893FAF695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990" y="4770863"/>
                <a:ext cx="6541305" cy="901914"/>
              </a:xfrm>
              <a:prstGeom prst="rect">
                <a:avLst/>
              </a:prstGeom>
              <a:blipFill>
                <a:blip r:embed="rId8"/>
                <a:stretch>
                  <a:fillRect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13">
            <a:extLst>
              <a:ext uri="{FF2B5EF4-FFF2-40B4-BE49-F238E27FC236}">
                <a16:creationId xmlns:a16="http://schemas.microsoft.com/office/drawing/2014/main" id="{FD9C765B-95C9-C327-2DAA-5B8B594E5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16" y="4290597"/>
            <a:ext cx="6216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000000"/>
                </a:solidFill>
              </a:rPr>
              <a:t>期待：動量的函數，例如動能的期望值也可同樣方式記算：</a:t>
            </a:r>
          </a:p>
        </p:txBody>
      </p:sp>
    </p:spTree>
    <p:extLst>
      <p:ext uri="{BB962C8B-B14F-4D97-AF65-F5344CB8AC3E}">
        <p14:creationId xmlns:p14="http://schemas.microsoft.com/office/powerpoint/2010/main" val="204671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8805</TotalTime>
  <Words>1332</Words>
  <Application>Microsoft Macintosh PowerPoint</Application>
  <PresentationFormat>On-screen Show (4:3)</PresentationFormat>
  <Paragraphs>180</Paragraphs>
  <Slides>22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Times New Roman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611</cp:revision>
  <cp:lastPrinted>2023-11-14T08:07:34Z</cp:lastPrinted>
  <dcterms:created xsi:type="dcterms:W3CDTF">2008-03-17T12:32:20Z</dcterms:created>
  <dcterms:modified xsi:type="dcterms:W3CDTF">2023-12-10T05:13:54Z</dcterms:modified>
</cp:coreProperties>
</file>