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96" r:id="rId2"/>
    <p:sldId id="531" r:id="rId3"/>
    <p:sldId id="478" r:id="rId4"/>
    <p:sldId id="479" r:id="rId5"/>
    <p:sldId id="409" r:id="rId6"/>
    <p:sldId id="383" r:id="rId7"/>
    <p:sldId id="370" r:id="rId8"/>
    <p:sldId id="371" r:id="rId9"/>
    <p:sldId id="372" r:id="rId10"/>
    <p:sldId id="373" r:id="rId11"/>
    <p:sldId id="1677" r:id="rId12"/>
    <p:sldId id="411" r:id="rId13"/>
    <p:sldId id="1678" r:id="rId14"/>
    <p:sldId id="1679" r:id="rId15"/>
    <p:sldId id="450" r:id="rId16"/>
    <p:sldId id="374" r:id="rId17"/>
    <p:sldId id="376" r:id="rId18"/>
    <p:sldId id="410" r:id="rId19"/>
    <p:sldId id="266" r:id="rId20"/>
    <p:sldId id="275" r:id="rId21"/>
    <p:sldId id="368" r:id="rId22"/>
    <p:sldId id="369" r:id="rId23"/>
    <p:sldId id="393" r:id="rId24"/>
    <p:sldId id="480" r:id="rId25"/>
    <p:sldId id="387" r:id="rId26"/>
    <p:sldId id="297" r:id="rId27"/>
    <p:sldId id="377" r:id="rId28"/>
    <p:sldId id="298" r:id="rId29"/>
    <p:sldId id="300" r:id="rId30"/>
    <p:sldId id="299" r:id="rId31"/>
    <p:sldId id="305" r:id="rId32"/>
    <p:sldId id="451" r:id="rId33"/>
    <p:sldId id="378" r:id="rId34"/>
    <p:sldId id="494" r:id="rId35"/>
    <p:sldId id="511" r:id="rId36"/>
    <p:sldId id="497" r:id="rId37"/>
    <p:sldId id="530" r:id="rId38"/>
    <p:sldId id="512" r:id="rId39"/>
    <p:sldId id="303" r:id="rId40"/>
    <p:sldId id="394" r:id="rId41"/>
    <p:sldId id="395" r:id="rId42"/>
    <p:sldId id="440" r:id="rId43"/>
    <p:sldId id="513" r:id="rId44"/>
    <p:sldId id="302" r:id="rId45"/>
    <p:sldId id="390" r:id="rId46"/>
    <p:sldId id="401" r:id="rId47"/>
    <p:sldId id="493" r:id="rId48"/>
    <p:sldId id="481" r:id="rId49"/>
    <p:sldId id="264" r:id="rId50"/>
    <p:sldId id="270" r:id="rId51"/>
    <p:sldId id="1676" r:id="rId52"/>
    <p:sldId id="326" r:id="rId53"/>
    <p:sldId id="490" r:id="rId54"/>
    <p:sldId id="262" r:id="rId55"/>
    <p:sldId id="406" r:id="rId56"/>
    <p:sldId id="407" r:id="rId57"/>
    <p:sldId id="271" r:id="rId58"/>
    <p:sldId id="343" r:id="rId59"/>
    <p:sldId id="327" r:id="rId60"/>
    <p:sldId id="444" r:id="rId61"/>
    <p:sldId id="408" r:id="rId62"/>
    <p:sldId id="403" r:id="rId63"/>
    <p:sldId id="404" r:id="rId64"/>
    <p:sldId id="308" r:id="rId65"/>
    <p:sldId id="309" r:id="rId66"/>
    <p:sldId id="310" r:id="rId67"/>
    <p:sldId id="453" r:id="rId68"/>
    <p:sldId id="454" r:id="rId69"/>
    <p:sldId id="465" r:id="rId70"/>
    <p:sldId id="469" r:id="rId71"/>
    <p:sldId id="640" r:id="rId72"/>
    <p:sldId id="641" r:id="rId73"/>
    <p:sldId id="643" r:id="rId74"/>
    <p:sldId id="492" r:id="rId75"/>
    <p:sldId id="491" r:id="rId76"/>
    <p:sldId id="350" r:id="rId77"/>
    <p:sldId id="510" r:id="rId78"/>
    <p:sldId id="435" r:id="rId79"/>
    <p:sldId id="352" r:id="rId80"/>
    <p:sldId id="348" r:id="rId81"/>
    <p:sldId id="349" r:id="rId82"/>
    <p:sldId id="499" r:id="rId83"/>
    <p:sldId id="498" r:id="rId84"/>
    <p:sldId id="434" r:id="rId85"/>
    <p:sldId id="1675" r:id="rId86"/>
    <p:sldId id="380" r:id="rId87"/>
    <p:sldId id="329" r:id="rId88"/>
    <p:sldId id="330" r:id="rId89"/>
    <p:sldId id="331" r:id="rId90"/>
    <p:sldId id="439" r:id="rId91"/>
    <p:sldId id="332" r:id="rId92"/>
    <p:sldId id="333" r:id="rId93"/>
    <p:sldId id="336" r:id="rId94"/>
    <p:sldId id="346" r:id="rId95"/>
    <p:sldId id="274" r:id="rId96"/>
    <p:sldId id="381" r:id="rId97"/>
    <p:sldId id="347" r:id="rId98"/>
    <p:sldId id="288" r:id="rId99"/>
    <p:sldId id="334" r:id="rId100"/>
    <p:sldId id="280" r:id="rId101"/>
    <p:sldId id="291" r:id="rId102"/>
    <p:sldId id="292" r:id="rId103"/>
    <p:sldId id="437" r:id="rId104"/>
    <p:sldId id="1680" r:id="rId105"/>
    <p:sldId id="505" r:id="rId106"/>
    <p:sldId id="485" r:id="rId107"/>
    <p:sldId id="486" r:id="rId108"/>
    <p:sldId id="487" r:id="rId10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A4"/>
    <a:srgbClr val="3366FF"/>
    <a:srgbClr val="33CC33"/>
    <a:srgbClr val="FFFF00"/>
    <a:srgbClr val="FF33CC"/>
    <a:srgbClr val="FF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>
      <p:cViewPr varScale="1">
        <p:scale>
          <a:sx n="94" d="100"/>
          <a:sy n="94" d="100"/>
        </p:scale>
        <p:origin x="19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7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90C320-6178-4EBC-B261-348234793C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7667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87A1252-E9E3-4358-BF05-19D02D56E8C9}" type="slidenum">
              <a:rPr lang="en-US" altLang="zh-TW" smtClean="0"/>
              <a:pPr eaLnBrk="1" hangingPunct="1"/>
              <a:t>59</a:t>
            </a:fld>
            <a:endParaRPr lang="en-US" altLang="zh-TW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5A4E4-2A19-4D09-AEE2-3546CDB748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944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71BA4-C84D-41A7-B802-CE40C78E16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6134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0E1AE-BD49-42DA-8F1C-075C61D42A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780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37097-57E1-4A5D-B50D-14B2C1C351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050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52E9-2C16-4CD0-A63F-E6DC34BD0E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439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773D3-B771-4323-82C3-AFD4200FBD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056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7136B-E85F-44E7-A4B1-1DCC41CC18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616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1EFDF-B74A-4E1A-9993-8782A876E3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299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B1F6-613A-4FF0-9373-EA93855CEB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775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FFEA-8775-4A27-9BBC-C1B54DBF19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256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E8AC-365F-47AE-A0C0-072D53D814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351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03AE-8E26-4B9A-92A9-D7A5DC75D7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201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C9649-D0DF-4763-9B14-93634B839B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592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fld id="{CFC2EBB6-8F5A-485E-95DA-B6094D0E7D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0.png"/><Relationship Id="rId5" Type="http://schemas.openxmlformats.org/officeDocument/2006/relationships/image" Target="../media/image1920.png"/><Relationship Id="rId4" Type="http://schemas.openxmlformats.org/officeDocument/2006/relationships/image" Target="../media/image19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0.png"/><Relationship Id="rId4" Type="http://schemas.openxmlformats.org/officeDocument/2006/relationships/image" Target="../media/image196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0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1.png"/><Relationship Id="rId7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60.png"/><Relationship Id="rId4" Type="http://schemas.openxmlformats.org/officeDocument/2006/relationships/image" Target="../media/image370.png"/><Relationship Id="rId9" Type="http://schemas.openxmlformats.org/officeDocument/2006/relationships/image" Target="../media/image35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2" Type="http://schemas.openxmlformats.org/officeDocument/2006/relationships/image" Target="../media/image4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1.png"/><Relationship Id="rId15" Type="http://schemas.openxmlformats.org/officeDocument/2006/relationships/image" Target="../media/image52.png"/><Relationship Id="rId10" Type="http://schemas.openxmlformats.org/officeDocument/2006/relationships/image" Target="../media/image380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jpeg"/><Relationship Id="rId10" Type="http://schemas.openxmlformats.org/officeDocument/2006/relationships/image" Target="../media/image400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500.png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4.wmf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4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3.wmf"/><Relationship Id="rId14" Type="http://schemas.openxmlformats.org/officeDocument/2006/relationships/image" Target="../media/image5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13" Type="http://schemas.openxmlformats.org/officeDocument/2006/relationships/image" Target="../media/image64.png"/><Relationship Id="rId3" Type="http://schemas.openxmlformats.org/officeDocument/2006/relationships/image" Target="../media/image9.jpeg"/><Relationship Id="rId7" Type="http://schemas.openxmlformats.org/officeDocument/2006/relationships/image" Target="../media/image510.png"/><Relationship Id="rId12" Type="http://schemas.openxmlformats.org/officeDocument/2006/relationships/image" Target="../media/image63.png"/><Relationship Id="rId2" Type="http://schemas.openxmlformats.org/officeDocument/2006/relationships/image" Target="../media/image44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5" Type="http://schemas.openxmlformats.org/officeDocument/2006/relationships/image" Target="../media/image66.png"/><Relationship Id="rId10" Type="http://schemas.openxmlformats.org/officeDocument/2006/relationships/image" Target="../media/image49.jpeg"/><Relationship Id="rId4" Type="http://schemas.openxmlformats.org/officeDocument/2006/relationships/image" Target="../media/image450.png"/><Relationship Id="rId9" Type="http://schemas.openxmlformats.org/officeDocument/2006/relationships/image" Target="../media/image530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7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630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61.wmf"/><Relationship Id="rId17" Type="http://schemas.openxmlformats.org/officeDocument/2006/relationships/image" Target="../media/image58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2.wmf"/><Relationship Id="rId4" Type="http://schemas.openxmlformats.org/officeDocument/2006/relationships/image" Target="../media/image670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62.wm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1.png"/><Relationship Id="rId4" Type="http://schemas.openxmlformats.org/officeDocument/2006/relationships/image" Target="../media/image6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6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60.png"/><Relationship Id="rId3" Type="http://schemas.openxmlformats.org/officeDocument/2006/relationships/image" Target="../media/image711.png"/><Relationship Id="rId7" Type="http://schemas.openxmlformats.org/officeDocument/2006/relationships/image" Target="../media/image710.png"/><Relationship Id="rId12" Type="http://schemas.openxmlformats.org/officeDocument/2006/relationships/image" Target="../media/image75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10" Type="http://schemas.openxmlformats.org/officeDocument/2006/relationships/image" Target="../media/image74.png"/><Relationship Id="rId9" Type="http://schemas.openxmlformats.org/officeDocument/2006/relationships/image" Target="../media/image730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0.png"/><Relationship Id="rId3" Type="http://schemas.openxmlformats.org/officeDocument/2006/relationships/image" Target="../media/image78.png"/><Relationship Id="rId12" Type="http://schemas.openxmlformats.org/officeDocument/2006/relationships/image" Target="../media/image6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1.png"/><Relationship Id="rId4" Type="http://schemas.openxmlformats.org/officeDocument/2006/relationships/image" Target="../media/image79.png"/><Relationship Id="rId1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21.png"/><Relationship Id="rId7" Type="http://schemas.openxmlformats.org/officeDocument/2006/relationships/image" Target="../media/image84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51.png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1.png"/><Relationship Id="rId7" Type="http://schemas.openxmlformats.org/officeDocument/2006/relationships/image" Target="../media/image920.png"/><Relationship Id="rId12" Type="http://schemas.openxmlformats.org/officeDocument/2006/relationships/image" Target="../media/image97.png"/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8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107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0.png"/><Relationship Id="rId12" Type="http://schemas.openxmlformats.org/officeDocument/2006/relationships/image" Target="../media/image109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jpeg"/><Relationship Id="rId15" Type="http://schemas.openxmlformats.org/officeDocument/2006/relationships/image" Target="../media/image911.png"/><Relationship Id="rId10" Type="http://schemas.openxmlformats.org/officeDocument/2006/relationships/image" Target="../media/image1070.png"/><Relationship Id="rId9" Type="http://schemas.openxmlformats.org/officeDocument/2006/relationships/image" Target="../media/image1060.png"/><Relationship Id="rId14" Type="http://schemas.openxmlformats.org/officeDocument/2006/relationships/image" Target="../media/image1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142.png"/><Relationship Id="rId7" Type="http://schemas.openxmlformats.org/officeDocument/2006/relationships/image" Target="../media/image970.png"/><Relationship Id="rId12" Type="http://schemas.openxmlformats.org/officeDocument/2006/relationships/image" Target="../media/image113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1.png"/><Relationship Id="rId11" Type="http://schemas.openxmlformats.org/officeDocument/2006/relationships/image" Target="../media/image1121.png"/><Relationship Id="rId5" Type="http://schemas.openxmlformats.org/officeDocument/2006/relationships/image" Target="../media/image950.png"/><Relationship Id="rId10" Type="http://schemas.openxmlformats.org/officeDocument/2006/relationships/image" Target="../media/image1111.png"/><Relationship Id="rId9" Type="http://schemas.openxmlformats.org/officeDocument/2006/relationships/image" Target="../media/image1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7" Type="http://schemas.openxmlformats.org/officeDocument/2006/relationships/image" Target="../media/image11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0.png"/><Relationship Id="rId5" Type="http://schemas.openxmlformats.org/officeDocument/2006/relationships/image" Target="../media/image115.png"/><Relationship Id="rId4" Type="http://schemas.openxmlformats.org/officeDocument/2006/relationships/image" Target="../media/image1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4" Type="http://schemas.openxmlformats.org/officeDocument/2006/relationships/image" Target="../media/image12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1.pn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6.png"/><Relationship Id="rId4" Type="http://schemas.openxmlformats.org/officeDocument/2006/relationships/image" Target="../media/image12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0.png"/><Relationship Id="rId4" Type="http://schemas.openxmlformats.org/officeDocument/2006/relationships/image" Target="../media/image11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1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raphicleftovers.com/deposit/98135/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upload.wikimedia.org/wikipedia/commons/4/4c/Solar_Spectrum.pn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7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0.png"/><Relationship Id="rId9" Type="http://schemas.openxmlformats.org/officeDocument/2006/relationships/image" Target="../media/image1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://upload.wikimedia.org/wikipedia/commons/2/23/Helium_atom_QM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hyperlink" Target="http://upload.wikimedia.org/wikipedia/en/6/62/Nz100.jpg" TargetMode="External"/><Relationship Id="rId4" Type="http://schemas.openxmlformats.org/officeDocument/2006/relationships/image" Target="../media/image138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0.png"/><Relationship Id="rId15" Type="http://schemas.openxmlformats.org/officeDocument/2006/relationships/image" Target="../media/image52.png"/><Relationship Id="rId10" Type="http://schemas.openxmlformats.org/officeDocument/2006/relationships/image" Target="../media/image380.png"/><Relationship Id="rId1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8" Type="http://schemas.openxmlformats.org/officeDocument/2006/relationships/image" Target="../media/image144.png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55.wmf"/><Relationship Id="rId17" Type="http://schemas.openxmlformats.org/officeDocument/2006/relationships/image" Target="../media/image1330.png"/><Relationship Id="rId2" Type="http://schemas.openxmlformats.org/officeDocument/2006/relationships/image" Target="../media/image145.jpeg"/><Relationship Id="rId16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4.wmf"/><Relationship Id="rId4" Type="http://schemas.openxmlformats.org/officeDocument/2006/relationships/image" Target="../media/image146.wmf"/><Relationship Id="rId9" Type="http://schemas.openxmlformats.org/officeDocument/2006/relationships/oleObject" Target="../embeddings/oleObject17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1.png"/><Relationship Id="rId7" Type="http://schemas.openxmlformats.org/officeDocument/2006/relationships/image" Target="../media/image14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3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1.png"/><Relationship Id="rId7" Type="http://schemas.openxmlformats.org/officeDocument/2006/relationships/image" Target="../media/image187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1.png"/><Relationship Id="rId5" Type="http://schemas.openxmlformats.org/officeDocument/2006/relationships/image" Target="../media/image1851.png"/><Relationship Id="rId4" Type="http://schemas.openxmlformats.org/officeDocument/2006/relationships/image" Target="../media/image184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0.png"/><Relationship Id="rId4" Type="http://schemas.openxmlformats.org/officeDocument/2006/relationships/image" Target="../media/image135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1.png"/><Relationship Id="rId13" Type="http://schemas.openxmlformats.org/officeDocument/2006/relationships/image" Target="../media/image1890.png"/><Relationship Id="rId3" Type="http://schemas.openxmlformats.org/officeDocument/2006/relationships/image" Target="../media/image1400.png"/><Relationship Id="rId7" Type="http://schemas.openxmlformats.org/officeDocument/2006/relationships/image" Target="../media/image1470.png"/><Relationship Id="rId12" Type="http://schemas.openxmlformats.org/officeDocument/2006/relationships/image" Target="../media/image150.jpeg"/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Relationship Id="rId11" Type="http://schemas.openxmlformats.org/officeDocument/2006/relationships/image" Target="../media/image1510.png"/><Relationship Id="rId5" Type="http://schemas.openxmlformats.org/officeDocument/2006/relationships/image" Target="../media/image1450.png"/><Relationship Id="rId15" Type="http://schemas.openxmlformats.org/officeDocument/2006/relationships/image" Target="../media/image1530.png"/><Relationship Id="rId10" Type="http://schemas.openxmlformats.org/officeDocument/2006/relationships/image" Target="../media/image217.png"/><Relationship Id="rId4" Type="http://schemas.openxmlformats.org/officeDocument/2006/relationships/image" Target="../media/image1420.png"/><Relationship Id="rId9" Type="http://schemas.openxmlformats.org/officeDocument/2006/relationships/image" Target="../media/image1490.png"/><Relationship Id="rId14" Type="http://schemas.openxmlformats.org/officeDocument/2006/relationships/image" Target="../media/image152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13" Type="http://schemas.openxmlformats.org/officeDocument/2006/relationships/image" Target="../media/image1641.png"/><Relationship Id="rId7" Type="http://schemas.openxmlformats.org/officeDocument/2006/relationships/image" Target="../media/image1570.png"/><Relationship Id="rId12" Type="http://schemas.openxmlformats.org/officeDocument/2006/relationships/image" Target="../media/image1621.png"/><Relationship Id="rId2" Type="http://schemas.openxmlformats.org/officeDocument/2006/relationships/image" Target="../media/image158.jpeg"/><Relationship Id="rId16" Type="http://schemas.openxmlformats.org/officeDocument/2006/relationships/image" Target="../media/image16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wmf"/><Relationship Id="rId11" Type="http://schemas.openxmlformats.org/officeDocument/2006/relationships/image" Target="../media/image1610.pn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661.png"/><Relationship Id="rId10" Type="http://schemas.openxmlformats.org/officeDocument/2006/relationships/image" Target="../media/image1590.png"/><Relationship Id="rId4" Type="http://schemas.openxmlformats.org/officeDocument/2006/relationships/image" Target="../media/image1480.png"/><Relationship Id="rId9" Type="http://schemas.openxmlformats.org/officeDocument/2006/relationships/image" Target="../media/image1600.png"/><Relationship Id="rId14" Type="http://schemas.openxmlformats.org/officeDocument/2006/relationships/image" Target="../media/image16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7" Type="http://schemas.openxmlformats.org/officeDocument/2006/relationships/oleObject" Target="../embeddings/oleObject21.bin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0.png"/><Relationship Id="rId5" Type="http://schemas.openxmlformats.org/officeDocument/2006/relationships/image" Target="../media/image1620.png"/><Relationship Id="rId4" Type="http://schemas.openxmlformats.org/officeDocument/2006/relationships/image" Target="../media/image1690.png"/><Relationship Id="rId9" Type="http://schemas.openxmlformats.org/officeDocument/2006/relationships/image" Target="../media/image156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7" Type="http://schemas.openxmlformats.org/officeDocument/2006/relationships/image" Target="../media/image175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0.png"/><Relationship Id="rId4" Type="http://schemas.openxmlformats.org/officeDocument/2006/relationships/image" Target="../media/image167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1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0.png"/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4" Type="http://schemas.openxmlformats.org/officeDocument/2006/relationships/image" Target="../media/image18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667000" y="445814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能量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Energy</a:t>
            </a:r>
            <a:r>
              <a:rPr lang="zh-TW" altLang="en-US" dirty="0">
                <a:solidFill>
                  <a:srgbClr val="FF0000"/>
                </a:solidFill>
              </a:rPr>
              <a:t>   守恆量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+mn-lt"/>
              </a:rPr>
              <a:t>Conservation</a:t>
            </a:r>
            <a:endParaRPr lang="zh-TW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4578"/>
            <a:ext cx="3986213" cy="23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/>
          <a:stretch>
            <a:fillRect/>
          </a:stretch>
        </p:blipFill>
        <p:spPr bwMode="auto">
          <a:xfrm>
            <a:off x="4267200" y="1384578"/>
            <a:ext cx="4830131" cy="23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45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28321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FD857-898F-1043-40E8-7B44D4E1CDA9}"/>
              </a:ext>
            </a:extLst>
          </p:cNvPr>
          <p:cNvSpPr txBox="1"/>
          <p:nvPr/>
        </p:nvSpPr>
        <p:spPr bwMode="auto">
          <a:xfrm>
            <a:off x="1905000" y="891540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抽象的物理開始對生活與文明產生巨大的具體影響。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hia-Hung Chang\Downloads\Data\Knight\Media\Chapter10\Images\10_33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0104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文字方塊 2"/>
          <p:cNvSpPr txBox="1">
            <a:spLocks noChangeArrowheads="1"/>
          </p:cNvSpPr>
          <p:nvPr/>
        </p:nvSpPr>
        <p:spPr bwMode="auto">
          <a:xfrm>
            <a:off x="1118075" y="6343993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簡諧運動兩端都有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/>
              <a:t>，因此運動就被拘限在一個範圍內。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4"/>
              <p:cNvSpPr txBox="1">
                <a:spLocks noChangeArrowheads="1"/>
              </p:cNvSpPr>
              <p:nvPr/>
            </p:nvSpPr>
            <p:spPr bwMode="auto">
              <a:xfrm>
                <a:off x="1066800" y="4494537"/>
                <a:ext cx="7667336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運動過程中任意位置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ea typeface="微軟正黑體" pitchFamily="34" charset="-12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的動能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</a:rPr>
                      <m:t>𝐾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dirty="0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即是水平線與位能線的差：</a:t>
                </a:r>
              </a:p>
            </p:txBody>
          </p:sp>
        </mc:Choice>
        <mc:Fallback xmlns="">
          <p:sp>
            <p:nvSpPr>
              <p:cNvPr id="4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4494537"/>
                <a:ext cx="7667336" cy="483466"/>
              </a:xfrm>
              <a:prstGeom prst="rect">
                <a:avLst/>
              </a:prstGeom>
              <a:blipFill>
                <a:blip r:embed="rId3"/>
                <a:stretch>
                  <a:fillRect l="-662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1118075" y="57150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因此速度與位置的關係可以立刻得到。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118075" y="4978003"/>
                <a:ext cx="4142801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75" y="4978003"/>
                <a:ext cx="4142801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4"/>
          <p:cNvSpPr>
            <a:spLocks noChangeShapeType="1"/>
          </p:cNvSpPr>
          <p:nvPr/>
        </p:nvSpPr>
        <p:spPr bwMode="auto">
          <a:xfrm flipH="1">
            <a:off x="9906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59" name="Line 5"/>
          <p:cNvSpPr>
            <a:spLocks noChangeShapeType="1"/>
          </p:cNvSpPr>
          <p:nvPr/>
        </p:nvSpPr>
        <p:spPr bwMode="auto">
          <a:xfrm>
            <a:off x="9906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0" name="Line 6"/>
          <p:cNvSpPr>
            <a:spLocks noChangeShapeType="1"/>
          </p:cNvSpPr>
          <p:nvPr/>
        </p:nvSpPr>
        <p:spPr bwMode="auto">
          <a:xfrm flipV="1">
            <a:off x="12954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1" name="Rectangle 7"/>
          <p:cNvSpPr>
            <a:spLocks noChangeArrowheads="1"/>
          </p:cNvSpPr>
          <p:nvPr/>
        </p:nvSpPr>
        <p:spPr bwMode="auto">
          <a:xfrm>
            <a:off x="990600" y="38100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62" name="Line 8"/>
          <p:cNvSpPr>
            <a:spLocks noChangeShapeType="1"/>
          </p:cNvSpPr>
          <p:nvPr/>
        </p:nvSpPr>
        <p:spPr bwMode="auto">
          <a:xfrm flipH="1">
            <a:off x="48768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3" name="Line 9"/>
          <p:cNvSpPr>
            <a:spLocks noChangeShapeType="1"/>
          </p:cNvSpPr>
          <p:nvPr/>
        </p:nvSpPr>
        <p:spPr bwMode="auto">
          <a:xfrm>
            <a:off x="48768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4" name="Line 10"/>
          <p:cNvSpPr>
            <a:spLocks noChangeShapeType="1"/>
          </p:cNvSpPr>
          <p:nvPr/>
        </p:nvSpPr>
        <p:spPr bwMode="auto">
          <a:xfrm flipV="1">
            <a:off x="5181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5" name="Rectangle 11"/>
          <p:cNvSpPr>
            <a:spLocks noChangeArrowheads="1"/>
          </p:cNvSpPr>
          <p:nvPr/>
        </p:nvSpPr>
        <p:spPr bwMode="auto">
          <a:xfrm>
            <a:off x="4876800" y="419100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66" name="Text Box 12"/>
          <p:cNvSpPr txBox="1">
            <a:spLocks noChangeArrowheads="1"/>
          </p:cNvSpPr>
          <p:nvPr/>
        </p:nvSpPr>
        <p:spPr bwMode="auto">
          <a:xfrm>
            <a:off x="1371600" y="4038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21867" name="Text Box 13"/>
          <p:cNvSpPr txBox="1">
            <a:spLocks noChangeArrowheads="1"/>
          </p:cNvSpPr>
          <p:nvPr/>
        </p:nvSpPr>
        <p:spPr bwMode="auto">
          <a:xfrm>
            <a:off x="5181600" y="39624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21868" name="Line 14"/>
          <p:cNvSpPr>
            <a:spLocks noChangeShapeType="1"/>
          </p:cNvSpPr>
          <p:nvPr/>
        </p:nvSpPr>
        <p:spPr bwMode="auto">
          <a:xfrm flipH="1">
            <a:off x="5943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9" name="Line 15"/>
          <p:cNvSpPr>
            <a:spLocks noChangeShapeType="1"/>
          </p:cNvSpPr>
          <p:nvPr/>
        </p:nvSpPr>
        <p:spPr bwMode="auto">
          <a:xfrm>
            <a:off x="59436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0" name="Line 16"/>
          <p:cNvSpPr>
            <a:spLocks noChangeShapeType="1"/>
          </p:cNvSpPr>
          <p:nvPr/>
        </p:nvSpPr>
        <p:spPr bwMode="auto">
          <a:xfrm flipV="1">
            <a:off x="62484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1" name="Rectangle 17"/>
          <p:cNvSpPr>
            <a:spLocks noChangeArrowheads="1"/>
          </p:cNvSpPr>
          <p:nvPr/>
        </p:nvSpPr>
        <p:spPr bwMode="auto">
          <a:xfrm>
            <a:off x="5943600" y="3962400"/>
            <a:ext cx="3048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2" name="Text Box 18"/>
          <p:cNvSpPr txBox="1">
            <a:spLocks noChangeArrowheads="1"/>
          </p:cNvSpPr>
          <p:nvPr/>
        </p:nvSpPr>
        <p:spPr bwMode="auto">
          <a:xfrm>
            <a:off x="6324600" y="39624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21873" name="Line 19"/>
          <p:cNvSpPr>
            <a:spLocks noChangeShapeType="1"/>
          </p:cNvSpPr>
          <p:nvPr/>
        </p:nvSpPr>
        <p:spPr bwMode="auto">
          <a:xfrm flipH="1">
            <a:off x="20574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4" name="Line 20"/>
          <p:cNvSpPr>
            <a:spLocks noChangeShapeType="1"/>
          </p:cNvSpPr>
          <p:nvPr/>
        </p:nvSpPr>
        <p:spPr bwMode="auto">
          <a:xfrm>
            <a:off x="20574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5" name="Line 21"/>
          <p:cNvSpPr>
            <a:spLocks noChangeShapeType="1"/>
          </p:cNvSpPr>
          <p:nvPr/>
        </p:nvSpPr>
        <p:spPr bwMode="auto">
          <a:xfrm flipV="1">
            <a:off x="23622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6" name="Rectangle 22"/>
          <p:cNvSpPr>
            <a:spLocks noChangeArrowheads="1"/>
          </p:cNvSpPr>
          <p:nvPr/>
        </p:nvSpPr>
        <p:spPr bwMode="auto">
          <a:xfrm>
            <a:off x="2057400" y="426720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7" name="Text Box 23"/>
          <p:cNvSpPr txBox="1">
            <a:spLocks noChangeArrowheads="1"/>
          </p:cNvSpPr>
          <p:nvPr/>
        </p:nvSpPr>
        <p:spPr bwMode="auto">
          <a:xfrm>
            <a:off x="2362200" y="4038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21878" name="AutoShape 24"/>
          <p:cNvSpPr>
            <a:spLocks noChangeArrowheads="1"/>
          </p:cNvSpPr>
          <p:nvPr/>
        </p:nvSpPr>
        <p:spPr bwMode="auto">
          <a:xfrm>
            <a:off x="1143000" y="32004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9" name="Line 25"/>
          <p:cNvSpPr>
            <a:spLocks noChangeShapeType="1"/>
          </p:cNvSpPr>
          <p:nvPr/>
        </p:nvSpPr>
        <p:spPr bwMode="auto">
          <a:xfrm flipH="1">
            <a:off x="30480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0" name="Line 26"/>
          <p:cNvSpPr>
            <a:spLocks noChangeShapeType="1"/>
          </p:cNvSpPr>
          <p:nvPr/>
        </p:nvSpPr>
        <p:spPr bwMode="auto">
          <a:xfrm>
            <a:off x="30480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1" name="Line 27"/>
          <p:cNvSpPr>
            <a:spLocks noChangeShapeType="1"/>
          </p:cNvSpPr>
          <p:nvPr/>
        </p:nvSpPr>
        <p:spPr bwMode="auto">
          <a:xfrm flipV="1">
            <a:off x="33528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2" name="Rectangle 28"/>
          <p:cNvSpPr>
            <a:spLocks noChangeArrowheads="1"/>
          </p:cNvSpPr>
          <p:nvPr/>
        </p:nvSpPr>
        <p:spPr bwMode="auto">
          <a:xfrm>
            <a:off x="3048000" y="4114800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83" name="Text Box 29"/>
          <p:cNvSpPr txBox="1">
            <a:spLocks noChangeArrowheads="1"/>
          </p:cNvSpPr>
          <p:nvPr/>
        </p:nvSpPr>
        <p:spPr bwMode="auto">
          <a:xfrm>
            <a:off x="3352800" y="4038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E</a:t>
            </a:r>
            <a:r>
              <a:rPr lang="en-US" altLang="zh-TW" b="1" i="1" baseline="-25000">
                <a:latin typeface="Times New Roman" pitchFamily="18" charset="0"/>
              </a:rPr>
              <a:t>int i</a:t>
            </a:r>
          </a:p>
        </p:txBody>
      </p:sp>
      <p:sp>
        <p:nvSpPr>
          <p:cNvPr id="121884" name="Line 30"/>
          <p:cNvSpPr>
            <a:spLocks noChangeShapeType="1"/>
          </p:cNvSpPr>
          <p:nvPr/>
        </p:nvSpPr>
        <p:spPr bwMode="auto">
          <a:xfrm flipH="1">
            <a:off x="7086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5" name="Line 31"/>
          <p:cNvSpPr>
            <a:spLocks noChangeShapeType="1"/>
          </p:cNvSpPr>
          <p:nvPr/>
        </p:nvSpPr>
        <p:spPr bwMode="auto">
          <a:xfrm>
            <a:off x="70866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6" name="Line 32"/>
          <p:cNvSpPr>
            <a:spLocks noChangeShapeType="1"/>
          </p:cNvSpPr>
          <p:nvPr/>
        </p:nvSpPr>
        <p:spPr bwMode="auto">
          <a:xfrm flipV="1">
            <a:off x="73914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7" name="Rectangle 33"/>
          <p:cNvSpPr>
            <a:spLocks noChangeArrowheads="1"/>
          </p:cNvSpPr>
          <p:nvPr/>
        </p:nvSpPr>
        <p:spPr bwMode="auto">
          <a:xfrm>
            <a:off x="7086600" y="3886200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88" name="Text Box 34"/>
          <p:cNvSpPr txBox="1">
            <a:spLocks noChangeArrowheads="1"/>
          </p:cNvSpPr>
          <p:nvPr/>
        </p:nvSpPr>
        <p:spPr bwMode="auto">
          <a:xfrm>
            <a:off x="7391400" y="39624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E</a:t>
            </a:r>
            <a:r>
              <a:rPr lang="en-US" altLang="zh-TW" b="1" i="1" baseline="-25000">
                <a:latin typeface="Times New Roman" pitchFamily="18" charset="0"/>
              </a:rPr>
              <a:t>int f</a:t>
            </a:r>
          </a:p>
        </p:txBody>
      </p:sp>
      <p:sp>
        <p:nvSpPr>
          <p:cNvPr id="121889" name="AutoShape 35"/>
          <p:cNvSpPr>
            <a:spLocks noChangeArrowheads="1"/>
          </p:cNvSpPr>
          <p:nvPr/>
        </p:nvSpPr>
        <p:spPr bwMode="auto">
          <a:xfrm>
            <a:off x="990600" y="2819400"/>
            <a:ext cx="2514600" cy="304800"/>
          </a:xfrm>
          <a:prstGeom prst="curvedDownArrow">
            <a:avLst>
              <a:gd name="adj1" fmla="val 165000"/>
              <a:gd name="adj2" fmla="val 33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90" name="文字方塊 33"/>
          <p:cNvSpPr txBox="1">
            <a:spLocks noChangeArrowheads="1"/>
          </p:cNvSpPr>
          <p:nvPr/>
        </p:nvSpPr>
        <p:spPr bwMode="auto">
          <a:xfrm>
            <a:off x="2043545" y="1970088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機械能如果被擴展到包括內能，能量還是會守恆！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3" descr="emwav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8" b="10941"/>
          <a:stretch>
            <a:fillRect/>
          </a:stretch>
        </p:blipFill>
        <p:spPr bwMode="auto">
          <a:xfrm>
            <a:off x="963923" y="1796534"/>
            <a:ext cx="43434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001914" y="5707604"/>
            <a:ext cx="3014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電磁波帶走的能量</a:t>
            </a: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3605107" y="5610477"/>
            <a:ext cx="360362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912" name="文字方塊 9"/>
          <p:cNvSpPr txBox="1">
            <a:spLocks noChangeArrowheads="1"/>
          </p:cNvSpPr>
          <p:nvPr/>
        </p:nvSpPr>
        <p:spPr bwMode="auto">
          <a:xfrm>
            <a:off x="887723" y="348734"/>
            <a:ext cx="723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每次遇到新的現象，能量似乎就不守恆，</a:t>
            </a:r>
          </a:p>
        </p:txBody>
      </p:sp>
      <p:sp>
        <p:nvSpPr>
          <p:cNvPr id="123913" name="矩形 10"/>
          <p:cNvSpPr>
            <a:spLocks noChangeArrowheads="1"/>
          </p:cNvSpPr>
          <p:nvPr/>
        </p:nvSpPr>
        <p:spPr bwMode="auto">
          <a:xfrm>
            <a:off x="887723" y="805934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但仔細研究就會發現減少的部分一樣可以寫成一個物理量的前後差，</a:t>
            </a:r>
          </a:p>
        </p:txBody>
      </p:sp>
      <p:sp>
        <p:nvSpPr>
          <p:cNvPr id="123914" name="矩形 11"/>
          <p:cNvSpPr>
            <a:spLocks noChangeArrowheads="1"/>
          </p:cNvSpPr>
          <p:nvPr/>
        </p:nvSpPr>
        <p:spPr bwMode="auto">
          <a:xfrm>
            <a:off x="887723" y="1263134"/>
            <a:ext cx="711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將此物理量設成新的能量形式，加入新的能量形式，能量依舊守恆！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4697723" y="2394876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916" name="文字方塊 13"/>
              <p:cNvSpPr txBox="1">
                <a:spLocks noChangeArrowheads="1"/>
              </p:cNvSpPr>
              <p:nvPr/>
            </p:nvSpPr>
            <p:spPr bwMode="auto">
              <a:xfrm>
                <a:off x="4061446" y="5162366"/>
                <a:ext cx="2895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能量流量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zh-TW" altLang="en-US" dirty="0"/>
                  <a:t>能量密度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流速</a:t>
                </a:r>
              </a:p>
            </p:txBody>
          </p:sp>
        </mc:Choice>
        <mc:Fallback xmlns="">
          <p:sp>
            <p:nvSpPr>
              <p:cNvPr id="123916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1446" y="5162366"/>
                <a:ext cx="28956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684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19644" y="3866392"/>
                <a:ext cx="1670201" cy="47513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avg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644" y="3866392"/>
                <a:ext cx="1670201" cy="475130"/>
              </a:xfrm>
              <a:prstGeom prst="rect">
                <a:avLst/>
              </a:prstGeom>
              <a:blipFill rotWithShape="1">
                <a:blip r:embed="rId4"/>
                <a:stretch>
                  <a:fillRect b="-384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89845" y="3902502"/>
                <a:ext cx="5951751" cy="40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是外加功率。</a:t>
                </a:r>
                <a:r>
                  <a:rPr lang="en-US" altLang="zh-TW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zh-TW" altLang="en-US" dirty="0"/>
                  <a:t>電阻消耗的功率，似乎能量不守恆。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845" y="3902502"/>
                <a:ext cx="5951751" cy="402354"/>
              </a:xfrm>
              <a:prstGeom prst="rect">
                <a:avLst/>
              </a:prstGeom>
              <a:blipFill rotWithShape="1">
                <a:blip r:embed="rId5"/>
                <a:stretch>
                  <a:fillRect t="-1515" r="-4606" b="-212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006021" y="5146133"/>
                <a:ext cx="2560124" cy="40235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021" y="5146133"/>
                <a:ext cx="2560124" cy="4023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6" name="Rectangle 2"/>
          <p:cNvSpPr>
            <a:spLocks noChangeArrowheads="1"/>
          </p:cNvSpPr>
          <p:nvPr/>
        </p:nvSpPr>
        <p:spPr bwMode="auto">
          <a:xfrm>
            <a:off x="2459006" y="5013723"/>
            <a:ext cx="1142999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006019" y="4556523"/>
            <a:ext cx="3893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電磁學理論可以計算出兩者的差：</a:t>
            </a:r>
          </a:p>
        </p:txBody>
      </p:sp>
      <p:sp>
        <p:nvSpPr>
          <p:cNvPr id="5" name="矩形 4"/>
          <p:cNvSpPr/>
          <p:nvPr/>
        </p:nvSpPr>
        <p:spPr>
          <a:xfrm>
            <a:off x="950068" y="607431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加上電磁波帶走的能量，總能量依舊守恆。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/>
      <p:bldP spid="69640" grpId="0" animBg="1"/>
      <p:bldP spid="6963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at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5" r="61470" b="11980"/>
          <a:stretch>
            <a:fillRect/>
          </a:stretch>
        </p:blipFill>
        <p:spPr bwMode="auto">
          <a:xfrm>
            <a:off x="705099" y="1480343"/>
            <a:ext cx="2270584" cy="392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3749691" y="761999"/>
            <a:ext cx="1709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質能守恆</a:t>
            </a:r>
          </a:p>
        </p:txBody>
      </p:sp>
      <p:sp>
        <p:nvSpPr>
          <p:cNvPr id="124934" name="文字方塊 5"/>
          <p:cNvSpPr txBox="1">
            <a:spLocks noChangeArrowheads="1"/>
          </p:cNvSpPr>
          <p:nvPr/>
        </p:nvSpPr>
        <p:spPr bwMode="auto">
          <a:xfrm>
            <a:off x="3143499" y="1371600"/>
            <a:ext cx="4705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原子核分裂時，末動能顯然大於起始動能。</a:t>
            </a:r>
          </a:p>
        </p:txBody>
      </p:sp>
      <p:sp>
        <p:nvSpPr>
          <p:cNvPr id="124936" name="文字方塊 7"/>
          <p:cNvSpPr txBox="1">
            <a:spLocks noChangeArrowheads="1"/>
          </p:cNvSpPr>
          <p:nvPr/>
        </p:nvSpPr>
        <p:spPr bwMode="auto">
          <a:xfrm>
            <a:off x="3143499" y="2262682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相對論修改了能量的形式：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9" name="文字方塊 10"/>
              <p:cNvSpPr txBox="1">
                <a:spLocks noChangeArrowheads="1"/>
              </p:cNvSpPr>
              <p:nvPr/>
            </p:nvSpPr>
            <p:spPr bwMode="auto">
              <a:xfrm>
                <a:off x="3205593" y="4876800"/>
                <a:ext cx="45809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能量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依舊是一個守恆量。</a:t>
                </a:r>
              </a:p>
            </p:txBody>
          </p:sp>
        </mc:Choice>
        <mc:Fallback xmlns="">
          <p:sp>
            <p:nvSpPr>
              <p:cNvPr id="124939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5593" y="4876800"/>
                <a:ext cx="458091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9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3143499" y="18288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似乎能量憑空增加了。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但原子核的總質量也有變化。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251084" y="2743200"/>
                <a:ext cx="1739707" cy="99270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1084" y="2743200"/>
                <a:ext cx="1739707" cy="99270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181600" y="2743200"/>
                <a:ext cx="3506601" cy="61093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𝑚𝑣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2743200"/>
                <a:ext cx="3506601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50371" y="4267200"/>
                <a:ext cx="3455946" cy="39709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~∆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0371" y="4267200"/>
                <a:ext cx="3455946" cy="397096"/>
              </a:xfrm>
              <a:prstGeom prst="rect">
                <a:avLst/>
              </a:prstGeom>
              <a:blipFill rotWithShape="1">
                <a:blip r:embed="rId6"/>
                <a:stretch>
                  <a:fillRect b="-923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222661" y="380531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質量是帶著能量的，實驗顯示：</a:t>
            </a:r>
            <a:endParaRPr lang="en-US" altLang="zh-TW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55762" y="1693552"/>
            <a:ext cx="51133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+mn-lt"/>
              </a:rPr>
              <a:t>靜止的物體因為其質量，能量亦不為零</a:t>
            </a:r>
            <a:endParaRPr lang="en-US" altLang="zh-TW" dirty="0">
              <a:latin typeface="+mn-lt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655762" y="2147577"/>
            <a:ext cx="50768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+mn-lt"/>
              </a:rPr>
              <a:t>能量與質量可以彼此互相轉換。</a:t>
            </a:r>
            <a:endParaRPr lang="en-US" altLang="zh-TW" dirty="0">
              <a:latin typeface="+mn-lt"/>
            </a:endParaRPr>
          </a:p>
        </p:txBody>
      </p:sp>
      <p:sp>
        <p:nvSpPr>
          <p:cNvPr id="125957" name="Text Box 7"/>
          <p:cNvSpPr txBox="1">
            <a:spLocks noChangeArrowheads="1"/>
          </p:cNvSpPr>
          <p:nvPr/>
        </p:nvSpPr>
        <p:spPr bwMode="auto">
          <a:xfrm>
            <a:off x="1079500" y="5474977"/>
            <a:ext cx="7567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質量是能量的一種形式，能量守恆蘊含質量可以轉換為其他形式的能量，</a:t>
            </a:r>
          </a:p>
        </p:txBody>
      </p:sp>
      <p:sp>
        <p:nvSpPr>
          <p:cNvPr id="125961" name="Line 16"/>
          <p:cNvSpPr>
            <a:spLocks noChangeShapeType="1"/>
          </p:cNvSpPr>
          <p:nvPr/>
        </p:nvSpPr>
        <p:spPr bwMode="auto">
          <a:xfrm flipH="1">
            <a:off x="11699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2" name="Line 17"/>
          <p:cNvSpPr>
            <a:spLocks noChangeShapeType="1"/>
          </p:cNvSpPr>
          <p:nvPr/>
        </p:nvSpPr>
        <p:spPr bwMode="auto">
          <a:xfrm>
            <a:off x="11699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3" name="Line 18"/>
          <p:cNvSpPr>
            <a:spLocks noChangeShapeType="1"/>
          </p:cNvSpPr>
          <p:nvPr/>
        </p:nvSpPr>
        <p:spPr bwMode="auto">
          <a:xfrm flipV="1">
            <a:off x="14747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4" name="Rectangle 19"/>
          <p:cNvSpPr>
            <a:spLocks noChangeArrowheads="1"/>
          </p:cNvSpPr>
          <p:nvPr/>
        </p:nvSpPr>
        <p:spPr bwMode="auto">
          <a:xfrm>
            <a:off x="1169987" y="402082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5965" name="Line 20"/>
          <p:cNvSpPr>
            <a:spLocks noChangeShapeType="1"/>
          </p:cNvSpPr>
          <p:nvPr/>
        </p:nvSpPr>
        <p:spPr bwMode="auto">
          <a:xfrm flipH="1">
            <a:off x="51323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6" name="Line 21"/>
          <p:cNvSpPr>
            <a:spLocks noChangeShapeType="1"/>
          </p:cNvSpPr>
          <p:nvPr/>
        </p:nvSpPr>
        <p:spPr bwMode="auto">
          <a:xfrm>
            <a:off x="51323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7" name="Line 22"/>
          <p:cNvSpPr>
            <a:spLocks noChangeShapeType="1"/>
          </p:cNvSpPr>
          <p:nvPr/>
        </p:nvSpPr>
        <p:spPr bwMode="auto">
          <a:xfrm flipV="1">
            <a:off x="54371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8" name="Rectangle 23"/>
          <p:cNvSpPr>
            <a:spLocks noChangeArrowheads="1"/>
          </p:cNvSpPr>
          <p:nvPr/>
        </p:nvSpPr>
        <p:spPr bwMode="auto">
          <a:xfrm>
            <a:off x="5132387" y="4478027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69" name="Text Box 24"/>
              <p:cNvSpPr txBox="1">
                <a:spLocks noChangeArrowheads="1"/>
              </p:cNvSpPr>
              <p:nvPr/>
            </p:nvSpPr>
            <p:spPr bwMode="auto">
              <a:xfrm>
                <a:off x="1460932" y="426371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𝑚𝑐</m:t>
                      </m:r>
                      <m:r>
                        <a:rPr lang="en-US" altLang="zh-TW" b="0" i="1" baseline="30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69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0932" y="4263714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70" name="Line 26"/>
          <p:cNvSpPr>
            <a:spLocks noChangeShapeType="1"/>
          </p:cNvSpPr>
          <p:nvPr/>
        </p:nvSpPr>
        <p:spPr bwMode="auto">
          <a:xfrm flipH="1">
            <a:off x="61991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1" name="Line 27"/>
          <p:cNvSpPr>
            <a:spLocks noChangeShapeType="1"/>
          </p:cNvSpPr>
          <p:nvPr/>
        </p:nvSpPr>
        <p:spPr bwMode="auto">
          <a:xfrm>
            <a:off x="61991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2" name="Line 28"/>
          <p:cNvSpPr>
            <a:spLocks noChangeShapeType="1"/>
          </p:cNvSpPr>
          <p:nvPr/>
        </p:nvSpPr>
        <p:spPr bwMode="auto">
          <a:xfrm flipV="1">
            <a:off x="65039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3" name="Rectangle 29"/>
          <p:cNvSpPr>
            <a:spLocks noChangeArrowheads="1"/>
          </p:cNvSpPr>
          <p:nvPr/>
        </p:nvSpPr>
        <p:spPr bwMode="auto">
          <a:xfrm>
            <a:off x="6199187" y="4020827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74" name="Text Box 30"/>
              <p:cNvSpPr txBox="1">
                <a:spLocks noChangeArrowheads="1"/>
              </p:cNvSpPr>
              <p:nvPr/>
            </p:nvSpPr>
            <p:spPr bwMode="auto">
              <a:xfrm>
                <a:off x="6358514" y="424942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74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8514" y="4249427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75" name="Line 31"/>
          <p:cNvSpPr>
            <a:spLocks noChangeShapeType="1"/>
          </p:cNvSpPr>
          <p:nvPr/>
        </p:nvSpPr>
        <p:spPr bwMode="auto">
          <a:xfrm flipH="1">
            <a:off x="22367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6" name="Line 32"/>
          <p:cNvSpPr>
            <a:spLocks noChangeShapeType="1"/>
          </p:cNvSpPr>
          <p:nvPr/>
        </p:nvSpPr>
        <p:spPr bwMode="auto">
          <a:xfrm>
            <a:off x="22367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7" name="Line 33"/>
          <p:cNvSpPr>
            <a:spLocks noChangeShapeType="1"/>
          </p:cNvSpPr>
          <p:nvPr/>
        </p:nvSpPr>
        <p:spPr bwMode="auto">
          <a:xfrm flipV="1">
            <a:off x="25415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8" name="Rectangle 34"/>
          <p:cNvSpPr>
            <a:spLocks noChangeArrowheads="1"/>
          </p:cNvSpPr>
          <p:nvPr/>
        </p:nvSpPr>
        <p:spPr bwMode="auto">
          <a:xfrm>
            <a:off x="2236787" y="4478027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79" name="Text Box 35"/>
              <p:cNvSpPr txBox="1">
                <a:spLocks noChangeArrowheads="1"/>
              </p:cNvSpPr>
              <p:nvPr/>
            </p:nvSpPr>
            <p:spPr bwMode="auto">
              <a:xfrm>
                <a:off x="2437678" y="4263713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79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7678" y="4263713"/>
                <a:ext cx="6858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80" name="AutoShape 36"/>
          <p:cNvSpPr>
            <a:spLocks noChangeArrowheads="1"/>
          </p:cNvSpPr>
          <p:nvPr/>
        </p:nvSpPr>
        <p:spPr bwMode="auto">
          <a:xfrm>
            <a:off x="1322387" y="3411227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81" name="Text Box 24"/>
              <p:cNvSpPr txBox="1">
                <a:spLocks noChangeArrowheads="1"/>
              </p:cNvSpPr>
              <p:nvPr/>
            </p:nvSpPr>
            <p:spPr bwMode="auto">
              <a:xfrm>
                <a:off x="5430260" y="4263712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𝑚𝑐</m:t>
                      </m:r>
                      <m:r>
                        <a:rPr lang="en-US" altLang="zh-TW" b="0" i="1" baseline="30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81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0260" y="4263712"/>
                <a:ext cx="6858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82" name="文字方塊 31"/>
          <p:cNvSpPr txBox="1">
            <a:spLocks noChangeArrowheads="1"/>
          </p:cNvSpPr>
          <p:nvPr/>
        </p:nvSpPr>
        <p:spPr bwMode="auto">
          <a:xfrm>
            <a:off x="1116012" y="5006665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質量的減少可能變為動能的增加！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1686281" y="471177"/>
                <a:ext cx="1797415" cy="99270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6281" y="471177"/>
                <a:ext cx="1797415" cy="9927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686281" y="2680977"/>
                <a:ext cx="156401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6281" y="2680977"/>
                <a:ext cx="1564018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149205" y="5957577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其他形式的能量亦可轉換為質量，質量不再守恆。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401"/>
            <a:ext cx="3522712" cy="21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Grid Isn't Ready for the Renewable Revolution | WIRED">
            <a:extLst>
              <a:ext uri="{FF2B5EF4-FFF2-40B4-BE49-F238E27FC236}">
                <a16:creationId xmlns:a16="http://schemas.microsoft.com/office/drawing/2014/main" id="{417746FC-C23B-567A-6515-0388F99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60922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09C1D96-6176-45D3-2F8D-C1B7B6CA7BA9}"/>
              </a:ext>
            </a:extLst>
          </p:cNvPr>
          <p:cNvSpPr/>
          <p:nvPr/>
        </p:nvSpPr>
        <p:spPr>
          <a:xfrm>
            <a:off x="6172200" y="2822916"/>
            <a:ext cx="533400" cy="60608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1034" name="Picture 10" descr="Charged EVs | Why did Porsche go to the trouble of designing an 800 V Taycan  EV? - Charged EVs">
            <a:extLst>
              <a:ext uri="{FF2B5EF4-FFF2-40B4-BE49-F238E27FC236}">
                <a16:creationId xmlns:a16="http://schemas.microsoft.com/office/drawing/2014/main" id="{AB26CB99-0EEE-E521-BA29-3CDA055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2286284"/>
            <a:ext cx="323515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D4169A7B-AB5F-7F88-73D9-35AE79EB4EEE}"/>
              </a:ext>
            </a:extLst>
          </p:cNvPr>
          <p:cNvSpPr/>
          <p:nvPr/>
        </p:nvSpPr>
        <p:spPr>
          <a:xfrm>
            <a:off x="3953467" y="3660654"/>
            <a:ext cx="808535" cy="5334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074" name="Picture 2" descr="Porsche Taycan review: 4S and RWD EV driven | CAR Magazine">
            <a:extLst>
              <a:ext uri="{FF2B5EF4-FFF2-40B4-BE49-F238E27FC236}">
                <a16:creationId xmlns:a16="http://schemas.microsoft.com/office/drawing/2014/main" id="{DEE92410-5CBF-4EB6-F7B3-F31849E4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4567494"/>
            <a:ext cx="3352800" cy="22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927F9813-633F-AAD5-1079-E895129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4" y="366003"/>
            <a:ext cx="2342226" cy="15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45CO">
            <a:extLst>
              <a:ext uri="{FF2B5EF4-FFF2-40B4-BE49-F238E27FC236}">
                <a16:creationId xmlns:a16="http://schemas.microsoft.com/office/drawing/2014/main" id="{1AC50076-C6F1-4589-C28F-F8E6840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9" y="308000"/>
            <a:ext cx="1813571" cy="18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2B5BF-4A23-61A9-3082-BE6EEC885755}"/>
              </a:ext>
            </a:extLst>
          </p:cNvPr>
          <p:cNvSpPr txBox="1"/>
          <p:nvPr/>
        </p:nvSpPr>
        <p:spPr bwMode="auto">
          <a:xfrm>
            <a:off x="3974862" y="5683639"/>
            <a:ext cx="318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060A5-7578-B357-E773-314115D0FBC6}"/>
              </a:ext>
            </a:extLst>
          </p:cNvPr>
          <p:cNvSpPr txBox="1"/>
          <p:nvPr/>
        </p:nvSpPr>
        <p:spPr bwMode="auto">
          <a:xfrm>
            <a:off x="3953467" y="6156784"/>
            <a:ext cx="5278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能量可以來回在許多形式之間轉換、儲存、傳輸。</a:t>
            </a:r>
          </a:p>
        </p:txBody>
      </p:sp>
      <p:pic>
        <p:nvPicPr>
          <p:cNvPr id="3076" name="Picture 4" descr="Taycan Turbo S: 800-volt system, 2019, Porsche AG">
            <a:extLst>
              <a:ext uri="{FF2B5EF4-FFF2-40B4-BE49-F238E27FC236}">
                <a16:creationId xmlns:a16="http://schemas.microsoft.com/office/drawing/2014/main" id="{FC9BBE4D-C68F-5C39-5B51-D857327D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0" y="2060078"/>
            <a:ext cx="2590800" cy="14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043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2458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" y="1371600"/>
            <a:ext cx="73866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88378"/>
            <a:ext cx="6324600" cy="135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2007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92100"/>
            <a:ext cx="78819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1823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2413"/>
            <a:ext cx="6858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344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10\Images\10_FigureP71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1470148"/>
            <a:ext cx="266223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Chia-Hung Chang\Downloads\Data\Knight\Media\Chapter10\Images\10_FigureP69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3832348"/>
            <a:ext cx="2254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文字方塊 3"/>
          <p:cNvSpPr txBox="1">
            <a:spLocks noChangeArrowheads="1"/>
          </p:cNvSpPr>
          <p:nvPr/>
        </p:nvSpPr>
        <p:spPr bwMode="auto">
          <a:xfrm>
            <a:off x="2684028" y="5918839"/>
            <a:ext cx="4340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例如可問球到達某角度時的繩張力。</a:t>
            </a:r>
          </a:p>
        </p:txBody>
      </p:sp>
    </p:spTree>
    <p:extLst>
      <p:ext uri="{BB962C8B-B14F-4D97-AF65-F5344CB8AC3E}">
        <p14:creationId xmlns:p14="http://schemas.microsoft.com/office/powerpoint/2010/main" val="221608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10\Images\10_FigureP71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85" y="1466856"/>
            <a:ext cx="3521015" cy="234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16">
            <a:extLst>
              <a:ext uri="{FF2B5EF4-FFF2-40B4-BE49-F238E27FC236}">
                <a16:creationId xmlns:a16="http://schemas.microsoft.com/office/drawing/2014/main" id="{ECD1A39A-B4C0-6748-10E4-1F79CF22EC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473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Line 17">
            <a:extLst>
              <a:ext uri="{FF2B5EF4-FFF2-40B4-BE49-F238E27FC236}">
                <a16:creationId xmlns:a16="http://schemas.microsoft.com/office/drawing/2014/main" id="{FE2EAE3A-5F8E-7374-E95B-99485539D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473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8">
            <a:extLst>
              <a:ext uri="{FF2B5EF4-FFF2-40B4-BE49-F238E27FC236}">
                <a16:creationId xmlns:a16="http://schemas.microsoft.com/office/drawing/2014/main" id="{006381DB-B35D-68B1-6ABD-302A9395B7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273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EB39F864-D6D0-A8AF-CD67-CC28CA3D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73" y="44196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Line 20">
            <a:extLst>
              <a:ext uri="{FF2B5EF4-FFF2-40B4-BE49-F238E27FC236}">
                <a16:creationId xmlns:a16="http://schemas.microsoft.com/office/drawing/2014/main" id="{80DEFE0B-467E-2F1C-E745-952D751940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305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21">
            <a:extLst>
              <a:ext uri="{FF2B5EF4-FFF2-40B4-BE49-F238E27FC236}">
                <a16:creationId xmlns:a16="http://schemas.microsoft.com/office/drawing/2014/main" id="{4E2DD429-A6A2-DB48-1A6B-0B85EFFA5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3052" y="501491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22">
            <a:extLst>
              <a:ext uri="{FF2B5EF4-FFF2-40B4-BE49-F238E27FC236}">
                <a16:creationId xmlns:a16="http://schemas.microsoft.com/office/drawing/2014/main" id="{E271500C-76E2-8970-3129-75ACFAB35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785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EADB48F5-08EA-718A-FAF0-498F0FF4F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052" y="4862513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D4F4C0F2-67E4-1E0C-52E2-641A3F7A61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6668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3DF9BB63-E374-2E07-466A-452F44057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6668" y="501491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5C33333D-E7BA-4EF4-0824-FA8F2DBBF9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71468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20FBEAF7-5204-1803-B9B1-DA5ABD1F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96786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32">
            <a:extLst>
              <a:ext uri="{FF2B5EF4-FFF2-40B4-BE49-F238E27FC236}">
                <a16:creationId xmlns:a16="http://schemas.microsoft.com/office/drawing/2014/main" id="{5BDAA4AC-B718-ABFC-98F3-2FA58D065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6786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CB555CF8-F236-F9AD-7BDD-C029BB8782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1586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AutoShape 36">
            <a:extLst>
              <a:ext uri="{FF2B5EF4-FFF2-40B4-BE49-F238E27FC236}">
                <a16:creationId xmlns:a16="http://schemas.microsoft.com/office/drawing/2014/main" id="{F3E63F8A-3CCD-80B4-81D1-76E69915A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73" y="3810000"/>
            <a:ext cx="1955738" cy="40014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" name="Line 31">
            <a:extLst>
              <a:ext uri="{FF2B5EF4-FFF2-40B4-BE49-F238E27FC236}">
                <a16:creationId xmlns:a16="http://schemas.microsoft.com/office/drawing/2014/main" id="{5CD26F55-125C-0871-4FFC-C9B02084DF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1416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AE79B368-BC27-729F-2E63-C40E545AE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1322" y="504903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Line 33">
            <a:extLst>
              <a:ext uri="{FF2B5EF4-FFF2-40B4-BE49-F238E27FC236}">
                <a16:creationId xmlns:a16="http://schemas.microsoft.com/office/drawing/2014/main" id="{4110D3D0-CAB3-E17F-7767-4DD591C097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9556" y="435768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0A96B799-F111-48FD-E204-F693736369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2088" y="5179115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0A96B799-F111-48FD-E204-F69373636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2088" y="5179115"/>
                <a:ext cx="3632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26">
            <a:extLst>
              <a:ext uri="{FF2B5EF4-FFF2-40B4-BE49-F238E27FC236}">
                <a16:creationId xmlns:a16="http://schemas.microsoft.com/office/drawing/2014/main" id="{C28192C6-F3D2-BA63-6A98-83AC14EF41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3033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27">
            <a:extLst>
              <a:ext uri="{FF2B5EF4-FFF2-40B4-BE49-F238E27FC236}">
                <a16:creationId xmlns:a16="http://schemas.microsoft.com/office/drawing/2014/main" id="{6AA95845-CFB9-7153-8777-5A8434CE7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0332" y="501491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Line 28">
            <a:extLst>
              <a:ext uri="{FF2B5EF4-FFF2-40B4-BE49-F238E27FC236}">
                <a16:creationId xmlns:a16="http://schemas.microsoft.com/office/drawing/2014/main" id="{7305D401-4AD6-3597-784C-992E688513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3513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335AF158-C862-A58E-2408-6767F9A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368" y="4586291"/>
            <a:ext cx="290512" cy="4603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文字方塊 5">
            <a:extLst>
              <a:ext uri="{FF2B5EF4-FFF2-40B4-BE49-F238E27FC236}">
                <a16:creationId xmlns:a16="http://schemas.microsoft.com/office/drawing/2014/main" id="{5E5943D0-941D-DB61-93C9-954C9C506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612" y="416724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運動方程式給出運動物理量（位置，速度）與時間的關係！</a:t>
            </a:r>
          </a:p>
        </p:txBody>
      </p:sp>
      <p:sp>
        <p:nvSpPr>
          <p:cNvPr id="26" name="文字方塊 6">
            <a:extLst>
              <a:ext uri="{FF2B5EF4-FFF2-40B4-BE49-F238E27FC236}">
                <a16:creationId xmlns:a16="http://schemas.microsoft.com/office/drawing/2014/main" id="{E8641A5E-5E2E-BBFD-1DF9-BF537BB9B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612" y="873924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守恆律則排除時間，得出運動物理量彼此之間的關係！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B9892194-6157-A7AA-B227-757529326D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6697" y="5146606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B9892194-6157-A7AA-B227-757529326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6697" y="5146606"/>
                <a:ext cx="551828" cy="436145"/>
              </a:xfrm>
              <a:prstGeom prst="rect">
                <a:avLst/>
              </a:prstGeom>
              <a:blipFill>
                <a:blip r:embed="rId4"/>
                <a:stretch>
                  <a:fillRect r="-4545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8722B6E3-DCA7-AC78-DA14-176290B54F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731" y="5144811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8722B6E3-DCA7-AC78-DA14-176290B54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731" y="5144811"/>
                <a:ext cx="551828" cy="437940"/>
              </a:xfrm>
              <a:prstGeom prst="rect">
                <a:avLst/>
              </a:prstGeom>
              <a:blipFill>
                <a:blip r:embed="rId5"/>
                <a:stretch>
                  <a:fillRect r="-4444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16">
            <a:extLst>
              <a:ext uri="{FF2B5EF4-FFF2-40B4-BE49-F238E27FC236}">
                <a16:creationId xmlns:a16="http://schemas.microsoft.com/office/drawing/2014/main" id="{0F3581B9-E0BC-8241-CA38-0D08A481A4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0865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11F2A996-CB12-D5B8-620E-A4B04A19A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3247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18">
            <a:extLst>
              <a:ext uri="{FF2B5EF4-FFF2-40B4-BE49-F238E27FC236}">
                <a16:creationId xmlns:a16="http://schemas.microsoft.com/office/drawing/2014/main" id="{05EFC00A-7315-5E72-36E5-6CC14DD70A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8047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7B1401BF-1A72-B80F-7EFC-3D124C7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247" y="4587876"/>
            <a:ext cx="309340" cy="441324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9" name="Line 31">
            <a:extLst>
              <a:ext uri="{FF2B5EF4-FFF2-40B4-BE49-F238E27FC236}">
                <a16:creationId xmlns:a16="http://schemas.microsoft.com/office/drawing/2014/main" id="{8C97F157-4E20-84A9-C667-6329058A9C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2284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65FABCD4-5A39-12B6-CF31-8D69C21D8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284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33">
            <a:extLst>
              <a:ext uri="{FF2B5EF4-FFF2-40B4-BE49-F238E27FC236}">
                <a16:creationId xmlns:a16="http://schemas.microsoft.com/office/drawing/2014/main" id="{B4E692B6-0D2F-B5F7-1F30-359BE14F8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7084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741C9BB4-0B7E-17AB-BAAE-708EC6248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33" y="4877748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A68C736D-D5B9-1013-E1E4-80B46CD0AB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9733" y="4330061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86825623-B7B1-4206-797E-454A91419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3599" y="503098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A557AFD8-2DD6-7E25-D70D-135FC43E74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4538" y="435768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71979085-ED59-9B5F-7E62-39D70AEE4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7293" y="5292795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71979085-ED59-9B5F-7E62-39D70AEE4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7293" y="5292795"/>
                <a:ext cx="3632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E1E7EB47-861A-03A1-D8F1-7A37F71814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6675" y="5259389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E1E7EB47-861A-03A1-D8F1-7A37F7181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6675" y="5259389"/>
                <a:ext cx="551828" cy="436145"/>
              </a:xfrm>
              <a:prstGeom prst="rect">
                <a:avLst/>
              </a:prstGeom>
              <a:blipFill>
                <a:blip r:embed="rId7"/>
                <a:stretch>
                  <a:fillRect r="-6818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18AED27-90B2-AEF9-3F6D-2640CA779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7133" y="5259389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18AED27-90B2-AEF9-3F6D-2640CA779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7133" y="5259389"/>
                <a:ext cx="551828" cy="437940"/>
              </a:xfrm>
              <a:prstGeom prst="rect">
                <a:avLst/>
              </a:prstGeom>
              <a:blipFill>
                <a:blip r:embed="rId8"/>
                <a:stretch>
                  <a:fillRect r="-4444" b="-8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35">
                <a:extLst>
                  <a:ext uri="{FF2B5EF4-FFF2-40B4-BE49-F238E27FC236}">
                    <a16:creationId xmlns:a16="http://schemas.microsoft.com/office/drawing/2014/main" id="{07119A5C-9BEE-CDE4-7ECA-E33B535C11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0332" y="5332969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35">
                <a:extLst>
                  <a:ext uri="{FF2B5EF4-FFF2-40B4-BE49-F238E27FC236}">
                    <a16:creationId xmlns:a16="http://schemas.microsoft.com/office/drawing/2014/main" id="{07119A5C-9BEE-CDE4-7ECA-E33B535C1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0332" y="5332969"/>
                <a:ext cx="3632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35">
                <a:extLst>
                  <a:ext uri="{FF2B5EF4-FFF2-40B4-BE49-F238E27FC236}">
                    <a16:creationId xmlns:a16="http://schemas.microsoft.com/office/drawing/2014/main" id="{F03533CE-A2F3-9412-51BD-14CAD16169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9714" y="5299563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0" name="Text Box 35">
                <a:extLst>
                  <a:ext uri="{FF2B5EF4-FFF2-40B4-BE49-F238E27FC236}">
                    <a16:creationId xmlns:a16="http://schemas.microsoft.com/office/drawing/2014/main" id="{F03533CE-A2F3-9412-51BD-14CAD161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9714" y="5299563"/>
                <a:ext cx="551828" cy="436145"/>
              </a:xfrm>
              <a:prstGeom prst="rect">
                <a:avLst/>
              </a:prstGeom>
              <a:blipFill>
                <a:blip r:embed="rId9"/>
                <a:stretch>
                  <a:fillRect r="-4545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35">
                <a:extLst>
                  <a:ext uri="{FF2B5EF4-FFF2-40B4-BE49-F238E27FC236}">
                    <a16:creationId xmlns:a16="http://schemas.microsoft.com/office/drawing/2014/main" id="{49650DBC-9EB3-B7CB-14D5-2880087662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0172" y="5299563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1" name="Text Box 35">
                <a:extLst>
                  <a:ext uri="{FF2B5EF4-FFF2-40B4-BE49-F238E27FC236}">
                    <a16:creationId xmlns:a16="http://schemas.microsoft.com/office/drawing/2014/main" id="{49650DBC-9EB3-B7CB-14D5-288008766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90172" y="5299563"/>
                <a:ext cx="551828" cy="437940"/>
              </a:xfrm>
              <a:prstGeom prst="rect">
                <a:avLst/>
              </a:prstGeom>
              <a:blipFill>
                <a:blip r:embed="rId10"/>
                <a:stretch>
                  <a:fillRect r="-6818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2162BC8-9E81-C4FF-AE02-0CD19058CE5C}"/>
              </a:ext>
            </a:extLst>
          </p:cNvPr>
          <p:cNvSpPr txBox="1"/>
          <p:nvPr/>
        </p:nvSpPr>
        <p:spPr bwMode="auto">
          <a:xfrm>
            <a:off x="1598333" y="5832059"/>
            <a:ext cx="6018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能量的具體特徵是能驅動，使吸收能量的物體運動。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2EC43C-A341-D8A6-515B-FE79C1DEC615}"/>
              </a:ext>
            </a:extLst>
          </p:cNvPr>
          <p:cNvSpPr txBox="1"/>
          <p:nvPr/>
        </p:nvSpPr>
        <p:spPr bwMode="auto">
          <a:xfrm>
            <a:off x="1598333" y="6292520"/>
            <a:ext cx="7161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能量可以來回在許多形式之間轉換，總能量守恆。可以回到出發點。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ypes of Hydropower Plants | Department of Energy">
            <a:extLst>
              <a:ext uri="{FF2B5EF4-FFF2-40B4-BE49-F238E27FC236}">
                <a16:creationId xmlns:a16="http://schemas.microsoft.com/office/drawing/2014/main" id="{B30330F1-1EF1-EFD1-FD81-2EC1624A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3" y="2985846"/>
            <a:ext cx="3459088" cy="20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1385EA-3907-EC48-B6D4-B8E96F981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3" y="228600"/>
            <a:ext cx="3459088" cy="25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65" y="179558"/>
            <a:ext cx="437515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14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401"/>
            <a:ext cx="3522712" cy="21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Grid Isn't Ready for the Renewable Revolution | WIRED">
            <a:extLst>
              <a:ext uri="{FF2B5EF4-FFF2-40B4-BE49-F238E27FC236}">
                <a16:creationId xmlns:a16="http://schemas.microsoft.com/office/drawing/2014/main" id="{417746FC-C23B-567A-6515-0388F99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60922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09C1D96-6176-45D3-2F8D-C1B7B6CA7BA9}"/>
              </a:ext>
            </a:extLst>
          </p:cNvPr>
          <p:cNvSpPr/>
          <p:nvPr/>
        </p:nvSpPr>
        <p:spPr>
          <a:xfrm>
            <a:off x="6172200" y="2822916"/>
            <a:ext cx="533400" cy="60608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1034" name="Picture 10" descr="Charged EVs | Why did Porsche go to the trouble of designing an 800 V Taycan  EV? - Charged EVs">
            <a:extLst>
              <a:ext uri="{FF2B5EF4-FFF2-40B4-BE49-F238E27FC236}">
                <a16:creationId xmlns:a16="http://schemas.microsoft.com/office/drawing/2014/main" id="{AB26CB99-0EEE-E521-BA29-3CDA055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2286284"/>
            <a:ext cx="323515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D4169A7B-AB5F-7F88-73D9-35AE79EB4EEE}"/>
              </a:ext>
            </a:extLst>
          </p:cNvPr>
          <p:cNvSpPr/>
          <p:nvPr/>
        </p:nvSpPr>
        <p:spPr>
          <a:xfrm>
            <a:off x="3953467" y="3660654"/>
            <a:ext cx="808535" cy="5334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074" name="Picture 2" descr="Porsche Taycan review: 4S and RWD EV driven | CAR Magazine">
            <a:extLst>
              <a:ext uri="{FF2B5EF4-FFF2-40B4-BE49-F238E27FC236}">
                <a16:creationId xmlns:a16="http://schemas.microsoft.com/office/drawing/2014/main" id="{DEE92410-5CBF-4EB6-F7B3-F31849E4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4567494"/>
            <a:ext cx="3352800" cy="22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927F9813-633F-AAD5-1079-E895129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4" y="366003"/>
            <a:ext cx="2342226" cy="15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45CO">
            <a:extLst>
              <a:ext uri="{FF2B5EF4-FFF2-40B4-BE49-F238E27FC236}">
                <a16:creationId xmlns:a16="http://schemas.microsoft.com/office/drawing/2014/main" id="{1AC50076-C6F1-4589-C28F-F8E6840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9" y="308000"/>
            <a:ext cx="1813571" cy="18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2B5BF-4A23-61A9-3082-BE6EEC885755}"/>
              </a:ext>
            </a:extLst>
          </p:cNvPr>
          <p:cNvSpPr txBox="1"/>
          <p:nvPr/>
        </p:nvSpPr>
        <p:spPr bwMode="auto">
          <a:xfrm>
            <a:off x="3974862" y="5683639"/>
            <a:ext cx="318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060A5-7578-B357-E773-314115D0FBC6}"/>
              </a:ext>
            </a:extLst>
          </p:cNvPr>
          <p:cNvSpPr txBox="1"/>
          <p:nvPr/>
        </p:nvSpPr>
        <p:spPr bwMode="auto">
          <a:xfrm>
            <a:off x="3953467" y="6156784"/>
            <a:ext cx="5278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能量可以來回在許多形式之間轉換、儲存、傳輸。</a:t>
            </a:r>
          </a:p>
        </p:txBody>
      </p:sp>
      <p:pic>
        <p:nvPicPr>
          <p:cNvPr id="3076" name="Picture 4" descr="Taycan Turbo S: 800-volt system, 2019, Porsche AG">
            <a:extLst>
              <a:ext uri="{FF2B5EF4-FFF2-40B4-BE49-F238E27FC236}">
                <a16:creationId xmlns:a16="http://schemas.microsoft.com/office/drawing/2014/main" id="{FC9BBE4D-C68F-5C39-5B51-D857327D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0" y="2060078"/>
            <a:ext cx="2590800" cy="14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52" y="1143000"/>
            <a:ext cx="6799140" cy="31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04" y="4572000"/>
            <a:ext cx="578643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754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hia-Hung Chang\Downloads\Data\Knight\Media\Chapter10\Images\10_35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299075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411" name="文字方塊 2"/>
              <p:cNvSpPr txBox="1">
                <a:spLocks noChangeArrowheads="1"/>
              </p:cNvSpPr>
              <p:nvPr/>
            </p:nvSpPr>
            <p:spPr bwMode="auto">
              <a:xfrm>
                <a:off x="2667000" y="685800"/>
                <a:ext cx="3733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其它的力是不是也有這樣的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411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7000" y="685800"/>
                <a:ext cx="373380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471" t="-833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hia-Hung Chang\Downloads\Data\Knight\Media\Chapter10\Images\10_37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067"/>
            <a:ext cx="6097588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字方塊 2"/>
          <p:cNvSpPr txBox="1">
            <a:spLocks noChangeArrowheads="1"/>
          </p:cNvSpPr>
          <p:nvPr/>
        </p:nvSpPr>
        <p:spPr bwMode="auto">
          <a:xfrm>
            <a:off x="1981200" y="4572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兩個粒子間的力是否能束縛它們形成束縛態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 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TW" altLang="en-US" dirty="0"/>
          </a:p>
        </p:txBody>
      </p:sp>
      <p:pic>
        <p:nvPicPr>
          <p:cNvPr id="4" name="Picture 3" descr="http://www.chemistryland.com/CHM130W/03-BuildingBlocks/Chaos/AtomsComb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411413" cy="137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74273" y="90273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以位能來思考是最簡單的方法！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15_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45425" b="13186"/>
          <a:stretch/>
        </p:blipFill>
        <p:spPr bwMode="auto">
          <a:xfrm>
            <a:off x="547687" y="609600"/>
            <a:ext cx="3228976" cy="24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Line 9"/>
          <p:cNvSpPr>
            <a:spLocks noChangeShapeType="1"/>
          </p:cNvSpPr>
          <p:nvPr/>
        </p:nvSpPr>
        <p:spPr bwMode="auto">
          <a:xfrm>
            <a:off x="6934200" y="1371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7543800" y="1143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守恆量</a:t>
            </a:r>
          </a:p>
        </p:txBody>
      </p:sp>
      <p:sp>
        <p:nvSpPr>
          <p:cNvPr id="19462" name="Line 11"/>
          <p:cNvSpPr>
            <a:spLocks noChangeShapeType="1"/>
          </p:cNvSpPr>
          <p:nvPr/>
        </p:nvSpPr>
        <p:spPr bwMode="auto">
          <a:xfrm flipH="1">
            <a:off x="4495800" y="1752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3" name="Line 12"/>
          <p:cNvSpPr>
            <a:spLocks noChangeShapeType="1"/>
          </p:cNvSpPr>
          <p:nvPr/>
        </p:nvSpPr>
        <p:spPr bwMode="auto">
          <a:xfrm>
            <a:off x="5181600" y="1752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4" name="Text Box 13"/>
              <p:cNvSpPr txBox="1">
                <a:spLocks noChangeArrowheads="1"/>
              </p:cNvSpPr>
              <p:nvPr/>
            </p:nvSpPr>
            <p:spPr bwMode="auto">
              <a:xfrm>
                <a:off x="5105400" y="2319615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464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2319615"/>
                <a:ext cx="1066800" cy="366713"/>
              </a:xfrm>
              <a:prstGeom prst="rect">
                <a:avLst/>
              </a:prstGeom>
              <a:blipFill>
                <a:blip r:embed="rId3"/>
                <a:stretch>
                  <a:fillRect l="-588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14"/>
              <p:cNvSpPr txBox="1">
                <a:spLocks noChangeArrowheads="1"/>
              </p:cNvSpPr>
              <p:nvPr/>
            </p:nvSpPr>
            <p:spPr bwMode="auto">
              <a:xfrm>
                <a:off x="3907631" y="2319615"/>
                <a:ext cx="1143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46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7631" y="2319615"/>
                <a:ext cx="1143000" cy="369888"/>
              </a:xfrm>
              <a:prstGeom prst="rect">
                <a:avLst/>
              </a:prstGeom>
              <a:blipFill>
                <a:blip r:embed="rId4"/>
                <a:stretch>
                  <a:fillRect l="-439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9" name="Line 9"/>
          <p:cNvSpPr>
            <a:spLocks noChangeShapeType="1"/>
          </p:cNvSpPr>
          <p:nvPr/>
        </p:nvSpPr>
        <p:spPr bwMode="auto">
          <a:xfrm>
            <a:off x="7086600" y="4267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80" name="Text Box 10"/>
          <p:cNvSpPr txBox="1">
            <a:spLocks noChangeArrowheads="1"/>
          </p:cNvSpPr>
          <p:nvPr/>
        </p:nvSpPr>
        <p:spPr bwMode="auto">
          <a:xfrm>
            <a:off x="7696200" y="40386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守恆量</a:t>
            </a:r>
          </a:p>
        </p:txBody>
      </p:sp>
      <p:sp>
        <p:nvSpPr>
          <p:cNvPr id="7181" name="Line 11"/>
          <p:cNvSpPr>
            <a:spLocks noChangeShapeType="1"/>
          </p:cNvSpPr>
          <p:nvPr/>
        </p:nvSpPr>
        <p:spPr bwMode="auto">
          <a:xfrm flipH="1">
            <a:off x="4419600" y="45688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82" name="Line 12"/>
          <p:cNvSpPr>
            <a:spLocks noChangeShapeType="1"/>
          </p:cNvSpPr>
          <p:nvPr/>
        </p:nvSpPr>
        <p:spPr bwMode="auto">
          <a:xfrm>
            <a:off x="5486400" y="4521203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3" name="Text Box 13"/>
              <p:cNvSpPr txBox="1">
                <a:spLocks noChangeArrowheads="1"/>
              </p:cNvSpPr>
              <p:nvPr/>
            </p:nvSpPr>
            <p:spPr bwMode="auto">
              <a:xfrm>
                <a:off x="5303146" y="5130133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8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3146" y="5130133"/>
                <a:ext cx="1066800" cy="366713"/>
              </a:xfrm>
              <a:prstGeom prst="rect">
                <a:avLst/>
              </a:prstGeom>
              <a:blipFill>
                <a:blip r:embed="rId5"/>
                <a:stretch>
                  <a:fillRect l="-470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84" name="Text Box 14"/>
              <p:cNvSpPr txBox="1">
                <a:spLocks noChangeArrowheads="1"/>
              </p:cNvSpPr>
              <p:nvPr/>
            </p:nvSpPr>
            <p:spPr bwMode="auto">
              <a:xfrm>
                <a:off x="4038600" y="5135840"/>
                <a:ext cx="1524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8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5135840"/>
                <a:ext cx="1524000" cy="369888"/>
              </a:xfrm>
              <a:prstGeom prst="rect">
                <a:avLst/>
              </a:prstGeom>
              <a:blipFill>
                <a:blip r:embed="rId6"/>
                <a:stretch>
                  <a:fillRect l="-413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72" name="Text Box 37"/>
          <p:cNvSpPr txBox="1">
            <a:spLocks noChangeArrowheads="1"/>
          </p:cNvSpPr>
          <p:nvPr/>
        </p:nvSpPr>
        <p:spPr bwMode="auto">
          <a:xfrm>
            <a:off x="4267200" y="35052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自由拋體</a:t>
            </a:r>
          </a:p>
        </p:txBody>
      </p:sp>
      <p:pic>
        <p:nvPicPr>
          <p:cNvPr id="19474" name="Picture 2" descr="C:\Users\Chia-Hung Chang\Downloads\Data\Knight\Media\Chapter10\Images\10_30Figure-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5725" b="6096"/>
          <a:stretch/>
        </p:blipFill>
        <p:spPr bwMode="auto">
          <a:xfrm>
            <a:off x="762000" y="3408997"/>
            <a:ext cx="3062288" cy="247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5" name="文字方塊 23"/>
          <p:cNvSpPr txBox="1">
            <a:spLocks noChangeArrowheads="1"/>
          </p:cNvSpPr>
          <p:nvPr/>
        </p:nvSpPr>
        <p:spPr bwMode="auto">
          <a:xfrm>
            <a:off x="4267200" y="6096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彈簧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293144" y="6035159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在這兩個例子中，同時出現的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是相同的式子。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144" y="6035159"/>
                <a:ext cx="5257800" cy="369332"/>
              </a:xfrm>
              <a:prstGeom prst="rect">
                <a:avLst/>
              </a:prstGeom>
              <a:blipFill>
                <a:blip r:embed="rId8"/>
                <a:stretch>
                  <a:fillRect l="-96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C55F80-9E7F-024D-B472-00791F686A7D}"/>
                  </a:ext>
                </a:extLst>
              </p:cNvPr>
              <p:cNvSpPr txBox="1"/>
              <p:nvPr/>
            </p:nvSpPr>
            <p:spPr bwMode="auto">
              <a:xfrm>
                <a:off x="4253948" y="3934440"/>
                <a:ext cx="2568524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C55F80-9E7F-024D-B472-00791F686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3948" y="3934440"/>
                <a:ext cx="2568524" cy="518604"/>
              </a:xfrm>
              <a:prstGeom prst="rect">
                <a:avLst/>
              </a:prstGeom>
              <a:blipFill>
                <a:blip r:embed="rId9"/>
                <a:stretch>
                  <a:fillRect l="-493" t="-4762" r="-985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95AB09A3-510A-424F-8B51-FDF826E7C0C4}"/>
                  </a:ext>
                </a:extLst>
              </p:cNvPr>
              <p:cNvSpPr txBox="1"/>
              <p:nvPr/>
            </p:nvSpPr>
            <p:spPr bwMode="auto">
              <a:xfrm>
                <a:off x="4197102" y="1067054"/>
                <a:ext cx="264315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95AB09A3-510A-424F-8B51-FDF826E7C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7102" y="1067054"/>
                <a:ext cx="2643159" cy="518604"/>
              </a:xfrm>
              <a:prstGeom prst="rect">
                <a:avLst/>
              </a:prstGeom>
              <a:blipFill>
                <a:blip r:embed="rId10"/>
                <a:stretch>
                  <a:fillRect l="-952" t="-4878" r="-476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295400" y="1802528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考慮一個無限小的過程：</a:t>
            </a:r>
          </a:p>
        </p:txBody>
      </p:sp>
      <p:pic>
        <p:nvPicPr>
          <p:cNvPr id="20484" name="Picture 15" descr="F07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1371600" y="2412128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1283970" y="12873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研究</a:t>
            </a:r>
          </a:p>
        </p:txBody>
      </p: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3118485" y="1289262"/>
            <a:ext cx="412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動能在運動過程中的變化。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/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blipFill>
                <a:blip r:embed="rId10"/>
                <a:stretch>
                  <a:fillRect l="-3333" t="-4878" r="-2222" b="-14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/>
              <p:nvPr/>
            </p:nvSpPr>
            <p:spPr bwMode="auto">
              <a:xfrm>
                <a:off x="1371600" y="4343400"/>
                <a:ext cx="5776005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4343400"/>
                <a:ext cx="5776005" cy="526298"/>
              </a:xfrm>
              <a:prstGeom prst="rect">
                <a:avLst/>
              </a:prstGeom>
              <a:blipFill>
                <a:blip r:embed="rId11"/>
                <a:stretch>
                  <a:fillRect l="-440" t="-4762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407DA7-27A9-954D-A81F-0B66A049190E}"/>
                  </a:ext>
                </a:extLst>
              </p:cNvPr>
              <p:cNvSpPr/>
              <p:nvPr/>
            </p:nvSpPr>
            <p:spPr>
              <a:xfrm>
                <a:off x="2457029" y="5200770"/>
                <a:ext cx="5010571" cy="63882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407DA7-27A9-954D-A81F-0B66A0491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29" y="5200770"/>
                <a:ext cx="5010571" cy="638829"/>
              </a:xfrm>
              <a:prstGeom prst="rect">
                <a:avLst/>
              </a:prstGeom>
              <a:blipFill>
                <a:blip r:embed="rId12"/>
                <a:stretch>
                  <a:fillRect t="-7843" b="-39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4F58D54-446F-CF21-6019-D6E5BACD6C28}"/>
                  </a:ext>
                </a:extLst>
              </p:cNvPr>
              <p:cNvSpPr txBox="1"/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4F58D54-446F-CF21-6019-D6E5BACD6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blipFill>
                <a:blip r:embed="rId13"/>
                <a:stretch>
                  <a:fillRect l="-3390" t="-30435" r="-339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C828A4C9-5424-DBF3-F3C1-ADFA8B4FCB50}"/>
                  </a:ext>
                </a:extLst>
              </p:cNvPr>
              <p:cNvSpPr txBox="1"/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C828A4C9-5424-DBF3-F3C1-ADFA8B4FC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blipFill>
                <a:blip r:embed="rId14"/>
                <a:stretch>
                  <a:fillRect l="-20000" t="-31818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54E38B92-BD22-E971-7F57-60BA0ACE23C7}"/>
                  </a:ext>
                </a:extLst>
              </p:cNvPr>
              <p:cNvSpPr/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54E38B92-BD22-E971-7F57-60BA0ACE23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blipFill>
                <a:blip r:embed="rId15"/>
                <a:stretch>
                  <a:fillRect t="-3043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E97D91FE-50B6-F847-8BF1-2BEC0288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400"/>
            <a:ext cx="2679119" cy="26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BD866A8A-A00D-D14B-92EE-BC4FD299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657602" cy="2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Markets rise after lockdowns prompt oil price plunge - BBC News">
            <a:extLst>
              <a:ext uri="{FF2B5EF4-FFF2-40B4-BE49-F238E27FC236}">
                <a16:creationId xmlns:a16="http://schemas.microsoft.com/office/drawing/2014/main" id="{9DD643F7-1468-D140-A174-86F4D978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3013473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334FE-2B3B-B340-8A21-1D9472B58D9B}"/>
              </a:ext>
            </a:extLst>
          </p:cNvPr>
          <p:cNvSpPr txBox="1"/>
          <p:nvPr/>
        </p:nvSpPr>
        <p:spPr bwMode="auto">
          <a:xfrm>
            <a:off x="3395472" y="1731108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能量速飲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ED6A5-4291-734D-A2FA-21F72AE8C34B}"/>
              </a:ext>
            </a:extLst>
          </p:cNvPr>
          <p:cNvSpPr txBox="1"/>
          <p:nvPr/>
        </p:nvSpPr>
        <p:spPr bwMode="auto">
          <a:xfrm>
            <a:off x="4463796" y="3901065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能源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81D016F-958D-E54E-8F49-9DC84C5E919C}"/>
              </a:ext>
            </a:extLst>
          </p:cNvPr>
          <p:cNvSpPr/>
          <p:nvPr/>
        </p:nvSpPr>
        <p:spPr>
          <a:xfrm>
            <a:off x="4552188" y="4289963"/>
            <a:ext cx="457200" cy="240268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9634A-36AA-8A42-BD59-C72F7C765977}"/>
              </a:ext>
            </a:extLst>
          </p:cNvPr>
          <p:cNvSpPr txBox="1"/>
          <p:nvPr/>
        </p:nvSpPr>
        <p:spPr bwMode="auto">
          <a:xfrm>
            <a:off x="972969" y="5644677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能量是一種可以儲存的東西，使吸收者能利用產生運動！</a:t>
            </a:r>
          </a:p>
        </p:txBody>
      </p:sp>
      <p:pic>
        <p:nvPicPr>
          <p:cNvPr id="157704" name="Picture 8" descr="中油「分手」統一精工與速邁樂加油站4月1日終止合作| 產業綜合| 產經| 聯合新聞網">
            <a:extLst>
              <a:ext uri="{FF2B5EF4-FFF2-40B4-BE49-F238E27FC236}">
                <a16:creationId xmlns:a16="http://schemas.microsoft.com/office/drawing/2014/main" id="{4A95087C-6B99-1641-9BBA-92118929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68" y="366769"/>
            <a:ext cx="3865733" cy="25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C95E3-2D97-FBC9-F916-40B5D458B40C}"/>
              </a:ext>
            </a:extLst>
          </p:cNvPr>
          <p:cNvSpPr txBox="1"/>
          <p:nvPr/>
        </p:nvSpPr>
        <p:spPr bwMode="auto">
          <a:xfrm>
            <a:off x="972969" y="6071022"/>
            <a:ext cx="7866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而物體中儲存的能量可以透過很多方式釋放，例如燃燒、位移、核反應等。</a:t>
            </a:r>
          </a:p>
        </p:txBody>
      </p:sp>
    </p:spTree>
    <p:extLst>
      <p:ext uri="{BB962C8B-B14F-4D97-AF65-F5344CB8AC3E}">
        <p14:creationId xmlns:p14="http://schemas.microsoft.com/office/powerpoint/2010/main" val="10193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3"/>
          <p:cNvSpPr txBox="1">
            <a:spLocks noChangeArrowheads="1"/>
          </p:cNvSpPr>
          <p:nvPr/>
        </p:nvSpPr>
        <p:spPr bwMode="auto">
          <a:xfrm>
            <a:off x="2971800" y="3567543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功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造成粒子動能的變化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CA269BE4-284C-0149-9246-ED880EAAB02C}"/>
                  </a:ext>
                </a:extLst>
              </p:cNvPr>
              <p:cNvSpPr txBox="1"/>
              <p:nvPr/>
            </p:nvSpPr>
            <p:spPr bwMode="auto">
              <a:xfrm>
                <a:off x="3008376" y="4189410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CA269BE4-284C-0149-9246-ED880EAAB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8376" y="4189410"/>
                <a:ext cx="2472472" cy="526298"/>
              </a:xfrm>
              <a:prstGeom prst="rect">
                <a:avLst/>
              </a:prstGeom>
              <a:blipFill>
                <a:blip r:embed="rId10"/>
                <a:stretch>
                  <a:fillRect l="-1531" t="-4762" r="-510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 descr="F07_02">
            <a:extLst>
              <a:ext uri="{FF2B5EF4-FFF2-40B4-BE49-F238E27FC236}">
                <a16:creationId xmlns:a16="http://schemas.microsoft.com/office/drawing/2014/main" id="{81634FF6-47BB-E9A2-D874-67C3F4867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2934269" y="1949982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B34CA99E-4EA4-9CBD-EF79-C31A5E730F16}"/>
                  </a:ext>
                </a:extLst>
              </p:cNvPr>
              <p:cNvSpPr txBox="1"/>
              <p:nvPr/>
            </p:nvSpPr>
            <p:spPr bwMode="auto">
              <a:xfrm>
                <a:off x="5093866" y="2123352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B34CA99E-4EA4-9CBD-EF79-C31A5E73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3866" y="2123352"/>
                <a:ext cx="728405" cy="276999"/>
              </a:xfrm>
              <a:prstGeom prst="rect">
                <a:avLst/>
              </a:prstGeom>
              <a:blipFill>
                <a:blip r:embed="rId12"/>
                <a:stretch>
                  <a:fillRect l="-6897" t="-34783" r="-3448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B9286EE8-8BB0-08A0-B3D8-9AE4B871C76C}"/>
                  </a:ext>
                </a:extLst>
              </p:cNvPr>
              <p:cNvSpPr txBox="1"/>
              <p:nvPr/>
            </p:nvSpPr>
            <p:spPr bwMode="auto">
              <a:xfrm>
                <a:off x="3269685" y="2194760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B9286EE8-8BB0-08A0-B3D8-9AE4B871C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85" y="2194760"/>
                <a:ext cx="183062" cy="276999"/>
              </a:xfrm>
              <a:prstGeom prst="rect">
                <a:avLst/>
              </a:prstGeom>
              <a:blipFill>
                <a:blip r:embed="rId13"/>
                <a:stretch>
                  <a:fillRect l="-20000" t="-30435" r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">
                <a:extLst>
                  <a:ext uri="{FF2B5EF4-FFF2-40B4-BE49-F238E27FC236}">
                    <a16:creationId xmlns:a16="http://schemas.microsoft.com/office/drawing/2014/main" id="{87FA9F9E-0216-DA76-F5BC-81E4A20674D7}"/>
                  </a:ext>
                </a:extLst>
              </p:cNvPr>
              <p:cNvSpPr/>
              <p:nvPr/>
            </p:nvSpPr>
            <p:spPr>
              <a:xfrm>
                <a:off x="5117750" y="3152001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2">
                <a:extLst>
                  <a:ext uri="{FF2B5EF4-FFF2-40B4-BE49-F238E27FC236}">
                    <a16:creationId xmlns:a16="http://schemas.microsoft.com/office/drawing/2014/main" id="{87FA9F9E-0216-DA76-F5BC-81E4A2067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750" y="3152001"/>
                <a:ext cx="431203" cy="276999"/>
              </a:xfrm>
              <a:prstGeom prst="rect">
                <a:avLst/>
              </a:prstGeom>
              <a:blipFill>
                <a:blip r:embed="rId14"/>
                <a:stretch>
                  <a:fillRect t="-34783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8338" y="1176338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32" name="文字方塊 12"/>
          <p:cNvSpPr txBox="1">
            <a:spLocks noChangeArrowheads="1"/>
          </p:cNvSpPr>
          <p:nvPr/>
        </p:nvSpPr>
        <p:spPr bwMode="auto">
          <a:xfrm>
            <a:off x="1023938" y="762000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但將無限多無限小的過程組合起來，即成為一個有限的過程：</a:t>
            </a:r>
          </a:p>
        </p:txBody>
      </p:sp>
      <p:sp>
        <p:nvSpPr>
          <p:cNvPr id="22533" name="Oval 28"/>
          <p:cNvSpPr>
            <a:spLocks noChangeArrowheads="1"/>
          </p:cNvSpPr>
          <p:nvPr/>
        </p:nvSpPr>
        <p:spPr bwMode="auto">
          <a:xfrm>
            <a:off x="4610100" y="2037399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4" name="Oval 27"/>
          <p:cNvSpPr>
            <a:spLocks noChangeArrowheads="1"/>
          </p:cNvSpPr>
          <p:nvPr/>
        </p:nvSpPr>
        <p:spPr bwMode="auto">
          <a:xfrm>
            <a:off x="4071938" y="22431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5" name="Oval 26"/>
          <p:cNvSpPr>
            <a:spLocks noChangeArrowheads="1"/>
          </p:cNvSpPr>
          <p:nvPr/>
        </p:nvSpPr>
        <p:spPr bwMode="auto">
          <a:xfrm>
            <a:off x="3762376" y="2279077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7" name="Line 18"/>
          <p:cNvSpPr>
            <a:spLocks noChangeShapeType="1"/>
          </p:cNvSpPr>
          <p:nvPr/>
        </p:nvSpPr>
        <p:spPr bwMode="auto">
          <a:xfrm>
            <a:off x="2862263" y="2276476"/>
            <a:ext cx="2667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8" name="Line 23"/>
          <p:cNvSpPr>
            <a:spLocks noChangeShapeType="1"/>
          </p:cNvSpPr>
          <p:nvPr/>
        </p:nvSpPr>
        <p:spPr bwMode="auto">
          <a:xfrm flipV="1">
            <a:off x="3534728" y="1785938"/>
            <a:ext cx="303848" cy="658178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253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007000"/>
              </p:ext>
            </p:extLst>
          </p:nvPr>
        </p:nvGraphicFramePr>
        <p:xfrm>
          <a:off x="3797301" y="1404938"/>
          <a:ext cx="2349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64957" imgH="203024" progId="Equation.3">
                  <p:embed/>
                </p:oleObj>
              </mc:Choice>
              <mc:Fallback>
                <p:oleObj name="方程式" r:id="rId2" imgW="164957" imgH="203024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1" y="1404938"/>
                        <a:ext cx="23495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073247"/>
              </p:ext>
            </p:extLst>
          </p:nvPr>
        </p:nvGraphicFramePr>
        <p:xfrm>
          <a:off x="4379623" y="2306956"/>
          <a:ext cx="341313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41195" imgH="241195" progId="Equation.3">
                  <p:embed/>
                </p:oleObj>
              </mc:Choice>
              <mc:Fallback>
                <p:oleObj name="方程式" r:id="rId4" imgW="241195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623" y="2306956"/>
                        <a:ext cx="341313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779577"/>
              </p:ext>
            </p:extLst>
          </p:nvPr>
        </p:nvGraphicFramePr>
        <p:xfrm>
          <a:off x="4795044" y="1750062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28402" imgH="76134" progId="Equation.3">
                  <p:embed/>
                </p:oleObj>
              </mc:Choice>
              <mc:Fallback>
                <p:oleObj name="方程式" r:id="rId6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044" y="1750062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040728"/>
              </p:ext>
            </p:extLst>
          </p:nvPr>
        </p:nvGraphicFramePr>
        <p:xfrm>
          <a:off x="4021138" y="1938338"/>
          <a:ext cx="1825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39639" imgH="241195" progId="Equation.3">
                  <p:embed/>
                </p:oleObj>
              </mc:Choice>
              <mc:Fallback>
                <p:oleObj name="方程式" r:id="rId8" imgW="139639" imgH="241195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1938338"/>
                        <a:ext cx="1825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184391"/>
              </p:ext>
            </p:extLst>
          </p:nvPr>
        </p:nvGraphicFramePr>
        <p:xfrm>
          <a:off x="4643005" y="1738201"/>
          <a:ext cx="3000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228600" imgH="241300" progId="Equation.3">
                  <p:embed/>
                </p:oleObj>
              </mc:Choice>
              <mc:Fallback>
                <p:oleObj name="方程式" r:id="rId10" imgW="2286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005" y="1738201"/>
                        <a:ext cx="30003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4" name="Line 18"/>
          <p:cNvSpPr>
            <a:spLocks noChangeShapeType="1"/>
          </p:cNvSpPr>
          <p:nvPr/>
        </p:nvSpPr>
        <p:spPr bwMode="auto">
          <a:xfrm flipV="1">
            <a:off x="4148138" y="2189799"/>
            <a:ext cx="609600" cy="234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45" name="Oval 26"/>
          <p:cNvSpPr>
            <a:spLocks noChangeArrowheads="1"/>
          </p:cNvSpPr>
          <p:nvPr/>
        </p:nvSpPr>
        <p:spPr bwMode="auto">
          <a:xfrm>
            <a:off x="3128963" y="225872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46" name="Oval 26"/>
          <p:cNvSpPr>
            <a:spLocks noChangeArrowheads="1"/>
          </p:cNvSpPr>
          <p:nvPr/>
        </p:nvSpPr>
        <p:spPr bwMode="auto">
          <a:xfrm>
            <a:off x="3462338" y="2271281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47" name="Oval 26"/>
          <p:cNvSpPr>
            <a:spLocks noChangeArrowheads="1"/>
          </p:cNvSpPr>
          <p:nvPr/>
        </p:nvSpPr>
        <p:spPr bwMode="auto">
          <a:xfrm>
            <a:off x="5123585" y="1884999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22548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78941"/>
              </p:ext>
            </p:extLst>
          </p:nvPr>
        </p:nvGraphicFramePr>
        <p:xfrm>
          <a:off x="3328988" y="2141538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28402" imgH="76134" progId="Equation.3">
                  <p:embed/>
                </p:oleObj>
              </mc:Choice>
              <mc:Fallback>
                <p:oleObj name="方程式" r:id="rId12" imgW="228402" imgH="76134" progId="Equation.3">
                  <p:embed/>
                  <p:pic>
                    <p:nvPicPr>
                      <p:cNvPr id="0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2141538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9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9808"/>
              </p:ext>
            </p:extLst>
          </p:nvPr>
        </p:nvGraphicFramePr>
        <p:xfrm>
          <a:off x="3128963" y="2024063"/>
          <a:ext cx="1651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126780" imgH="215526" progId="Equation.3">
                  <p:embed/>
                </p:oleObj>
              </mc:Choice>
              <mc:Fallback>
                <p:oleObj name="方程式" r:id="rId13" imgW="126780" imgH="215526" progId="Equation.3">
                  <p:embed/>
                  <p:pic>
                    <p:nvPicPr>
                      <p:cNvPr id="0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2024063"/>
                        <a:ext cx="1651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2786063" y="2143993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066800" y="3124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對每一段無限小的過程動能變化都等於力所作的功：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071062" y="5990492"/>
            <a:ext cx="670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動能的總變化就等於沿著運動的路徑力所作的功的總和。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81000" y="4953000"/>
                <a:ext cx="8704114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lim</m:t>
                                  </m:r>
                                </m:e>
                                <m:lim>
                                  <m:eqArr>
                                    <m:eqArr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→∞</m:t>
                                      </m:r>
                                    </m:e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→0</m:t>
                                      </m:r>
                                    </m:e>
                                  </m:eqAr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∙∆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953000"/>
                <a:ext cx="8704114" cy="90255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023938" y="315457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以上的式子只對無限小的運動過程適用</a:t>
            </a:r>
          </a:p>
        </p:txBody>
      </p:sp>
      <p:sp>
        <p:nvSpPr>
          <p:cNvPr id="6" name="矩形 5"/>
          <p:cNvSpPr/>
          <p:nvPr/>
        </p:nvSpPr>
        <p:spPr>
          <a:xfrm>
            <a:off x="1066800" y="44196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動能的總變化等於無限多段無限小的過程的動能變化的總和：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50D98DD3-0D1D-AE4F-A144-5177BE4F4621}"/>
                  </a:ext>
                </a:extLst>
              </p:cNvPr>
              <p:cNvSpPr txBox="1"/>
              <p:nvPr/>
            </p:nvSpPr>
            <p:spPr bwMode="auto">
              <a:xfrm>
                <a:off x="1142266" y="3656619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50D98DD3-0D1D-AE4F-A144-5177BE4F4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266" y="3656619"/>
                <a:ext cx="2472472" cy="526298"/>
              </a:xfrm>
              <a:prstGeom prst="rect">
                <a:avLst/>
              </a:prstGeom>
              <a:blipFill>
                <a:blip r:embed="rId19"/>
                <a:stretch>
                  <a:fillRect l="-1531" t="-7317" r="-1020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C76D0EF1-F6CE-6A44-A28F-FAE47B10B1AB}"/>
              </a:ext>
            </a:extLst>
          </p:cNvPr>
          <p:cNvSpPr/>
          <p:nvPr/>
        </p:nvSpPr>
        <p:spPr>
          <a:xfrm>
            <a:off x="2895601" y="1956438"/>
            <a:ext cx="2273300" cy="393700"/>
          </a:xfrm>
          <a:custGeom>
            <a:avLst/>
            <a:gdLst>
              <a:gd name="connsiteX0" fmla="*/ 0 w 2273300"/>
              <a:gd name="connsiteY0" fmla="*/ 254000 h 393700"/>
              <a:gd name="connsiteX1" fmla="*/ 88900 w 2273300"/>
              <a:gd name="connsiteY1" fmla="*/ 317500 h 393700"/>
              <a:gd name="connsiteX2" fmla="*/ 165100 w 2273300"/>
              <a:gd name="connsiteY2" fmla="*/ 342900 h 393700"/>
              <a:gd name="connsiteX3" fmla="*/ 241300 w 2273300"/>
              <a:gd name="connsiteY3" fmla="*/ 368300 h 393700"/>
              <a:gd name="connsiteX4" fmla="*/ 279400 w 2273300"/>
              <a:gd name="connsiteY4" fmla="*/ 381000 h 393700"/>
              <a:gd name="connsiteX5" fmla="*/ 355600 w 2273300"/>
              <a:gd name="connsiteY5" fmla="*/ 393700 h 393700"/>
              <a:gd name="connsiteX6" fmla="*/ 977900 w 2273300"/>
              <a:gd name="connsiteY6" fmla="*/ 381000 h 393700"/>
              <a:gd name="connsiteX7" fmla="*/ 1143000 w 2273300"/>
              <a:gd name="connsiteY7" fmla="*/ 368300 h 393700"/>
              <a:gd name="connsiteX8" fmla="*/ 1333500 w 2273300"/>
              <a:gd name="connsiteY8" fmla="*/ 342900 h 393700"/>
              <a:gd name="connsiteX9" fmla="*/ 1409700 w 2273300"/>
              <a:gd name="connsiteY9" fmla="*/ 317500 h 393700"/>
              <a:gd name="connsiteX10" fmla="*/ 1447800 w 2273300"/>
              <a:gd name="connsiteY10" fmla="*/ 304800 h 393700"/>
              <a:gd name="connsiteX11" fmla="*/ 1485900 w 2273300"/>
              <a:gd name="connsiteY11" fmla="*/ 292100 h 393700"/>
              <a:gd name="connsiteX12" fmla="*/ 1562100 w 2273300"/>
              <a:gd name="connsiteY12" fmla="*/ 254000 h 393700"/>
              <a:gd name="connsiteX13" fmla="*/ 1676400 w 2273300"/>
              <a:gd name="connsiteY13" fmla="*/ 203200 h 393700"/>
              <a:gd name="connsiteX14" fmla="*/ 2057400 w 2273300"/>
              <a:gd name="connsiteY14" fmla="*/ 76200 h 393700"/>
              <a:gd name="connsiteX15" fmla="*/ 2171700 w 2273300"/>
              <a:gd name="connsiteY15" fmla="*/ 38100 h 393700"/>
              <a:gd name="connsiteX16" fmla="*/ 2209800 w 2273300"/>
              <a:gd name="connsiteY16" fmla="*/ 25400 h 393700"/>
              <a:gd name="connsiteX17" fmla="*/ 2247900 w 2273300"/>
              <a:gd name="connsiteY17" fmla="*/ 12700 h 393700"/>
              <a:gd name="connsiteX18" fmla="*/ 2273300 w 2273300"/>
              <a:gd name="connsiteY18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73300" h="393700">
                <a:moveTo>
                  <a:pt x="0" y="254000"/>
                </a:moveTo>
                <a:cubicBezTo>
                  <a:pt x="29633" y="275167"/>
                  <a:pt x="56836" y="300235"/>
                  <a:pt x="88900" y="317500"/>
                </a:cubicBezTo>
                <a:cubicBezTo>
                  <a:pt x="112474" y="330194"/>
                  <a:pt x="139700" y="334433"/>
                  <a:pt x="165100" y="342900"/>
                </a:cubicBezTo>
                <a:lnTo>
                  <a:pt x="241300" y="368300"/>
                </a:lnTo>
                <a:cubicBezTo>
                  <a:pt x="254000" y="372533"/>
                  <a:pt x="266195" y="378799"/>
                  <a:pt x="279400" y="381000"/>
                </a:cubicBezTo>
                <a:lnTo>
                  <a:pt x="355600" y="393700"/>
                </a:lnTo>
                <a:lnTo>
                  <a:pt x="977900" y="381000"/>
                </a:lnTo>
                <a:cubicBezTo>
                  <a:pt x="1033067" y="379220"/>
                  <a:pt x="1088031" y="373297"/>
                  <a:pt x="1143000" y="368300"/>
                </a:cubicBezTo>
                <a:cubicBezTo>
                  <a:pt x="1176222" y="365280"/>
                  <a:pt x="1291141" y="353490"/>
                  <a:pt x="1333500" y="342900"/>
                </a:cubicBezTo>
                <a:cubicBezTo>
                  <a:pt x="1359475" y="336406"/>
                  <a:pt x="1384300" y="325967"/>
                  <a:pt x="1409700" y="317500"/>
                </a:cubicBezTo>
                <a:lnTo>
                  <a:pt x="1447800" y="304800"/>
                </a:lnTo>
                <a:cubicBezTo>
                  <a:pt x="1460500" y="300567"/>
                  <a:pt x="1474761" y="299526"/>
                  <a:pt x="1485900" y="292100"/>
                </a:cubicBezTo>
                <a:cubicBezTo>
                  <a:pt x="1595089" y="219307"/>
                  <a:pt x="1456940" y="306580"/>
                  <a:pt x="1562100" y="254000"/>
                </a:cubicBezTo>
                <a:cubicBezTo>
                  <a:pt x="1682855" y="193623"/>
                  <a:pt x="1479811" y="268730"/>
                  <a:pt x="1676400" y="203200"/>
                </a:cubicBezTo>
                <a:lnTo>
                  <a:pt x="2057400" y="76200"/>
                </a:lnTo>
                <a:lnTo>
                  <a:pt x="2171700" y="38100"/>
                </a:lnTo>
                <a:lnTo>
                  <a:pt x="2209800" y="25400"/>
                </a:lnTo>
                <a:cubicBezTo>
                  <a:pt x="2222500" y="21167"/>
                  <a:pt x="2235926" y="18687"/>
                  <a:pt x="2247900" y="12700"/>
                </a:cubicBezTo>
                <a:lnTo>
                  <a:pt x="2273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2667000" y="2590800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6"/>
          <p:cNvSpPr>
            <a:spLocks noChangeArrowheads="1"/>
          </p:cNvSpPr>
          <p:nvPr/>
        </p:nvSpPr>
        <p:spPr bwMode="auto">
          <a:xfrm>
            <a:off x="2895600" y="1600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2895600" y="1143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2590800" y="502920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功等於動能變化，稱為功與動能原理。</a:t>
            </a:r>
          </a:p>
        </p:txBody>
      </p:sp>
      <p:sp>
        <p:nvSpPr>
          <p:cNvPr id="2" name="矩形 1"/>
          <p:cNvSpPr/>
          <p:nvPr/>
        </p:nvSpPr>
        <p:spPr>
          <a:xfrm>
            <a:off x="4572000" y="2590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72540" y="3886200"/>
                <a:ext cx="6762364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→∞</m:t>
                                          </m:r>
                                        </m:e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→0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𝐹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∙∆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=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" y="3886200"/>
                <a:ext cx="6762364" cy="9025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800623" y="5562600"/>
                <a:ext cx="108555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23" y="5562600"/>
                <a:ext cx="108555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3A353E2-D8ED-AC44-8821-7C4A02ABDCAB}"/>
              </a:ext>
            </a:extLst>
          </p:cNvPr>
          <p:cNvSpPr/>
          <p:nvPr/>
        </p:nvSpPr>
        <p:spPr>
          <a:xfrm>
            <a:off x="5105400" y="584691"/>
            <a:ext cx="3763590" cy="202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4B266-AB99-C94D-8C42-418072EE61E4}"/>
              </a:ext>
            </a:extLst>
          </p:cNvPr>
          <p:cNvSpPr/>
          <p:nvPr/>
        </p:nvSpPr>
        <p:spPr>
          <a:xfrm>
            <a:off x="5092890" y="3133596"/>
            <a:ext cx="3994935" cy="199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8" name="文字方塊 2"/>
              <p:cNvSpPr txBox="1">
                <a:spLocks noChangeArrowheads="1"/>
              </p:cNvSpPr>
              <p:nvPr/>
            </p:nvSpPr>
            <p:spPr bwMode="auto">
              <a:xfrm>
                <a:off x="718335" y="249476"/>
                <a:ext cx="6858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其它的力是不是也如彈力有一位能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，使得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的和是守恒量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578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335" y="249476"/>
                <a:ext cx="6858000" cy="369888"/>
              </a:xfrm>
              <a:prstGeom prst="rect">
                <a:avLst/>
              </a:prstGeom>
              <a:blipFill>
                <a:blip r:embed="rId2"/>
                <a:stretch>
                  <a:fillRect l="-73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1" name="Picture 2" descr="F15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5425" b="12933"/>
          <a:stretch>
            <a:fillRect/>
          </a:stretch>
        </p:blipFill>
        <p:spPr bwMode="auto">
          <a:xfrm>
            <a:off x="743619" y="706676"/>
            <a:ext cx="2233613" cy="177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文字方塊 6"/>
          <p:cNvSpPr txBox="1">
            <a:spLocks noChangeArrowheads="1"/>
          </p:cNvSpPr>
          <p:nvPr/>
        </p:nvSpPr>
        <p:spPr bwMode="auto">
          <a:xfrm>
            <a:off x="718335" y="6176612"/>
            <a:ext cx="838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先決條件是</a:t>
            </a:r>
            <a:r>
              <a:rPr lang="zh-TW" altLang="en-US" dirty="0">
                <a:solidFill>
                  <a:srgbClr val="FF0000"/>
                </a:solidFill>
              </a:rPr>
              <a:t>在任何運動過程中，此力所作的功必須可以寫成一個物理量的前後差。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18335" y="2625386"/>
                <a:ext cx="6211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如果有這樣的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的變化與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的變化必須互相抵消：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35" y="2625386"/>
                <a:ext cx="6211340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22861" y="4267200"/>
                <a:ext cx="548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如果任一段運動過程的功都等於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的變化：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61" y="4267200"/>
                <a:ext cx="5486400" cy="369332"/>
              </a:xfrm>
              <a:prstGeom prst="rect">
                <a:avLst/>
              </a:prstGeom>
              <a:blipFill>
                <a:blip r:embed="rId5"/>
                <a:stretch>
                  <a:fillRect l="-1155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718335" y="5745764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大膽猜想：其它的力要如彈力有位能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存在，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743619" y="3591054"/>
                <a:ext cx="26618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anose="02020603050405020304" pitchFamily="18" charset="0"/>
                  </a:rPr>
                  <a:t>而已知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的變化等於功：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19" y="3591054"/>
                <a:ext cx="2661883" cy="369332"/>
              </a:xfrm>
              <a:prstGeom prst="rect">
                <a:avLst/>
              </a:prstGeom>
              <a:blipFill>
                <a:blip r:embed="rId6"/>
                <a:stretch>
                  <a:fillRect l="-1896" t="-6667" r="-94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81540" y="3029409"/>
                <a:ext cx="158274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  ?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0" y="3029409"/>
                <a:ext cx="1582741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405502" y="3591054"/>
                <a:ext cx="108555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502" y="3591054"/>
                <a:ext cx="108555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781540" y="4716889"/>
                <a:ext cx="2773260" cy="4113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=−∆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b="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0" y="4716889"/>
                <a:ext cx="2773260" cy="411331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 descr="F07_02">
            <a:extLst>
              <a:ext uri="{FF2B5EF4-FFF2-40B4-BE49-F238E27FC236}">
                <a16:creationId xmlns:a16="http://schemas.microsoft.com/office/drawing/2014/main" id="{66DB5256-93B9-AC45-8EA8-C3CCDBCB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5562542" y="1641654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F527C798-6AF0-0245-9B7F-087E0ABF2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12" y="734794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AC1C49A-148D-CD46-9989-3084264C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612" y="937914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17C90918-9670-F147-A934-FE63A4C9BF63}"/>
              </a:ext>
            </a:extLst>
          </p:cNvPr>
          <p:cNvSpPr/>
          <p:nvPr/>
        </p:nvSpPr>
        <p:spPr>
          <a:xfrm>
            <a:off x="7429442" y="1662756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275CFA5-4C42-064D-AA6E-C33184E4FE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2560" y="412219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5691A149-C786-3C4C-BB8D-CAFD5B455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2560" y="480799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717ADA09-7525-4244-9692-AAF36B1CE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7360" y="412219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8485DBC1-6F52-A643-9584-A4E13D3D9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560" y="419839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B9807F99-2DF7-0D45-A071-C09C998A7B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9634" y="416384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55E06C2E-4464-5D4A-B4C2-93139C464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9634" y="484964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58E48B67-5A1B-4A41-8730-F04AF5102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4434" y="416384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BE47049C-C023-0744-9797-CC28AA696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634" y="4455625"/>
            <a:ext cx="308306" cy="394017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2BFEE4E9-AEB3-2D44-84DC-5ED18D8793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0476" y="4441284"/>
                <a:ext cx="43437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2BFEE4E9-AEB3-2D44-84DC-5ED18D879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0476" y="4441284"/>
                <a:ext cx="434378" cy="3667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7F010746-9442-424E-B92A-8073C5448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4434" y="4468642"/>
                <a:ext cx="40770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7F010746-9442-424E-B92A-8073C5448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4434" y="4468642"/>
                <a:ext cx="407709" cy="366713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029B464B-1DF9-6E4E-AB04-5FD1B5295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1898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6C89BF28-DC83-784A-8224-8E6956530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1898" y="481745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C1964536-DE62-8340-AB6E-EF1D6ED17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96698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22143290-04C6-4146-810E-5C0B30A25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898" y="4207853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" name="Line 31">
            <a:extLst>
              <a:ext uri="{FF2B5EF4-FFF2-40B4-BE49-F238E27FC236}">
                <a16:creationId xmlns:a16="http://schemas.microsoft.com/office/drawing/2014/main" id="{6530F2A0-3374-DD46-8174-0C4145348A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53236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397CA3CF-1449-D147-94E5-797E2F771E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36" y="481745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75729DA6-0ABD-014A-82A2-FCDC78D5FD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8036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76F4CF-7530-D14D-9BDE-5E0812CA5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236" y="4423436"/>
            <a:ext cx="306388" cy="3940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FC40ED1-33A8-C347-9D4D-D647B2996D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4402" y="4436453"/>
                <a:ext cx="33972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FC40ED1-33A8-C347-9D4D-D647B2996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4402" y="4436453"/>
                <a:ext cx="339728" cy="366713"/>
              </a:xfrm>
              <a:prstGeom prst="rect">
                <a:avLst/>
              </a:prstGeom>
              <a:blipFill>
                <a:blip r:embed="rId13"/>
                <a:stretch>
                  <a:fillRect r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utoShape 36">
            <a:extLst>
              <a:ext uri="{FF2B5EF4-FFF2-40B4-BE49-F238E27FC236}">
                <a16:creationId xmlns:a16="http://schemas.microsoft.com/office/drawing/2014/main" id="{F855913D-6248-F44C-B37E-C3D9374CD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960" y="3588797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AA807427-33E4-D14A-8294-D96D5D34D1E6}"/>
                  </a:ext>
                </a:extLst>
              </p:cNvPr>
              <p:cNvSpPr txBox="1"/>
              <p:nvPr/>
            </p:nvSpPr>
            <p:spPr>
              <a:xfrm>
                <a:off x="743619" y="5216346"/>
                <a:ext cx="76820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如此施力者與受力者之間內在的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的變化，就取代外來的功。</a:t>
                </a:r>
              </a:p>
            </p:txBody>
          </p:sp>
        </mc:Choice>
        <mc:Fallback xmlns="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AA807427-33E4-D14A-8294-D96D5D34D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19" y="5216346"/>
                <a:ext cx="7682046" cy="369332"/>
              </a:xfrm>
              <a:prstGeom prst="rect">
                <a:avLst/>
              </a:prstGeom>
              <a:blipFill>
                <a:blip r:embed="rId14"/>
                <a:stretch>
                  <a:fillRect l="-66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764BD49B-0966-E241-A089-2BFD960555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96697" y="4470313"/>
                <a:ext cx="429861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i="1" baseline="-25000" dirty="0"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764BD49B-0966-E241-A089-2BFD96055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6697" y="4470313"/>
                <a:ext cx="429861" cy="362984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F6641639-43A9-644F-BCFD-EE0F01F0D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3502" y="317684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F6641639-43A9-644F-BCFD-EE0F01F0D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3502" y="3176840"/>
                <a:ext cx="609600" cy="36671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" grpId="0" animBg="1"/>
      <p:bldP spid="24582" grpId="0"/>
      <p:bldP spid="4" grpId="0"/>
      <p:bldP spid="10" grpId="0"/>
      <p:bldP spid="5" grpId="0"/>
      <p:bldP spid="15" grpId="0" animBg="1"/>
      <p:bldP spid="16" grpId="0" animBg="1"/>
      <p:bldP spid="13" grpId="0" animBg="1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  <p:bldP spid="39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7" y="762000"/>
            <a:ext cx="25511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19200" y="53340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運動的起點與終點，兩地的高度差就是可以寫成海拔高度的前後差。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219200" y="57912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但兩地之間的里程就無法寫成一個量的前後差，</a:t>
            </a:r>
          </a:p>
        </p:txBody>
      </p:sp>
      <p:sp>
        <p:nvSpPr>
          <p:cNvPr id="5" name="矩形 4"/>
          <p:cNvSpPr/>
          <p:nvPr/>
        </p:nvSpPr>
        <p:spPr>
          <a:xfrm>
            <a:off x="1247974" y="6248400"/>
            <a:ext cx="7896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因為里程與所採取的路徑有關。即使起點終點一樣，不同路徑的里程不同。</a:t>
            </a:r>
          </a:p>
        </p:txBody>
      </p:sp>
    </p:spTree>
    <p:extLst>
      <p:ext uri="{BB962C8B-B14F-4D97-AF65-F5344CB8AC3E}">
        <p14:creationId xmlns:p14="http://schemas.microsoft.com/office/powerpoint/2010/main" val="3322094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611" name="Text Box 22"/>
          <p:cNvSpPr txBox="1">
            <a:spLocks noChangeArrowheads="1"/>
          </p:cNvSpPr>
          <p:nvPr/>
        </p:nvSpPr>
        <p:spPr bwMode="auto">
          <a:xfrm>
            <a:off x="1524000" y="2520033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先考慮</a:t>
            </a:r>
            <a:r>
              <a:rPr lang="zh-TW" altLang="en-US" dirty="0">
                <a:solidFill>
                  <a:srgbClr val="FF0000"/>
                </a:solidFill>
              </a:rPr>
              <a:t>一維運動：</a:t>
            </a:r>
            <a:r>
              <a:rPr lang="zh-TW" altLang="en-US" dirty="0"/>
              <a:t>力與運動的方向在同一個軸上。</a:t>
            </a:r>
          </a:p>
        </p:txBody>
      </p:sp>
      <p:sp>
        <p:nvSpPr>
          <p:cNvPr id="25618" name="Text Box 20"/>
          <p:cNvSpPr txBox="1">
            <a:spLocks noChangeArrowheads="1"/>
          </p:cNvSpPr>
          <p:nvPr/>
        </p:nvSpPr>
        <p:spPr bwMode="auto">
          <a:xfrm>
            <a:off x="1510145" y="4407932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考慮外力只與位置有關，</a:t>
            </a:r>
          </a:p>
        </p:txBody>
      </p:sp>
      <p:pic>
        <p:nvPicPr>
          <p:cNvPr id="25621" name="Picture 21" descr="D:\Dropbox\Documents\課程\YoungTextBook\Images\Chapter06\A_Images\A_Figures_and_Photos\06_16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1" b="10364"/>
          <a:stretch>
            <a:fillRect/>
          </a:stretch>
        </p:blipFill>
        <p:spPr bwMode="auto">
          <a:xfrm>
            <a:off x="1524000" y="3036332"/>
            <a:ext cx="34623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524000" y="1131332"/>
                <a:ext cx="2477601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131332"/>
                <a:ext cx="2477601" cy="9025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4038600" y="1397943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功可不可以寫成一個物理量的前後差？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69027" y="5020996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因此適用於原子力、靜電力、萬有引力。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123FEC8-FBE4-C444-ABD2-917E0E12E16F}"/>
                  </a:ext>
                </a:extLst>
              </p:cNvPr>
              <p:cNvSpPr txBox="1"/>
              <p:nvPr/>
            </p:nvSpPr>
            <p:spPr bwMode="auto">
              <a:xfrm>
                <a:off x="4152900" y="4483910"/>
                <a:ext cx="100213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123FEC8-FBE4-C444-ABD2-917E0E12E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2900" y="4483910"/>
                <a:ext cx="1002134" cy="276999"/>
              </a:xfrm>
              <a:prstGeom prst="rect">
                <a:avLst/>
              </a:prstGeom>
              <a:blipFill>
                <a:blip r:embed="rId7"/>
                <a:stretch>
                  <a:fillRect l="-3750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6581" y="304800"/>
            <a:ext cx="4939146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26" name="Oval 28"/>
          <p:cNvSpPr>
            <a:spLocks noChangeArrowheads="1"/>
          </p:cNvSpPr>
          <p:nvPr/>
        </p:nvSpPr>
        <p:spPr bwMode="auto">
          <a:xfrm>
            <a:off x="36333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27" name="Oval 27"/>
          <p:cNvSpPr>
            <a:spLocks noChangeArrowheads="1"/>
          </p:cNvSpPr>
          <p:nvPr/>
        </p:nvSpPr>
        <p:spPr bwMode="auto">
          <a:xfrm>
            <a:off x="30999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28" name="Oval 26"/>
          <p:cNvSpPr>
            <a:spLocks noChangeArrowheads="1"/>
          </p:cNvSpPr>
          <p:nvPr/>
        </p:nvSpPr>
        <p:spPr bwMode="auto">
          <a:xfrm>
            <a:off x="24141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255" name="Picture 6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6300" r="22096" b="78091"/>
          <a:stretch>
            <a:fillRect/>
          </a:stretch>
        </p:blipFill>
        <p:spPr bwMode="auto">
          <a:xfrm>
            <a:off x="3626426" y="1752600"/>
            <a:ext cx="2445659" cy="165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7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29535" r="18727" b="53839"/>
          <a:stretch>
            <a:fillRect/>
          </a:stretch>
        </p:blipFill>
        <p:spPr bwMode="auto">
          <a:xfrm>
            <a:off x="706581" y="4155725"/>
            <a:ext cx="2362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51770" r="14981" b="30637"/>
          <a:stretch>
            <a:fillRect/>
          </a:stretch>
        </p:blipFill>
        <p:spPr bwMode="auto">
          <a:xfrm>
            <a:off x="3373581" y="4003325"/>
            <a:ext cx="2590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74696" r="23596" b="7780"/>
          <a:stretch>
            <a:fillRect/>
          </a:stretch>
        </p:blipFill>
        <p:spPr bwMode="auto">
          <a:xfrm>
            <a:off x="6192981" y="4003325"/>
            <a:ext cx="21336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60" name="Text Box 12"/>
              <p:cNvSpPr txBox="1">
                <a:spLocks noChangeArrowheads="1"/>
              </p:cNvSpPr>
              <p:nvPr/>
            </p:nvSpPr>
            <p:spPr bwMode="auto">
              <a:xfrm>
                <a:off x="706580" y="6021759"/>
                <a:ext cx="4419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功就是力曲線下的面積，即是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的積分</a:t>
                </a:r>
                <a:endParaRPr lang="zh-TW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26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580" y="6021759"/>
                <a:ext cx="44196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24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8" name="Line 16"/>
          <p:cNvSpPr>
            <a:spLocks noChangeShapeType="1"/>
          </p:cNvSpPr>
          <p:nvPr/>
        </p:nvSpPr>
        <p:spPr bwMode="auto">
          <a:xfrm>
            <a:off x="966354" y="1044575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9" name="Oval 17"/>
          <p:cNvSpPr>
            <a:spLocks noChangeArrowheads="1"/>
          </p:cNvSpPr>
          <p:nvPr/>
        </p:nvSpPr>
        <p:spPr bwMode="auto">
          <a:xfrm>
            <a:off x="1880754" y="9683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40" name="Line 18"/>
          <p:cNvSpPr>
            <a:spLocks noChangeShapeType="1"/>
          </p:cNvSpPr>
          <p:nvPr/>
        </p:nvSpPr>
        <p:spPr bwMode="auto">
          <a:xfrm>
            <a:off x="3252354" y="8159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1" name="Text Box 19"/>
          <p:cNvSpPr txBox="1">
            <a:spLocks noChangeArrowheads="1"/>
          </p:cNvSpPr>
          <p:nvPr/>
        </p:nvSpPr>
        <p:spPr bwMode="auto">
          <a:xfrm>
            <a:off x="4852554" y="81597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6645" name="Line 23"/>
          <p:cNvSpPr>
            <a:spLocks noChangeShapeType="1"/>
          </p:cNvSpPr>
          <p:nvPr/>
        </p:nvSpPr>
        <p:spPr bwMode="auto">
          <a:xfrm>
            <a:off x="3099954" y="1196975"/>
            <a:ext cx="106680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664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306761"/>
              </p:ext>
            </p:extLst>
          </p:nvPr>
        </p:nvGraphicFramePr>
        <p:xfrm>
          <a:off x="3995304" y="1219200"/>
          <a:ext cx="5778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406224" imgH="241195" progId="Equation.3">
                  <p:embed/>
                </p:oleObj>
              </mc:Choice>
              <mc:Fallback>
                <p:oleObj name="方程式" r:id="rId5" imgW="406224" imgH="241195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304" y="1219200"/>
                        <a:ext cx="5778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770260"/>
              </p:ext>
            </p:extLst>
          </p:nvPr>
        </p:nvGraphicFramePr>
        <p:xfrm>
          <a:off x="3252354" y="511175"/>
          <a:ext cx="3587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253890" imgH="241195" progId="Equation.3">
                  <p:embed/>
                </p:oleObj>
              </mc:Choice>
              <mc:Fallback>
                <p:oleObj name="方程式" r:id="rId7" imgW="253890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354" y="511175"/>
                        <a:ext cx="3587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60029"/>
              </p:ext>
            </p:extLst>
          </p:nvPr>
        </p:nvGraphicFramePr>
        <p:xfrm>
          <a:off x="2642754" y="815975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228402" imgH="76134" progId="Equation.3">
                  <p:embed/>
                </p:oleObj>
              </mc:Choice>
              <mc:Fallback>
                <p:oleObj name="方程式" r:id="rId9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754" y="815975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9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980321"/>
              </p:ext>
            </p:extLst>
          </p:nvPr>
        </p:nvGraphicFramePr>
        <p:xfrm>
          <a:off x="3023754" y="663575"/>
          <a:ext cx="2333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77646" imgH="241091" progId="Equation.3">
                  <p:embed/>
                </p:oleObj>
              </mc:Choice>
              <mc:Fallback>
                <p:oleObj name="方程式" r:id="rId11" imgW="177646" imgH="241091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754" y="663575"/>
                        <a:ext cx="2333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5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133336"/>
              </p:ext>
            </p:extLst>
          </p:nvPr>
        </p:nvGraphicFramePr>
        <p:xfrm>
          <a:off x="3660342" y="663575"/>
          <a:ext cx="3333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253890" imgH="241195" progId="Equation.3">
                  <p:embed/>
                </p:oleObj>
              </mc:Choice>
              <mc:Fallback>
                <p:oleObj name="方程式" r:id="rId13" imgW="253890" imgH="241195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342" y="663575"/>
                        <a:ext cx="33337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233054" y="202212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將此函數對位置作圖：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285257" y="3441701"/>
            <a:ext cx="368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在此圖上，功有一幾何意義：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737165" y="2878124"/>
                <a:ext cx="2439578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65" y="2878124"/>
                <a:ext cx="2439578" cy="90255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F9790AE4-6F73-8F49-9F0F-11A913DCA5D2}"/>
                  </a:ext>
                </a:extLst>
              </p:cNvPr>
              <p:cNvSpPr txBox="1"/>
              <p:nvPr/>
            </p:nvSpPr>
            <p:spPr bwMode="auto">
              <a:xfrm>
                <a:off x="737165" y="2086867"/>
                <a:ext cx="52982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F9790AE4-6F73-8F49-9F0F-11A913DCA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165" y="2086867"/>
                <a:ext cx="529824" cy="276999"/>
              </a:xfrm>
              <a:prstGeom prst="rect">
                <a:avLst/>
              </a:prstGeom>
              <a:blipFill>
                <a:blip r:embed="rId18"/>
                <a:stretch>
                  <a:fillRect l="-6977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7651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74696" r="23596" b="8174"/>
          <a:stretch>
            <a:fillRect/>
          </a:stretch>
        </p:blipFill>
        <p:spPr bwMode="auto">
          <a:xfrm>
            <a:off x="2743200" y="3276600"/>
            <a:ext cx="2590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651702" y="1199989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功是力函數曲線下的面積。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5" name="文字方塊 27"/>
              <p:cNvSpPr txBox="1">
                <a:spLocks noChangeArrowheads="1"/>
              </p:cNvSpPr>
              <p:nvPr/>
            </p:nvSpPr>
            <p:spPr bwMode="auto">
              <a:xfrm>
                <a:off x="2651702" y="1632744"/>
                <a:ext cx="49682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這就定義為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</a:t>
                </a:r>
                <a:r>
                  <a:rPr lang="zh-TW" altLang="en-US" dirty="0"/>
                  <a:t>積分：</a:t>
                </a:r>
              </a:p>
            </p:txBody>
          </p:sp>
        </mc:Choice>
        <mc:Fallback xmlns="">
          <p:sp>
            <p:nvSpPr>
              <p:cNvPr id="27655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1702" y="1632744"/>
                <a:ext cx="496829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104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743200" y="2133600"/>
                <a:ext cx="3910814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133600"/>
                <a:ext cx="3910814" cy="9644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8678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t="74696" r="23596" b="6522"/>
          <a:stretch>
            <a:fillRect/>
          </a:stretch>
        </p:blipFill>
        <p:spPr bwMode="auto">
          <a:xfrm>
            <a:off x="2819400" y="3276600"/>
            <a:ext cx="2667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9"/>
          <p:cNvSpPr>
            <a:spLocks noChangeShapeType="1"/>
          </p:cNvSpPr>
          <p:nvPr/>
        </p:nvSpPr>
        <p:spPr bwMode="auto">
          <a:xfrm>
            <a:off x="4114800" y="4114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680" name="Text Box 10"/>
          <p:cNvSpPr txBox="1">
            <a:spLocks noChangeArrowheads="1"/>
          </p:cNvSpPr>
          <p:nvPr/>
        </p:nvSpPr>
        <p:spPr bwMode="auto">
          <a:xfrm>
            <a:off x="31242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a</a:t>
            </a:r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51054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b</a:t>
            </a:r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40386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28683" name="文字方塊 10"/>
          <p:cNvSpPr txBox="1">
            <a:spLocks noChangeArrowheads="1"/>
          </p:cNvSpPr>
          <p:nvPr/>
        </p:nvSpPr>
        <p:spPr bwMode="auto">
          <a:xfrm>
            <a:off x="1981200" y="533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兩個定理：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C03429-9656-4C40-B644-9EEC27E6A295}"/>
                  </a:ext>
                </a:extLst>
              </p:cNvPr>
              <p:cNvSpPr txBox="1"/>
              <p:nvPr/>
            </p:nvSpPr>
            <p:spPr>
              <a:xfrm>
                <a:off x="2057400" y="943386"/>
                <a:ext cx="3270767" cy="932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C03429-9656-4C40-B644-9EEC27E6A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943386"/>
                <a:ext cx="3270767" cy="932628"/>
              </a:xfrm>
              <a:prstGeom prst="rect">
                <a:avLst/>
              </a:prstGeom>
              <a:blipFill>
                <a:blip r:embed="rId3"/>
                <a:stretch>
                  <a:fillRect l="-25483" t="-101333" b="-16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69A34AF-16BB-8942-8B38-BD8DBB7F2931}"/>
                  </a:ext>
                </a:extLst>
              </p:cNvPr>
              <p:cNvSpPr txBox="1"/>
              <p:nvPr/>
            </p:nvSpPr>
            <p:spPr>
              <a:xfrm>
                <a:off x="2057400" y="2148299"/>
                <a:ext cx="4624151" cy="932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69A34AF-16BB-8942-8B38-BD8DBB7F2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148299"/>
                <a:ext cx="4624151" cy="932628"/>
              </a:xfrm>
              <a:prstGeom prst="rect">
                <a:avLst/>
              </a:prstGeom>
              <a:blipFill>
                <a:blip r:embed="rId4"/>
                <a:stretch>
                  <a:fillRect l="-18082" t="-102667" b="-16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566E6D1-A0FC-5849-AB44-714424DAE93E}"/>
                  </a:ext>
                </a:extLst>
              </p:cNvPr>
              <p:cNvSpPr txBox="1"/>
              <p:nvPr/>
            </p:nvSpPr>
            <p:spPr bwMode="auto">
              <a:xfrm>
                <a:off x="2819400" y="3398201"/>
                <a:ext cx="52982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566E6D1-A0FC-5849-AB44-714424DAE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3398201"/>
                <a:ext cx="529824" cy="276999"/>
              </a:xfrm>
              <a:prstGeom prst="rect">
                <a:avLst/>
              </a:prstGeom>
              <a:blipFill>
                <a:blip r:embed="rId5"/>
                <a:stretch>
                  <a:fillRect l="-6977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437770" y="3063648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不定積分：讓積分的一個端點可以自由變化，</a:t>
            </a: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3377273" y="5562600"/>
            <a:ext cx="4354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積分是一個由函數得到另一個函數的運算</a:t>
            </a:r>
          </a:p>
        </p:txBody>
      </p:sp>
      <p:sp>
        <p:nvSpPr>
          <p:cNvPr id="29704" name="文字方塊 7"/>
          <p:cNvSpPr txBox="1">
            <a:spLocks noChangeArrowheads="1"/>
          </p:cNvSpPr>
          <p:nvPr/>
        </p:nvSpPr>
        <p:spPr bwMode="auto">
          <a:xfrm>
            <a:off x="1406897" y="1808507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積分值只與函數及端點值有關</a:t>
            </a:r>
          </a:p>
        </p:txBody>
      </p:sp>
      <p:sp>
        <p:nvSpPr>
          <p:cNvPr id="29705" name="文字方塊 8"/>
          <p:cNvSpPr txBox="1">
            <a:spLocks noChangeArrowheads="1"/>
          </p:cNvSpPr>
          <p:nvPr/>
        </p:nvSpPr>
        <p:spPr bwMode="auto">
          <a:xfrm>
            <a:off x="1411660" y="2164107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定積分，它是一個值，不是函數</a:t>
            </a:r>
          </a:p>
        </p:txBody>
      </p:sp>
      <p:sp>
        <p:nvSpPr>
          <p:cNvPr id="2" name="矩形 1"/>
          <p:cNvSpPr/>
          <p:nvPr/>
        </p:nvSpPr>
        <p:spPr>
          <a:xfrm>
            <a:off x="1437770" y="3465857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因此得到一個以端點值為變數的函數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67587" y="800101"/>
                <a:ext cx="1548949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587" y="800101"/>
                <a:ext cx="1548949" cy="964431"/>
              </a:xfrm>
              <a:prstGeom prst="rect">
                <a:avLst/>
              </a:prstGeom>
              <a:blipFill>
                <a:blip r:embed="rId2"/>
                <a:stretch>
                  <a:fillRect l="-53659" t="-98701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AC40C-A1F2-4449-BE06-0CBBF67FB206}"/>
                  </a:ext>
                </a:extLst>
              </p:cNvPr>
              <p:cNvSpPr txBox="1"/>
              <p:nvPr/>
            </p:nvSpPr>
            <p:spPr>
              <a:xfrm>
                <a:off x="1467587" y="4015574"/>
                <a:ext cx="233634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AC40C-A1F2-4449-BE06-0CBBF67FB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587" y="4015574"/>
                <a:ext cx="2336345" cy="964431"/>
              </a:xfrm>
              <a:prstGeom prst="rect">
                <a:avLst/>
              </a:prstGeom>
              <a:blipFill>
                <a:blip r:embed="rId3"/>
                <a:stretch>
                  <a:fillRect l="-1622" t="-102597" b="-1519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38547DB-153C-AC4D-98C5-8EF35D9A2A28}"/>
                  </a:ext>
                </a:extLst>
              </p:cNvPr>
              <p:cNvSpPr txBox="1"/>
              <p:nvPr/>
            </p:nvSpPr>
            <p:spPr>
              <a:xfrm>
                <a:off x="1437770" y="5249525"/>
                <a:ext cx="1909305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38547DB-153C-AC4D-98C5-8EF35D9A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70" y="5249525"/>
                <a:ext cx="1909305" cy="818814"/>
              </a:xfrm>
              <a:prstGeom prst="rect">
                <a:avLst/>
              </a:prstGeom>
              <a:blipFill>
                <a:blip r:embed="rId4"/>
                <a:stretch>
                  <a:fillRect l="-44079" t="-128788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15_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7"/>
          <a:stretch/>
        </p:blipFill>
        <p:spPr bwMode="auto">
          <a:xfrm>
            <a:off x="381000" y="3683317"/>
            <a:ext cx="3395663" cy="22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6629400" y="4637404"/>
            <a:ext cx="2324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與時間無關的守恆量</a:t>
            </a:r>
          </a:p>
        </p:txBody>
      </p:sp>
      <p:pic>
        <p:nvPicPr>
          <p:cNvPr id="13" name="Picture 5" descr="F15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7"/>
          <a:stretch/>
        </p:blipFill>
        <p:spPr bwMode="auto">
          <a:xfrm>
            <a:off x="392430" y="914400"/>
            <a:ext cx="2984941" cy="259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15_0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6"/>
          <a:stretch/>
        </p:blipFill>
        <p:spPr bwMode="auto">
          <a:xfrm>
            <a:off x="3972877" y="914400"/>
            <a:ext cx="2262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72877" y="381000"/>
            <a:ext cx="2278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彈簧的簡諧運動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884900" y="6144307"/>
            <a:ext cx="647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彈簧的簡諧運動過程中有一個與時間無關的守恆量</a:t>
            </a:r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6B0C943B-2FF2-054B-99C0-E23A5440E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0067" y="444255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EA501605-B08F-FA49-BBB8-60010F32B3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7218" y="4581427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id="{96D88E87-2E94-7B47-AC44-19004C459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7466" y="4601545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BDE1DDA1-4910-A042-B2D5-B5C0F8A61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295" y="518103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運動 </a:t>
            </a:r>
            <a:r>
              <a:rPr lang="en-US" altLang="zh-TW" sz="1800" i="1">
                <a:cs typeface="Times New Roman" pitchFamily="18" charset="0"/>
              </a:rPr>
              <a:t>K</a:t>
            </a:r>
            <a:endParaRPr lang="zh-TW" altLang="en-US" sz="1800" i="1">
              <a:cs typeface="Times New Roman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A56C4971-6692-7742-AC7C-769C5054E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504" y="5177855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位置 </a:t>
            </a:r>
            <a:r>
              <a:rPr lang="en-US" altLang="zh-TW" sz="1800" i="1">
                <a:cs typeface="Times New Roman" pitchFamily="18" charset="0"/>
              </a:rPr>
              <a:t>U</a:t>
            </a:r>
            <a:endParaRPr lang="zh-TW" altLang="en-US" sz="1800" i="1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73B7275-ECBD-0E49-A85C-4A6AC9D91B0B}"/>
                  </a:ext>
                </a:extLst>
              </p:cNvPr>
              <p:cNvSpPr/>
              <p:nvPr/>
            </p:nvSpPr>
            <p:spPr>
              <a:xfrm>
                <a:off x="4080607" y="2317988"/>
                <a:ext cx="2446119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73B7275-ECBD-0E49-A85C-4A6AC9D91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07" y="2317988"/>
                <a:ext cx="2446119" cy="40011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5B14888-C7C1-D64C-B60C-6FDE2C18A772}"/>
                  </a:ext>
                </a:extLst>
              </p:cNvPr>
              <p:cNvSpPr/>
              <p:nvPr/>
            </p:nvSpPr>
            <p:spPr>
              <a:xfrm>
                <a:off x="4059139" y="2876158"/>
                <a:ext cx="2979739" cy="100168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5B14888-C7C1-D64C-B60C-6FDE2C18A7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139" y="2876158"/>
                <a:ext cx="2979739" cy="1001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E4FA7DB-01D6-0C4E-857C-C7D63333BB26}"/>
                  </a:ext>
                </a:extLst>
              </p:cNvPr>
              <p:cNvSpPr txBox="1"/>
              <p:nvPr/>
            </p:nvSpPr>
            <p:spPr bwMode="auto">
              <a:xfrm>
                <a:off x="4059139" y="4063049"/>
                <a:ext cx="3528915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E4FA7DB-01D6-0C4E-857C-C7D63333B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139" y="4063049"/>
                <a:ext cx="3528915" cy="518604"/>
              </a:xfrm>
              <a:prstGeom prst="rect">
                <a:avLst/>
              </a:prstGeom>
              <a:blipFill>
                <a:blip r:embed="rId7"/>
                <a:stretch>
                  <a:fillRect l="-1079" t="-4762" r="-719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78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10200" y="2147888"/>
            <a:ext cx="3048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429000" y="7491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微積分基本定理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283527" y="508086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微分與積分是反運算</a:t>
            </a: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0729" name="Picture 11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74696" r="23596" b="8116"/>
          <a:stretch>
            <a:fillRect/>
          </a:stretch>
        </p:blipFill>
        <p:spPr bwMode="auto">
          <a:xfrm>
            <a:off x="2590800" y="2147888"/>
            <a:ext cx="289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Line 12"/>
          <p:cNvSpPr>
            <a:spLocks noChangeShapeType="1"/>
          </p:cNvSpPr>
          <p:nvPr/>
        </p:nvSpPr>
        <p:spPr bwMode="auto">
          <a:xfrm>
            <a:off x="5029200" y="2605088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4800600" y="4129088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>
                <a:latin typeface="Times New Roman" pitchFamily="18" charset="0"/>
              </a:rPr>
              <a:t>x</a:t>
            </a:r>
          </a:p>
        </p:txBody>
      </p:sp>
      <p:sp>
        <p:nvSpPr>
          <p:cNvPr id="30732" name="Text Box 15"/>
          <p:cNvSpPr txBox="1">
            <a:spLocks noChangeArrowheads="1"/>
          </p:cNvSpPr>
          <p:nvPr/>
        </p:nvSpPr>
        <p:spPr bwMode="auto">
          <a:xfrm>
            <a:off x="5105400" y="4129088"/>
            <a:ext cx="609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>
                <a:latin typeface="Times New Roman" pitchFamily="18" charset="0"/>
              </a:rPr>
              <a:t>x+</a:t>
            </a:r>
            <a:r>
              <a:rPr lang="el-GR" altLang="zh-TW" sz="14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4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l-GR" altLang="zh-TW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3" name="Rectangle 17"/>
          <p:cNvSpPr>
            <a:spLocks noChangeArrowheads="1"/>
          </p:cNvSpPr>
          <p:nvPr/>
        </p:nvSpPr>
        <p:spPr bwMode="auto">
          <a:xfrm>
            <a:off x="0" y="2757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A17193-2C51-5E44-9081-3B9F61434276}"/>
                  </a:ext>
                </a:extLst>
              </p:cNvPr>
              <p:cNvSpPr txBox="1"/>
              <p:nvPr/>
            </p:nvSpPr>
            <p:spPr>
              <a:xfrm>
                <a:off x="1321255" y="970242"/>
                <a:ext cx="233634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A17193-2C51-5E44-9081-3B9F61434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255" y="970242"/>
                <a:ext cx="2336345" cy="964431"/>
              </a:xfrm>
              <a:prstGeom prst="rect">
                <a:avLst/>
              </a:prstGeom>
              <a:blipFill>
                <a:blip r:embed="rId3"/>
                <a:stretch>
                  <a:fillRect l="-1081" t="-101299" b="-1532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1EC25E-964F-B64B-9B33-7D51C48274C7}"/>
                  </a:ext>
                </a:extLst>
              </p:cNvPr>
              <p:cNvSpPr txBox="1"/>
              <p:nvPr/>
            </p:nvSpPr>
            <p:spPr>
              <a:xfrm>
                <a:off x="4800599" y="1133842"/>
                <a:ext cx="180222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1EC25E-964F-B64B-9B33-7D51C4827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99" y="1133842"/>
                <a:ext cx="1802224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16664F4-6EC0-E44B-A20D-E54ED5DAF9CA}"/>
                  </a:ext>
                </a:extLst>
              </p:cNvPr>
              <p:cNvSpPr txBox="1"/>
              <p:nvPr/>
            </p:nvSpPr>
            <p:spPr>
              <a:xfrm>
                <a:off x="836370" y="4552949"/>
                <a:ext cx="7332713" cy="14486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16664F4-6EC0-E44B-A20D-E54ED5DAF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70" y="4552949"/>
                <a:ext cx="7332713" cy="1448602"/>
              </a:xfrm>
              <a:prstGeom prst="rect">
                <a:avLst/>
              </a:prstGeom>
              <a:blipFill>
                <a:blip r:embed="rId5"/>
                <a:stretch>
                  <a:fillRect t="-30172" b="-301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>
            <a:extLst>
              <a:ext uri="{FF2B5EF4-FFF2-40B4-BE49-F238E27FC236}">
                <a16:creationId xmlns:a16="http://schemas.microsoft.com/office/drawing/2014/main" id="{D636CBB8-CCAF-6940-8ACE-C9DE54585717}"/>
              </a:ext>
            </a:extLst>
          </p:cNvPr>
          <p:cNvSpPr/>
          <p:nvPr/>
        </p:nvSpPr>
        <p:spPr>
          <a:xfrm>
            <a:off x="4038600" y="1297377"/>
            <a:ext cx="464127" cy="25847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zh-TW" alt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1" name="Text Box 11"/>
              <p:cNvSpPr txBox="1">
                <a:spLocks noChangeArrowheads="1"/>
              </p:cNvSpPr>
              <p:nvPr/>
            </p:nvSpPr>
            <p:spPr bwMode="auto">
              <a:xfrm>
                <a:off x="2951516" y="2262219"/>
                <a:ext cx="3810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這樣的函數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 稱為函數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 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反微分</a:t>
                </a:r>
              </a:p>
            </p:txBody>
          </p:sp>
        </mc:Choice>
        <mc:Fallback xmlns="">
          <p:sp>
            <p:nvSpPr>
              <p:cNvPr id="31751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1516" y="2262219"/>
                <a:ext cx="38100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28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60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62" name="文字方塊 19"/>
          <p:cNvSpPr txBox="1">
            <a:spLocks noChangeArrowheads="1"/>
          </p:cNvSpPr>
          <p:nvPr/>
        </p:nvSpPr>
        <p:spPr bwMode="auto">
          <a:xfrm>
            <a:off x="1303450" y="4418417"/>
            <a:ext cx="6183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反微分有無限多個，</a:t>
            </a:r>
          </a:p>
        </p:txBody>
      </p:sp>
      <p:sp>
        <p:nvSpPr>
          <p:cNvPr id="31764" name="文字方塊 21"/>
          <p:cNvSpPr txBox="1">
            <a:spLocks noChangeArrowheads="1"/>
          </p:cNvSpPr>
          <p:nvPr/>
        </p:nvSpPr>
        <p:spPr bwMode="auto">
          <a:xfrm>
            <a:off x="1321326" y="3499332"/>
            <a:ext cx="6978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你可以在函數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上加一個常數，依舊是</a:t>
            </a:r>
            <a:r>
              <a:rPr lang="zh-TW" altLang="en-US" dirty="0"/>
              <a:t>反微分。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4"/>
              <p:cNvSpPr txBox="1">
                <a:spLocks noChangeArrowheads="1"/>
              </p:cNvSpPr>
              <p:nvPr/>
            </p:nvSpPr>
            <p:spPr bwMode="auto">
              <a:xfrm>
                <a:off x="1306661" y="1825665"/>
                <a:ext cx="6705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如果有一個函數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 ，它的微分等於函數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3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6661" y="1825665"/>
                <a:ext cx="670560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727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323726" y="843918"/>
            <a:ext cx="616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微分與積分是反運算，那麼積分的計算就是微分的反向運算！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37581" y="2823546"/>
                <a:ext cx="3886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TW" altLang="en-US" dirty="0"/>
                  <a:t>的反微分可以是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81" y="2823546"/>
                <a:ext cx="388620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25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71899" y="5877178"/>
                <a:ext cx="4910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例如：所有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TW" altLang="en-US" dirty="0"/>
                  <a:t>的反微分都可以寫成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899" y="5877178"/>
                <a:ext cx="4910371" cy="369332"/>
              </a:xfrm>
              <a:prstGeom prst="rect">
                <a:avLst/>
              </a:prstGeom>
              <a:blipFill>
                <a:blip r:embed="rId8"/>
                <a:stretch>
                  <a:fillRect l="-773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132912" y="2699538"/>
                <a:ext cx="1305357" cy="61734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12" y="2699538"/>
                <a:ext cx="1305357" cy="617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19051" y="5824901"/>
                <a:ext cx="1694182" cy="61734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051" y="5824901"/>
                <a:ext cx="1694182" cy="617348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4"/>
              <p:cNvSpPr txBox="1">
                <a:spLocks noChangeArrowheads="1"/>
              </p:cNvSpPr>
              <p:nvPr/>
            </p:nvSpPr>
            <p:spPr bwMode="auto">
              <a:xfrm>
                <a:off x="1316798" y="1268852"/>
                <a:ext cx="7598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所以要算積分時，就是去猜一個函數，使它的微分就是你要積的函數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6798" y="1268852"/>
                <a:ext cx="7598601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64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47186" y="3910557"/>
                <a:ext cx="3029869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86" y="3910557"/>
                <a:ext cx="302986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67815" y="2262219"/>
                <a:ext cx="158370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815" y="2262219"/>
                <a:ext cx="1583701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285346" y="5383080"/>
            <a:ext cx="6183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因此任兩個反微分的差只是一個常數！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936032-AECE-7F4C-AE13-45C5F7A6F1F8}"/>
              </a:ext>
            </a:extLst>
          </p:cNvPr>
          <p:cNvSpPr/>
          <p:nvPr/>
        </p:nvSpPr>
        <p:spPr>
          <a:xfrm>
            <a:off x="1271899" y="4942915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但任兩個反微分的微分的差為零！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62" grpId="0"/>
      <p:bldP spid="31764" grpId="0"/>
      <p:bldP spid="23" grpId="0"/>
      <p:bldP spid="2" grpId="0"/>
      <p:bldP spid="13" grpId="0"/>
      <p:bldP spid="3" grpId="0" animBg="1"/>
      <p:bldP spid="4" grpId="0" animBg="1"/>
      <p:bldP spid="17" grpId="0" animBg="1"/>
      <p:bldP spid="19" grpId="0" animBg="1"/>
      <p:bldP spid="20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6" name="Text Box 17"/>
          <p:cNvSpPr txBox="1">
            <a:spLocks noChangeArrowheads="1"/>
          </p:cNvSpPr>
          <p:nvPr/>
        </p:nvSpPr>
        <p:spPr bwMode="auto">
          <a:xfrm>
            <a:off x="3977406" y="2057399"/>
            <a:ext cx="3684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幸運的是常數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/>
              <a:t> </a:t>
            </a:r>
            <a:r>
              <a:rPr lang="zh-TW" altLang="en-US" dirty="0"/>
              <a:t>可以很容易求出：</a:t>
            </a:r>
          </a:p>
        </p:txBody>
      </p:sp>
      <p:sp>
        <p:nvSpPr>
          <p:cNvPr id="31760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8" name="文字方塊 18"/>
          <p:cNvSpPr txBox="1">
            <a:spLocks noChangeArrowheads="1"/>
          </p:cNvSpPr>
          <p:nvPr/>
        </p:nvSpPr>
        <p:spPr bwMode="auto">
          <a:xfrm>
            <a:off x="1235118" y="61722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此式對任一個反微分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zh-TW" altLang="en-US" dirty="0"/>
              <a:t> 都對！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80" name="文字方塊 20"/>
              <p:cNvSpPr txBox="1">
                <a:spLocks noChangeArrowheads="1"/>
              </p:cNvSpPr>
              <p:nvPr/>
            </p:nvSpPr>
            <p:spPr bwMode="auto">
              <a:xfrm>
                <a:off x="1181745" y="1283732"/>
                <a:ext cx="7239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如果你能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猜到</a:t>
                </a:r>
                <a:r>
                  <a:rPr lang="zh-TW" altLang="en-US" dirty="0"/>
                  <a:t>任一個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 的反微分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，你離積分就只差一個常數。</a:t>
                </a:r>
              </a:p>
            </p:txBody>
          </p:sp>
        </mc:Choice>
        <mc:Fallback xmlns="">
          <p:sp>
            <p:nvSpPr>
              <p:cNvPr id="15380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745" y="1283732"/>
                <a:ext cx="7239000" cy="369888"/>
              </a:xfrm>
              <a:prstGeom prst="rect">
                <a:avLst/>
              </a:prstGeom>
              <a:blipFill rotWithShape="1">
                <a:blip r:embed="rId2"/>
                <a:stretch>
                  <a:fillRect l="-75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202527" y="4648200"/>
            <a:ext cx="28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因此可以寫下最後的公式：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183700" y="381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最重要的積分公式：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81745" y="2896947"/>
                <a:ext cx="5867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只要將積分的起始端點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dirty="0"/>
                  <a:t>代入積分式的終點，值必為零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45" y="2896947"/>
                <a:ext cx="5867400" cy="369332"/>
              </a:xfrm>
              <a:prstGeom prst="rect">
                <a:avLst/>
              </a:prstGeom>
              <a:blipFill>
                <a:blip r:embed="rId3"/>
                <a:stretch>
                  <a:fillRect l="-1082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/>
              <p:cNvSpPr txBox="1">
                <a:spLocks noChangeArrowheads="1"/>
              </p:cNvSpPr>
              <p:nvPr/>
            </p:nvSpPr>
            <p:spPr bwMode="auto">
              <a:xfrm>
                <a:off x="1181745" y="849868"/>
                <a:ext cx="60884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根據微積分基本定理，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的積分</a:t>
                </a:r>
                <a:r>
                  <a:rPr lang="zh-TW" altLang="en-US" dirty="0"/>
                  <a:t>是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 的一個反微分。</a:t>
                </a:r>
              </a:p>
            </p:txBody>
          </p:sp>
        </mc:Choice>
        <mc:Fallback xmlns="">
          <p:sp>
            <p:nvSpPr>
              <p:cNvPr id="18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745" y="849868"/>
                <a:ext cx="608845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0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81745" y="5105400"/>
                <a:ext cx="4147481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45" y="5105400"/>
                <a:ext cx="4147481" cy="90428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83700" y="1789922"/>
                <a:ext cx="2689134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700" y="1789922"/>
                <a:ext cx="2689134" cy="90428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216382" y="3391698"/>
                <a:ext cx="3121752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382" y="3391698"/>
                <a:ext cx="3121752" cy="904287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815100" y="3659175"/>
                <a:ext cx="133690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100" y="3659175"/>
                <a:ext cx="1336904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0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8" grpId="0"/>
      <p:bldP spid="15380" grpId="0"/>
      <p:bldP spid="3" grpId="0"/>
      <p:bldP spid="4" grpId="0"/>
      <p:bldP spid="18" grpId="0"/>
      <p:bldP spid="16" grpId="0" animBg="1"/>
      <p:bldP spid="17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771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773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2775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74696" r="23596" b="6522"/>
          <a:stretch>
            <a:fillRect/>
          </a:stretch>
        </p:blipFill>
        <p:spPr bwMode="auto">
          <a:xfrm>
            <a:off x="6400800" y="1447800"/>
            <a:ext cx="2286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文字方塊 7"/>
          <p:cNvSpPr txBox="1">
            <a:spLocks noChangeArrowheads="1"/>
          </p:cNvSpPr>
          <p:nvPr/>
        </p:nvSpPr>
        <p:spPr bwMode="auto">
          <a:xfrm>
            <a:off x="1066800" y="1219200"/>
            <a:ext cx="4712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積分的計算：</a:t>
            </a:r>
            <a:r>
              <a:rPr lang="zh-TW" altLang="en-US" dirty="0">
                <a:solidFill>
                  <a:srgbClr val="FF0000"/>
                </a:solidFill>
              </a:rPr>
              <a:t>猜到</a:t>
            </a:r>
            <a:r>
              <a:rPr lang="zh-TW" altLang="en-US" dirty="0"/>
              <a:t>任一個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TW" altLang="en-US" dirty="0"/>
              <a:t> 的反微分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143000" y="3962400"/>
                <a:ext cx="5665782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62400"/>
                <a:ext cx="5665782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121855" y="1693440"/>
                <a:ext cx="4147481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55" y="1693440"/>
                <a:ext cx="4147481" cy="9042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53836" y="1854914"/>
                <a:ext cx="4240905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𝑎𝑥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36" y="1854914"/>
                <a:ext cx="4240905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53836" y="3226514"/>
                <a:ext cx="5985165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36" y="3226514"/>
                <a:ext cx="5985165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852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/>
              <p:nvPr/>
            </p:nvSpPr>
            <p:spPr bwMode="auto">
              <a:xfrm>
                <a:off x="1908219" y="5614893"/>
                <a:ext cx="2286010" cy="5186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8219" y="5614893"/>
                <a:ext cx="2286010" cy="518604"/>
              </a:xfrm>
              <a:prstGeom prst="rect">
                <a:avLst/>
              </a:prstGeom>
              <a:blipFill>
                <a:blip r:embed="rId2"/>
                <a:stretch>
                  <a:fillRect l="-165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/>
              <p:nvPr/>
            </p:nvSpPr>
            <p:spPr bwMode="auto">
              <a:xfrm>
                <a:off x="2015164" y="3193190"/>
                <a:ext cx="1379929" cy="276999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5164" y="3193190"/>
                <a:ext cx="1379929" cy="276999"/>
              </a:xfrm>
              <a:prstGeom prst="rect">
                <a:avLst/>
              </a:prstGeom>
              <a:blipFill>
                <a:blip r:embed="rId3"/>
                <a:stretch>
                  <a:fillRect l="-1835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solidFill>
            <a:srgbClr val="FAFAA4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>
            <a:off x="2769071" y="2710194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>
            <a:off x="2769071" y="4797757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975446" y="3061032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3902206" y="5699230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3468819" y="6204055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7" name="Line 8"/>
          <p:cNvSpPr>
            <a:spLocks noChangeShapeType="1"/>
          </p:cNvSpPr>
          <p:nvPr/>
        </p:nvSpPr>
        <p:spPr bwMode="auto">
          <a:xfrm>
            <a:off x="2769071" y="3573794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2825031" y="1578890"/>
            <a:ext cx="0" cy="503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1" name="文字方塊 29"/>
          <p:cNvSpPr txBox="1">
            <a:spLocks noChangeArrowheads="1"/>
          </p:cNvSpPr>
          <p:nvPr/>
        </p:nvSpPr>
        <p:spPr bwMode="auto">
          <a:xfrm>
            <a:off x="1976908" y="621044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解微分方程式可以以積分來進行：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/>
              <p:nvPr/>
            </p:nvSpPr>
            <p:spPr bwMode="auto">
              <a:xfrm>
                <a:off x="2059023" y="1023097"/>
                <a:ext cx="1058751" cy="55579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9023" y="1023097"/>
                <a:ext cx="1058751" cy="555793"/>
              </a:xfrm>
              <a:prstGeom prst="rect">
                <a:avLst/>
              </a:prstGeom>
              <a:blipFill>
                <a:blip r:embed="rId4"/>
                <a:stretch>
                  <a:fillRect l="-4762" r="-4762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/>
              <p:nvPr/>
            </p:nvSpPr>
            <p:spPr bwMode="auto">
              <a:xfrm>
                <a:off x="2048711" y="2130779"/>
                <a:ext cx="942053" cy="52591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8711" y="2130779"/>
                <a:ext cx="942053" cy="525913"/>
              </a:xfrm>
              <a:prstGeom prst="rect">
                <a:avLst/>
              </a:prstGeom>
              <a:blipFill>
                <a:blip r:embed="rId5"/>
                <a:stretch>
                  <a:fillRect l="-5333" t="-4878" r="-5333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/>
              <p:nvPr/>
            </p:nvSpPr>
            <p:spPr bwMode="auto">
              <a:xfrm>
                <a:off x="2025036" y="4127804"/>
                <a:ext cx="1515030" cy="52591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036" y="4127804"/>
                <a:ext cx="1515030" cy="525913"/>
              </a:xfrm>
              <a:prstGeom prst="rect">
                <a:avLst/>
              </a:prstGeom>
              <a:blipFill>
                <a:blip r:embed="rId6"/>
                <a:stretch>
                  <a:fillRect l="-3306"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/>
              <p:nvPr/>
            </p:nvSpPr>
            <p:spPr bwMode="auto">
              <a:xfrm>
                <a:off x="3657600" y="1447800"/>
                <a:ext cx="757708" cy="52591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7600" y="1447800"/>
                <a:ext cx="757708" cy="525913"/>
              </a:xfrm>
              <a:prstGeom prst="rect">
                <a:avLst/>
              </a:prstGeom>
              <a:blipFill>
                <a:blip r:embed="rId7"/>
                <a:stretch>
                  <a:fillRect l="-10000" t="-2381" r="-1667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/>
              <p:nvPr/>
            </p:nvSpPr>
            <p:spPr bwMode="auto">
              <a:xfrm>
                <a:off x="3902206" y="2873065"/>
                <a:ext cx="4058739" cy="86549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nary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2206" y="2873065"/>
                <a:ext cx="4058739" cy="865493"/>
              </a:xfrm>
              <a:prstGeom prst="rect">
                <a:avLst/>
              </a:prstGeom>
              <a:blipFill>
                <a:blip r:embed="rId8"/>
                <a:stretch>
                  <a:fillRect l="-11838" t="-117391" b="-1797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B8ABE43-9C65-594F-B583-4F4197E0ACBF}"/>
                  </a:ext>
                </a:extLst>
              </p:cNvPr>
              <p:cNvSpPr txBox="1"/>
              <p:nvPr/>
            </p:nvSpPr>
            <p:spPr>
              <a:xfrm>
                <a:off x="3902206" y="3812276"/>
                <a:ext cx="5138529" cy="175477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𝑑𝑡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′∙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𝑔𝑡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B8ABE43-9C65-594F-B583-4F4197E0A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206" y="3812276"/>
                <a:ext cx="5138529" cy="1754776"/>
              </a:xfrm>
              <a:prstGeom prst="rect">
                <a:avLst/>
              </a:prstGeom>
              <a:blipFill>
                <a:blip r:embed="rId9"/>
                <a:stretch>
                  <a:fillRect l="-493" t="-132609" r="-28818" b="-15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244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88473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/>
                  <a:t>微分並使用連鎖律：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51054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得證：</a:t>
            </a:r>
          </a:p>
        </p:txBody>
      </p:sp>
    </p:spTree>
    <p:extLst>
      <p:ext uri="{BB962C8B-B14F-4D97-AF65-F5344CB8AC3E}">
        <p14:creationId xmlns:p14="http://schemas.microsoft.com/office/powerpoint/2010/main" val="26507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笑臉 3"/>
          <p:cNvSpPr/>
          <p:nvPr/>
        </p:nvSpPr>
        <p:spPr>
          <a:xfrm>
            <a:off x="2872478" y="4850411"/>
            <a:ext cx="500062" cy="5000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 rot="20166475">
            <a:off x="3583678" y="4558311"/>
            <a:ext cx="1071562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 rot="1319998">
            <a:off x="3596378" y="5342536"/>
            <a:ext cx="1071562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6" name="文字方塊 6"/>
              <p:cNvSpPr txBox="1">
                <a:spLocks noChangeArrowheads="1"/>
              </p:cNvSpPr>
              <p:nvPr/>
            </p:nvSpPr>
            <p:spPr bwMode="auto">
              <a:xfrm>
                <a:off x="3658290" y="4278911"/>
                <a:ext cx="500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6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8290" y="4278911"/>
                <a:ext cx="50006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笑臉 7"/>
          <p:cNvSpPr/>
          <p:nvPr/>
        </p:nvSpPr>
        <p:spPr>
          <a:xfrm>
            <a:off x="4872728" y="5493348"/>
            <a:ext cx="500062" cy="5000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文字方塊 8"/>
              <p:cNvSpPr txBox="1">
                <a:spLocks noChangeArrowheads="1"/>
              </p:cNvSpPr>
              <p:nvPr/>
            </p:nvSpPr>
            <p:spPr bwMode="auto">
              <a:xfrm>
                <a:off x="3658290" y="5636223"/>
                <a:ext cx="714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altLang="zh-TW" sz="1800" i="1" dirty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8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8290" y="5636223"/>
                <a:ext cx="714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689" name="文字方塊 9"/>
              <p:cNvSpPr txBox="1">
                <a:spLocks noChangeArrowheads="1"/>
              </p:cNvSpPr>
              <p:nvPr/>
            </p:nvSpPr>
            <p:spPr bwMode="auto">
              <a:xfrm>
                <a:off x="5088628" y="4788498"/>
                <a:ext cx="4071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每單位時間衰變機率為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9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628" y="4788498"/>
                <a:ext cx="4071937" cy="369332"/>
              </a:xfrm>
              <a:prstGeom prst="rect">
                <a:avLst/>
              </a:prstGeom>
              <a:blipFill>
                <a:blip r:embed="rId4"/>
                <a:stretch>
                  <a:fillRect l="-1246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690" name="矩形 10"/>
          <p:cNvSpPr>
            <a:spLocks noChangeArrowheads="1"/>
          </p:cNvSpPr>
          <p:nvPr/>
        </p:nvSpPr>
        <p:spPr bwMode="auto">
          <a:xfrm>
            <a:off x="1187450" y="1127219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我們無法預測單一一顆原子核何時及是否衰變，只能預測它衰變的機率。</a:t>
            </a:r>
          </a:p>
        </p:txBody>
      </p:sp>
      <p:sp>
        <p:nvSpPr>
          <p:cNvPr id="71691" name="文字方塊 1"/>
          <p:cNvSpPr txBox="1">
            <a:spLocks noChangeArrowheads="1"/>
          </p:cNvSpPr>
          <p:nvPr/>
        </p:nvSpPr>
        <p:spPr bwMode="auto">
          <a:xfrm>
            <a:off x="1187450" y="695419"/>
            <a:ext cx="4032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原子核的衰變是一個微觀的量子現象。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44" y="1910970"/>
            <a:ext cx="3794441" cy="203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590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9">
            <a:extLst>
              <a:ext uri="{FF2B5EF4-FFF2-40B4-BE49-F238E27FC236}">
                <a16:creationId xmlns:a16="http://schemas.microsoft.com/office/drawing/2014/main" id="{719FAE3B-690E-8B4D-A667-1F81A0CFC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708" y="621044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以積分來進行解微分方程式的技巧：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/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444" t="-2381" r="-333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030E9A1B-195C-6C47-9F27-D978631FFE00}"/>
                  </a:ext>
                </a:extLst>
              </p:cNvPr>
              <p:cNvSpPr txBox="1"/>
              <p:nvPr/>
            </p:nvSpPr>
            <p:spPr bwMode="auto">
              <a:xfrm>
                <a:off x="1600200" y="1797883"/>
                <a:ext cx="1405128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030E9A1B-195C-6C47-9F27-D978631FF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797883"/>
                <a:ext cx="1405128" cy="518604"/>
              </a:xfrm>
              <a:prstGeom prst="rect">
                <a:avLst/>
              </a:prstGeom>
              <a:blipFill>
                <a:blip r:embed="rId3"/>
                <a:stretch>
                  <a:fillRect l="-2679" t="-4878" r="-2679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/>
              <p:nvPr/>
            </p:nvSpPr>
            <p:spPr bwMode="auto">
              <a:xfrm>
                <a:off x="1630607" y="3431171"/>
                <a:ext cx="2151871" cy="86902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0607" y="3431171"/>
                <a:ext cx="2151871" cy="869020"/>
              </a:xfrm>
              <a:prstGeom prst="rect">
                <a:avLst/>
              </a:prstGeom>
              <a:blipFill>
                <a:blip r:embed="rId4"/>
                <a:stretch>
                  <a:fillRect l="-40936" t="-114286" r="-20468" b="-17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/>
              <p:nvPr/>
            </p:nvSpPr>
            <p:spPr bwMode="auto">
              <a:xfrm>
                <a:off x="1630607" y="4491257"/>
                <a:ext cx="1821396" cy="53925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Γ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0607" y="4491257"/>
                <a:ext cx="1821396" cy="539250"/>
              </a:xfrm>
              <a:prstGeom prst="rect">
                <a:avLst/>
              </a:prstGeom>
              <a:blipFill>
                <a:blip r:embed="rId5"/>
                <a:stretch>
                  <a:fillRect l="-13103" t="-158140" r="-26207" b="-2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/>
              <p:nvPr/>
            </p:nvSpPr>
            <p:spPr bwMode="auto">
              <a:xfrm>
                <a:off x="4163324" y="5971921"/>
                <a:ext cx="1474956" cy="565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3324" y="5971921"/>
                <a:ext cx="1474956" cy="565604"/>
              </a:xfrm>
              <a:prstGeom prst="rect">
                <a:avLst/>
              </a:prstGeom>
              <a:blipFill>
                <a:blip r:embed="rId6"/>
                <a:stretch>
                  <a:fillRect l="-2564"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5AC3FDA2-205C-E04D-A66F-010275F9CDBA}"/>
              </a:ext>
            </a:extLst>
          </p:cNvPr>
          <p:cNvSpPr txBox="1"/>
          <p:nvPr/>
        </p:nvSpPr>
        <p:spPr bwMode="auto">
          <a:xfrm>
            <a:off x="1589314" y="2939328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兩邊都取積分：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2282FB-A5E2-2345-818A-8C004FF7BE32}"/>
              </a:ext>
            </a:extLst>
          </p:cNvPr>
          <p:cNvSpPr txBox="1"/>
          <p:nvPr/>
        </p:nvSpPr>
        <p:spPr bwMode="auto">
          <a:xfrm>
            <a:off x="1600200" y="6052290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兩邊都取指數：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677632-26CE-F84C-90EA-8C4B952E3381}"/>
                  </a:ext>
                </a:extLst>
              </p:cNvPr>
              <p:cNvSpPr txBox="1"/>
              <p:nvPr/>
            </p:nvSpPr>
            <p:spPr bwMode="auto">
              <a:xfrm>
                <a:off x="1600200" y="2514600"/>
                <a:ext cx="7391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這是</a:t>
                </a:r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看成變數時，其變化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𝑑𝑁</m:t>
                    </m:r>
                  </m:oMath>
                </a14:m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與原來的變數變化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𝑑𝑡</m:t>
                    </m:r>
                  </m:oMath>
                </a14:m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之間的比例。</a:t>
                </a: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677632-26CE-F84C-90EA-8C4B952E3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2514600"/>
                <a:ext cx="7391400" cy="369332"/>
              </a:xfrm>
              <a:prstGeom prst="rect">
                <a:avLst/>
              </a:prstGeom>
              <a:blipFill>
                <a:blip r:embed="rId7"/>
                <a:stretch>
                  <a:fillRect l="-686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D464DEF2-9F44-A04A-A27E-08921A9797A5}"/>
                  </a:ext>
                </a:extLst>
              </p:cNvPr>
              <p:cNvSpPr txBox="1"/>
              <p:nvPr/>
            </p:nvSpPr>
            <p:spPr bwMode="auto">
              <a:xfrm>
                <a:off x="3782478" y="1826322"/>
                <a:ext cx="1414746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D464DEF2-9F44-A04A-A27E-08921A979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2478" y="1826322"/>
                <a:ext cx="1414746" cy="518604"/>
              </a:xfrm>
              <a:prstGeom prst="rect">
                <a:avLst/>
              </a:prstGeom>
              <a:blipFill>
                <a:blip r:embed="rId10"/>
                <a:stretch>
                  <a:fillRect l="-2679" t="-7317" r="-1786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0613D79-190B-6E40-8994-2A560644DAD0}"/>
                  </a:ext>
                </a:extLst>
              </p:cNvPr>
              <p:cNvSpPr txBox="1"/>
              <p:nvPr/>
            </p:nvSpPr>
            <p:spPr bwMode="auto">
              <a:xfrm>
                <a:off x="5503714" y="1826322"/>
                <a:ext cx="2142125" cy="67069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0613D79-190B-6E40-8994-2A560644D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3714" y="1826322"/>
                <a:ext cx="2142125" cy="670696"/>
              </a:xfrm>
              <a:prstGeom prst="rect">
                <a:avLst/>
              </a:prstGeom>
              <a:blipFill>
                <a:blip r:embed="rId11"/>
                <a:stretch>
                  <a:fillRect l="-37647" t="-149057" r="-5882" b="-20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A41DDA9-530B-8544-958E-0612EDD90926}"/>
                  </a:ext>
                </a:extLst>
              </p:cNvPr>
              <p:cNvSpPr txBox="1"/>
              <p:nvPr/>
            </p:nvSpPr>
            <p:spPr bwMode="auto">
              <a:xfrm>
                <a:off x="1626155" y="5251848"/>
                <a:ext cx="3595087" cy="565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d>
                        <m:dPr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A41DDA9-530B-8544-958E-0612EDD90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155" y="5251848"/>
                <a:ext cx="3595087" cy="565604"/>
              </a:xfrm>
              <a:prstGeom prst="rect">
                <a:avLst/>
              </a:prstGeom>
              <a:blipFill>
                <a:blip r:embed="rId12"/>
                <a:stretch>
                  <a:fillRect l="-1056" t="-2222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3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1979757" y="2153959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Oval 5"/>
          <p:cNvSpPr>
            <a:spLocks noChangeArrowheads="1"/>
          </p:cNvSpPr>
          <p:nvPr/>
        </p:nvSpPr>
        <p:spPr bwMode="auto">
          <a:xfrm>
            <a:off x="2970357" y="2001559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2894157" y="1772959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5865957" y="1925359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>
                <a:spLocks noChangeArrowheads="1"/>
              </p:cNvSpPr>
              <p:nvPr/>
            </p:nvSpPr>
            <p:spPr bwMode="auto">
              <a:xfrm>
                <a:off x="3808557" y="2763559"/>
                <a:ext cx="2438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的任一反微分函數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8557" y="2763559"/>
                <a:ext cx="2438400" cy="369888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20" name="文字方塊 16"/>
              <p:cNvSpPr txBox="1">
                <a:spLocks noChangeArrowheads="1"/>
              </p:cNvSpPr>
              <p:nvPr/>
            </p:nvSpPr>
            <p:spPr bwMode="auto">
              <a:xfrm>
                <a:off x="1370156" y="5130283"/>
                <a:ext cx="72404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根據微積分基本定理，功一定可以寫成反微分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函數的前後差！</a:t>
                </a:r>
              </a:p>
            </p:txBody>
          </p:sp>
        </mc:Choice>
        <mc:Fallback xmlns="">
          <p:sp>
            <p:nvSpPr>
              <p:cNvPr id="21520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156" y="5130283"/>
                <a:ext cx="7240443" cy="369332"/>
              </a:xfrm>
              <a:prstGeom prst="rect">
                <a:avLst/>
              </a:prstGeom>
              <a:blipFill>
                <a:blip r:embed="rId3"/>
                <a:stretch>
                  <a:fillRect l="-87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9"/>
              <p:cNvSpPr>
                <a:spLocks noChangeArrowheads="1"/>
              </p:cNvSpPr>
              <p:nvPr/>
            </p:nvSpPr>
            <p:spPr bwMode="auto">
              <a:xfrm>
                <a:off x="1446357" y="1239559"/>
                <a:ext cx="4495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可不可以寫成一個物理量的前後差？</a:t>
                </a:r>
              </a:p>
            </p:txBody>
          </p:sp>
        </mc:Choice>
        <mc:Fallback xmlns="">
          <p:sp>
            <p:nvSpPr>
              <p:cNvPr id="17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6357" y="1239559"/>
                <a:ext cx="4495800" cy="369888"/>
              </a:xfrm>
              <a:prstGeom prst="rect">
                <a:avLst/>
              </a:prstGeom>
              <a:blipFill>
                <a:blip r:embed="rId4"/>
                <a:stretch>
                  <a:fillRect l="-11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9"/>
              <p:cNvSpPr>
                <a:spLocks noChangeArrowheads="1"/>
              </p:cNvSpPr>
              <p:nvPr/>
            </p:nvSpPr>
            <p:spPr bwMode="auto">
              <a:xfrm>
                <a:off x="1384012" y="5586174"/>
                <a:ext cx="7010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保持守恆。</a:t>
                </a:r>
              </a:p>
            </p:txBody>
          </p:sp>
        </mc:Choice>
        <mc:Fallback xmlns="">
          <p:sp>
            <p:nvSpPr>
              <p:cNvPr id="13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4012" y="5586174"/>
                <a:ext cx="701040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F57DE9C4-D834-DD49-AF9B-968F79D79D91}"/>
                  </a:ext>
                </a:extLst>
              </p:cNvPr>
              <p:cNvSpPr txBox="1"/>
              <p:nvPr/>
            </p:nvSpPr>
            <p:spPr>
              <a:xfrm>
                <a:off x="1370157" y="3462070"/>
                <a:ext cx="4467698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F57DE9C4-D834-DD49-AF9B-968F79D79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157" y="3462070"/>
                <a:ext cx="4467698" cy="964431"/>
              </a:xfrm>
              <a:prstGeom prst="rect">
                <a:avLst/>
              </a:prstGeom>
              <a:blipFill>
                <a:blip r:embed="rId6"/>
                <a:stretch>
                  <a:fillRect l="-6818" t="-101299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>
            <a:cxnSpLocks/>
          </p:cNvCxnSpPr>
          <p:nvPr/>
        </p:nvCxnSpPr>
        <p:spPr>
          <a:xfrm>
            <a:off x="3962400" y="3092182"/>
            <a:ext cx="0" cy="65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88ED248-BE7A-9709-91A6-30536B297207}"/>
              </a:ext>
            </a:extLst>
          </p:cNvPr>
          <p:cNvSpPr txBox="1"/>
          <p:nvPr/>
        </p:nvSpPr>
        <p:spPr bwMode="auto">
          <a:xfrm>
            <a:off x="1370157" y="4674392"/>
            <a:ext cx="2592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功是力的積分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A2FC3FE-8DCB-E099-18F1-1BACAA0B9E93}"/>
                  </a:ext>
                </a:extLst>
              </p:cNvPr>
              <p:cNvSpPr txBox="1"/>
              <p:nvPr/>
            </p:nvSpPr>
            <p:spPr>
              <a:xfrm>
                <a:off x="6232805" y="3738581"/>
                <a:ext cx="10855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A2FC3FE-8DCB-E099-18F1-1BACAA0B9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805" y="3738581"/>
                <a:ext cx="108555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02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6" y="319087"/>
            <a:ext cx="2971800" cy="37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-21648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7914357" y="2625623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守恆量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3"/>
              <p:cNvSpPr txBox="1">
                <a:spLocks noChangeArrowheads="1"/>
              </p:cNvSpPr>
              <p:nvPr/>
            </p:nvSpPr>
            <p:spPr bwMode="auto">
              <a:xfrm>
                <a:off x="4965937" y="3159170"/>
                <a:ext cx="40152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𝐾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，這部分與簡諧運動相同！</a:t>
                </a:r>
              </a:p>
            </p:txBody>
          </p:sp>
        </mc:Choice>
        <mc:Fallback xmlns="">
          <p:sp>
            <p:nvSpPr>
              <p:cNvPr id="1127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5937" y="3159170"/>
                <a:ext cx="4015220" cy="369332"/>
              </a:xfrm>
              <a:prstGeom prst="rect">
                <a:avLst/>
              </a:prstGeom>
              <a:blipFill>
                <a:blip r:embed="rId3"/>
                <a:stretch>
                  <a:fillRect l="-126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76" name="Text Box 14"/>
              <p:cNvSpPr txBox="1">
                <a:spLocks noChangeArrowheads="1"/>
              </p:cNvSpPr>
              <p:nvPr/>
            </p:nvSpPr>
            <p:spPr bwMode="auto">
              <a:xfrm>
                <a:off x="4203937" y="3635264"/>
                <a:ext cx="1524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276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3937" y="3635264"/>
                <a:ext cx="1524000" cy="369888"/>
              </a:xfrm>
              <a:prstGeom prst="rect">
                <a:avLst/>
              </a:prstGeom>
              <a:blipFill>
                <a:blip r:embed="rId4"/>
                <a:stretch>
                  <a:fillRect l="-3306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1334222" y="61722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物體在特定位置上，存在某種潛在能力可以轉化為運動。 </a:t>
            </a:r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 flipH="1">
            <a:off x="13049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>
            <a:off x="13049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0" name="Line 18"/>
          <p:cNvSpPr>
            <a:spLocks noChangeShapeType="1"/>
          </p:cNvSpPr>
          <p:nvPr/>
        </p:nvSpPr>
        <p:spPr bwMode="auto">
          <a:xfrm flipV="1">
            <a:off x="16097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1" name="Rectangle 19"/>
          <p:cNvSpPr>
            <a:spLocks noChangeArrowheads="1"/>
          </p:cNvSpPr>
          <p:nvPr/>
        </p:nvSpPr>
        <p:spPr bwMode="auto">
          <a:xfrm>
            <a:off x="1304925" y="531733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 flipH="1">
            <a:off x="52673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>
            <a:off x="52673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4" name="Line 22"/>
          <p:cNvSpPr>
            <a:spLocks noChangeShapeType="1"/>
          </p:cNvSpPr>
          <p:nvPr/>
        </p:nvSpPr>
        <p:spPr bwMode="auto">
          <a:xfrm flipV="1">
            <a:off x="55721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5" name="Rectangle 23"/>
          <p:cNvSpPr>
            <a:spLocks noChangeArrowheads="1"/>
          </p:cNvSpPr>
          <p:nvPr/>
        </p:nvSpPr>
        <p:spPr bwMode="auto">
          <a:xfrm>
            <a:off x="5267325" y="577453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6" name="Text Box 24"/>
          <p:cNvSpPr txBox="1">
            <a:spLocks noChangeArrowheads="1"/>
          </p:cNvSpPr>
          <p:nvPr/>
        </p:nvSpPr>
        <p:spPr bwMode="auto">
          <a:xfrm>
            <a:off x="16859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1287" name="Text Box 25"/>
          <p:cNvSpPr txBox="1">
            <a:spLocks noChangeArrowheads="1"/>
          </p:cNvSpPr>
          <p:nvPr/>
        </p:nvSpPr>
        <p:spPr bwMode="auto">
          <a:xfrm>
            <a:off x="55721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288" name="Line 26"/>
          <p:cNvSpPr>
            <a:spLocks noChangeShapeType="1"/>
          </p:cNvSpPr>
          <p:nvPr/>
        </p:nvSpPr>
        <p:spPr bwMode="auto">
          <a:xfrm flipH="1">
            <a:off x="63341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9" name="Line 27"/>
          <p:cNvSpPr>
            <a:spLocks noChangeShapeType="1"/>
          </p:cNvSpPr>
          <p:nvPr/>
        </p:nvSpPr>
        <p:spPr bwMode="auto">
          <a:xfrm>
            <a:off x="63341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0" name="Line 28"/>
          <p:cNvSpPr>
            <a:spLocks noChangeShapeType="1"/>
          </p:cNvSpPr>
          <p:nvPr/>
        </p:nvSpPr>
        <p:spPr bwMode="auto">
          <a:xfrm flipV="1">
            <a:off x="66389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1" name="Rectangle 29"/>
          <p:cNvSpPr>
            <a:spLocks noChangeArrowheads="1"/>
          </p:cNvSpPr>
          <p:nvPr/>
        </p:nvSpPr>
        <p:spPr bwMode="auto">
          <a:xfrm>
            <a:off x="6334125" y="531733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2" name="Text Box 30"/>
          <p:cNvSpPr txBox="1">
            <a:spLocks noChangeArrowheads="1"/>
          </p:cNvSpPr>
          <p:nvPr/>
        </p:nvSpPr>
        <p:spPr bwMode="auto">
          <a:xfrm>
            <a:off x="66389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293" name="Line 31"/>
          <p:cNvSpPr>
            <a:spLocks noChangeShapeType="1"/>
          </p:cNvSpPr>
          <p:nvPr/>
        </p:nvSpPr>
        <p:spPr bwMode="auto">
          <a:xfrm flipH="1">
            <a:off x="23717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4" name="Line 32"/>
          <p:cNvSpPr>
            <a:spLocks noChangeShapeType="1"/>
          </p:cNvSpPr>
          <p:nvPr/>
        </p:nvSpPr>
        <p:spPr bwMode="auto">
          <a:xfrm>
            <a:off x="23717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5" name="Line 33"/>
          <p:cNvSpPr>
            <a:spLocks noChangeShapeType="1"/>
          </p:cNvSpPr>
          <p:nvPr/>
        </p:nvSpPr>
        <p:spPr bwMode="auto">
          <a:xfrm flipV="1">
            <a:off x="26765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6" name="Rectangle 34"/>
          <p:cNvSpPr>
            <a:spLocks noChangeArrowheads="1"/>
          </p:cNvSpPr>
          <p:nvPr/>
        </p:nvSpPr>
        <p:spPr bwMode="auto">
          <a:xfrm>
            <a:off x="2371725" y="577453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7" name="Text Box 35"/>
          <p:cNvSpPr txBox="1">
            <a:spLocks noChangeArrowheads="1"/>
          </p:cNvSpPr>
          <p:nvPr/>
        </p:nvSpPr>
        <p:spPr bwMode="auto">
          <a:xfrm>
            <a:off x="26765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1298" name="AutoShape 36"/>
          <p:cNvSpPr>
            <a:spLocks noChangeArrowheads="1"/>
          </p:cNvSpPr>
          <p:nvPr/>
        </p:nvSpPr>
        <p:spPr bwMode="auto">
          <a:xfrm>
            <a:off x="1457325" y="470773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9" name="Text Box 37"/>
          <p:cNvSpPr txBox="1">
            <a:spLocks noChangeArrowheads="1"/>
          </p:cNvSpPr>
          <p:nvPr/>
        </p:nvSpPr>
        <p:spPr bwMode="auto">
          <a:xfrm>
            <a:off x="4623955" y="776287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自由拋體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798060" y="4200978"/>
            <a:ext cx="6204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自由拋體運動過程中也有一個與時間無關的守恆量</a:t>
            </a:r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flipH="1">
            <a:off x="4724400" y="2605086"/>
            <a:ext cx="175780" cy="976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5509780" y="2605087"/>
            <a:ext cx="175780" cy="58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ABFD2-0124-5745-9A56-20435958C06F}"/>
                  </a:ext>
                </a:extLst>
              </p:cNvPr>
              <p:cNvSpPr txBox="1"/>
              <p:nvPr/>
            </p:nvSpPr>
            <p:spPr bwMode="auto">
              <a:xfrm>
                <a:off x="4685000" y="1994058"/>
                <a:ext cx="239212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ABFD2-0124-5745-9A56-20435958C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5000" y="1994058"/>
                <a:ext cx="2392129" cy="518604"/>
              </a:xfrm>
              <a:prstGeom prst="rect">
                <a:avLst/>
              </a:prstGeom>
              <a:blipFill>
                <a:blip r:embed="rId5"/>
                <a:stretch>
                  <a:fillRect l="-1587" t="-2381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B2FDB77-1A0A-7D48-8E52-D7F36138D108}"/>
                  </a:ext>
                </a:extLst>
              </p:cNvPr>
              <p:cNvSpPr txBox="1"/>
              <p:nvPr/>
            </p:nvSpPr>
            <p:spPr bwMode="auto">
              <a:xfrm>
                <a:off x="4657483" y="1991919"/>
                <a:ext cx="4325287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B2FDB77-1A0A-7D48-8E52-D7F36138D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7483" y="1991919"/>
                <a:ext cx="4325287" cy="518604"/>
              </a:xfrm>
              <a:prstGeom prst="rect">
                <a:avLst/>
              </a:prstGeom>
              <a:blipFill>
                <a:blip r:embed="rId6"/>
                <a:stretch>
                  <a:fillRect t="-4762" r="-293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E61429CB-EF8C-2246-9246-0B6994F4108B}"/>
                  </a:ext>
                </a:extLst>
              </p:cNvPr>
              <p:cNvSpPr txBox="1"/>
              <p:nvPr/>
            </p:nvSpPr>
            <p:spPr bwMode="auto">
              <a:xfrm>
                <a:off x="4657483" y="1235424"/>
                <a:ext cx="2237472" cy="282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E61429CB-EF8C-2246-9246-0B6994F4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7483" y="1235424"/>
                <a:ext cx="2237472" cy="282450"/>
              </a:xfrm>
              <a:prstGeom prst="rect">
                <a:avLst/>
              </a:prstGeom>
              <a:blipFill>
                <a:blip r:embed="rId7"/>
                <a:stretch>
                  <a:fillRect l="-565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7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5" grpId="0"/>
      <p:bldP spid="11276" grpId="0"/>
      <p:bldP spid="11277" grpId="0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/>
      <p:bldP spid="11287" grpId="0"/>
      <p:bldP spid="11288" grpId="0" animBg="1"/>
      <p:bldP spid="11289" grpId="0" animBg="1"/>
      <p:bldP spid="11290" grpId="0" animBg="1"/>
      <p:bldP spid="11291" grpId="0" animBg="1"/>
      <p:bldP spid="11292" grpId="0"/>
      <p:bldP spid="11293" grpId="0" animBg="1"/>
      <p:bldP spid="11294" grpId="0" animBg="1"/>
      <p:bldP spid="11295" grpId="0" animBg="1"/>
      <p:bldP spid="11296" grpId="0" animBg="1"/>
      <p:bldP spid="11297" grpId="0"/>
      <p:bldP spid="11298" grpId="0" animBg="1"/>
      <p:bldP spid="37" grpId="0"/>
      <p:bldP spid="11273" grpId="0" animBg="1"/>
      <p:bldP spid="11274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101523" y="136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724255" y="5452816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定義位能</a:t>
            </a:r>
          </a:p>
        </p:txBody>
      </p:sp>
      <p:pic>
        <p:nvPicPr>
          <p:cNvPr id="35857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74696" r="23596" b="7594"/>
          <a:stretch>
            <a:fillRect/>
          </a:stretch>
        </p:blipFill>
        <p:spPr bwMode="auto">
          <a:xfrm>
            <a:off x="5847600" y="1375589"/>
            <a:ext cx="29130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Line 9"/>
          <p:cNvSpPr>
            <a:spLocks noChangeShapeType="1"/>
          </p:cNvSpPr>
          <p:nvPr/>
        </p:nvSpPr>
        <p:spPr bwMode="auto">
          <a:xfrm>
            <a:off x="7295400" y="2289989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9" name="Text Box 10"/>
          <p:cNvSpPr txBox="1">
            <a:spLocks noChangeArrowheads="1"/>
          </p:cNvSpPr>
          <p:nvPr/>
        </p:nvSpPr>
        <p:spPr bwMode="auto">
          <a:xfrm>
            <a:off x="6281441" y="3432989"/>
            <a:ext cx="228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35860" name="Text Box 11"/>
          <p:cNvSpPr txBox="1">
            <a:spLocks noChangeArrowheads="1"/>
          </p:cNvSpPr>
          <p:nvPr/>
        </p:nvSpPr>
        <p:spPr bwMode="auto">
          <a:xfrm>
            <a:off x="8438400" y="3432989"/>
            <a:ext cx="304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itchFamily="18" charset="0"/>
              </a:rPr>
              <a:t>f</a:t>
            </a:r>
          </a:p>
        </p:txBody>
      </p:sp>
      <p:sp>
        <p:nvSpPr>
          <p:cNvPr id="35861" name="Text Box 12"/>
          <p:cNvSpPr txBox="1">
            <a:spLocks noChangeArrowheads="1"/>
          </p:cNvSpPr>
          <p:nvPr/>
        </p:nvSpPr>
        <p:spPr bwMode="auto">
          <a:xfrm>
            <a:off x="7143000" y="3434576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i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85800" y="2456020"/>
            <a:ext cx="452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根據功與動能原理，功又是動能的前後差，</a:t>
            </a:r>
          </a:p>
        </p:txBody>
      </p:sp>
      <p:sp>
        <p:nvSpPr>
          <p:cNvPr id="26" name="文字方塊 23"/>
          <p:cNvSpPr txBox="1">
            <a:spLocks noChangeArrowheads="1"/>
          </p:cNvSpPr>
          <p:nvPr/>
        </p:nvSpPr>
        <p:spPr bwMode="auto">
          <a:xfrm>
            <a:off x="5367041" y="6193865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守恆</a:t>
            </a:r>
          </a:p>
        </p:txBody>
      </p:sp>
      <p:sp>
        <p:nvSpPr>
          <p:cNvPr id="27" name="文字方塊 16"/>
          <p:cNvSpPr txBox="1">
            <a:spLocks noChangeArrowheads="1"/>
          </p:cNvSpPr>
          <p:nvPr/>
        </p:nvSpPr>
        <p:spPr bwMode="auto">
          <a:xfrm>
            <a:off x="685800" y="656365"/>
            <a:ext cx="7390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可以另找一個起點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zh-TW" altLang="en-US" dirty="0"/>
              <a:t>，將力函數的積分，拆成由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TW" altLang="en-US" dirty="0"/>
              <a:t>出發的積分的前後差：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62441" y="3698093"/>
            <a:ext cx="470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將與運動前後有關的量分別移到左右兩邊：</a:t>
            </a:r>
          </a:p>
        </p:txBody>
      </p:sp>
      <p:sp>
        <p:nvSpPr>
          <p:cNvPr id="28" name="矩形 19"/>
          <p:cNvSpPr>
            <a:spLocks noChangeArrowheads="1"/>
          </p:cNvSpPr>
          <p:nvPr/>
        </p:nvSpPr>
        <p:spPr bwMode="auto">
          <a:xfrm>
            <a:off x="698086" y="210089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於是功已經自動寫成此積分函數的前後差！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85800" y="275365"/>
            <a:ext cx="330395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另一個推導：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65A8BE5-92B6-3042-AA70-F12B446F1186}"/>
                  </a:ext>
                </a:extLst>
              </p:cNvPr>
              <p:cNvSpPr txBox="1"/>
              <p:nvPr/>
            </p:nvSpPr>
            <p:spPr>
              <a:xfrm>
                <a:off x="732958" y="1101528"/>
                <a:ext cx="4912101" cy="97212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65A8BE5-92B6-3042-AA70-F12B446F1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8" y="1101528"/>
                <a:ext cx="4912101" cy="972126"/>
              </a:xfrm>
              <a:prstGeom prst="rect">
                <a:avLst/>
              </a:prstGeom>
              <a:blipFill>
                <a:blip r:embed="rId3"/>
                <a:stretch>
                  <a:fillRect l="-5670" t="-98718" b="-1525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8EDD1D7-0E5B-E041-AC29-B57A9F1E0B17}"/>
                  </a:ext>
                </a:extLst>
              </p:cNvPr>
              <p:cNvSpPr txBox="1"/>
              <p:nvPr/>
            </p:nvSpPr>
            <p:spPr>
              <a:xfrm>
                <a:off x="732959" y="2904227"/>
                <a:ext cx="1809000" cy="39158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8EDD1D7-0E5B-E041-AC29-B57A9F1E0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9" y="2904227"/>
                <a:ext cx="1809000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BDEDE6-4AB6-9F4D-BD6B-BDB5B7BB59E0}"/>
                  </a:ext>
                </a:extLst>
              </p:cNvPr>
              <p:cNvSpPr txBox="1"/>
              <p:nvPr/>
            </p:nvSpPr>
            <p:spPr>
              <a:xfrm>
                <a:off x="648413" y="4148105"/>
                <a:ext cx="3981951" cy="92820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BDEDE6-4AB6-9F4D-BD6B-BDB5B7BB5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13" y="4148105"/>
                <a:ext cx="3981951" cy="928203"/>
              </a:xfrm>
              <a:prstGeom prst="rect">
                <a:avLst/>
              </a:prstGeom>
              <a:blipFill>
                <a:blip r:embed="rId5"/>
                <a:stretch>
                  <a:fillRect l="-6984" t="-104054" b="-1662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BC870224-DD1C-2542-BA4A-E2F9C98F5A88}"/>
                  </a:ext>
                </a:extLst>
              </p:cNvPr>
              <p:cNvSpPr txBox="1"/>
              <p:nvPr/>
            </p:nvSpPr>
            <p:spPr>
              <a:xfrm>
                <a:off x="1965142" y="5155183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BC870224-DD1C-2542-BA4A-E2F9C98F5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142" y="5155183"/>
                <a:ext cx="2306698" cy="904287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A2AC7A4-385F-EE4E-8423-FE9D7FC7FF78}"/>
                  </a:ext>
                </a:extLst>
              </p:cNvPr>
              <p:cNvSpPr txBox="1"/>
              <p:nvPr/>
            </p:nvSpPr>
            <p:spPr>
              <a:xfrm>
                <a:off x="750612" y="6131449"/>
                <a:ext cx="2743200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A2AC7A4-385F-EE4E-8423-FE9D7FC7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2" y="6131449"/>
                <a:ext cx="2743200" cy="411331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8346CB96-DCE5-5C47-A86B-9FB0088086D9}"/>
                  </a:ext>
                </a:extLst>
              </p:cNvPr>
              <p:cNvSpPr txBox="1"/>
              <p:nvPr/>
            </p:nvSpPr>
            <p:spPr>
              <a:xfrm>
                <a:off x="4251962" y="6168759"/>
                <a:ext cx="1143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8346CB96-DCE5-5C47-A86B-9FB00880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962" y="6168759"/>
                <a:ext cx="1143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26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67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68" name="Text Box 20"/>
          <p:cNvSpPr txBox="1">
            <a:spLocks noChangeArrowheads="1"/>
          </p:cNvSpPr>
          <p:nvPr/>
        </p:nvSpPr>
        <p:spPr bwMode="auto">
          <a:xfrm>
            <a:off x="1770845" y="1500103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在一維運動，如果外力只與位置有關，</a:t>
            </a:r>
          </a:p>
        </p:txBody>
      </p:sp>
      <p:sp>
        <p:nvSpPr>
          <p:cNvPr id="36873" name="文字方塊 23"/>
          <p:cNvSpPr txBox="1">
            <a:spLocks noChangeArrowheads="1"/>
          </p:cNvSpPr>
          <p:nvPr/>
        </p:nvSpPr>
        <p:spPr bwMode="auto">
          <a:xfrm>
            <a:off x="3090375" y="3427969"/>
            <a:ext cx="5110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動能與位能的和，稱為機械能，機械能是守恆的！</a:t>
            </a:r>
          </a:p>
        </p:txBody>
      </p:sp>
      <p:sp>
        <p:nvSpPr>
          <p:cNvPr id="36874" name="Text Box 15"/>
          <p:cNvSpPr txBox="1">
            <a:spLocks noChangeArrowheads="1"/>
          </p:cNvSpPr>
          <p:nvPr/>
        </p:nvSpPr>
        <p:spPr bwMode="auto">
          <a:xfrm>
            <a:off x="1066800" y="4463534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物體在特定位置上是具有潛在能力可以轉化為運動。 </a:t>
            </a:r>
          </a:p>
        </p:txBody>
      </p:sp>
      <p:sp>
        <p:nvSpPr>
          <p:cNvPr id="36875" name="Line 16"/>
          <p:cNvSpPr>
            <a:spLocks noChangeShapeType="1"/>
          </p:cNvSpPr>
          <p:nvPr/>
        </p:nvSpPr>
        <p:spPr bwMode="auto">
          <a:xfrm flipH="1">
            <a:off x="11430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6" name="Line 17"/>
          <p:cNvSpPr>
            <a:spLocks noChangeShapeType="1"/>
          </p:cNvSpPr>
          <p:nvPr/>
        </p:nvSpPr>
        <p:spPr bwMode="auto">
          <a:xfrm>
            <a:off x="11430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7" name="Line 18"/>
          <p:cNvSpPr>
            <a:spLocks noChangeShapeType="1"/>
          </p:cNvSpPr>
          <p:nvPr/>
        </p:nvSpPr>
        <p:spPr bwMode="auto">
          <a:xfrm flipV="1">
            <a:off x="14478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8" name="Rectangle 19"/>
          <p:cNvSpPr>
            <a:spLocks noChangeArrowheads="1"/>
          </p:cNvSpPr>
          <p:nvPr/>
        </p:nvSpPr>
        <p:spPr bwMode="auto">
          <a:xfrm>
            <a:off x="1143000" y="57150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79" name="Line 20"/>
          <p:cNvSpPr>
            <a:spLocks noChangeShapeType="1"/>
          </p:cNvSpPr>
          <p:nvPr/>
        </p:nvSpPr>
        <p:spPr bwMode="auto">
          <a:xfrm flipH="1">
            <a:off x="51054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0" name="Line 21"/>
          <p:cNvSpPr>
            <a:spLocks noChangeShapeType="1"/>
          </p:cNvSpPr>
          <p:nvPr/>
        </p:nvSpPr>
        <p:spPr bwMode="auto">
          <a:xfrm>
            <a:off x="51054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1" name="Line 22"/>
          <p:cNvSpPr>
            <a:spLocks noChangeShapeType="1"/>
          </p:cNvSpPr>
          <p:nvPr/>
        </p:nvSpPr>
        <p:spPr bwMode="auto">
          <a:xfrm flipV="1">
            <a:off x="54102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2" name="Rectangle 23"/>
          <p:cNvSpPr>
            <a:spLocks noChangeArrowheads="1"/>
          </p:cNvSpPr>
          <p:nvPr/>
        </p:nvSpPr>
        <p:spPr bwMode="auto">
          <a:xfrm>
            <a:off x="5105400" y="617220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83" name="Text Box 24"/>
          <p:cNvSpPr txBox="1">
            <a:spLocks noChangeArrowheads="1"/>
          </p:cNvSpPr>
          <p:nvPr/>
        </p:nvSpPr>
        <p:spPr bwMode="auto">
          <a:xfrm>
            <a:off x="15240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36884" name="Text Box 25"/>
          <p:cNvSpPr txBox="1">
            <a:spLocks noChangeArrowheads="1"/>
          </p:cNvSpPr>
          <p:nvPr/>
        </p:nvSpPr>
        <p:spPr bwMode="auto">
          <a:xfrm>
            <a:off x="54102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36885" name="Line 26"/>
          <p:cNvSpPr>
            <a:spLocks noChangeShapeType="1"/>
          </p:cNvSpPr>
          <p:nvPr/>
        </p:nvSpPr>
        <p:spPr bwMode="auto">
          <a:xfrm flipH="1">
            <a:off x="61722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6" name="Line 27"/>
          <p:cNvSpPr>
            <a:spLocks noChangeShapeType="1"/>
          </p:cNvSpPr>
          <p:nvPr/>
        </p:nvSpPr>
        <p:spPr bwMode="auto">
          <a:xfrm>
            <a:off x="61722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7" name="Line 28"/>
          <p:cNvSpPr>
            <a:spLocks noChangeShapeType="1"/>
          </p:cNvSpPr>
          <p:nvPr/>
        </p:nvSpPr>
        <p:spPr bwMode="auto">
          <a:xfrm flipV="1">
            <a:off x="64770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8" name="Rectangle 29"/>
          <p:cNvSpPr>
            <a:spLocks noChangeArrowheads="1"/>
          </p:cNvSpPr>
          <p:nvPr/>
        </p:nvSpPr>
        <p:spPr bwMode="auto">
          <a:xfrm>
            <a:off x="6172200" y="57150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89" name="Text Box 30"/>
          <p:cNvSpPr txBox="1">
            <a:spLocks noChangeArrowheads="1"/>
          </p:cNvSpPr>
          <p:nvPr/>
        </p:nvSpPr>
        <p:spPr bwMode="auto">
          <a:xfrm>
            <a:off x="64770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36890" name="Line 31"/>
          <p:cNvSpPr>
            <a:spLocks noChangeShapeType="1"/>
          </p:cNvSpPr>
          <p:nvPr/>
        </p:nvSpPr>
        <p:spPr bwMode="auto">
          <a:xfrm flipH="1">
            <a:off x="22098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1" name="Line 32"/>
          <p:cNvSpPr>
            <a:spLocks noChangeShapeType="1"/>
          </p:cNvSpPr>
          <p:nvPr/>
        </p:nvSpPr>
        <p:spPr bwMode="auto">
          <a:xfrm>
            <a:off x="22098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2" name="Line 33"/>
          <p:cNvSpPr>
            <a:spLocks noChangeShapeType="1"/>
          </p:cNvSpPr>
          <p:nvPr/>
        </p:nvSpPr>
        <p:spPr bwMode="auto">
          <a:xfrm flipV="1">
            <a:off x="25146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3" name="Rectangle 34"/>
          <p:cNvSpPr>
            <a:spLocks noChangeArrowheads="1"/>
          </p:cNvSpPr>
          <p:nvPr/>
        </p:nvSpPr>
        <p:spPr bwMode="auto">
          <a:xfrm>
            <a:off x="2209800" y="617220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4" name="Text Box 35"/>
          <p:cNvSpPr txBox="1">
            <a:spLocks noChangeArrowheads="1"/>
          </p:cNvSpPr>
          <p:nvPr/>
        </p:nvSpPr>
        <p:spPr bwMode="auto">
          <a:xfrm>
            <a:off x="25146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36895" name="AutoShape 36"/>
          <p:cNvSpPr>
            <a:spLocks noChangeArrowheads="1"/>
          </p:cNvSpPr>
          <p:nvPr/>
        </p:nvSpPr>
        <p:spPr bwMode="auto">
          <a:xfrm>
            <a:off x="1295400" y="51054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6" name="Line 4"/>
          <p:cNvSpPr>
            <a:spLocks noChangeShapeType="1"/>
          </p:cNvSpPr>
          <p:nvPr/>
        </p:nvSpPr>
        <p:spPr bwMode="auto">
          <a:xfrm>
            <a:off x="1706075" y="773112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Oval 5"/>
          <p:cNvSpPr>
            <a:spLocks noChangeArrowheads="1"/>
          </p:cNvSpPr>
          <p:nvPr/>
        </p:nvSpPr>
        <p:spPr bwMode="auto">
          <a:xfrm>
            <a:off x="2696675" y="620712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8" name="Text Box 7"/>
          <p:cNvSpPr txBox="1">
            <a:spLocks noChangeArrowheads="1"/>
          </p:cNvSpPr>
          <p:nvPr/>
        </p:nvSpPr>
        <p:spPr bwMode="auto">
          <a:xfrm>
            <a:off x="5592275" y="544512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99" name="Text Box 8"/>
              <p:cNvSpPr txBox="1">
                <a:spLocks noChangeArrowheads="1"/>
              </p:cNvSpPr>
              <p:nvPr/>
            </p:nvSpPr>
            <p:spPr bwMode="auto">
              <a:xfrm>
                <a:off x="2620475" y="1077912"/>
                <a:ext cx="45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689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0475" y="1077912"/>
                <a:ext cx="45720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900" name="Text Box 9"/>
              <p:cNvSpPr txBox="1">
                <a:spLocks noChangeArrowheads="1"/>
              </p:cNvSpPr>
              <p:nvPr/>
            </p:nvSpPr>
            <p:spPr bwMode="auto">
              <a:xfrm>
                <a:off x="4549374" y="1077911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690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9374" y="1077911"/>
                <a:ext cx="457200" cy="36671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901" name="Oval 5"/>
          <p:cNvSpPr>
            <a:spLocks noChangeArrowheads="1"/>
          </p:cNvSpPr>
          <p:nvPr/>
        </p:nvSpPr>
        <p:spPr bwMode="auto">
          <a:xfrm>
            <a:off x="2696675" y="620712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6902" name="Picture 5" descr="C:\Users\Chia-Hung Chang\Downloads\Data\Knight\Media\Chapter10\Images\10_UnnumPho_p275-P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48200"/>
            <a:ext cx="138523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903" name="文字方塊 38"/>
              <p:cNvSpPr txBox="1">
                <a:spLocks noChangeArrowheads="1"/>
              </p:cNvSpPr>
              <p:nvPr/>
            </p:nvSpPr>
            <p:spPr bwMode="auto">
              <a:xfrm>
                <a:off x="1733784" y="2895600"/>
                <a:ext cx="60883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位能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即是由某起點</a:t>
                </a:r>
                <a:r>
                  <a:rPr lang="en-US" altLang="zh-TW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出發到達</a:t>
                </a:r>
                <a:r>
                  <a:rPr lang="en-US" altLang="zh-TW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，此力所作的功的負數！</a:t>
                </a:r>
              </a:p>
            </p:txBody>
          </p:sp>
        </mc:Choice>
        <mc:Fallback xmlns="">
          <p:sp>
            <p:nvSpPr>
              <p:cNvPr id="36903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3784" y="2895600"/>
                <a:ext cx="6088380" cy="369332"/>
              </a:xfrm>
              <a:prstGeom prst="rect">
                <a:avLst/>
              </a:prstGeom>
              <a:blipFill>
                <a:blip r:embed="rId12"/>
                <a:stretch>
                  <a:fillRect l="-83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066800" y="40386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可以說位能的變化，轉換成了動能的變化。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1375778-6E09-AD4F-AD1A-F68602856FE4}"/>
                  </a:ext>
                </a:extLst>
              </p:cNvPr>
              <p:cNvSpPr txBox="1"/>
              <p:nvPr/>
            </p:nvSpPr>
            <p:spPr>
              <a:xfrm>
                <a:off x="1790671" y="1913925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1375778-6E09-AD4F-AD1A-F68602856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671" y="1913925"/>
                <a:ext cx="2306698" cy="904287"/>
              </a:xfrm>
              <a:prstGeom prst="rect">
                <a:avLst/>
              </a:prstGeom>
              <a:blipFill>
                <a:blip r:embed="rId13"/>
                <a:stretch>
                  <a:fillRect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FD24CE9-4244-4A43-8858-6F07D3108592}"/>
                  </a:ext>
                </a:extLst>
              </p:cNvPr>
              <p:cNvSpPr txBox="1"/>
              <p:nvPr/>
            </p:nvSpPr>
            <p:spPr>
              <a:xfrm>
                <a:off x="1821645" y="3403018"/>
                <a:ext cx="1143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FD24CE9-4244-4A43-8858-6F07D3108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645" y="3403018"/>
                <a:ext cx="114300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B75FD1DC-A00D-6240-9D9F-8F924450F4E3}"/>
                  </a:ext>
                </a:extLst>
              </p:cNvPr>
              <p:cNvSpPr txBox="1"/>
              <p:nvPr/>
            </p:nvSpPr>
            <p:spPr bwMode="auto">
              <a:xfrm>
                <a:off x="5797911" y="1546354"/>
                <a:ext cx="100213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B75FD1DC-A00D-6240-9D9F-8F924450F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7911" y="1546354"/>
                <a:ext cx="1002134" cy="276999"/>
              </a:xfrm>
              <a:prstGeom prst="rect">
                <a:avLst/>
              </a:prstGeom>
              <a:blipFill>
                <a:blip r:embed="rId15"/>
                <a:stretch>
                  <a:fillRect l="-3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8284730-7BA2-16FE-E6D7-6ABEE797DFE5}"/>
              </a:ext>
            </a:extLst>
          </p:cNvPr>
          <p:cNvSpPr txBox="1"/>
          <p:nvPr/>
        </p:nvSpPr>
        <p:spPr bwMode="auto">
          <a:xfrm>
            <a:off x="4267200" y="213360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這是普遍適用的表示式！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496820" y="1618150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位能由位置決定</a:t>
            </a:r>
            <a:r>
              <a:rPr lang="zh-TW" altLang="en-US" dirty="0"/>
              <a:t>，每一個座標對應一個位能值。</a:t>
            </a:r>
          </a:p>
        </p:txBody>
      </p:sp>
      <p:pic>
        <p:nvPicPr>
          <p:cNvPr id="4" name="Picture 9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2993728" cy="51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/>
              <p:nvPr/>
            </p:nvSpPr>
            <p:spPr>
              <a:xfrm>
                <a:off x="540989" y="627550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89" y="627550"/>
                <a:ext cx="2306698" cy="904287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 descr="一張含有 文字, 地圖 的圖片&#10;&#10;自動產生的描述">
            <a:extLst>
              <a:ext uri="{FF2B5EF4-FFF2-40B4-BE49-F238E27FC236}">
                <a16:creationId xmlns:a16="http://schemas.microsoft.com/office/drawing/2014/main" id="{B539E30F-F9C3-A541-BABF-55A7CB4F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9" y="2513046"/>
            <a:ext cx="4976992" cy="3740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74E73-414F-08EB-38EA-5E8FA0341104}"/>
              </a:ext>
            </a:extLst>
          </p:cNvPr>
          <p:cNvSpPr txBox="1"/>
          <p:nvPr/>
        </p:nvSpPr>
        <p:spPr bwMode="auto">
          <a:xfrm>
            <a:off x="487721" y="20056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如同地圖上的高度標示一樣！</a:t>
            </a:r>
            <a:endParaRPr lang="en-TW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傘 的圖片&#10;&#10;自動產生的描述">
            <a:extLst>
              <a:ext uri="{FF2B5EF4-FFF2-40B4-BE49-F238E27FC236}">
                <a16:creationId xmlns:a16="http://schemas.microsoft.com/office/drawing/2014/main" id="{74633BA6-B043-E740-8B30-E5BF3F037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65300"/>
            <a:ext cx="8534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7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1" name="Rectangle 10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2" name="Rectangle 12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7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9" name="矩形 27"/>
          <p:cNvSpPr>
            <a:spLocks noChangeArrowheads="1"/>
          </p:cNvSpPr>
          <p:nvPr/>
        </p:nvSpPr>
        <p:spPr bwMode="auto">
          <a:xfrm>
            <a:off x="1466850" y="18288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定義中積分的下限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zh-TW" dirty="0"/>
              <a:t>一個任意常數，</a:t>
            </a:r>
            <a:endParaRPr lang="zh-TW" altLang="en-US" dirty="0"/>
          </a:p>
        </p:txBody>
      </p:sp>
      <p:sp>
        <p:nvSpPr>
          <p:cNvPr id="37900" name="矩形 28"/>
          <p:cNvSpPr>
            <a:spLocks noChangeArrowheads="1"/>
          </p:cNvSpPr>
          <p:nvPr/>
        </p:nvSpPr>
        <p:spPr bwMode="auto">
          <a:xfrm>
            <a:off x="1504950" y="3176588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但其值可以任意，可見位能的</a:t>
            </a:r>
            <a:r>
              <a:rPr lang="zh-TW" altLang="en-US" dirty="0"/>
              <a:t>值</a:t>
            </a:r>
            <a:r>
              <a:rPr lang="zh-TW" altLang="zh-TW" dirty="0"/>
              <a:t>並不是唯一。</a:t>
            </a:r>
            <a:endParaRPr lang="zh-TW" altLang="en-US" dirty="0"/>
          </a:p>
        </p:txBody>
      </p:sp>
      <p:sp>
        <p:nvSpPr>
          <p:cNvPr id="37901" name="矩形 29"/>
          <p:cNvSpPr>
            <a:spLocks noChangeArrowheads="1"/>
          </p:cNvSpPr>
          <p:nvPr/>
        </p:nvSpPr>
        <p:spPr bwMode="auto">
          <a:xfrm>
            <a:off x="1504950" y="3581400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可以唯一定義的是位能差：</a:t>
            </a:r>
            <a:endParaRPr lang="zh-TW" altLang="en-US" dirty="0"/>
          </a:p>
        </p:txBody>
      </p:sp>
      <p:sp>
        <p:nvSpPr>
          <p:cNvPr id="37902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904" name="矩形 32"/>
          <p:cNvSpPr>
            <a:spLocks noChangeArrowheads="1"/>
          </p:cNvSpPr>
          <p:nvPr/>
        </p:nvSpPr>
        <p:spPr bwMode="auto">
          <a:xfrm>
            <a:off x="1504950" y="5022273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位能差洽為此力</a:t>
            </a:r>
            <a:r>
              <a:rPr lang="zh-TW" altLang="en-US" dirty="0"/>
              <a:t>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zh-TW" dirty="0"/>
              <a:t>從起點運動到末點所作功的負號</a:t>
            </a:r>
            <a:endParaRPr lang="zh-TW" altLang="en-US" dirty="0"/>
          </a:p>
        </p:txBody>
      </p:sp>
      <p:sp>
        <p:nvSpPr>
          <p:cNvPr id="37905" name="矩形 33"/>
          <p:cNvSpPr>
            <a:spLocks noChangeArrowheads="1"/>
          </p:cNvSpPr>
          <p:nvPr/>
        </p:nvSpPr>
        <p:spPr bwMode="auto">
          <a:xfrm>
            <a:off x="1504950" y="5783219"/>
            <a:ext cx="6572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物理現象只與位能差有關，所以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zh-TW" dirty="0"/>
              <a:t>位能為零</a:t>
            </a:r>
            <a:r>
              <a:rPr lang="zh-TW" altLang="en-US" dirty="0"/>
              <a:t>的位置</a:t>
            </a:r>
            <a:r>
              <a:rPr lang="zh-TW" altLang="zh-TW" dirty="0"/>
              <a:t>可以任意</a:t>
            </a:r>
            <a:r>
              <a:rPr lang="zh-TW" altLang="en-US" dirty="0"/>
              <a:t>選</a:t>
            </a:r>
            <a:r>
              <a:rPr lang="zh-TW" altLang="zh-TW" dirty="0"/>
              <a:t>取</a:t>
            </a:r>
            <a:r>
              <a:rPr lang="zh-TW" altLang="en-US" dirty="0"/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2729327" y="2362200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是</a:t>
            </a:r>
            <a:r>
              <a:rPr lang="zh-TW" altLang="zh-TW" dirty="0"/>
              <a:t>位能為零</a:t>
            </a:r>
            <a:r>
              <a:rPr lang="zh-TW" altLang="en-US" dirty="0"/>
              <a:t>的位置！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9A6F6E4-F4E7-3743-9DEE-0FB860E26896}"/>
                  </a:ext>
                </a:extLst>
              </p:cNvPr>
              <p:cNvSpPr txBox="1"/>
              <p:nvPr/>
            </p:nvSpPr>
            <p:spPr>
              <a:xfrm>
                <a:off x="1574524" y="830795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9A6F6E4-F4E7-3743-9DEE-0FB860E26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524" y="830795"/>
                <a:ext cx="2306698" cy="904287"/>
              </a:xfrm>
              <a:prstGeom prst="rect">
                <a:avLst/>
              </a:prstGeom>
              <a:blipFill>
                <a:blip r:embed="rId2"/>
                <a:stretch>
                  <a:fillRect t="-106849" b="-1671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E4035A-48B0-1B41-B028-4F2431866153}"/>
                  </a:ext>
                </a:extLst>
              </p:cNvPr>
              <p:cNvSpPr txBox="1"/>
              <p:nvPr/>
            </p:nvSpPr>
            <p:spPr>
              <a:xfrm>
                <a:off x="1548020" y="2351589"/>
                <a:ext cx="116205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E4035A-48B0-1B41-B028-4F2431866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020" y="2351589"/>
                <a:ext cx="11620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F7C3611-C580-E340-AA28-9DE975C93E3C}"/>
                  </a:ext>
                </a:extLst>
              </p:cNvPr>
              <p:cNvSpPr txBox="1"/>
              <p:nvPr/>
            </p:nvSpPr>
            <p:spPr>
              <a:xfrm>
                <a:off x="1531455" y="3992926"/>
                <a:ext cx="6262273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F7C3611-C580-E340-AA28-9DE975C9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55" y="3992926"/>
                <a:ext cx="6262273" cy="964431"/>
              </a:xfrm>
              <a:prstGeom prst="rect">
                <a:avLst/>
              </a:prstGeom>
              <a:blipFill>
                <a:blip r:embed="rId4"/>
                <a:stretch>
                  <a:fillRect t="-10000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93831-AE07-8C44-BEC5-A87718BE98D0}"/>
              </a:ext>
            </a:extLst>
          </p:cNvPr>
          <p:cNvSpPr/>
          <p:nvPr/>
        </p:nvSpPr>
        <p:spPr>
          <a:xfrm>
            <a:off x="763727" y="455013"/>
            <a:ext cx="2964228" cy="2426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9959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56146" b="14285"/>
          <a:stretch>
            <a:fillRect/>
          </a:stretch>
        </p:blipFill>
        <p:spPr bwMode="auto">
          <a:xfrm>
            <a:off x="809625" y="1738745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AutoShape 6"/>
          <p:cNvSpPr>
            <a:spLocks noChangeArrowheads="1"/>
          </p:cNvSpPr>
          <p:nvPr/>
        </p:nvSpPr>
        <p:spPr bwMode="auto">
          <a:xfrm>
            <a:off x="1024741" y="1205226"/>
            <a:ext cx="346727" cy="562427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9961" name="Text Box 7"/>
          <p:cNvSpPr txBox="1">
            <a:spLocks noChangeArrowheads="1"/>
          </p:cNvSpPr>
          <p:nvPr/>
        </p:nvSpPr>
        <p:spPr bwMode="auto">
          <a:xfrm>
            <a:off x="666682" y="1304773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pic>
        <p:nvPicPr>
          <p:cNvPr id="39962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1224" r="20265" b="14285"/>
          <a:stretch>
            <a:fillRect/>
          </a:stretch>
        </p:blipFill>
        <p:spPr bwMode="auto">
          <a:xfrm>
            <a:off x="2670889" y="173874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橢圓 26"/>
          <p:cNvSpPr/>
          <p:nvPr/>
        </p:nvSpPr>
        <p:spPr>
          <a:xfrm>
            <a:off x="276225" y="290945"/>
            <a:ext cx="3385998" cy="25908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highlight>
                <a:srgbClr val="FF0000"/>
              </a:highlight>
            </a:endParaRPr>
          </a:p>
        </p:txBody>
      </p:sp>
      <p:sp>
        <p:nvSpPr>
          <p:cNvPr id="39964" name="Text Box 40"/>
          <p:cNvSpPr txBox="1">
            <a:spLocks noChangeArrowheads="1"/>
          </p:cNvSpPr>
          <p:nvPr/>
        </p:nvSpPr>
        <p:spPr bwMode="auto">
          <a:xfrm>
            <a:off x="628582" y="6316128"/>
            <a:ext cx="8210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原本是外力所做的功，就變身為受力者與施力者的總系統，內部位能的變化。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9965" name="矩形 28"/>
          <p:cNvSpPr>
            <a:spLocks noChangeArrowheads="1"/>
          </p:cNvSpPr>
          <p:nvPr/>
        </p:nvSpPr>
        <p:spPr bwMode="auto">
          <a:xfrm>
            <a:off x="3324225" y="3798213"/>
            <a:ext cx="533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以位能差來代替功</a:t>
            </a:r>
            <a:r>
              <a:rPr lang="zh-TW" altLang="en-US" dirty="0"/>
              <a:t>，即可利用</a:t>
            </a:r>
            <a:r>
              <a:rPr lang="zh-TW" altLang="zh-TW" dirty="0"/>
              <a:t>位能來描述力的作用</a:t>
            </a:r>
            <a:r>
              <a:rPr lang="zh-TW" altLang="en-US" dirty="0"/>
              <a:t>。</a:t>
            </a:r>
          </a:p>
        </p:txBody>
      </p:sp>
      <p:sp>
        <p:nvSpPr>
          <p:cNvPr id="30" name="向下箭號 29"/>
          <p:cNvSpPr/>
          <p:nvPr/>
        </p:nvSpPr>
        <p:spPr>
          <a:xfrm>
            <a:off x="976602" y="3124200"/>
            <a:ext cx="1371600" cy="914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770173" y="417855"/>
            <a:ext cx="517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功與動能原</a:t>
            </a:r>
            <a:r>
              <a:rPr lang="zh-TW" altLang="en-US" dirty="0">
                <a:solidFill>
                  <a:srgbClr val="FF0000"/>
                </a:solidFill>
              </a:rPr>
              <a:t>理</a:t>
            </a:r>
            <a:r>
              <a:rPr lang="zh-TW" altLang="en-US" dirty="0"/>
              <a:t>是來自第二定律物理的結果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325318" y="3048000"/>
            <a:ext cx="453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數學的推導得到功可以寫成位能差。</a:t>
            </a:r>
          </a:p>
        </p:txBody>
      </p:sp>
      <p:sp>
        <p:nvSpPr>
          <p:cNvPr id="4" name="矩形 3"/>
          <p:cNvSpPr/>
          <p:nvPr/>
        </p:nvSpPr>
        <p:spPr>
          <a:xfrm>
            <a:off x="3328541" y="3434331"/>
            <a:ext cx="5046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可將受力者與施力者視為一個系統，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7135886" y="5146004"/>
                <a:ext cx="1382366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886" y="5146004"/>
                <a:ext cx="138236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7571578" y="835894"/>
                <a:ext cx="108555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578" y="835894"/>
                <a:ext cx="108555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7122030" y="3054927"/>
                <a:ext cx="125297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030" y="3054927"/>
                <a:ext cx="125297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3727955" y="821620"/>
            <a:ext cx="372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粒子動能變化等於施力者所作的功：</a:t>
            </a:r>
          </a:p>
        </p:txBody>
      </p:sp>
      <p:pic>
        <p:nvPicPr>
          <p:cNvPr id="41" name="Picture 11" descr="1302">
            <a:extLst>
              <a:ext uri="{FF2B5EF4-FFF2-40B4-BE49-F238E27FC236}">
                <a16:creationId xmlns:a16="http://schemas.microsoft.com/office/drawing/2014/main" id="{A77F0A85-300F-2F49-B948-8C5F84D61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2" r="40611"/>
          <a:stretch/>
        </p:blipFill>
        <p:spPr bwMode="auto">
          <a:xfrm>
            <a:off x="4171076" y="1335038"/>
            <a:ext cx="1290797" cy="155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橢圓 41">
            <a:extLst>
              <a:ext uri="{FF2B5EF4-FFF2-40B4-BE49-F238E27FC236}">
                <a16:creationId xmlns:a16="http://schemas.microsoft.com/office/drawing/2014/main" id="{871F1988-52B3-7F4B-BBBD-B8666946B760}"/>
              </a:ext>
            </a:extLst>
          </p:cNvPr>
          <p:cNvSpPr/>
          <p:nvPr/>
        </p:nvSpPr>
        <p:spPr>
          <a:xfrm>
            <a:off x="3770173" y="1319094"/>
            <a:ext cx="1583750" cy="163149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highlight>
                <a:srgbClr val="FF0000"/>
              </a:highlight>
            </a:endParaRPr>
          </a:p>
        </p:txBody>
      </p:sp>
      <p:pic>
        <p:nvPicPr>
          <p:cNvPr id="43" name="Picture 11" descr="1302">
            <a:extLst>
              <a:ext uri="{FF2B5EF4-FFF2-40B4-BE49-F238E27FC236}">
                <a16:creationId xmlns:a16="http://schemas.microsoft.com/office/drawing/2014/main" id="{2181DB09-D681-FD42-96E2-30DD0EA01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6" r="50000" b="4598"/>
          <a:stretch/>
        </p:blipFill>
        <p:spPr bwMode="auto">
          <a:xfrm>
            <a:off x="1004256" y="518864"/>
            <a:ext cx="741189" cy="53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1302">
            <a:extLst>
              <a:ext uri="{FF2B5EF4-FFF2-40B4-BE49-F238E27FC236}">
                <a16:creationId xmlns:a16="http://schemas.microsoft.com/office/drawing/2014/main" id="{093651F3-33F2-7F44-81A0-11975614E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46732" r="85072" b="44517"/>
          <a:stretch/>
        </p:blipFill>
        <p:spPr bwMode="auto">
          <a:xfrm>
            <a:off x="1893958" y="1905000"/>
            <a:ext cx="525949" cy="39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37D773D-943F-1C48-9564-F32FCCE54A40}"/>
              </a:ext>
            </a:extLst>
          </p:cNvPr>
          <p:cNvSpPr/>
          <p:nvPr/>
        </p:nvSpPr>
        <p:spPr>
          <a:xfrm>
            <a:off x="176141" y="4189435"/>
            <a:ext cx="3994935" cy="199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3A73F422-72FF-344A-A29E-A129D0A239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811" y="517803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EB0A5AF8-9A8E-8343-9B7B-780EE285F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811" y="586383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5B77D227-AF62-C148-8862-4F68B1FF4A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0611" y="517803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" name="Rectangle 19">
            <a:extLst>
              <a:ext uri="{FF2B5EF4-FFF2-40B4-BE49-F238E27FC236}">
                <a16:creationId xmlns:a16="http://schemas.microsoft.com/office/drawing/2014/main" id="{39399AF4-8366-BF4F-928C-9413EA84B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11" y="525423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112295F9-E99B-F24C-A478-6D673C9F0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2885" y="5219681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9F89D500-08ED-4B47-842B-D4A7E78E1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2885" y="5905481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AA1BB834-1F73-4548-ABB2-AFE751B126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7685" y="5219681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20E24394-BBD7-094F-AEA0-FECB653F3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885" y="5511464"/>
            <a:ext cx="308306" cy="394017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24">
                <a:extLst>
                  <a:ext uri="{FF2B5EF4-FFF2-40B4-BE49-F238E27FC236}">
                    <a16:creationId xmlns:a16="http://schemas.microsoft.com/office/drawing/2014/main" id="{B575665B-5BC1-DC42-9F75-F6CA57BED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3727" y="5497123"/>
                <a:ext cx="43437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 Box 24">
                <a:extLst>
                  <a:ext uri="{FF2B5EF4-FFF2-40B4-BE49-F238E27FC236}">
                    <a16:creationId xmlns:a16="http://schemas.microsoft.com/office/drawing/2014/main" id="{B575665B-5BC1-DC42-9F75-F6CA57BED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727" y="5497123"/>
                <a:ext cx="434378" cy="3667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25">
                <a:extLst>
                  <a:ext uri="{FF2B5EF4-FFF2-40B4-BE49-F238E27FC236}">
                    <a16:creationId xmlns:a16="http://schemas.microsoft.com/office/drawing/2014/main" id="{71E2C687-DF36-F24D-8C1A-351FCA59AC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7685" y="5524481"/>
                <a:ext cx="40770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Text Box 25">
                <a:extLst>
                  <a:ext uri="{FF2B5EF4-FFF2-40B4-BE49-F238E27FC236}">
                    <a16:creationId xmlns:a16="http://schemas.microsoft.com/office/drawing/2014/main" id="{71E2C687-DF36-F24D-8C1A-351FCA59A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685" y="5524481"/>
                <a:ext cx="407709" cy="366713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ine 26">
            <a:extLst>
              <a:ext uri="{FF2B5EF4-FFF2-40B4-BE49-F238E27FC236}">
                <a16:creationId xmlns:a16="http://schemas.microsoft.com/office/drawing/2014/main" id="{AB93536E-9B70-0E4F-8833-AD236418B1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5149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7">
            <a:extLst>
              <a:ext uri="{FF2B5EF4-FFF2-40B4-BE49-F238E27FC236}">
                <a16:creationId xmlns:a16="http://schemas.microsoft.com/office/drawing/2014/main" id="{31B79DC3-3557-EC4F-9545-3CD60257A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5149" y="587329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8">
            <a:extLst>
              <a:ext uri="{FF2B5EF4-FFF2-40B4-BE49-F238E27FC236}">
                <a16:creationId xmlns:a16="http://schemas.microsoft.com/office/drawing/2014/main" id="{76982AB5-57A4-754D-A6DB-B41E35D48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9949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29">
            <a:extLst>
              <a:ext uri="{FF2B5EF4-FFF2-40B4-BE49-F238E27FC236}">
                <a16:creationId xmlns:a16="http://schemas.microsoft.com/office/drawing/2014/main" id="{30C04D22-5135-CF40-A972-6E0EC319E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149" y="5263692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0" name="Line 31">
            <a:extLst>
              <a:ext uri="{FF2B5EF4-FFF2-40B4-BE49-F238E27FC236}">
                <a16:creationId xmlns:a16="http://schemas.microsoft.com/office/drawing/2014/main" id="{8D6C81ED-9621-884D-9AA9-45E9A1E441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36487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32">
            <a:extLst>
              <a:ext uri="{FF2B5EF4-FFF2-40B4-BE49-F238E27FC236}">
                <a16:creationId xmlns:a16="http://schemas.microsoft.com/office/drawing/2014/main" id="{67D3793E-BF3B-784E-BD5C-08633B91F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6487" y="587329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33">
            <a:extLst>
              <a:ext uri="{FF2B5EF4-FFF2-40B4-BE49-F238E27FC236}">
                <a16:creationId xmlns:a16="http://schemas.microsoft.com/office/drawing/2014/main" id="{45A17C29-96A6-8C40-8B69-EC2295F465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1287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87BCA15-BF14-F748-953A-C11172D36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487" y="5479275"/>
            <a:ext cx="306388" cy="3940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35">
                <a:extLst>
                  <a:ext uri="{FF2B5EF4-FFF2-40B4-BE49-F238E27FC236}">
                    <a16:creationId xmlns:a16="http://schemas.microsoft.com/office/drawing/2014/main" id="{DD85E0AA-88ED-3D4B-B01A-50529A366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7653" y="5492292"/>
                <a:ext cx="33972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 Box 35">
                <a:extLst>
                  <a:ext uri="{FF2B5EF4-FFF2-40B4-BE49-F238E27FC236}">
                    <a16:creationId xmlns:a16="http://schemas.microsoft.com/office/drawing/2014/main" id="{DD85E0AA-88ED-3D4B-B01A-50529A366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7653" y="5492292"/>
                <a:ext cx="339728" cy="366713"/>
              </a:xfrm>
              <a:prstGeom prst="rect">
                <a:avLst/>
              </a:prstGeom>
              <a:blipFill>
                <a:blip r:embed="rId11"/>
                <a:stretch>
                  <a:fillRect r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AutoShape 36">
            <a:extLst>
              <a:ext uri="{FF2B5EF4-FFF2-40B4-BE49-F238E27FC236}">
                <a16:creationId xmlns:a16="http://schemas.microsoft.com/office/drawing/2014/main" id="{F82A6418-67B4-2D40-BD7D-C09EEBD75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11" y="4644636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 Box 35">
                <a:extLst>
                  <a:ext uri="{FF2B5EF4-FFF2-40B4-BE49-F238E27FC236}">
                    <a16:creationId xmlns:a16="http://schemas.microsoft.com/office/drawing/2014/main" id="{6A848C68-DE23-9E4D-BB35-1870E333EC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9948" y="5526152"/>
                <a:ext cx="429861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i="1" baseline="-25000" dirty="0"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66" name="Text Box 35">
                <a:extLst>
                  <a:ext uri="{FF2B5EF4-FFF2-40B4-BE49-F238E27FC236}">
                    <a16:creationId xmlns:a16="http://schemas.microsoft.com/office/drawing/2014/main" id="{6A848C68-DE23-9E4D-BB35-1870E333E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9948" y="5526152"/>
                <a:ext cx="429861" cy="362984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 Box 7">
                <a:extLst>
                  <a:ext uri="{FF2B5EF4-FFF2-40B4-BE49-F238E27FC236}">
                    <a16:creationId xmlns:a16="http://schemas.microsoft.com/office/drawing/2014/main" id="{872B2498-8787-9543-AD4D-726110274E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6753" y="4232679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 Box 7">
                <a:extLst>
                  <a:ext uri="{FF2B5EF4-FFF2-40B4-BE49-F238E27FC236}">
                    <a16:creationId xmlns:a16="http://schemas.microsoft.com/office/drawing/2014/main" id="{872B2498-8787-9543-AD4D-726110274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6753" y="4232679"/>
                <a:ext cx="609600" cy="3667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9964" grpId="0"/>
      <p:bldP spid="39965" grpId="0"/>
      <p:bldP spid="30" grpId="0" animBg="1"/>
      <p:bldP spid="6" grpId="0"/>
      <p:bldP spid="4" grpId="0"/>
      <p:bldP spid="38" grpId="0" animBg="1"/>
      <p:bldP spid="40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/>
      <p:bldP spid="6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 flipH="1">
            <a:off x="12153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4" name="Line 9"/>
          <p:cNvSpPr>
            <a:spLocks noChangeShapeType="1"/>
          </p:cNvSpPr>
          <p:nvPr/>
        </p:nvSpPr>
        <p:spPr bwMode="auto">
          <a:xfrm>
            <a:off x="12153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flipV="1">
            <a:off x="15201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6" name="Rectangle 11"/>
          <p:cNvSpPr>
            <a:spLocks noChangeArrowheads="1"/>
          </p:cNvSpPr>
          <p:nvPr/>
        </p:nvSpPr>
        <p:spPr bwMode="auto">
          <a:xfrm>
            <a:off x="1215390" y="3512185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7" name="Line 12"/>
          <p:cNvSpPr>
            <a:spLocks noChangeShapeType="1"/>
          </p:cNvSpPr>
          <p:nvPr/>
        </p:nvSpPr>
        <p:spPr bwMode="auto">
          <a:xfrm flipH="1">
            <a:off x="51777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8" name="Line 13"/>
          <p:cNvSpPr>
            <a:spLocks noChangeShapeType="1"/>
          </p:cNvSpPr>
          <p:nvPr/>
        </p:nvSpPr>
        <p:spPr bwMode="auto">
          <a:xfrm>
            <a:off x="51777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 flipV="1">
            <a:off x="54825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0" name="Rectangle 15"/>
          <p:cNvSpPr>
            <a:spLocks noChangeArrowheads="1"/>
          </p:cNvSpPr>
          <p:nvPr/>
        </p:nvSpPr>
        <p:spPr bwMode="auto">
          <a:xfrm>
            <a:off x="5177790" y="3969385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71" name="Text Box 18"/>
          <p:cNvSpPr txBox="1">
            <a:spLocks noChangeArrowheads="1"/>
          </p:cNvSpPr>
          <p:nvPr/>
        </p:nvSpPr>
        <p:spPr bwMode="auto">
          <a:xfrm>
            <a:off x="15963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5072" name="Text Box 19"/>
          <p:cNvSpPr txBox="1">
            <a:spLocks noChangeArrowheads="1"/>
          </p:cNvSpPr>
          <p:nvPr/>
        </p:nvSpPr>
        <p:spPr bwMode="auto">
          <a:xfrm>
            <a:off x="54825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5073" name="Line 20"/>
          <p:cNvSpPr>
            <a:spLocks noChangeShapeType="1"/>
          </p:cNvSpPr>
          <p:nvPr/>
        </p:nvSpPr>
        <p:spPr bwMode="auto">
          <a:xfrm flipH="1">
            <a:off x="62445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62445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5" name="Line 22"/>
          <p:cNvSpPr>
            <a:spLocks noChangeShapeType="1"/>
          </p:cNvSpPr>
          <p:nvPr/>
        </p:nvSpPr>
        <p:spPr bwMode="auto">
          <a:xfrm flipV="1">
            <a:off x="65493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6" name="Rectangle 23"/>
          <p:cNvSpPr>
            <a:spLocks noChangeArrowheads="1"/>
          </p:cNvSpPr>
          <p:nvPr/>
        </p:nvSpPr>
        <p:spPr bwMode="auto">
          <a:xfrm>
            <a:off x="6244590" y="3512185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65493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5078" name="Line 25"/>
          <p:cNvSpPr>
            <a:spLocks noChangeShapeType="1"/>
          </p:cNvSpPr>
          <p:nvPr/>
        </p:nvSpPr>
        <p:spPr bwMode="auto">
          <a:xfrm flipH="1">
            <a:off x="22821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9" name="Line 26"/>
          <p:cNvSpPr>
            <a:spLocks noChangeShapeType="1"/>
          </p:cNvSpPr>
          <p:nvPr/>
        </p:nvSpPr>
        <p:spPr bwMode="auto">
          <a:xfrm>
            <a:off x="22821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80" name="Line 27"/>
          <p:cNvSpPr>
            <a:spLocks noChangeShapeType="1"/>
          </p:cNvSpPr>
          <p:nvPr/>
        </p:nvSpPr>
        <p:spPr bwMode="auto">
          <a:xfrm flipV="1">
            <a:off x="25869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81" name="Rectangle 28"/>
          <p:cNvSpPr>
            <a:spLocks noChangeArrowheads="1"/>
          </p:cNvSpPr>
          <p:nvPr/>
        </p:nvSpPr>
        <p:spPr bwMode="auto">
          <a:xfrm>
            <a:off x="2282190" y="3969385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82" name="Text Box 29"/>
          <p:cNvSpPr txBox="1">
            <a:spLocks noChangeArrowheads="1"/>
          </p:cNvSpPr>
          <p:nvPr/>
        </p:nvSpPr>
        <p:spPr bwMode="auto">
          <a:xfrm>
            <a:off x="25869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5085" name="AutoShape 32"/>
          <p:cNvSpPr>
            <a:spLocks noChangeArrowheads="1"/>
          </p:cNvSpPr>
          <p:nvPr/>
        </p:nvSpPr>
        <p:spPr bwMode="auto">
          <a:xfrm>
            <a:off x="1367790" y="2902585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86" name="Text Box 33"/>
          <p:cNvSpPr txBox="1">
            <a:spLocks noChangeArrowheads="1"/>
          </p:cNvSpPr>
          <p:nvPr/>
        </p:nvSpPr>
        <p:spPr bwMode="auto">
          <a:xfrm>
            <a:off x="3729990" y="4655185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FF0000"/>
                </a:solidFill>
              </a:rPr>
              <a:t>機械能守恆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62198FA-54EC-F84F-BB44-8170AE17FB46}"/>
                  </a:ext>
                </a:extLst>
              </p:cNvPr>
              <p:cNvSpPr/>
              <p:nvPr/>
            </p:nvSpPr>
            <p:spPr>
              <a:xfrm>
                <a:off x="3876017" y="2429894"/>
                <a:ext cx="161319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anose="020206030504050203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62198FA-54EC-F84F-BB44-8170AE17F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017" y="2429894"/>
                <a:ext cx="1613199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097D92D-3365-2D4A-9AD6-C23638ED4E58}"/>
                  </a:ext>
                </a:extLst>
              </p:cNvPr>
              <p:cNvSpPr/>
              <p:nvPr/>
            </p:nvSpPr>
            <p:spPr>
              <a:xfrm>
                <a:off x="5160598" y="4626610"/>
                <a:ext cx="17322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Mech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097D92D-3365-2D4A-9AD6-C23638ED4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598" y="4626610"/>
                <a:ext cx="1732205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5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74721" r="13725" b="8426"/>
          <a:stretch>
            <a:fillRect/>
          </a:stretch>
        </p:blipFill>
        <p:spPr bwMode="auto">
          <a:xfrm>
            <a:off x="3886200" y="4648200"/>
            <a:ext cx="25908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485900" y="553333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位能 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Potential Energy</a:t>
            </a:r>
          </a:p>
        </p:txBody>
      </p:sp>
      <p:pic>
        <p:nvPicPr>
          <p:cNvPr id="9" name="Picture 11" descr="C:\Users\Chia-Hung Chang\Downloads\Data\Knight\Media\Chapter11\Images\11_FigureEx16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597400"/>
            <a:ext cx="192722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文字方塊 6"/>
          <p:cNvSpPr txBox="1">
            <a:spLocks noChangeArrowheads="1"/>
          </p:cNvSpPr>
          <p:nvPr/>
        </p:nvSpPr>
        <p:spPr bwMode="auto">
          <a:xfrm>
            <a:off x="1485900" y="1960951"/>
            <a:ext cx="723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位能是由位能為零的參考點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TW" dirty="0"/>
              <a:t> </a:t>
            </a:r>
            <a:r>
              <a:rPr lang="zh-TW" altLang="en-US" dirty="0"/>
              <a:t>運動到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的過程中，此力所作的功負號。</a:t>
            </a:r>
          </a:p>
        </p:txBody>
      </p:sp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1461135" y="4018351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位能差是由起點運動到末點的過程中此力所作的功的負號。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61135" y="2330283"/>
            <a:ext cx="5414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我們可以自由選擇參考位置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3B2893E-15CD-AD4D-A3BB-0579B3C41CE3}"/>
                  </a:ext>
                </a:extLst>
              </p:cNvPr>
              <p:cNvSpPr txBox="1"/>
              <p:nvPr/>
            </p:nvSpPr>
            <p:spPr>
              <a:xfrm>
                <a:off x="1497090" y="1011732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3B2893E-15CD-AD4D-A3BB-0579B3C41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090" y="1011732"/>
                <a:ext cx="2306698" cy="904287"/>
              </a:xfrm>
              <a:prstGeom prst="rect">
                <a:avLst/>
              </a:prstGeom>
              <a:blipFill>
                <a:blip r:embed="rId4"/>
                <a:stretch>
                  <a:fillRect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2A3D40C-09DA-764F-91AB-1DD15CB7DB34}"/>
                  </a:ext>
                </a:extLst>
              </p:cNvPr>
              <p:cNvSpPr txBox="1"/>
              <p:nvPr/>
            </p:nvSpPr>
            <p:spPr>
              <a:xfrm>
                <a:off x="1497090" y="2880729"/>
                <a:ext cx="478726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2A3D40C-09DA-764F-91AB-1DD15CB7D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090" y="2880729"/>
                <a:ext cx="4787265" cy="964431"/>
              </a:xfrm>
              <a:prstGeom prst="rect">
                <a:avLst/>
              </a:prstGeom>
              <a:blipFill>
                <a:blip r:embed="rId5"/>
                <a:stretch>
                  <a:fillRect t="-100000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1233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24000" y="101593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重力位能</a:t>
            </a:r>
          </a:p>
        </p:txBody>
      </p:sp>
      <p:pic>
        <p:nvPicPr>
          <p:cNvPr id="3" name="Picture 4" descr="F02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971800" cy="37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1778793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551709" y="2514600"/>
                <a:ext cx="3426323" cy="9045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𝑚𝑔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𝑚𝑔𝑦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709" y="2514600"/>
                <a:ext cx="3426323" cy="9045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162BC64-B153-BF47-A000-BBEFE57FF823}"/>
                  </a:ext>
                </a:extLst>
              </p:cNvPr>
              <p:cNvSpPr txBox="1"/>
              <p:nvPr/>
            </p:nvSpPr>
            <p:spPr>
              <a:xfrm>
                <a:off x="2057400" y="1737990"/>
                <a:ext cx="11614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162BC64-B153-BF47-A000-BBEFE57FF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37990"/>
                <a:ext cx="116140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E64FB5F-DE7F-9D48-B21D-9087582A97C5}"/>
                  </a:ext>
                </a:extLst>
              </p:cNvPr>
              <p:cNvSpPr txBox="1"/>
              <p:nvPr/>
            </p:nvSpPr>
            <p:spPr>
              <a:xfrm>
                <a:off x="1524000" y="5542868"/>
                <a:ext cx="5665782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E64FB5F-DE7F-9D48-B21D-9087582A9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542868"/>
                <a:ext cx="5665782" cy="940514"/>
              </a:xfrm>
              <a:prstGeom prst="rect">
                <a:avLst/>
              </a:prstGeom>
              <a:blipFill>
                <a:blip r:embed="rId8"/>
                <a:stretch>
                  <a:fillRect l="-14574" t="-128947" b="-1868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636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8" y="925655"/>
            <a:ext cx="329170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4653684" y="178175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取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4653684" y="638750"/>
            <a:ext cx="3048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彈力位能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Elastic Potential Energy</a:t>
            </a:r>
          </a:p>
        </p:txBody>
      </p:sp>
      <p:pic>
        <p:nvPicPr>
          <p:cNvPr id="48136" name="Picture 6" descr="C:\Users\Chia-Hung Chang\Downloads\Data\Knight\Media\Chapter10\Images\10_UnnumPho_p278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3567"/>
            <a:ext cx="19970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9ABECEC-B73B-194A-8842-E75A4248E646}"/>
                  </a:ext>
                </a:extLst>
              </p:cNvPr>
              <p:cNvSpPr txBox="1"/>
              <p:nvPr/>
            </p:nvSpPr>
            <p:spPr>
              <a:xfrm>
                <a:off x="942108" y="5638228"/>
                <a:ext cx="5665782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9ABECEC-B73B-194A-8842-E75A4248E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08" y="5638228"/>
                <a:ext cx="5665782" cy="940514"/>
              </a:xfrm>
              <a:prstGeom prst="rect">
                <a:avLst/>
              </a:prstGeom>
              <a:blipFill>
                <a:blip r:embed="rId4"/>
                <a:stretch>
                  <a:fillRect l="-14318" t="-133784" b="-1918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0C61AE6-A618-7941-9CF2-869BEFA143ED}"/>
                  </a:ext>
                </a:extLst>
              </p:cNvPr>
              <p:cNvSpPr txBox="1"/>
              <p:nvPr/>
            </p:nvSpPr>
            <p:spPr>
              <a:xfrm>
                <a:off x="5118005" y="1803415"/>
                <a:ext cx="11614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0C61AE6-A618-7941-9CF2-869BEFA14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005" y="1803415"/>
                <a:ext cx="116140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6943A43-1BB1-7D49-ADD9-BE1443BC01D2}"/>
                  </a:ext>
                </a:extLst>
              </p:cNvPr>
              <p:cNvSpPr txBox="1"/>
              <p:nvPr/>
            </p:nvSpPr>
            <p:spPr>
              <a:xfrm>
                <a:off x="4724400" y="2281570"/>
                <a:ext cx="3600281" cy="9045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6943A43-1BB1-7D49-ADD9-BE1443BC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2281570"/>
                <a:ext cx="3600281" cy="904543"/>
              </a:xfrm>
              <a:prstGeom prst="rect">
                <a:avLst/>
              </a:prstGeom>
              <a:blipFill>
                <a:blip r:embed="rId6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990600" y="762000"/>
            <a:ext cx="704691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TW" altLang="en-US" dirty="0"/>
              <a:t>牛頓定律加上力的描述給定運動方程式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Equation of Motion</a:t>
            </a:r>
            <a:r>
              <a:rPr lang="zh-TW" altLang="en-US" dirty="0"/>
              <a:t>，加上起使條件</a:t>
            </a:r>
            <a:r>
              <a:rPr lang="en-US" altLang="zh-TW" dirty="0"/>
              <a:t>(</a:t>
            </a:r>
            <a:r>
              <a:rPr lang="zh-TW" altLang="en-US" dirty="0"/>
              <a:t>起始位置與速度），便能決定此系統未來任一時間的狀態！</a:t>
            </a:r>
          </a:p>
        </p:txBody>
      </p:sp>
      <p:sp>
        <p:nvSpPr>
          <p:cNvPr id="4099" name="Freeform 7"/>
          <p:cNvSpPr>
            <a:spLocks/>
          </p:cNvSpPr>
          <p:nvPr/>
        </p:nvSpPr>
        <p:spPr bwMode="auto">
          <a:xfrm>
            <a:off x="1481570" y="3725863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" name="Line 10"/>
          <p:cNvSpPr>
            <a:spLocks noChangeShapeType="1"/>
          </p:cNvSpPr>
          <p:nvPr/>
        </p:nvSpPr>
        <p:spPr bwMode="auto">
          <a:xfrm flipV="1">
            <a:off x="4289857" y="372586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" name="Oval 11"/>
          <p:cNvSpPr>
            <a:spLocks noChangeArrowheads="1"/>
          </p:cNvSpPr>
          <p:nvPr/>
        </p:nvSpPr>
        <p:spPr bwMode="auto">
          <a:xfrm>
            <a:off x="1408545" y="39417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102" name="Picture 10" descr="颱風路徑潛勢預報圖(所有颱風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20" y="2933700"/>
            <a:ext cx="31496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文字方塊 8"/>
          <p:cNvSpPr txBox="1">
            <a:spLocks noChangeArrowheads="1"/>
          </p:cNvSpPr>
          <p:nvPr/>
        </p:nvSpPr>
        <p:spPr bwMode="auto">
          <a:xfrm>
            <a:off x="1123083" y="5597814"/>
            <a:ext cx="6748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不是所有的問題都可以被運動方程式解決了嗎？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BFC683E-3806-D14F-A69A-373CD01DE3C0}"/>
                  </a:ext>
                </a:extLst>
              </p:cNvPr>
              <p:cNvSpPr txBox="1"/>
              <p:nvPr/>
            </p:nvSpPr>
            <p:spPr bwMode="auto">
              <a:xfrm>
                <a:off x="3383979" y="1818412"/>
                <a:ext cx="2226379" cy="6279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BFC683E-3806-D14F-A69A-373CD01DE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3979" y="1818412"/>
                <a:ext cx="2226379" cy="627992"/>
              </a:xfrm>
              <a:prstGeom prst="rect">
                <a:avLst/>
              </a:prstGeom>
              <a:blipFill>
                <a:blip r:embed="rId3"/>
                <a:stretch>
                  <a:fillRect l="-1130" t="-11765" r="-5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15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3"/>
          <a:stretch>
            <a:fillRect/>
          </a:stretch>
        </p:blipFill>
        <p:spPr bwMode="auto">
          <a:xfrm>
            <a:off x="1447800" y="819150"/>
            <a:ext cx="3395663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019800" y="10668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守恆量</a:t>
            </a: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151" imgH="215619" progId="Equation.3">
                  <p:embed/>
                </p:oleObj>
              </mc:Choice>
              <mc:Fallback>
                <p:oleObj name="方程式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59BE20B-518A-AC47-9F17-6375749B2B95}"/>
                  </a:ext>
                </a:extLst>
              </p:cNvPr>
              <p:cNvSpPr txBox="1"/>
              <p:nvPr/>
            </p:nvSpPr>
            <p:spPr bwMode="auto">
              <a:xfrm>
                <a:off x="5193520" y="1676400"/>
                <a:ext cx="264315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59BE20B-518A-AC47-9F17-6375749B2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3520" y="1676400"/>
                <a:ext cx="2643159" cy="518604"/>
              </a:xfrm>
              <a:prstGeom prst="rect">
                <a:avLst/>
              </a:prstGeom>
              <a:blipFill>
                <a:blip r:embed="rId6"/>
                <a:stretch>
                  <a:fillRect l="-1435" t="-4878" r="-957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8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9"/>
          <a:stretch/>
        </p:blipFill>
        <p:spPr bwMode="auto">
          <a:xfrm>
            <a:off x="222061" y="3711805"/>
            <a:ext cx="57959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文字方塊 8"/>
          <p:cNvSpPr txBox="1">
            <a:spLocks noChangeArrowheads="1"/>
          </p:cNvSpPr>
          <p:nvPr/>
        </p:nvSpPr>
        <p:spPr bwMode="auto">
          <a:xfrm>
            <a:off x="3810000" y="457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/>
              <p:nvPr/>
            </p:nvSpPr>
            <p:spPr>
              <a:xfrm>
                <a:off x="6070707" y="2139041"/>
                <a:ext cx="2969467" cy="53463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707" y="2139041"/>
                <a:ext cx="2969467" cy="534634"/>
              </a:xfrm>
              <a:prstGeom prst="rect">
                <a:avLst/>
              </a:prstGeom>
              <a:blipFill>
                <a:blip r:embed="rId3"/>
                <a:stretch>
                  <a:fillRect l="-1282" b="-930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/>
              <p:nvPr/>
            </p:nvSpPr>
            <p:spPr>
              <a:xfrm>
                <a:off x="222061" y="5798297"/>
                <a:ext cx="8162171" cy="81195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61" y="5798297"/>
                <a:ext cx="8162171" cy="811954"/>
              </a:xfrm>
              <a:prstGeom prst="rect">
                <a:avLst/>
              </a:prstGeom>
              <a:blipFill>
                <a:blip r:embed="rId4"/>
                <a:stretch>
                  <a:fillRect t="-127692" b="-19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BD35930B-C04D-513C-F976-1F72C4B9B2A8}"/>
                  </a:ext>
                </a:extLst>
              </p:cNvPr>
              <p:cNvSpPr txBox="1"/>
              <p:nvPr/>
            </p:nvSpPr>
            <p:spPr>
              <a:xfrm>
                <a:off x="7555441" y="5236388"/>
                <a:ext cx="674159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BD35930B-C04D-513C-F976-1F72C4B9B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441" y="5236388"/>
                <a:ext cx="674159" cy="276999"/>
              </a:xfrm>
              <a:prstGeom prst="rect">
                <a:avLst/>
              </a:prstGeom>
              <a:blipFill>
                <a:blip r:embed="rId5"/>
                <a:stretch>
                  <a:fillRect l="-3704" r="-3704"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0818">
            <a:extLst>
              <a:ext uri="{FF2B5EF4-FFF2-40B4-BE49-F238E27FC236}">
                <a16:creationId xmlns:a16="http://schemas.microsoft.com/office/drawing/2014/main" id="{5D1CA0A3-9F22-CC80-14AC-D94632638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4" b="5759"/>
          <a:stretch/>
        </p:blipFill>
        <p:spPr bwMode="auto">
          <a:xfrm>
            <a:off x="222060" y="944448"/>
            <a:ext cx="5795963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567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8112" r="6343"/>
          <a:stretch>
            <a:fillRect/>
          </a:stretch>
        </p:blipFill>
        <p:spPr bwMode="auto">
          <a:xfrm>
            <a:off x="4826000" y="1046640"/>
            <a:ext cx="3962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990600" y="105934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由位能求力</a:t>
            </a:r>
          </a:p>
        </p:txBody>
      </p:sp>
      <p:sp>
        <p:nvSpPr>
          <p:cNvPr id="50181" name="文字方塊 5"/>
          <p:cNvSpPr txBox="1">
            <a:spLocks noChangeArrowheads="1"/>
          </p:cNvSpPr>
          <p:nvPr/>
        </p:nvSpPr>
        <p:spPr bwMode="auto">
          <a:xfrm>
            <a:off x="1007165" y="4873524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力是位能函數的微分的負號。</a:t>
            </a:r>
          </a:p>
        </p:txBody>
      </p:sp>
      <p:sp>
        <p:nvSpPr>
          <p:cNvPr id="50183" name="文字方塊 5"/>
          <p:cNvSpPr txBox="1">
            <a:spLocks noChangeArrowheads="1"/>
          </p:cNvSpPr>
          <p:nvPr/>
        </p:nvSpPr>
        <p:spPr bwMode="auto">
          <a:xfrm>
            <a:off x="945732" y="2666345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位能函數是力的積分的負號</a:t>
            </a:r>
          </a:p>
        </p:txBody>
      </p:sp>
      <p:sp>
        <p:nvSpPr>
          <p:cNvPr id="8" name="文字方塊 5"/>
          <p:cNvSpPr txBox="1">
            <a:spLocks noChangeArrowheads="1"/>
          </p:cNvSpPr>
          <p:nvPr/>
        </p:nvSpPr>
        <p:spPr bwMode="auto">
          <a:xfrm>
            <a:off x="990600" y="5307035"/>
            <a:ext cx="3771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力是位能函數曲線切線斜率的負號。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78273D9-DBDD-2A41-B287-24DFBEB575F2}"/>
                  </a:ext>
                </a:extLst>
              </p:cNvPr>
              <p:cNvSpPr txBox="1"/>
              <p:nvPr/>
            </p:nvSpPr>
            <p:spPr>
              <a:xfrm>
                <a:off x="1007165" y="1670583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78273D9-DBDD-2A41-B287-24DFBEB57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65" y="1670583"/>
                <a:ext cx="2306698" cy="904287"/>
              </a:xfrm>
              <a:prstGeom prst="rect">
                <a:avLst/>
              </a:prstGeom>
              <a:blipFill>
                <a:blip r:embed="rId3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C73676A-5DF9-F049-B60B-92BE92B12B71}"/>
                  </a:ext>
                </a:extLst>
              </p:cNvPr>
              <p:cNvSpPr txBox="1"/>
              <p:nvPr/>
            </p:nvSpPr>
            <p:spPr>
              <a:xfrm>
                <a:off x="990600" y="4191655"/>
                <a:ext cx="1267649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C73676A-5DF9-F049-B60B-92BE92B12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91655"/>
                <a:ext cx="1267649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"/>
          <a:stretch>
            <a:fillRect/>
          </a:stretch>
        </p:blipFill>
        <p:spPr bwMode="auto">
          <a:xfrm>
            <a:off x="304800" y="941387"/>
            <a:ext cx="5795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文字方塊 8"/>
          <p:cNvSpPr txBox="1">
            <a:spLocks noChangeArrowheads="1"/>
          </p:cNvSpPr>
          <p:nvPr/>
        </p:nvSpPr>
        <p:spPr bwMode="auto">
          <a:xfrm>
            <a:off x="3810000" y="457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/>
              <p:nvPr/>
            </p:nvSpPr>
            <p:spPr>
              <a:xfrm>
                <a:off x="4771432" y="5793372"/>
                <a:ext cx="3945375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432" y="5793372"/>
                <a:ext cx="3945375" cy="534634"/>
              </a:xfrm>
              <a:prstGeom prst="rect">
                <a:avLst/>
              </a:prstGeom>
              <a:blipFill>
                <a:blip r:embed="rId3"/>
                <a:stretch>
                  <a:fillRect l="-641" t="-2326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3A5F74E-BF44-E14D-9979-9E442B8C6153}"/>
                  </a:ext>
                </a:extLst>
              </p:cNvPr>
              <p:cNvSpPr txBox="1"/>
              <p:nvPr/>
            </p:nvSpPr>
            <p:spPr>
              <a:xfrm>
                <a:off x="2586070" y="5639614"/>
                <a:ext cx="143872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=0.263 </m:t>
                      </m:r>
                      <m:r>
                        <m:rPr>
                          <m:sty m:val="p"/>
                        </m:rPr>
                        <a:rPr kumimoji="1" lang="en-US" altLang="zh-TW" b="0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3A5F74E-BF44-E14D-9979-9E442B8C6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070" y="5639614"/>
                <a:ext cx="1438727" cy="276999"/>
              </a:xfrm>
              <a:prstGeom prst="rect">
                <a:avLst/>
              </a:prstGeom>
              <a:blipFill>
                <a:blip r:embed="rId4"/>
                <a:stretch>
                  <a:fillRect l="-877" t="-4348" r="-1754" b="-3913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19ABA88-1DE7-584F-A4F3-7AF24B45ABD9}"/>
                  </a:ext>
                </a:extLst>
              </p:cNvPr>
              <p:cNvSpPr txBox="1"/>
              <p:nvPr/>
            </p:nvSpPr>
            <p:spPr>
              <a:xfrm>
                <a:off x="2590800" y="6041445"/>
                <a:ext cx="178177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=1.51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19ABA88-1DE7-584F-A4F3-7AF24B45A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6041445"/>
                <a:ext cx="1781770" cy="276999"/>
              </a:xfrm>
              <a:prstGeom prst="rect">
                <a:avLst/>
              </a:prstGeom>
              <a:blipFill>
                <a:blip r:embed="rId5"/>
                <a:stretch>
                  <a:fillRect l="-1418" r="-2837" b="-3913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/>
              <p:nvPr/>
            </p:nvSpPr>
            <p:spPr>
              <a:xfrm>
                <a:off x="6243097" y="1752600"/>
                <a:ext cx="262193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097" y="1752600"/>
                <a:ext cx="2621936" cy="534634"/>
              </a:xfrm>
              <a:prstGeom prst="rect">
                <a:avLst/>
              </a:prstGeom>
              <a:blipFill>
                <a:blip r:embed="rId6"/>
                <a:stretch>
                  <a:fillRect l="-1942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980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457200" y="3490913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13"/>
          <p:cNvSpPr>
            <a:spLocks noChangeShapeType="1"/>
          </p:cNvSpPr>
          <p:nvPr/>
        </p:nvSpPr>
        <p:spPr bwMode="auto">
          <a:xfrm>
            <a:off x="3124200" y="4843463"/>
            <a:ext cx="2438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06" name="Text Box 14"/>
          <p:cNvSpPr txBox="1">
            <a:spLocks noChangeArrowheads="1"/>
          </p:cNvSpPr>
          <p:nvPr/>
        </p:nvSpPr>
        <p:spPr bwMode="auto">
          <a:xfrm>
            <a:off x="5638800" y="5014913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動能就是兩線的間隔</a:t>
            </a:r>
          </a:p>
        </p:txBody>
      </p:sp>
      <p:sp>
        <p:nvSpPr>
          <p:cNvPr id="51207" name="Line 15"/>
          <p:cNvSpPr>
            <a:spLocks noChangeShapeType="1"/>
          </p:cNvSpPr>
          <p:nvPr/>
        </p:nvSpPr>
        <p:spPr bwMode="auto">
          <a:xfrm>
            <a:off x="3124200" y="46910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1208" name="Picture 2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788" r="6343" b="55627"/>
          <a:stretch>
            <a:fillRect/>
          </a:stretch>
        </p:blipFill>
        <p:spPr bwMode="auto">
          <a:xfrm>
            <a:off x="457200" y="1128713"/>
            <a:ext cx="4225636" cy="226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95400" y="61683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有了位能函數，由起始的總能量即可求出在任一位置的速率！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9D07BF3-41B3-2B43-9647-87554F266F2C}"/>
                  </a:ext>
                </a:extLst>
              </p:cNvPr>
              <p:cNvSpPr txBox="1"/>
              <p:nvPr/>
            </p:nvSpPr>
            <p:spPr>
              <a:xfrm>
                <a:off x="5300472" y="4244890"/>
                <a:ext cx="1976118" cy="5186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9D07BF3-41B3-2B43-9647-87554F26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2" y="4244890"/>
                <a:ext cx="1976118" cy="518604"/>
              </a:xfrm>
              <a:prstGeom prst="rect">
                <a:avLst/>
              </a:prstGeom>
              <a:blipFill>
                <a:blip r:embed="rId3"/>
                <a:stretch>
                  <a:fillRect l="-1911" t="-2381" b="-119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E62285E-5C0E-BD4B-96AB-47BAE94F8A02}"/>
                  </a:ext>
                </a:extLst>
              </p:cNvPr>
              <p:cNvSpPr txBox="1"/>
              <p:nvPr/>
            </p:nvSpPr>
            <p:spPr>
              <a:xfrm>
                <a:off x="5300472" y="5623710"/>
                <a:ext cx="2167128" cy="8183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E62285E-5C0E-BD4B-96AB-47BAE94F8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2" y="5623710"/>
                <a:ext cx="2167128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1371600" y="2743200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文字方塊 9"/>
          <p:cNvSpPr txBox="1">
            <a:spLocks noChangeArrowheads="1"/>
          </p:cNvSpPr>
          <p:nvPr/>
        </p:nvSpPr>
        <p:spPr bwMode="auto">
          <a:xfrm>
            <a:off x="3352800" y="6096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折返點 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Turning point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9" name="文字方塊 11"/>
          <p:cNvSpPr txBox="1">
            <a:spLocks noChangeArrowheads="1"/>
          </p:cNvSpPr>
          <p:nvPr/>
        </p:nvSpPr>
        <p:spPr bwMode="auto">
          <a:xfrm>
            <a:off x="3733800" y="1371600"/>
            <a:ext cx="2743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粒子無法進入 </a:t>
            </a:r>
          </a:p>
        </p:txBody>
      </p:sp>
      <p:sp>
        <p:nvSpPr>
          <p:cNvPr id="52232" name="文字方塊 14"/>
          <p:cNvSpPr txBox="1">
            <a:spLocks noChangeArrowheads="1"/>
          </p:cNvSpPr>
          <p:nvPr/>
        </p:nvSpPr>
        <p:spPr bwMode="auto">
          <a:xfrm>
            <a:off x="2438400" y="22098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折返點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28CB1F8-56FB-A748-9041-19089DB84C50}"/>
                  </a:ext>
                </a:extLst>
              </p:cNvPr>
              <p:cNvSpPr txBox="1"/>
              <p:nvPr/>
            </p:nvSpPr>
            <p:spPr>
              <a:xfrm>
                <a:off x="1354836" y="1162834"/>
                <a:ext cx="2167128" cy="81836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28CB1F8-56FB-A748-9041-19089DB84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836" y="1162834"/>
                <a:ext cx="2167128" cy="8183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87ED052-EF72-0A44-91AD-77F728F000F9}"/>
                  </a:ext>
                </a:extLst>
              </p:cNvPr>
              <p:cNvSpPr txBox="1"/>
              <p:nvPr/>
            </p:nvSpPr>
            <p:spPr>
              <a:xfrm>
                <a:off x="5334000" y="1423600"/>
                <a:ext cx="914400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87ED052-EF72-0A44-91AD-77F728F00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423600"/>
                <a:ext cx="914400" cy="276999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DC880FB-6CB8-5E48-8A2D-C84D53B0B430}"/>
                  </a:ext>
                </a:extLst>
              </p:cNvPr>
              <p:cNvSpPr txBox="1"/>
              <p:nvPr/>
            </p:nvSpPr>
            <p:spPr>
              <a:xfrm>
                <a:off x="1315079" y="2223700"/>
                <a:ext cx="914400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DC880FB-6CB8-5E48-8A2D-C84D53B0B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79" y="2223700"/>
                <a:ext cx="914400" cy="276999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2190750" y="2403475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2114550" y="1254414"/>
            <a:ext cx="5181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自由態：</a:t>
            </a:r>
            <a:r>
              <a:rPr lang="zh-TW" altLang="en-US" dirty="0"/>
              <a:t>運動範圍並沒有被限制於一個區域內，</a:t>
            </a:r>
            <a:endParaRPr lang="en-US" altLang="zh-TW" dirty="0"/>
          </a:p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這種情況下，機械能必須大於無限遠處的位能</a:t>
            </a:r>
          </a:p>
        </p:txBody>
      </p:sp>
      <p:sp>
        <p:nvSpPr>
          <p:cNvPr id="53252" name="文字方塊 1"/>
          <p:cNvSpPr txBox="1">
            <a:spLocks noChangeArrowheads="1"/>
          </p:cNvSpPr>
          <p:nvPr/>
        </p:nvSpPr>
        <p:spPr bwMode="auto">
          <a:xfrm>
            <a:off x="2114550" y="879475"/>
            <a:ext cx="518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在一個位能中的粒子運動可以分成兩種：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2593598" y="2223665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716364" y="838200"/>
            <a:ext cx="6900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束縛態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 State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  <a:r>
              <a:rPr lang="zh-TW" altLang="en-US" dirty="0"/>
              <a:t>運動範圍被限制於一個區域內，</a:t>
            </a:r>
          </a:p>
        </p:txBody>
      </p:sp>
      <p:sp>
        <p:nvSpPr>
          <p:cNvPr id="54276" name="Line 7"/>
          <p:cNvSpPr>
            <a:spLocks noChangeShapeType="1"/>
          </p:cNvSpPr>
          <p:nvPr/>
        </p:nvSpPr>
        <p:spPr bwMode="auto">
          <a:xfrm flipH="1" flipV="1">
            <a:off x="5038731" y="4114799"/>
            <a:ext cx="66670" cy="1462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7" name="Line 8"/>
          <p:cNvSpPr>
            <a:spLocks noChangeShapeType="1"/>
          </p:cNvSpPr>
          <p:nvPr/>
        </p:nvSpPr>
        <p:spPr bwMode="auto">
          <a:xfrm flipV="1">
            <a:off x="4419600" y="4733923"/>
            <a:ext cx="66675" cy="843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1716898" y="1745766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兩端都有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turning point</a:t>
            </a:r>
            <a:r>
              <a:rPr lang="zh-TW" altLang="en-US" dirty="0"/>
              <a:t>，所以只能拘限在這兩點之間運動。</a:t>
            </a:r>
          </a:p>
        </p:txBody>
      </p:sp>
      <p:sp>
        <p:nvSpPr>
          <p:cNvPr id="54279" name="文字方塊 1"/>
          <p:cNvSpPr txBox="1">
            <a:spLocks noChangeArrowheads="1"/>
          </p:cNvSpPr>
          <p:nvPr/>
        </p:nvSpPr>
        <p:spPr bwMode="auto">
          <a:xfrm>
            <a:off x="1752600" y="5582815"/>
            <a:ext cx="431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一般來說束縛的範圍會和能量有關。</a:t>
            </a:r>
          </a:p>
        </p:txBody>
      </p:sp>
      <p:sp>
        <p:nvSpPr>
          <p:cNvPr id="2" name="矩形 1"/>
          <p:cNvSpPr/>
          <p:nvPr/>
        </p:nvSpPr>
        <p:spPr>
          <a:xfrm>
            <a:off x="1716365" y="128086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這種情況，機械能必須小於無限遠處的位能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字方塊 11"/>
          <p:cNvSpPr txBox="1">
            <a:spLocks noChangeArrowheads="1"/>
          </p:cNvSpPr>
          <p:nvPr/>
        </p:nvSpPr>
        <p:spPr bwMode="auto">
          <a:xfrm>
            <a:off x="1447800" y="4572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平衡點 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Equilibrium Point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4" name="Picture 7" descr="D:\Dropbox\Documents\課程\YoungTextBook\Images\Chapter07\A_Images\A_Figures_and_Photos\07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文字方塊 4"/>
          <p:cNvSpPr txBox="1">
            <a:spLocks noChangeArrowheads="1"/>
          </p:cNvSpPr>
          <p:nvPr/>
        </p:nvSpPr>
        <p:spPr bwMode="auto">
          <a:xfrm>
            <a:off x="1447800" y="11430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束縛態的運動範圍一定有一個平衡點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2C8A093-CFBF-8443-A577-F62611FAEA6E}"/>
                  </a:ext>
                </a:extLst>
              </p:cNvPr>
              <p:cNvSpPr txBox="1"/>
              <p:nvPr/>
            </p:nvSpPr>
            <p:spPr>
              <a:xfrm>
                <a:off x="4191000" y="251876"/>
                <a:ext cx="2590800" cy="7805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2C8A093-CFBF-8443-A577-F62611FAE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51876"/>
                <a:ext cx="2590800" cy="780535"/>
              </a:xfrm>
              <a:prstGeom prst="rect">
                <a:avLst/>
              </a:prstGeom>
              <a:blipFill>
                <a:blip r:embed="rId3"/>
                <a:stretch>
                  <a:fillRect t="-169355" r="-6829" b="-2370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1295400" y="914400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219200" y="4343400"/>
            <a:ext cx="723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</a:t>
            </a:r>
            <a:r>
              <a:rPr lang="zh-TW" altLang="en-US" dirty="0">
                <a:solidFill>
                  <a:srgbClr val="FF0000"/>
                </a:solidFill>
              </a:rPr>
              <a:t>不遠處</a:t>
            </a:r>
            <a:r>
              <a:rPr lang="zh-TW" altLang="en-US" dirty="0"/>
              <a:t>震盪的束縛態，他所感覺的位能近似於一拋物線，</a:t>
            </a:r>
          </a:p>
        </p:txBody>
      </p:sp>
      <p:sp>
        <p:nvSpPr>
          <p:cNvPr id="57348" name="Line 6"/>
          <p:cNvSpPr>
            <a:spLocks noChangeShapeType="1"/>
          </p:cNvSpPr>
          <p:nvPr/>
        </p:nvSpPr>
        <p:spPr bwMode="auto">
          <a:xfrm>
            <a:off x="2438400" y="23622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2057400" y="3276600"/>
            <a:ext cx="990600" cy="457200"/>
          </a:xfrm>
          <a:prstGeom prst="rect">
            <a:avLst/>
          </a:prstGeom>
          <a:noFill/>
          <a:ln w="9525">
            <a:solidFill>
              <a:srgbClr val="3366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219200" y="4862945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因此近似於一個以</a:t>
            </a:r>
            <a:r>
              <a:rPr lang="zh-TW" altLang="en-US" dirty="0">
                <a:solidFill>
                  <a:srgbClr val="FF0000"/>
                </a:solidFill>
              </a:rPr>
              <a:t>平衡點為中心的簡諧運動</a:t>
            </a:r>
            <a:r>
              <a:rPr lang="zh-TW" altLang="en-US" dirty="0"/>
              <a:t>！</a:t>
            </a: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6FCDD531-1F1E-C04B-A27F-72FD834FE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554" y="5345112"/>
            <a:ext cx="601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簡諧運動的能量一般會慢慢在束縛範圍被熱消耗掉，</a:t>
            </a: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074C03D5-498D-9741-86EE-23D2548F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554" y="5802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最後束縛態的兩粒子大致就停在平衡點。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 descr="http://scitech.people.com.cn/mediafile/200504/20/F20050420085517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92375"/>
            <a:ext cx="2800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http://inside.mines.edu/~fsarazin/phgn310/ein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22701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http://pic.eslite.com/Upload/Product/200807/m/6335173728512500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3"/>
          <a:stretch>
            <a:fillRect/>
          </a:stretch>
        </p:blipFill>
        <p:spPr bwMode="auto">
          <a:xfrm>
            <a:off x="3200400" y="1752600"/>
            <a:ext cx="25146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4" descr="Albert Einstein E=mc2 Physical Formula On Blackboard">
            <a:hlinkClick r:id="rId6" tooltip="Download Albert Einstein E=mc2 Physical Formula On Blackboard for $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 b="16841"/>
          <a:stretch>
            <a:fillRect/>
          </a:stretch>
        </p:blipFill>
        <p:spPr bwMode="auto">
          <a:xfrm>
            <a:off x="3203575" y="4797425"/>
            <a:ext cx="23256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文字方塊 5"/>
          <p:cNvSpPr txBox="1">
            <a:spLocks noChangeArrowheads="1"/>
          </p:cNvSpPr>
          <p:nvPr/>
        </p:nvSpPr>
        <p:spPr bwMode="auto">
          <a:xfrm>
            <a:off x="1745673" y="1263412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但能量守恆在相對論中還是對的！</a:t>
            </a:r>
          </a:p>
        </p:txBody>
      </p:sp>
      <p:sp>
        <p:nvSpPr>
          <p:cNvPr id="6151" name="文字方塊 6"/>
          <p:cNvSpPr txBox="1">
            <a:spLocks noChangeArrowheads="1"/>
          </p:cNvSpPr>
          <p:nvPr/>
        </p:nvSpPr>
        <p:spPr bwMode="auto">
          <a:xfrm>
            <a:off x="1745673" y="882412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牛頓力學在物體速度接近光速時，必須考慮相對論修正，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80309" y="2286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/>
              <a:t>守恆量的適</a:t>
            </a:r>
            <a:r>
              <a:rPr lang="zh-TW" altLang="en-US" dirty="0"/>
              <a:t>用範圍超越運動方程式。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4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>
            <a:fillRect/>
          </a:stretch>
        </p:blipFill>
        <p:spPr bwMode="auto">
          <a:xfrm>
            <a:off x="4343400" y="1295400"/>
            <a:ext cx="3632200" cy="37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97978" y="1894729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束縛態</a:t>
            </a: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1672503" y="3553667"/>
            <a:ext cx="360363" cy="36036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3472728" y="3553667"/>
            <a:ext cx="360363" cy="36036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1852683" y="373384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5" name="Text Box 7"/>
              <p:cNvSpPr txBox="1">
                <a:spLocks noChangeArrowheads="1"/>
              </p:cNvSpPr>
              <p:nvPr/>
            </p:nvSpPr>
            <p:spPr bwMode="auto">
              <a:xfrm>
                <a:off x="2537691" y="3698129"/>
                <a:ext cx="35877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349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7691" y="3698129"/>
                <a:ext cx="358775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496" name="Line 10"/>
          <p:cNvSpPr>
            <a:spLocks noChangeShapeType="1"/>
          </p:cNvSpPr>
          <p:nvPr/>
        </p:nvSpPr>
        <p:spPr bwMode="auto">
          <a:xfrm>
            <a:off x="5549900" y="40386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497" name="Text Box 11"/>
          <p:cNvSpPr txBox="1">
            <a:spLocks noChangeArrowheads="1"/>
          </p:cNvSpPr>
          <p:nvPr/>
        </p:nvSpPr>
        <p:spPr bwMode="auto">
          <a:xfrm>
            <a:off x="762000" y="5777345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束縛能：拆散束縛態所需的能量，平衡點位能與無限遠處位能的差！</a:t>
            </a:r>
          </a:p>
        </p:txBody>
      </p:sp>
      <p:sp>
        <p:nvSpPr>
          <p:cNvPr id="63498" name="文字方塊 10"/>
          <p:cNvSpPr txBox="1">
            <a:spLocks noChangeArrowheads="1"/>
          </p:cNvSpPr>
          <p:nvPr/>
        </p:nvSpPr>
        <p:spPr bwMode="auto">
          <a:xfrm>
            <a:off x="785091" y="5320145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如果兩粒子總能量小於零，平衡點兩側都會有折返點，就能形成束縛態。</a:t>
            </a:r>
          </a:p>
        </p:txBody>
      </p:sp>
      <p:sp>
        <p:nvSpPr>
          <p:cNvPr id="2" name="矩形 1"/>
          <p:cNvSpPr/>
          <p:nvPr/>
        </p:nvSpPr>
        <p:spPr>
          <a:xfrm>
            <a:off x="785091" y="4862945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設無限遠處位能為零：</a:t>
            </a:r>
          </a:p>
        </p:txBody>
      </p:sp>
    </p:spTree>
    <p:extLst>
      <p:ext uri="{BB962C8B-B14F-4D97-AF65-F5344CB8AC3E}">
        <p14:creationId xmlns:p14="http://schemas.microsoft.com/office/powerpoint/2010/main" val="972102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"/>
          <a:stretch>
            <a:fillRect/>
          </a:stretch>
        </p:blipFill>
        <p:spPr bwMode="auto">
          <a:xfrm>
            <a:off x="1219200" y="1447800"/>
            <a:ext cx="5795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Line 5"/>
          <p:cNvSpPr>
            <a:spLocks noChangeShapeType="1"/>
          </p:cNvSpPr>
          <p:nvPr/>
        </p:nvSpPr>
        <p:spPr bwMode="auto">
          <a:xfrm>
            <a:off x="2133600" y="1828800"/>
            <a:ext cx="0" cy="411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68" name="Line 6"/>
          <p:cNvSpPr>
            <a:spLocks noChangeShapeType="1"/>
          </p:cNvSpPr>
          <p:nvPr/>
        </p:nvSpPr>
        <p:spPr bwMode="auto">
          <a:xfrm>
            <a:off x="1905000" y="4572000"/>
            <a:ext cx="4572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71" name="文字方塊 8"/>
          <p:cNvSpPr txBox="1">
            <a:spLocks noChangeArrowheads="1"/>
          </p:cNvSpPr>
          <p:nvPr/>
        </p:nvSpPr>
        <p:spPr bwMode="auto">
          <a:xfrm>
            <a:off x="3088481" y="155487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原子力的位能</a:t>
            </a:r>
          </a:p>
        </p:txBody>
      </p:sp>
      <p:sp>
        <p:nvSpPr>
          <p:cNvPr id="62472" name="文字方塊 9"/>
          <p:cNvSpPr txBox="1">
            <a:spLocks noChangeArrowheads="1"/>
          </p:cNvSpPr>
          <p:nvPr/>
        </p:nvSpPr>
        <p:spPr bwMode="auto">
          <a:xfrm>
            <a:off x="1198418" y="6215856"/>
            <a:ext cx="6878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原子力在遠距時是吸引力，近距時是排斥力，有一個平衡點。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BD7BB0-BFFB-CA46-8C83-A2B1AFF0B75F}"/>
                  </a:ext>
                </a:extLst>
              </p:cNvPr>
              <p:cNvSpPr txBox="1"/>
              <p:nvPr/>
            </p:nvSpPr>
            <p:spPr>
              <a:xfrm>
                <a:off x="5347854" y="3466483"/>
                <a:ext cx="3136179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BD7BB0-BFFB-CA46-8C83-A2B1AFF0B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54" y="3466483"/>
                <a:ext cx="3136179" cy="534634"/>
              </a:xfrm>
              <a:prstGeom prst="rect">
                <a:avLst/>
              </a:prstGeom>
              <a:blipFill>
                <a:blip r:embed="rId3"/>
                <a:stretch>
                  <a:fillRect l="-806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9C545AEC-0AF4-1841-8469-48D041359CF8}"/>
                  </a:ext>
                </a:extLst>
              </p:cNvPr>
              <p:cNvSpPr txBox="1"/>
              <p:nvPr/>
            </p:nvSpPr>
            <p:spPr>
              <a:xfrm>
                <a:off x="5862097" y="2209800"/>
                <a:ext cx="262193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9C545AEC-0AF4-1841-8469-48D041359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097" y="2209800"/>
                <a:ext cx="2621936" cy="534634"/>
              </a:xfrm>
              <a:prstGeom prst="rect">
                <a:avLst/>
              </a:prstGeom>
              <a:blipFill>
                <a:blip r:embed="rId4"/>
                <a:stretch>
                  <a:fillRect l="-1449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橢圓 10">
            <a:extLst>
              <a:ext uri="{FF2B5EF4-FFF2-40B4-BE49-F238E27FC236}">
                <a16:creationId xmlns:a16="http://schemas.microsoft.com/office/drawing/2014/main" id="{48E73169-8F20-574C-9A2E-002797BDD171}"/>
              </a:ext>
            </a:extLst>
          </p:cNvPr>
          <p:cNvSpPr/>
          <p:nvPr/>
        </p:nvSpPr>
        <p:spPr>
          <a:xfrm>
            <a:off x="2931319" y="663323"/>
            <a:ext cx="500062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DD1A56DA-3A70-A847-9073-C13C88A9ABAA}"/>
              </a:ext>
            </a:extLst>
          </p:cNvPr>
          <p:cNvSpPr/>
          <p:nvPr/>
        </p:nvSpPr>
        <p:spPr>
          <a:xfrm>
            <a:off x="4860131" y="663323"/>
            <a:ext cx="500063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單箭頭接點 11">
            <a:extLst>
              <a:ext uri="{FF2B5EF4-FFF2-40B4-BE49-F238E27FC236}">
                <a16:creationId xmlns:a16="http://schemas.microsoft.com/office/drawing/2014/main" id="{1E04309D-00C5-BA46-8FB7-E9DE044672D1}"/>
              </a:ext>
            </a:extLst>
          </p:cNvPr>
          <p:cNvCxnSpPr/>
          <p:nvPr/>
        </p:nvCxnSpPr>
        <p:spPr>
          <a:xfrm>
            <a:off x="3145631" y="877635"/>
            <a:ext cx="20002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F95F9E2-236C-C843-AE4C-28FE57E0A8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2881" y="949073"/>
                <a:ext cx="2857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F95F9E2-236C-C843-AE4C-28FE57E0A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2881" y="949073"/>
                <a:ext cx="285750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單箭頭接點 13">
            <a:extLst>
              <a:ext uri="{FF2B5EF4-FFF2-40B4-BE49-F238E27FC236}">
                <a16:creationId xmlns:a16="http://schemas.microsoft.com/office/drawing/2014/main" id="{2A99649A-BC9F-364F-89C3-0334198B413F}"/>
              </a:ext>
            </a:extLst>
          </p:cNvPr>
          <p:cNvCxnSpPr/>
          <p:nvPr/>
        </p:nvCxnSpPr>
        <p:spPr>
          <a:xfrm>
            <a:off x="5074444" y="520448"/>
            <a:ext cx="78581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9C563EA3-A08A-7D46-8EBB-EB414DCCB6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8756" y="91823"/>
                <a:ext cx="8572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𝐹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9C563EA3-A08A-7D46-8EBB-EB414DCCB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8756" y="91823"/>
                <a:ext cx="857250" cy="369887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ropbox\Documents\課程\YoungTextBook\Images\Chapter14\A_Images\A_Figures_and_Photos\14_20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2800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文字方塊 2"/>
          <p:cNvSpPr txBox="1">
            <a:spLocks noChangeArrowheads="1"/>
          </p:cNvSpPr>
          <p:nvPr/>
        </p:nvSpPr>
        <p:spPr bwMode="auto">
          <a:xfrm>
            <a:off x="3657600" y="8382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原子力的位能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8800" y="5687291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在平衡點附近，位能近似於一拋物線。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Dropbox\Documents\課程\YoungTextBook\Images\Chapter14\A_Images\A_Figures_and_Photos\14_20_Figur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0690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文字方塊 2"/>
          <p:cNvSpPr txBox="1">
            <a:spLocks noChangeArrowheads="1"/>
          </p:cNvSpPr>
          <p:nvPr/>
        </p:nvSpPr>
        <p:spPr bwMode="auto">
          <a:xfrm>
            <a:off x="3429000" y="533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原子力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8800" y="5687291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在平衡點附近，原子力近似於一直線。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5" y="2770188"/>
            <a:ext cx="1946275" cy="406400"/>
          </a:xfrm>
        </p:spPr>
        <p:txBody>
          <a:bodyPr/>
          <a:lstStyle/>
          <a:p>
            <a:pPr eaLnBrk="1" hangingPunct="1"/>
            <a:r>
              <a:rPr lang="zh-TW" altLang="en-US" sz="1800" dirty="0">
                <a:solidFill>
                  <a:schemeClr val="tx1"/>
                </a:solidFill>
              </a:rPr>
              <a:t>原子力束縛態</a:t>
            </a:r>
          </a:p>
        </p:txBody>
      </p:sp>
      <p:pic>
        <p:nvPicPr>
          <p:cNvPr id="64515" name="Picture 3" descr="0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23"/>
          <a:stretch>
            <a:fillRect/>
          </a:stretch>
        </p:blipFill>
        <p:spPr bwMode="auto">
          <a:xfrm>
            <a:off x="1752600" y="457200"/>
            <a:ext cx="59769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376" name="Text Box 8"/>
              <p:cNvSpPr txBox="1">
                <a:spLocks noChangeArrowheads="1"/>
              </p:cNvSpPr>
              <p:nvPr/>
            </p:nvSpPr>
            <p:spPr bwMode="auto">
              <a:xfrm>
                <a:off x="1524000" y="3352800"/>
                <a:ext cx="6199188" cy="78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原子力可形成束縛態，但束縛能只有約 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0.001eV</a:t>
                </a:r>
                <a:r>
                  <a:rPr lang="zh-TW" altLang="en-US" dirty="0">
                    <a:latin typeface="Tahoma" pitchFamily="34" charset="0"/>
                  </a:rPr>
                  <a:t>，</a:t>
                </a:r>
                <a:endParaRPr lang="en-US" altLang="zh-TW" dirty="0">
                  <a:latin typeface="Tahoma" pitchFamily="34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而室溫時熱擾動能量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𝑘𝑇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~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0.02</m:t>
                    </m:r>
                    <m:r>
                      <m:rPr>
                        <m:nor/>
                      </m:rPr>
                      <a:rPr lang="en-US" altLang="zh-TW" i="0" dirty="0">
                        <a:latin typeface="Cambria Math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ahoma" pitchFamily="34" charset="0"/>
                  </a:rPr>
                  <a:t>束縛態會被熱拆散。</a:t>
                </a:r>
              </a:p>
            </p:txBody>
          </p:sp>
        </mc:Choice>
        <mc:Fallback xmlns="">
          <p:sp>
            <p:nvSpPr>
              <p:cNvPr id="5837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3352800"/>
                <a:ext cx="6199188" cy="784225"/>
              </a:xfrm>
              <a:prstGeom prst="rect">
                <a:avLst/>
              </a:prstGeom>
              <a:blipFill rotWithShape="1">
                <a:blip r:embed="rId6"/>
                <a:stretch>
                  <a:fillRect l="-787" t="-3876" b="-124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File:Translational motion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133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文字方塊 9"/>
          <p:cNvSpPr txBox="1">
            <a:spLocks noChangeArrowheads="1"/>
          </p:cNvSpPr>
          <p:nvPr/>
        </p:nvSpPr>
        <p:spPr bwMode="auto">
          <a:xfrm>
            <a:off x="1524000" y="60960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要形成束縛態，必須增加平衡態附近的谷深，即在近距離減低能量。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DC86F12-62CC-B740-B979-6A24F71E19FB}"/>
                  </a:ext>
                </a:extLst>
              </p:cNvPr>
              <p:cNvSpPr txBox="1"/>
              <p:nvPr/>
            </p:nvSpPr>
            <p:spPr>
              <a:xfrm>
                <a:off x="3337232" y="2706071"/>
                <a:ext cx="262193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DC86F12-62CC-B740-B979-6A24F71E1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232" y="2706071"/>
                <a:ext cx="2621936" cy="534634"/>
              </a:xfrm>
              <a:prstGeom prst="rect">
                <a:avLst/>
              </a:prstGeom>
              <a:blipFill>
                <a:blip r:embed="rId9"/>
                <a:stretch>
                  <a:fillRect l="-966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447800" y="3961606"/>
            <a:ext cx="6019800" cy="1753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447800" y="1676400"/>
            <a:ext cx="60198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707605" y="376237"/>
            <a:ext cx="165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ahoma" pitchFamily="34" charset="0"/>
              </a:rPr>
              <a:t>離子束縛態</a:t>
            </a:r>
            <a:endParaRPr lang="zh-TW" altLang="en-US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2843213" y="42926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5435600" y="4365625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059113" y="443706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dirty="0">
                <a:latin typeface="+mn-lt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42" name="Text Box 6"/>
              <p:cNvSpPr txBox="1">
                <a:spLocks noChangeArrowheads="1"/>
              </p:cNvSpPr>
              <p:nvPr/>
            </p:nvSpPr>
            <p:spPr bwMode="auto">
              <a:xfrm>
                <a:off x="5618163" y="4493567"/>
                <a:ext cx="381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altLang="zh-TW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6554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8163" y="4493567"/>
                <a:ext cx="381000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3635375" y="47244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4643438" y="4724400"/>
            <a:ext cx="793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2843213" y="23495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6" name="Oval 10"/>
          <p:cNvSpPr>
            <a:spLocks noChangeArrowheads="1"/>
          </p:cNvSpPr>
          <p:nvPr/>
        </p:nvSpPr>
        <p:spPr bwMode="auto">
          <a:xfrm>
            <a:off x="5364163" y="23495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3779838" y="1989138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3708400" y="1916113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cxnSp>
        <p:nvCxnSpPr>
          <p:cNvPr id="65549" name="AutoShape 13"/>
          <p:cNvCxnSpPr>
            <a:cxnSpLocks noChangeShapeType="1"/>
            <a:endCxn id="65548" idx="1"/>
          </p:cNvCxnSpPr>
          <p:nvPr/>
        </p:nvCxnSpPr>
        <p:spPr bwMode="auto">
          <a:xfrm rot="-5400000">
            <a:off x="3415506" y="2118519"/>
            <a:ext cx="296863" cy="28892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50" name="AutoShape 14"/>
          <p:cNvCxnSpPr>
            <a:cxnSpLocks noChangeShapeType="1"/>
            <a:endCxn id="65546" idx="1"/>
          </p:cNvCxnSpPr>
          <p:nvPr/>
        </p:nvCxnSpPr>
        <p:spPr bwMode="auto">
          <a:xfrm>
            <a:off x="4140200" y="2060575"/>
            <a:ext cx="1339850" cy="40481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2987675" y="2565400"/>
            <a:ext cx="57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</a:rPr>
              <a:t>Na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5580063" y="25654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</a:rPr>
              <a:t>Cl</a:t>
            </a: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3203575" y="53006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54" name="Text Box 18"/>
              <p:cNvSpPr txBox="1">
                <a:spLocks noChangeArrowheads="1"/>
              </p:cNvSpPr>
              <p:nvPr/>
            </p:nvSpPr>
            <p:spPr bwMode="auto">
              <a:xfrm>
                <a:off x="4356100" y="5300663"/>
                <a:ext cx="5032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555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100" y="5300663"/>
                <a:ext cx="503237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2268538" y="184467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需能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5.1eV</a:t>
            </a: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5003800" y="1844675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釋能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3.8eV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1295400" y="5867400"/>
            <a:ext cx="532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若束縛可釋得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1.3eV</a:t>
            </a:r>
            <a:r>
              <a:rPr lang="zh-TW" altLang="en-US" dirty="0">
                <a:latin typeface="Tahoma" pitchFamily="34" charset="0"/>
              </a:rPr>
              <a:t>以上能量，則束縛態能量較低。</a:t>
            </a:r>
          </a:p>
        </p:txBody>
      </p:sp>
      <p:sp>
        <p:nvSpPr>
          <p:cNvPr id="65558" name="文字方塊 22"/>
          <p:cNvSpPr txBox="1">
            <a:spLocks noChangeArrowheads="1"/>
          </p:cNvSpPr>
          <p:nvPr/>
        </p:nvSpPr>
        <p:spPr bwMode="auto">
          <a:xfrm>
            <a:off x="1295400" y="12192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形成離子需要耗能，但兩個相反電荷的離子，靠近時會降低能量。</a:t>
            </a:r>
          </a:p>
        </p:txBody>
      </p:sp>
      <p:sp>
        <p:nvSpPr>
          <p:cNvPr id="65559" name="文字方塊 22"/>
          <p:cNvSpPr txBox="1">
            <a:spLocks noChangeArrowheads="1"/>
          </p:cNvSpPr>
          <p:nvPr/>
        </p:nvSpPr>
        <p:spPr bwMode="auto">
          <a:xfrm>
            <a:off x="1295400" y="3429000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如果降低的能量可以彌補形成離子所耗的能量，就可以形成</a:t>
            </a:r>
            <a:r>
              <a:rPr lang="zh-TW" altLang="en-US" dirty="0">
                <a:latin typeface="Tahoma" pitchFamily="34" charset="0"/>
              </a:rPr>
              <a:t>離子束縛態。</a:t>
            </a:r>
            <a:endParaRPr lang="zh-TW" altLang="en-US" b="1" dirty="0">
              <a:latin typeface="Tahoma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FCF6A9-E72D-4642-AC1C-37CED9A87445}"/>
              </a:ext>
            </a:extLst>
          </p:cNvPr>
          <p:cNvSpPr txBox="1"/>
          <p:nvPr/>
        </p:nvSpPr>
        <p:spPr bwMode="auto">
          <a:xfrm>
            <a:off x="1300474" y="864400"/>
            <a:ext cx="434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兩原子交換電子後形成兩個離子。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9567"/>
          <a:stretch>
            <a:fillRect/>
          </a:stretch>
        </p:blipFill>
        <p:spPr bwMode="auto">
          <a:xfrm>
            <a:off x="1584325" y="1211263"/>
            <a:ext cx="6624638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549650" y="615950"/>
            <a:ext cx="1439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離子束縛態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584325" y="5883275"/>
            <a:ext cx="6408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束縛能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3.6eV</a:t>
            </a:r>
            <a:r>
              <a:rPr lang="zh-TW" altLang="en-US">
                <a:latin typeface="Tahoma" pitchFamily="34" charset="0"/>
              </a:rPr>
              <a:t>已大於室溫的熱擾動能量，故為穩定的束縛態。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1562100" y="858890"/>
            <a:ext cx="6896100" cy="37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962400" y="457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  <a:latin typeface="Tahoma" pitchFamily="34" charset="0"/>
              </a:rPr>
              <a:t>共價鍵束縛態</a:t>
            </a:r>
          </a:p>
        </p:txBody>
      </p:sp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2719388" y="30511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4953000" y="3124200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4160838" y="2835275"/>
            <a:ext cx="5746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 flipH="1" flipV="1">
            <a:off x="4376738" y="3124200"/>
            <a:ext cx="5762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2719388" y="14128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6969125" y="1412875"/>
            <a:ext cx="792163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3" name="Oval 9"/>
          <p:cNvSpPr>
            <a:spLocks noChangeArrowheads="1"/>
          </p:cNvSpPr>
          <p:nvPr/>
        </p:nvSpPr>
        <p:spPr bwMode="auto">
          <a:xfrm>
            <a:off x="365601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3584575" y="97948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7112000" y="16287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>
            <a:off x="3052763" y="4257675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4043363" y="4348163"/>
            <a:ext cx="503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R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2863850" y="16287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599" name="Oval 15"/>
          <p:cNvSpPr>
            <a:spLocks noChangeArrowheads="1"/>
          </p:cNvSpPr>
          <p:nvPr/>
        </p:nvSpPr>
        <p:spPr bwMode="auto">
          <a:xfrm>
            <a:off x="6680200" y="98107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6608763" y="908050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2863850" y="32670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5095875" y="32670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603" name="Oval 19"/>
          <p:cNvSpPr>
            <a:spLocks noChangeArrowheads="1"/>
          </p:cNvSpPr>
          <p:nvPr/>
        </p:nvSpPr>
        <p:spPr bwMode="auto">
          <a:xfrm>
            <a:off x="3871913" y="269240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3800475" y="2619375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5" name="Oval 21"/>
          <p:cNvSpPr>
            <a:spLocks noChangeArrowheads="1"/>
          </p:cNvSpPr>
          <p:nvPr/>
        </p:nvSpPr>
        <p:spPr bwMode="auto">
          <a:xfrm>
            <a:off x="3656013" y="370046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3584575" y="36274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7" name="Line 23"/>
          <p:cNvSpPr>
            <a:spLocks noChangeShapeType="1"/>
          </p:cNvSpPr>
          <p:nvPr/>
        </p:nvSpPr>
        <p:spPr bwMode="auto">
          <a:xfrm flipH="1">
            <a:off x="3511550" y="2835275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 flipV="1">
            <a:off x="3503613" y="3043238"/>
            <a:ext cx="35877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 flipH="1" flipV="1">
            <a:off x="3548063" y="3582988"/>
            <a:ext cx="179387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0" name="Line 26"/>
          <p:cNvSpPr>
            <a:spLocks noChangeShapeType="1"/>
          </p:cNvSpPr>
          <p:nvPr/>
        </p:nvSpPr>
        <p:spPr bwMode="auto">
          <a:xfrm>
            <a:off x="3413125" y="3717925"/>
            <a:ext cx="179388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1" name="Line 27"/>
          <p:cNvSpPr>
            <a:spLocks noChangeShapeType="1"/>
          </p:cNvSpPr>
          <p:nvPr/>
        </p:nvSpPr>
        <p:spPr bwMode="auto">
          <a:xfrm flipH="1">
            <a:off x="4673600" y="3717925"/>
            <a:ext cx="360363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2" name="Line 28"/>
          <p:cNvSpPr>
            <a:spLocks noChangeShapeType="1"/>
          </p:cNvSpPr>
          <p:nvPr/>
        </p:nvSpPr>
        <p:spPr bwMode="auto">
          <a:xfrm flipV="1">
            <a:off x="3908425" y="3673475"/>
            <a:ext cx="314325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3" name="Line 29"/>
          <p:cNvSpPr>
            <a:spLocks noChangeShapeType="1"/>
          </p:cNvSpPr>
          <p:nvPr/>
        </p:nvSpPr>
        <p:spPr bwMode="auto">
          <a:xfrm flipV="1">
            <a:off x="3413125" y="1322388"/>
            <a:ext cx="17938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4" name="Line 30"/>
          <p:cNvSpPr>
            <a:spLocks noChangeShapeType="1"/>
          </p:cNvSpPr>
          <p:nvPr/>
        </p:nvSpPr>
        <p:spPr bwMode="auto">
          <a:xfrm flipH="1">
            <a:off x="3638550" y="1366838"/>
            <a:ext cx="134938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5" name="Line 31"/>
          <p:cNvSpPr>
            <a:spLocks noChangeShapeType="1"/>
          </p:cNvSpPr>
          <p:nvPr/>
        </p:nvSpPr>
        <p:spPr bwMode="auto">
          <a:xfrm>
            <a:off x="6878638" y="1277938"/>
            <a:ext cx="17938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6" name="Line 32"/>
          <p:cNvSpPr>
            <a:spLocks noChangeShapeType="1"/>
          </p:cNvSpPr>
          <p:nvPr/>
        </p:nvSpPr>
        <p:spPr bwMode="auto">
          <a:xfrm flipH="1" flipV="1">
            <a:off x="7058025" y="1231900"/>
            <a:ext cx="18097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473" name="Text Box 33"/>
          <p:cNvSpPr txBox="1">
            <a:spLocks noChangeArrowheads="1"/>
          </p:cNvSpPr>
          <p:nvPr/>
        </p:nvSpPr>
        <p:spPr bwMode="auto">
          <a:xfrm>
            <a:off x="1905000" y="46482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電子共享也可使能量降低，因此形成束縛態。</a:t>
            </a:r>
          </a:p>
        </p:txBody>
      </p:sp>
      <p:sp>
        <p:nvSpPr>
          <p:cNvPr id="95266" name="文字方塊 33"/>
          <p:cNvSpPr txBox="1">
            <a:spLocks noChangeArrowheads="1"/>
          </p:cNvSpPr>
          <p:nvPr/>
        </p:nvSpPr>
        <p:spPr bwMode="auto">
          <a:xfrm>
            <a:off x="1905000" y="51054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所降低的能量與原子核的距離及電子軌道有關</a:t>
            </a:r>
          </a:p>
        </p:txBody>
      </p:sp>
      <p:sp>
        <p:nvSpPr>
          <p:cNvPr id="95267" name="文字方塊 34"/>
          <p:cNvSpPr txBox="1">
            <a:spLocks noChangeArrowheads="1"/>
          </p:cNvSpPr>
          <p:nvPr/>
        </p:nvSpPr>
        <p:spPr bwMode="auto">
          <a:xfrm>
            <a:off x="1905000" y="55626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在量子的微觀層次，因為位置動量無法同時測準，</a:t>
            </a:r>
          </a:p>
        </p:txBody>
      </p:sp>
      <p:sp>
        <p:nvSpPr>
          <p:cNvPr id="95268" name="矩形 35"/>
          <p:cNvSpPr>
            <a:spLocks noChangeArrowheads="1"/>
          </p:cNvSpPr>
          <p:nvPr/>
        </p:nvSpPr>
        <p:spPr bwMode="auto">
          <a:xfrm>
            <a:off x="1905000" y="6019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力的概念變得很不方便，但原子系統能量仍然可以測準。</a:t>
            </a:r>
          </a:p>
        </p:txBody>
      </p:sp>
    </p:spTree>
    <p:extLst>
      <p:ext uri="{BB962C8B-B14F-4D97-AF65-F5344CB8AC3E}">
        <p14:creationId xmlns:p14="http://schemas.microsoft.com/office/powerpoint/2010/main" val="2957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3" grpId="0"/>
      <p:bldP spid="95266" grpId="0"/>
      <p:bldP spid="95267" grpId="0"/>
      <p:bldP spid="9526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3044D508-6A77-39A5-FB88-D88CAB4031A7}"/>
              </a:ext>
            </a:extLst>
          </p:cNvPr>
          <p:cNvSpPr/>
          <p:nvPr/>
        </p:nvSpPr>
        <p:spPr>
          <a:xfrm>
            <a:off x="2310606" y="2132013"/>
            <a:ext cx="4002088" cy="189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610" name="Oval 3"/>
          <p:cNvSpPr>
            <a:spLocks noChangeArrowheads="1"/>
          </p:cNvSpPr>
          <p:nvPr/>
        </p:nvSpPr>
        <p:spPr bwMode="auto">
          <a:xfrm>
            <a:off x="2871788" y="28225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1" name="Oval 4"/>
          <p:cNvSpPr>
            <a:spLocks noChangeArrowheads="1"/>
          </p:cNvSpPr>
          <p:nvPr/>
        </p:nvSpPr>
        <p:spPr bwMode="auto">
          <a:xfrm>
            <a:off x="5105400" y="2895600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4313238" y="2606675"/>
            <a:ext cx="5746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3016250" y="30384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5248275" y="30384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8616" name="Oval 9"/>
          <p:cNvSpPr>
            <a:spLocks noChangeArrowheads="1"/>
          </p:cNvSpPr>
          <p:nvPr/>
        </p:nvSpPr>
        <p:spPr bwMode="auto">
          <a:xfrm>
            <a:off x="4024313" y="246380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3952875" y="2390775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8618" name="Line 11"/>
          <p:cNvSpPr>
            <a:spLocks noChangeShapeType="1"/>
          </p:cNvSpPr>
          <p:nvPr/>
        </p:nvSpPr>
        <p:spPr bwMode="auto">
          <a:xfrm flipH="1">
            <a:off x="3663950" y="2606675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9" name="Text Box 12"/>
          <p:cNvSpPr txBox="1">
            <a:spLocks noChangeArrowheads="1"/>
          </p:cNvSpPr>
          <p:nvPr/>
        </p:nvSpPr>
        <p:spPr bwMode="auto">
          <a:xfrm>
            <a:off x="2182812" y="4337049"/>
            <a:ext cx="4545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解兩個原子核外的電子能階與對應的能態，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78" name="Text Box 14"/>
              <p:cNvSpPr txBox="1">
                <a:spLocks noChangeArrowheads="1"/>
              </p:cNvSpPr>
              <p:nvPr/>
            </p:nvSpPr>
            <p:spPr bwMode="auto">
              <a:xfrm>
                <a:off x="2182812" y="4779962"/>
                <a:ext cx="4778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找到電子能態的能階與距離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latin typeface="Tahoma" pitchFamily="34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62478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2812" y="4779962"/>
                <a:ext cx="4778375" cy="369332"/>
              </a:xfrm>
              <a:prstGeom prst="rect">
                <a:avLst/>
              </a:prstGeom>
              <a:blipFill>
                <a:blip r:embed="rId2"/>
                <a:stretch>
                  <a:fillRect l="-79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E6A4E-FF7A-2120-8371-F879B3E0D7E6}"/>
                  </a:ext>
                </a:extLst>
              </p:cNvPr>
              <p:cNvSpPr txBox="1"/>
              <p:nvPr/>
            </p:nvSpPr>
            <p:spPr bwMode="auto">
              <a:xfrm>
                <a:off x="3751758" y="1533137"/>
                <a:ext cx="769441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E6A4E-FF7A-2120-8371-F879B3E0D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1758" y="1533137"/>
                <a:ext cx="769441" cy="276999"/>
              </a:xfrm>
              <a:prstGeom prst="rect">
                <a:avLst/>
              </a:prstGeom>
              <a:blipFill>
                <a:blip r:embed="rId3"/>
                <a:stretch>
                  <a:fillRect l="-9677" t="-30435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391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ovalen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13190"/>
          <a:stretch>
            <a:fillRect/>
          </a:stretch>
        </p:blipFill>
        <p:spPr bwMode="auto">
          <a:xfrm>
            <a:off x="1219200" y="838200"/>
            <a:ext cx="6553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675188" y="3259138"/>
            <a:ext cx="252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對稱 </a:t>
            </a:r>
            <a:r>
              <a:rPr lang="en-US" altLang="zh-TW">
                <a:latin typeface="Tahoma" pitchFamily="34" charset="0"/>
              </a:rPr>
              <a:t>S  </a:t>
            </a:r>
            <a:r>
              <a:rPr lang="en-US" altLang="zh-TW">
                <a:solidFill>
                  <a:srgbClr val="FF0000"/>
                </a:solidFill>
                <a:latin typeface="Tahoma" pitchFamily="34" charset="0"/>
              </a:rPr>
              <a:t>Bonding</a:t>
            </a: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 flipV="1">
            <a:off x="4891088" y="31162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891088" y="1963738"/>
            <a:ext cx="2665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反對稱 </a:t>
            </a:r>
            <a:r>
              <a:rPr lang="en-US" altLang="zh-TW">
                <a:solidFill>
                  <a:srgbClr val="FF0000"/>
                </a:solidFill>
                <a:latin typeface="Tahoma" pitchFamily="34" charset="0"/>
              </a:rPr>
              <a:t>Anti-Bonding</a:t>
            </a:r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H="1">
            <a:off x="5251450" y="2395538"/>
            <a:ext cx="714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31" name="Text Box 5"/>
          <p:cNvSpPr txBox="1">
            <a:spLocks noChangeArrowheads="1"/>
          </p:cNvSpPr>
          <p:nvPr/>
        </p:nvSpPr>
        <p:spPr bwMode="auto">
          <a:xfrm>
            <a:off x="2001982" y="62484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ahoma" pitchFamily="34" charset="0"/>
              </a:rPr>
              <a:t>分子軌道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Molecule Orbits</a:t>
            </a:r>
            <a:r>
              <a:rPr lang="zh-TW" alt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l-GR" altLang="zh-TW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-bond</a:t>
            </a:r>
            <a:endParaRPr lang="zh-TW" altLang="el-G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832" name="文字方塊 7"/>
          <p:cNvSpPr txBox="1">
            <a:spLocks noChangeArrowheads="1"/>
          </p:cNvSpPr>
          <p:nvPr/>
        </p:nvSpPr>
        <p:spPr bwMode="auto">
          <a:xfrm>
            <a:off x="2001982" y="5791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對稱態的確可以形成束縛態</a:t>
            </a:r>
          </a:p>
        </p:txBody>
      </p:sp>
      <p:sp>
        <p:nvSpPr>
          <p:cNvPr id="77833" name="Text Box 14"/>
          <p:cNvSpPr txBox="1">
            <a:spLocks noChangeArrowheads="1"/>
          </p:cNvSpPr>
          <p:nvPr/>
        </p:nvSpPr>
        <p:spPr bwMode="auto">
          <a:xfrm>
            <a:off x="1981200" y="3810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分子中電子能態的能量與距離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zh-TW" altLang="en-US" dirty="0">
                <a:latin typeface="Tahoma" pitchFamily="34" charset="0"/>
              </a:rPr>
              <a:t> 的關係：</a:t>
            </a:r>
          </a:p>
        </p:txBody>
      </p:sp>
      <p:sp>
        <p:nvSpPr>
          <p:cNvPr id="77834" name="文字方塊 9"/>
          <p:cNvSpPr txBox="1">
            <a:spLocks noChangeArrowheads="1"/>
          </p:cNvSpPr>
          <p:nvPr/>
        </p:nvSpPr>
        <p:spPr bwMode="auto">
          <a:xfrm>
            <a:off x="1981200" y="48768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電子因為由兩個原子核共享而增加了負的庫倫位能，</a:t>
            </a:r>
          </a:p>
        </p:txBody>
      </p:sp>
      <p:sp>
        <p:nvSpPr>
          <p:cNvPr id="77835" name="矩形 10"/>
          <p:cNvSpPr>
            <a:spLocks noChangeArrowheads="1"/>
          </p:cNvSpPr>
          <p:nvPr/>
        </p:nvSpPr>
        <p:spPr bwMode="auto">
          <a:xfrm>
            <a:off x="1981200" y="5334000"/>
            <a:ext cx="410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使能量會因原子核距離的靠近而減少。</a:t>
            </a:r>
          </a:p>
        </p:txBody>
      </p:sp>
    </p:spTree>
    <p:extLst>
      <p:ext uri="{BB962C8B-B14F-4D97-AF65-F5344CB8AC3E}">
        <p14:creationId xmlns:p14="http://schemas.microsoft.com/office/powerpoint/2010/main" val="2162883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ia-Hung Chang\Downloads\Data\Knight\Media\Chapter10\Images\10_3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7" y="1032111"/>
            <a:ext cx="65659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字方塊 2"/>
          <p:cNvSpPr txBox="1">
            <a:spLocks noChangeArrowheads="1"/>
          </p:cNvSpPr>
          <p:nvPr/>
        </p:nvSpPr>
        <p:spPr bwMode="auto">
          <a:xfrm>
            <a:off x="3019136" y="1039038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Diagram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文字方塊 3"/>
              <p:cNvSpPr txBox="1">
                <a:spLocks noChangeArrowheads="1"/>
              </p:cNvSpPr>
              <p:nvPr/>
            </p:nvSpPr>
            <p:spPr bwMode="auto">
              <a:xfrm>
                <a:off x="914400" y="4522156"/>
                <a:ext cx="807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守恆的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與位置無關，因此在圖上是水平線，其值可以</a:t>
                </a:r>
                <a:r>
                  <a:rPr lang="zh-TW" altLang="en-US" dirty="0"/>
                  <a:t>由起始條件可以得到。</a:t>
                </a:r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292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522156"/>
                <a:ext cx="8077200" cy="369332"/>
              </a:xfrm>
              <a:prstGeom prst="rect">
                <a:avLst/>
              </a:prstGeom>
              <a:blipFill>
                <a:blip r:embed="rId3"/>
                <a:stretch>
                  <a:fillRect l="-629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93" name="文字方塊 4"/>
              <p:cNvSpPr txBox="1">
                <a:spLocks noChangeArrowheads="1"/>
              </p:cNvSpPr>
              <p:nvPr/>
            </p:nvSpPr>
            <p:spPr bwMode="auto">
              <a:xfrm>
                <a:off x="914400" y="4979356"/>
                <a:ext cx="7667336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運動過程中任意位置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微軟正黑體" pitchFamily="34" charset="-12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的動能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𝐾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dirty="0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即是水平線與位能線的差：</a:t>
                </a:r>
              </a:p>
            </p:txBody>
          </p:sp>
        </mc:Choice>
        <mc:Fallback xmlns="">
          <p:sp>
            <p:nvSpPr>
              <p:cNvPr id="12293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979356"/>
                <a:ext cx="7667336" cy="483466"/>
              </a:xfrm>
              <a:prstGeom prst="rect">
                <a:avLst/>
              </a:prstGeom>
              <a:blipFill>
                <a:blip r:embed="rId4"/>
                <a:stretch>
                  <a:fillRect l="-662" b="-51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914400" y="62484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因此速度與位置的關係可以立刻得到。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4400" y="4079642"/>
                <a:ext cx="579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將自由拋體的位能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𝑈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r>
                      <a:rPr lang="en-US" altLang="zh-TW" b="0" i="1" dirty="0" smtClean="0">
                        <a:latin typeface="Cambria Math"/>
                      </a:rPr>
                      <m:t>𝑚𝑔𝑦</m:t>
                    </m:r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對位置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作圖。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079642"/>
                <a:ext cx="5791200" cy="369332"/>
              </a:xfrm>
              <a:prstGeom prst="rect">
                <a:avLst/>
              </a:prstGeom>
              <a:blipFill>
                <a:blip r:embed="rId5"/>
                <a:stretch>
                  <a:fillRect l="-87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49036" y="5530759"/>
                <a:ext cx="37477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𝑚𝑔𝑦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36" y="5530759"/>
                <a:ext cx="3747757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14400" y="415636"/>
            <a:ext cx="670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運動方程式不容易解，守恆量可以提供有用的有限資訊。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4" grpId="0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6"/>
          <p:cNvSpPr txBox="1">
            <a:spLocks noChangeArrowheads="1"/>
          </p:cNvSpPr>
          <p:nvPr/>
        </p:nvSpPr>
        <p:spPr bwMode="auto">
          <a:xfrm>
            <a:off x="1447800" y="5410200"/>
            <a:ext cx="7083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kumimoji="0" lang="en-US" altLang="zh-TW" sz="1600">
                <a:latin typeface="Times New Roman" pitchFamily="18" charset="0"/>
              </a:rPr>
              <a:t>And if the protons and neutrons were a centimeter in diameter; </a:t>
            </a:r>
          </a:p>
          <a:p>
            <a:r>
              <a:rPr kumimoji="0" lang="en-US" altLang="zh-TW" sz="1600">
                <a:latin typeface="Times New Roman" pitchFamily="18" charset="0"/>
              </a:rPr>
              <a:t>Then the electrons and quarks would be less than the diameter of a hair; and </a:t>
            </a:r>
          </a:p>
          <a:p>
            <a:r>
              <a:rPr kumimoji="0" lang="en-US" altLang="zh-TW" sz="1600">
                <a:latin typeface="Times New Roman" pitchFamily="18" charset="0"/>
              </a:rPr>
              <a:t>The entire atom's diameter would be greater than the length of 30 football fields! </a:t>
            </a:r>
          </a:p>
          <a:p>
            <a:pPr eaLnBrk="1" hangingPunct="1">
              <a:spcBef>
                <a:spcPct val="50000"/>
              </a:spcBef>
            </a:pPr>
            <a:endParaRPr lang="zh-TW" altLang="en-US" sz="1200">
              <a:latin typeface="Times New Roman" pitchFamily="18" charset="0"/>
            </a:endParaRPr>
          </a:p>
        </p:txBody>
      </p:sp>
      <p:pic>
        <p:nvPicPr>
          <p:cNvPr id="81923" name="Picture 9" descr="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8114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文字方塊 3"/>
          <p:cNvSpPr txBox="1">
            <a:spLocks noChangeArrowheads="1"/>
          </p:cNvSpPr>
          <p:nvPr/>
        </p:nvSpPr>
        <p:spPr bwMode="auto">
          <a:xfrm>
            <a:off x="2743200" y="8382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許多自然界的粒子都是束縛態</a:t>
            </a:r>
          </a:p>
        </p:txBody>
      </p:sp>
    </p:spTree>
    <p:extLst>
      <p:ext uri="{BB962C8B-B14F-4D97-AF65-F5344CB8AC3E}">
        <p14:creationId xmlns:p14="http://schemas.microsoft.com/office/powerpoint/2010/main" val="2299139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e:Helium atom QM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3720"/>
            <a:ext cx="51974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www.hko.gov.hk/education/dbcp/radiation/chi/image/unstable_nuclea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1905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文字方塊 3"/>
          <p:cNvSpPr txBox="1">
            <a:spLocks noChangeArrowheads="1"/>
          </p:cNvSpPr>
          <p:nvPr/>
        </p:nvSpPr>
        <p:spPr bwMode="auto">
          <a:xfrm>
            <a:off x="1621797" y="548680"/>
            <a:ext cx="564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原子內的正電與大部分的質量集中於極小的</a:t>
            </a:r>
            <a:r>
              <a:rPr lang="zh-TW" altLang="en-US" sz="1800" dirty="0">
                <a:solidFill>
                  <a:srgbClr val="FF0000"/>
                </a:solidFill>
              </a:rPr>
              <a:t>原子核  </a:t>
            </a:r>
          </a:p>
        </p:txBody>
      </p:sp>
      <p:sp>
        <p:nvSpPr>
          <p:cNvPr id="39941" name="文字方塊 4"/>
          <p:cNvSpPr txBox="1">
            <a:spLocks noChangeArrowheads="1"/>
          </p:cNvSpPr>
          <p:nvPr/>
        </p:nvSpPr>
        <p:spPr bwMode="auto">
          <a:xfrm>
            <a:off x="6300192" y="3356992"/>
            <a:ext cx="2071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原子核 </a:t>
            </a:r>
            <a:r>
              <a:rPr lang="en-US" altLang="zh-TW" sz="2000" dirty="0">
                <a:solidFill>
                  <a:srgbClr val="FF0000"/>
                </a:solidFill>
              </a:rPr>
              <a:t>Nucleus</a:t>
            </a:r>
            <a:r>
              <a:rPr lang="zh-TW" altLang="en-US" sz="20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6" name="Picture 4" descr="Image:Nz10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092" y="4221088"/>
            <a:ext cx="3156595" cy="151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883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4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6" t="18445" b="21188"/>
          <a:stretch>
            <a:fillRect/>
          </a:stretch>
        </p:blipFill>
        <p:spPr bwMode="auto">
          <a:xfrm>
            <a:off x="1091932" y="1484784"/>
            <a:ext cx="28543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文字方塊 3"/>
          <p:cNvSpPr txBox="1">
            <a:spLocks noChangeArrowheads="1"/>
          </p:cNvSpPr>
          <p:nvPr/>
        </p:nvSpPr>
        <p:spPr bwMode="auto">
          <a:xfrm>
            <a:off x="3492500" y="5862638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/>
              <a:t>But, this is not right!</a:t>
            </a:r>
            <a:endParaRPr lang="zh-TW" altLang="en-US" sz="2000" dirty="0"/>
          </a:p>
        </p:txBody>
      </p:sp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1692275" y="604838"/>
            <a:ext cx="607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電子在一個很重的帶正電的原子核旁如何維持穩定狀態？</a:t>
            </a:r>
          </a:p>
        </p:txBody>
      </p:sp>
      <p:sp>
        <p:nvSpPr>
          <p:cNvPr id="90117" name="文字方塊 4"/>
          <p:cNvSpPr txBox="1">
            <a:spLocks noChangeArrowheads="1"/>
          </p:cNvSpPr>
          <p:nvPr/>
        </p:nvSpPr>
        <p:spPr bwMode="auto">
          <a:xfrm>
            <a:off x="1692275" y="1036638"/>
            <a:ext cx="421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電子可以繞著原子核轉動：</a:t>
            </a:r>
          </a:p>
        </p:txBody>
      </p:sp>
      <p:pic>
        <p:nvPicPr>
          <p:cNvPr id="74758" name="Picture 6" descr="http://www.ilighting.net/attachments/2008/01/1175_200801251918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0"/>
          <a:stretch>
            <a:fillRect/>
          </a:stretch>
        </p:blipFill>
        <p:spPr bwMode="auto">
          <a:xfrm>
            <a:off x="4643438" y="1196975"/>
            <a:ext cx="322103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 descr="http://blog.chinatimes.com/images/chinatimes_com/FightClub/1736/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270250"/>
            <a:ext cx="28051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32" y="4725144"/>
            <a:ext cx="1378521" cy="18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091932" y="438489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E. Rutherford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196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90117" grpId="0"/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字方塊 3"/>
          <p:cNvSpPr txBox="1">
            <a:spLocks noChangeArrowheads="1"/>
          </p:cNvSpPr>
          <p:nvPr/>
        </p:nvSpPr>
        <p:spPr bwMode="auto">
          <a:xfrm>
            <a:off x="2411413" y="90805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光帶走能量</a:t>
            </a:r>
            <a:r>
              <a:rPr lang="en-US" altLang="zh-TW" sz="1800"/>
              <a:t>!</a:t>
            </a:r>
            <a:endParaRPr lang="zh-TW" altLang="en-US" sz="1800"/>
          </a:p>
        </p:txBody>
      </p:sp>
      <p:pic>
        <p:nvPicPr>
          <p:cNvPr id="43011" name="Picture 6" descr="C:\Users\Chia-Hung Chang\Downloads\Data\Knight\Media\Chapter38\Images\38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86"/>
          <a:stretch>
            <a:fillRect/>
          </a:stretch>
        </p:blipFill>
        <p:spPr bwMode="auto">
          <a:xfrm>
            <a:off x="2411413" y="1989138"/>
            <a:ext cx="493553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文字方塊 5"/>
          <p:cNvSpPr txBox="1">
            <a:spLocks noChangeArrowheads="1"/>
          </p:cNvSpPr>
          <p:nvPr/>
        </p:nvSpPr>
        <p:spPr bwMode="auto">
          <a:xfrm>
            <a:off x="2411413" y="1341438"/>
            <a:ext cx="3313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電子很快就會跌入原子核之中！</a:t>
            </a:r>
          </a:p>
        </p:txBody>
      </p:sp>
      <p:sp>
        <p:nvSpPr>
          <p:cNvPr id="43013" name="文字方塊 6"/>
          <p:cNvSpPr txBox="1">
            <a:spLocks noChangeArrowheads="1"/>
          </p:cNvSpPr>
          <p:nvPr/>
        </p:nvSpPr>
        <p:spPr bwMode="auto">
          <a:xfrm>
            <a:off x="2484438" y="4868863"/>
            <a:ext cx="4535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這個太陽系般的原子模型並不穩定！</a:t>
            </a:r>
          </a:p>
        </p:txBody>
      </p:sp>
      <p:sp>
        <p:nvSpPr>
          <p:cNvPr id="43014" name="文字方塊 5"/>
          <p:cNvSpPr txBox="1">
            <a:spLocks noChangeArrowheads="1"/>
          </p:cNvSpPr>
          <p:nvPr/>
        </p:nvSpPr>
        <p:spPr bwMode="auto">
          <a:xfrm>
            <a:off x="2484438" y="535940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原子的結構有大問題。</a:t>
            </a:r>
          </a:p>
        </p:txBody>
      </p:sp>
    </p:spTree>
    <p:extLst>
      <p:ext uri="{BB962C8B-B14F-4D97-AF65-F5344CB8AC3E}">
        <p14:creationId xmlns:p14="http://schemas.microsoft.com/office/powerpoint/2010/main" val="2465689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6"/>
          <p:cNvSpPr>
            <a:spLocks noChangeShapeType="1"/>
          </p:cNvSpPr>
          <p:nvPr/>
        </p:nvSpPr>
        <p:spPr bwMode="auto">
          <a:xfrm flipH="1">
            <a:off x="1447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7" name="Line 17"/>
          <p:cNvSpPr>
            <a:spLocks noChangeShapeType="1"/>
          </p:cNvSpPr>
          <p:nvPr/>
        </p:nvSpPr>
        <p:spPr bwMode="auto">
          <a:xfrm>
            <a:off x="14478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Line 18"/>
          <p:cNvSpPr>
            <a:spLocks noChangeShapeType="1"/>
          </p:cNvSpPr>
          <p:nvPr/>
        </p:nvSpPr>
        <p:spPr bwMode="auto">
          <a:xfrm flipV="1">
            <a:off x="1752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9" name="Rectangle 19"/>
          <p:cNvSpPr>
            <a:spLocks noChangeArrowheads="1"/>
          </p:cNvSpPr>
          <p:nvPr/>
        </p:nvSpPr>
        <p:spPr bwMode="auto">
          <a:xfrm>
            <a:off x="1447800" y="46482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0" name="Line 20"/>
          <p:cNvSpPr>
            <a:spLocks noChangeShapeType="1"/>
          </p:cNvSpPr>
          <p:nvPr/>
        </p:nvSpPr>
        <p:spPr bwMode="auto">
          <a:xfrm flipH="1">
            <a:off x="54102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1" name="Line 21"/>
          <p:cNvSpPr>
            <a:spLocks noChangeShapeType="1"/>
          </p:cNvSpPr>
          <p:nvPr/>
        </p:nvSpPr>
        <p:spPr bwMode="auto">
          <a:xfrm>
            <a:off x="54102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2" name="Line 22"/>
          <p:cNvSpPr>
            <a:spLocks noChangeShapeType="1"/>
          </p:cNvSpPr>
          <p:nvPr/>
        </p:nvSpPr>
        <p:spPr bwMode="auto">
          <a:xfrm flipV="1">
            <a:off x="5715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3" name="Rectangle 23"/>
          <p:cNvSpPr>
            <a:spLocks noChangeArrowheads="1"/>
          </p:cNvSpPr>
          <p:nvPr/>
        </p:nvSpPr>
        <p:spPr bwMode="auto">
          <a:xfrm>
            <a:off x="5410200" y="4953000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4" name="Text Box 24"/>
          <p:cNvSpPr txBox="1">
            <a:spLocks noChangeArrowheads="1"/>
          </p:cNvSpPr>
          <p:nvPr/>
        </p:nvSpPr>
        <p:spPr bwMode="auto">
          <a:xfrm>
            <a:off x="1828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1995" name="Text Box 25"/>
          <p:cNvSpPr txBox="1">
            <a:spLocks noChangeArrowheads="1"/>
          </p:cNvSpPr>
          <p:nvPr/>
        </p:nvSpPr>
        <p:spPr bwMode="auto">
          <a:xfrm>
            <a:off x="57150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1996" name="Line 26"/>
          <p:cNvSpPr>
            <a:spLocks noChangeShapeType="1"/>
          </p:cNvSpPr>
          <p:nvPr/>
        </p:nvSpPr>
        <p:spPr bwMode="auto">
          <a:xfrm flipH="1">
            <a:off x="6477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7" name="Line 27"/>
          <p:cNvSpPr>
            <a:spLocks noChangeShapeType="1"/>
          </p:cNvSpPr>
          <p:nvPr/>
        </p:nvSpPr>
        <p:spPr bwMode="auto">
          <a:xfrm>
            <a:off x="64770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8" name="Line 28"/>
          <p:cNvSpPr>
            <a:spLocks noChangeShapeType="1"/>
          </p:cNvSpPr>
          <p:nvPr/>
        </p:nvSpPr>
        <p:spPr bwMode="auto">
          <a:xfrm flipV="1">
            <a:off x="6781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9" name="Rectangle 29"/>
          <p:cNvSpPr>
            <a:spLocks noChangeArrowheads="1"/>
          </p:cNvSpPr>
          <p:nvPr/>
        </p:nvSpPr>
        <p:spPr bwMode="auto">
          <a:xfrm>
            <a:off x="6477000" y="46482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0" name="Text Box 30"/>
          <p:cNvSpPr txBox="1">
            <a:spLocks noChangeArrowheads="1"/>
          </p:cNvSpPr>
          <p:nvPr/>
        </p:nvSpPr>
        <p:spPr bwMode="auto">
          <a:xfrm>
            <a:off x="6781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 flipH="1">
            <a:off x="2514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25146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3" name="Line 33"/>
          <p:cNvSpPr>
            <a:spLocks noChangeShapeType="1"/>
          </p:cNvSpPr>
          <p:nvPr/>
        </p:nvSpPr>
        <p:spPr bwMode="auto">
          <a:xfrm flipV="1">
            <a:off x="28194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4" name="Rectangle 34"/>
          <p:cNvSpPr>
            <a:spLocks noChangeArrowheads="1"/>
          </p:cNvSpPr>
          <p:nvPr/>
        </p:nvSpPr>
        <p:spPr bwMode="auto">
          <a:xfrm>
            <a:off x="2514600" y="4953000"/>
            <a:ext cx="3048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5" name="Text Box 35"/>
          <p:cNvSpPr txBox="1">
            <a:spLocks noChangeArrowheads="1"/>
          </p:cNvSpPr>
          <p:nvPr/>
        </p:nvSpPr>
        <p:spPr bwMode="auto">
          <a:xfrm>
            <a:off x="28194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2006" name="AutoShape 36"/>
          <p:cNvSpPr>
            <a:spLocks noChangeArrowheads="1"/>
          </p:cNvSpPr>
          <p:nvPr/>
        </p:nvSpPr>
        <p:spPr bwMode="auto">
          <a:xfrm>
            <a:off x="1600200" y="40386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2007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56146" b="14285"/>
          <a:stretch>
            <a:fillRect/>
          </a:stretch>
        </p:blipFill>
        <p:spPr bwMode="auto">
          <a:xfrm>
            <a:off x="2133600" y="2133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8" name="AutoShape 6"/>
          <p:cNvSpPr>
            <a:spLocks noChangeArrowheads="1"/>
          </p:cNvSpPr>
          <p:nvPr/>
        </p:nvSpPr>
        <p:spPr bwMode="auto">
          <a:xfrm>
            <a:off x="2362200" y="1219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009" name="Text Box 7"/>
              <p:cNvSpPr txBox="1">
                <a:spLocks noChangeArrowheads="1"/>
              </p:cNvSpPr>
              <p:nvPr/>
            </p:nvSpPr>
            <p:spPr bwMode="auto">
              <a:xfrm>
                <a:off x="2209800" y="76200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00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762000"/>
                <a:ext cx="60960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010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1224" r="20265" b="14285"/>
          <a:stretch>
            <a:fillRect/>
          </a:stretch>
        </p:blipFill>
        <p:spPr bwMode="auto">
          <a:xfrm>
            <a:off x="6019800" y="213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011" name="文字方塊 28"/>
              <p:cNvSpPr txBox="1">
                <a:spLocks noChangeArrowheads="1"/>
              </p:cNvSpPr>
              <p:nvPr/>
            </p:nvSpPr>
            <p:spPr bwMode="auto">
              <a:xfrm>
                <a:off x="3124200" y="3429000"/>
                <a:ext cx="4343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</a:t>
                </a:r>
              </a:p>
            </p:txBody>
          </p:sp>
        </mc:Choice>
        <mc:Fallback xmlns="">
          <p:sp>
            <p:nvSpPr>
              <p:cNvPr id="42011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4200" y="3429000"/>
                <a:ext cx="4343400" cy="369888"/>
              </a:xfrm>
              <a:prstGeom prst="rect">
                <a:avLst/>
              </a:prstGeom>
              <a:blipFill>
                <a:blip r:embed="rId4"/>
                <a:stretch>
                  <a:fillRect l="-1462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012" name="文字方塊 31"/>
              <p:cNvSpPr txBox="1">
                <a:spLocks noChangeArrowheads="1"/>
              </p:cNvSpPr>
              <p:nvPr/>
            </p:nvSpPr>
            <p:spPr bwMode="auto">
              <a:xfrm>
                <a:off x="2895600" y="5638800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則是屬於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狀態</a:t>
                </a:r>
                <a:r>
                  <a:rPr lang="zh-TW" altLang="en-US" dirty="0"/>
                  <a:t>的物理量！</a:t>
                </a:r>
              </a:p>
            </p:txBody>
          </p:sp>
        </mc:Choice>
        <mc:Fallback xmlns="">
          <p:sp>
            <p:nvSpPr>
              <p:cNvPr id="4201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0" y="5638800"/>
                <a:ext cx="3657600" cy="369888"/>
              </a:xfrm>
              <a:prstGeom prst="rect">
                <a:avLst/>
              </a:prstGeom>
              <a:blipFill>
                <a:blip r:embed="rId5"/>
                <a:stretch>
                  <a:fillRect l="-138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055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4"/>
          <p:cNvSpPr>
            <a:spLocks noChangeShapeType="1"/>
          </p:cNvSpPr>
          <p:nvPr/>
        </p:nvSpPr>
        <p:spPr bwMode="auto">
          <a:xfrm>
            <a:off x="1327551" y="12954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2318151" y="11430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64" name="Line 6"/>
          <p:cNvSpPr>
            <a:spLocks noChangeShapeType="1"/>
          </p:cNvSpPr>
          <p:nvPr/>
        </p:nvSpPr>
        <p:spPr bwMode="auto">
          <a:xfrm>
            <a:off x="2394351" y="914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5213751" y="1066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2241951" y="1600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i</a:t>
            </a:r>
            <a:endParaRPr lang="en-US" altLang="zh-TW"/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4375551" y="1600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f</a:t>
            </a:r>
            <a:endParaRPr lang="en-US" altLang="zh-TW"/>
          </a:p>
        </p:txBody>
      </p:sp>
      <p:sp>
        <p:nvSpPr>
          <p:cNvPr id="40968" name="Oval 5"/>
          <p:cNvSpPr>
            <a:spLocks noChangeArrowheads="1"/>
          </p:cNvSpPr>
          <p:nvPr/>
        </p:nvSpPr>
        <p:spPr bwMode="auto">
          <a:xfrm>
            <a:off x="2318151" y="1143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69" name="Line 4"/>
          <p:cNvSpPr>
            <a:spLocks noChangeShapeType="1"/>
          </p:cNvSpPr>
          <p:nvPr/>
        </p:nvSpPr>
        <p:spPr bwMode="auto">
          <a:xfrm>
            <a:off x="1251351" y="28194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241951" y="26670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71" name="Line 6"/>
          <p:cNvSpPr>
            <a:spLocks noChangeShapeType="1"/>
          </p:cNvSpPr>
          <p:nvPr/>
        </p:nvSpPr>
        <p:spPr bwMode="auto">
          <a:xfrm>
            <a:off x="2318151" y="2438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72" name="Text Box 7"/>
          <p:cNvSpPr txBox="1">
            <a:spLocks noChangeArrowheads="1"/>
          </p:cNvSpPr>
          <p:nvPr/>
        </p:nvSpPr>
        <p:spPr bwMode="auto">
          <a:xfrm>
            <a:off x="5137551" y="2590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973" name="Text Box 8"/>
          <p:cNvSpPr txBox="1">
            <a:spLocks noChangeArrowheads="1"/>
          </p:cNvSpPr>
          <p:nvPr/>
        </p:nvSpPr>
        <p:spPr bwMode="auto">
          <a:xfrm>
            <a:off x="2165751" y="3124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i</a:t>
            </a:r>
            <a:endParaRPr lang="en-US" altLang="zh-TW"/>
          </a:p>
        </p:txBody>
      </p:sp>
      <p:sp>
        <p:nvSpPr>
          <p:cNvPr id="40974" name="Text Box 9"/>
          <p:cNvSpPr txBox="1">
            <a:spLocks noChangeArrowheads="1"/>
          </p:cNvSpPr>
          <p:nvPr/>
        </p:nvSpPr>
        <p:spPr bwMode="auto">
          <a:xfrm>
            <a:off x="4299351" y="3124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f</a:t>
            </a:r>
            <a:endParaRPr lang="en-US" altLang="zh-TW"/>
          </a:p>
        </p:txBody>
      </p:sp>
      <p:sp>
        <p:nvSpPr>
          <p:cNvPr id="40975" name="Oval 5"/>
          <p:cNvSpPr>
            <a:spLocks noChangeArrowheads="1"/>
          </p:cNvSpPr>
          <p:nvPr/>
        </p:nvSpPr>
        <p:spPr bwMode="auto">
          <a:xfrm>
            <a:off x="2241951" y="2667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76" name="文字方塊 15"/>
              <p:cNvSpPr txBox="1">
                <a:spLocks noChangeArrowheads="1"/>
              </p:cNvSpPr>
              <p:nvPr/>
            </p:nvSpPr>
            <p:spPr bwMode="auto">
              <a:xfrm>
                <a:off x="2089551" y="3581400"/>
                <a:ext cx="4343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</a:t>
                </a:r>
              </a:p>
            </p:txBody>
          </p:sp>
        </mc:Choice>
        <mc:Fallback xmlns="">
          <p:sp>
            <p:nvSpPr>
              <p:cNvPr id="4097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9551" y="3581400"/>
                <a:ext cx="4343400" cy="369888"/>
              </a:xfrm>
              <a:prstGeom prst="rect">
                <a:avLst/>
              </a:prstGeom>
              <a:blipFill>
                <a:blip r:embed="rId2"/>
                <a:stretch>
                  <a:fillRect l="-116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77" name="文字方塊 16"/>
          <p:cNvSpPr txBox="1">
            <a:spLocks noChangeArrowheads="1"/>
          </p:cNvSpPr>
          <p:nvPr/>
        </p:nvSpPr>
        <p:spPr bwMode="auto">
          <a:xfrm>
            <a:off x="2089551" y="41148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原則上可能與過程的細節相關！</a:t>
            </a:r>
          </a:p>
        </p:txBody>
      </p:sp>
      <p:sp>
        <p:nvSpPr>
          <p:cNvPr id="40978" name="文字方塊 17"/>
          <p:cNvSpPr txBox="1">
            <a:spLocks noChangeArrowheads="1"/>
          </p:cNvSpPr>
          <p:nvPr/>
        </p:nvSpPr>
        <p:spPr bwMode="auto">
          <a:xfrm>
            <a:off x="2089551" y="464820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但對一維的力，功只與前後狀態有關！</a:t>
            </a:r>
          </a:p>
        </p:txBody>
      </p:sp>
      <p:sp>
        <p:nvSpPr>
          <p:cNvPr id="40980" name="文字方塊 20"/>
          <p:cNvSpPr txBox="1">
            <a:spLocks noChangeArrowheads="1"/>
          </p:cNvSpPr>
          <p:nvPr/>
        </p:nvSpPr>
        <p:spPr bwMode="auto">
          <a:xfrm>
            <a:off x="3003951" y="4572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力學中的功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81" name="文字方塊 19"/>
              <p:cNvSpPr txBox="1">
                <a:spLocks noChangeArrowheads="1"/>
              </p:cNvSpPr>
              <p:nvPr/>
            </p:nvSpPr>
            <p:spPr bwMode="auto">
              <a:xfrm>
                <a:off x="3488860" y="5726112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則是屬於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狀態</a:t>
                </a:r>
                <a:r>
                  <a:rPr lang="zh-TW" altLang="en-US" dirty="0"/>
                  <a:t>的物理量！</a:t>
                </a:r>
              </a:p>
            </p:txBody>
          </p:sp>
        </mc:Choice>
        <mc:Fallback xmlns="">
          <p:sp>
            <p:nvSpPr>
              <p:cNvPr id="40981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8860" y="5726112"/>
                <a:ext cx="3657600" cy="369888"/>
              </a:xfrm>
              <a:prstGeom prst="rect">
                <a:avLst/>
              </a:prstGeom>
              <a:blipFill>
                <a:blip r:embed="rId3"/>
                <a:stretch>
                  <a:fillRect l="-138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2089550" y="5181600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在此特殊情況下，一個過程的功恰好是一個物理量的前後差：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02DB3948-8996-F82F-1DB3-E41A0D8C1A72}"/>
                  </a:ext>
                </a:extLst>
              </p:cNvPr>
              <p:cNvSpPr/>
              <p:nvPr/>
            </p:nvSpPr>
            <p:spPr>
              <a:xfrm>
                <a:off x="2153051" y="5726668"/>
                <a:ext cx="125297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02DB3948-8996-F82F-1DB3-E41A0D8C1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051" y="5726668"/>
                <a:ext cx="12529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76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225 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98308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14600" y="3200400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7"/>
          <p:cNvSpPr txBox="1">
            <a:spLocks noChangeArrowheads="1"/>
          </p:cNvSpPr>
          <p:nvPr/>
        </p:nvSpPr>
        <p:spPr bwMode="auto">
          <a:xfrm>
            <a:off x="3352800" y="135081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空間的功</a:t>
            </a:r>
          </a:p>
        </p:txBody>
      </p:sp>
      <p:sp>
        <p:nvSpPr>
          <p:cNvPr id="98310" name="Text Box 8"/>
          <p:cNvSpPr txBox="1">
            <a:spLocks noChangeArrowheads="1"/>
          </p:cNvSpPr>
          <p:nvPr/>
        </p:nvSpPr>
        <p:spPr bwMode="auto">
          <a:xfrm>
            <a:off x="5562600" y="227364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沿某一路徑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ED52098-F7A2-CA44-8834-F83051C6AC0B}"/>
                  </a:ext>
                </a:extLst>
              </p:cNvPr>
              <p:cNvSpPr txBox="1"/>
              <p:nvPr/>
            </p:nvSpPr>
            <p:spPr>
              <a:xfrm>
                <a:off x="3332922" y="1942498"/>
                <a:ext cx="1674241" cy="10290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ED52098-F7A2-CA44-8834-F83051C6A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22" y="1942498"/>
                <a:ext cx="1674241" cy="1029000"/>
              </a:xfrm>
              <a:prstGeom prst="rect">
                <a:avLst/>
              </a:prstGeom>
              <a:blipFill>
                <a:blip r:embed="rId3"/>
                <a:stretch>
                  <a:fillRect l="-16541" t="-89024" r="-1504" b="-1439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295400" y="1802528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考慮一個無限小的過程：</a:t>
            </a:r>
          </a:p>
        </p:txBody>
      </p:sp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1283970" y="12873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研究</a:t>
            </a:r>
          </a:p>
        </p:txBody>
      </p: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3118485" y="1289262"/>
            <a:ext cx="412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動能在運動過程中的變化。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/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blipFill>
                <a:blip r:embed="rId10"/>
                <a:stretch>
                  <a:fillRect l="-3333" t="-4878" r="-2222" b="-14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/>
              <p:nvPr/>
            </p:nvSpPr>
            <p:spPr bwMode="auto">
              <a:xfrm>
                <a:off x="1371600" y="4343400"/>
                <a:ext cx="5776005" cy="107279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4343400"/>
                <a:ext cx="5776005" cy="1072794"/>
              </a:xfrm>
              <a:prstGeom prst="rect">
                <a:avLst/>
              </a:prstGeom>
              <a:blipFill>
                <a:blip r:embed="rId11"/>
                <a:stretch>
                  <a:fillRect l="-440" t="-2353"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3">
            <a:extLst>
              <a:ext uri="{FF2B5EF4-FFF2-40B4-BE49-F238E27FC236}">
                <a16:creationId xmlns:a16="http://schemas.microsoft.com/office/drawing/2014/main" id="{9D49AEED-80D3-EC42-93F9-B7B2FA0A8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85" y="5568738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功是力向量與位移向量的內積！</a:t>
            </a:r>
          </a:p>
        </p:txBody>
      </p:sp>
      <p:pic>
        <p:nvPicPr>
          <p:cNvPr id="3" name="Picture 15" descr="F07_02">
            <a:extLst>
              <a:ext uri="{FF2B5EF4-FFF2-40B4-BE49-F238E27FC236}">
                <a16:creationId xmlns:a16="http://schemas.microsoft.com/office/drawing/2014/main" id="{1180D7E8-427C-B33C-63D3-DF6DF42C6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1371600" y="2412128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ED0EE0F-6C26-A74E-EA26-A7469EF4242B}"/>
                  </a:ext>
                </a:extLst>
              </p:cNvPr>
              <p:cNvSpPr txBox="1"/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ED0EE0F-6C26-A74E-EA26-A7469EF42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blipFill>
                <a:blip r:embed="rId13"/>
                <a:stretch>
                  <a:fillRect l="-3390" t="-30435" r="-339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391E5B52-22E0-9037-8E2E-EBEAA73DAF81}"/>
                  </a:ext>
                </a:extLst>
              </p:cNvPr>
              <p:cNvSpPr txBox="1"/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391E5B52-22E0-9037-8E2E-EBEAA73DA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blipFill>
                <a:blip r:embed="rId14"/>
                <a:stretch>
                  <a:fillRect l="-20000" t="-31818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48E66FB1-E37E-CB10-AA87-59F64B39EF0E}"/>
                  </a:ext>
                </a:extLst>
              </p:cNvPr>
              <p:cNvSpPr/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48E66FB1-E37E-CB10-AA87-59F64B39E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blipFill>
                <a:blip r:embed="rId15"/>
                <a:stretch>
                  <a:fillRect t="-3043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6982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00313" y="461963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文字方塊 12"/>
          <p:cNvSpPr txBox="1">
            <a:spLocks noChangeArrowheads="1"/>
          </p:cNvSpPr>
          <p:nvPr/>
        </p:nvSpPr>
        <p:spPr bwMode="auto">
          <a:xfrm>
            <a:off x="1143000" y="3244056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將無限多無限小的過程組合起來，即成為一個有限的過程：</a:t>
            </a:r>
          </a:p>
        </p:txBody>
      </p:sp>
      <p:sp>
        <p:nvSpPr>
          <p:cNvPr id="100359" name="文字方塊 18"/>
          <p:cNvSpPr txBox="1">
            <a:spLocks noChangeArrowheads="1"/>
          </p:cNvSpPr>
          <p:nvPr/>
        </p:nvSpPr>
        <p:spPr bwMode="auto">
          <a:xfrm>
            <a:off x="6629399" y="4991400"/>
            <a:ext cx="20755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向量的線積分</a:t>
            </a:r>
          </a:p>
        </p:txBody>
      </p:sp>
      <p:sp>
        <p:nvSpPr>
          <p:cNvPr id="100360" name="Oval 27"/>
          <p:cNvSpPr>
            <a:spLocks noChangeArrowheads="1"/>
          </p:cNvSpPr>
          <p:nvPr/>
        </p:nvSpPr>
        <p:spPr bwMode="auto">
          <a:xfrm>
            <a:off x="4724400" y="11001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1" name="Oval 26"/>
          <p:cNvSpPr>
            <a:spLocks noChangeArrowheads="1"/>
          </p:cNvSpPr>
          <p:nvPr/>
        </p:nvSpPr>
        <p:spPr bwMode="auto">
          <a:xfrm>
            <a:off x="4267200" y="116205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036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697667"/>
              </p:ext>
            </p:extLst>
          </p:nvPr>
        </p:nvGraphicFramePr>
        <p:xfrm>
          <a:off x="4479507" y="692150"/>
          <a:ext cx="902984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09336" imgH="241195" progId="Equation.3">
                  <p:embed/>
                </p:oleObj>
              </mc:Choice>
              <mc:Fallback>
                <p:oleObj name="方程式" r:id="rId3" imgW="609336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9507" y="692150"/>
                        <a:ext cx="902984" cy="358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786029"/>
              </p:ext>
            </p:extLst>
          </p:nvPr>
        </p:nvGraphicFramePr>
        <p:xfrm>
          <a:off x="3976255" y="1447800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28402" imgH="76134" progId="Equation.3">
                  <p:embed/>
                </p:oleObj>
              </mc:Choice>
              <mc:Fallback>
                <p:oleObj name="方程式" r:id="rId5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255" y="1447800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281786"/>
              </p:ext>
            </p:extLst>
          </p:nvPr>
        </p:nvGraphicFramePr>
        <p:xfrm>
          <a:off x="4703618" y="1313152"/>
          <a:ext cx="1825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39639" imgH="241195" progId="Equation.3">
                  <p:embed/>
                </p:oleObj>
              </mc:Choice>
              <mc:Fallback>
                <p:oleObj name="方程式" r:id="rId7" imgW="139639" imgH="241195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618" y="1313152"/>
                        <a:ext cx="1825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785756"/>
              </p:ext>
            </p:extLst>
          </p:nvPr>
        </p:nvGraphicFramePr>
        <p:xfrm>
          <a:off x="5486400" y="1068098"/>
          <a:ext cx="265126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228600" imgH="241300" progId="Equation.3">
                  <p:embed/>
                </p:oleObj>
              </mc:Choice>
              <mc:Fallback>
                <p:oleObj name="方程式" r:id="rId9" imgW="2286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68098"/>
                        <a:ext cx="265126" cy="280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6" name="Oval 26"/>
          <p:cNvSpPr>
            <a:spLocks noChangeArrowheads="1"/>
          </p:cNvSpPr>
          <p:nvPr/>
        </p:nvSpPr>
        <p:spPr bwMode="auto">
          <a:xfrm>
            <a:off x="2828925" y="16668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7" name="Oval 26"/>
          <p:cNvSpPr>
            <a:spLocks noChangeArrowheads="1"/>
          </p:cNvSpPr>
          <p:nvPr/>
        </p:nvSpPr>
        <p:spPr bwMode="auto">
          <a:xfrm>
            <a:off x="3810000" y="123825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8" name="Oval 26"/>
          <p:cNvSpPr>
            <a:spLocks noChangeArrowheads="1"/>
          </p:cNvSpPr>
          <p:nvPr/>
        </p:nvSpPr>
        <p:spPr bwMode="auto">
          <a:xfrm>
            <a:off x="5715000" y="7953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0369" name="物件 35"/>
          <p:cNvGraphicFramePr>
            <a:graphicFrameLocks noChangeAspect="1"/>
          </p:cNvGraphicFramePr>
          <p:nvPr/>
        </p:nvGraphicFramePr>
        <p:xfrm>
          <a:off x="2743200" y="1390650"/>
          <a:ext cx="1651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26780" imgH="215526" progId="Equation.3">
                  <p:embed/>
                </p:oleObj>
              </mc:Choice>
              <mc:Fallback>
                <p:oleObj name="方程式" r:id="rId11" imgW="126780" imgH="215526" progId="Equation.3">
                  <p:embed/>
                  <p:pic>
                    <p:nvPicPr>
                      <p:cNvPr id="0" name="物件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390650"/>
                        <a:ext cx="1651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70" name="Oval 28"/>
          <p:cNvSpPr>
            <a:spLocks noChangeArrowheads="1"/>
          </p:cNvSpPr>
          <p:nvPr/>
        </p:nvSpPr>
        <p:spPr bwMode="auto">
          <a:xfrm>
            <a:off x="5334000" y="9477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50273" y="3733800"/>
                <a:ext cx="8254696" cy="102900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→∞</m:t>
                                          </m:r>
                                        </m:e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→0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𝐹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∙∆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i="1" smtClean="0">
                                          <a:latin typeface="Cambria Math"/>
                                          <a:ea typeface="Cambria Math"/>
                                        </a:rPr>
                                        <m:t>≡</m:t>
                                      </m:r>
                                      <m:nary>
                                        <m:naryPr>
                                          <m:limLoc m:val="undOvr"/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b="0" i="1" smtClean="0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b="0" i="1" smtClean="0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sup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∙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𝑑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</m:e>
                                      </m:nary>
                                    </m:e>
                                  </m:nary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=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73" y="3733800"/>
                <a:ext cx="8254696" cy="102900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387993" y="5562599"/>
                <a:ext cx="3910814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993" y="5562599"/>
                <a:ext cx="3910814" cy="96443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6400800" y="586740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單變數函數的一般積分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C513BDF-7FB4-FA4D-BE69-77CA4B3D03A4}"/>
                  </a:ext>
                </a:extLst>
              </p:cNvPr>
              <p:cNvSpPr txBox="1"/>
              <p:nvPr/>
            </p:nvSpPr>
            <p:spPr bwMode="auto">
              <a:xfrm>
                <a:off x="2500313" y="2554739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C513BDF-7FB4-FA4D-BE69-77CA4B3D0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0313" y="2554739"/>
                <a:ext cx="2472472" cy="526298"/>
              </a:xfrm>
              <a:prstGeom prst="rect">
                <a:avLst/>
              </a:prstGeom>
              <a:blipFill>
                <a:blip r:embed="rId18"/>
                <a:stretch>
                  <a:fillRect l="-1531" t="-2326" r="-1020" b="-9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2057400" y="5320145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AutoShape 6"/>
          <p:cNvSpPr>
            <a:spLocks noChangeArrowheads="1"/>
          </p:cNvSpPr>
          <p:nvPr/>
        </p:nvSpPr>
        <p:spPr bwMode="auto">
          <a:xfrm>
            <a:off x="2286000" y="4329545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380" name="Text Box 7"/>
              <p:cNvSpPr txBox="1">
                <a:spLocks noChangeArrowheads="1"/>
              </p:cNvSpPr>
              <p:nvPr/>
            </p:nvSpPr>
            <p:spPr bwMode="auto">
              <a:xfrm>
                <a:off x="2590800" y="4329545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0138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0800" y="4329545"/>
                <a:ext cx="6096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381" name="Text Box 13"/>
          <p:cNvSpPr txBox="1">
            <a:spLocks noChangeArrowheads="1"/>
          </p:cNvSpPr>
          <p:nvPr/>
        </p:nvSpPr>
        <p:spPr bwMode="auto">
          <a:xfrm>
            <a:off x="5867400" y="5701145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功造成動能的變化</a:t>
            </a:r>
          </a:p>
        </p:txBody>
      </p:sp>
      <p:graphicFrame>
        <p:nvGraphicFramePr>
          <p:cNvPr id="10138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421387"/>
              </p:ext>
            </p:extLst>
          </p:nvPr>
        </p:nvGraphicFramePr>
        <p:xfrm>
          <a:off x="4585855" y="2558761"/>
          <a:ext cx="304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02936" imgH="177569" progId="Equation.3">
                  <p:embed/>
                </p:oleObj>
              </mc:Choice>
              <mc:Fallback>
                <p:oleObj name="方程式" r:id="rId5" imgW="202936" imgH="17756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5855" y="2558761"/>
                        <a:ext cx="304800" cy="266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4" name="Picture 6" descr="fig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28455" y="2101561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5" name="Text Box 7"/>
          <p:cNvSpPr txBox="1">
            <a:spLocks noChangeArrowheads="1"/>
          </p:cNvSpPr>
          <p:nvPr/>
        </p:nvSpPr>
        <p:spPr bwMode="auto">
          <a:xfrm>
            <a:off x="2985655" y="272761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</a:rPr>
              <a:t>空間的功與動能</a:t>
            </a:r>
          </a:p>
        </p:txBody>
      </p:sp>
      <p:sp>
        <p:nvSpPr>
          <p:cNvPr id="2" name="矩形 1"/>
          <p:cNvSpPr/>
          <p:nvPr/>
        </p:nvSpPr>
        <p:spPr>
          <a:xfrm>
            <a:off x="3886200" y="5320145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39FEBCB-32A5-DB46-9FEE-BD61A91E9C61}"/>
                  </a:ext>
                </a:extLst>
              </p:cNvPr>
              <p:cNvSpPr txBox="1"/>
              <p:nvPr/>
            </p:nvSpPr>
            <p:spPr>
              <a:xfrm>
                <a:off x="2528455" y="867198"/>
                <a:ext cx="3469411" cy="10290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39FEBCB-32A5-DB46-9FEE-BD61A91E9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55" y="867198"/>
                <a:ext cx="3469411" cy="1029000"/>
              </a:xfrm>
              <a:prstGeom prst="rect">
                <a:avLst/>
              </a:prstGeom>
              <a:blipFill>
                <a:blip r:embed="rId8"/>
                <a:stretch>
                  <a:fillRect l="-8029" t="-87805" b="-1439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a-Hung Chang\Downloads\Data\Knight\Media\Chapter10\Images\10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2589"/>
            <a:ext cx="7385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字方塊 2"/>
          <p:cNvSpPr txBox="1">
            <a:spLocks noChangeArrowheads="1"/>
          </p:cNvSpPr>
          <p:nvPr/>
        </p:nvSpPr>
        <p:spPr bwMode="auto">
          <a:xfrm>
            <a:off x="1510145" y="5111956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point: </a:t>
            </a:r>
            <a:r>
              <a:rPr lang="zh-TW" altLang="en-US" dirty="0"/>
              <a:t>位能線與總能線交會處。</a:t>
            </a:r>
          </a:p>
        </p:txBody>
      </p:sp>
      <p:sp>
        <p:nvSpPr>
          <p:cNvPr id="2" name="矩形 1"/>
          <p:cNvSpPr/>
          <p:nvPr/>
        </p:nvSpPr>
        <p:spPr>
          <a:xfrm>
            <a:off x="1475509" y="5562784"/>
            <a:ext cx="635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若粒子通過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，位能將大於總能量，動能將為負。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/>
          </a:p>
        </p:txBody>
      </p:sp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1489363" y="5994461"/>
            <a:ext cx="647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因此粒子無法通過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/>
              <a:t>，粒子會轉向。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F08_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51816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 descr="F08_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09800"/>
            <a:ext cx="27432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8"/>
          <p:cNvSpPr txBox="1">
            <a:spLocks noChangeArrowheads="1"/>
          </p:cNvSpPr>
          <p:nvPr/>
        </p:nvSpPr>
        <p:spPr bwMode="auto">
          <a:xfrm>
            <a:off x="2743200" y="16002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正向力與位移垂直，因此完全不作功</a:t>
            </a:r>
          </a:p>
        </p:txBody>
      </p:sp>
      <p:sp>
        <p:nvSpPr>
          <p:cNvPr id="102405" name="文字方塊 4"/>
          <p:cNvSpPr txBox="1">
            <a:spLocks noChangeArrowheads="1"/>
          </p:cNvSpPr>
          <p:nvPr/>
        </p:nvSpPr>
        <p:spPr bwMode="auto">
          <a:xfrm>
            <a:off x="2286000" y="50292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因正向力未知，以牛頓定律計算會相當困難</a:t>
            </a:r>
          </a:p>
        </p:txBody>
      </p:sp>
      <p:sp>
        <p:nvSpPr>
          <p:cNvPr id="102406" name="文字方塊 5"/>
          <p:cNvSpPr txBox="1">
            <a:spLocks noChangeArrowheads="1"/>
          </p:cNvSpPr>
          <p:nvPr/>
        </p:nvSpPr>
        <p:spPr bwMode="auto">
          <a:xfrm>
            <a:off x="2286000" y="54864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以能量守恆來討論，正向力根本不會出現在問題中。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4452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6381674" y="2936004"/>
            <a:ext cx="2667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7"/>
          <p:cNvSpPr txBox="1">
            <a:spLocks noChangeArrowheads="1"/>
          </p:cNvSpPr>
          <p:nvPr/>
        </p:nvSpPr>
        <p:spPr bwMode="auto">
          <a:xfrm>
            <a:off x="675648" y="161442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空間的位能</a:t>
            </a:r>
          </a:p>
        </p:txBody>
      </p:sp>
      <p:sp>
        <p:nvSpPr>
          <p:cNvPr id="104454" name="Text Box 8"/>
          <p:cNvSpPr txBox="1">
            <a:spLocks noChangeArrowheads="1"/>
          </p:cNvSpPr>
          <p:nvPr/>
        </p:nvSpPr>
        <p:spPr bwMode="auto">
          <a:xfrm>
            <a:off x="651917" y="2834040"/>
            <a:ext cx="464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所以</a:t>
            </a:r>
            <a:r>
              <a:rPr lang="zh-TW" altLang="en-US" dirty="0"/>
              <a:t>功的計算原則上必須標明沿哪一條路徑。</a:t>
            </a:r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8109" r="51550" b="25000"/>
          <a:stretch/>
        </p:blipFill>
        <p:spPr bwMode="auto">
          <a:xfrm>
            <a:off x="2858555" y="3757545"/>
            <a:ext cx="2306480" cy="157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4462" name="文字方塊 6"/>
              <p:cNvSpPr txBox="1">
                <a:spLocks noChangeArrowheads="1"/>
              </p:cNvSpPr>
              <p:nvPr/>
            </p:nvSpPr>
            <p:spPr bwMode="auto">
              <a:xfrm>
                <a:off x="651917" y="1967341"/>
                <a:ext cx="66467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猜測：位能是由參考點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TW" altLang="en-US" dirty="0"/>
                  <a:t>運動到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/>
                  <a:t>的過程中，此力所作的功負號：</a:t>
                </a:r>
              </a:p>
            </p:txBody>
          </p:sp>
        </mc:Choice>
        <mc:Fallback>
          <p:sp>
            <p:nvSpPr>
              <p:cNvPr id="104462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917" y="1967341"/>
                <a:ext cx="6646718" cy="369332"/>
              </a:xfrm>
              <a:prstGeom prst="rect">
                <a:avLst/>
              </a:prstGeom>
              <a:blipFill>
                <a:blip r:embed="rId4"/>
                <a:stretch>
                  <a:fillRect l="-763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51917" y="2387796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但在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zh-TW" altLang="en-US" dirty="0"/>
              <a:t>以上的空間，有很多條路徑可以從起點運動到末點。</a:t>
            </a:r>
            <a:endParaRPr lang="en-US" altLang="zh-TW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/>
              <p:cNvSpPr txBox="1"/>
              <p:nvPr/>
            </p:nvSpPr>
            <p:spPr>
              <a:xfrm>
                <a:off x="7162800" y="1603799"/>
                <a:ext cx="1846118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603799"/>
                <a:ext cx="1846118" cy="968663"/>
              </a:xfrm>
              <a:prstGeom prst="rect">
                <a:avLst/>
              </a:prstGeom>
              <a:blipFill>
                <a:blip r:embed="rId5"/>
                <a:stretch>
                  <a:fillRect l="-10959" t="-98701" b="-15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15"/>
              <p:cNvSpPr txBox="1">
                <a:spLocks noChangeArrowheads="1"/>
              </p:cNvSpPr>
              <p:nvPr/>
            </p:nvSpPr>
            <p:spPr bwMode="auto">
              <a:xfrm>
                <a:off x="651917" y="3285411"/>
                <a:ext cx="4343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畢竟，功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</a:t>
                </a:r>
              </a:p>
            </p:txBody>
          </p:sp>
        </mc:Choice>
        <mc:Fallback>
          <p:sp>
            <p:nvSpPr>
              <p:cNvPr id="19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917" y="3285411"/>
                <a:ext cx="4343400" cy="369888"/>
              </a:xfrm>
              <a:prstGeom prst="rect">
                <a:avLst/>
              </a:prstGeom>
              <a:blipFill>
                <a:blip r:embed="rId6"/>
                <a:stretch>
                  <a:fillRect l="-11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A7FDDE9-75AC-EE4F-8936-4BCAED704E2B}"/>
                  </a:ext>
                </a:extLst>
              </p:cNvPr>
              <p:cNvSpPr txBox="1"/>
              <p:nvPr/>
            </p:nvSpPr>
            <p:spPr>
              <a:xfrm>
                <a:off x="1269058" y="5540001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A7FDDE9-75AC-EE4F-8936-4BCAED704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058" y="5540001"/>
                <a:ext cx="2462405" cy="1018933"/>
              </a:xfrm>
              <a:prstGeom prst="rect">
                <a:avLst/>
              </a:prstGeom>
              <a:blipFill>
                <a:blip r:embed="rId7"/>
                <a:stretch>
                  <a:fillRect t="-96296" b="-1432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EF4A96F-CA0A-BF41-8897-5BD63930C484}"/>
                  </a:ext>
                </a:extLst>
              </p:cNvPr>
              <p:cNvSpPr txBox="1"/>
              <p:nvPr/>
            </p:nvSpPr>
            <p:spPr>
              <a:xfrm>
                <a:off x="3913947" y="5549976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EF4A96F-CA0A-BF41-8897-5BD63930C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947" y="5549976"/>
                <a:ext cx="2467727" cy="1018933"/>
              </a:xfrm>
              <a:prstGeom prst="rect">
                <a:avLst/>
              </a:prstGeom>
              <a:blipFill>
                <a:blip r:embed="rId8"/>
                <a:stretch>
                  <a:fillRect t="-93902" b="-1402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6D599D1-3EAF-7DB5-66A0-CC412C088840}"/>
                  </a:ext>
                </a:extLst>
              </p:cNvPr>
              <p:cNvSpPr txBox="1"/>
              <p:nvPr/>
            </p:nvSpPr>
            <p:spPr>
              <a:xfrm>
                <a:off x="675648" y="629770"/>
                <a:ext cx="2514516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6D599D1-3EAF-7DB5-66A0-CC412C088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48" y="629770"/>
                <a:ext cx="2514516" cy="904287"/>
              </a:xfrm>
              <a:prstGeom prst="rect">
                <a:avLst/>
              </a:prstGeom>
              <a:blipFill>
                <a:blip r:embed="rId9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>
            <a:extLst>
              <a:ext uri="{FF2B5EF4-FFF2-40B4-BE49-F238E27FC236}">
                <a16:creationId xmlns:a16="http://schemas.microsoft.com/office/drawing/2014/main" id="{2C332D3C-6F86-3D5C-1E23-0CD96373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720" y="89323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空間的位能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  <p:bldP spid="2" grpId="0"/>
      <p:bldP spid="19" grpId="0"/>
      <p:bldP spid="13" grpId="0" animBg="1"/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6365" r="50746" b="24999"/>
          <a:stretch/>
        </p:blipFill>
        <p:spPr bwMode="auto">
          <a:xfrm>
            <a:off x="2065540" y="1043787"/>
            <a:ext cx="1981200" cy="13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15"/>
          <p:cNvSpPr txBox="1">
            <a:spLocks noChangeArrowheads="1"/>
          </p:cNvSpPr>
          <p:nvPr/>
        </p:nvSpPr>
        <p:spPr bwMode="auto">
          <a:xfrm>
            <a:off x="4862803" y="5241534"/>
            <a:ext cx="346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位能存在的必要條件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608716" y="4716627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位能的定義要能夠成立，功必定與路徑無關！</a:t>
            </a:r>
          </a:p>
        </p:txBody>
      </p:sp>
      <p:sp>
        <p:nvSpPr>
          <p:cNvPr id="104463" name="文字方塊 15"/>
          <p:cNvSpPr txBox="1">
            <a:spLocks noChangeArrowheads="1"/>
          </p:cNvSpPr>
          <p:nvPr/>
        </p:nvSpPr>
        <p:spPr bwMode="auto">
          <a:xfrm>
            <a:off x="1608716" y="5238359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對任意兩條路徑：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586203" y="4259427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位能若只是一個空間位置的性質，位能差必須與路徑無關。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blipFill>
                <a:blip r:embed="rId3"/>
                <a:stretch>
                  <a:fillRect l="-9333" t="-97403" b="-1584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 </m:t>
                      </m:r>
                      <m:r>
                        <a:rPr lang="zh-TW" altLang="en-US" i="1">
                          <a:latin typeface="Cambria Math"/>
                        </a:rPr>
                        <m:t>只和前後點位置有關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/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blipFill>
                <a:blip r:embed="rId6"/>
                <a:stretch>
                  <a:fillRect t="-96296" b="-1419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/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blipFill>
                <a:blip r:embed="rId7"/>
                <a:stretch>
                  <a:fillRect t="-96296" b="-1432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95DFDF19-9A41-B461-37D1-02B79944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16" y="5730414"/>
            <a:ext cx="6239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滿足此條件的力稱為保守力，可以以位能描述。</a:t>
            </a:r>
          </a:p>
        </p:txBody>
      </p:sp>
    </p:spTree>
    <p:extLst>
      <p:ext uri="{BB962C8B-B14F-4D97-AF65-F5344CB8AC3E}">
        <p14:creationId xmlns:p14="http://schemas.microsoft.com/office/powerpoint/2010/main" val="5723873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2050473" y="112914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39837" y="5276398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保守力條件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1059873" y="295101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936673" y="2951018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對任意兩路徑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H="1" flipV="1">
            <a:off x="5715000" y="2653145"/>
            <a:ext cx="0" cy="10357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780308" y="587005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保守力才能定義位能！</a:t>
            </a:r>
          </a:p>
        </p:txBody>
      </p:sp>
      <p:sp>
        <p:nvSpPr>
          <p:cNvPr id="105483" name="文字方塊 10"/>
          <p:cNvSpPr txBox="1">
            <a:spLocks noChangeArrowheads="1"/>
          </p:cNvSpPr>
          <p:nvPr/>
        </p:nvSpPr>
        <p:spPr bwMode="auto">
          <a:xfrm>
            <a:off x="2279073" y="51680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這個條件可以寫成另一個形式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4603173" y="4360753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沿任一條封閉路徑，力所作的功必為零！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498273" y="3027218"/>
            <a:ext cx="457200" cy="304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5486" name="文字方塊 13"/>
          <p:cNvSpPr txBox="1">
            <a:spLocks noChangeArrowheads="1"/>
          </p:cNvSpPr>
          <p:nvPr/>
        </p:nvSpPr>
        <p:spPr bwMode="auto">
          <a:xfrm>
            <a:off x="1828800" y="3688898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將倒行的路徑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dirty="0"/>
              <a:t> 與路徑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 組成一封閉路徑！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=0=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495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499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503" name="文字方塊 23"/>
          <p:cNvSpPr txBox="1">
            <a:spLocks noChangeArrowheads="1"/>
          </p:cNvSpPr>
          <p:nvPr/>
        </p:nvSpPr>
        <p:spPr bwMode="auto">
          <a:xfrm>
            <a:off x="3180272" y="4571976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守恆</a:t>
            </a:r>
          </a:p>
        </p:txBody>
      </p:sp>
      <p:sp>
        <p:nvSpPr>
          <p:cNvPr id="106505" name="Line 16"/>
          <p:cNvSpPr>
            <a:spLocks noChangeShapeType="1"/>
          </p:cNvSpPr>
          <p:nvPr/>
        </p:nvSpPr>
        <p:spPr bwMode="auto">
          <a:xfrm flipH="1">
            <a:off x="11990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6" name="Line 17"/>
          <p:cNvSpPr>
            <a:spLocks noChangeShapeType="1"/>
          </p:cNvSpPr>
          <p:nvPr/>
        </p:nvSpPr>
        <p:spPr bwMode="auto">
          <a:xfrm>
            <a:off x="11990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7" name="Line 18"/>
          <p:cNvSpPr>
            <a:spLocks noChangeShapeType="1"/>
          </p:cNvSpPr>
          <p:nvPr/>
        </p:nvSpPr>
        <p:spPr bwMode="auto">
          <a:xfrm flipV="1">
            <a:off x="15038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8" name="Rectangle 19"/>
          <p:cNvSpPr>
            <a:spLocks noChangeArrowheads="1"/>
          </p:cNvSpPr>
          <p:nvPr/>
        </p:nvSpPr>
        <p:spPr bwMode="auto">
          <a:xfrm>
            <a:off x="1199072" y="563877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509" name="Line 20"/>
          <p:cNvSpPr>
            <a:spLocks noChangeShapeType="1"/>
          </p:cNvSpPr>
          <p:nvPr/>
        </p:nvSpPr>
        <p:spPr bwMode="auto">
          <a:xfrm flipH="1">
            <a:off x="51614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0" name="Line 21"/>
          <p:cNvSpPr>
            <a:spLocks noChangeShapeType="1"/>
          </p:cNvSpPr>
          <p:nvPr/>
        </p:nvSpPr>
        <p:spPr bwMode="auto">
          <a:xfrm>
            <a:off x="51614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1" name="Line 22"/>
          <p:cNvSpPr>
            <a:spLocks noChangeShapeType="1"/>
          </p:cNvSpPr>
          <p:nvPr/>
        </p:nvSpPr>
        <p:spPr bwMode="auto">
          <a:xfrm flipV="1">
            <a:off x="54662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2" name="Rectangle 23"/>
          <p:cNvSpPr>
            <a:spLocks noChangeArrowheads="1"/>
          </p:cNvSpPr>
          <p:nvPr/>
        </p:nvSpPr>
        <p:spPr bwMode="auto">
          <a:xfrm>
            <a:off x="5161472" y="6095976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13" name="Text Box 24"/>
              <p:cNvSpPr txBox="1">
                <a:spLocks noChangeArrowheads="1"/>
              </p:cNvSpPr>
              <p:nvPr/>
            </p:nvSpPr>
            <p:spPr bwMode="auto">
              <a:xfrm>
                <a:off x="1580072" y="5867376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3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0072" y="5867376"/>
                <a:ext cx="4572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514" name="Text Box 25"/>
              <p:cNvSpPr txBox="1">
                <a:spLocks noChangeArrowheads="1"/>
              </p:cNvSpPr>
              <p:nvPr/>
            </p:nvSpPr>
            <p:spPr bwMode="auto">
              <a:xfrm>
                <a:off x="5466272" y="5867376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4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272" y="5867376"/>
                <a:ext cx="381000" cy="366713"/>
              </a:xfrm>
              <a:prstGeom prst="rect">
                <a:avLst/>
              </a:prstGeom>
              <a:blipFill rotWithShape="1">
                <a:blip r:embed="rId3"/>
                <a:stretch>
                  <a:fillRect r="-8065" b="-11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15" name="Line 26"/>
          <p:cNvSpPr>
            <a:spLocks noChangeShapeType="1"/>
          </p:cNvSpPr>
          <p:nvPr/>
        </p:nvSpPr>
        <p:spPr bwMode="auto">
          <a:xfrm flipH="1">
            <a:off x="62282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6" name="Line 27"/>
          <p:cNvSpPr>
            <a:spLocks noChangeShapeType="1"/>
          </p:cNvSpPr>
          <p:nvPr/>
        </p:nvSpPr>
        <p:spPr bwMode="auto">
          <a:xfrm>
            <a:off x="62282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7" name="Line 28"/>
          <p:cNvSpPr>
            <a:spLocks noChangeShapeType="1"/>
          </p:cNvSpPr>
          <p:nvPr/>
        </p:nvSpPr>
        <p:spPr bwMode="auto">
          <a:xfrm flipV="1">
            <a:off x="65330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8" name="Rectangle 29"/>
          <p:cNvSpPr>
            <a:spLocks noChangeArrowheads="1"/>
          </p:cNvSpPr>
          <p:nvPr/>
        </p:nvSpPr>
        <p:spPr bwMode="auto">
          <a:xfrm>
            <a:off x="6228272" y="5638776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19" name="Text Box 30"/>
              <p:cNvSpPr txBox="1">
                <a:spLocks noChangeArrowheads="1"/>
              </p:cNvSpPr>
              <p:nvPr/>
            </p:nvSpPr>
            <p:spPr bwMode="auto">
              <a:xfrm>
                <a:off x="6533072" y="5867376"/>
                <a:ext cx="533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9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3072" y="5867376"/>
                <a:ext cx="533400" cy="366713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20" name="Line 31"/>
          <p:cNvSpPr>
            <a:spLocks noChangeShapeType="1"/>
          </p:cNvSpPr>
          <p:nvPr/>
        </p:nvSpPr>
        <p:spPr bwMode="auto">
          <a:xfrm flipH="1">
            <a:off x="22658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1" name="Line 32"/>
          <p:cNvSpPr>
            <a:spLocks noChangeShapeType="1"/>
          </p:cNvSpPr>
          <p:nvPr/>
        </p:nvSpPr>
        <p:spPr bwMode="auto">
          <a:xfrm>
            <a:off x="22658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2" name="Line 33"/>
          <p:cNvSpPr>
            <a:spLocks noChangeShapeType="1"/>
          </p:cNvSpPr>
          <p:nvPr/>
        </p:nvSpPr>
        <p:spPr bwMode="auto">
          <a:xfrm flipV="1">
            <a:off x="25706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3" name="Rectangle 34"/>
          <p:cNvSpPr>
            <a:spLocks noChangeArrowheads="1"/>
          </p:cNvSpPr>
          <p:nvPr/>
        </p:nvSpPr>
        <p:spPr bwMode="auto">
          <a:xfrm>
            <a:off x="2265872" y="6095976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24" name="Text Box 35"/>
              <p:cNvSpPr txBox="1">
                <a:spLocks noChangeArrowheads="1"/>
              </p:cNvSpPr>
              <p:nvPr/>
            </p:nvSpPr>
            <p:spPr bwMode="auto">
              <a:xfrm>
                <a:off x="2570672" y="5867376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24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0672" y="5867376"/>
                <a:ext cx="4572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25" name="AutoShape 36"/>
          <p:cNvSpPr>
            <a:spLocks noChangeArrowheads="1"/>
          </p:cNvSpPr>
          <p:nvPr/>
        </p:nvSpPr>
        <p:spPr bwMode="auto">
          <a:xfrm>
            <a:off x="1351472" y="5029176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29" name="文字方塊 6"/>
              <p:cNvSpPr txBox="1">
                <a:spLocks noChangeArrowheads="1"/>
              </p:cNvSpPr>
              <p:nvPr/>
            </p:nvSpPr>
            <p:spPr bwMode="auto">
              <a:xfrm>
                <a:off x="701756" y="4022916"/>
                <a:ext cx="8229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就是由參考點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沿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任一路徑</a:t>
                </a:r>
                <a:r>
                  <a:rPr lang="zh-TW" altLang="en-US" dirty="0"/>
                  <a:t>運動到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/>
                  <a:t> 的過程中，此力所作的功的負數。</a:t>
                </a:r>
              </a:p>
            </p:txBody>
          </p:sp>
        </mc:Choice>
        <mc:Fallback xmlns="">
          <p:sp>
            <p:nvSpPr>
              <p:cNvPr id="106529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756" y="4022916"/>
                <a:ext cx="8229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593" t="-21311" r="-66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721884" y="1258941"/>
                <a:ext cx="3505200" cy="968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1258941"/>
                <a:ext cx="3505200" cy="9686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6"/>
              <p:cNvSpPr txBox="1">
                <a:spLocks noChangeArrowheads="1"/>
              </p:cNvSpPr>
              <p:nvPr/>
            </p:nvSpPr>
            <p:spPr bwMode="auto">
              <a:xfrm>
                <a:off x="645684" y="801741"/>
                <a:ext cx="5867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可以設一個參考點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使得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b="0" i="0" smtClean="0">
                        <a:latin typeface="Cambria Math"/>
                      </a:rPr>
                      <m:t>0</m:t>
                    </m:r>
                  </m:oMath>
                </a14:m>
                <a:r>
                  <a:rPr lang="zh-TW" altLang="en-US" dirty="0"/>
                  <a:t>。定義位能為：</a:t>
                </a:r>
              </a:p>
            </p:txBody>
          </p:sp>
        </mc:Choice>
        <mc:Fallback xmlns="">
          <p:sp>
            <p:nvSpPr>
              <p:cNvPr id="3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684" y="801741"/>
                <a:ext cx="586740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36" t="-21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371666" y="4571976"/>
                <a:ext cx="850169" cy="36933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1666" y="4571976"/>
                <a:ext cx="850169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721884" y="2476042"/>
                <a:ext cx="8100660" cy="99700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2476042"/>
                <a:ext cx="8100660" cy="997004"/>
              </a:xfrm>
              <a:prstGeom prst="rect">
                <a:avLst/>
              </a:prstGeom>
              <a:blipFill>
                <a:blip r:embed="rId10"/>
                <a:stretch>
                  <a:fillRect t="-91250" b="-151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684726" y="304800"/>
                <a:ext cx="2121108" cy="4468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如果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𝐹</m:t>
                            </m:r>
                          </m:e>
                        </m:acc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</m:e>
                    </m:nary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6" y="304800"/>
                <a:ext cx="2121108" cy="446854"/>
              </a:xfrm>
              <a:prstGeom prst="rect">
                <a:avLst/>
              </a:prstGeom>
              <a:blipFill rotWithShape="1">
                <a:blip r:embed="rId11"/>
                <a:stretch>
                  <a:fillRect l="-2299" t="-115068" b="-179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2" descr="F08_0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23751" r="49426" b="23751"/>
          <a:stretch/>
        </p:blipFill>
        <p:spPr bwMode="auto">
          <a:xfrm>
            <a:off x="6158344" y="765554"/>
            <a:ext cx="221672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721884" y="3559708"/>
                <a:ext cx="77344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功可以寫成一個物理量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的前後差，保守力條件為位能存在的充分條件：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3559708"/>
                <a:ext cx="7734490" cy="369332"/>
              </a:xfrm>
              <a:prstGeom prst="rect">
                <a:avLst/>
              </a:prstGeom>
              <a:blipFill>
                <a:blip r:embed="rId13"/>
                <a:stretch>
                  <a:fillRect l="-656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6177590" y="1673606"/>
                <a:ext cx="35548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7590" y="1673606"/>
                <a:ext cx="355482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 bwMode="auto">
              <a:xfrm>
                <a:off x="7708596" y="1714290"/>
                <a:ext cx="37625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8596" y="1714290"/>
                <a:ext cx="37625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字方塊 42"/>
          <p:cNvSpPr txBox="1"/>
          <p:nvPr/>
        </p:nvSpPr>
        <p:spPr bwMode="auto">
          <a:xfrm>
            <a:off x="7063794" y="751654"/>
            <a:ext cx="24513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7661564" y="1660314"/>
            <a:ext cx="94064" cy="107952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TW" alt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/>
      <p:bldP spid="106505" grpId="0" animBg="1"/>
      <p:bldP spid="106506" grpId="0" animBg="1"/>
      <p:bldP spid="106507" grpId="0" animBg="1"/>
      <p:bldP spid="106508" grpId="0" animBg="1"/>
      <p:bldP spid="106509" grpId="0" animBg="1"/>
      <p:bldP spid="106510" grpId="0" animBg="1"/>
      <p:bldP spid="106511" grpId="0" animBg="1"/>
      <p:bldP spid="106512" grpId="0" animBg="1"/>
      <p:bldP spid="106513" grpId="0"/>
      <p:bldP spid="106514" grpId="0"/>
      <p:bldP spid="106515" grpId="0" animBg="1"/>
      <p:bldP spid="106516" grpId="0" animBg="1"/>
      <p:bldP spid="106517" grpId="0" animBg="1"/>
      <p:bldP spid="106518" grpId="0" animBg="1"/>
      <p:bldP spid="106519" grpId="0"/>
      <p:bldP spid="106520" grpId="0" animBg="1"/>
      <p:bldP spid="106521" grpId="0" animBg="1"/>
      <p:bldP spid="106522" grpId="0" animBg="1"/>
      <p:bldP spid="106523" grpId="0" animBg="1"/>
      <p:bldP spid="106524" grpId="0"/>
      <p:bldP spid="106525" grpId="0" animBg="1"/>
      <p:bldP spid="106529" grpId="0"/>
      <p:bldP spid="3" grpId="0" animBg="1"/>
      <p:bldP spid="36" grpId="0" animBg="1"/>
      <p:bldP spid="4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3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5105400" y="1571293"/>
            <a:ext cx="3466576" cy="172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40"/>
          <p:cNvSpPr txBox="1">
            <a:spLocks noChangeArrowheads="1"/>
          </p:cNvSpPr>
          <p:nvPr/>
        </p:nvSpPr>
        <p:spPr bwMode="auto">
          <a:xfrm>
            <a:off x="1260835" y="1571293"/>
            <a:ext cx="303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如此，位能差可如此定義：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92728" y="2320464"/>
                <a:ext cx="417021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28" y="2320464"/>
                <a:ext cx="4170218" cy="997004"/>
              </a:xfrm>
              <a:prstGeom prst="rect">
                <a:avLst/>
              </a:prstGeom>
              <a:blipFill>
                <a:blip r:embed="rId3"/>
                <a:stretch>
                  <a:fillRect t="-92500" r="-909" b="-151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/>
          <p:nvPr/>
        </p:nvSpPr>
        <p:spPr bwMode="auto">
          <a:xfrm>
            <a:off x="1260835" y="3848047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此定義與計算功的路徑無關。</a:t>
            </a:r>
          </a:p>
        </p:txBody>
      </p:sp>
      <p:pic>
        <p:nvPicPr>
          <p:cNvPr id="22" name="Picture 2" descr="F08_04">
            <a:extLst>
              <a:ext uri="{FF2B5EF4-FFF2-40B4-BE49-F238E27FC236}">
                <a16:creationId xmlns:a16="http://schemas.microsoft.com/office/drawing/2014/main" id="{72526A02-05FD-7D4E-8497-A82CCA7DA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23751" r="49426" b="23751"/>
          <a:stretch/>
        </p:blipFill>
        <p:spPr bwMode="auto">
          <a:xfrm>
            <a:off x="5139647" y="3561817"/>
            <a:ext cx="221672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139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Line 4"/>
          <p:cNvSpPr>
            <a:spLocks noChangeShapeType="1"/>
          </p:cNvSpPr>
          <p:nvPr/>
        </p:nvSpPr>
        <p:spPr bwMode="auto">
          <a:xfrm>
            <a:off x="2209800" y="19812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3200400" y="1828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7524" name="Text Box 7"/>
          <p:cNvSpPr txBox="1">
            <a:spLocks noChangeArrowheads="1"/>
          </p:cNvSpPr>
          <p:nvPr/>
        </p:nvSpPr>
        <p:spPr bwMode="auto">
          <a:xfrm>
            <a:off x="6096000" y="1752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07525" name="Text Box 8"/>
          <p:cNvSpPr txBox="1">
            <a:spLocks noChangeArrowheads="1"/>
          </p:cNvSpPr>
          <p:nvPr/>
        </p:nvSpPr>
        <p:spPr bwMode="auto">
          <a:xfrm>
            <a:off x="3124200" y="2286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i="1" baseline="-25000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TW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6" name="Text Box 9"/>
          <p:cNvSpPr txBox="1">
            <a:spLocks noChangeArrowheads="1"/>
          </p:cNvSpPr>
          <p:nvPr/>
        </p:nvSpPr>
        <p:spPr bwMode="auto">
          <a:xfrm>
            <a:off x="31242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i="1" baseline="-2500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zh-TW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200400" y="18288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7528" name="文字方塊 8"/>
          <p:cNvSpPr txBox="1">
            <a:spLocks noChangeArrowheads="1"/>
          </p:cNvSpPr>
          <p:nvPr/>
        </p:nvSpPr>
        <p:spPr bwMode="auto">
          <a:xfrm>
            <a:off x="2209800" y="480060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一維運動中。由位置決定的力是保守力！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5181600" y="1828800"/>
            <a:ext cx="304800" cy="304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963AD82-662D-6D4A-8A18-01E17A6FCCEF}"/>
                  </a:ext>
                </a:extLst>
              </p:cNvPr>
              <p:cNvSpPr txBox="1"/>
              <p:nvPr/>
            </p:nvSpPr>
            <p:spPr bwMode="auto">
              <a:xfrm>
                <a:off x="2198727" y="3790390"/>
                <a:ext cx="3314177" cy="8720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963AD82-662D-6D4A-8A18-01E17A6FC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8727" y="3790390"/>
                <a:ext cx="3314177" cy="872098"/>
              </a:xfrm>
              <a:prstGeom prst="rect">
                <a:avLst/>
              </a:prstGeom>
              <a:blipFill>
                <a:blip r:embed="rId2"/>
                <a:stretch>
                  <a:fillRect l="-12595" t="-115714" r="-763" b="-17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1666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10" grpId="0" animBg="1"/>
      <p:bldP spid="10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3352800" y="160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靜電力是不是保守力？</a:t>
            </a:r>
          </a:p>
        </p:txBody>
      </p:sp>
      <p:pic>
        <p:nvPicPr>
          <p:cNvPr id="108547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3"/>
          <a:stretch>
            <a:fillRect/>
          </a:stretch>
        </p:blipFill>
        <p:spPr bwMode="auto">
          <a:xfrm>
            <a:off x="2286000" y="2667000"/>
            <a:ext cx="49863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Oval 5"/>
          <p:cNvSpPr>
            <a:spLocks noChangeArrowheads="1"/>
          </p:cNvSpPr>
          <p:nvPr/>
        </p:nvSpPr>
        <p:spPr bwMode="auto">
          <a:xfrm>
            <a:off x="4114800" y="3048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457200" y="1890415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Text Box 6"/>
              <p:cNvSpPr txBox="1">
                <a:spLocks noChangeArrowheads="1"/>
              </p:cNvSpPr>
              <p:nvPr/>
            </p:nvSpPr>
            <p:spPr bwMode="auto">
              <a:xfrm>
                <a:off x="4176628" y="3376315"/>
                <a:ext cx="31242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垂直於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的運動不作功</a:t>
                </a:r>
              </a:p>
            </p:txBody>
          </p:sp>
        </mc:Choice>
        <mc:Fallback xmlns="">
          <p:sp>
            <p:nvSpPr>
              <p:cNvPr id="53257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6628" y="3376315"/>
                <a:ext cx="3124200" cy="369888"/>
              </a:xfrm>
              <a:prstGeom prst="rect">
                <a:avLst/>
              </a:prstGeom>
              <a:blipFill rotWithShape="1">
                <a:blip r:embed="rId4"/>
                <a:stretch>
                  <a:fillRect l="-15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715797" y="976745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考慮一固定電荷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/>
              <a:t> 旁一可運動的小電荷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53259" name="Text Box 9"/>
          <p:cNvSpPr txBox="1">
            <a:spLocks noChangeArrowheads="1"/>
          </p:cNvSpPr>
          <p:nvPr/>
        </p:nvSpPr>
        <p:spPr bwMode="auto">
          <a:xfrm>
            <a:off x="6361845" y="5843745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TW" altLang="en-US" i="1" dirty="0"/>
              <a:t> </a:t>
            </a:r>
            <a:r>
              <a:rPr lang="zh-TW" altLang="en-US" dirty="0"/>
              <a:t>的方向無關</a:t>
            </a:r>
          </a:p>
        </p:txBody>
      </p:sp>
      <p:sp>
        <p:nvSpPr>
          <p:cNvPr id="53260" name="Text Box 11"/>
          <p:cNvSpPr txBox="1">
            <a:spLocks noChangeArrowheads="1"/>
          </p:cNvSpPr>
          <p:nvPr/>
        </p:nvSpPr>
        <p:spPr bwMode="auto">
          <a:xfrm>
            <a:off x="990600" y="196661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A’</a:t>
            </a:r>
          </a:p>
        </p:txBody>
      </p:sp>
      <p:sp>
        <p:nvSpPr>
          <p:cNvPr id="109579" name="Oval 12"/>
          <p:cNvSpPr>
            <a:spLocks noChangeArrowheads="1"/>
          </p:cNvSpPr>
          <p:nvPr/>
        </p:nvSpPr>
        <p:spPr bwMode="auto">
          <a:xfrm>
            <a:off x="1371600" y="219521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9580" name="Oval 13"/>
          <p:cNvSpPr>
            <a:spLocks noChangeArrowheads="1"/>
          </p:cNvSpPr>
          <p:nvPr/>
        </p:nvSpPr>
        <p:spPr bwMode="auto">
          <a:xfrm>
            <a:off x="304800" y="2271415"/>
            <a:ext cx="2209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3263" name="Freeform 14"/>
          <p:cNvSpPr>
            <a:spLocks/>
          </p:cNvSpPr>
          <p:nvPr/>
        </p:nvSpPr>
        <p:spPr bwMode="auto">
          <a:xfrm>
            <a:off x="1371600" y="2017415"/>
            <a:ext cx="1676400" cy="254000"/>
          </a:xfrm>
          <a:custGeom>
            <a:avLst/>
            <a:gdLst>
              <a:gd name="T0" fmla="*/ 0 w 1056"/>
              <a:gd name="T1" fmla="*/ 2147483647 h 160"/>
              <a:gd name="T2" fmla="*/ 2147483647 w 1056"/>
              <a:gd name="T3" fmla="*/ 2147483647 h 160"/>
              <a:gd name="T4" fmla="*/ 2147483647 w 1056"/>
              <a:gd name="T5" fmla="*/ 2147483647 h 160"/>
              <a:gd name="T6" fmla="*/ 2147483647 w 1056"/>
              <a:gd name="T7" fmla="*/ 2147483647 h 160"/>
              <a:gd name="T8" fmla="*/ 2147483647 w 1056"/>
              <a:gd name="T9" fmla="*/ 2147483647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60"/>
              <a:gd name="T17" fmla="*/ 1056 w 1056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60">
                <a:moveTo>
                  <a:pt x="0" y="160"/>
                </a:moveTo>
                <a:cubicBezTo>
                  <a:pt x="72" y="96"/>
                  <a:pt x="144" y="32"/>
                  <a:pt x="240" y="16"/>
                </a:cubicBezTo>
                <a:cubicBezTo>
                  <a:pt x="336" y="0"/>
                  <a:pt x="488" y="56"/>
                  <a:pt x="576" y="64"/>
                </a:cubicBezTo>
                <a:cubicBezTo>
                  <a:pt x="664" y="72"/>
                  <a:pt x="688" y="64"/>
                  <a:pt x="768" y="64"/>
                </a:cubicBezTo>
                <a:cubicBezTo>
                  <a:pt x="848" y="64"/>
                  <a:pt x="1008" y="64"/>
                  <a:pt x="1056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64" name="Line 15"/>
          <p:cNvSpPr>
            <a:spLocks noChangeShapeType="1"/>
          </p:cNvSpPr>
          <p:nvPr/>
        </p:nvSpPr>
        <p:spPr bwMode="auto">
          <a:xfrm flipV="1">
            <a:off x="2286000" y="211901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9583" name="Line 16"/>
          <p:cNvSpPr>
            <a:spLocks noChangeShapeType="1"/>
          </p:cNvSpPr>
          <p:nvPr/>
        </p:nvSpPr>
        <p:spPr bwMode="auto">
          <a:xfrm>
            <a:off x="2514600" y="3429000"/>
            <a:ext cx="304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958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510718"/>
              </p:ext>
            </p:extLst>
          </p:nvPr>
        </p:nvGraphicFramePr>
        <p:xfrm>
          <a:off x="2514600" y="3490615"/>
          <a:ext cx="2286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90335" imgH="177646" progId="Equation.3">
                  <p:embed/>
                </p:oleObj>
              </mc:Choice>
              <mc:Fallback>
                <p:oleObj name="方程式" r:id="rId5" imgW="190335" imgH="17764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90615"/>
                        <a:ext cx="22860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6" name="Line 18"/>
          <p:cNvSpPr>
            <a:spLocks noChangeShapeType="1"/>
          </p:cNvSpPr>
          <p:nvPr/>
        </p:nvSpPr>
        <p:spPr bwMode="auto">
          <a:xfrm flipV="1">
            <a:off x="2286000" y="2119015"/>
            <a:ext cx="762000" cy="6096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V="1">
            <a:off x="2362200" y="2578743"/>
            <a:ext cx="228600" cy="203201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196628" y="1452536"/>
                <a:ext cx="1600199" cy="81887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28" y="1452536"/>
                <a:ext cx="1600199" cy="8188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899148" y="1560517"/>
                <a:ext cx="1746504" cy="65979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148" y="1560517"/>
                <a:ext cx="1746504" cy="6597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221319" y="4466004"/>
                <a:ext cx="2032864" cy="94109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𝑄𝑞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319" y="4466004"/>
                <a:ext cx="2032864" cy="941091"/>
              </a:xfrm>
              <a:prstGeom prst="rect">
                <a:avLst/>
              </a:prstGeom>
              <a:blipFill>
                <a:blip r:embed="rId9"/>
                <a:stretch>
                  <a:fillRect l="-27329" t="-105333" b="-158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177309" y="2438400"/>
                <a:ext cx="4890491" cy="76456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𝑄𝑞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𝑄𝑞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309" y="2438400"/>
                <a:ext cx="4890491" cy="76456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6638755" y="3376315"/>
                <a:ext cx="1334468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755" y="3376315"/>
                <a:ext cx="1334468" cy="369332"/>
              </a:xfrm>
              <a:prstGeom prst="rect">
                <a:avLst/>
              </a:prstGeom>
              <a:blipFill>
                <a:blip r:embed="rId11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4193610" y="5671348"/>
                <a:ext cx="2092035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610" y="5671348"/>
                <a:ext cx="2092035" cy="7146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13">
            <a:extLst>
              <a:ext uri="{FF2B5EF4-FFF2-40B4-BE49-F238E27FC236}">
                <a16:creationId xmlns:a16="http://schemas.microsoft.com/office/drawing/2014/main" id="{901B40C9-D7C6-D146-AD4E-0E2B1825B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7416"/>
            <a:ext cx="2819400" cy="2706984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F7A7B7F-E3A8-6347-BFDD-DB2DAF87DD7E}"/>
                  </a:ext>
                </a:extLst>
              </p:cNvPr>
              <p:cNvSpPr txBox="1"/>
              <p:nvPr/>
            </p:nvSpPr>
            <p:spPr bwMode="auto">
              <a:xfrm>
                <a:off x="2527911" y="3490615"/>
                <a:ext cx="201978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1" lang="zh-TW" altLang="en-US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kumimoji="1"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F7A7B7F-E3A8-6347-BFDD-DB2DAF87D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7911" y="3490615"/>
                <a:ext cx="201978" cy="246221"/>
              </a:xfrm>
              <a:prstGeom prst="rect">
                <a:avLst/>
              </a:prstGeom>
              <a:blipFill>
                <a:blip r:embed="rId13"/>
                <a:stretch>
                  <a:fillRect l="-29412" t="-25000" r="-52941" b="-4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B252BA53-1933-CE4A-A115-8DF847CDAA75}"/>
                  </a:ext>
                </a:extLst>
              </p:cNvPr>
              <p:cNvSpPr txBox="1"/>
              <p:nvPr/>
            </p:nvSpPr>
            <p:spPr bwMode="auto">
              <a:xfrm>
                <a:off x="2528597" y="2869452"/>
                <a:ext cx="239296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TW" altLang="en-US" sz="14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kumimoji="1" lang="en-US" altLang="zh-TW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kumimoji="1" lang="zh-TW" alt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B252BA53-1933-CE4A-A115-8DF847CDA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8597" y="2869452"/>
                <a:ext cx="239296" cy="215444"/>
              </a:xfrm>
              <a:prstGeom prst="rect">
                <a:avLst/>
              </a:prstGeom>
              <a:blipFill>
                <a:blip r:embed="rId14"/>
                <a:stretch>
                  <a:fillRect l="-10000" r="-5000"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BD1EDAFD-F8AA-2F45-8CF3-9EE2FBC2BA8C}"/>
                  </a:ext>
                </a:extLst>
              </p:cNvPr>
              <p:cNvSpPr txBox="1"/>
              <p:nvPr/>
            </p:nvSpPr>
            <p:spPr bwMode="auto">
              <a:xfrm>
                <a:off x="2655522" y="2438400"/>
                <a:ext cx="201978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1" lang="zh-TW" altLang="en-US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kumimoji="1"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BD1EDAFD-F8AA-2F45-8CF3-9EE2FBC2B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5522" y="2438400"/>
                <a:ext cx="201978" cy="246221"/>
              </a:xfrm>
              <a:prstGeom prst="rect">
                <a:avLst/>
              </a:prstGeom>
              <a:blipFill>
                <a:blip r:embed="rId15"/>
                <a:stretch>
                  <a:fillRect l="-29412" t="-26316" r="-52941" b="-473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2540948E-F252-2F4E-ACC4-67F17D54DE99}"/>
              </a:ext>
            </a:extLst>
          </p:cNvPr>
          <p:cNvSpPr txBox="1"/>
          <p:nvPr/>
        </p:nvSpPr>
        <p:spPr bwMode="auto">
          <a:xfrm>
            <a:off x="4144889" y="3802744"/>
            <a:ext cx="4694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沿此路徑所作功與完全沿徑向的路徑相等！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F53C2D2-593E-8247-89ED-59025F2AF81B}"/>
                  </a:ext>
                </a:extLst>
              </p:cNvPr>
              <p:cNvSpPr txBox="1"/>
              <p:nvPr/>
            </p:nvSpPr>
            <p:spPr bwMode="auto">
              <a:xfrm>
                <a:off x="3025079" y="3414415"/>
                <a:ext cx="153568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F53C2D2-593E-8247-89ED-59025F2AF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5079" y="3414415"/>
                <a:ext cx="153568" cy="246221"/>
              </a:xfrm>
              <a:prstGeom prst="rect">
                <a:avLst/>
              </a:prstGeom>
              <a:blipFill>
                <a:blip r:embed="rId16"/>
                <a:stretch>
                  <a:fillRect l="-7692" t="-15000" r="-230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/>
      <p:bldP spid="53260" grpId="0"/>
      <p:bldP spid="53263" grpId="0" animBg="1"/>
      <p:bldP spid="53264" grpId="0" animBg="1"/>
      <p:bldP spid="53266" grpId="0" animBg="1"/>
      <p:bldP spid="53267" grpId="0" animBg="1"/>
      <p:bldP spid="22" grpId="0" animBg="1"/>
      <p:bldP spid="25" grpId="0" animBg="1"/>
      <p:bldP spid="28" grpId="0"/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1333500" y="5410200"/>
            <a:ext cx="3810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靜電力為保守力，可以定義電位能</a:t>
            </a:r>
          </a:p>
        </p:txBody>
      </p:sp>
      <p:sp>
        <p:nvSpPr>
          <p:cNvPr id="57354" name="文字方塊 9"/>
          <p:cNvSpPr txBox="1">
            <a:spLocks noChangeArrowheads="1"/>
          </p:cNvSpPr>
          <p:nvPr/>
        </p:nvSpPr>
        <p:spPr bwMode="auto">
          <a:xfrm>
            <a:off x="1333500" y="4996656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沿任一封閉曲線，庫倫靜電力所作的功必為零！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143500" y="1664003"/>
                <a:ext cx="3429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0" y="1664003"/>
                <a:ext cx="3429000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fig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1333500" y="1655074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手繪多邊形 1"/>
          <p:cNvSpPr/>
          <p:nvPr/>
        </p:nvSpPr>
        <p:spPr>
          <a:xfrm>
            <a:off x="2892136" y="1876747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4218709" y="2645674"/>
            <a:ext cx="76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1295400" y="109669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出發再回到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，形成一封閉曲線。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hia-Hung Chang\Downloads\Data\Knight\Media\Chapter10\Images\10_3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2209800"/>
            <a:ext cx="43830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667000" y="838200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同樣的思考也可以運用在彈簧的運動！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87782" y="1371600"/>
                <a:ext cx="3497624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782" y="1371600"/>
                <a:ext cx="3497624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67200" y="5715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715000"/>
                <a:ext cx="304800" cy="304800"/>
              </a:xfrm>
              <a:prstGeom prst="rect">
                <a:avLst/>
              </a:prstGeom>
              <a:blipFill rotWithShape="1">
                <a:blip r:embed="rId4"/>
                <a:stretch>
                  <a:fillRect l="-18000"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文字方塊 10"/>
          <p:cNvSpPr txBox="1">
            <a:spLocks noChangeArrowheads="1"/>
          </p:cNvSpPr>
          <p:nvPr/>
        </p:nvSpPr>
        <p:spPr bwMode="auto">
          <a:xfrm>
            <a:off x="1099198" y="5486400"/>
            <a:ext cx="6597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任何中心力（原子力、萬有引力）都是保守力！都可定義位能。</a:t>
            </a:r>
          </a:p>
        </p:txBody>
      </p:sp>
      <p:sp>
        <p:nvSpPr>
          <p:cNvPr id="57356" name="文字方塊 11"/>
          <p:cNvSpPr txBox="1">
            <a:spLocks noChangeArrowheads="1"/>
          </p:cNvSpPr>
          <p:nvPr/>
        </p:nvSpPr>
        <p:spPr bwMode="auto">
          <a:xfrm>
            <a:off x="1119980" y="1098766"/>
            <a:ext cx="544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中心力是力的方向沿著半徑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TW"/>
              <a:t> </a:t>
            </a:r>
            <a:r>
              <a:rPr lang="zh-TW" altLang="en-US"/>
              <a:t>方向，大小由距離決定</a:t>
            </a:r>
          </a:p>
        </p:txBody>
      </p:sp>
      <p:sp>
        <p:nvSpPr>
          <p:cNvPr id="111627" name="矩形 2"/>
          <p:cNvSpPr>
            <a:spLocks noChangeArrowheads="1"/>
          </p:cNvSpPr>
          <p:nvPr/>
        </p:nvSpPr>
        <p:spPr bwMode="auto">
          <a:xfrm>
            <a:off x="1137442" y="659029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同樣的證明適用於任何中心力，</a:t>
            </a:r>
          </a:p>
        </p:txBody>
      </p:sp>
      <p:sp>
        <p:nvSpPr>
          <p:cNvPr id="111630" name="文字方塊 5"/>
          <p:cNvSpPr txBox="1">
            <a:spLocks noChangeArrowheads="1"/>
          </p:cNvSpPr>
          <p:nvPr/>
        </p:nvSpPr>
        <p:spPr bwMode="auto">
          <a:xfrm>
            <a:off x="3876240" y="3349841"/>
            <a:ext cx="501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三維的中心力所作的功等同於沿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方向一維的力</a:t>
            </a:r>
          </a:p>
        </p:txBody>
      </p:sp>
      <p:pic>
        <p:nvPicPr>
          <p:cNvPr id="15" name="Picture 2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415923" y="1702016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手繪多邊形 15"/>
          <p:cNvSpPr/>
          <p:nvPr/>
        </p:nvSpPr>
        <p:spPr>
          <a:xfrm>
            <a:off x="1974559" y="1923689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/>
          <p:cNvCxnSpPr/>
          <p:nvPr/>
        </p:nvCxnSpPr>
        <p:spPr>
          <a:xfrm>
            <a:off x="3301132" y="2692616"/>
            <a:ext cx="76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962398" y="1704846"/>
                <a:ext cx="1498872" cy="4029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8" y="1704846"/>
                <a:ext cx="1498872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21212" r="-13821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62399" y="2221470"/>
                <a:ext cx="4928754" cy="10309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2221470"/>
                <a:ext cx="4928754" cy="103098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962398" y="4343400"/>
                <a:ext cx="2952749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8" y="4343400"/>
                <a:ext cx="2952749" cy="94051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>
            <a:off x="3962398" y="3886200"/>
            <a:ext cx="396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出發再回到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，形成一封閉曲線</a:t>
            </a:r>
            <a:r>
              <a:rPr lang="en-US" altLang="zh-TW" dirty="0"/>
              <a:t>: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2438770" y="3265582"/>
            <a:ext cx="304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271099"/>
              </p:ext>
            </p:extLst>
          </p:nvPr>
        </p:nvGraphicFramePr>
        <p:xfrm>
          <a:off x="2476870" y="3322060"/>
          <a:ext cx="2286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90335" imgH="177646" progId="Equation.3">
                  <p:embed/>
                </p:oleObj>
              </mc:Choice>
              <mc:Fallback>
                <p:oleObj name="方程式" r:id="rId7" imgW="190335" imgH="17764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870" y="3322060"/>
                        <a:ext cx="22860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24810" y="3226016"/>
                <a:ext cx="228415" cy="308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zh-TW" altLang="en-US" sz="1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10" y="3226016"/>
                <a:ext cx="228415" cy="308769"/>
              </a:xfrm>
              <a:prstGeom prst="rect">
                <a:avLst/>
              </a:prstGeom>
              <a:blipFill rotWithShape="1">
                <a:blip r:embed="rId9"/>
                <a:stretch>
                  <a:fillRect l="-23684" t="-15686" r="-5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Text Box 4"/>
          <p:cNvSpPr txBox="1">
            <a:spLocks noChangeArrowheads="1"/>
          </p:cNvSpPr>
          <p:nvPr/>
        </p:nvSpPr>
        <p:spPr bwMode="auto">
          <a:xfrm>
            <a:off x="4114800" y="821098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電位能</a:t>
            </a:r>
          </a:p>
        </p:txBody>
      </p:sp>
      <p:pic>
        <p:nvPicPr>
          <p:cNvPr id="112647" name="Picture 6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7"/>
          <a:stretch>
            <a:fillRect/>
          </a:stretch>
        </p:blipFill>
        <p:spPr bwMode="auto">
          <a:xfrm>
            <a:off x="304800" y="1447800"/>
            <a:ext cx="2784475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200400" y="1447800"/>
                <a:ext cx="5638800" cy="99110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𝑄𝑞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5638800" cy="9911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00400" y="3810000"/>
                <a:ext cx="3048000" cy="968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810000"/>
                <a:ext cx="3048000" cy="9686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193473" y="2819400"/>
                <a:ext cx="2722418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選擇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∞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b="0" i="0" smtClean="0">
                        <a:latin typeface="Cambria Math"/>
                      </a:rPr>
                      <m:t>0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473" y="2819400"/>
                <a:ext cx="2722418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2018" t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2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74"/>
          <a:stretch>
            <a:fillRect/>
          </a:stretch>
        </p:blipFill>
        <p:spPr bwMode="auto">
          <a:xfrm>
            <a:off x="1676400" y="1828800"/>
            <a:ext cx="3022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69" name="Rectangle 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70" name="Text Box 9"/>
          <p:cNvSpPr txBox="1">
            <a:spLocks noChangeArrowheads="1"/>
          </p:cNvSpPr>
          <p:nvPr/>
        </p:nvSpPr>
        <p:spPr bwMode="auto">
          <a:xfrm>
            <a:off x="1600200" y="381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摩擦力是否是保守力？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676400" y="44958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將方塊在斜面上移到高處後，再移回到原位</a:t>
            </a:r>
          </a:p>
        </p:txBody>
      </p:sp>
      <p:sp>
        <p:nvSpPr>
          <p:cNvPr id="56330" name="Text Box 15"/>
          <p:cNvSpPr txBox="1">
            <a:spLocks noChangeArrowheads="1"/>
          </p:cNvSpPr>
          <p:nvPr/>
        </p:nvSpPr>
        <p:spPr bwMode="auto">
          <a:xfrm>
            <a:off x="4663209" y="4953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摩擦力不是保守力</a:t>
            </a:r>
          </a:p>
        </p:txBody>
      </p:sp>
      <p:sp>
        <p:nvSpPr>
          <p:cNvPr id="113675" name="Text Box 16"/>
          <p:cNvSpPr txBox="1">
            <a:spLocks noChangeArrowheads="1"/>
          </p:cNvSpPr>
          <p:nvPr/>
        </p:nvSpPr>
        <p:spPr bwMode="auto">
          <a:xfrm>
            <a:off x="1600200" y="838200"/>
            <a:ext cx="495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動摩擦力大小是常數，但方向與速度有關</a:t>
            </a:r>
          </a:p>
        </p:txBody>
      </p:sp>
      <p:sp>
        <p:nvSpPr>
          <p:cNvPr id="113677" name="文字方塊 12"/>
          <p:cNvSpPr txBox="1">
            <a:spLocks noChangeArrowheads="1"/>
          </p:cNvSpPr>
          <p:nvPr/>
        </p:nvSpPr>
        <p:spPr bwMode="auto">
          <a:xfrm>
            <a:off x="3276600" y="1343891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動摩擦力與位移永遠反向，所作必為負功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752600" y="5486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相對地，同樣過程中，重力所作的功為零。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676400" y="1295400"/>
                <a:ext cx="12935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1295400"/>
                <a:ext cx="129355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739900" y="4940565"/>
                <a:ext cx="2895600" cy="39158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900" y="4940565"/>
                <a:ext cx="2895600" cy="391582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739900" y="5943600"/>
                <a:ext cx="2679700" cy="39190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𝑚𝑔h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𝑚𝑔h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900" y="5943600"/>
                <a:ext cx="2679700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781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330" grpId="0"/>
      <p:bldP spid="3" grpId="0"/>
      <p:bldP spid="16" grpId="0" animBg="1"/>
      <p:bldP spid="1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8" t="27357" r="10448" b="25500"/>
          <a:stretch>
            <a:fillRect/>
          </a:stretch>
        </p:blipFill>
        <p:spPr bwMode="auto">
          <a:xfrm>
            <a:off x="2052272" y="1948934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1920653" y="473737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摩擦力不是保守力</a:t>
            </a:r>
          </a:p>
        </p:txBody>
      </p:sp>
      <p:sp>
        <p:nvSpPr>
          <p:cNvPr id="114693" name="文字方塊 4"/>
          <p:cNvSpPr txBox="1">
            <a:spLocks noChangeArrowheads="1"/>
          </p:cNvSpPr>
          <p:nvPr/>
        </p:nvSpPr>
        <p:spPr bwMode="auto">
          <a:xfrm>
            <a:off x="2047144" y="1415534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在三度空間中也是如此：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052272" y="3777734"/>
                <a:ext cx="3453381" cy="81887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≠0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272" y="3777734"/>
                <a:ext cx="3453381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709872" y="3930134"/>
                <a:ext cx="23884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zh-TW" altLang="en-US" dirty="0"/>
                  <a:t>是封閉路徑的全長。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872" y="3930134"/>
                <a:ext cx="2388474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6667" r="-2046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4"/>
          <p:cNvSpPr>
            <a:spLocks noChangeShapeType="1"/>
          </p:cNvSpPr>
          <p:nvPr/>
        </p:nvSpPr>
        <p:spPr bwMode="auto">
          <a:xfrm flipH="1">
            <a:off x="19050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5" name="Line 5"/>
          <p:cNvSpPr>
            <a:spLocks noChangeShapeType="1"/>
          </p:cNvSpPr>
          <p:nvPr/>
        </p:nvSpPr>
        <p:spPr bwMode="auto">
          <a:xfrm>
            <a:off x="19050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6" name="Line 6"/>
          <p:cNvSpPr>
            <a:spLocks noChangeShapeType="1"/>
          </p:cNvSpPr>
          <p:nvPr/>
        </p:nvSpPr>
        <p:spPr bwMode="auto">
          <a:xfrm flipV="1">
            <a:off x="22098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>
            <a:off x="1905000" y="3091656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18" name="Line 8"/>
          <p:cNvSpPr>
            <a:spLocks noChangeShapeType="1"/>
          </p:cNvSpPr>
          <p:nvPr/>
        </p:nvSpPr>
        <p:spPr bwMode="auto">
          <a:xfrm flipH="1">
            <a:off x="58674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9" name="Line 9"/>
          <p:cNvSpPr>
            <a:spLocks noChangeShapeType="1"/>
          </p:cNvSpPr>
          <p:nvPr/>
        </p:nvSpPr>
        <p:spPr bwMode="auto">
          <a:xfrm>
            <a:off x="58674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0" name="Line 10"/>
          <p:cNvSpPr>
            <a:spLocks noChangeShapeType="1"/>
          </p:cNvSpPr>
          <p:nvPr/>
        </p:nvSpPr>
        <p:spPr bwMode="auto">
          <a:xfrm flipV="1">
            <a:off x="61722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1" name="Rectangle 11"/>
          <p:cNvSpPr>
            <a:spLocks noChangeArrowheads="1"/>
          </p:cNvSpPr>
          <p:nvPr/>
        </p:nvSpPr>
        <p:spPr bwMode="auto">
          <a:xfrm>
            <a:off x="5867400" y="278685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22" name="AutoShape 12"/>
          <p:cNvSpPr>
            <a:spLocks noChangeArrowheads="1"/>
          </p:cNvSpPr>
          <p:nvPr/>
        </p:nvSpPr>
        <p:spPr bwMode="auto">
          <a:xfrm>
            <a:off x="1905000" y="1796256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723" name="Text Box 13"/>
              <p:cNvSpPr txBox="1">
                <a:spLocks noChangeArrowheads="1"/>
              </p:cNvSpPr>
              <p:nvPr/>
            </p:nvSpPr>
            <p:spPr bwMode="auto">
              <a:xfrm>
                <a:off x="741218" y="1715220"/>
                <a:ext cx="1087582" cy="439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572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218" y="1715220"/>
                <a:ext cx="1087582" cy="439479"/>
              </a:xfrm>
              <a:prstGeom prst="rect">
                <a:avLst/>
              </a:prstGeom>
              <a:blipFill rotWithShape="1">
                <a:blip r:embed="rId2"/>
                <a:stretch>
                  <a:fillRect r="-2247" b="-13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724" name="Text Box 14"/>
          <p:cNvSpPr txBox="1">
            <a:spLocks noChangeArrowheads="1"/>
          </p:cNvSpPr>
          <p:nvPr/>
        </p:nvSpPr>
        <p:spPr bwMode="auto">
          <a:xfrm>
            <a:off x="22860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15725" name="Text Box 15"/>
          <p:cNvSpPr txBox="1">
            <a:spLocks noChangeArrowheads="1"/>
          </p:cNvSpPr>
          <p:nvPr/>
        </p:nvSpPr>
        <p:spPr bwMode="auto">
          <a:xfrm>
            <a:off x="61722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5726" name="Line 16"/>
          <p:cNvSpPr>
            <a:spLocks noChangeShapeType="1"/>
          </p:cNvSpPr>
          <p:nvPr/>
        </p:nvSpPr>
        <p:spPr bwMode="auto">
          <a:xfrm flipH="1">
            <a:off x="69342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7" name="Line 17"/>
          <p:cNvSpPr>
            <a:spLocks noChangeShapeType="1"/>
          </p:cNvSpPr>
          <p:nvPr/>
        </p:nvSpPr>
        <p:spPr bwMode="auto">
          <a:xfrm>
            <a:off x="69342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8" name="Line 18"/>
          <p:cNvSpPr>
            <a:spLocks noChangeShapeType="1"/>
          </p:cNvSpPr>
          <p:nvPr/>
        </p:nvSpPr>
        <p:spPr bwMode="auto">
          <a:xfrm flipV="1">
            <a:off x="72390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9" name="Rectangle 19"/>
          <p:cNvSpPr>
            <a:spLocks noChangeArrowheads="1"/>
          </p:cNvSpPr>
          <p:nvPr/>
        </p:nvSpPr>
        <p:spPr bwMode="auto">
          <a:xfrm>
            <a:off x="6934200" y="2939256"/>
            <a:ext cx="304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30" name="Text Box 20"/>
          <p:cNvSpPr txBox="1">
            <a:spLocks noChangeArrowheads="1"/>
          </p:cNvSpPr>
          <p:nvPr/>
        </p:nvSpPr>
        <p:spPr bwMode="auto">
          <a:xfrm>
            <a:off x="72390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5731" name="Line 21"/>
          <p:cNvSpPr>
            <a:spLocks noChangeShapeType="1"/>
          </p:cNvSpPr>
          <p:nvPr/>
        </p:nvSpPr>
        <p:spPr bwMode="auto">
          <a:xfrm flipH="1">
            <a:off x="29718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2" name="Line 22"/>
          <p:cNvSpPr>
            <a:spLocks noChangeShapeType="1"/>
          </p:cNvSpPr>
          <p:nvPr/>
        </p:nvSpPr>
        <p:spPr bwMode="auto">
          <a:xfrm>
            <a:off x="29718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3" name="Line 23"/>
          <p:cNvSpPr>
            <a:spLocks noChangeShapeType="1"/>
          </p:cNvSpPr>
          <p:nvPr/>
        </p:nvSpPr>
        <p:spPr bwMode="auto">
          <a:xfrm flipV="1">
            <a:off x="32766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4" name="Rectangle 24"/>
          <p:cNvSpPr>
            <a:spLocks noChangeArrowheads="1"/>
          </p:cNvSpPr>
          <p:nvPr/>
        </p:nvSpPr>
        <p:spPr bwMode="auto">
          <a:xfrm>
            <a:off x="2971800" y="3244056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35" name="Text Box 25"/>
          <p:cNvSpPr txBox="1">
            <a:spLocks noChangeArrowheads="1"/>
          </p:cNvSpPr>
          <p:nvPr/>
        </p:nvSpPr>
        <p:spPr bwMode="auto">
          <a:xfrm>
            <a:off x="32766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15737" name="Text Box 27"/>
          <p:cNvSpPr txBox="1">
            <a:spLocks noChangeArrowheads="1"/>
          </p:cNvSpPr>
          <p:nvPr/>
        </p:nvSpPr>
        <p:spPr bwMode="auto">
          <a:xfrm>
            <a:off x="4447309" y="3809999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推廣後的功與動能原理</a:t>
            </a:r>
          </a:p>
        </p:txBody>
      </p:sp>
      <p:sp>
        <p:nvSpPr>
          <p:cNvPr id="115740" name="文字方塊 28"/>
          <p:cNvSpPr txBox="1">
            <a:spLocks noChangeArrowheads="1"/>
          </p:cNvSpPr>
          <p:nvPr/>
        </p:nvSpPr>
        <p:spPr bwMode="auto">
          <a:xfrm>
            <a:off x="955964" y="1143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非保守力所作的功無法寫成一個位能的前後差，只能以功來處理</a:t>
            </a:r>
          </a:p>
        </p:txBody>
      </p:sp>
      <p:sp>
        <p:nvSpPr>
          <p:cNvPr id="115741" name="文字方塊 29"/>
          <p:cNvSpPr txBox="1">
            <a:spLocks noChangeArrowheads="1"/>
          </p:cNvSpPr>
          <p:nvPr/>
        </p:nvSpPr>
        <p:spPr bwMode="auto">
          <a:xfrm>
            <a:off x="4447309" y="42672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機械能並不守恆。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990600" y="685800"/>
            <a:ext cx="739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將粒子與保守力的施力者視為一個系統，所施的力可以位能處理。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447309" y="4876800"/>
            <a:ext cx="442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非保守力的功等於機械能的變化。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860948" y="1802698"/>
                <a:ext cx="5043304" cy="4394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保守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948" y="1802698"/>
                <a:ext cx="5043304" cy="439479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6" descr="F08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21832" r="14998"/>
          <a:stretch>
            <a:fillRect/>
          </a:stretch>
        </p:blipFill>
        <p:spPr bwMode="auto">
          <a:xfrm>
            <a:off x="685800" y="3701256"/>
            <a:ext cx="33528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fig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996"/>
          <a:stretch/>
        </p:blipFill>
        <p:spPr bwMode="auto">
          <a:xfrm>
            <a:off x="2576946" y="1524000"/>
            <a:ext cx="3911600" cy="334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1" name="Rectangle 9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2" name="Rectangle 11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3" name="Text Box 12"/>
          <p:cNvSpPr txBox="1">
            <a:spLocks noChangeArrowheads="1"/>
          </p:cNvSpPr>
          <p:nvPr/>
        </p:nvSpPr>
        <p:spPr bwMode="auto">
          <a:xfrm>
            <a:off x="3276600" y="914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將摩擦力視為外力</a:t>
            </a:r>
            <a:endParaRPr lang="en-US" altLang="zh-TW" i="1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2796770" y="5257800"/>
                <a:ext cx="35504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6770" y="5257800"/>
                <a:ext cx="355045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3429000" y="1427018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文字方塊 7"/>
          <p:cNvSpPr txBox="1">
            <a:spLocks noChangeArrowheads="1"/>
          </p:cNvSpPr>
          <p:nvPr/>
        </p:nvSpPr>
        <p:spPr bwMode="auto">
          <a:xfrm>
            <a:off x="3352800" y="5109585"/>
            <a:ext cx="403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自然界有一個傾向趨向最低位能處！</a:t>
            </a:r>
          </a:p>
        </p:txBody>
      </p:sp>
      <p:pic>
        <p:nvPicPr>
          <p:cNvPr id="117764" name="Picture 5" descr="C:\Users\Chia-Hung Chang\Downloads\Data\Knight\Media\Chapter10\Images\10_UnnumPho_p275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1447800"/>
            <a:ext cx="28237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文字方塊 9"/>
          <p:cNvSpPr txBox="1">
            <a:spLocks noChangeArrowheads="1"/>
          </p:cNvSpPr>
          <p:nvPr/>
        </p:nvSpPr>
        <p:spPr bwMode="auto">
          <a:xfrm>
            <a:off x="3352800" y="4652385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位能可以自然轉為動能，摩擦力會慢慢消耗機械能。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F08_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28494" r="6140" b="6784"/>
          <a:stretch>
            <a:fillRect/>
          </a:stretch>
        </p:blipFill>
        <p:spPr bwMode="auto">
          <a:xfrm>
            <a:off x="2700338" y="1200150"/>
            <a:ext cx="38147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5" descr="F08_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24213" r="5849" b="8925"/>
          <a:stretch>
            <a:fillRect/>
          </a:stretch>
        </p:blipFill>
        <p:spPr bwMode="auto">
          <a:xfrm>
            <a:off x="2100263" y="3843338"/>
            <a:ext cx="517207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2911070" y="3124200"/>
                <a:ext cx="35504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70" y="3124200"/>
                <a:ext cx="3550459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01422"/>
            <a:ext cx="278447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54615" y="2209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焦耳的實驗發現：</a:t>
            </a:r>
          </a:p>
        </p:txBody>
      </p:sp>
      <p:sp>
        <p:nvSpPr>
          <p:cNvPr id="119812" name="文字方塊 4"/>
          <p:cNvSpPr txBox="1">
            <a:spLocks noChangeArrowheads="1"/>
          </p:cNvSpPr>
          <p:nvPr/>
        </p:nvSpPr>
        <p:spPr bwMode="auto">
          <a:xfrm>
            <a:off x="554615" y="1219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有摩擦，似乎機械能就不守恒！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533834" y="4419600"/>
            <a:ext cx="6538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原來，摩擦力的功也可以寫成一個物理量的前後差！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3834" y="4876800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只是這個物理量與位置無關，而是與溫度有關！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54615" y="17526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但有摩擦，溫度會增加！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54615" y="2667000"/>
            <a:ext cx="378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摩擦力所作的功等於熱量，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40761" y="3124200"/>
            <a:ext cx="409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物體吸收熱量後，熱量正比於溫度差：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54615" y="3657600"/>
                <a:ext cx="4550785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friction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15" y="3657600"/>
                <a:ext cx="4550785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7" grpId="0"/>
      <p:bldP spid="8" grpId="0"/>
      <p:bldP spid="3" grpId="0"/>
      <p:bldP spid="4" grpId="0"/>
      <p:bldP spid="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35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41" name="Text Box 14"/>
          <p:cNvSpPr txBox="1">
            <a:spLocks noChangeArrowheads="1"/>
          </p:cNvSpPr>
          <p:nvPr/>
        </p:nvSpPr>
        <p:spPr bwMode="auto">
          <a:xfrm>
            <a:off x="4572000" y="36576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FF0000"/>
                </a:solidFill>
              </a:rPr>
              <a:t>內能</a:t>
            </a:r>
            <a:r>
              <a:rPr lang="zh-TW" altLang="en-US"/>
              <a:t>是溫度的函數</a:t>
            </a:r>
          </a:p>
        </p:txBody>
      </p:sp>
      <p:sp>
        <p:nvSpPr>
          <p:cNvPr id="120842" name="文字方塊 12"/>
          <p:cNvSpPr txBox="1">
            <a:spLocks noChangeArrowheads="1"/>
          </p:cNvSpPr>
          <p:nvPr/>
        </p:nvSpPr>
        <p:spPr bwMode="auto">
          <a:xfrm>
            <a:off x="1447800" y="14478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如果將溫度考慮進來，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844" name="文字方塊 12"/>
              <p:cNvSpPr txBox="1">
                <a:spLocks noChangeArrowheads="1"/>
              </p:cNvSpPr>
              <p:nvPr/>
            </p:nvSpPr>
            <p:spPr bwMode="auto">
              <a:xfrm>
                <a:off x="5780808" y="5116182"/>
                <a:ext cx="28644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𝐾</m:t>
                    </m:r>
                    <m:r>
                      <a:rPr lang="en-US" altLang="zh-TW" i="1">
                        <a:latin typeface="Cambria Math"/>
                      </a:rPr>
                      <m:t>+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  <a:ea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dirty="0"/>
                  <a:t>依舊是守恆量</a:t>
                </a:r>
              </a:p>
            </p:txBody>
          </p:sp>
        </mc:Choice>
        <mc:Fallback xmlns="">
          <p:sp>
            <p:nvSpPr>
              <p:cNvPr id="12084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0808" y="5116182"/>
                <a:ext cx="2864428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845" name="矩形 13"/>
          <p:cNvSpPr>
            <a:spLocks noChangeArrowheads="1"/>
          </p:cNvSpPr>
          <p:nvPr/>
        </p:nvSpPr>
        <p:spPr bwMode="auto">
          <a:xfrm>
            <a:off x="1447800" y="1905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摩擦作的功，也如位能，可以寫成一個物理量在前後狀態的改變！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47800" y="2362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此物理量顯然與外在運動狀態無關，定義為內能：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461655" y="2889082"/>
                <a:ext cx="4481945" cy="4113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55" y="2889082"/>
                <a:ext cx="4481945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61655" y="4343400"/>
                <a:ext cx="304800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55" y="4343400"/>
                <a:ext cx="30480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614300" y="3645932"/>
                <a:ext cx="950773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00" y="3645932"/>
                <a:ext cx="95077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1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0" tIns="0" rIns="0" bIns="0" rtlCol="0" anchor="ctr"/>
      <a:lstStyle>
        <a:defPPr algn="ctr">
          <a:defRPr sz="1400" i="1" smtClean="0">
            <a:solidFill>
              <a:schemeClr val="tx1"/>
            </a:solidFill>
            <a:latin typeface="Cambria Math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eaLnBrk="1" hangingPunct="1">
          <a:spcBef>
            <a:spcPct val="50000"/>
          </a:spcBef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5294</TotalTime>
  <Words>5224</Words>
  <Application>Microsoft Macintosh PowerPoint</Application>
  <PresentationFormat>On-screen Show (4:3)</PresentationFormat>
  <Paragraphs>655</Paragraphs>
  <Slides>108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Cambria Math</vt:lpstr>
      <vt:lpstr>Tahoma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原子力束縛態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473</cp:revision>
  <cp:lastPrinted>1601-01-01T00:00:00Z</cp:lastPrinted>
  <dcterms:created xsi:type="dcterms:W3CDTF">1601-01-01T00:00:00Z</dcterms:created>
  <dcterms:modified xsi:type="dcterms:W3CDTF">2023-11-13T04:35:06Z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