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99"/>
  </p:notesMasterIdLst>
  <p:sldIdLst>
    <p:sldId id="421" r:id="rId3"/>
    <p:sldId id="365" r:id="rId4"/>
    <p:sldId id="366" r:id="rId5"/>
    <p:sldId id="465" r:id="rId6"/>
    <p:sldId id="466" r:id="rId7"/>
    <p:sldId id="430" r:id="rId8"/>
    <p:sldId id="431" r:id="rId9"/>
    <p:sldId id="432" r:id="rId10"/>
    <p:sldId id="433" r:id="rId11"/>
    <p:sldId id="434" r:id="rId12"/>
    <p:sldId id="435" r:id="rId13"/>
    <p:sldId id="436" r:id="rId14"/>
    <p:sldId id="437" r:id="rId15"/>
    <p:sldId id="475" r:id="rId16"/>
    <p:sldId id="476" r:id="rId17"/>
    <p:sldId id="477" r:id="rId18"/>
    <p:sldId id="438" r:id="rId19"/>
    <p:sldId id="439" r:id="rId20"/>
    <p:sldId id="440" r:id="rId21"/>
    <p:sldId id="441" r:id="rId22"/>
    <p:sldId id="442" r:id="rId23"/>
    <p:sldId id="443" r:id="rId24"/>
    <p:sldId id="444" r:id="rId25"/>
    <p:sldId id="445" r:id="rId26"/>
    <p:sldId id="446" r:id="rId27"/>
    <p:sldId id="447" r:id="rId28"/>
    <p:sldId id="448" r:id="rId29"/>
    <p:sldId id="450" r:id="rId30"/>
    <p:sldId id="456" r:id="rId31"/>
    <p:sldId id="457" r:id="rId32"/>
    <p:sldId id="458" r:id="rId33"/>
    <p:sldId id="459" r:id="rId34"/>
    <p:sldId id="460" r:id="rId35"/>
    <p:sldId id="461" r:id="rId36"/>
    <p:sldId id="471" r:id="rId37"/>
    <p:sldId id="478" r:id="rId38"/>
    <p:sldId id="474" r:id="rId39"/>
    <p:sldId id="463" r:id="rId40"/>
    <p:sldId id="464" r:id="rId41"/>
    <p:sldId id="481" r:id="rId42"/>
    <p:sldId id="378" r:id="rId43"/>
    <p:sldId id="468" r:id="rId44"/>
    <p:sldId id="427" r:id="rId45"/>
    <p:sldId id="487" r:id="rId46"/>
    <p:sldId id="467" r:id="rId47"/>
    <p:sldId id="422" r:id="rId48"/>
    <p:sldId id="423" r:id="rId49"/>
    <p:sldId id="424" r:id="rId50"/>
    <p:sldId id="392" r:id="rId51"/>
    <p:sldId id="349" r:id="rId52"/>
    <p:sldId id="352" r:id="rId53"/>
    <p:sldId id="531" r:id="rId54"/>
    <p:sldId id="469" r:id="rId55"/>
    <p:sldId id="413" r:id="rId56"/>
    <p:sldId id="353" r:id="rId57"/>
    <p:sldId id="486" r:id="rId58"/>
    <p:sldId id="354" r:id="rId59"/>
    <p:sldId id="380" r:id="rId60"/>
    <p:sldId id="355" r:id="rId61"/>
    <p:sldId id="357" r:id="rId62"/>
    <p:sldId id="470" r:id="rId63"/>
    <p:sldId id="379" r:id="rId64"/>
    <p:sldId id="393" r:id="rId65"/>
    <p:sldId id="419" r:id="rId66"/>
    <p:sldId id="420" r:id="rId67"/>
    <p:sldId id="394" r:id="rId68"/>
    <p:sldId id="276" r:id="rId69"/>
    <p:sldId id="277" r:id="rId70"/>
    <p:sldId id="278" r:id="rId71"/>
    <p:sldId id="280" r:id="rId72"/>
    <p:sldId id="287" r:id="rId73"/>
    <p:sldId id="385" r:id="rId74"/>
    <p:sldId id="257" r:id="rId75"/>
    <p:sldId id="395" r:id="rId76"/>
    <p:sldId id="258" r:id="rId77"/>
    <p:sldId id="259" r:id="rId78"/>
    <p:sldId id="260" r:id="rId79"/>
    <p:sldId id="261" r:id="rId80"/>
    <p:sldId id="262" r:id="rId81"/>
    <p:sldId id="382" r:id="rId82"/>
    <p:sldId id="359" r:id="rId83"/>
    <p:sldId id="360" r:id="rId84"/>
    <p:sldId id="268" r:id="rId85"/>
    <p:sldId id="938" r:id="rId86"/>
    <p:sldId id="939" r:id="rId87"/>
    <p:sldId id="944" r:id="rId88"/>
    <p:sldId id="937" r:id="rId89"/>
    <p:sldId id="934" r:id="rId90"/>
    <p:sldId id="935" r:id="rId91"/>
    <p:sldId id="936" r:id="rId92"/>
    <p:sldId id="264" r:id="rId93"/>
    <p:sldId id="361" r:id="rId94"/>
    <p:sldId id="362" r:id="rId95"/>
    <p:sldId id="363" r:id="rId96"/>
    <p:sldId id="1709" r:id="rId97"/>
    <p:sldId id="290" r:id="rId98"/>
  </p:sldIdLst>
  <p:sldSz cx="9144000" cy="6858000" type="screen4x3"/>
  <p:notesSz cx="6858000" cy="9144000"/>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CEFEEF"/>
    <a:srgbClr val="99FFCC"/>
    <a:srgbClr val="CCECFF"/>
    <a:srgbClr val="CCFFFF"/>
    <a:srgbClr val="FFFFFF"/>
    <a:srgbClr val="A0ECEA"/>
    <a:srgbClr val="33CCCC"/>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89"/>
    <p:restoredTop sz="94660"/>
  </p:normalViewPr>
  <p:slideViewPr>
    <p:cSldViewPr>
      <p:cViewPr varScale="1">
        <p:scale>
          <a:sx n="124" d="100"/>
          <a:sy n="124" d="100"/>
        </p:scale>
        <p:origin x="952"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Times New Roman" charset="0"/>
                <a:ea typeface="新細明體" charset="0"/>
                <a:cs typeface="新細明體" charset="0"/>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30EB4BAD-AC1A-42D0-8444-5A864C5A1008}" type="datetimeFigureOut">
              <a:rPr lang="zh-TW" altLang="en-US"/>
              <a:pPr/>
              <a:t>2023/10/16</a:t>
            </a:fld>
            <a:endParaRPr lang="zh-TW" altLang="en-US"/>
          </a:p>
        </p:txBody>
      </p:sp>
      <p:sp>
        <p:nvSpPr>
          <p:cNvPr id="4" name="投影片影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atin typeface="Times New Roman" charset="0"/>
                <a:ea typeface="新細明體" charset="0"/>
                <a:cs typeface="新細明體" charset="0"/>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927E7F6-8865-460A-9F10-69EC7AD52A8B}" type="slidenum">
              <a:rPr lang="zh-TW" altLang="en-US"/>
              <a:pPr/>
              <a:t>‹#›</a:t>
            </a:fld>
            <a:endParaRPr lang="zh-TW" altLang="en-US"/>
          </a:p>
        </p:txBody>
      </p:sp>
    </p:spTree>
    <p:extLst>
      <p:ext uri="{BB962C8B-B14F-4D97-AF65-F5344CB8AC3E}">
        <p14:creationId xmlns:p14="http://schemas.microsoft.com/office/powerpoint/2010/main" val="1186608228"/>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kumimoji="1" sz="1200" kern="1200">
        <a:solidFill>
          <a:schemeClr val="tx1"/>
        </a:solidFill>
        <a:latin typeface="+mn-lt"/>
        <a:ea typeface="新細明體" pitchFamily="18" charset="-120"/>
        <a:cs typeface="+mn-cs"/>
      </a:defRPr>
    </a:lvl1pPr>
    <a:lvl2pPr marL="457200" algn="l" defTabSz="457200" rtl="0" fontAlgn="base">
      <a:spcBef>
        <a:spcPct val="30000"/>
      </a:spcBef>
      <a:spcAft>
        <a:spcPct val="0"/>
      </a:spcAft>
      <a:defRPr kumimoji="1" sz="1200" kern="1200">
        <a:solidFill>
          <a:schemeClr val="tx1"/>
        </a:solidFill>
        <a:latin typeface="+mn-lt"/>
        <a:ea typeface="新細明體" pitchFamily="18" charset="-120"/>
        <a:cs typeface="+mn-cs"/>
      </a:defRPr>
    </a:lvl2pPr>
    <a:lvl3pPr marL="914400" algn="l" defTabSz="457200" rtl="0" fontAlgn="base">
      <a:spcBef>
        <a:spcPct val="30000"/>
      </a:spcBef>
      <a:spcAft>
        <a:spcPct val="0"/>
      </a:spcAft>
      <a:defRPr kumimoji="1" sz="1200" kern="1200">
        <a:solidFill>
          <a:schemeClr val="tx1"/>
        </a:solidFill>
        <a:latin typeface="+mn-lt"/>
        <a:ea typeface="新細明體" pitchFamily="18" charset="-120"/>
        <a:cs typeface="+mn-cs"/>
      </a:defRPr>
    </a:lvl3pPr>
    <a:lvl4pPr marL="1371600" algn="l" defTabSz="457200" rtl="0" fontAlgn="base">
      <a:spcBef>
        <a:spcPct val="30000"/>
      </a:spcBef>
      <a:spcAft>
        <a:spcPct val="0"/>
      </a:spcAft>
      <a:defRPr kumimoji="1" sz="1200" kern="1200">
        <a:solidFill>
          <a:schemeClr val="tx1"/>
        </a:solidFill>
        <a:latin typeface="+mn-lt"/>
        <a:ea typeface="新細明體" pitchFamily="18" charset="-120"/>
        <a:cs typeface="+mn-cs"/>
      </a:defRPr>
    </a:lvl4pPr>
    <a:lvl5pPr marL="1828800" algn="l" defTabSz="457200" rtl="0" fontAlgn="base">
      <a:spcBef>
        <a:spcPct val="30000"/>
      </a:spcBef>
      <a:spcAft>
        <a:spcPct val="0"/>
      </a:spcAft>
      <a:defRPr kumimoji="1" sz="1200" kern="1200">
        <a:solidFill>
          <a:schemeClr val="tx1"/>
        </a:solidFill>
        <a:latin typeface="+mn-lt"/>
        <a:ea typeface="新細明體" pitchFamily="18" charset="-12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投影片影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110595"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fld id="{B0C97727-C053-432A-85ED-9B55A1BA7D1D}" type="slidenum">
              <a:rPr lang="zh-TW" altLang="en-US" sz="1200"/>
              <a:pPr/>
              <a:t>1</a:t>
            </a:fld>
            <a:endParaRPr lang="zh-TW"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B2C5CC46-4595-4650-B99A-0E4D1604CA40}" type="slidenum">
              <a:rPr lang="zh-TW" altLang="en-US"/>
              <a:pPr/>
              <a:t>‹#›</a:t>
            </a:fld>
            <a:endParaRPr lang="en-US" altLang="zh-TW"/>
          </a:p>
        </p:txBody>
      </p:sp>
    </p:spTree>
    <p:extLst>
      <p:ext uri="{BB962C8B-B14F-4D97-AF65-F5344CB8AC3E}">
        <p14:creationId xmlns:p14="http://schemas.microsoft.com/office/powerpoint/2010/main" val="36823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80286A6E-10E8-4AD1-ABB2-A6E37D02A4BA}" type="slidenum">
              <a:rPr lang="zh-TW" altLang="en-US"/>
              <a:pPr/>
              <a:t>‹#›</a:t>
            </a:fld>
            <a:endParaRPr lang="en-US" altLang="zh-TW"/>
          </a:p>
        </p:txBody>
      </p:sp>
    </p:spTree>
    <p:extLst>
      <p:ext uri="{BB962C8B-B14F-4D97-AF65-F5344CB8AC3E}">
        <p14:creationId xmlns:p14="http://schemas.microsoft.com/office/powerpoint/2010/main" val="2314349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2296300C-C265-4644-8DFC-A3BB2901FFB8}" type="slidenum">
              <a:rPr lang="zh-TW" altLang="en-US"/>
              <a:pPr/>
              <a:t>‹#›</a:t>
            </a:fld>
            <a:endParaRPr lang="en-US" altLang="zh-TW"/>
          </a:p>
        </p:txBody>
      </p:sp>
    </p:spTree>
    <p:extLst>
      <p:ext uri="{BB962C8B-B14F-4D97-AF65-F5344CB8AC3E}">
        <p14:creationId xmlns:p14="http://schemas.microsoft.com/office/powerpoint/2010/main" val="1524256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609600"/>
            <a:ext cx="7772400" cy="54864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fld id="{D00EB0E8-A793-42DA-A7A2-0FB6A8E39781}" type="slidenum">
              <a:rPr lang="zh-TW" altLang="en-US"/>
              <a:pPr/>
              <a:t>‹#›</a:t>
            </a:fld>
            <a:endParaRPr lang="en-US" altLang="zh-TW"/>
          </a:p>
        </p:txBody>
      </p:sp>
    </p:spTree>
    <p:extLst>
      <p:ext uri="{BB962C8B-B14F-4D97-AF65-F5344CB8AC3E}">
        <p14:creationId xmlns:p14="http://schemas.microsoft.com/office/powerpoint/2010/main" val="1123970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ADEAF464-1373-42CA-ABB0-3D3A3DD2F0BB}" type="slidenum">
              <a:rPr lang="zh-TW" altLang="en-US"/>
              <a:pPr/>
              <a:t>‹#›</a:t>
            </a:fld>
            <a:endParaRPr lang="en-US" altLang="zh-TW"/>
          </a:p>
        </p:txBody>
      </p:sp>
    </p:spTree>
    <p:extLst>
      <p:ext uri="{BB962C8B-B14F-4D97-AF65-F5344CB8AC3E}">
        <p14:creationId xmlns:p14="http://schemas.microsoft.com/office/powerpoint/2010/main" val="2380150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a:defRPr/>
            </a:pPr>
            <a:endParaRPr lang="en-US" altLang="zh-TW"/>
          </a:p>
        </p:txBody>
      </p:sp>
      <p:sp>
        <p:nvSpPr>
          <p:cNvPr id="5" name="頁尾版面配置區 4"/>
          <p:cNvSpPr>
            <a:spLocks noGrp="1"/>
          </p:cNvSpPr>
          <p:nvPr>
            <p:ph type="ftr" sz="quarter" idx="11"/>
          </p:nvPr>
        </p:nvSpPr>
        <p:spPr/>
        <p:txBody>
          <a:bodyPr/>
          <a:lstStyle/>
          <a:p>
            <a:pPr>
              <a:defRPr/>
            </a:pPr>
            <a:endParaRPr lang="en-US" altLang="zh-TW"/>
          </a:p>
        </p:txBody>
      </p:sp>
      <p:sp>
        <p:nvSpPr>
          <p:cNvPr id="6" name="投影片編號版面配置區 5"/>
          <p:cNvSpPr>
            <a:spLocks noGrp="1"/>
          </p:cNvSpPr>
          <p:nvPr>
            <p:ph type="sldNum" sz="quarter" idx="12"/>
          </p:nvPr>
        </p:nvSpPr>
        <p:spPr/>
        <p:txBody>
          <a:bodyPr/>
          <a:lstStyle/>
          <a:p>
            <a:fld id="{B2C5CC46-4595-4650-B99A-0E4D1604CA40}" type="slidenum">
              <a:rPr lang="zh-TW" altLang="en-US" smtClean="0"/>
              <a:pPr/>
              <a:t>‹#›</a:t>
            </a:fld>
            <a:endParaRPr lang="en-US" altLang="zh-TW"/>
          </a:p>
        </p:txBody>
      </p:sp>
    </p:spTree>
    <p:extLst>
      <p:ext uri="{BB962C8B-B14F-4D97-AF65-F5344CB8AC3E}">
        <p14:creationId xmlns:p14="http://schemas.microsoft.com/office/powerpoint/2010/main" val="471591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a:defRPr/>
            </a:pPr>
            <a:endParaRPr lang="en-US" altLang="zh-TW"/>
          </a:p>
        </p:txBody>
      </p:sp>
      <p:sp>
        <p:nvSpPr>
          <p:cNvPr id="5" name="頁尾版面配置區 4"/>
          <p:cNvSpPr>
            <a:spLocks noGrp="1"/>
          </p:cNvSpPr>
          <p:nvPr>
            <p:ph type="ftr" sz="quarter" idx="11"/>
          </p:nvPr>
        </p:nvSpPr>
        <p:spPr/>
        <p:txBody>
          <a:bodyPr/>
          <a:lstStyle/>
          <a:p>
            <a:pPr>
              <a:defRPr/>
            </a:pPr>
            <a:endParaRPr lang="en-US" altLang="zh-TW"/>
          </a:p>
        </p:txBody>
      </p:sp>
      <p:sp>
        <p:nvSpPr>
          <p:cNvPr id="6" name="投影片編號版面配置區 5"/>
          <p:cNvSpPr>
            <a:spLocks noGrp="1"/>
          </p:cNvSpPr>
          <p:nvPr>
            <p:ph type="sldNum" sz="quarter" idx="12"/>
          </p:nvPr>
        </p:nvSpPr>
        <p:spPr/>
        <p:txBody>
          <a:bodyPr/>
          <a:lstStyle/>
          <a:p>
            <a:fld id="{05CCAE48-BA73-48EE-9C98-C4EF89455A0F}" type="slidenum">
              <a:rPr lang="zh-TW" altLang="en-US" smtClean="0"/>
              <a:pPr/>
              <a:t>‹#›</a:t>
            </a:fld>
            <a:endParaRPr lang="en-US" altLang="zh-TW"/>
          </a:p>
        </p:txBody>
      </p:sp>
    </p:spTree>
    <p:extLst>
      <p:ext uri="{BB962C8B-B14F-4D97-AF65-F5344CB8AC3E}">
        <p14:creationId xmlns:p14="http://schemas.microsoft.com/office/powerpoint/2010/main" val="2914128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pPr>
              <a:defRPr/>
            </a:pPr>
            <a:endParaRPr lang="en-US" altLang="zh-TW"/>
          </a:p>
        </p:txBody>
      </p:sp>
      <p:sp>
        <p:nvSpPr>
          <p:cNvPr id="5" name="頁尾版面配置區 4"/>
          <p:cNvSpPr>
            <a:spLocks noGrp="1"/>
          </p:cNvSpPr>
          <p:nvPr>
            <p:ph type="ftr" sz="quarter" idx="11"/>
          </p:nvPr>
        </p:nvSpPr>
        <p:spPr/>
        <p:txBody>
          <a:bodyPr/>
          <a:lstStyle/>
          <a:p>
            <a:pPr>
              <a:defRPr/>
            </a:pPr>
            <a:endParaRPr lang="en-US" altLang="zh-TW"/>
          </a:p>
        </p:txBody>
      </p:sp>
      <p:sp>
        <p:nvSpPr>
          <p:cNvPr id="6" name="投影片編號版面配置區 5"/>
          <p:cNvSpPr>
            <a:spLocks noGrp="1"/>
          </p:cNvSpPr>
          <p:nvPr>
            <p:ph type="sldNum" sz="quarter" idx="12"/>
          </p:nvPr>
        </p:nvSpPr>
        <p:spPr/>
        <p:txBody>
          <a:bodyPr/>
          <a:lstStyle/>
          <a:p>
            <a:fld id="{0A13A628-3107-4F2F-8B2B-A9C22EAEEECF}" type="slidenum">
              <a:rPr lang="zh-TW" altLang="en-US" smtClean="0"/>
              <a:pPr/>
              <a:t>‹#›</a:t>
            </a:fld>
            <a:endParaRPr lang="en-US" altLang="zh-TW"/>
          </a:p>
        </p:txBody>
      </p:sp>
    </p:spTree>
    <p:extLst>
      <p:ext uri="{BB962C8B-B14F-4D97-AF65-F5344CB8AC3E}">
        <p14:creationId xmlns:p14="http://schemas.microsoft.com/office/powerpoint/2010/main" val="222244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pPr>
              <a:defRPr/>
            </a:pPr>
            <a:endParaRPr lang="en-US" altLang="zh-TW"/>
          </a:p>
        </p:txBody>
      </p:sp>
      <p:sp>
        <p:nvSpPr>
          <p:cNvPr id="6" name="頁尾版面配置區 5"/>
          <p:cNvSpPr>
            <a:spLocks noGrp="1"/>
          </p:cNvSpPr>
          <p:nvPr>
            <p:ph type="ftr" sz="quarter" idx="11"/>
          </p:nvPr>
        </p:nvSpPr>
        <p:spPr/>
        <p:txBody>
          <a:bodyPr/>
          <a:lstStyle/>
          <a:p>
            <a:pPr>
              <a:defRPr/>
            </a:pPr>
            <a:endParaRPr lang="en-US" altLang="zh-TW"/>
          </a:p>
        </p:txBody>
      </p:sp>
      <p:sp>
        <p:nvSpPr>
          <p:cNvPr id="7" name="投影片編號版面配置區 6"/>
          <p:cNvSpPr>
            <a:spLocks noGrp="1"/>
          </p:cNvSpPr>
          <p:nvPr>
            <p:ph type="sldNum" sz="quarter" idx="12"/>
          </p:nvPr>
        </p:nvSpPr>
        <p:spPr/>
        <p:txBody>
          <a:bodyPr/>
          <a:lstStyle/>
          <a:p>
            <a:fld id="{DFC80C96-D808-4335-B3EB-7D7E165C5FDF}" type="slidenum">
              <a:rPr lang="zh-TW" altLang="en-US" smtClean="0"/>
              <a:pPr/>
              <a:t>‹#›</a:t>
            </a:fld>
            <a:endParaRPr lang="en-US" altLang="zh-TW"/>
          </a:p>
        </p:txBody>
      </p:sp>
    </p:spTree>
    <p:extLst>
      <p:ext uri="{BB962C8B-B14F-4D97-AF65-F5344CB8AC3E}">
        <p14:creationId xmlns:p14="http://schemas.microsoft.com/office/powerpoint/2010/main" val="350853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pPr>
              <a:defRPr/>
            </a:pPr>
            <a:endParaRPr lang="en-US" altLang="zh-TW"/>
          </a:p>
        </p:txBody>
      </p:sp>
      <p:sp>
        <p:nvSpPr>
          <p:cNvPr id="8" name="頁尾版面配置區 7"/>
          <p:cNvSpPr>
            <a:spLocks noGrp="1"/>
          </p:cNvSpPr>
          <p:nvPr>
            <p:ph type="ftr" sz="quarter" idx="11"/>
          </p:nvPr>
        </p:nvSpPr>
        <p:spPr/>
        <p:txBody>
          <a:bodyPr/>
          <a:lstStyle/>
          <a:p>
            <a:pPr>
              <a:defRPr/>
            </a:pPr>
            <a:endParaRPr lang="en-US" altLang="zh-TW"/>
          </a:p>
        </p:txBody>
      </p:sp>
      <p:sp>
        <p:nvSpPr>
          <p:cNvPr id="9" name="投影片編號版面配置區 8"/>
          <p:cNvSpPr>
            <a:spLocks noGrp="1"/>
          </p:cNvSpPr>
          <p:nvPr>
            <p:ph type="sldNum" sz="quarter" idx="12"/>
          </p:nvPr>
        </p:nvSpPr>
        <p:spPr/>
        <p:txBody>
          <a:bodyPr/>
          <a:lstStyle/>
          <a:p>
            <a:fld id="{E5E52086-0D4E-409C-B6D0-5729573590D4}" type="slidenum">
              <a:rPr lang="zh-TW" altLang="en-US" smtClean="0"/>
              <a:pPr/>
              <a:t>‹#›</a:t>
            </a:fld>
            <a:endParaRPr lang="en-US" altLang="zh-TW"/>
          </a:p>
        </p:txBody>
      </p:sp>
    </p:spTree>
    <p:extLst>
      <p:ext uri="{BB962C8B-B14F-4D97-AF65-F5344CB8AC3E}">
        <p14:creationId xmlns:p14="http://schemas.microsoft.com/office/powerpoint/2010/main" val="2917627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pPr>
              <a:defRPr/>
            </a:pPr>
            <a:endParaRPr lang="en-US" altLang="zh-TW"/>
          </a:p>
        </p:txBody>
      </p:sp>
      <p:sp>
        <p:nvSpPr>
          <p:cNvPr id="4" name="頁尾版面配置區 3"/>
          <p:cNvSpPr>
            <a:spLocks noGrp="1"/>
          </p:cNvSpPr>
          <p:nvPr>
            <p:ph type="ftr" sz="quarter" idx="11"/>
          </p:nvPr>
        </p:nvSpPr>
        <p:spPr/>
        <p:txBody>
          <a:bodyPr/>
          <a:lstStyle/>
          <a:p>
            <a:pPr>
              <a:defRPr/>
            </a:pPr>
            <a:endParaRPr lang="en-US" altLang="zh-TW"/>
          </a:p>
        </p:txBody>
      </p:sp>
      <p:sp>
        <p:nvSpPr>
          <p:cNvPr id="5" name="投影片編號版面配置區 4"/>
          <p:cNvSpPr>
            <a:spLocks noGrp="1"/>
          </p:cNvSpPr>
          <p:nvPr>
            <p:ph type="sldNum" sz="quarter" idx="12"/>
          </p:nvPr>
        </p:nvSpPr>
        <p:spPr/>
        <p:txBody>
          <a:bodyPr/>
          <a:lstStyle/>
          <a:p>
            <a:fld id="{B18CAC76-A7F6-408D-BAD1-6ADC463BC0C2}" type="slidenum">
              <a:rPr lang="zh-TW" altLang="en-US" smtClean="0"/>
              <a:pPr/>
              <a:t>‹#›</a:t>
            </a:fld>
            <a:endParaRPr lang="en-US" altLang="zh-TW"/>
          </a:p>
        </p:txBody>
      </p:sp>
    </p:spTree>
    <p:extLst>
      <p:ext uri="{BB962C8B-B14F-4D97-AF65-F5344CB8AC3E}">
        <p14:creationId xmlns:p14="http://schemas.microsoft.com/office/powerpoint/2010/main" val="2414908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05CCAE48-BA73-48EE-9C98-C4EF89455A0F}" type="slidenum">
              <a:rPr lang="zh-TW" altLang="en-US"/>
              <a:pPr/>
              <a:t>‹#›</a:t>
            </a:fld>
            <a:endParaRPr lang="en-US" altLang="zh-TW"/>
          </a:p>
        </p:txBody>
      </p:sp>
    </p:spTree>
    <p:extLst>
      <p:ext uri="{BB962C8B-B14F-4D97-AF65-F5344CB8AC3E}">
        <p14:creationId xmlns:p14="http://schemas.microsoft.com/office/powerpoint/2010/main" val="2803284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a:defRPr/>
            </a:pPr>
            <a:endParaRPr lang="en-US" altLang="zh-TW"/>
          </a:p>
        </p:txBody>
      </p:sp>
      <p:sp>
        <p:nvSpPr>
          <p:cNvPr id="3" name="頁尾版面配置區 2"/>
          <p:cNvSpPr>
            <a:spLocks noGrp="1"/>
          </p:cNvSpPr>
          <p:nvPr>
            <p:ph type="ftr" sz="quarter" idx="11"/>
          </p:nvPr>
        </p:nvSpPr>
        <p:spPr/>
        <p:txBody>
          <a:bodyPr/>
          <a:lstStyle/>
          <a:p>
            <a:pPr>
              <a:defRPr/>
            </a:pPr>
            <a:endParaRPr lang="en-US" altLang="zh-TW"/>
          </a:p>
        </p:txBody>
      </p:sp>
      <p:sp>
        <p:nvSpPr>
          <p:cNvPr id="4" name="投影片編號版面配置區 3"/>
          <p:cNvSpPr>
            <a:spLocks noGrp="1"/>
          </p:cNvSpPr>
          <p:nvPr>
            <p:ph type="sldNum" sz="quarter" idx="12"/>
          </p:nvPr>
        </p:nvSpPr>
        <p:spPr/>
        <p:txBody>
          <a:bodyPr/>
          <a:lstStyle/>
          <a:p>
            <a:fld id="{861438AF-6BA3-485A-9928-0E8E5D5B2A12}" type="slidenum">
              <a:rPr lang="zh-TW" altLang="en-US" smtClean="0"/>
              <a:pPr/>
              <a:t>‹#›</a:t>
            </a:fld>
            <a:endParaRPr lang="en-US" altLang="zh-TW"/>
          </a:p>
        </p:txBody>
      </p:sp>
    </p:spTree>
    <p:extLst>
      <p:ext uri="{BB962C8B-B14F-4D97-AF65-F5344CB8AC3E}">
        <p14:creationId xmlns:p14="http://schemas.microsoft.com/office/powerpoint/2010/main" val="2705486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a:defRPr/>
            </a:pPr>
            <a:endParaRPr lang="en-US" altLang="zh-TW"/>
          </a:p>
        </p:txBody>
      </p:sp>
      <p:sp>
        <p:nvSpPr>
          <p:cNvPr id="6" name="頁尾版面配置區 5"/>
          <p:cNvSpPr>
            <a:spLocks noGrp="1"/>
          </p:cNvSpPr>
          <p:nvPr>
            <p:ph type="ftr" sz="quarter" idx="11"/>
          </p:nvPr>
        </p:nvSpPr>
        <p:spPr/>
        <p:txBody>
          <a:bodyPr/>
          <a:lstStyle/>
          <a:p>
            <a:pPr>
              <a:defRPr/>
            </a:pPr>
            <a:endParaRPr lang="en-US" altLang="zh-TW"/>
          </a:p>
        </p:txBody>
      </p:sp>
      <p:sp>
        <p:nvSpPr>
          <p:cNvPr id="7" name="投影片編號版面配置區 6"/>
          <p:cNvSpPr>
            <a:spLocks noGrp="1"/>
          </p:cNvSpPr>
          <p:nvPr>
            <p:ph type="sldNum" sz="quarter" idx="12"/>
          </p:nvPr>
        </p:nvSpPr>
        <p:spPr/>
        <p:txBody>
          <a:bodyPr/>
          <a:lstStyle/>
          <a:p>
            <a:fld id="{53E494A6-F1D9-43B8-9807-94E555E5C113}" type="slidenum">
              <a:rPr lang="zh-TW" altLang="en-US" smtClean="0"/>
              <a:pPr/>
              <a:t>‹#›</a:t>
            </a:fld>
            <a:endParaRPr lang="en-US" altLang="zh-TW"/>
          </a:p>
        </p:txBody>
      </p:sp>
    </p:spTree>
    <p:extLst>
      <p:ext uri="{BB962C8B-B14F-4D97-AF65-F5344CB8AC3E}">
        <p14:creationId xmlns:p14="http://schemas.microsoft.com/office/powerpoint/2010/main" val="745131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a:defRPr/>
            </a:pPr>
            <a:endParaRPr lang="en-US" altLang="zh-TW"/>
          </a:p>
        </p:txBody>
      </p:sp>
      <p:sp>
        <p:nvSpPr>
          <p:cNvPr id="6" name="頁尾版面配置區 5"/>
          <p:cNvSpPr>
            <a:spLocks noGrp="1"/>
          </p:cNvSpPr>
          <p:nvPr>
            <p:ph type="ftr" sz="quarter" idx="11"/>
          </p:nvPr>
        </p:nvSpPr>
        <p:spPr/>
        <p:txBody>
          <a:bodyPr/>
          <a:lstStyle/>
          <a:p>
            <a:pPr>
              <a:defRPr/>
            </a:pPr>
            <a:endParaRPr lang="en-US" altLang="zh-TW"/>
          </a:p>
        </p:txBody>
      </p:sp>
      <p:sp>
        <p:nvSpPr>
          <p:cNvPr id="7" name="投影片編號版面配置區 6"/>
          <p:cNvSpPr>
            <a:spLocks noGrp="1"/>
          </p:cNvSpPr>
          <p:nvPr>
            <p:ph type="sldNum" sz="quarter" idx="12"/>
          </p:nvPr>
        </p:nvSpPr>
        <p:spPr/>
        <p:txBody>
          <a:bodyPr/>
          <a:lstStyle/>
          <a:p>
            <a:fld id="{0943E10F-176F-491F-A275-076A13FD8002}" type="slidenum">
              <a:rPr lang="zh-TW" altLang="en-US" smtClean="0"/>
              <a:pPr/>
              <a:t>‹#›</a:t>
            </a:fld>
            <a:endParaRPr lang="en-US" altLang="zh-TW"/>
          </a:p>
        </p:txBody>
      </p:sp>
    </p:spTree>
    <p:extLst>
      <p:ext uri="{BB962C8B-B14F-4D97-AF65-F5344CB8AC3E}">
        <p14:creationId xmlns:p14="http://schemas.microsoft.com/office/powerpoint/2010/main" val="1122195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a:defRPr/>
            </a:pPr>
            <a:endParaRPr lang="en-US" altLang="zh-TW"/>
          </a:p>
        </p:txBody>
      </p:sp>
      <p:sp>
        <p:nvSpPr>
          <p:cNvPr id="5" name="頁尾版面配置區 4"/>
          <p:cNvSpPr>
            <a:spLocks noGrp="1"/>
          </p:cNvSpPr>
          <p:nvPr>
            <p:ph type="ftr" sz="quarter" idx="11"/>
          </p:nvPr>
        </p:nvSpPr>
        <p:spPr/>
        <p:txBody>
          <a:bodyPr/>
          <a:lstStyle/>
          <a:p>
            <a:pPr>
              <a:defRPr/>
            </a:pPr>
            <a:endParaRPr lang="en-US" altLang="zh-TW"/>
          </a:p>
        </p:txBody>
      </p:sp>
      <p:sp>
        <p:nvSpPr>
          <p:cNvPr id="6" name="投影片編號版面配置區 5"/>
          <p:cNvSpPr>
            <a:spLocks noGrp="1"/>
          </p:cNvSpPr>
          <p:nvPr>
            <p:ph type="sldNum" sz="quarter" idx="12"/>
          </p:nvPr>
        </p:nvSpPr>
        <p:spPr/>
        <p:txBody>
          <a:bodyPr/>
          <a:lstStyle/>
          <a:p>
            <a:fld id="{80286A6E-10E8-4AD1-ABB2-A6E37D02A4BA}" type="slidenum">
              <a:rPr lang="zh-TW" altLang="en-US" smtClean="0"/>
              <a:pPr/>
              <a:t>‹#›</a:t>
            </a:fld>
            <a:endParaRPr lang="en-US" altLang="zh-TW"/>
          </a:p>
        </p:txBody>
      </p:sp>
    </p:spTree>
    <p:extLst>
      <p:ext uri="{BB962C8B-B14F-4D97-AF65-F5344CB8AC3E}">
        <p14:creationId xmlns:p14="http://schemas.microsoft.com/office/powerpoint/2010/main" val="2324516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a:defRPr/>
            </a:pPr>
            <a:endParaRPr lang="en-US" altLang="zh-TW"/>
          </a:p>
        </p:txBody>
      </p:sp>
      <p:sp>
        <p:nvSpPr>
          <p:cNvPr id="5" name="頁尾版面配置區 4"/>
          <p:cNvSpPr>
            <a:spLocks noGrp="1"/>
          </p:cNvSpPr>
          <p:nvPr>
            <p:ph type="ftr" sz="quarter" idx="11"/>
          </p:nvPr>
        </p:nvSpPr>
        <p:spPr/>
        <p:txBody>
          <a:bodyPr/>
          <a:lstStyle/>
          <a:p>
            <a:pPr>
              <a:defRPr/>
            </a:pPr>
            <a:endParaRPr lang="en-US" altLang="zh-TW"/>
          </a:p>
        </p:txBody>
      </p:sp>
      <p:sp>
        <p:nvSpPr>
          <p:cNvPr id="6" name="投影片編號版面配置區 5"/>
          <p:cNvSpPr>
            <a:spLocks noGrp="1"/>
          </p:cNvSpPr>
          <p:nvPr>
            <p:ph type="sldNum" sz="quarter" idx="12"/>
          </p:nvPr>
        </p:nvSpPr>
        <p:spPr/>
        <p:txBody>
          <a:bodyPr/>
          <a:lstStyle/>
          <a:p>
            <a:fld id="{2296300C-C265-4644-8DFC-A3BB2901FFB8}" type="slidenum">
              <a:rPr lang="zh-TW" altLang="en-US" smtClean="0"/>
              <a:pPr/>
              <a:t>‹#›</a:t>
            </a:fld>
            <a:endParaRPr lang="en-US" altLang="zh-TW"/>
          </a:p>
        </p:txBody>
      </p:sp>
    </p:spTree>
    <p:extLst>
      <p:ext uri="{BB962C8B-B14F-4D97-AF65-F5344CB8AC3E}">
        <p14:creationId xmlns:p14="http://schemas.microsoft.com/office/powerpoint/2010/main" val="303131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B915CD96-D8E1-406D-94A2-9ED27ACDD051}" type="slidenum">
              <a:rPr lang="zh-TW" altLang="en-US"/>
              <a:pPr/>
              <a:t>‹#›</a:t>
            </a:fld>
            <a:endParaRPr lang="en-US" altLang="zh-TW"/>
          </a:p>
        </p:txBody>
      </p:sp>
    </p:spTree>
    <p:extLst>
      <p:ext uri="{BB962C8B-B14F-4D97-AF65-F5344CB8AC3E}">
        <p14:creationId xmlns:p14="http://schemas.microsoft.com/office/powerpoint/2010/main" val="2057284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DFC80C96-D808-4335-B3EB-7D7E165C5FDF}" type="slidenum">
              <a:rPr lang="zh-TW" altLang="en-US"/>
              <a:pPr/>
              <a:t>‹#›</a:t>
            </a:fld>
            <a:endParaRPr lang="en-US" altLang="zh-TW"/>
          </a:p>
        </p:txBody>
      </p:sp>
    </p:spTree>
    <p:extLst>
      <p:ext uri="{BB962C8B-B14F-4D97-AF65-F5344CB8AC3E}">
        <p14:creationId xmlns:p14="http://schemas.microsoft.com/office/powerpoint/2010/main" val="3458972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fld id="{E5E52086-0D4E-409C-B6D0-5729573590D4}" type="slidenum">
              <a:rPr lang="zh-TW" altLang="en-US"/>
              <a:pPr/>
              <a:t>‹#›</a:t>
            </a:fld>
            <a:endParaRPr lang="en-US" altLang="zh-TW"/>
          </a:p>
        </p:txBody>
      </p:sp>
    </p:spTree>
    <p:extLst>
      <p:ext uri="{BB962C8B-B14F-4D97-AF65-F5344CB8AC3E}">
        <p14:creationId xmlns:p14="http://schemas.microsoft.com/office/powerpoint/2010/main" val="408098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fld id="{B18CAC76-A7F6-408D-BAD1-6ADC463BC0C2}" type="slidenum">
              <a:rPr lang="zh-TW" altLang="en-US"/>
              <a:pPr/>
              <a:t>‹#›</a:t>
            </a:fld>
            <a:endParaRPr lang="en-US" altLang="zh-TW"/>
          </a:p>
        </p:txBody>
      </p:sp>
    </p:spTree>
    <p:extLst>
      <p:ext uri="{BB962C8B-B14F-4D97-AF65-F5344CB8AC3E}">
        <p14:creationId xmlns:p14="http://schemas.microsoft.com/office/powerpoint/2010/main" val="291090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fld id="{861438AF-6BA3-485A-9928-0E8E5D5B2A12}" type="slidenum">
              <a:rPr lang="zh-TW" altLang="en-US"/>
              <a:pPr/>
              <a:t>‹#›</a:t>
            </a:fld>
            <a:endParaRPr lang="en-US" altLang="zh-TW"/>
          </a:p>
        </p:txBody>
      </p:sp>
    </p:spTree>
    <p:extLst>
      <p:ext uri="{BB962C8B-B14F-4D97-AF65-F5344CB8AC3E}">
        <p14:creationId xmlns:p14="http://schemas.microsoft.com/office/powerpoint/2010/main" val="1009613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53E494A6-F1D9-43B8-9807-94E555E5C113}" type="slidenum">
              <a:rPr lang="zh-TW" altLang="en-US"/>
              <a:pPr/>
              <a:t>‹#›</a:t>
            </a:fld>
            <a:endParaRPr lang="en-US" altLang="zh-TW"/>
          </a:p>
        </p:txBody>
      </p:sp>
    </p:spTree>
    <p:extLst>
      <p:ext uri="{BB962C8B-B14F-4D97-AF65-F5344CB8AC3E}">
        <p14:creationId xmlns:p14="http://schemas.microsoft.com/office/powerpoint/2010/main" val="366868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0943E10F-176F-491F-A275-076A13FD8002}" type="slidenum">
              <a:rPr lang="zh-TW" altLang="en-US"/>
              <a:pPr/>
              <a:t>‹#›</a:t>
            </a:fld>
            <a:endParaRPr lang="en-US" altLang="zh-TW"/>
          </a:p>
        </p:txBody>
      </p:sp>
    </p:spTree>
    <p:extLst>
      <p:ext uri="{BB962C8B-B14F-4D97-AF65-F5344CB8AC3E}">
        <p14:creationId xmlns:p14="http://schemas.microsoft.com/office/powerpoint/2010/main" val="1897778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CCECFF"/>
            </a:gs>
            <a:gs pos="50000">
              <a:srgbClr val="B9F5DB"/>
            </a:gs>
            <a:gs pos="100000">
              <a:srgbClr val="DDFAED"/>
            </a:gs>
          </a:gsLst>
          <a:lin ang="54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atin typeface="Times New Roman" pitchFamily="18"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atin typeface="Times New Roman" pitchFamily="18"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vl1pPr>
          </a:lstStyle>
          <a:p>
            <a:fld id="{0A13A628-3107-4F2F-8B2B-A9C22EAEEECF}" type="slidenum">
              <a:rPr lang="zh-TW" altLang="en-US"/>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zh-TW"/>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zh-TW"/>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3A628-3107-4F2F-8B2B-A9C22EAEEECF}" type="slidenum">
              <a:rPr lang="zh-TW" altLang="en-US" smtClean="0"/>
              <a:pPr/>
              <a:t>‹#›</a:t>
            </a:fld>
            <a:endParaRPr lang="en-US" altLang="zh-TW"/>
          </a:p>
        </p:txBody>
      </p:sp>
    </p:spTree>
    <p:extLst>
      <p:ext uri="{BB962C8B-B14F-4D97-AF65-F5344CB8AC3E}">
        <p14:creationId xmlns:p14="http://schemas.microsoft.com/office/powerpoint/2010/main" val="231446854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file:///upload.wikimedia.org/wikipedia/commons/4/41/NewtonsPrincipia.jpg" TargetMode="Externa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hyperlink" Target="http://upload.wikimedia.org/wikipedia/commons/5/5d/Newtons_laws_in_latin.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file:///upload.wikimedia.org/wikipedia/commons/0/0e/Newton-WilliamBlake.jpg"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file:///upload.wikimedia.org/wikipedia/commons/e/e3/Pierre-Simon_Laplace.jpg" TargetMode="External"/><Relationship Id="rId2" Type="http://schemas.openxmlformats.org/officeDocument/2006/relationships/hyperlink" Target="#cite_note-A_Philosophical_Essay_on_Probabilities-33"/><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0.png"/><Relationship Id="rId7" Type="http://schemas.openxmlformats.org/officeDocument/2006/relationships/image" Target="../media/image55.png"/><Relationship Id="rId2" Type="http://schemas.openxmlformats.org/officeDocument/2006/relationships/image" Target="../media/image500.png"/><Relationship Id="rId1" Type="http://schemas.openxmlformats.org/officeDocument/2006/relationships/slideLayout" Target="../slideLayouts/slideLayout7.xml"/><Relationship Id="rId6" Type="http://schemas.openxmlformats.org/officeDocument/2006/relationships/image" Target="../media/image540.png"/><Relationship Id="rId5" Type="http://schemas.openxmlformats.org/officeDocument/2006/relationships/image" Target="../media/image53.png"/><Relationship Id="rId4" Type="http://schemas.openxmlformats.org/officeDocument/2006/relationships/image" Target="../media/image52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3" Type="http://schemas.openxmlformats.org/officeDocument/2006/relationships/image" Target="../media/image59.png"/><Relationship Id="rId12" Type="http://schemas.openxmlformats.org/officeDocument/2006/relationships/image" Target="../media/image58.png"/><Relationship Id="rId17" Type="http://schemas.openxmlformats.org/officeDocument/2006/relationships/image" Target="../media/image36.jpeg"/><Relationship Id="rId2" Type="http://schemas.openxmlformats.org/officeDocument/2006/relationships/image" Target="../media/image41.png"/><Relationship Id="rId16" Type="http://schemas.openxmlformats.org/officeDocument/2006/relationships/image" Target="../media/image630.png"/><Relationship Id="rId1" Type="http://schemas.openxmlformats.org/officeDocument/2006/relationships/slideLayout" Target="../slideLayouts/slideLayout7.xml"/><Relationship Id="rId11" Type="http://schemas.openxmlformats.org/officeDocument/2006/relationships/image" Target="../media/image510.png"/><Relationship Id="rId15" Type="http://schemas.openxmlformats.org/officeDocument/2006/relationships/image" Target="../media/image61.png"/><Relationship Id="rId10" Type="http://schemas.openxmlformats.org/officeDocument/2006/relationships/image" Target="../media/image570.png"/><Relationship Id="rId1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660.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1.gif"/></Relationships>
</file>

<file path=ppt/slides/_rels/slide24.xml.rels><?xml version="1.0" encoding="UTF-8" standalone="yes"?>
<Relationships xmlns="http://schemas.openxmlformats.org/package/2006/relationships"><Relationship Id="rId18" Type="http://schemas.openxmlformats.org/officeDocument/2006/relationships/image" Target="../media/image80.png"/><Relationship Id="rId21" Type="http://schemas.openxmlformats.org/officeDocument/2006/relationships/image" Target="../media/image83.png"/><Relationship Id="rId17" Type="http://schemas.openxmlformats.org/officeDocument/2006/relationships/image" Target="../media/image79.png"/><Relationship Id="rId2" Type="http://schemas.openxmlformats.org/officeDocument/2006/relationships/image" Target="../media/image39.jpeg"/><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7.xml"/><Relationship Id="rId15" Type="http://schemas.openxmlformats.org/officeDocument/2006/relationships/image" Target="../media/image77.png"/><Relationship Id="rId19" Type="http://schemas.openxmlformats.org/officeDocument/2006/relationships/image" Target="../media/image81.png"/><Relationship Id="rId14" Type="http://schemas.openxmlformats.org/officeDocument/2006/relationships/image" Target="../media/image760.png"/><Relationship Id="rId22"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43.jpe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88.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2.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56.jpeg"/><Relationship Id="rId7" Type="http://schemas.openxmlformats.org/officeDocument/2006/relationships/image" Target="../media/image94.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png"/></Relationships>
</file>

<file path=ppt/slides/_rels/slide28.xml.rels><?xml version="1.0" encoding="UTF-8" standalone="yes"?>
<Relationships xmlns="http://schemas.openxmlformats.org/package/2006/relationships"><Relationship Id="rId18" Type="http://schemas.openxmlformats.org/officeDocument/2006/relationships/image" Target="../media/image73.png"/><Relationship Id="rId3" Type="http://schemas.openxmlformats.org/officeDocument/2006/relationships/image" Target="../media/image58.jpeg"/><Relationship Id="rId21" Type="http://schemas.openxmlformats.org/officeDocument/2006/relationships/image" Target="../media/image87.png"/><Relationship Id="rId17" Type="http://schemas.openxmlformats.org/officeDocument/2006/relationships/image" Target="../media/image72.png"/><Relationship Id="rId2" Type="http://schemas.openxmlformats.org/officeDocument/2006/relationships/image" Target="../media/image57.jpeg"/><Relationship Id="rId16" Type="http://schemas.openxmlformats.org/officeDocument/2006/relationships/image" Target="../media/image64.png"/><Relationship Id="rId20"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60.jpeg"/><Relationship Id="rId15" Type="http://schemas.openxmlformats.org/officeDocument/2006/relationships/image" Target="../media/image101.png"/><Relationship Id="rId23" Type="http://schemas.openxmlformats.org/officeDocument/2006/relationships/image" Target="../media/image109.png"/><Relationship Id="rId19" Type="http://schemas.openxmlformats.org/officeDocument/2006/relationships/image" Target="../media/image85.png"/><Relationship Id="rId4" Type="http://schemas.openxmlformats.org/officeDocument/2006/relationships/image" Target="../media/image59.jpeg"/><Relationship Id="rId22" Type="http://schemas.openxmlformats.org/officeDocument/2006/relationships/image" Target="../media/image108.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0.png"/><Relationship Id="rId4" Type="http://schemas.openxmlformats.org/officeDocument/2006/relationships/image" Target="../media/image860.png"/></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3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cxvsHNRXLjw" TargetMode="External"/><Relationship Id="rId2" Type="http://schemas.openxmlformats.org/officeDocument/2006/relationships/hyperlink" Target="http://techtv.mit.edu/collections/physicsdemos/videos/735-monkey-and-a-gun" TargetMode="Externa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67.jp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130.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08.jpeg"/><Relationship Id="rId7" Type="http://schemas.openxmlformats.org/officeDocument/2006/relationships/image" Target="../media/image118.pn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5" Type="http://schemas.openxmlformats.org/officeDocument/2006/relationships/image" Target="../media/image1210.png"/><Relationship Id="rId4" Type="http://schemas.openxmlformats.org/officeDocument/2006/relationships/image" Target="../media/image125.png"/></Relationships>
</file>

<file path=ppt/slides/_rels/slide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11" Type="http://schemas.openxmlformats.org/officeDocument/2006/relationships/image" Target="../media/image126.png"/><Relationship Id="rId10" Type="http://schemas.openxmlformats.org/officeDocument/2006/relationships/image" Target="../media/image1250.png"/><Relationship Id="rId9" Type="http://schemas.openxmlformats.org/officeDocument/2006/relationships/image" Target="../media/image136.png"/></Relationships>
</file>

<file path=ppt/slides/_rels/slide49.xml.rels><?xml version="1.0" encoding="UTF-8" standalone="yes"?>
<Relationships xmlns="http://schemas.openxmlformats.org/package/2006/relationships"><Relationship Id="rId3" Type="http://schemas.openxmlformats.org/officeDocument/2006/relationships/image" Target="../media/image1260.pn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310.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png"/><Relationship Id="rId7"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3.jpe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13" Type="http://schemas.openxmlformats.org/officeDocument/2006/relationships/image" Target="../media/image1320.png"/><Relationship Id="rId18" Type="http://schemas.openxmlformats.org/officeDocument/2006/relationships/image" Target="../media/image145.png"/><Relationship Id="rId3" Type="http://schemas.openxmlformats.org/officeDocument/2006/relationships/oleObject" Target="../embeddings/oleObject1.bin"/><Relationship Id="rId12" Type="http://schemas.openxmlformats.org/officeDocument/2006/relationships/image" Target="../media/image139.png"/><Relationship Id="rId17" Type="http://schemas.openxmlformats.org/officeDocument/2006/relationships/image" Target="../media/image144.png"/><Relationship Id="rId2" Type="http://schemas.openxmlformats.org/officeDocument/2006/relationships/image" Target="../media/image113.jpeg"/><Relationship Id="rId16" Type="http://schemas.openxmlformats.org/officeDocument/2006/relationships/image" Target="../media/image143.png"/><Relationship Id="rId20" Type="http://schemas.openxmlformats.org/officeDocument/2006/relationships/image" Target="../media/image135.png"/><Relationship Id="rId1" Type="http://schemas.openxmlformats.org/officeDocument/2006/relationships/slideLayout" Target="../slideLayouts/slideLayout7.xml"/><Relationship Id="rId11" Type="http://schemas.openxmlformats.org/officeDocument/2006/relationships/image" Target="../media/image138.png"/><Relationship Id="rId15" Type="http://schemas.openxmlformats.org/officeDocument/2006/relationships/image" Target="../media/image142.png"/><Relationship Id="rId10" Type="http://schemas.openxmlformats.org/officeDocument/2006/relationships/image" Target="../media/image137.png"/><Relationship Id="rId19" Type="http://schemas.openxmlformats.org/officeDocument/2006/relationships/image" Target="../media/image1330.png"/><Relationship Id="rId4" Type="http://schemas.openxmlformats.org/officeDocument/2006/relationships/image" Target="../media/image114.wmf"/><Relationship Id="rId14" Type="http://schemas.openxmlformats.org/officeDocument/2006/relationships/image" Target="../media/image1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47.png"/></Relationships>
</file>

<file path=ppt/slides/_rels/slide52.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31.png"/><Relationship Id="rId7" Type="http://schemas.openxmlformats.org/officeDocument/2006/relationships/image" Target="../media/image148.pn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33.png"/><Relationship Id="rId4" Type="http://schemas.openxmlformats.org/officeDocument/2006/relationships/image" Target="../media/image132.png"/></Relationships>
</file>

<file path=ppt/slides/_rels/slide53.xml.rels><?xml version="1.0" encoding="UTF-8" standalone="yes"?>
<Relationships xmlns="http://schemas.openxmlformats.org/package/2006/relationships"><Relationship Id="rId3" Type="http://schemas.openxmlformats.org/officeDocument/2006/relationships/image" Target="../media/image1480.png"/><Relationship Id="rId2" Type="http://schemas.openxmlformats.org/officeDocument/2006/relationships/image" Target="../media/image1460.png"/><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5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350.png"/><Relationship Id="rId1" Type="http://schemas.openxmlformats.org/officeDocument/2006/relationships/slideLayout" Target="../slideLayouts/slideLayout7.xml"/><Relationship Id="rId6" Type="http://schemas.openxmlformats.org/officeDocument/2006/relationships/image" Target="../media/image1500.png"/><Relationship Id="rId5" Type="http://schemas.openxmlformats.org/officeDocument/2006/relationships/image" Target="../media/image1490.png"/><Relationship Id="rId4" Type="http://schemas.openxmlformats.org/officeDocument/2006/relationships/image" Target="../media/image151.png"/></Relationships>
</file>

<file path=ppt/slides/_rels/slide55.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3.png"/><Relationship Id="rId7" Type="http://schemas.openxmlformats.org/officeDocument/2006/relationships/image" Target="../media/image154.png"/><Relationship Id="rId2" Type="http://schemas.openxmlformats.org/officeDocument/2006/relationships/image" Target="../media/image152.png"/><Relationship Id="rId1" Type="http://schemas.openxmlformats.org/officeDocument/2006/relationships/slideLayout" Target="../slideLayouts/slideLayout7.xml"/><Relationship Id="rId11" Type="http://schemas.openxmlformats.org/officeDocument/2006/relationships/image" Target="../media/image158.png"/><Relationship Id="rId5" Type="http://schemas.openxmlformats.org/officeDocument/2006/relationships/image" Target="../media/image117.jpeg"/><Relationship Id="rId10" Type="http://schemas.openxmlformats.org/officeDocument/2006/relationships/image" Target="../media/image157.png"/><Relationship Id="rId4" Type="http://schemas.openxmlformats.org/officeDocument/2006/relationships/image" Target="../media/image116.jpeg"/><Relationship Id="rId9" Type="http://schemas.openxmlformats.org/officeDocument/2006/relationships/image" Target="../media/image156.png"/></Relationships>
</file>

<file path=ppt/slides/_rels/slide56.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59.png"/><Relationship Id="rId12" Type="http://schemas.openxmlformats.org/officeDocument/2006/relationships/image" Target="../media/image1580.png"/><Relationship Id="rId2" Type="http://schemas.openxmlformats.org/officeDocument/2006/relationships/image" Target="../media/image116.jpeg"/><Relationship Id="rId1" Type="http://schemas.openxmlformats.org/officeDocument/2006/relationships/slideLayout" Target="../slideLayouts/slideLayout7.xml"/><Relationship Id="rId11" Type="http://schemas.openxmlformats.org/officeDocument/2006/relationships/image" Target="../media/image1530.png"/><Relationship Id="rId10" Type="http://schemas.openxmlformats.org/officeDocument/2006/relationships/image" Target="../media/image1770.png"/><Relationship Id="rId9" Type="http://schemas.openxmlformats.org/officeDocument/2006/relationships/image" Target="../media/image176.png"/></Relationships>
</file>

<file path=ppt/slides/_rels/slide5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58.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3.png"/><Relationship Id="rId7" Type="http://schemas.openxmlformats.org/officeDocument/2006/relationships/image" Target="../media/image1650.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20.png"/><Relationship Id="rId9" Type="http://schemas.openxmlformats.org/officeDocument/2006/relationships/image" Target="../media/image167.png"/></Relationships>
</file>

<file path=ppt/slides/_rels/slide59.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18.jpeg"/><Relationship Id="rId7" Type="http://schemas.openxmlformats.org/officeDocument/2006/relationships/image" Target="../media/image168.png"/><Relationship Id="rId2" Type="http://schemas.openxmlformats.org/officeDocument/2006/relationships/image" Target="../media/image119.jpe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169.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8" Type="http://schemas.openxmlformats.org/officeDocument/2006/relationships/image" Target="../media/image124.wmf"/><Relationship Id="rId3" Type="http://schemas.openxmlformats.org/officeDocument/2006/relationships/image" Target="../media/image121.jpeg"/><Relationship Id="rId7" Type="http://schemas.openxmlformats.org/officeDocument/2006/relationships/oleObject" Target="../embeddings/oleObject3.bin"/><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3.wmf"/><Relationship Id="rId11" Type="http://schemas.openxmlformats.org/officeDocument/2006/relationships/image" Target="../media/image174.png"/><Relationship Id="rId5" Type="http://schemas.openxmlformats.org/officeDocument/2006/relationships/oleObject" Target="../embeddings/oleObject2.bin"/><Relationship Id="rId10" Type="http://schemas.openxmlformats.org/officeDocument/2006/relationships/image" Target="../media/image173.png"/><Relationship Id="rId4" Type="http://schemas.openxmlformats.org/officeDocument/2006/relationships/image" Target="../media/image122.jpeg"/></Relationships>
</file>

<file path=ppt/slides/_rels/slide6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0.wmf"/><Relationship Id="rId2"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oleObject" Target="../embeddings/oleObject4.bin"/><Relationship Id="rId5" Type="http://schemas.openxmlformats.org/officeDocument/2006/relationships/image" Target="../media/image129.jpeg"/><Relationship Id="rId4" Type="http://schemas.openxmlformats.org/officeDocument/2006/relationships/image" Target="../media/image128.jpeg"/><Relationship Id="rId9" Type="http://schemas.openxmlformats.org/officeDocument/2006/relationships/image" Target="../media/image181.png"/></Relationships>
</file>

<file path=ppt/slides/_rels/slide63.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image" Target="../media/image183.png"/><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64.xml.rels><?xml version="1.0" encoding="UTF-8" standalone="yes"?>
<Relationships xmlns="http://schemas.openxmlformats.org/package/2006/relationships"><Relationship Id="rId3" Type="http://schemas.openxmlformats.org/officeDocument/2006/relationships/image" Target="../media/image1630.pn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690.png"/></Relationships>
</file>

<file path=ppt/slides/_rels/slide65.xml.rels><?xml version="1.0" encoding="UTF-8" standalone="yes"?>
<Relationships xmlns="http://schemas.openxmlformats.org/package/2006/relationships"><Relationship Id="rId13" Type="http://schemas.openxmlformats.org/officeDocument/2006/relationships/image" Target="../media/image190.png"/><Relationship Id="rId18" Type="http://schemas.openxmlformats.org/officeDocument/2006/relationships/image" Target="../media/image178.png"/><Relationship Id="rId7" Type="http://schemas.openxmlformats.org/officeDocument/2006/relationships/image" Target="../media/image177.png"/><Relationship Id="rId12" Type="http://schemas.openxmlformats.org/officeDocument/2006/relationships/image" Target="../media/image189.png"/><Relationship Id="rId17" Type="http://schemas.openxmlformats.org/officeDocument/2006/relationships/image" Target="../media/image180.png"/><Relationship Id="rId2" Type="http://schemas.openxmlformats.org/officeDocument/2006/relationships/image" Target="../media/image113.jpeg"/><Relationship Id="rId16"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172.png"/><Relationship Id="rId11" Type="http://schemas.openxmlformats.org/officeDocument/2006/relationships/image" Target="../media/image194.png"/><Relationship Id="rId15" Type="http://schemas.openxmlformats.org/officeDocument/2006/relationships/image" Target="../media/image182.png"/><Relationship Id="rId10" Type="http://schemas.openxmlformats.org/officeDocument/2006/relationships/image" Target="../media/image193.png"/><Relationship Id="rId14" Type="http://schemas.openxmlformats.org/officeDocument/2006/relationships/image" Target="../media/image191.png"/></Relationships>
</file>

<file path=ppt/slides/_rels/slide66.xml.rels><?xml version="1.0" encoding="UTF-8" standalone="yes"?>
<Relationships xmlns="http://schemas.openxmlformats.org/package/2006/relationships"><Relationship Id="rId8" Type="http://schemas.openxmlformats.org/officeDocument/2006/relationships/image" Target="../media/image1720.png"/><Relationship Id="rId7" Type="http://schemas.openxmlformats.org/officeDocument/2006/relationships/image" Target="../media/image229.png"/><Relationship Id="rId2"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image" Target="../media/image228.png"/></Relationships>
</file>

<file path=ppt/slides/_rels/slide67.xml.rels><?xml version="1.0" encoding="UTF-8" standalone="yes"?>
<Relationships xmlns="http://schemas.openxmlformats.org/package/2006/relationships"><Relationship Id="rId3" Type="http://schemas.openxmlformats.org/officeDocument/2006/relationships/image" Target="../media/image1771.pn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8" Type="http://schemas.openxmlformats.org/officeDocument/2006/relationships/image" Target="../media/image199.png"/><Relationship Id="rId3" Type="http://schemas.openxmlformats.org/officeDocument/2006/relationships/image" Target="../media/image1890.png"/><Relationship Id="rId7" Type="http://schemas.openxmlformats.org/officeDocument/2006/relationships/image" Target="../media/image1910.png"/><Relationship Id="rId17" Type="http://schemas.openxmlformats.org/officeDocument/2006/relationships/image" Target="../media/image197.png"/><Relationship Id="rId16" Type="http://schemas.openxmlformats.org/officeDocument/2006/relationships/image" Target="../media/image195.png"/><Relationship Id="rId20" Type="http://schemas.openxmlformats.org/officeDocument/2006/relationships/image" Target="../media/image201.png"/><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133.wmf"/><Relationship Id="rId15" Type="http://schemas.openxmlformats.org/officeDocument/2006/relationships/image" Target="../media/image192.png"/><Relationship Id="rId19" Type="http://schemas.openxmlformats.org/officeDocument/2006/relationships/image" Target="../media/image200.png"/><Relationship Id="rId4" Type="http://schemas.openxmlformats.org/officeDocument/2006/relationships/oleObject" Target="../embeddings/oleObject5.bin"/><Relationship Id="rId14" Type="http://schemas.openxmlformats.org/officeDocument/2006/relationships/image" Target="../media/image237.png"/></Relationships>
</file>

<file path=ppt/slides/_rels/slide69.xml.rels><?xml version="1.0" encoding="UTF-8" standalone="yes"?>
<Relationships xmlns="http://schemas.openxmlformats.org/package/2006/relationships"><Relationship Id="rId8" Type="http://schemas.openxmlformats.org/officeDocument/2006/relationships/image" Target="../media/image204.png"/><Relationship Id="rId26" Type="http://schemas.openxmlformats.org/officeDocument/2006/relationships/image" Target="../media/image212.png"/><Relationship Id="rId3" Type="http://schemas.openxmlformats.org/officeDocument/2006/relationships/oleObject" Target="../embeddings/oleObject6.bin"/><Relationship Id="rId21" Type="http://schemas.openxmlformats.org/officeDocument/2006/relationships/image" Target="../media/image205.png"/><Relationship Id="rId25" Type="http://schemas.openxmlformats.org/officeDocument/2006/relationships/image" Target="../media/image211.png"/><Relationship Id="rId2" Type="http://schemas.openxmlformats.org/officeDocument/2006/relationships/image" Target="../media/image135.jpeg"/><Relationship Id="rId20" Type="http://schemas.openxmlformats.org/officeDocument/2006/relationships/image" Target="../media/image247.png"/><Relationship Id="rId29" Type="http://schemas.openxmlformats.org/officeDocument/2006/relationships/image" Target="../media/image207.png"/><Relationship Id="rId1" Type="http://schemas.openxmlformats.org/officeDocument/2006/relationships/slideLayout" Target="../slideLayouts/slideLayout7.xml"/><Relationship Id="rId24" Type="http://schemas.openxmlformats.org/officeDocument/2006/relationships/image" Target="../media/image210.png"/><Relationship Id="rId23" Type="http://schemas.openxmlformats.org/officeDocument/2006/relationships/image" Target="../media/image209.png"/><Relationship Id="rId28" Type="http://schemas.openxmlformats.org/officeDocument/2006/relationships/image" Target="../media/image206.png"/><Relationship Id="rId31" Type="http://schemas.openxmlformats.org/officeDocument/2006/relationships/image" Target="../media/image215.png"/><Relationship Id="rId4" Type="http://schemas.openxmlformats.org/officeDocument/2006/relationships/image" Target="../media/image136.wmf"/><Relationship Id="rId22" Type="http://schemas.openxmlformats.org/officeDocument/2006/relationships/image" Target="../media/image208.png"/><Relationship Id="rId27" Type="http://schemas.openxmlformats.org/officeDocument/2006/relationships/image" Target="../media/image213.png"/><Relationship Id="rId30" Type="http://schemas.openxmlformats.org/officeDocument/2006/relationships/image" Target="../media/image214.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70.xml.rels><?xml version="1.0" encoding="UTF-8" standalone="yes"?>
<Relationships xmlns="http://schemas.openxmlformats.org/package/2006/relationships"><Relationship Id="rId26" Type="http://schemas.openxmlformats.org/officeDocument/2006/relationships/image" Target="../media/image217.png"/><Relationship Id="rId3" Type="http://schemas.openxmlformats.org/officeDocument/2006/relationships/image" Target="../media/image196.png"/><Relationship Id="rId21" Type="http://schemas.openxmlformats.org/officeDocument/2006/relationships/image" Target="../media/image223.png"/><Relationship Id="rId25" Type="http://schemas.openxmlformats.org/officeDocument/2006/relationships/image" Target="../media/image2151.png"/><Relationship Id="rId2" Type="http://schemas.openxmlformats.org/officeDocument/2006/relationships/image" Target="../media/image137.jpeg"/><Relationship Id="rId20" Type="http://schemas.openxmlformats.org/officeDocument/2006/relationships/image" Target="../media/image222.png"/><Relationship Id="rId29" Type="http://schemas.openxmlformats.org/officeDocument/2006/relationships/image" Target="../media/image2021.png"/><Relationship Id="rId1" Type="http://schemas.openxmlformats.org/officeDocument/2006/relationships/slideLayout" Target="../slideLayouts/slideLayout7.xml"/><Relationship Id="rId24" Type="http://schemas.openxmlformats.org/officeDocument/2006/relationships/image" Target="../media/image2141.png"/><Relationship Id="rId23" Type="http://schemas.openxmlformats.org/officeDocument/2006/relationships/image" Target="../media/image2131.png"/><Relationship Id="rId28" Type="http://schemas.openxmlformats.org/officeDocument/2006/relationships/image" Target="../media/image219.png"/><Relationship Id="rId22" Type="http://schemas.openxmlformats.org/officeDocument/2006/relationships/image" Target="../media/image202.png"/><Relationship Id="rId27" Type="http://schemas.openxmlformats.org/officeDocument/2006/relationships/image" Target="../media/image218.png"/><Relationship Id="rId30" Type="http://schemas.openxmlformats.org/officeDocument/2006/relationships/image" Target="../media/image220.png"/></Relationships>
</file>

<file path=ppt/slides/_rels/slide71.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1.png"/><Relationship Id="rId7" Type="http://schemas.openxmlformats.org/officeDocument/2006/relationships/image" Target="../media/image227.png"/><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226.png"/><Relationship Id="rId11" Type="http://schemas.openxmlformats.org/officeDocument/2006/relationships/image" Target="../media/image233.png"/><Relationship Id="rId5" Type="http://schemas.openxmlformats.org/officeDocument/2006/relationships/image" Target="../media/image225.png"/><Relationship Id="rId10" Type="http://schemas.openxmlformats.org/officeDocument/2006/relationships/image" Target="../media/image232.png"/><Relationship Id="rId4" Type="http://schemas.openxmlformats.org/officeDocument/2006/relationships/image" Target="../media/image224.png"/><Relationship Id="rId9" Type="http://schemas.openxmlformats.org/officeDocument/2006/relationships/image" Target="../media/image231.png"/></Relationships>
</file>

<file path=ppt/slides/_rels/slide7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145.wmf"/><Relationship Id="rId18" Type="http://schemas.openxmlformats.org/officeDocument/2006/relationships/oleObject" Target="../embeddings/oleObject15.bin"/><Relationship Id="rId3" Type="http://schemas.openxmlformats.org/officeDocument/2006/relationships/image" Target="../media/image140.wmf"/><Relationship Id="rId21" Type="http://schemas.openxmlformats.org/officeDocument/2006/relationships/oleObject" Target="../embeddings/oleObject17.bin"/><Relationship Id="rId7" Type="http://schemas.openxmlformats.org/officeDocument/2006/relationships/image" Target="../media/image142.wmf"/><Relationship Id="rId12" Type="http://schemas.openxmlformats.org/officeDocument/2006/relationships/oleObject" Target="../embeddings/oleObject12.bin"/><Relationship Id="rId17" Type="http://schemas.openxmlformats.org/officeDocument/2006/relationships/image" Target="../media/image147.wmf"/><Relationship Id="rId2" Type="http://schemas.openxmlformats.org/officeDocument/2006/relationships/oleObject" Target="../embeddings/oleObject7.bin"/><Relationship Id="rId16" Type="http://schemas.openxmlformats.org/officeDocument/2006/relationships/oleObject" Target="../embeddings/oleObject14.bin"/><Relationship Id="rId20" Type="http://schemas.openxmlformats.org/officeDocument/2006/relationships/oleObject" Target="../embeddings/oleObject16.bin"/><Relationship Id="rId1" Type="http://schemas.openxmlformats.org/officeDocument/2006/relationships/slideLayout" Target="../slideLayouts/slideLayout12.xml"/><Relationship Id="rId6" Type="http://schemas.openxmlformats.org/officeDocument/2006/relationships/oleObject" Target="../embeddings/oleObject9.bin"/><Relationship Id="rId11" Type="http://schemas.openxmlformats.org/officeDocument/2006/relationships/image" Target="../media/image144.wmf"/><Relationship Id="rId24" Type="http://schemas.openxmlformats.org/officeDocument/2006/relationships/image" Target="../media/image150.wmf"/><Relationship Id="rId5" Type="http://schemas.openxmlformats.org/officeDocument/2006/relationships/image" Target="../media/image141.wmf"/><Relationship Id="rId15" Type="http://schemas.openxmlformats.org/officeDocument/2006/relationships/image" Target="../media/image146.wmf"/><Relationship Id="rId23" Type="http://schemas.openxmlformats.org/officeDocument/2006/relationships/oleObject" Target="../embeddings/oleObject18.bin"/><Relationship Id="rId10" Type="http://schemas.openxmlformats.org/officeDocument/2006/relationships/oleObject" Target="../embeddings/oleObject11.bin"/><Relationship Id="rId19" Type="http://schemas.openxmlformats.org/officeDocument/2006/relationships/image" Target="../media/image148.wmf"/><Relationship Id="rId4" Type="http://schemas.openxmlformats.org/officeDocument/2006/relationships/oleObject" Target="../embeddings/oleObject8.bin"/><Relationship Id="rId9" Type="http://schemas.openxmlformats.org/officeDocument/2006/relationships/image" Target="../media/image143.wmf"/><Relationship Id="rId14" Type="http://schemas.openxmlformats.org/officeDocument/2006/relationships/oleObject" Target="../embeddings/oleObject13.bin"/><Relationship Id="rId22" Type="http://schemas.openxmlformats.org/officeDocument/2006/relationships/image" Target="../media/image149.wmf"/></Relationships>
</file>

<file path=ppt/slides/_rels/slide74.xml.rels><?xml version="1.0" encoding="UTF-8" standalone="yes"?>
<Relationships xmlns="http://schemas.openxmlformats.org/package/2006/relationships"><Relationship Id="rId26" Type="http://schemas.openxmlformats.org/officeDocument/2006/relationships/image" Target="../media/image225.png"/><Relationship Id="rId12" Type="http://schemas.openxmlformats.org/officeDocument/2006/relationships/image" Target="../media/image277.png"/><Relationship Id="rId25" Type="http://schemas.openxmlformats.org/officeDocument/2006/relationships/image" Target="../media/image224.png"/><Relationship Id="rId2" Type="http://schemas.openxmlformats.org/officeDocument/2006/relationships/image" Target="../media/image138.jpeg"/><Relationship Id="rId29" Type="http://schemas.openxmlformats.org/officeDocument/2006/relationships/image" Target="../media/image246.png"/><Relationship Id="rId1" Type="http://schemas.openxmlformats.org/officeDocument/2006/relationships/slideLayout" Target="../slideLayouts/slideLayout7.xml"/><Relationship Id="rId24" Type="http://schemas.openxmlformats.org/officeDocument/2006/relationships/image" Target="../media/image221.png"/><Relationship Id="rId32" Type="http://schemas.openxmlformats.org/officeDocument/2006/relationships/image" Target="../media/image230.png"/><Relationship Id="rId23" Type="http://schemas.openxmlformats.org/officeDocument/2006/relationships/image" Target="../media/image278.png"/><Relationship Id="rId28" Type="http://schemas.openxmlformats.org/officeDocument/2006/relationships/image" Target="../media/image227.png"/><Relationship Id="rId31" Type="http://schemas.openxmlformats.org/officeDocument/2006/relationships/image" Target="../media/image232.png"/><Relationship Id="rId27" Type="http://schemas.openxmlformats.org/officeDocument/2006/relationships/image" Target="../media/image226.png"/><Relationship Id="rId30" Type="http://schemas.openxmlformats.org/officeDocument/2006/relationships/image" Target="../media/image231.png"/></Relationships>
</file>

<file path=ppt/slides/_rels/slide7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610.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image" Target="../media/image152.jpeg"/><Relationship Id="rId1" Type="http://schemas.openxmlformats.org/officeDocument/2006/relationships/slideLayout" Target="../slideLayouts/slideLayout4.xml"/><Relationship Id="rId6" Type="http://schemas.openxmlformats.org/officeDocument/2006/relationships/image" Target="../media/image154.wmf"/><Relationship Id="rId5" Type="http://schemas.openxmlformats.org/officeDocument/2006/relationships/oleObject" Target="../embeddings/oleObject20.bin"/><Relationship Id="rId4" Type="http://schemas.openxmlformats.org/officeDocument/2006/relationships/image" Target="../media/image153.wmf"/></Relationships>
</file>

<file path=ppt/slides/_rels/slide7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250.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oleObject" Target="../embeddings/oleObject22.bin"/><Relationship Id="rId2" Type="http://schemas.openxmlformats.org/officeDocument/2006/relationships/image" Target="../media/image113.jpeg"/><Relationship Id="rId1" Type="http://schemas.openxmlformats.org/officeDocument/2006/relationships/slideLayout" Target="../slideLayouts/slideLayout7.xml"/><Relationship Id="rId11" Type="http://schemas.openxmlformats.org/officeDocument/2006/relationships/image" Target="../media/image243.png"/><Relationship Id="rId10" Type="http://schemas.openxmlformats.org/officeDocument/2006/relationships/image" Target="../media/image242.png"/><Relationship Id="rId4" Type="http://schemas.openxmlformats.org/officeDocument/2006/relationships/image" Target="../media/image114.wmf"/><Relationship Id="rId9" Type="http://schemas.openxmlformats.org/officeDocument/2006/relationships/image" Target="../media/image253.png"/></Relationships>
</file>

<file path=ppt/slides/_rels/slide8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image" Target="../media/image158.jpeg"/><Relationship Id="rId1" Type="http://schemas.openxmlformats.org/officeDocument/2006/relationships/slideLayout" Target="../slideLayouts/slideLayout7.xml"/><Relationship Id="rId6" Type="http://schemas.openxmlformats.org/officeDocument/2006/relationships/image" Target="../media/image160.wmf"/><Relationship Id="rId5" Type="http://schemas.openxmlformats.org/officeDocument/2006/relationships/oleObject" Target="../embeddings/oleObject24.bin"/><Relationship Id="rId4" Type="http://schemas.openxmlformats.org/officeDocument/2006/relationships/image" Target="../media/image159.wmf"/></Relationships>
</file>

<file path=ppt/slides/_rels/slide83.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1991.png"/><Relationship Id="rId18" Type="http://schemas.openxmlformats.org/officeDocument/2006/relationships/image" Target="../media/image2120.png"/><Relationship Id="rId12" Type="http://schemas.openxmlformats.org/officeDocument/2006/relationships/image" Target="../media/image234.png"/><Relationship Id="rId17" Type="http://schemas.openxmlformats.org/officeDocument/2006/relationships/image" Target="../media/image2110.png"/><Relationship Id="rId2" Type="http://schemas.openxmlformats.org/officeDocument/2006/relationships/image" Target="../media/image134.jpeg"/><Relationship Id="rId16" Type="http://schemas.openxmlformats.org/officeDocument/2006/relationships/image" Target="../media/image2100.png"/><Relationship Id="rId20" Type="http://schemas.openxmlformats.org/officeDocument/2006/relationships/image" Target="../media/image236.png"/><Relationship Id="rId1" Type="http://schemas.openxmlformats.org/officeDocument/2006/relationships/slideLayout" Target="../slideLayouts/slideLayout7.xml"/><Relationship Id="rId11" Type="http://schemas.openxmlformats.org/officeDocument/2006/relationships/image" Target="../media/image2020.png"/><Relationship Id="rId15" Type="http://schemas.openxmlformats.org/officeDocument/2006/relationships/image" Target="../media/image2090.png"/><Relationship Id="rId10" Type="http://schemas.openxmlformats.org/officeDocument/2006/relationships/image" Target="../media/image2011.png"/><Relationship Id="rId19" Type="http://schemas.openxmlformats.org/officeDocument/2006/relationships/image" Target="../media/image235.png"/><Relationship Id="rId9" Type="http://schemas.openxmlformats.org/officeDocument/2006/relationships/image" Target="../media/image2001.png"/></Relationships>
</file>

<file path=ppt/slides/_rels/slide85.xml.rels><?xml version="1.0" encoding="UTF-8" standalone="yes"?>
<Relationships xmlns="http://schemas.openxmlformats.org/package/2006/relationships"><Relationship Id="rId13" Type="http://schemas.openxmlformats.org/officeDocument/2006/relationships/image" Target="../media/image2050.png"/><Relationship Id="rId3" Type="http://schemas.openxmlformats.org/officeDocument/2006/relationships/image" Target="../media/image203.png"/><Relationship Id="rId12" Type="http://schemas.openxmlformats.org/officeDocument/2006/relationships/image" Target="../media/image2180.png"/><Relationship Id="rId2" Type="http://schemas.openxmlformats.org/officeDocument/2006/relationships/image" Target="../media/image134.jpeg"/><Relationship Id="rId1" Type="http://schemas.openxmlformats.org/officeDocument/2006/relationships/slideLayout" Target="../slideLayouts/slideLayout7.xml"/><Relationship Id="rId11" Type="http://schemas.openxmlformats.org/officeDocument/2006/relationships/image" Target="../media/image2170.png"/><Relationship Id="rId5" Type="http://schemas.openxmlformats.org/officeDocument/2006/relationships/image" Target="../media/image238.png"/><Relationship Id="rId4" Type="http://schemas.openxmlformats.org/officeDocument/2006/relationships/image" Target="../media/image2040.png"/></Relationships>
</file>

<file path=ppt/slides/_rels/slide86.xml.rels><?xml version="1.0" encoding="UTF-8" standalone="yes"?>
<Relationships xmlns="http://schemas.openxmlformats.org/package/2006/relationships"><Relationship Id="rId8" Type="http://schemas.openxmlformats.org/officeDocument/2006/relationships/image" Target="../media/image2140.png"/><Relationship Id="rId13" Type="http://schemas.openxmlformats.org/officeDocument/2006/relationships/image" Target="../media/image2050.png"/><Relationship Id="rId7" Type="http://schemas.openxmlformats.org/officeDocument/2006/relationships/image" Target="../media/image2130.png"/><Relationship Id="rId12" Type="http://schemas.openxmlformats.org/officeDocument/2006/relationships/image" Target="../media/image2240.png"/><Relationship Id="rId2" Type="http://schemas.openxmlformats.org/officeDocument/2006/relationships/image" Target="../media/image134.jpeg"/><Relationship Id="rId1" Type="http://schemas.openxmlformats.org/officeDocument/2006/relationships/slideLayout" Target="../slideLayouts/slideLayout7.xml"/><Relationship Id="rId6" Type="http://schemas.openxmlformats.org/officeDocument/2006/relationships/image" Target="../media/image2190.png"/><Relationship Id="rId11" Type="http://schemas.openxmlformats.org/officeDocument/2006/relationships/image" Target="../media/image2210.png"/><Relationship Id="rId10" Type="http://schemas.openxmlformats.org/officeDocument/2006/relationships/image" Target="../media/image2180.png"/><Relationship Id="rId9" Type="http://schemas.openxmlformats.org/officeDocument/2006/relationships/image" Target="../media/image2200.png"/></Relationships>
</file>

<file path=ppt/slides/_rels/slide87.xml.rels><?xml version="1.0" encoding="UTF-8" standalone="yes"?>
<Relationships xmlns="http://schemas.openxmlformats.org/package/2006/relationships"><Relationship Id="rId3" Type="http://schemas.openxmlformats.org/officeDocument/2006/relationships/image" Target="../media/image1990.png"/><Relationship Id="rId2" Type="http://schemas.openxmlformats.org/officeDocument/2006/relationships/image" Target="../media/image162.tiff"/><Relationship Id="rId1" Type="http://schemas.openxmlformats.org/officeDocument/2006/relationships/slideLayout" Target="../slideLayouts/slideLayout7.xml"/><Relationship Id="rId5" Type="http://schemas.openxmlformats.org/officeDocument/2006/relationships/image" Target="../media/image2010.png"/><Relationship Id="rId4" Type="http://schemas.openxmlformats.org/officeDocument/2006/relationships/image" Target="../media/image2000.png"/></Relationships>
</file>

<file path=ppt/slides/_rels/slide88.xml.rels><?xml version="1.0" encoding="UTF-8" standalone="yes"?>
<Relationships xmlns="http://schemas.openxmlformats.org/package/2006/relationships"><Relationship Id="rId3" Type="http://schemas.openxmlformats.org/officeDocument/2006/relationships/image" Target="../media/image164.tiff"/><Relationship Id="rId2" Type="http://schemas.openxmlformats.org/officeDocument/2006/relationships/image" Target="../media/image163.tif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65.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zh.wikipedia.org/w/index.php?title=Image:Moon-Mdf-2005.jpg&amp;variant=zh-tw" TargetMode="Externa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2" Type="http://schemas.openxmlformats.org/officeDocument/2006/relationships/image" Target="../media/image166.tif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252.png"/><Relationship Id="rId7" Type="http://schemas.openxmlformats.org/officeDocument/2006/relationships/image" Target="../media/image257.png"/><Relationship Id="rId12" Type="http://schemas.openxmlformats.org/officeDocument/2006/relationships/image" Target="../media/image262.png"/><Relationship Id="rId2" Type="http://schemas.openxmlformats.org/officeDocument/2006/relationships/image" Target="../media/image248.png"/><Relationship Id="rId1" Type="http://schemas.openxmlformats.org/officeDocument/2006/relationships/slideLayout" Target="../slideLayouts/slideLayout4.xml"/><Relationship Id="rId6" Type="http://schemas.openxmlformats.org/officeDocument/2006/relationships/image" Target="../media/image256.png"/><Relationship Id="rId11" Type="http://schemas.openxmlformats.org/officeDocument/2006/relationships/image" Target="../media/image261.png"/><Relationship Id="rId5" Type="http://schemas.openxmlformats.org/officeDocument/2006/relationships/image" Target="../media/image255.png"/><Relationship Id="rId10" Type="http://schemas.openxmlformats.org/officeDocument/2006/relationships/image" Target="../media/image260.png"/><Relationship Id="rId4" Type="http://schemas.openxmlformats.org/officeDocument/2006/relationships/image" Target="../media/image254.png"/><Relationship Id="rId9" Type="http://schemas.openxmlformats.org/officeDocument/2006/relationships/image" Target="../media/image259.png"/></Relationships>
</file>

<file path=ppt/slides/_rels/slide9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1.jpeg"/><Relationship Id="rId1" Type="http://schemas.openxmlformats.org/officeDocument/2006/relationships/slideLayout" Target="../slideLayouts/slideLayout7.xml"/><Relationship Id="rId5" Type="http://schemas.openxmlformats.org/officeDocument/2006/relationships/image" Target="../media/image179.png"/><Relationship Id="rId4" Type="http://schemas.openxmlformats.org/officeDocument/2006/relationships/hyperlink" Target="http://wiki.mbalib.com/zh-tw/Image:%E8%82%A1%E7%A5%A8%E9%80%89%E6%8B%A9%E6%8C%87%E6%A0%87.gi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文字方塊 3"/>
          <p:cNvSpPr txBox="1">
            <a:spLocks noChangeArrowheads="1"/>
          </p:cNvSpPr>
          <p:nvPr/>
        </p:nvSpPr>
        <p:spPr bwMode="auto">
          <a:xfrm>
            <a:off x="1289317" y="1196752"/>
            <a:ext cx="66247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前面對牛頓力學的討論大部分都是常數力造成的等加速度運動</a:t>
            </a:r>
          </a:p>
        </p:txBody>
      </p:sp>
      <p:sp>
        <p:nvSpPr>
          <p:cNvPr id="15362" name="文字方塊 3"/>
          <p:cNvSpPr txBox="1">
            <a:spLocks noChangeArrowheads="1"/>
          </p:cNvSpPr>
          <p:nvPr/>
        </p:nvSpPr>
        <p:spPr bwMode="auto">
          <a:xfrm>
            <a:off x="1979613" y="5516563"/>
            <a:ext cx="3744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但牛頓力學最有用的是</a:t>
            </a:r>
            <a:r>
              <a:rPr lang="en-US" altLang="zh-TW" sz="1800" dirty="0"/>
              <a:t>………….</a:t>
            </a:r>
            <a:endParaRPr lang="zh-TW" altLang="en-US" sz="1800" dirty="0"/>
          </a:p>
        </p:txBody>
      </p:sp>
      <p:pic>
        <p:nvPicPr>
          <p:cNvPr id="15363" name="Picture 4" descr="F06_37"/>
          <p:cNvPicPr>
            <a:picLocks noChangeAspect="1" noChangeArrowheads="1"/>
          </p:cNvPicPr>
          <p:nvPr/>
        </p:nvPicPr>
        <p:blipFill>
          <a:blip r:embed="rId3">
            <a:extLst>
              <a:ext uri="{28A0092B-C50C-407E-A947-70E740481C1C}">
                <a14:useLocalDpi xmlns:a14="http://schemas.microsoft.com/office/drawing/2010/main" val="0"/>
              </a:ext>
            </a:extLst>
          </a:blip>
          <a:srcRect l="13295" t="32097" r="20177" b="22063"/>
          <a:stretch>
            <a:fillRect/>
          </a:stretch>
        </p:blipFill>
        <p:spPr bwMode="auto">
          <a:xfrm>
            <a:off x="1955704" y="4047739"/>
            <a:ext cx="3263995" cy="1305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descr="D:\Dropbox\Documents\課程\YoungTextBook\Images\Chapter05\A_Images\A_Figures_and_Photos\05_32_Figure.jpg"/>
          <p:cNvPicPr>
            <a:picLocks noChangeAspect="1" noChangeArrowheads="1"/>
          </p:cNvPicPr>
          <p:nvPr/>
        </p:nvPicPr>
        <p:blipFill>
          <a:blip r:embed="rId4">
            <a:extLst>
              <a:ext uri="{28A0092B-C50C-407E-A947-70E740481C1C}">
                <a14:useLocalDpi xmlns:a14="http://schemas.microsoft.com/office/drawing/2010/main" val="0"/>
              </a:ext>
            </a:extLst>
          </a:blip>
          <a:srcRect t="9908" r="47563"/>
          <a:stretch>
            <a:fillRect/>
          </a:stretch>
        </p:blipFill>
        <p:spPr bwMode="auto">
          <a:xfrm>
            <a:off x="5436096" y="2348880"/>
            <a:ext cx="2498501" cy="300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descr="D:\Dropbox\Documents\課程\YoungTextBook\Images\Chapter05\A_Images\A_Figures_and_Photos\05_15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t="14120" r="57977" b="35754"/>
          <a:stretch/>
        </p:blipFill>
        <p:spPr bwMode="auto">
          <a:xfrm>
            <a:off x="2699792" y="1844824"/>
            <a:ext cx="2470150" cy="190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File:NewtonsPrincipi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33375"/>
            <a:ext cx="6972300"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矩形 2"/>
          <p:cNvSpPr>
            <a:spLocks noChangeArrowheads="1"/>
          </p:cNvSpPr>
          <p:nvPr/>
        </p:nvSpPr>
        <p:spPr bwMode="auto">
          <a:xfrm>
            <a:off x="1258888" y="5084763"/>
            <a:ext cx="6626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800">
                <a:cs typeface="Times New Roman" pitchFamily="18" charset="0"/>
              </a:rPr>
              <a:t>Newton's own copy of his </a:t>
            </a:r>
            <a:r>
              <a:rPr lang="en-US" altLang="zh-TW" sz="1800" i="1">
                <a:cs typeface="Times New Roman" pitchFamily="18" charset="0"/>
              </a:rPr>
              <a:t>Principia</a:t>
            </a:r>
            <a:r>
              <a:rPr lang="en-US" altLang="zh-TW" sz="1800">
                <a:cs typeface="Times New Roman" pitchFamily="18" charset="0"/>
              </a:rPr>
              <a:t>, with hand-written corrections</a:t>
            </a:r>
            <a:endParaRPr lang="zh-TW" altLang="en-US" sz="1800">
              <a:cs typeface="Times New Roman" pitchFamily="18" charset="0"/>
            </a:endParaRPr>
          </a:p>
        </p:txBody>
      </p:sp>
      <p:pic>
        <p:nvPicPr>
          <p:cNvPr id="27651" name="Picture 6" descr="File:Newtons laws in latin.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620713"/>
            <a:ext cx="2519362"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文字方塊 4"/>
          <p:cNvSpPr txBox="1">
            <a:spLocks noChangeArrowheads="1"/>
          </p:cNvSpPr>
          <p:nvPr/>
        </p:nvSpPr>
        <p:spPr bwMode="auto">
          <a:xfrm>
            <a:off x="1331913" y="5516563"/>
            <a:ext cx="6624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800">
                <a:latin typeface="Arial" pitchFamily="34" charset="0"/>
              </a:rPr>
              <a:t>“</a:t>
            </a:r>
            <a:r>
              <a:rPr lang="zh-TW" altLang="en-US" sz="1800">
                <a:latin typeface="Arial" pitchFamily="34" charset="0"/>
              </a:rPr>
              <a:t> </a:t>
            </a:r>
            <a:r>
              <a:rPr lang="en-US" altLang="zh-TW" sz="1800">
                <a:cs typeface="Times New Roman" pitchFamily="18" charset="0"/>
              </a:rPr>
              <a:t>a Mathematical demonstration of Copernican hypothesis” </a:t>
            </a:r>
            <a:endParaRPr lang="zh-TW" altLang="en-US" sz="1800">
              <a:cs typeface="Times New Roman" pitchFamily="18" charset="0"/>
            </a:endParaRPr>
          </a:p>
        </p:txBody>
      </p:sp>
      <p:sp>
        <p:nvSpPr>
          <p:cNvPr id="27653" name="文字方塊 5"/>
          <p:cNvSpPr txBox="1">
            <a:spLocks noChangeArrowheads="1"/>
          </p:cNvSpPr>
          <p:nvPr/>
        </p:nvSpPr>
        <p:spPr bwMode="auto">
          <a:xfrm>
            <a:off x="1187450" y="5876925"/>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800">
                <a:cs typeface="Times New Roman" pitchFamily="18" charset="0"/>
              </a:rPr>
              <a:t>Makes out all the phenomena of the celestial motions by the only supposition of a gravitation towards he center of sun, decreasing as the squares of the distances. </a:t>
            </a:r>
            <a:endParaRPr lang="zh-TW" altLang="en-US" sz="180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圖片 1" descr="test.jpg"/>
          <p:cNvPicPr>
            <a:picLocks noChangeAspect="1"/>
          </p:cNvPicPr>
          <p:nvPr/>
        </p:nvPicPr>
        <p:blipFill>
          <a:blip r:embed="rId2">
            <a:extLst>
              <a:ext uri="{28A0092B-C50C-407E-A947-70E740481C1C}">
                <a14:useLocalDpi xmlns:a14="http://schemas.microsoft.com/office/drawing/2010/main" val="0"/>
              </a:ext>
            </a:extLst>
          </a:blip>
          <a:srcRect l="7336"/>
          <a:stretch>
            <a:fillRect/>
          </a:stretch>
        </p:blipFill>
        <p:spPr bwMode="auto">
          <a:xfrm>
            <a:off x="323850" y="1052513"/>
            <a:ext cx="454660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4" descr="http://www.ultimateuniverse.net/images/isaac_newton_h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557338"/>
            <a:ext cx="392747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矩形 3"/>
          <p:cNvSpPr>
            <a:spLocks noChangeArrowheads="1"/>
          </p:cNvSpPr>
          <p:nvPr/>
        </p:nvSpPr>
        <p:spPr bwMode="auto">
          <a:xfrm>
            <a:off x="1054173" y="5373216"/>
            <a:ext cx="7200900" cy="87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lnSpc>
                <a:spcPct val="150000"/>
              </a:lnSpc>
            </a:pPr>
            <a:r>
              <a:rPr lang="zh-TW" altLang="en-US" sz="1800" dirty="0">
                <a:cs typeface="Times New Roman" pitchFamily="18" charset="0"/>
              </a:rPr>
              <a:t>人類探頭進入自然現象的內在，了解帶動自然運轉背後零件與規則！</a:t>
            </a:r>
            <a:r>
              <a:rPr lang="en-US" altLang="zh-TW" sz="1800" dirty="0">
                <a:cs typeface="Times New Roman" pitchFamily="18" charset="0"/>
              </a:rPr>
              <a:t>Engraving around 1530 (from </a:t>
            </a:r>
            <a:r>
              <a:rPr lang="en-US" altLang="zh-TW" sz="1800" dirty="0" err="1">
                <a:cs typeface="Times New Roman" pitchFamily="18" charset="0"/>
              </a:rPr>
              <a:t>Hemleben</a:t>
            </a:r>
            <a:r>
              <a:rPr lang="en-US" altLang="zh-TW" sz="1800" dirty="0">
                <a:cs typeface="Times New Roman" pitchFamily="18" charset="0"/>
              </a:rPr>
              <a:t>: "Galilei")</a:t>
            </a:r>
            <a:endParaRPr lang="zh-TW" altLang="en-US" sz="1800" dirty="0">
              <a:cs typeface="Times New Roman" pitchFamily="18" charset="0"/>
            </a:endParaRPr>
          </a:p>
        </p:txBody>
      </p:sp>
      <p:pic>
        <p:nvPicPr>
          <p:cNvPr id="29698" name="Picture 2" descr="http://www.linz09.at/fm/4972/Kepler%20Salon_c_Hemleben%20Galile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476250"/>
            <a:ext cx="56388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File:Newton-WilliamBlak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341438"/>
            <a:ext cx="4881562"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矩形 3"/>
          <p:cNvSpPr>
            <a:spLocks noChangeArrowheads="1"/>
          </p:cNvSpPr>
          <p:nvPr/>
        </p:nvSpPr>
        <p:spPr bwMode="auto">
          <a:xfrm>
            <a:off x="2411413" y="5157788"/>
            <a:ext cx="457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2000" i="1" dirty="0">
                <a:cs typeface="Times New Roman" pitchFamily="18" charset="0"/>
              </a:rPr>
              <a:t>Newton</a:t>
            </a:r>
            <a:r>
              <a:rPr lang="en-US" altLang="zh-TW" sz="2000" dirty="0">
                <a:cs typeface="Times New Roman" pitchFamily="18" charset="0"/>
              </a:rPr>
              <a:t>, by William Blake; here, Newton is depicted critically as a "divine geometer”</a:t>
            </a:r>
            <a:endParaRPr lang="zh-TW" altLang="en-US" sz="2000" dirty="0">
              <a:cs typeface="Times New Roman" pitchFamily="18" charset="0"/>
            </a:endParaRPr>
          </a:p>
        </p:txBody>
      </p:sp>
      <p:sp>
        <p:nvSpPr>
          <p:cNvPr id="30723" name="文字方塊 4"/>
          <p:cNvSpPr txBox="1">
            <a:spLocks noChangeArrowheads="1"/>
          </p:cNvSpPr>
          <p:nvPr/>
        </p:nvSpPr>
        <p:spPr bwMode="auto">
          <a:xfrm>
            <a:off x="2555875" y="836613"/>
            <a:ext cx="424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latin typeface="Arial" pitchFamily="34" charset="0"/>
              </a:rPr>
              <a:t>牛頓成為人類對自然的控制能力的象徵！</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文字方塊 1"/>
          <p:cNvSpPr txBox="1">
            <a:spLocks noChangeArrowheads="1"/>
          </p:cNvSpPr>
          <p:nvPr/>
        </p:nvSpPr>
        <p:spPr bwMode="auto">
          <a:xfrm>
            <a:off x="1008063" y="1804194"/>
            <a:ext cx="698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solidFill>
                  <a:srgbClr val="FF0000"/>
                </a:solidFill>
              </a:rPr>
              <a:t>整個宇宙就是一個巨大的機器，根據一個巨大的運動方程式運轉</a:t>
            </a:r>
          </a:p>
        </p:txBody>
      </p:sp>
      <p:sp>
        <p:nvSpPr>
          <p:cNvPr id="20482" name="文字方塊 2"/>
          <p:cNvSpPr txBox="1">
            <a:spLocks noChangeArrowheads="1"/>
          </p:cNvSpPr>
          <p:nvPr/>
        </p:nvSpPr>
        <p:spPr bwMode="auto">
          <a:xfrm>
            <a:off x="1152525" y="5115719"/>
            <a:ext cx="151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力學</a:t>
            </a:r>
          </a:p>
        </p:txBody>
      </p:sp>
      <p:sp>
        <p:nvSpPr>
          <p:cNvPr id="20483" name="文字方塊 3"/>
          <p:cNvSpPr txBox="1">
            <a:spLocks noChangeArrowheads="1"/>
          </p:cNvSpPr>
          <p:nvPr/>
        </p:nvSpPr>
        <p:spPr bwMode="auto">
          <a:xfrm>
            <a:off x="2592388" y="5115719"/>
            <a:ext cx="1368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en-US" altLang="zh-TW" sz="1800"/>
              <a:t>Mechanics</a:t>
            </a:r>
            <a:endParaRPr lang="zh-TW" altLang="en-US" sz="1800"/>
          </a:p>
        </p:txBody>
      </p:sp>
      <p:sp>
        <p:nvSpPr>
          <p:cNvPr id="20484" name="文字方塊 4"/>
          <p:cNvSpPr txBox="1">
            <a:spLocks noChangeArrowheads="1"/>
          </p:cNvSpPr>
          <p:nvPr/>
        </p:nvSpPr>
        <p:spPr bwMode="auto">
          <a:xfrm>
            <a:off x="4464050" y="5115719"/>
            <a:ext cx="1368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機械學</a:t>
            </a:r>
          </a:p>
        </p:txBody>
      </p:sp>
      <p:pic>
        <p:nvPicPr>
          <p:cNvPr id="40968" name="Picture 4" descr="http://therealsasha.files.wordpress.com/2011/08/hard-determinism-cogs.jpg?w=400&amp;h=2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0" y="2380457"/>
            <a:ext cx="3298825"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文字方塊 8"/>
          <p:cNvSpPr txBox="1">
            <a:spLocks noChangeArrowheads="1"/>
          </p:cNvSpPr>
          <p:nvPr/>
        </p:nvSpPr>
        <p:spPr bwMode="auto">
          <a:xfrm>
            <a:off x="1002506" y="1340768"/>
            <a:ext cx="7199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物體運動軌跡由運動方程式及起始條件完全決定，如同機械一般。</a:t>
            </a:r>
          </a:p>
        </p:txBody>
      </p:sp>
    </p:spTree>
    <p:extLst>
      <p:ext uri="{BB962C8B-B14F-4D97-AF65-F5344CB8AC3E}">
        <p14:creationId xmlns:p14="http://schemas.microsoft.com/office/powerpoint/2010/main" val="730313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ppt_x"/>
                                          </p:val>
                                        </p:tav>
                                        <p:tav tm="100000">
                                          <p:val>
                                            <p:strVal val="#ppt_x"/>
                                          </p:val>
                                        </p:tav>
                                      </p:tavLst>
                                    </p:anim>
                                    <p:anim calcmode="lin" valueType="num">
                                      <p:cBhvr additive="base">
                                        <p:cTn id="8" dur="500" fill="hold"/>
                                        <p:tgtEl>
                                          <p:spTgt spid="4096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68"/>
                                        </p:tgtEl>
                                        <p:attrNameLst>
                                          <p:attrName>style.visibility</p:attrName>
                                        </p:attrNameLst>
                                      </p:cBhvr>
                                      <p:to>
                                        <p:strVal val="visible"/>
                                      </p:to>
                                    </p:set>
                                    <p:anim calcmode="lin" valueType="num">
                                      <p:cBhvr additive="base">
                                        <p:cTn id="11" dur="500" fill="hold"/>
                                        <p:tgtEl>
                                          <p:spTgt spid="40968"/>
                                        </p:tgtEl>
                                        <p:attrNameLst>
                                          <p:attrName>ppt_x</p:attrName>
                                        </p:attrNameLst>
                                      </p:cBhvr>
                                      <p:tavLst>
                                        <p:tav tm="0">
                                          <p:val>
                                            <p:strVal val="#ppt_x"/>
                                          </p:val>
                                        </p:tav>
                                        <p:tav tm="100000">
                                          <p:val>
                                            <p:strVal val="#ppt_x"/>
                                          </p:val>
                                        </p:tav>
                                      </p:tavLst>
                                    </p:anim>
                                    <p:anim calcmode="lin" valueType="num">
                                      <p:cBhvr additive="base">
                                        <p:cTn id="12" dur="500" fill="hold"/>
                                        <p:tgtEl>
                                          <p:spTgt spid="4096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482"/>
                                        </p:tgtEl>
                                        <p:attrNameLst>
                                          <p:attrName>style.visibility</p:attrName>
                                        </p:attrNameLst>
                                      </p:cBhvr>
                                      <p:to>
                                        <p:strVal val="visible"/>
                                      </p:to>
                                    </p:set>
                                    <p:anim calcmode="lin" valueType="num">
                                      <p:cBhvr additive="base">
                                        <p:cTn id="17" dur="500" fill="hold"/>
                                        <p:tgtEl>
                                          <p:spTgt spid="20482"/>
                                        </p:tgtEl>
                                        <p:attrNameLst>
                                          <p:attrName>ppt_x</p:attrName>
                                        </p:attrNameLst>
                                      </p:cBhvr>
                                      <p:tavLst>
                                        <p:tav tm="0">
                                          <p:val>
                                            <p:strVal val="#ppt_x"/>
                                          </p:val>
                                        </p:tav>
                                        <p:tav tm="100000">
                                          <p:val>
                                            <p:strVal val="#ppt_x"/>
                                          </p:val>
                                        </p:tav>
                                      </p:tavLst>
                                    </p:anim>
                                    <p:anim calcmode="lin" valueType="num">
                                      <p:cBhvr additive="base">
                                        <p:cTn id="18" dur="500" fill="hold"/>
                                        <p:tgtEl>
                                          <p:spTgt spid="2048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483"/>
                                        </p:tgtEl>
                                        <p:attrNameLst>
                                          <p:attrName>style.visibility</p:attrName>
                                        </p:attrNameLst>
                                      </p:cBhvr>
                                      <p:to>
                                        <p:strVal val="visible"/>
                                      </p:to>
                                    </p:set>
                                    <p:anim calcmode="lin" valueType="num">
                                      <p:cBhvr additive="base">
                                        <p:cTn id="21" dur="500" fill="hold"/>
                                        <p:tgtEl>
                                          <p:spTgt spid="20483"/>
                                        </p:tgtEl>
                                        <p:attrNameLst>
                                          <p:attrName>ppt_x</p:attrName>
                                        </p:attrNameLst>
                                      </p:cBhvr>
                                      <p:tavLst>
                                        <p:tav tm="0">
                                          <p:val>
                                            <p:strVal val="#ppt_x"/>
                                          </p:val>
                                        </p:tav>
                                        <p:tav tm="100000">
                                          <p:val>
                                            <p:strVal val="#ppt_x"/>
                                          </p:val>
                                        </p:tav>
                                      </p:tavLst>
                                    </p:anim>
                                    <p:anim calcmode="lin" valueType="num">
                                      <p:cBhvr additive="base">
                                        <p:cTn id="22" dur="500" fill="hold"/>
                                        <p:tgtEl>
                                          <p:spTgt spid="2048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484"/>
                                        </p:tgtEl>
                                        <p:attrNameLst>
                                          <p:attrName>style.visibility</p:attrName>
                                        </p:attrNameLst>
                                      </p:cBhvr>
                                      <p:to>
                                        <p:strVal val="visible"/>
                                      </p:to>
                                    </p:set>
                                    <p:anim calcmode="lin" valueType="num">
                                      <p:cBhvr additive="base">
                                        <p:cTn id="25" dur="500" fill="hold"/>
                                        <p:tgtEl>
                                          <p:spTgt spid="20484"/>
                                        </p:tgtEl>
                                        <p:attrNameLst>
                                          <p:attrName>ppt_x</p:attrName>
                                        </p:attrNameLst>
                                      </p:cBhvr>
                                      <p:tavLst>
                                        <p:tav tm="0">
                                          <p:val>
                                            <p:strVal val="#ppt_x"/>
                                          </p:val>
                                        </p:tav>
                                        <p:tav tm="100000">
                                          <p:val>
                                            <p:strVal val="#ppt_x"/>
                                          </p:val>
                                        </p:tav>
                                      </p:tavLst>
                                    </p:anim>
                                    <p:anim calcmode="lin" valueType="num">
                                      <p:cBhvr additive="base">
                                        <p:cTn id="26"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20482" grpId="0"/>
      <p:bldP spid="20483" grpId="0"/>
      <p:bldP spid="204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矩形 1"/>
          <p:cNvSpPr>
            <a:spLocks noChangeArrowheads="1"/>
          </p:cNvSpPr>
          <p:nvPr/>
        </p:nvSpPr>
        <p:spPr bwMode="auto">
          <a:xfrm>
            <a:off x="323850" y="908720"/>
            <a:ext cx="8477250"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2000" dirty="0">
                <a:latin typeface="Calibri" panose="020F0502020204030204" pitchFamily="34" charset="0"/>
              </a:rPr>
              <a:t>We may regard the present state of the universe as the effect of its past and the cause of its future. An intellect which at a certain moment would know all forces that set nature in motion, and all positions of all items of which nature is composed, if this intellect were also vast enough to submit these data to analysis, it would embrace in a single formula the movements of the greatest bodies of the universe and those of the tiniest atom; </a:t>
            </a:r>
            <a:r>
              <a:rPr lang="en-US" altLang="zh-TW" sz="2000" dirty="0">
                <a:solidFill>
                  <a:srgbClr val="FF0000"/>
                </a:solidFill>
                <a:latin typeface="Calibri" panose="020F0502020204030204" pitchFamily="34" charset="0"/>
              </a:rPr>
              <a:t>for such an intellect nothing would be uncertain and the future just like the past would be present before its eyes.</a:t>
            </a:r>
          </a:p>
          <a:p>
            <a:r>
              <a:rPr lang="en-US" altLang="zh-TW" sz="2000" dirty="0">
                <a:latin typeface="Calibri" panose="020F0502020204030204" pitchFamily="34" charset="0"/>
              </a:rPr>
              <a:t>—Pierre Simon Laplace,</a:t>
            </a:r>
          </a:p>
          <a:p>
            <a:r>
              <a:rPr lang="en-US" altLang="zh-TW" sz="2000" dirty="0">
                <a:latin typeface="Calibri" panose="020F0502020204030204" pitchFamily="34" charset="0"/>
              </a:rPr>
              <a:t> </a:t>
            </a:r>
            <a:r>
              <a:rPr lang="en-US" altLang="zh-TW" sz="2000" i="1" dirty="0">
                <a:latin typeface="Calibri" panose="020F0502020204030204" pitchFamily="34" charset="0"/>
              </a:rPr>
              <a:t>A Philosophical Essay on Probabilities</a:t>
            </a:r>
            <a:r>
              <a:rPr lang="en-US" altLang="zh-TW" sz="2200" baseline="30000" dirty="0">
                <a:hlinkClick r:id="rId2" action="ppaction://hlinkfile"/>
              </a:rPr>
              <a:t>[</a:t>
            </a:r>
            <a:endParaRPr lang="en-US" altLang="zh-TW" sz="2200" dirty="0"/>
          </a:p>
        </p:txBody>
      </p:sp>
      <p:pic>
        <p:nvPicPr>
          <p:cNvPr id="21506" name="Picture 2" descr="File:Pierre-Simon Laplac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4221163"/>
            <a:ext cx="1812925"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矩形 4"/>
          <p:cNvSpPr>
            <a:spLocks noChangeArrowheads="1"/>
          </p:cNvSpPr>
          <p:nvPr/>
        </p:nvSpPr>
        <p:spPr bwMode="auto">
          <a:xfrm>
            <a:off x="4499992" y="5018661"/>
            <a:ext cx="37655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2000" dirty="0">
                <a:latin typeface="Calibri" panose="020F0502020204030204" pitchFamily="34" charset="0"/>
              </a:rPr>
              <a:t>Pierre-Simon Laplace (1749–1827)</a:t>
            </a:r>
            <a:endParaRPr lang="zh-TW" altLang="en-US" sz="2000" dirty="0">
              <a:latin typeface="Calibri" panose="020F0502020204030204" pitchFamily="34" charset="0"/>
            </a:endParaRPr>
          </a:p>
        </p:txBody>
      </p:sp>
    </p:spTree>
    <p:extLst>
      <p:ext uri="{BB962C8B-B14F-4D97-AF65-F5344CB8AC3E}">
        <p14:creationId xmlns:p14="http://schemas.microsoft.com/office/powerpoint/2010/main" val="1092009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http://www.desktopclass.com/wp-content/uploads/2011/08/determinis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2924175"/>
            <a:ext cx="2474912"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4" descr="http://therealsasha.files.wordpress.com/2011/08/free-will-court-my-dna-made-me-do-it.jpg?w=400&amp;h=3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12875"/>
            <a:ext cx="44608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6" descr="http://img.docstoccdn.com/thumb/orig/40284112.png"/>
          <p:cNvPicPr>
            <a:picLocks noChangeAspect="1" noChangeArrowheads="1"/>
          </p:cNvPicPr>
          <p:nvPr/>
        </p:nvPicPr>
        <p:blipFill>
          <a:blip r:embed="rId4" cstate="print">
            <a:extLst>
              <a:ext uri="{28A0092B-C50C-407E-A947-70E740481C1C}">
                <a14:useLocalDpi xmlns:a14="http://schemas.microsoft.com/office/drawing/2010/main" val="0"/>
              </a:ext>
            </a:extLst>
          </a:blip>
          <a:srcRect t="29926" b="14951"/>
          <a:stretch>
            <a:fillRect/>
          </a:stretch>
        </p:blipFill>
        <p:spPr bwMode="auto">
          <a:xfrm>
            <a:off x="2843213" y="4868863"/>
            <a:ext cx="37941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descr="http://3.bp.blogspot.com/_CZLex7tRwZw/TAhW36JtS9I/AAAAAAAAAE0/N-D3aPo2IY8/s320/determini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476250"/>
            <a:ext cx="22653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0398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3" name="Picture 10" descr="C:\Users\Chia-Hung Chang\Downloads\Data\Knight\Media\Chapter6\Images\06_07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7214" y="2812619"/>
            <a:ext cx="2987675"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文字方塊 3"/>
          <p:cNvSpPr txBox="1">
            <a:spLocks noChangeArrowheads="1"/>
          </p:cNvSpPr>
          <p:nvPr/>
        </p:nvSpPr>
        <p:spPr bwMode="auto">
          <a:xfrm>
            <a:off x="3324424" y="1094749"/>
            <a:ext cx="59280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地球對地表上物體的萬有引力，與地心距離平方成反比。</a:t>
            </a:r>
          </a:p>
        </p:txBody>
      </p:sp>
      <p:sp>
        <p:nvSpPr>
          <p:cNvPr id="9221" name="文字方塊 7"/>
          <p:cNvSpPr txBox="1">
            <a:spLocks noChangeArrowheads="1"/>
          </p:cNvSpPr>
          <p:nvPr/>
        </p:nvSpPr>
        <p:spPr bwMode="auto">
          <a:xfrm>
            <a:off x="3347864" y="4830063"/>
            <a:ext cx="3857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地表上重力大致上與位置無關。</a:t>
            </a:r>
          </a:p>
        </p:txBody>
      </p:sp>
      <p:pic>
        <p:nvPicPr>
          <p:cNvPr id="31748" name="Picture 5" descr="http://bulgaria.usembassy.gov/uploads/sO/bX/sObXJ0cSW96V4g6DMGj4hA/eart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92" y="2049217"/>
            <a:ext cx="28860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笑臉 11"/>
          <p:cNvSpPr/>
          <p:nvPr/>
        </p:nvSpPr>
        <p:spPr>
          <a:xfrm>
            <a:off x="1356009" y="1720173"/>
            <a:ext cx="360040" cy="362893"/>
          </a:xfrm>
          <a:prstGeom prst="smileyFac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4" name="直線單箭頭接點 13"/>
          <p:cNvCxnSpPr/>
          <p:nvPr/>
        </p:nvCxnSpPr>
        <p:spPr>
          <a:xfrm flipV="1">
            <a:off x="5978232" y="3518895"/>
            <a:ext cx="1590" cy="61357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751" name="文字方塊 14"/>
          <p:cNvSpPr txBox="1">
            <a:spLocks noChangeArrowheads="1"/>
          </p:cNvSpPr>
          <p:nvPr/>
        </p:nvSpPr>
        <p:spPr bwMode="auto">
          <a:xfrm>
            <a:off x="6027001" y="3663407"/>
            <a:ext cx="42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800" i="1" dirty="0">
                <a:cs typeface="Times New Roman" pitchFamily="18" charset="0"/>
              </a:rPr>
              <a:t>y</a:t>
            </a:r>
            <a:endParaRPr lang="zh-TW" altLang="en-US" sz="1800" i="1" dirty="0">
              <a:cs typeface="Times New Roman" pitchFamily="18" charset="0"/>
            </a:endParaRPr>
          </a:p>
        </p:txBody>
      </p:sp>
      <p:cxnSp>
        <p:nvCxnSpPr>
          <p:cNvPr id="17" name="直線單箭頭接點 16"/>
          <p:cNvCxnSpPr/>
          <p:nvPr/>
        </p:nvCxnSpPr>
        <p:spPr>
          <a:xfrm rot="5400000">
            <a:off x="1166803" y="2258013"/>
            <a:ext cx="714375" cy="1587"/>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755" name="文字方塊 12"/>
          <p:cNvSpPr txBox="1">
            <a:spLocks noChangeArrowheads="1"/>
          </p:cNvSpPr>
          <p:nvPr/>
        </p:nvSpPr>
        <p:spPr bwMode="auto">
          <a:xfrm>
            <a:off x="3324425" y="499537"/>
            <a:ext cx="201622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地表附近的運動：</a:t>
            </a:r>
          </a:p>
        </p:txBody>
      </p:sp>
      <p:sp>
        <p:nvSpPr>
          <p:cNvPr id="3" name="文字方塊 2"/>
          <p:cNvSpPr txBox="1"/>
          <p:nvPr/>
        </p:nvSpPr>
        <p:spPr bwMode="auto">
          <a:xfrm>
            <a:off x="3347864" y="1563884"/>
            <a:ext cx="5544616" cy="369332"/>
          </a:xfrm>
          <a:prstGeom prst="rect">
            <a:avLst/>
          </a:prstGeom>
          <a:noFill/>
          <a:ln w="9525">
            <a:noFill/>
            <a:miter lim="800000"/>
            <a:headEnd/>
            <a:tailEnd/>
          </a:ln>
        </p:spPr>
        <p:txBody>
          <a:bodyPr wrap="square" rtlCol="0">
            <a:spAutoFit/>
          </a:bodyPr>
          <a:lstStyle/>
          <a:p>
            <a:pPr>
              <a:spcBef>
                <a:spcPct val="50000"/>
              </a:spcBef>
            </a:pPr>
            <a:r>
              <a:rPr lang="zh-TW" altLang="en-US" sz="1800" dirty="0"/>
              <a:t>物體高度遠小於地球半徑，與地心距離是一個常數。</a:t>
            </a:r>
          </a:p>
        </p:txBody>
      </p:sp>
      <p:sp>
        <p:nvSpPr>
          <p:cNvPr id="2" name="文字方塊 1"/>
          <p:cNvSpPr txBox="1"/>
          <p:nvPr/>
        </p:nvSpPr>
        <p:spPr bwMode="auto">
          <a:xfrm>
            <a:off x="3365008" y="5256008"/>
            <a:ext cx="4104456"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地表附近，物體的加速度是一個常數。</a:t>
            </a:r>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B8A6AFBA-0093-DF4D-A41C-F75C7A998E0D}"/>
                  </a:ext>
                </a:extLst>
              </p:cNvPr>
              <p:cNvSpPr txBox="1"/>
              <p:nvPr/>
            </p:nvSpPr>
            <p:spPr bwMode="auto">
              <a:xfrm>
                <a:off x="3409406" y="2049217"/>
                <a:ext cx="2325188" cy="516745"/>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kumimoji="1" lang="zh-TW" altLang="en-US" sz="1800" i="1" smtClean="0">
                              <a:latin typeface="Cambria Math" panose="02040503050406030204" pitchFamily="18" charset="0"/>
                            </a:rPr>
                          </m:ctrlPr>
                        </m:accPr>
                        <m:e>
                          <m:r>
                            <a:rPr kumimoji="1" lang="en-US" altLang="zh-TW" sz="1800" b="0" i="1" smtClean="0">
                              <a:latin typeface="Cambria Math" panose="02040503050406030204" pitchFamily="18" charset="0"/>
                            </a:rPr>
                            <m:t>𝐹</m:t>
                          </m:r>
                        </m:e>
                      </m:acc>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𝐺</m:t>
                      </m:r>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𝑚𝑀</m:t>
                          </m:r>
                        </m:num>
                        <m:den>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𝑅</m:t>
                              </m:r>
                            </m:e>
                            <m:sup>
                              <m:r>
                                <a:rPr kumimoji="1" lang="en-US" altLang="zh-TW" sz="1800" b="0" i="1" smtClean="0">
                                  <a:latin typeface="Cambria Math" panose="02040503050406030204" pitchFamily="18" charset="0"/>
                                </a:rPr>
                                <m:t>2</m:t>
                              </m:r>
                            </m:sup>
                          </m:sSup>
                        </m:den>
                      </m:f>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𝑟</m:t>
                          </m:r>
                        </m:e>
                      </m:acc>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𝑚𝑔</m:t>
                      </m:r>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𝑗</m:t>
                          </m:r>
                        </m:e>
                      </m:acc>
                    </m:oMath>
                  </m:oMathPara>
                </a14:m>
                <a:endParaRPr kumimoji="1" lang="zh-TW" altLang="en-US" sz="1800" dirty="0"/>
              </a:p>
            </p:txBody>
          </p:sp>
        </mc:Choice>
        <mc:Fallback xmlns="">
          <p:sp>
            <p:nvSpPr>
              <p:cNvPr id="15" name="文字方塊 14">
                <a:extLst>
                  <a:ext uri="{FF2B5EF4-FFF2-40B4-BE49-F238E27FC236}">
                    <a16:creationId xmlns:a16="http://schemas.microsoft.com/office/drawing/2014/main" id="{B8A6AFBA-0093-DF4D-A41C-F75C7A998E0D}"/>
                  </a:ext>
                </a:extLst>
              </p:cNvPr>
              <p:cNvSpPr txBox="1">
                <a:spLocks noRot="1" noChangeAspect="1" noMove="1" noResize="1" noEditPoints="1" noAdjustHandles="1" noChangeArrowheads="1" noChangeShapeType="1" noTextEdit="1"/>
              </p:cNvSpPr>
              <p:nvPr/>
            </p:nvSpPr>
            <p:spPr bwMode="auto">
              <a:xfrm>
                <a:off x="3409406" y="2049217"/>
                <a:ext cx="2325188" cy="516745"/>
              </a:xfrm>
              <a:prstGeom prst="rect">
                <a:avLst/>
              </a:prstGeom>
              <a:blipFill>
                <a:blip r:embed="rId4"/>
                <a:stretch>
                  <a:fillRect l="-1081" r="-1081" b="-11905"/>
                </a:stretch>
              </a:blipFill>
              <a:ln w="9525">
                <a:noFill/>
                <a:miter lim="800000"/>
                <a:headEnd/>
                <a:tailEnd/>
              </a:ln>
            </p:spPr>
            <p:txBody>
              <a:bodyPr/>
              <a:lstStyle/>
              <a:p>
                <a:r>
                  <a:rPr lang="zh-TW" altLang="en-US">
                    <a:noFill/>
                  </a:rPr>
                  <a:t> </a:t>
                </a:r>
              </a:p>
            </p:txBody>
          </p:sp>
        </mc:Fallback>
      </mc:AlternateContent>
      <p:sp>
        <p:nvSpPr>
          <p:cNvPr id="5" name="TextBox 4">
            <a:extLst>
              <a:ext uri="{FF2B5EF4-FFF2-40B4-BE49-F238E27FC236}">
                <a16:creationId xmlns:a16="http://schemas.microsoft.com/office/drawing/2014/main" id="{14B8CE86-C88B-EB3C-AC6A-002EE99795D4}"/>
              </a:ext>
            </a:extLst>
          </p:cNvPr>
          <p:cNvSpPr txBox="1"/>
          <p:nvPr/>
        </p:nvSpPr>
        <p:spPr bwMode="auto">
          <a:xfrm>
            <a:off x="5881438" y="2109714"/>
            <a:ext cx="2364232" cy="369332"/>
          </a:xfrm>
          <a:prstGeom prst="rect">
            <a:avLst/>
          </a:prstGeom>
          <a:noFill/>
          <a:ln w="9525">
            <a:noFill/>
            <a:miter lim="800000"/>
            <a:headEnd/>
            <a:tailEnd/>
          </a:ln>
        </p:spPr>
        <p:txBody>
          <a:bodyPr wrap="square">
            <a:spAutoFit/>
          </a:bodyPr>
          <a:lstStyle/>
          <a:p>
            <a:r>
              <a:rPr lang="zh-TW" altLang="en-US" sz="1800" dirty="0">
                <a:latin typeface="Arial" pitchFamily="34" charset="0"/>
              </a:rPr>
              <a:t>選向上方向為</a:t>
            </a:r>
            <a:r>
              <a:rPr lang="en-US" altLang="zh-TW" sz="1800" i="1" dirty="0">
                <a:latin typeface="+mn-lt"/>
              </a:rPr>
              <a:t>y</a:t>
            </a:r>
            <a:r>
              <a:rPr lang="zh-TW" altLang="en-US" sz="1800" dirty="0">
                <a:latin typeface="Arial" pitchFamily="34" charset="0"/>
              </a:rPr>
              <a:t>方向。</a:t>
            </a:r>
            <a:endParaRPr lang="en-TW"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D:\Dropbox\Documents\課程\YoungTextBook\Images\Chapter02\A_Images\A_Figures_and_Photos\02_22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b="4138"/>
          <a:stretch>
            <a:fillRect/>
          </a:stretch>
        </p:blipFill>
        <p:spPr bwMode="auto">
          <a:xfrm>
            <a:off x="3301387" y="653383"/>
            <a:ext cx="250960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文字方塊 3"/>
          <p:cNvSpPr txBox="1">
            <a:spLocks noChangeArrowheads="1"/>
          </p:cNvSpPr>
          <p:nvPr/>
        </p:nvSpPr>
        <p:spPr bwMode="auto">
          <a:xfrm>
            <a:off x="3301386" y="260648"/>
            <a:ext cx="364687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地表附近的自由落體或拋體</a:t>
            </a:r>
          </a:p>
        </p:txBody>
      </p:sp>
      <p:sp>
        <p:nvSpPr>
          <p:cNvPr id="6" name="文字方塊 3"/>
          <p:cNvSpPr txBox="1">
            <a:spLocks noChangeArrowheads="1"/>
          </p:cNvSpPr>
          <p:nvPr/>
        </p:nvSpPr>
        <p:spPr bwMode="auto">
          <a:xfrm>
            <a:off x="1691680" y="6237312"/>
            <a:ext cx="59240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地表附近自由落體的運動方程式！這是微分方程式！</a:t>
            </a:r>
          </a:p>
        </p:txBody>
      </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4DFD36A4-2436-5346-8A76-664B8522A2DA}"/>
                  </a:ext>
                </a:extLst>
              </p:cNvPr>
              <p:cNvSpPr txBox="1"/>
              <p:nvPr/>
            </p:nvSpPr>
            <p:spPr bwMode="auto">
              <a:xfrm>
                <a:off x="3502678" y="5509226"/>
                <a:ext cx="1489126" cy="55579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𝑚</m:t>
                      </m:r>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r>
                            <a:rPr kumimoji="1" lang="en-US" altLang="zh-TW" sz="1800" b="0" i="1" smtClean="0">
                              <a:latin typeface="Cambria Math" panose="02040503050406030204" pitchFamily="18" charset="0"/>
                            </a:rPr>
                            <m:t>𝑦</m:t>
                          </m:r>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𝑚𝑔</m:t>
                      </m:r>
                    </m:oMath>
                  </m:oMathPara>
                </a14:m>
                <a:endParaRPr kumimoji="1" lang="zh-TW" altLang="en-US" sz="1800" dirty="0"/>
              </a:p>
            </p:txBody>
          </p:sp>
        </mc:Choice>
        <mc:Fallback xmlns="">
          <p:sp>
            <p:nvSpPr>
              <p:cNvPr id="8" name="文字方塊 7">
                <a:extLst>
                  <a:ext uri="{FF2B5EF4-FFF2-40B4-BE49-F238E27FC236}">
                    <a16:creationId xmlns:a16="http://schemas.microsoft.com/office/drawing/2014/main" id="{4DFD36A4-2436-5346-8A76-664B8522A2DA}"/>
                  </a:ext>
                </a:extLst>
              </p:cNvPr>
              <p:cNvSpPr txBox="1">
                <a:spLocks noRot="1" noChangeAspect="1" noMove="1" noResize="1" noEditPoints="1" noAdjustHandles="1" noChangeArrowheads="1" noChangeShapeType="1" noTextEdit="1"/>
              </p:cNvSpPr>
              <p:nvPr/>
            </p:nvSpPr>
            <p:spPr bwMode="auto">
              <a:xfrm>
                <a:off x="3502678" y="5509226"/>
                <a:ext cx="1489126" cy="555793"/>
              </a:xfrm>
              <a:prstGeom prst="rect">
                <a:avLst/>
              </a:prstGeom>
              <a:blipFill>
                <a:blip r:embed="rId3"/>
                <a:stretch>
                  <a:fillRect l="-1709" r="-2564" b="-11111"/>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608FB514-CC07-4843-B14D-2576BAFFB7F7}"/>
                  </a:ext>
                </a:extLst>
              </p:cNvPr>
              <p:cNvSpPr txBox="1"/>
              <p:nvPr/>
            </p:nvSpPr>
            <p:spPr bwMode="auto">
              <a:xfrm>
                <a:off x="3479352" y="4952438"/>
                <a:ext cx="1288621"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𝑚</m:t>
                      </m:r>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𝑎</m:t>
                          </m:r>
                        </m:e>
                      </m:acc>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𝑚𝑔</m:t>
                      </m:r>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𝑗</m:t>
                          </m:r>
                        </m:e>
                      </m:acc>
                    </m:oMath>
                  </m:oMathPara>
                </a14:m>
                <a:endParaRPr kumimoji="1" lang="zh-TW" altLang="en-US" sz="1800" dirty="0"/>
              </a:p>
            </p:txBody>
          </p:sp>
        </mc:Choice>
        <mc:Fallback xmlns="">
          <p:sp>
            <p:nvSpPr>
              <p:cNvPr id="9" name="文字方塊 8">
                <a:extLst>
                  <a:ext uri="{FF2B5EF4-FFF2-40B4-BE49-F238E27FC236}">
                    <a16:creationId xmlns:a16="http://schemas.microsoft.com/office/drawing/2014/main" id="{608FB514-CC07-4843-B14D-2576BAFFB7F7}"/>
                  </a:ext>
                </a:extLst>
              </p:cNvPr>
              <p:cNvSpPr txBox="1">
                <a:spLocks noRot="1" noChangeAspect="1" noMove="1" noResize="1" noEditPoints="1" noAdjustHandles="1" noChangeArrowheads="1" noChangeShapeType="1" noTextEdit="1"/>
              </p:cNvSpPr>
              <p:nvPr/>
            </p:nvSpPr>
            <p:spPr bwMode="auto">
              <a:xfrm>
                <a:off x="3479352" y="4952438"/>
                <a:ext cx="1288621" cy="276999"/>
              </a:xfrm>
              <a:prstGeom prst="rect">
                <a:avLst/>
              </a:prstGeom>
              <a:blipFill>
                <a:blip r:embed="rId4"/>
                <a:stretch>
                  <a:fillRect l="-980" t="-30435" r="-2941" b="-21739"/>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6C3F6481-C525-6F4D-8D81-500A2F4D75C0}"/>
                  </a:ext>
                </a:extLst>
              </p:cNvPr>
              <p:cNvSpPr txBox="1"/>
              <p:nvPr/>
            </p:nvSpPr>
            <p:spPr bwMode="auto">
              <a:xfrm>
                <a:off x="3485988" y="4469547"/>
                <a:ext cx="1106905" cy="310598"/>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𝐹</m:t>
                          </m:r>
                        </m:e>
                      </m:acc>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𝑚𝑔</m:t>
                      </m:r>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𝑗</m:t>
                          </m:r>
                        </m:e>
                      </m:acc>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6C3F6481-C525-6F4D-8D81-500A2F4D75C0}"/>
                  </a:ext>
                </a:extLst>
              </p:cNvPr>
              <p:cNvSpPr txBox="1">
                <a:spLocks noRot="1" noChangeAspect="1" noMove="1" noResize="1" noEditPoints="1" noAdjustHandles="1" noChangeArrowheads="1" noChangeShapeType="1" noTextEdit="1"/>
              </p:cNvSpPr>
              <p:nvPr/>
            </p:nvSpPr>
            <p:spPr bwMode="auto">
              <a:xfrm>
                <a:off x="3485988" y="4469547"/>
                <a:ext cx="1106905" cy="310598"/>
              </a:xfrm>
              <a:prstGeom prst="rect">
                <a:avLst/>
              </a:prstGeom>
              <a:blipFill>
                <a:blip r:embed="rId5"/>
                <a:stretch>
                  <a:fillRect l="-3371" t="-28000" r="-3371" b="-2400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7">
                <a:extLst>
                  <a:ext uri="{FF2B5EF4-FFF2-40B4-BE49-F238E27FC236}">
                    <a16:creationId xmlns:a16="http://schemas.microsoft.com/office/drawing/2014/main" id="{0F45204B-BA20-BEDA-E45D-BADCBE7EDE57}"/>
                  </a:ext>
                </a:extLst>
              </p:cNvPr>
              <p:cNvSpPr txBox="1"/>
              <p:nvPr/>
            </p:nvSpPr>
            <p:spPr bwMode="auto">
              <a:xfrm>
                <a:off x="6178072" y="5503704"/>
                <a:ext cx="1058751" cy="55579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r>
                            <a:rPr kumimoji="1" lang="en-US" altLang="zh-TW" sz="1800" b="0" i="1" smtClean="0">
                              <a:latin typeface="Cambria Math" panose="02040503050406030204" pitchFamily="18" charset="0"/>
                            </a:rPr>
                            <m:t>𝑦</m:t>
                          </m:r>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oMath>
                  </m:oMathPara>
                </a14:m>
                <a:endParaRPr kumimoji="1" lang="zh-TW" altLang="en-US" sz="1800" dirty="0"/>
              </a:p>
            </p:txBody>
          </p:sp>
        </mc:Choice>
        <mc:Fallback xmlns="">
          <p:sp>
            <p:nvSpPr>
              <p:cNvPr id="2" name="文字方塊 7">
                <a:extLst>
                  <a:ext uri="{FF2B5EF4-FFF2-40B4-BE49-F238E27FC236}">
                    <a16:creationId xmlns:a16="http://schemas.microsoft.com/office/drawing/2014/main" id="{0F45204B-BA20-BEDA-E45D-BADCBE7EDE57}"/>
                  </a:ext>
                </a:extLst>
              </p:cNvPr>
              <p:cNvSpPr txBox="1">
                <a:spLocks noRot="1" noChangeAspect="1" noMove="1" noResize="1" noEditPoints="1" noAdjustHandles="1" noChangeArrowheads="1" noChangeShapeType="1" noTextEdit="1"/>
              </p:cNvSpPr>
              <p:nvPr/>
            </p:nvSpPr>
            <p:spPr bwMode="auto">
              <a:xfrm>
                <a:off x="6178072" y="5503704"/>
                <a:ext cx="1058751" cy="555793"/>
              </a:xfrm>
              <a:prstGeom prst="rect">
                <a:avLst/>
              </a:prstGeom>
              <a:blipFill>
                <a:blip r:embed="rId6"/>
                <a:stretch>
                  <a:fillRect l="-4762" r="-4762" b="-13333"/>
                </a:stretch>
              </a:blipFill>
              <a:ln w="9525">
                <a:noFill/>
                <a:miter lim="800000"/>
                <a:headEnd/>
                <a:tailEnd/>
              </a:ln>
            </p:spPr>
            <p:txBody>
              <a:bodyPr/>
              <a:lstStyle/>
              <a:p>
                <a:r>
                  <a:rPr lang="en-TW">
                    <a:noFill/>
                  </a:rPr>
                  <a:t> </a:t>
                </a:r>
              </a:p>
            </p:txBody>
          </p:sp>
        </mc:Fallback>
      </mc:AlternateContent>
      <p:sp>
        <p:nvSpPr>
          <p:cNvPr id="3" name="Right Arrow 2">
            <a:extLst>
              <a:ext uri="{FF2B5EF4-FFF2-40B4-BE49-F238E27FC236}">
                <a16:creationId xmlns:a16="http://schemas.microsoft.com/office/drawing/2014/main" id="{E4C50E3F-1537-CCB1-0F99-04E7FB5A41A0}"/>
              </a:ext>
            </a:extLst>
          </p:cNvPr>
          <p:cNvSpPr/>
          <p:nvPr/>
        </p:nvSpPr>
        <p:spPr>
          <a:xfrm>
            <a:off x="5364088" y="5661248"/>
            <a:ext cx="446902" cy="2880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4" name="Picture 3" descr="D:\Dropbox\Documents\課程\YoungTextBook\Images\Chapter02\A_Images\A_Figures_and_Photos\02_24_Figure.jpg">
            <a:extLst>
              <a:ext uri="{FF2B5EF4-FFF2-40B4-BE49-F238E27FC236}">
                <a16:creationId xmlns:a16="http://schemas.microsoft.com/office/drawing/2014/main" id="{F40B854B-ED8B-C99B-657D-A4D70E6BF6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781" t="12177" r="29103" b="3841"/>
          <a:stretch>
            <a:fillRect/>
          </a:stretch>
        </p:blipFill>
        <p:spPr bwMode="auto">
          <a:xfrm>
            <a:off x="5940152" y="653383"/>
            <a:ext cx="2876262"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46681744-1D1B-194C-A67A-B609A1196DEF}"/>
                  </a:ext>
                </a:extLst>
              </p:cNvPr>
              <p:cNvSpPr txBox="1"/>
              <p:nvPr/>
            </p:nvSpPr>
            <p:spPr bwMode="auto">
              <a:xfrm>
                <a:off x="2592353" y="5114321"/>
                <a:ext cx="2286010" cy="518604"/>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rPr>
                        <m:t>𝑦</m:t>
                      </m:r>
                      <m:r>
                        <a:rPr lang="en-US" altLang="zh-TW" sz="180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i="1">
                          <a:latin typeface="Cambria Math" panose="02040503050406030204" pitchFamily="18" charset="0"/>
                        </a:rPr>
                        <m:t>𝑔</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𝑐</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𝑐</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33" name="文字方塊 32">
                <a:extLst>
                  <a:ext uri="{FF2B5EF4-FFF2-40B4-BE49-F238E27FC236}">
                    <a16:creationId xmlns:a16="http://schemas.microsoft.com/office/drawing/2014/main" id="{46681744-1D1B-194C-A67A-B609A1196DEF}"/>
                  </a:ext>
                </a:extLst>
              </p:cNvPr>
              <p:cNvSpPr txBox="1">
                <a:spLocks noRot="1" noChangeAspect="1" noMove="1" noResize="1" noEditPoints="1" noAdjustHandles="1" noChangeArrowheads="1" noChangeShapeType="1" noTextEdit="1"/>
              </p:cNvSpPr>
              <p:nvPr/>
            </p:nvSpPr>
            <p:spPr bwMode="auto">
              <a:xfrm>
                <a:off x="2592353" y="5114321"/>
                <a:ext cx="2286010" cy="518604"/>
              </a:xfrm>
              <a:prstGeom prst="rect">
                <a:avLst/>
              </a:prstGeom>
              <a:blipFill>
                <a:blip r:embed="rId2"/>
                <a:stretch>
                  <a:fillRect l="-2222" t="-4762" b="-9524"/>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C2110C8E-4DC2-B14F-AD4D-424E382BC6BF}"/>
                  </a:ext>
                </a:extLst>
              </p:cNvPr>
              <p:cNvSpPr txBox="1"/>
              <p:nvPr/>
            </p:nvSpPr>
            <p:spPr bwMode="auto">
              <a:xfrm>
                <a:off x="2617996" y="2946391"/>
                <a:ext cx="1379929"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𝑣</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𝑔𝑡</m:t>
                      </m:r>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𝑐</m:t>
                          </m:r>
                        </m:e>
                        <m:sub>
                          <m:r>
                            <a:rPr kumimoji="1" lang="en-US" altLang="zh-TW" sz="1800" b="0" i="1" smtClean="0">
                              <a:latin typeface="Cambria Math" panose="02040503050406030204" pitchFamily="18" charset="0"/>
                            </a:rPr>
                            <m:t>1</m:t>
                          </m:r>
                        </m:sub>
                      </m:sSub>
                    </m:oMath>
                  </m:oMathPara>
                </a14:m>
                <a:endParaRPr kumimoji="1" lang="zh-TW" altLang="en-US" sz="1800" dirty="0"/>
              </a:p>
            </p:txBody>
          </p:sp>
        </mc:Choice>
        <mc:Fallback xmlns="">
          <p:sp>
            <p:nvSpPr>
              <p:cNvPr id="29" name="文字方塊 28">
                <a:extLst>
                  <a:ext uri="{FF2B5EF4-FFF2-40B4-BE49-F238E27FC236}">
                    <a16:creationId xmlns:a16="http://schemas.microsoft.com/office/drawing/2014/main" id="{C2110C8E-4DC2-B14F-AD4D-424E382BC6BF}"/>
                  </a:ext>
                </a:extLst>
              </p:cNvPr>
              <p:cNvSpPr txBox="1">
                <a:spLocks noRot="1" noChangeAspect="1" noMove="1" noResize="1" noEditPoints="1" noAdjustHandles="1" noChangeArrowheads="1" noChangeShapeType="1" noTextEdit="1"/>
              </p:cNvSpPr>
              <p:nvPr/>
            </p:nvSpPr>
            <p:spPr bwMode="auto">
              <a:xfrm>
                <a:off x="2617996" y="2946391"/>
                <a:ext cx="1379929" cy="276999"/>
              </a:xfrm>
              <a:prstGeom prst="rect">
                <a:avLst/>
              </a:prstGeom>
              <a:blipFill>
                <a:blip r:embed="rId3"/>
                <a:stretch>
                  <a:fillRect l="-909" b="-26087"/>
                </a:stretch>
              </a:blipFill>
              <a:ln w="9525">
                <a:noFill/>
                <a:miter lim="800000"/>
                <a:headEnd/>
                <a:tailEnd/>
              </a:ln>
            </p:spPr>
            <p:txBody>
              <a:bodyPr/>
              <a:lstStyle/>
              <a:p>
                <a:r>
                  <a:rPr lang="zh-TW" altLang="en-US">
                    <a:noFill/>
                  </a:rPr>
                  <a:t> </a:t>
                </a:r>
              </a:p>
            </p:txBody>
          </p:sp>
        </mc:Fallback>
      </mc:AlternateContent>
      <p:sp>
        <p:nvSpPr>
          <p:cNvPr id="33793" name="Rectangle 3"/>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33795" name="Rectangle 5"/>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33797" name="Line 8"/>
          <p:cNvSpPr>
            <a:spLocks noChangeShapeType="1"/>
          </p:cNvSpPr>
          <p:nvPr/>
        </p:nvSpPr>
        <p:spPr bwMode="auto">
          <a:xfrm>
            <a:off x="3371903" y="2463395"/>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3800" name="Line 11"/>
          <p:cNvSpPr>
            <a:spLocks noChangeShapeType="1"/>
          </p:cNvSpPr>
          <p:nvPr/>
        </p:nvSpPr>
        <p:spPr bwMode="auto">
          <a:xfrm>
            <a:off x="3371903" y="4550958"/>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2236" name="Oval 12"/>
          <p:cNvSpPr>
            <a:spLocks noChangeArrowheads="1"/>
          </p:cNvSpPr>
          <p:nvPr/>
        </p:nvSpPr>
        <p:spPr bwMode="auto">
          <a:xfrm>
            <a:off x="3578278" y="2814233"/>
            <a:ext cx="431800" cy="4318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52237" name="Oval 13"/>
          <p:cNvSpPr>
            <a:spLocks noChangeArrowheads="1"/>
          </p:cNvSpPr>
          <p:nvPr/>
        </p:nvSpPr>
        <p:spPr bwMode="auto">
          <a:xfrm>
            <a:off x="4586340" y="5198658"/>
            <a:ext cx="431800" cy="4318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4110" name="Line 15"/>
          <p:cNvSpPr>
            <a:spLocks noChangeShapeType="1"/>
          </p:cNvSpPr>
          <p:nvPr/>
        </p:nvSpPr>
        <p:spPr bwMode="auto">
          <a:xfrm>
            <a:off x="4152953" y="5703483"/>
            <a:ext cx="72072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 name="文字方塊 14"/>
          <p:cNvSpPr txBox="1">
            <a:spLocks noChangeArrowheads="1"/>
          </p:cNvSpPr>
          <p:nvPr/>
        </p:nvSpPr>
        <p:spPr bwMode="auto">
          <a:xfrm>
            <a:off x="3859797" y="3112682"/>
            <a:ext cx="42405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這裡有一個常數，如果沒有這個常數，起始速度只能為零。</a:t>
            </a:r>
          </a:p>
        </p:txBody>
      </p:sp>
      <p:sp>
        <p:nvSpPr>
          <p:cNvPr id="16" name="文字方塊 15"/>
          <p:cNvSpPr txBox="1">
            <a:spLocks noChangeArrowheads="1"/>
          </p:cNvSpPr>
          <p:nvPr/>
        </p:nvSpPr>
        <p:spPr bwMode="auto">
          <a:xfrm>
            <a:off x="5220072" y="5198658"/>
            <a:ext cx="22685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如果沒有這個常數，起始位置只能為零。</a:t>
            </a:r>
          </a:p>
        </p:txBody>
      </p:sp>
      <p:sp>
        <p:nvSpPr>
          <p:cNvPr id="33807" name="Line 8"/>
          <p:cNvSpPr>
            <a:spLocks noChangeShapeType="1"/>
          </p:cNvSpPr>
          <p:nvPr/>
        </p:nvSpPr>
        <p:spPr bwMode="auto">
          <a:xfrm>
            <a:off x="3371903" y="3326995"/>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 name="文字方塊 27"/>
          <p:cNvSpPr txBox="1">
            <a:spLocks noChangeArrowheads="1"/>
          </p:cNvSpPr>
          <p:nvPr/>
        </p:nvSpPr>
        <p:spPr bwMode="auto">
          <a:xfrm>
            <a:off x="919350" y="6063952"/>
            <a:ext cx="69650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solidFill>
                  <a:srgbClr val="FF0000"/>
                </a:solidFill>
                <a:latin typeface="Arial" pitchFamily="34" charset="0"/>
              </a:rPr>
              <a:t>這裡有兩個未知的常數，顯示單靠微分方程式無法決定唯一解！</a:t>
            </a:r>
          </a:p>
        </p:txBody>
      </p:sp>
      <p:cxnSp>
        <p:nvCxnSpPr>
          <p:cNvPr id="31" name="直線單箭頭接點 30"/>
          <p:cNvCxnSpPr/>
          <p:nvPr/>
        </p:nvCxnSpPr>
        <p:spPr>
          <a:xfrm>
            <a:off x="3427863" y="1332091"/>
            <a:ext cx="0" cy="5032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811" name="文字方塊 29"/>
          <p:cNvSpPr txBox="1">
            <a:spLocks noChangeArrowheads="1"/>
          </p:cNvSpPr>
          <p:nvPr/>
        </p:nvSpPr>
        <p:spPr bwMode="auto">
          <a:xfrm>
            <a:off x="2579740" y="374245"/>
            <a:ext cx="172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latin typeface="Arial" pitchFamily="34" charset="0"/>
              </a:rPr>
              <a:t>解微分方程式</a:t>
            </a:r>
          </a:p>
        </p:txBody>
      </p:sp>
      <p:sp>
        <p:nvSpPr>
          <p:cNvPr id="3" name="文字方塊 2"/>
          <p:cNvSpPr txBox="1"/>
          <p:nvPr/>
        </p:nvSpPr>
        <p:spPr bwMode="auto">
          <a:xfrm>
            <a:off x="4152952" y="1814703"/>
            <a:ext cx="3011336" cy="646331"/>
          </a:xfrm>
          <a:prstGeom prst="rect">
            <a:avLst/>
          </a:prstGeom>
          <a:noFill/>
          <a:ln w="9525">
            <a:noFill/>
            <a:miter lim="800000"/>
            <a:headEnd/>
            <a:tailEnd/>
          </a:ln>
        </p:spPr>
        <p:txBody>
          <a:bodyPr wrap="square" rtlCol="0">
            <a:spAutoFit/>
          </a:bodyPr>
          <a:lstStyle/>
          <a:p>
            <a:pPr>
              <a:spcBef>
                <a:spcPct val="50000"/>
              </a:spcBef>
            </a:pPr>
            <a:r>
              <a:rPr lang="zh-TW" altLang="en-US" sz="1800" dirty="0"/>
              <a:t>速度的微分是一個多項式，</a:t>
            </a:r>
            <a:endParaRPr lang="en-US" altLang="zh-TW" sz="1800" dirty="0"/>
          </a:p>
          <a:p>
            <a:pPr>
              <a:spcBef>
                <a:spcPts val="0"/>
              </a:spcBef>
            </a:pPr>
            <a:r>
              <a:rPr lang="zh-TW" altLang="en-US" sz="1800" dirty="0"/>
              <a:t>因此速度也是一個多項式！</a:t>
            </a:r>
          </a:p>
        </p:txBody>
      </p:sp>
      <p:sp>
        <p:nvSpPr>
          <p:cNvPr id="4" name="文字方塊 3"/>
          <p:cNvSpPr txBox="1"/>
          <p:nvPr/>
        </p:nvSpPr>
        <p:spPr bwMode="auto">
          <a:xfrm>
            <a:off x="4152952" y="2432972"/>
            <a:ext cx="3528392" cy="646331"/>
          </a:xfrm>
          <a:prstGeom prst="rect">
            <a:avLst/>
          </a:prstGeom>
          <a:noFill/>
          <a:ln w="9525">
            <a:noFill/>
            <a:miter lim="800000"/>
            <a:headEnd/>
            <a:tailEnd/>
          </a:ln>
        </p:spPr>
        <p:txBody>
          <a:bodyPr wrap="square" rtlCol="0">
            <a:spAutoFit/>
          </a:bodyPr>
          <a:lstStyle/>
          <a:p>
            <a:pPr>
              <a:spcBef>
                <a:spcPts val="0"/>
              </a:spcBef>
            </a:pPr>
            <a:r>
              <a:rPr lang="zh-TW" altLang="en-US" sz="1800" dirty="0"/>
              <a:t>多項式的微分幂次會降一次，</a:t>
            </a:r>
            <a:endParaRPr lang="en-US" altLang="zh-TW" sz="1800" dirty="0"/>
          </a:p>
          <a:p>
            <a:pPr>
              <a:spcBef>
                <a:spcPts val="0"/>
              </a:spcBef>
            </a:pPr>
            <a:r>
              <a:rPr lang="zh-TW" altLang="en-US" sz="1800" dirty="0"/>
              <a:t>因此速度是時間的線性函數。</a:t>
            </a:r>
          </a:p>
        </p:txBody>
      </p:sp>
      <p:sp>
        <p:nvSpPr>
          <p:cNvPr id="24" name="文字方塊 23"/>
          <p:cNvSpPr txBox="1"/>
          <p:nvPr/>
        </p:nvSpPr>
        <p:spPr bwMode="auto">
          <a:xfrm>
            <a:off x="4211960" y="4407621"/>
            <a:ext cx="3528392" cy="646331"/>
          </a:xfrm>
          <a:prstGeom prst="rect">
            <a:avLst/>
          </a:prstGeom>
          <a:noFill/>
          <a:ln w="9525">
            <a:noFill/>
            <a:miter lim="800000"/>
            <a:headEnd/>
            <a:tailEnd/>
          </a:ln>
        </p:spPr>
        <p:txBody>
          <a:bodyPr wrap="square" rtlCol="0">
            <a:spAutoFit/>
          </a:bodyPr>
          <a:lstStyle/>
          <a:p>
            <a:pPr>
              <a:spcBef>
                <a:spcPts val="0"/>
              </a:spcBef>
            </a:pPr>
            <a:r>
              <a:rPr lang="zh-TW" altLang="en-US" sz="1800" dirty="0"/>
              <a:t>多項式的微分幂次會降一次，</a:t>
            </a:r>
            <a:endParaRPr lang="en-US" altLang="zh-TW" sz="1800" dirty="0"/>
          </a:p>
          <a:p>
            <a:pPr>
              <a:spcBef>
                <a:spcPts val="0"/>
              </a:spcBef>
            </a:pPr>
            <a:r>
              <a:rPr lang="zh-TW" altLang="en-US" sz="1800" dirty="0"/>
              <a:t>因此位置是時間的二次函數。</a:t>
            </a:r>
          </a:p>
        </p:txBody>
      </p:sp>
      <p:sp>
        <p:nvSpPr>
          <p:cNvPr id="25" name="文字方塊 24"/>
          <p:cNvSpPr txBox="1"/>
          <p:nvPr/>
        </p:nvSpPr>
        <p:spPr bwMode="auto">
          <a:xfrm>
            <a:off x="4211960" y="3761290"/>
            <a:ext cx="3011336" cy="646331"/>
          </a:xfrm>
          <a:prstGeom prst="rect">
            <a:avLst/>
          </a:prstGeom>
          <a:noFill/>
          <a:ln w="9525">
            <a:noFill/>
            <a:miter lim="800000"/>
            <a:headEnd/>
            <a:tailEnd/>
          </a:ln>
        </p:spPr>
        <p:txBody>
          <a:bodyPr wrap="square" rtlCol="0">
            <a:spAutoFit/>
          </a:bodyPr>
          <a:lstStyle/>
          <a:p>
            <a:pPr>
              <a:spcBef>
                <a:spcPct val="50000"/>
              </a:spcBef>
            </a:pPr>
            <a:r>
              <a:rPr lang="zh-TW" altLang="en-US" sz="1800" dirty="0"/>
              <a:t>位置的微分是一個多項式，</a:t>
            </a:r>
            <a:endParaRPr lang="en-US" altLang="zh-TW" sz="1800" dirty="0"/>
          </a:p>
          <a:p>
            <a:pPr>
              <a:spcBef>
                <a:spcPts val="0"/>
              </a:spcBef>
            </a:pPr>
            <a:r>
              <a:rPr lang="zh-TW" altLang="en-US" sz="1800" dirty="0"/>
              <a:t>因此位置也是一個多項式！</a:t>
            </a:r>
          </a:p>
        </p:txBody>
      </p:sp>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50B26013-0F30-2040-A970-7E32FAD358FB}"/>
                  </a:ext>
                </a:extLst>
              </p:cNvPr>
              <p:cNvSpPr txBox="1"/>
              <p:nvPr/>
            </p:nvSpPr>
            <p:spPr bwMode="auto">
              <a:xfrm>
                <a:off x="2661855" y="776298"/>
                <a:ext cx="1058751" cy="55579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r>
                            <a:rPr kumimoji="1" lang="en-US" altLang="zh-TW" sz="1800" b="0" i="1" smtClean="0">
                              <a:latin typeface="Cambria Math" panose="02040503050406030204" pitchFamily="18" charset="0"/>
                            </a:rPr>
                            <m:t>𝑦</m:t>
                          </m:r>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oMath>
                  </m:oMathPara>
                </a14:m>
                <a:endParaRPr kumimoji="1" lang="zh-TW" altLang="en-US" sz="1800" dirty="0"/>
              </a:p>
            </p:txBody>
          </p:sp>
        </mc:Choice>
        <mc:Fallback xmlns="">
          <p:sp>
            <p:nvSpPr>
              <p:cNvPr id="5" name="文字方塊 4">
                <a:extLst>
                  <a:ext uri="{FF2B5EF4-FFF2-40B4-BE49-F238E27FC236}">
                    <a16:creationId xmlns:a16="http://schemas.microsoft.com/office/drawing/2014/main" id="{50B26013-0F30-2040-A970-7E32FAD358FB}"/>
                  </a:ext>
                </a:extLst>
              </p:cNvPr>
              <p:cNvSpPr txBox="1">
                <a:spLocks noRot="1" noChangeAspect="1" noMove="1" noResize="1" noEditPoints="1" noAdjustHandles="1" noChangeArrowheads="1" noChangeShapeType="1" noTextEdit="1"/>
              </p:cNvSpPr>
              <p:nvPr/>
            </p:nvSpPr>
            <p:spPr bwMode="auto">
              <a:xfrm>
                <a:off x="2661855" y="776298"/>
                <a:ext cx="1058751" cy="555793"/>
              </a:xfrm>
              <a:prstGeom prst="rect">
                <a:avLst/>
              </a:prstGeom>
              <a:blipFill>
                <a:blip r:embed="rId4"/>
                <a:stretch>
                  <a:fillRect l="-4762" r="-3571" b="-11111"/>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EF91D733-A5C9-004E-87E3-C1B090D2EB12}"/>
                  </a:ext>
                </a:extLst>
              </p:cNvPr>
              <p:cNvSpPr txBox="1"/>
              <p:nvPr/>
            </p:nvSpPr>
            <p:spPr bwMode="auto">
              <a:xfrm>
                <a:off x="2651543" y="1883980"/>
                <a:ext cx="942053" cy="52591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𝑑𝑣</m:t>
                          </m:r>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oMath>
                  </m:oMathPara>
                </a14:m>
                <a:endParaRPr kumimoji="1" lang="zh-TW" altLang="en-US" sz="1800" dirty="0"/>
              </a:p>
            </p:txBody>
          </p:sp>
        </mc:Choice>
        <mc:Fallback xmlns="">
          <p:sp>
            <p:nvSpPr>
              <p:cNvPr id="27" name="文字方塊 26">
                <a:extLst>
                  <a:ext uri="{FF2B5EF4-FFF2-40B4-BE49-F238E27FC236}">
                    <a16:creationId xmlns:a16="http://schemas.microsoft.com/office/drawing/2014/main" id="{EF91D733-A5C9-004E-87E3-C1B090D2EB12}"/>
                  </a:ext>
                </a:extLst>
              </p:cNvPr>
              <p:cNvSpPr txBox="1">
                <a:spLocks noRot="1" noChangeAspect="1" noMove="1" noResize="1" noEditPoints="1" noAdjustHandles="1" noChangeArrowheads="1" noChangeShapeType="1" noTextEdit="1"/>
              </p:cNvSpPr>
              <p:nvPr/>
            </p:nvSpPr>
            <p:spPr bwMode="auto">
              <a:xfrm>
                <a:off x="2651543" y="1883980"/>
                <a:ext cx="942053" cy="525913"/>
              </a:xfrm>
              <a:prstGeom prst="rect">
                <a:avLst/>
              </a:prstGeom>
              <a:blipFill>
                <a:blip r:embed="rId5"/>
                <a:stretch>
                  <a:fillRect l="-5333" r="-4000" b="-1395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文字方塊 29">
                <a:extLst>
                  <a:ext uri="{FF2B5EF4-FFF2-40B4-BE49-F238E27FC236}">
                    <a16:creationId xmlns:a16="http://schemas.microsoft.com/office/drawing/2014/main" id="{1855E128-D3B1-6742-A936-33626935D968}"/>
                  </a:ext>
                </a:extLst>
              </p:cNvPr>
              <p:cNvSpPr txBox="1"/>
              <p:nvPr/>
            </p:nvSpPr>
            <p:spPr bwMode="auto">
              <a:xfrm>
                <a:off x="2627868" y="3881005"/>
                <a:ext cx="1515030" cy="52591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𝑑𝑦</m:t>
                          </m:r>
                        </m:num>
                        <m:den>
                          <m:r>
                            <a:rPr kumimoji="1" lang="en-US" altLang="zh-TW" sz="1800" b="0" i="1" smtClean="0">
                              <a:latin typeface="Cambria Math" panose="02040503050406030204" pitchFamily="18" charset="0"/>
                            </a:rPr>
                            <m:t>𝑑𝑡</m:t>
                          </m:r>
                        </m:den>
                      </m:f>
                      <m:r>
                        <a:rPr lang="en-US" altLang="zh-TW" sz="1800" i="1">
                          <a:latin typeface="Cambria Math" panose="02040503050406030204" pitchFamily="18" charset="0"/>
                        </a:rPr>
                        <m:t>=−</m:t>
                      </m:r>
                      <m:r>
                        <a:rPr lang="en-US" altLang="zh-TW" sz="1800" i="1">
                          <a:latin typeface="Cambria Math" panose="02040503050406030204" pitchFamily="18" charset="0"/>
                        </a:rPr>
                        <m:t>𝑔𝑡</m:t>
                      </m:r>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𝑐</m:t>
                          </m:r>
                        </m:e>
                        <m:sub>
                          <m:r>
                            <a:rPr lang="en-US" altLang="zh-TW" sz="1800" i="1">
                              <a:latin typeface="Cambria Math" panose="02040503050406030204" pitchFamily="18" charset="0"/>
                            </a:rPr>
                            <m:t>1</m:t>
                          </m:r>
                        </m:sub>
                      </m:sSub>
                    </m:oMath>
                  </m:oMathPara>
                </a14:m>
                <a:endParaRPr kumimoji="1" lang="zh-TW" altLang="en-US" sz="1800" dirty="0"/>
              </a:p>
            </p:txBody>
          </p:sp>
        </mc:Choice>
        <mc:Fallback xmlns="">
          <p:sp>
            <p:nvSpPr>
              <p:cNvPr id="30" name="文字方塊 29">
                <a:extLst>
                  <a:ext uri="{FF2B5EF4-FFF2-40B4-BE49-F238E27FC236}">
                    <a16:creationId xmlns:a16="http://schemas.microsoft.com/office/drawing/2014/main" id="{1855E128-D3B1-6742-A936-33626935D968}"/>
                  </a:ext>
                </a:extLst>
              </p:cNvPr>
              <p:cNvSpPr txBox="1">
                <a:spLocks noRot="1" noChangeAspect="1" noMove="1" noResize="1" noEditPoints="1" noAdjustHandles="1" noChangeArrowheads="1" noChangeShapeType="1" noTextEdit="1"/>
              </p:cNvSpPr>
              <p:nvPr/>
            </p:nvSpPr>
            <p:spPr bwMode="auto">
              <a:xfrm>
                <a:off x="2627868" y="3881005"/>
                <a:ext cx="1515030" cy="525913"/>
              </a:xfrm>
              <a:prstGeom prst="rect">
                <a:avLst/>
              </a:prstGeom>
              <a:blipFill>
                <a:blip r:embed="rId6"/>
                <a:stretch>
                  <a:fillRect l="-4167" t="-4762" b="-14286"/>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2" name="文字方塊 31">
                <a:extLst>
                  <a:ext uri="{FF2B5EF4-FFF2-40B4-BE49-F238E27FC236}">
                    <a16:creationId xmlns:a16="http://schemas.microsoft.com/office/drawing/2014/main" id="{6FD202EF-FD49-DB49-8AF5-17BCCA519863}"/>
                  </a:ext>
                </a:extLst>
              </p:cNvPr>
              <p:cNvSpPr txBox="1"/>
              <p:nvPr/>
            </p:nvSpPr>
            <p:spPr bwMode="auto">
              <a:xfrm>
                <a:off x="4260432" y="1201001"/>
                <a:ext cx="757708" cy="52591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𝑑𝑦</m:t>
                          </m:r>
                        </m:num>
                        <m:den>
                          <m:r>
                            <a:rPr kumimoji="1" lang="en-US" altLang="zh-TW" sz="1800" b="0" i="1" smtClean="0">
                              <a:latin typeface="Cambria Math" panose="02040503050406030204" pitchFamily="18" charset="0"/>
                            </a:rPr>
                            <m:t>𝑑𝑡</m:t>
                          </m:r>
                        </m:den>
                      </m:f>
                      <m:r>
                        <a:rPr lang="en-US" altLang="zh-TW" sz="1800" i="1">
                          <a:latin typeface="Cambria Math" panose="02040503050406030204" pitchFamily="18" charset="0"/>
                        </a:rPr>
                        <m:t>=</m:t>
                      </m:r>
                      <m:r>
                        <a:rPr lang="en-US" altLang="zh-TW" sz="1800" b="0" i="1" smtClean="0">
                          <a:latin typeface="Cambria Math" panose="02040503050406030204" pitchFamily="18" charset="0"/>
                        </a:rPr>
                        <m:t>𝑣</m:t>
                      </m:r>
                    </m:oMath>
                  </m:oMathPara>
                </a14:m>
                <a:endParaRPr kumimoji="1" lang="zh-TW" altLang="en-US" sz="1800" dirty="0"/>
              </a:p>
            </p:txBody>
          </p:sp>
        </mc:Choice>
        <mc:Fallback xmlns="">
          <p:sp>
            <p:nvSpPr>
              <p:cNvPr id="32" name="文字方塊 31">
                <a:extLst>
                  <a:ext uri="{FF2B5EF4-FFF2-40B4-BE49-F238E27FC236}">
                    <a16:creationId xmlns:a16="http://schemas.microsoft.com/office/drawing/2014/main" id="{6FD202EF-FD49-DB49-8AF5-17BCCA519863}"/>
                  </a:ext>
                </a:extLst>
              </p:cNvPr>
              <p:cNvSpPr txBox="1">
                <a:spLocks noRot="1" noChangeAspect="1" noMove="1" noResize="1" noEditPoints="1" noAdjustHandles="1" noChangeArrowheads="1" noChangeShapeType="1" noTextEdit="1"/>
              </p:cNvSpPr>
              <p:nvPr/>
            </p:nvSpPr>
            <p:spPr bwMode="auto">
              <a:xfrm>
                <a:off x="4260432" y="1201001"/>
                <a:ext cx="757708" cy="525913"/>
              </a:xfrm>
              <a:prstGeom prst="rect">
                <a:avLst/>
              </a:prstGeom>
              <a:blipFill>
                <a:blip r:embed="rId7"/>
                <a:stretch>
                  <a:fillRect l="-8197" t="-4762" r="-1639" b="-14286"/>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4" name="文字方塊 33">
                <a:extLst>
                  <a:ext uri="{FF2B5EF4-FFF2-40B4-BE49-F238E27FC236}">
                    <a16:creationId xmlns:a16="http://schemas.microsoft.com/office/drawing/2014/main" id="{BCB79111-6289-F84A-B3EE-EFAD3317824F}"/>
                  </a:ext>
                </a:extLst>
              </p:cNvPr>
              <p:cNvSpPr txBox="1"/>
              <p:nvPr/>
            </p:nvSpPr>
            <p:spPr bwMode="auto">
              <a:xfrm>
                <a:off x="4260432" y="181314"/>
                <a:ext cx="4058739" cy="86549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i="1" smtClean="0">
                          <a:latin typeface="Cambria Math" panose="02040503050406030204" pitchFamily="18" charset="0"/>
                        </a:rPr>
                        <m:t>𝑣</m:t>
                      </m:r>
                      <m:r>
                        <a:rPr kumimoji="1" lang="en-US" altLang="zh-TW" sz="1800" b="0" i="1" smtClean="0">
                          <a:latin typeface="Cambria Math" panose="02040503050406030204" pitchFamily="18" charset="0"/>
                        </a:rPr>
                        <m:t>=</m:t>
                      </m:r>
                      <m:nary>
                        <m:naryPr>
                          <m:limLoc m:val="undOvr"/>
                          <m:ctrlPr>
                            <a:rPr kumimoji="1" lang="en-US" altLang="zh-TW" sz="1800" b="0" i="1" smtClean="0">
                              <a:latin typeface="Cambria Math" panose="02040503050406030204" pitchFamily="18" charset="0"/>
                            </a:rPr>
                          </m:ctrlPr>
                        </m:naryPr>
                        <m:sub>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𝑡</m:t>
                              </m:r>
                            </m:e>
                            <m:sub>
                              <m:r>
                                <a:rPr kumimoji="1" lang="en-US" altLang="zh-TW" sz="1800" b="0" i="1" smtClean="0">
                                  <a:latin typeface="Cambria Math" panose="02040503050406030204" pitchFamily="18" charset="0"/>
                                </a:rPr>
                                <m:t>0</m:t>
                              </m:r>
                            </m:sub>
                          </m:sSub>
                        </m:sub>
                        <m:sup>
                          <m:r>
                            <a:rPr kumimoji="1" lang="en-US" altLang="zh-TW" sz="1800" b="0" i="1" smtClean="0">
                              <a:latin typeface="Cambria Math" panose="02040503050406030204" pitchFamily="18" charset="0"/>
                            </a:rPr>
                            <m:t>𝑡</m:t>
                          </m:r>
                        </m:sup>
                        <m:e>
                          <m:r>
                            <a:rPr kumimoji="1" lang="en-US" altLang="zh-TW" sz="1800" b="0" i="1" smtClean="0">
                              <a:latin typeface="Cambria Math" panose="02040503050406030204" pitchFamily="18" charset="0"/>
                            </a:rPr>
                            <m:t>𝑑𝑡</m:t>
                          </m:r>
                          <m:r>
                            <a:rPr kumimoji="1" lang="en-US" altLang="zh-TW" sz="1800" b="0" i="1" smtClean="0">
                              <a:latin typeface="Cambria Math" panose="02040503050406030204" pitchFamily="18" charset="0"/>
                            </a:rPr>
                            <m:t>′</m:t>
                          </m:r>
                          <m:d>
                            <m:dPr>
                              <m:ctrlPr>
                                <a:rPr kumimoji="1" lang="en-US" altLang="zh-TW" sz="1800" b="0" i="1" smtClean="0">
                                  <a:latin typeface="Cambria Math" panose="02040503050406030204" pitchFamily="18" charset="0"/>
                                </a:rPr>
                              </m:ctrlPr>
                            </m:dPr>
                            <m:e>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e>
                          </m:d>
                        </m:e>
                      </m:nary>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𝑔𝑡</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𝑡</m:t>
                          </m:r>
                        </m:e>
                        <m:sub>
                          <m:r>
                            <a:rPr kumimoji="1" lang="en-US" altLang="zh-TW" sz="1800" b="0" i="1" smtClean="0">
                              <a:latin typeface="Cambria Math" panose="02040503050406030204" pitchFamily="18" charset="0"/>
                            </a:rPr>
                            <m:t>0</m:t>
                          </m:r>
                        </m:sub>
                      </m:sSub>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𝑔𝑡</m:t>
                      </m:r>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𝑐</m:t>
                          </m:r>
                        </m:e>
                        <m:sub>
                          <m:r>
                            <a:rPr kumimoji="1" lang="en-US" altLang="zh-TW" sz="1800" b="0" i="1" smtClean="0">
                              <a:latin typeface="Cambria Math" panose="02040503050406030204" pitchFamily="18" charset="0"/>
                            </a:rPr>
                            <m:t>1</m:t>
                          </m:r>
                        </m:sub>
                      </m:sSub>
                    </m:oMath>
                  </m:oMathPara>
                </a14:m>
                <a:endParaRPr kumimoji="1" lang="zh-TW" altLang="en-US" sz="1800" dirty="0"/>
              </a:p>
            </p:txBody>
          </p:sp>
        </mc:Choice>
        <mc:Fallback xmlns="">
          <p:sp>
            <p:nvSpPr>
              <p:cNvPr id="34" name="文字方塊 33">
                <a:extLst>
                  <a:ext uri="{FF2B5EF4-FFF2-40B4-BE49-F238E27FC236}">
                    <a16:creationId xmlns:a16="http://schemas.microsoft.com/office/drawing/2014/main" id="{BCB79111-6289-F84A-B3EE-EFAD3317824F}"/>
                  </a:ext>
                </a:extLst>
              </p:cNvPr>
              <p:cNvSpPr txBox="1">
                <a:spLocks noRot="1" noChangeAspect="1" noMove="1" noResize="1" noEditPoints="1" noAdjustHandles="1" noChangeArrowheads="1" noChangeShapeType="1" noTextEdit="1"/>
              </p:cNvSpPr>
              <p:nvPr/>
            </p:nvSpPr>
            <p:spPr bwMode="auto">
              <a:xfrm>
                <a:off x="4260432" y="181314"/>
                <a:ext cx="4058739" cy="865493"/>
              </a:xfrm>
              <a:prstGeom prst="rect">
                <a:avLst/>
              </a:prstGeom>
              <a:blipFill>
                <a:blip r:embed="rId8"/>
                <a:stretch>
                  <a:fillRect l="-11526" t="-115942" b="-179710"/>
                </a:stretch>
              </a:blipFill>
              <a:ln w="9525">
                <a:noFill/>
                <a:miter lim="800000"/>
                <a:headEnd/>
                <a:tailEnd/>
              </a:ln>
            </p:spPr>
            <p:txBody>
              <a:bodyPr/>
              <a:lstStyle/>
              <a:p>
                <a:r>
                  <a:rPr lang="zh-TW" altLang="en-US">
                    <a:noFill/>
                  </a:rPr>
                  <a:t> </a:t>
                </a:r>
              </a:p>
            </p:txBody>
          </p:sp>
        </mc:Fallback>
      </mc:AlternateContent>
      <p:sp>
        <p:nvSpPr>
          <p:cNvPr id="2" name="TextBox 1">
            <a:extLst>
              <a:ext uri="{FF2B5EF4-FFF2-40B4-BE49-F238E27FC236}">
                <a16:creationId xmlns:a16="http://schemas.microsoft.com/office/drawing/2014/main" id="{2C8135C9-C022-5E49-937C-F4C41A6961F3}"/>
              </a:ext>
            </a:extLst>
          </p:cNvPr>
          <p:cNvSpPr txBox="1"/>
          <p:nvPr/>
        </p:nvSpPr>
        <p:spPr bwMode="auto">
          <a:xfrm>
            <a:off x="5148063" y="1332091"/>
            <a:ext cx="3600399" cy="369332"/>
          </a:xfrm>
          <a:prstGeom prst="rect">
            <a:avLst/>
          </a:prstGeom>
          <a:noFill/>
          <a:ln w="9525">
            <a:noFill/>
            <a:miter lim="800000"/>
            <a:headEnd/>
            <a:tailEnd/>
          </a:ln>
        </p:spPr>
        <p:txBody>
          <a:bodyPr wrap="square" rtlCol="0">
            <a:spAutoFit/>
          </a:bodyPr>
          <a:lstStyle/>
          <a:p>
            <a:pPr>
              <a:spcBef>
                <a:spcPct val="50000"/>
              </a:spcBef>
            </a:pPr>
            <a:r>
              <a:rPr lang="en-TW" sz="1800" dirty="0"/>
              <a:t>引入速度，使微分少一次。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797"/>
                                        </p:tgtEl>
                                        <p:attrNameLst>
                                          <p:attrName>style.visibility</p:attrName>
                                        </p:attrNameLst>
                                      </p:cBhvr>
                                      <p:to>
                                        <p:strVal val="visible"/>
                                      </p:to>
                                    </p:set>
                                    <p:anim calcmode="lin" valueType="num">
                                      <p:cBhvr additive="base">
                                        <p:cTn id="37" dur="500" fill="hold"/>
                                        <p:tgtEl>
                                          <p:spTgt spid="33797"/>
                                        </p:tgtEl>
                                        <p:attrNameLst>
                                          <p:attrName>ppt_x</p:attrName>
                                        </p:attrNameLst>
                                      </p:cBhvr>
                                      <p:tavLst>
                                        <p:tav tm="0">
                                          <p:val>
                                            <p:strVal val="#ppt_x"/>
                                          </p:val>
                                        </p:tav>
                                        <p:tav tm="100000">
                                          <p:val>
                                            <p:strVal val="#ppt_x"/>
                                          </p:val>
                                        </p:tav>
                                      </p:tavLst>
                                    </p:anim>
                                    <p:anim calcmode="lin" valueType="num">
                                      <p:cBhvr additive="base">
                                        <p:cTn id="38" dur="500" fill="hold"/>
                                        <p:tgtEl>
                                          <p:spTgt spid="3379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2236"/>
                                        </p:tgtEl>
                                        <p:attrNameLst>
                                          <p:attrName>style.visibility</p:attrName>
                                        </p:attrNameLst>
                                      </p:cBhvr>
                                      <p:to>
                                        <p:strVal val="visible"/>
                                      </p:to>
                                    </p:set>
                                    <p:anim calcmode="lin" valueType="num">
                                      <p:cBhvr additive="base">
                                        <p:cTn id="47" dur="500" fill="hold"/>
                                        <p:tgtEl>
                                          <p:spTgt spid="52236"/>
                                        </p:tgtEl>
                                        <p:attrNameLst>
                                          <p:attrName>ppt_x</p:attrName>
                                        </p:attrNameLst>
                                      </p:cBhvr>
                                      <p:tavLst>
                                        <p:tav tm="0">
                                          <p:val>
                                            <p:strVal val="#ppt_x"/>
                                          </p:val>
                                        </p:tav>
                                        <p:tav tm="100000">
                                          <p:val>
                                            <p:strVal val="#ppt_x"/>
                                          </p:val>
                                        </p:tav>
                                      </p:tavLst>
                                    </p:anim>
                                    <p:anim calcmode="lin" valueType="num">
                                      <p:cBhvr additive="base">
                                        <p:cTn id="48" dur="500" fill="hold"/>
                                        <p:tgtEl>
                                          <p:spTgt spid="5223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xit" presetSubtype="4" fill="hold" grpId="1" nodeType="clickEffect">
                                  <p:stCondLst>
                                    <p:cond delay="0"/>
                                  </p:stCondLst>
                                  <p:childTnLst>
                                    <p:anim calcmode="lin" valueType="num">
                                      <p:cBhvr additive="base">
                                        <p:cTn id="56" dur="500"/>
                                        <p:tgtEl>
                                          <p:spTgt spid="15"/>
                                        </p:tgtEl>
                                        <p:attrNameLst>
                                          <p:attrName>ppt_x</p:attrName>
                                        </p:attrNameLst>
                                      </p:cBhvr>
                                      <p:tavLst>
                                        <p:tav tm="0">
                                          <p:val>
                                            <p:strVal val="ppt_x"/>
                                          </p:val>
                                        </p:tav>
                                        <p:tav tm="100000">
                                          <p:val>
                                            <p:strVal val="ppt_x"/>
                                          </p:val>
                                        </p:tav>
                                      </p:tavLst>
                                    </p:anim>
                                    <p:anim calcmode="lin" valueType="num">
                                      <p:cBhvr additive="base">
                                        <p:cTn id="57" dur="500"/>
                                        <p:tgtEl>
                                          <p:spTgt spid="15"/>
                                        </p:tgtEl>
                                        <p:attrNameLst>
                                          <p:attrName>ppt_y</p:attrName>
                                        </p:attrNameLst>
                                      </p:cBhvr>
                                      <p:tavLst>
                                        <p:tav tm="0">
                                          <p:val>
                                            <p:strVal val="ppt_y"/>
                                          </p:val>
                                        </p:tav>
                                        <p:tav tm="100000">
                                          <p:val>
                                            <p:strVal val="1+ppt_h/2"/>
                                          </p:val>
                                        </p:tav>
                                      </p:tavLst>
                                    </p:anim>
                                    <p:set>
                                      <p:cBhvr>
                                        <p:cTn id="58" dur="1" fill="hold">
                                          <p:stCondLst>
                                            <p:cond delay="499"/>
                                          </p:stCondLst>
                                        </p:cTn>
                                        <p:tgtEl>
                                          <p:spTgt spid="15"/>
                                        </p:tgtEl>
                                        <p:attrNameLst>
                                          <p:attrName>style.visibility</p:attrName>
                                        </p:attrNameLst>
                                      </p:cBhvr>
                                      <p:to>
                                        <p:strVal val="hidden"/>
                                      </p:to>
                                    </p:set>
                                  </p:childTnLst>
                                </p:cTn>
                              </p:par>
                              <p:par>
                                <p:cTn id="59" presetID="2" presetClass="exit" presetSubtype="4" fill="hold" grpId="1" nodeType="withEffect">
                                  <p:stCondLst>
                                    <p:cond delay="0"/>
                                  </p:stCondLst>
                                  <p:childTnLst>
                                    <p:anim calcmode="lin" valueType="num">
                                      <p:cBhvr additive="base">
                                        <p:cTn id="60" dur="500"/>
                                        <p:tgtEl>
                                          <p:spTgt spid="52236"/>
                                        </p:tgtEl>
                                        <p:attrNameLst>
                                          <p:attrName>ppt_x</p:attrName>
                                        </p:attrNameLst>
                                      </p:cBhvr>
                                      <p:tavLst>
                                        <p:tav tm="0">
                                          <p:val>
                                            <p:strVal val="ppt_x"/>
                                          </p:val>
                                        </p:tav>
                                        <p:tav tm="100000">
                                          <p:val>
                                            <p:strVal val="ppt_x"/>
                                          </p:val>
                                        </p:tav>
                                      </p:tavLst>
                                    </p:anim>
                                    <p:anim calcmode="lin" valueType="num">
                                      <p:cBhvr additive="base">
                                        <p:cTn id="61" dur="500"/>
                                        <p:tgtEl>
                                          <p:spTgt spid="52236"/>
                                        </p:tgtEl>
                                        <p:attrNameLst>
                                          <p:attrName>ppt_y</p:attrName>
                                        </p:attrNameLst>
                                      </p:cBhvr>
                                      <p:tavLst>
                                        <p:tav tm="0">
                                          <p:val>
                                            <p:strVal val="ppt_y"/>
                                          </p:val>
                                        </p:tav>
                                        <p:tav tm="100000">
                                          <p:val>
                                            <p:strVal val="1+ppt_h/2"/>
                                          </p:val>
                                        </p:tav>
                                      </p:tavLst>
                                    </p:anim>
                                    <p:set>
                                      <p:cBhvr>
                                        <p:cTn id="62" dur="1" fill="hold">
                                          <p:stCondLst>
                                            <p:cond delay="499"/>
                                          </p:stCondLst>
                                        </p:cTn>
                                        <p:tgtEl>
                                          <p:spTgt spid="5223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1" nodeType="clickEffect">
                                  <p:stCondLst>
                                    <p:cond delay="0"/>
                                  </p:stCondLst>
                                  <p:childTnLst>
                                    <p:anim calcmode="lin" valueType="num">
                                      <p:cBhvr additive="base">
                                        <p:cTn id="72" dur="500"/>
                                        <p:tgtEl>
                                          <p:spTgt spid="34"/>
                                        </p:tgtEl>
                                        <p:attrNameLst>
                                          <p:attrName>ppt_x</p:attrName>
                                        </p:attrNameLst>
                                      </p:cBhvr>
                                      <p:tavLst>
                                        <p:tav tm="0">
                                          <p:val>
                                            <p:strVal val="ppt_x"/>
                                          </p:val>
                                        </p:tav>
                                        <p:tav tm="100000">
                                          <p:val>
                                            <p:strVal val="ppt_x"/>
                                          </p:val>
                                        </p:tav>
                                      </p:tavLst>
                                    </p:anim>
                                    <p:anim calcmode="lin" valueType="num">
                                      <p:cBhvr additive="base">
                                        <p:cTn id="73" dur="500"/>
                                        <p:tgtEl>
                                          <p:spTgt spid="34"/>
                                        </p:tgtEl>
                                        <p:attrNameLst>
                                          <p:attrName>ppt_y</p:attrName>
                                        </p:attrNameLst>
                                      </p:cBhvr>
                                      <p:tavLst>
                                        <p:tav tm="0">
                                          <p:val>
                                            <p:strVal val="ppt_y"/>
                                          </p:val>
                                        </p:tav>
                                        <p:tav tm="100000">
                                          <p:val>
                                            <p:strVal val="1+ppt_h/2"/>
                                          </p:val>
                                        </p:tav>
                                      </p:tavLst>
                                    </p:anim>
                                    <p:set>
                                      <p:cBhvr>
                                        <p:cTn id="74" dur="1" fill="hold">
                                          <p:stCondLst>
                                            <p:cond delay="499"/>
                                          </p:stCondLst>
                                        </p:cTn>
                                        <p:tgtEl>
                                          <p:spTgt spid="34"/>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3807"/>
                                        </p:tgtEl>
                                        <p:attrNameLst>
                                          <p:attrName>style.visibility</p:attrName>
                                        </p:attrNameLst>
                                      </p:cBhvr>
                                      <p:to>
                                        <p:strVal val="visible"/>
                                      </p:to>
                                    </p:set>
                                    <p:anim calcmode="lin" valueType="num">
                                      <p:cBhvr additive="base">
                                        <p:cTn id="79" dur="500" fill="hold"/>
                                        <p:tgtEl>
                                          <p:spTgt spid="33807"/>
                                        </p:tgtEl>
                                        <p:attrNameLst>
                                          <p:attrName>ppt_x</p:attrName>
                                        </p:attrNameLst>
                                      </p:cBhvr>
                                      <p:tavLst>
                                        <p:tav tm="0">
                                          <p:val>
                                            <p:strVal val="#ppt_x"/>
                                          </p:val>
                                        </p:tav>
                                        <p:tav tm="100000">
                                          <p:val>
                                            <p:strVal val="#ppt_x"/>
                                          </p:val>
                                        </p:tav>
                                      </p:tavLst>
                                    </p:anim>
                                    <p:anim calcmode="lin" valueType="num">
                                      <p:cBhvr additive="base">
                                        <p:cTn id="80" dur="500" fill="hold"/>
                                        <p:tgtEl>
                                          <p:spTgt spid="3380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fill="hold"/>
                                        <p:tgtEl>
                                          <p:spTgt spid="30"/>
                                        </p:tgtEl>
                                        <p:attrNameLst>
                                          <p:attrName>ppt_x</p:attrName>
                                        </p:attrNameLst>
                                      </p:cBhvr>
                                      <p:tavLst>
                                        <p:tav tm="0">
                                          <p:val>
                                            <p:strVal val="#ppt_x"/>
                                          </p:val>
                                        </p:tav>
                                        <p:tav tm="100000">
                                          <p:val>
                                            <p:strVal val="#ppt_x"/>
                                          </p:val>
                                        </p:tav>
                                      </p:tavLst>
                                    </p:anim>
                                    <p:anim calcmode="lin" valueType="num">
                                      <p:cBhvr additive="base">
                                        <p:cTn id="8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additive="base">
                                        <p:cTn id="89" dur="500" fill="hold"/>
                                        <p:tgtEl>
                                          <p:spTgt spid="24"/>
                                        </p:tgtEl>
                                        <p:attrNameLst>
                                          <p:attrName>ppt_x</p:attrName>
                                        </p:attrNameLst>
                                      </p:cBhvr>
                                      <p:tavLst>
                                        <p:tav tm="0">
                                          <p:val>
                                            <p:strVal val="#ppt_x"/>
                                          </p:val>
                                        </p:tav>
                                        <p:tav tm="100000">
                                          <p:val>
                                            <p:strVal val="#ppt_x"/>
                                          </p:val>
                                        </p:tav>
                                      </p:tavLst>
                                    </p:anim>
                                    <p:anim calcmode="lin" valueType="num">
                                      <p:cBhvr additive="base">
                                        <p:cTn id="90" dur="500" fill="hold"/>
                                        <p:tgtEl>
                                          <p:spTgt spid="2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additive="base">
                                        <p:cTn id="93" dur="500" fill="hold"/>
                                        <p:tgtEl>
                                          <p:spTgt spid="25"/>
                                        </p:tgtEl>
                                        <p:attrNameLst>
                                          <p:attrName>ppt_x</p:attrName>
                                        </p:attrNameLst>
                                      </p:cBhvr>
                                      <p:tavLst>
                                        <p:tav tm="0">
                                          <p:val>
                                            <p:strVal val="#ppt_x"/>
                                          </p:val>
                                        </p:tav>
                                        <p:tav tm="100000">
                                          <p:val>
                                            <p:strVal val="#ppt_x"/>
                                          </p:val>
                                        </p:tav>
                                      </p:tavLst>
                                    </p:anim>
                                    <p:anim calcmode="lin" valueType="num">
                                      <p:cBhvr additive="base">
                                        <p:cTn id="9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3800"/>
                                        </p:tgtEl>
                                        <p:attrNameLst>
                                          <p:attrName>style.visibility</p:attrName>
                                        </p:attrNameLst>
                                      </p:cBhvr>
                                      <p:to>
                                        <p:strVal val="visible"/>
                                      </p:to>
                                    </p:set>
                                    <p:anim calcmode="lin" valueType="num">
                                      <p:cBhvr additive="base">
                                        <p:cTn id="99" dur="500" fill="hold"/>
                                        <p:tgtEl>
                                          <p:spTgt spid="33800"/>
                                        </p:tgtEl>
                                        <p:attrNameLst>
                                          <p:attrName>ppt_x</p:attrName>
                                        </p:attrNameLst>
                                      </p:cBhvr>
                                      <p:tavLst>
                                        <p:tav tm="0">
                                          <p:val>
                                            <p:strVal val="#ppt_x"/>
                                          </p:val>
                                        </p:tav>
                                        <p:tav tm="100000">
                                          <p:val>
                                            <p:strVal val="#ppt_x"/>
                                          </p:val>
                                        </p:tav>
                                      </p:tavLst>
                                    </p:anim>
                                    <p:anim calcmode="lin" valueType="num">
                                      <p:cBhvr additive="base">
                                        <p:cTn id="100" dur="500" fill="hold"/>
                                        <p:tgtEl>
                                          <p:spTgt spid="33800"/>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anim calcmode="lin" valueType="num">
                                      <p:cBhvr additive="base">
                                        <p:cTn id="103" dur="500" fill="hold"/>
                                        <p:tgtEl>
                                          <p:spTgt spid="33"/>
                                        </p:tgtEl>
                                        <p:attrNameLst>
                                          <p:attrName>ppt_x</p:attrName>
                                        </p:attrNameLst>
                                      </p:cBhvr>
                                      <p:tavLst>
                                        <p:tav tm="0">
                                          <p:val>
                                            <p:strVal val="#ppt_x"/>
                                          </p:val>
                                        </p:tav>
                                        <p:tav tm="100000">
                                          <p:val>
                                            <p:strVal val="#ppt_x"/>
                                          </p:val>
                                        </p:tav>
                                      </p:tavLst>
                                    </p:anim>
                                    <p:anim calcmode="lin" valueType="num">
                                      <p:cBhvr additive="base">
                                        <p:cTn id="10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52237"/>
                                        </p:tgtEl>
                                        <p:attrNameLst>
                                          <p:attrName>style.visibility</p:attrName>
                                        </p:attrNameLst>
                                      </p:cBhvr>
                                      <p:to>
                                        <p:strVal val="visible"/>
                                      </p:to>
                                    </p:set>
                                    <p:anim calcmode="lin" valueType="num">
                                      <p:cBhvr additive="base">
                                        <p:cTn id="109" dur="500" fill="hold"/>
                                        <p:tgtEl>
                                          <p:spTgt spid="52237"/>
                                        </p:tgtEl>
                                        <p:attrNameLst>
                                          <p:attrName>ppt_x</p:attrName>
                                        </p:attrNameLst>
                                      </p:cBhvr>
                                      <p:tavLst>
                                        <p:tav tm="0">
                                          <p:val>
                                            <p:strVal val="#ppt_x"/>
                                          </p:val>
                                        </p:tav>
                                        <p:tav tm="100000">
                                          <p:val>
                                            <p:strVal val="#ppt_x"/>
                                          </p:val>
                                        </p:tav>
                                      </p:tavLst>
                                    </p:anim>
                                    <p:anim calcmode="lin" valueType="num">
                                      <p:cBhvr additive="base">
                                        <p:cTn id="110" dur="500" fill="hold"/>
                                        <p:tgtEl>
                                          <p:spTgt spid="52237"/>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16"/>
                                        </p:tgtEl>
                                        <p:attrNameLst>
                                          <p:attrName>style.visibility</p:attrName>
                                        </p:attrNameLst>
                                      </p:cBhvr>
                                      <p:to>
                                        <p:strVal val="visible"/>
                                      </p:to>
                                    </p:set>
                                    <p:anim calcmode="lin" valueType="num">
                                      <p:cBhvr additive="base">
                                        <p:cTn id="113" dur="500" fill="hold"/>
                                        <p:tgtEl>
                                          <p:spTgt spid="16"/>
                                        </p:tgtEl>
                                        <p:attrNameLst>
                                          <p:attrName>ppt_x</p:attrName>
                                        </p:attrNameLst>
                                      </p:cBhvr>
                                      <p:tavLst>
                                        <p:tav tm="0">
                                          <p:val>
                                            <p:strVal val="#ppt_x"/>
                                          </p:val>
                                        </p:tav>
                                        <p:tav tm="100000">
                                          <p:val>
                                            <p:strVal val="#ppt_x"/>
                                          </p:val>
                                        </p:tav>
                                      </p:tavLst>
                                    </p:anim>
                                    <p:anim calcmode="lin" valueType="num">
                                      <p:cBhvr additive="base">
                                        <p:cTn id="1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 presetClass="exit" presetSubtype="4" fill="hold" grpId="1" nodeType="clickEffect">
                                  <p:stCondLst>
                                    <p:cond delay="0"/>
                                  </p:stCondLst>
                                  <p:childTnLst>
                                    <p:anim calcmode="lin" valueType="num">
                                      <p:cBhvr additive="base">
                                        <p:cTn id="118" dur="500"/>
                                        <p:tgtEl>
                                          <p:spTgt spid="16"/>
                                        </p:tgtEl>
                                        <p:attrNameLst>
                                          <p:attrName>ppt_x</p:attrName>
                                        </p:attrNameLst>
                                      </p:cBhvr>
                                      <p:tavLst>
                                        <p:tav tm="0">
                                          <p:val>
                                            <p:strVal val="ppt_x"/>
                                          </p:val>
                                        </p:tav>
                                        <p:tav tm="100000">
                                          <p:val>
                                            <p:strVal val="ppt_x"/>
                                          </p:val>
                                        </p:tav>
                                      </p:tavLst>
                                    </p:anim>
                                    <p:anim calcmode="lin" valueType="num">
                                      <p:cBhvr additive="base">
                                        <p:cTn id="119" dur="500"/>
                                        <p:tgtEl>
                                          <p:spTgt spid="16"/>
                                        </p:tgtEl>
                                        <p:attrNameLst>
                                          <p:attrName>ppt_y</p:attrName>
                                        </p:attrNameLst>
                                      </p:cBhvr>
                                      <p:tavLst>
                                        <p:tav tm="0">
                                          <p:val>
                                            <p:strVal val="ppt_y"/>
                                          </p:val>
                                        </p:tav>
                                        <p:tav tm="100000">
                                          <p:val>
                                            <p:strVal val="1+ppt_h/2"/>
                                          </p:val>
                                        </p:tav>
                                      </p:tavLst>
                                    </p:anim>
                                    <p:set>
                                      <p:cBhvr>
                                        <p:cTn id="120" dur="1" fill="hold">
                                          <p:stCondLst>
                                            <p:cond delay="499"/>
                                          </p:stCondLst>
                                        </p:cTn>
                                        <p:tgtEl>
                                          <p:spTgt spid="16"/>
                                        </p:tgtEl>
                                        <p:attrNameLst>
                                          <p:attrName>style.visibility</p:attrName>
                                        </p:attrNameLst>
                                      </p:cBhvr>
                                      <p:to>
                                        <p:strVal val="hidden"/>
                                      </p:to>
                                    </p:set>
                                  </p:childTnLst>
                                </p:cTn>
                              </p:par>
                              <p:par>
                                <p:cTn id="121" presetID="2" presetClass="exit" presetSubtype="4" fill="hold" grpId="1" nodeType="withEffect">
                                  <p:stCondLst>
                                    <p:cond delay="0"/>
                                  </p:stCondLst>
                                  <p:childTnLst>
                                    <p:anim calcmode="lin" valueType="num">
                                      <p:cBhvr additive="base">
                                        <p:cTn id="122" dur="500"/>
                                        <p:tgtEl>
                                          <p:spTgt spid="52237"/>
                                        </p:tgtEl>
                                        <p:attrNameLst>
                                          <p:attrName>ppt_x</p:attrName>
                                        </p:attrNameLst>
                                      </p:cBhvr>
                                      <p:tavLst>
                                        <p:tav tm="0">
                                          <p:val>
                                            <p:strVal val="ppt_x"/>
                                          </p:val>
                                        </p:tav>
                                        <p:tav tm="100000">
                                          <p:val>
                                            <p:strVal val="ppt_x"/>
                                          </p:val>
                                        </p:tav>
                                      </p:tavLst>
                                    </p:anim>
                                    <p:anim calcmode="lin" valueType="num">
                                      <p:cBhvr additive="base">
                                        <p:cTn id="123" dur="500"/>
                                        <p:tgtEl>
                                          <p:spTgt spid="52237"/>
                                        </p:tgtEl>
                                        <p:attrNameLst>
                                          <p:attrName>ppt_y</p:attrName>
                                        </p:attrNameLst>
                                      </p:cBhvr>
                                      <p:tavLst>
                                        <p:tav tm="0">
                                          <p:val>
                                            <p:strVal val="ppt_y"/>
                                          </p:val>
                                        </p:tav>
                                        <p:tav tm="100000">
                                          <p:val>
                                            <p:strVal val="1+ppt_h/2"/>
                                          </p:val>
                                        </p:tav>
                                      </p:tavLst>
                                    </p:anim>
                                    <p:set>
                                      <p:cBhvr>
                                        <p:cTn id="124" dur="1" fill="hold">
                                          <p:stCondLst>
                                            <p:cond delay="499"/>
                                          </p:stCondLst>
                                        </p:cTn>
                                        <p:tgtEl>
                                          <p:spTgt spid="52237"/>
                                        </p:tgtEl>
                                        <p:attrNameLst>
                                          <p:attrName>style.visibility</p:attrName>
                                        </p:attrNameLst>
                                      </p:cBhvr>
                                      <p:to>
                                        <p:strVal val="hidden"/>
                                      </p:to>
                                    </p:set>
                                  </p:childTnLst>
                                </p:cTn>
                              </p:par>
                              <p:par>
                                <p:cTn id="125" presetID="2" presetClass="entr" presetSubtype="4" fill="hold" grpId="0" nodeType="withEffect">
                                  <p:stCondLst>
                                    <p:cond delay="0"/>
                                  </p:stCondLst>
                                  <p:childTnLst>
                                    <p:set>
                                      <p:cBhvr>
                                        <p:cTn id="126" dur="1" fill="hold">
                                          <p:stCondLst>
                                            <p:cond delay="0"/>
                                          </p:stCondLst>
                                        </p:cTn>
                                        <p:tgtEl>
                                          <p:spTgt spid="4110"/>
                                        </p:tgtEl>
                                        <p:attrNameLst>
                                          <p:attrName>style.visibility</p:attrName>
                                        </p:attrNameLst>
                                      </p:cBhvr>
                                      <p:to>
                                        <p:strVal val="visible"/>
                                      </p:to>
                                    </p:set>
                                    <p:anim calcmode="lin" valueType="num">
                                      <p:cBhvr additive="base">
                                        <p:cTn id="127" dur="500" fill="hold"/>
                                        <p:tgtEl>
                                          <p:spTgt spid="4110"/>
                                        </p:tgtEl>
                                        <p:attrNameLst>
                                          <p:attrName>ppt_x</p:attrName>
                                        </p:attrNameLst>
                                      </p:cBhvr>
                                      <p:tavLst>
                                        <p:tav tm="0">
                                          <p:val>
                                            <p:strVal val="#ppt_x"/>
                                          </p:val>
                                        </p:tav>
                                        <p:tav tm="100000">
                                          <p:val>
                                            <p:strVal val="#ppt_x"/>
                                          </p:val>
                                        </p:tav>
                                      </p:tavLst>
                                    </p:anim>
                                    <p:anim calcmode="lin" valueType="num">
                                      <p:cBhvr additive="base">
                                        <p:cTn id="128" dur="500" fill="hold"/>
                                        <p:tgtEl>
                                          <p:spTgt spid="4110"/>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8"/>
                                        </p:tgtEl>
                                        <p:attrNameLst>
                                          <p:attrName>style.visibility</p:attrName>
                                        </p:attrNameLst>
                                      </p:cBhvr>
                                      <p:to>
                                        <p:strVal val="visible"/>
                                      </p:to>
                                    </p:set>
                                    <p:anim calcmode="lin" valueType="num">
                                      <p:cBhvr additive="base">
                                        <p:cTn id="131" dur="500" fill="hold"/>
                                        <p:tgtEl>
                                          <p:spTgt spid="28"/>
                                        </p:tgtEl>
                                        <p:attrNameLst>
                                          <p:attrName>ppt_x</p:attrName>
                                        </p:attrNameLst>
                                      </p:cBhvr>
                                      <p:tavLst>
                                        <p:tav tm="0">
                                          <p:val>
                                            <p:strVal val="#ppt_x"/>
                                          </p:val>
                                        </p:tav>
                                        <p:tav tm="100000">
                                          <p:val>
                                            <p:strVal val="#ppt_x"/>
                                          </p:val>
                                        </p:tav>
                                      </p:tavLst>
                                    </p:anim>
                                    <p:anim calcmode="lin" valueType="num">
                                      <p:cBhvr additive="base">
                                        <p:cTn id="1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9" grpId="0" animBg="1"/>
      <p:bldP spid="33797" grpId="0" animBg="1"/>
      <p:bldP spid="33800" grpId="0" animBg="1"/>
      <p:bldP spid="52236" grpId="0" animBg="1"/>
      <p:bldP spid="52236" grpId="1" animBg="1"/>
      <p:bldP spid="52237" grpId="0" animBg="1"/>
      <p:bldP spid="52237" grpId="1" animBg="1"/>
      <p:bldP spid="4110" grpId="0" animBg="1"/>
      <p:bldP spid="15" grpId="0"/>
      <p:bldP spid="15" grpId="1"/>
      <p:bldP spid="16" grpId="0"/>
      <p:bldP spid="16" grpId="1"/>
      <p:bldP spid="33807" grpId="0" animBg="1"/>
      <p:bldP spid="28" grpId="0"/>
      <p:bldP spid="3" grpId="0"/>
      <p:bldP spid="4" grpId="0"/>
      <p:bldP spid="24" grpId="0"/>
      <p:bldP spid="25" grpId="0"/>
      <p:bldP spid="27" grpId="0" animBg="1"/>
      <p:bldP spid="30" grpId="0" animBg="1"/>
      <p:bldP spid="32" grpId="0" animBg="1"/>
      <p:bldP spid="34" grpId="0" animBg="1"/>
      <p:bldP spid="34" grpId="1"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3924300" y="5589588"/>
            <a:ext cx="1511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2000">
                <a:solidFill>
                  <a:srgbClr val="FF0000"/>
                </a:solidFill>
              </a:rPr>
              <a:t>運動方程式</a:t>
            </a:r>
          </a:p>
        </p:txBody>
      </p:sp>
      <p:pic>
        <p:nvPicPr>
          <p:cNvPr id="16386" name="Picture 5" descr="logo"/>
          <p:cNvPicPr>
            <a:picLocks noChangeAspect="1" noChangeArrowheads="1"/>
          </p:cNvPicPr>
          <p:nvPr/>
        </p:nvPicPr>
        <p:blipFill>
          <a:blip r:embed="rId2">
            <a:extLst>
              <a:ext uri="{28A0092B-C50C-407E-A947-70E740481C1C}">
                <a14:useLocalDpi xmlns:a14="http://schemas.microsoft.com/office/drawing/2010/main" val="0"/>
              </a:ext>
            </a:extLst>
          </a:blip>
          <a:srcRect b="10867"/>
          <a:stretch>
            <a:fillRect/>
          </a:stretch>
        </p:blipFill>
        <p:spPr bwMode="auto">
          <a:xfrm>
            <a:off x="2700338" y="1628775"/>
            <a:ext cx="360045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ppt_x"/>
                                          </p:val>
                                        </p:tav>
                                        <p:tav tm="100000">
                                          <p:val>
                                            <p:strVal val="#ppt_x"/>
                                          </p:val>
                                        </p:tav>
                                      </p:tavLst>
                                    </p:anim>
                                    <p:anim calcmode="lin" valueType="num">
                                      <p:cBhvr additive="base">
                                        <p:cTn id="8" dur="500" fill="hold"/>
                                        <p:tgtEl>
                                          <p:spTgt spid="419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34819" name="Rectangle 5"/>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52238" name="Text Box 14"/>
          <p:cNvSpPr txBox="1">
            <a:spLocks noChangeArrowheads="1"/>
          </p:cNvSpPr>
          <p:nvPr/>
        </p:nvSpPr>
        <p:spPr bwMode="auto">
          <a:xfrm>
            <a:off x="1572861" y="4252168"/>
            <a:ext cx="5472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latin typeface="Arial" pitchFamily="34" charset="0"/>
              </a:rPr>
              <a:t>運動方程式加上兩個起始條件就決定唯一的一個解！</a:t>
            </a:r>
          </a:p>
        </p:txBody>
      </p:sp>
      <mc:AlternateContent xmlns:mc="http://schemas.openxmlformats.org/markup-compatibility/2006" xmlns:a14="http://schemas.microsoft.com/office/drawing/2010/main">
        <mc:Choice Requires="a14">
          <p:sp>
            <p:nvSpPr>
              <p:cNvPr id="21" name="文字方塊 20"/>
              <p:cNvSpPr txBox="1">
                <a:spLocks noChangeArrowheads="1"/>
              </p:cNvSpPr>
              <p:nvPr/>
            </p:nvSpPr>
            <p:spPr bwMode="auto">
              <a:xfrm>
                <a:off x="1584158" y="3244056"/>
                <a:ext cx="73083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解的表示式中的兩個未定常數</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𝑐</m:t>
                        </m:r>
                      </m:e>
                      <m:sub>
                        <m:r>
                          <a:rPr lang="en-US" altLang="zh-TW" sz="1800" b="0" i="1" smtClean="0">
                            <a:latin typeface="Cambria Math"/>
                          </a:rPr>
                          <m:t>0</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𝑐</m:t>
                        </m:r>
                      </m:e>
                      <m:sub>
                        <m:r>
                          <a:rPr lang="en-US" altLang="zh-TW" sz="1800" b="0" i="1" smtClean="0">
                            <a:latin typeface="Cambria Math"/>
                          </a:rPr>
                          <m:t>1</m:t>
                        </m:r>
                      </m:sub>
                    </m:sSub>
                  </m:oMath>
                </a14:m>
                <a:r>
                  <a:rPr lang="zh-TW" altLang="en-US" sz="1800" dirty="0">
                    <a:latin typeface="Arial" pitchFamily="34" charset="0"/>
                  </a:rPr>
                  <a:t>，正好由兩個起始條件來決定：</a:t>
                </a:r>
              </a:p>
            </p:txBody>
          </p:sp>
        </mc:Choice>
        <mc:Fallback xmlns="">
          <p:sp>
            <p:nvSpPr>
              <p:cNvPr id="21" name="文字方塊 20"/>
              <p:cNvSpPr txBox="1">
                <a:spLocks noRot="1" noChangeAspect="1" noMove="1" noResize="1" noEditPoints="1" noAdjustHandles="1" noChangeArrowheads="1" noChangeShapeType="1" noTextEdit="1"/>
              </p:cNvSpPr>
              <p:nvPr/>
            </p:nvSpPr>
            <p:spPr bwMode="auto">
              <a:xfrm>
                <a:off x="1584158" y="3244056"/>
                <a:ext cx="7308322" cy="369332"/>
              </a:xfrm>
              <a:prstGeom prst="rect">
                <a:avLst/>
              </a:prstGeom>
              <a:blipFill>
                <a:blip r:embed="rId2"/>
                <a:stretch>
                  <a:fillRect l="-69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8" name="文字方塊 27"/>
          <p:cNvSpPr txBox="1">
            <a:spLocks noChangeArrowheads="1"/>
          </p:cNvSpPr>
          <p:nvPr/>
        </p:nvSpPr>
        <p:spPr bwMode="auto">
          <a:xfrm>
            <a:off x="1584159" y="1443856"/>
            <a:ext cx="3384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微分方程式無法決定唯一解</a:t>
            </a:r>
          </a:p>
        </p:txBody>
      </p:sp>
      <p:sp>
        <p:nvSpPr>
          <p:cNvPr id="29" name="文字方塊 28"/>
          <p:cNvSpPr txBox="1">
            <a:spLocks noChangeArrowheads="1"/>
          </p:cNvSpPr>
          <p:nvPr/>
        </p:nvSpPr>
        <p:spPr bwMode="auto">
          <a:xfrm>
            <a:off x="1546465" y="5620320"/>
            <a:ext cx="633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solidFill>
                  <a:srgbClr val="FF0000"/>
                </a:solidFill>
                <a:latin typeface="Arial" pitchFamily="34" charset="0"/>
              </a:rPr>
              <a:t>要求出物體運動路徑，必須加上初位置初速度兩個起始條件</a:t>
            </a:r>
          </a:p>
        </p:txBody>
      </p:sp>
      <p:sp>
        <p:nvSpPr>
          <p:cNvPr id="3" name="文字方塊 2"/>
          <p:cNvSpPr txBox="1"/>
          <p:nvPr/>
        </p:nvSpPr>
        <p:spPr bwMode="auto">
          <a:xfrm>
            <a:off x="1554212" y="1875904"/>
            <a:ext cx="5760169" cy="369332"/>
          </a:xfrm>
          <a:prstGeom prst="rect">
            <a:avLst/>
          </a:prstGeom>
          <a:noFill/>
          <a:ln w="9525">
            <a:noFill/>
            <a:miter lim="800000"/>
            <a:headEnd/>
            <a:tailEnd/>
          </a:ln>
        </p:spPr>
        <p:txBody>
          <a:bodyPr wrap="square" rtlCol="0">
            <a:spAutoFit/>
          </a:bodyPr>
          <a:lstStyle/>
          <a:p>
            <a:pPr>
              <a:spcBef>
                <a:spcPct val="50000"/>
              </a:spcBef>
            </a:pPr>
            <a:r>
              <a:rPr lang="zh-TW" altLang="en-US" sz="1800" dirty="0"/>
              <a:t>但我們還未輸入起始的位置與速度，稱為起始條件！</a:t>
            </a:r>
          </a:p>
        </p:txBody>
      </p:sp>
      <p:sp>
        <p:nvSpPr>
          <p:cNvPr id="4" name="文字方塊 3"/>
          <p:cNvSpPr txBox="1"/>
          <p:nvPr/>
        </p:nvSpPr>
        <p:spPr bwMode="auto">
          <a:xfrm>
            <a:off x="1572861" y="2740000"/>
            <a:ext cx="4824065" cy="369332"/>
          </a:xfrm>
          <a:prstGeom prst="rect">
            <a:avLst/>
          </a:prstGeom>
          <a:noFill/>
          <a:ln w="9525">
            <a:noFill/>
            <a:miter lim="800000"/>
            <a:headEnd/>
            <a:tailEnd/>
          </a:ln>
        </p:spPr>
        <p:txBody>
          <a:bodyPr wrap="square" rtlCol="0">
            <a:spAutoFit/>
          </a:bodyPr>
          <a:lstStyle/>
          <a:p>
            <a:pPr>
              <a:spcBef>
                <a:spcPct val="50000"/>
              </a:spcBef>
            </a:pPr>
            <a:r>
              <a:rPr lang="zh-TW" altLang="en-US" sz="1800" dirty="0"/>
              <a:t>無疑地，起始條件會影響運動的軌跡！</a:t>
            </a:r>
          </a:p>
        </p:txBody>
      </p:sp>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0C0F40B0-BCC4-084C-9766-192CA55A0EFE}"/>
                  </a:ext>
                </a:extLst>
              </p:cNvPr>
              <p:cNvSpPr txBox="1"/>
              <p:nvPr/>
            </p:nvSpPr>
            <p:spPr bwMode="auto">
              <a:xfrm>
                <a:off x="1667443" y="730157"/>
                <a:ext cx="2286010" cy="518604"/>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rPr>
                        <m:t>𝑦</m:t>
                      </m:r>
                      <m:r>
                        <a:rPr lang="en-US" altLang="zh-TW" sz="180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i="1">
                          <a:latin typeface="Cambria Math" panose="02040503050406030204" pitchFamily="18" charset="0"/>
                        </a:rPr>
                        <m:t>𝑔</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𝑐</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𝑐</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17" name="文字方塊 16">
                <a:extLst>
                  <a:ext uri="{FF2B5EF4-FFF2-40B4-BE49-F238E27FC236}">
                    <a16:creationId xmlns:a16="http://schemas.microsoft.com/office/drawing/2014/main" id="{0C0F40B0-BCC4-084C-9766-192CA55A0EFE}"/>
                  </a:ext>
                </a:extLst>
              </p:cNvPr>
              <p:cNvSpPr txBox="1">
                <a:spLocks noRot="1" noChangeAspect="1" noMove="1" noResize="1" noEditPoints="1" noAdjustHandles="1" noChangeArrowheads="1" noChangeShapeType="1" noTextEdit="1"/>
              </p:cNvSpPr>
              <p:nvPr/>
            </p:nvSpPr>
            <p:spPr bwMode="auto">
              <a:xfrm>
                <a:off x="1667443" y="730157"/>
                <a:ext cx="2286010" cy="518604"/>
              </a:xfrm>
              <a:prstGeom prst="rect">
                <a:avLst/>
              </a:prstGeom>
              <a:blipFill>
                <a:blip r:embed="rId10"/>
                <a:stretch>
                  <a:fillRect l="-1657" t="-2381" b="-1190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F32E6294-282A-7E45-857A-A7EEBCF19AB8}"/>
                  </a:ext>
                </a:extLst>
              </p:cNvPr>
              <p:cNvSpPr txBox="1"/>
              <p:nvPr/>
            </p:nvSpPr>
            <p:spPr bwMode="auto">
              <a:xfrm>
                <a:off x="4206325" y="847157"/>
                <a:ext cx="1379929"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𝑣</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𝑔𝑡</m:t>
                      </m:r>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𝑐</m:t>
                          </m:r>
                        </m:e>
                        <m:sub>
                          <m:r>
                            <a:rPr kumimoji="1" lang="en-US" altLang="zh-TW" sz="1800" b="0" i="1" smtClean="0">
                              <a:latin typeface="Cambria Math" panose="02040503050406030204" pitchFamily="18" charset="0"/>
                            </a:rPr>
                            <m:t>1</m:t>
                          </m:r>
                        </m:sub>
                      </m:sSub>
                    </m:oMath>
                  </m:oMathPara>
                </a14:m>
                <a:endParaRPr kumimoji="1" lang="zh-TW" altLang="en-US" sz="1800" dirty="0"/>
              </a:p>
            </p:txBody>
          </p:sp>
        </mc:Choice>
        <mc:Fallback xmlns="">
          <p:sp>
            <p:nvSpPr>
              <p:cNvPr id="18" name="文字方塊 17">
                <a:extLst>
                  <a:ext uri="{FF2B5EF4-FFF2-40B4-BE49-F238E27FC236}">
                    <a16:creationId xmlns:a16="http://schemas.microsoft.com/office/drawing/2014/main" id="{F32E6294-282A-7E45-857A-A7EEBCF19AB8}"/>
                  </a:ext>
                </a:extLst>
              </p:cNvPr>
              <p:cNvSpPr txBox="1">
                <a:spLocks noRot="1" noChangeAspect="1" noMove="1" noResize="1" noEditPoints="1" noAdjustHandles="1" noChangeArrowheads="1" noChangeShapeType="1" noTextEdit="1"/>
              </p:cNvSpPr>
              <p:nvPr/>
            </p:nvSpPr>
            <p:spPr bwMode="auto">
              <a:xfrm>
                <a:off x="4206325" y="847157"/>
                <a:ext cx="1379929" cy="276999"/>
              </a:xfrm>
              <a:prstGeom prst="rect">
                <a:avLst/>
              </a:prstGeom>
              <a:blipFill>
                <a:blip r:embed="rId11"/>
                <a:stretch>
                  <a:fillRect l="-909" b="-26087"/>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046A3EC5-FBD4-8E47-B344-1AF4CBC49C67}"/>
                  </a:ext>
                </a:extLst>
              </p:cNvPr>
              <p:cNvSpPr txBox="1"/>
              <p:nvPr/>
            </p:nvSpPr>
            <p:spPr bwMode="auto">
              <a:xfrm>
                <a:off x="1620043" y="2303552"/>
                <a:ext cx="1042913"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rPr>
                        <m:t>𝑦</m:t>
                      </m:r>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20" name="文字方塊 19">
                <a:extLst>
                  <a:ext uri="{FF2B5EF4-FFF2-40B4-BE49-F238E27FC236}">
                    <a16:creationId xmlns:a16="http://schemas.microsoft.com/office/drawing/2014/main" id="{046A3EC5-FBD4-8E47-B344-1AF4CBC49C67}"/>
                  </a:ext>
                </a:extLst>
              </p:cNvPr>
              <p:cNvSpPr txBox="1">
                <a:spLocks noRot="1" noChangeAspect="1" noMove="1" noResize="1" noEditPoints="1" noAdjustHandles="1" noChangeArrowheads="1" noChangeShapeType="1" noTextEdit="1"/>
              </p:cNvSpPr>
              <p:nvPr/>
            </p:nvSpPr>
            <p:spPr bwMode="auto">
              <a:xfrm>
                <a:off x="1620043" y="2303552"/>
                <a:ext cx="1042913" cy="276999"/>
              </a:xfrm>
              <a:prstGeom prst="rect">
                <a:avLst/>
              </a:prstGeom>
              <a:blipFill>
                <a:blip r:embed="rId12"/>
                <a:stretch>
                  <a:fillRect l="-4819" b="-26087"/>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E9427632-ED33-9D43-94A6-1355AC114178}"/>
                  </a:ext>
                </a:extLst>
              </p:cNvPr>
              <p:cNvSpPr txBox="1"/>
              <p:nvPr/>
            </p:nvSpPr>
            <p:spPr bwMode="auto">
              <a:xfrm>
                <a:off x="3036821" y="2318762"/>
                <a:ext cx="1040798"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𝑣</m:t>
                      </m:r>
                      <m:d>
                        <m:dPr>
                          <m:ctrlPr>
                            <a:rPr kumimoji="1" lang="en-US" altLang="zh-TW" sz="1800" b="0" i="1" smtClean="0">
                              <a:latin typeface="Cambria Math" panose="02040503050406030204" pitchFamily="18" charset="0"/>
                            </a:rPr>
                          </m:ctrlPr>
                        </m:dPr>
                        <m:e>
                          <m:r>
                            <a:rPr kumimoji="1" lang="en-US" altLang="zh-TW" sz="1800" b="0" i="1" smtClean="0">
                              <a:latin typeface="Cambria Math" panose="02040503050406030204" pitchFamily="18" charset="0"/>
                            </a:rPr>
                            <m:t>0</m:t>
                          </m:r>
                        </m:e>
                      </m:d>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𝑣</m:t>
                          </m:r>
                        </m:e>
                        <m:sub>
                          <m:r>
                            <a:rPr kumimoji="1"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22" name="文字方塊 21">
                <a:extLst>
                  <a:ext uri="{FF2B5EF4-FFF2-40B4-BE49-F238E27FC236}">
                    <a16:creationId xmlns:a16="http://schemas.microsoft.com/office/drawing/2014/main" id="{E9427632-ED33-9D43-94A6-1355AC114178}"/>
                  </a:ext>
                </a:extLst>
              </p:cNvPr>
              <p:cNvSpPr txBox="1">
                <a:spLocks noRot="1" noChangeAspect="1" noMove="1" noResize="1" noEditPoints="1" noAdjustHandles="1" noChangeArrowheads="1" noChangeShapeType="1" noTextEdit="1"/>
              </p:cNvSpPr>
              <p:nvPr/>
            </p:nvSpPr>
            <p:spPr bwMode="auto">
              <a:xfrm>
                <a:off x="3036821" y="2318762"/>
                <a:ext cx="1040798" cy="276999"/>
              </a:xfrm>
              <a:prstGeom prst="rect">
                <a:avLst/>
              </a:prstGeom>
              <a:blipFill>
                <a:blip r:embed="rId13"/>
                <a:stretch>
                  <a:fillRect l="-1205" r="-1205" b="-13636"/>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22478CF6-8ED4-EB44-8CFE-3902A01E2C91}"/>
                  </a:ext>
                </a:extLst>
              </p:cNvPr>
              <p:cNvSpPr txBox="1"/>
              <p:nvPr/>
            </p:nvSpPr>
            <p:spPr bwMode="auto">
              <a:xfrm>
                <a:off x="1637065" y="3776979"/>
                <a:ext cx="1551771"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rPr>
                        <m:t>𝑦</m:t>
                      </m:r>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smtClean="0">
                          <a:latin typeface="Cambria Math" panose="02040503050406030204" pitchFamily="18" charset="0"/>
                        </a:rPr>
                        <m:t>=</m:t>
                      </m:r>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𝑐</m:t>
                          </m:r>
                        </m:e>
                        <m:sub>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23" name="文字方塊 22">
                <a:extLst>
                  <a:ext uri="{FF2B5EF4-FFF2-40B4-BE49-F238E27FC236}">
                    <a16:creationId xmlns:a16="http://schemas.microsoft.com/office/drawing/2014/main" id="{22478CF6-8ED4-EB44-8CFE-3902A01E2C91}"/>
                  </a:ext>
                </a:extLst>
              </p:cNvPr>
              <p:cNvSpPr txBox="1">
                <a:spLocks noRot="1" noChangeAspect="1" noMove="1" noResize="1" noEditPoints="1" noAdjustHandles="1" noChangeArrowheads="1" noChangeShapeType="1" noTextEdit="1"/>
              </p:cNvSpPr>
              <p:nvPr/>
            </p:nvSpPr>
            <p:spPr bwMode="auto">
              <a:xfrm>
                <a:off x="1637065" y="3776979"/>
                <a:ext cx="1551771" cy="276999"/>
              </a:xfrm>
              <a:prstGeom prst="rect">
                <a:avLst/>
              </a:prstGeom>
              <a:blipFill>
                <a:blip r:embed="rId14"/>
                <a:stretch>
                  <a:fillRect l="-3252" b="-21739"/>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F2A76BCE-280D-D14A-B9EF-D0B2EA93451E}"/>
                  </a:ext>
                </a:extLst>
              </p:cNvPr>
              <p:cNvSpPr txBox="1"/>
              <p:nvPr/>
            </p:nvSpPr>
            <p:spPr bwMode="auto">
              <a:xfrm>
                <a:off x="3529431" y="3794278"/>
                <a:ext cx="1544334"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𝑣</m:t>
                      </m:r>
                      <m:d>
                        <m:dPr>
                          <m:ctrlPr>
                            <a:rPr kumimoji="1" lang="en-US" altLang="zh-TW" sz="1800" b="0" i="1" smtClean="0">
                              <a:latin typeface="Cambria Math" panose="02040503050406030204" pitchFamily="18" charset="0"/>
                            </a:rPr>
                          </m:ctrlPr>
                        </m:dPr>
                        <m:e>
                          <m:r>
                            <a:rPr kumimoji="1" lang="en-US" altLang="zh-TW" sz="1800" b="0" i="1" smtClean="0">
                              <a:latin typeface="Cambria Math" panose="02040503050406030204" pitchFamily="18" charset="0"/>
                            </a:rPr>
                            <m:t>0</m:t>
                          </m:r>
                        </m:e>
                      </m:d>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𝑐</m:t>
                          </m:r>
                        </m:e>
                        <m:sub>
                          <m:r>
                            <a:rPr kumimoji="1" lang="en-US" altLang="zh-TW" sz="1800" b="0" i="1" smtClean="0">
                              <a:latin typeface="Cambria Math" panose="02040503050406030204" pitchFamily="18" charset="0"/>
                            </a:rPr>
                            <m:t>1</m:t>
                          </m:r>
                        </m:sub>
                      </m:sSub>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𝑣</m:t>
                          </m:r>
                        </m:e>
                        <m:sub>
                          <m:r>
                            <a:rPr kumimoji="1"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24" name="文字方塊 23">
                <a:extLst>
                  <a:ext uri="{FF2B5EF4-FFF2-40B4-BE49-F238E27FC236}">
                    <a16:creationId xmlns:a16="http://schemas.microsoft.com/office/drawing/2014/main" id="{F2A76BCE-280D-D14A-B9EF-D0B2EA93451E}"/>
                  </a:ext>
                </a:extLst>
              </p:cNvPr>
              <p:cNvSpPr txBox="1">
                <a:spLocks noRot="1" noChangeAspect="1" noMove="1" noResize="1" noEditPoints="1" noAdjustHandles="1" noChangeArrowheads="1" noChangeShapeType="1" noTextEdit="1"/>
              </p:cNvSpPr>
              <p:nvPr/>
            </p:nvSpPr>
            <p:spPr bwMode="auto">
              <a:xfrm>
                <a:off x="3529431" y="3794278"/>
                <a:ext cx="1544334" cy="276999"/>
              </a:xfrm>
              <a:prstGeom prst="rect">
                <a:avLst/>
              </a:prstGeom>
              <a:blipFill>
                <a:blip r:embed="rId15"/>
                <a:stretch>
                  <a:fillRect l="-813" b="-8696"/>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C790115D-F421-6340-B383-0C1B5BAFF375}"/>
                  </a:ext>
                </a:extLst>
              </p:cNvPr>
              <p:cNvSpPr txBox="1"/>
              <p:nvPr/>
            </p:nvSpPr>
            <p:spPr bwMode="auto">
              <a:xfrm>
                <a:off x="2470881" y="4856962"/>
                <a:ext cx="2425408" cy="518604"/>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rPr>
                        <m:t>𝑦</m:t>
                      </m:r>
                      <m:r>
                        <a:rPr lang="en-US" altLang="zh-TW" sz="180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i="1">
                          <a:latin typeface="Cambria Math" panose="02040503050406030204" pitchFamily="18" charset="0"/>
                        </a:rPr>
                        <m:t>𝑔</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25" name="文字方塊 24">
                <a:extLst>
                  <a:ext uri="{FF2B5EF4-FFF2-40B4-BE49-F238E27FC236}">
                    <a16:creationId xmlns:a16="http://schemas.microsoft.com/office/drawing/2014/main" id="{C790115D-F421-6340-B383-0C1B5BAFF375}"/>
                  </a:ext>
                </a:extLst>
              </p:cNvPr>
              <p:cNvSpPr txBox="1">
                <a:spLocks noRot="1" noChangeAspect="1" noMove="1" noResize="1" noEditPoints="1" noAdjustHandles="1" noChangeArrowheads="1" noChangeShapeType="1" noTextEdit="1"/>
              </p:cNvSpPr>
              <p:nvPr/>
            </p:nvSpPr>
            <p:spPr bwMode="auto">
              <a:xfrm>
                <a:off x="2470881" y="4856962"/>
                <a:ext cx="2425408" cy="518604"/>
              </a:xfrm>
              <a:prstGeom prst="rect">
                <a:avLst/>
              </a:prstGeom>
              <a:blipFill>
                <a:blip r:embed="rId16"/>
                <a:stretch>
                  <a:fillRect t="-2381" b="-11905"/>
                </a:stretch>
              </a:blipFill>
              <a:ln w="9525">
                <a:noFill/>
                <a:miter lim="800000"/>
                <a:headEnd/>
                <a:tailEnd/>
              </a:ln>
            </p:spPr>
            <p:txBody>
              <a:bodyPr/>
              <a:lstStyle/>
              <a:p>
                <a:r>
                  <a:rPr lang="zh-TW" altLang="en-US">
                    <a:noFill/>
                  </a:rPr>
                  <a:t> </a:t>
                </a:r>
              </a:p>
            </p:txBody>
          </p:sp>
        </mc:Fallback>
      </mc:AlternateContent>
      <p:pic>
        <p:nvPicPr>
          <p:cNvPr id="2" name="Picture 3" descr="D:\Dropbox\Documents\課程\YoungTextBook\Images\Chapter02\A_Images\A_Figures_and_Photos\02_24_Figure.jpg">
            <a:extLst>
              <a:ext uri="{FF2B5EF4-FFF2-40B4-BE49-F238E27FC236}">
                <a16:creationId xmlns:a16="http://schemas.microsoft.com/office/drawing/2014/main" id="{1945A16F-141D-DCFA-9303-835195A89CE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4781" t="12177" r="29103" b="3841"/>
          <a:stretch>
            <a:fillRect/>
          </a:stretch>
        </p:blipFill>
        <p:spPr bwMode="auto">
          <a:xfrm>
            <a:off x="7044974" y="765189"/>
            <a:ext cx="1863126" cy="226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238"/>
                                        </p:tgtEl>
                                        <p:attrNameLst>
                                          <p:attrName>style.visibility</p:attrName>
                                        </p:attrNameLst>
                                      </p:cBhvr>
                                      <p:to>
                                        <p:strVal val="visible"/>
                                      </p:to>
                                    </p:set>
                                    <p:anim calcmode="lin" valueType="num">
                                      <p:cBhvr additive="base">
                                        <p:cTn id="11" dur="500" fill="hold"/>
                                        <p:tgtEl>
                                          <p:spTgt spid="52238"/>
                                        </p:tgtEl>
                                        <p:attrNameLst>
                                          <p:attrName>ppt_x</p:attrName>
                                        </p:attrNameLst>
                                      </p:cBhvr>
                                      <p:tavLst>
                                        <p:tav tm="0">
                                          <p:val>
                                            <p:strVal val="#ppt_x"/>
                                          </p:val>
                                        </p:tav>
                                        <p:tav tm="100000">
                                          <p:val>
                                            <p:strVal val="#ppt_x"/>
                                          </p:val>
                                        </p:tav>
                                      </p:tavLst>
                                    </p:anim>
                                    <p:anim calcmode="lin" valueType="num">
                                      <p:cBhvr additive="base">
                                        <p:cTn id="12" dur="500" fill="hold"/>
                                        <p:tgtEl>
                                          <p:spTgt spid="5223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8" grpId="0"/>
      <p:bldP spid="21" grpId="0"/>
      <p:bldP spid="29" grpId="0"/>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3" descr="D:\Dropbox\Documents\課程\YoungTextBook\Images\Chapter02\A_Images\A_Figures_and_Photos\02_24_Figure.jpg"/>
          <p:cNvPicPr>
            <a:picLocks noChangeAspect="1" noChangeArrowheads="1"/>
          </p:cNvPicPr>
          <p:nvPr/>
        </p:nvPicPr>
        <p:blipFill>
          <a:blip r:embed="rId2">
            <a:extLst>
              <a:ext uri="{28A0092B-C50C-407E-A947-70E740481C1C}">
                <a14:useLocalDpi xmlns:a14="http://schemas.microsoft.com/office/drawing/2010/main" val="0"/>
              </a:ext>
            </a:extLst>
          </a:blip>
          <a:srcRect l="4781" t="12177" r="29103" b="3841"/>
          <a:stretch>
            <a:fillRect/>
          </a:stretch>
        </p:blipFill>
        <p:spPr bwMode="auto">
          <a:xfrm>
            <a:off x="395288" y="1628775"/>
            <a:ext cx="3081337"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4" descr="D:\Dropbox\Documents\課程\YoungTextBook\Images\Chapter02\A_Images\A_Figures_and_Photos\02_25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638" y="1628775"/>
            <a:ext cx="5195887"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文字方塊 4"/>
          <p:cNvSpPr txBox="1">
            <a:spLocks noChangeArrowheads="1"/>
          </p:cNvSpPr>
          <p:nvPr/>
        </p:nvSpPr>
        <p:spPr bwMode="auto">
          <a:xfrm>
            <a:off x="3851275" y="981075"/>
            <a:ext cx="1296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latin typeface="Arial" pitchFamily="34" charset="0"/>
              </a:rPr>
              <a:t>垂直拋體</a:t>
            </a:r>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680002AB-0D2A-F44A-9EA6-2A915C5D03AE}"/>
                  </a:ext>
                </a:extLst>
              </p:cNvPr>
              <p:cNvSpPr txBox="1"/>
              <p:nvPr/>
            </p:nvSpPr>
            <p:spPr bwMode="auto">
              <a:xfrm>
                <a:off x="3059832" y="5733451"/>
                <a:ext cx="2625269" cy="518604"/>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rPr>
                        <m:t>𝑦</m:t>
                      </m:r>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𝑡</m:t>
                          </m:r>
                        </m:e>
                      </m:d>
                      <m:r>
                        <a:rPr lang="en-US" altLang="zh-TW" sz="180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i="1">
                          <a:latin typeface="Cambria Math" panose="02040503050406030204" pitchFamily="18" charset="0"/>
                        </a:rPr>
                        <m:t>𝑔</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6" name="文字方塊 5">
                <a:extLst>
                  <a:ext uri="{FF2B5EF4-FFF2-40B4-BE49-F238E27FC236}">
                    <a16:creationId xmlns:a16="http://schemas.microsoft.com/office/drawing/2014/main" id="{680002AB-0D2A-F44A-9EA6-2A915C5D03AE}"/>
                  </a:ext>
                </a:extLst>
              </p:cNvPr>
              <p:cNvSpPr txBox="1">
                <a:spLocks noRot="1" noChangeAspect="1" noMove="1" noResize="1" noEditPoints="1" noAdjustHandles="1" noChangeArrowheads="1" noChangeShapeType="1" noTextEdit="1"/>
              </p:cNvSpPr>
              <p:nvPr/>
            </p:nvSpPr>
            <p:spPr bwMode="auto">
              <a:xfrm>
                <a:off x="3059832" y="5733451"/>
                <a:ext cx="2625269" cy="518604"/>
              </a:xfrm>
              <a:prstGeom prst="rect">
                <a:avLst/>
              </a:prstGeom>
              <a:blipFill>
                <a:blip r:embed="rId4"/>
                <a:stretch>
                  <a:fillRect l="-1442" t="-2381" b="-11905"/>
                </a:stretch>
              </a:blipFill>
              <a:ln w="9525">
                <a:noFill/>
                <a:miter lim="800000"/>
                <a:headEnd/>
                <a:tailEnd/>
              </a:ln>
            </p:spPr>
            <p:txBody>
              <a:bodyPr/>
              <a:lstStyle/>
              <a:p>
                <a:r>
                  <a:rPr lang="zh-TW" altLang="en-US">
                    <a:noFill/>
                  </a:rPr>
                  <a:t> </a:t>
                </a:r>
              </a:p>
            </p:txBody>
          </p:sp>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reeform 7"/>
          <p:cNvSpPr>
            <a:spLocks/>
          </p:cNvSpPr>
          <p:nvPr/>
        </p:nvSpPr>
        <p:spPr bwMode="auto">
          <a:xfrm>
            <a:off x="4716463" y="2565400"/>
            <a:ext cx="2952750" cy="815975"/>
          </a:xfrm>
          <a:custGeom>
            <a:avLst/>
            <a:gdLst>
              <a:gd name="T0" fmla="*/ 0 w 1860"/>
              <a:gd name="T1" fmla="*/ 2147483647 h 514"/>
              <a:gd name="T2" fmla="*/ 2147483647 w 1860"/>
              <a:gd name="T3" fmla="*/ 2147483647 h 514"/>
              <a:gd name="T4" fmla="*/ 2147483647 w 1860"/>
              <a:gd name="T5" fmla="*/ 2147483647 h 514"/>
              <a:gd name="T6" fmla="*/ 2147483647 w 1860"/>
              <a:gd name="T7" fmla="*/ 2147483647 h 514"/>
              <a:gd name="T8" fmla="*/ 2147483647 w 1860"/>
              <a:gd name="T9" fmla="*/ 0 h 514"/>
              <a:gd name="T10" fmla="*/ 0 60000 65536"/>
              <a:gd name="T11" fmla="*/ 0 60000 65536"/>
              <a:gd name="T12" fmla="*/ 0 60000 65536"/>
              <a:gd name="T13" fmla="*/ 0 60000 65536"/>
              <a:gd name="T14" fmla="*/ 0 60000 65536"/>
              <a:gd name="T15" fmla="*/ 0 w 1860"/>
              <a:gd name="T16" fmla="*/ 0 h 514"/>
              <a:gd name="T17" fmla="*/ 1860 w 1860"/>
              <a:gd name="T18" fmla="*/ 514 h 514"/>
            </a:gdLst>
            <a:ahLst/>
            <a:cxnLst>
              <a:cxn ang="T10">
                <a:pos x="T0" y="T1"/>
              </a:cxn>
              <a:cxn ang="T11">
                <a:pos x="T2" y="T3"/>
              </a:cxn>
              <a:cxn ang="T12">
                <a:pos x="T4" y="T5"/>
              </a:cxn>
              <a:cxn ang="T13">
                <a:pos x="T6" y="T7"/>
              </a:cxn>
              <a:cxn ang="T14">
                <a:pos x="T8" y="T9"/>
              </a:cxn>
            </a:cxnLst>
            <a:rect l="T15" t="T16" r="T17" b="T18"/>
            <a:pathLst>
              <a:path w="1860" h="514">
                <a:moveTo>
                  <a:pt x="0" y="226"/>
                </a:moveTo>
                <a:cubicBezTo>
                  <a:pt x="80" y="355"/>
                  <a:pt x="160" y="484"/>
                  <a:pt x="273" y="499"/>
                </a:cubicBezTo>
                <a:cubicBezTo>
                  <a:pt x="386" y="514"/>
                  <a:pt x="545" y="340"/>
                  <a:pt x="681" y="317"/>
                </a:cubicBezTo>
                <a:cubicBezTo>
                  <a:pt x="817" y="294"/>
                  <a:pt x="893" y="416"/>
                  <a:pt x="1089" y="363"/>
                </a:cubicBezTo>
                <a:cubicBezTo>
                  <a:pt x="1285" y="310"/>
                  <a:pt x="1572" y="155"/>
                  <a:pt x="186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6867" name="Line 10"/>
          <p:cNvSpPr>
            <a:spLocks noChangeShapeType="1"/>
          </p:cNvSpPr>
          <p:nvPr/>
        </p:nvSpPr>
        <p:spPr bwMode="auto">
          <a:xfrm flipV="1">
            <a:off x="7524750" y="2565400"/>
            <a:ext cx="14287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6868" name="Oval 11"/>
          <p:cNvSpPr>
            <a:spLocks noChangeArrowheads="1"/>
          </p:cNvSpPr>
          <p:nvPr/>
        </p:nvSpPr>
        <p:spPr bwMode="auto">
          <a:xfrm>
            <a:off x="4643438" y="2781300"/>
            <a:ext cx="144462" cy="144463"/>
          </a:xfrm>
          <a:prstGeom prst="ellipse">
            <a:avLst/>
          </a:prstGeom>
          <a:solidFill>
            <a:schemeClr val="tx1"/>
          </a:solidFill>
          <a:ln w="9525">
            <a:solidFill>
              <a:schemeClr val="tx1"/>
            </a:solidFill>
            <a:round/>
            <a:headEnd/>
            <a:tailEnd/>
          </a:ln>
        </p:spPr>
        <p:txBody>
          <a:bodyPr wrap="none" anchor="ct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36870" name="文字方塊 10"/>
          <p:cNvSpPr txBox="1">
            <a:spLocks noChangeArrowheads="1"/>
          </p:cNvSpPr>
          <p:nvPr/>
        </p:nvSpPr>
        <p:spPr bwMode="auto">
          <a:xfrm>
            <a:off x="2123728" y="4724400"/>
            <a:ext cx="1871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函數可唯一解出</a:t>
            </a:r>
          </a:p>
        </p:txBody>
      </p:sp>
      <p:sp>
        <p:nvSpPr>
          <p:cNvPr id="36871" name="Text Box 4"/>
          <p:cNvSpPr txBox="1">
            <a:spLocks noChangeArrowheads="1"/>
          </p:cNvSpPr>
          <p:nvPr/>
        </p:nvSpPr>
        <p:spPr bwMode="auto">
          <a:xfrm>
            <a:off x="1476375" y="1268760"/>
            <a:ext cx="61928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lnSpc>
                <a:spcPct val="150000"/>
              </a:lnSpc>
              <a:spcBef>
                <a:spcPct val="50000"/>
              </a:spcBef>
            </a:pPr>
            <a:r>
              <a:rPr lang="zh-TW" altLang="en-US" sz="1800" dirty="0">
                <a:solidFill>
                  <a:srgbClr val="FF0000"/>
                </a:solidFill>
              </a:rPr>
              <a:t>牛頓定律加上力的描述給定運動方程式，再加上起使條件</a:t>
            </a:r>
            <a:r>
              <a:rPr lang="en-US" altLang="zh-TW" sz="1800" dirty="0">
                <a:solidFill>
                  <a:srgbClr val="FF0000"/>
                </a:solidFill>
              </a:rPr>
              <a:t>(</a:t>
            </a:r>
            <a:r>
              <a:rPr lang="zh-TW" altLang="en-US" sz="1800" dirty="0">
                <a:solidFill>
                  <a:srgbClr val="FF0000"/>
                </a:solidFill>
              </a:rPr>
              <a:t>起始位置與速度），便能決定此系統未來任一時間的狀態！</a:t>
            </a:r>
          </a:p>
        </p:txBody>
      </p:sp>
      <p:sp>
        <p:nvSpPr>
          <p:cNvPr id="36873" name="文字方塊 12"/>
          <p:cNvSpPr txBox="1">
            <a:spLocks noChangeArrowheads="1"/>
          </p:cNvSpPr>
          <p:nvPr/>
        </p:nvSpPr>
        <p:spPr bwMode="auto">
          <a:xfrm>
            <a:off x="1476375" y="3716338"/>
            <a:ext cx="1439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起始條件</a:t>
            </a:r>
          </a:p>
        </p:txBody>
      </p:sp>
      <p:pic>
        <p:nvPicPr>
          <p:cNvPr id="36875" name="Picture 8" descr="C:\Users\Chia-Hung Chang\Downloads\Data\Knight\Media\Chapter4\Images\04_16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l="5257" b="14830"/>
          <a:stretch>
            <a:fillRect/>
          </a:stretch>
        </p:blipFill>
        <p:spPr bwMode="auto">
          <a:xfrm>
            <a:off x="4427984" y="3759200"/>
            <a:ext cx="330517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fld id="{BE3C8985-3C6B-433C-9C80-F1DB3DE7A1C6}" type="slidenum">
              <a:rPr kumimoji="0" lang="zh-TW" altLang="en-US" sz="1400">
                <a:latin typeface="Tahoma" pitchFamily="34" charset="0"/>
              </a:rPr>
              <a:pPr/>
              <a:t>22</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BD87FB9B-D333-BD44-B919-7973739A1F22}"/>
                  </a:ext>
                </a:extLst>
              </p:cNvPr>
              <p:cNvSpPr/>
              <p:nvPr/>
            </p:nvSpPr>
            <p:spPr>
              <a:xfrm>
                <a:off x="2749924" y="2522832"/>
                <a:ext cx="1025665" cy="402931"/>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sz="1800" i="1">
                              <a:latin typeface="Cambria Math" panose="02040503050406030204" pitchFamily="18" charset="0"/>
                            </a:rPr>
                          </m:ctrlPr>
                        </m:accPr>
                        <m:e>
                          <m:r>
                            <a:rPr lang="en-US" altLang="zh-TW" sz="1800" i="1">
                              <a:latin typeface="Cambria Math"/>
                            </a:rPr>
                            <m:t>𝐹</m:t>
                          </m:r>
                        </m:e>
                      </m:acc>
                      <m:r>
                        <a:rPr lang="en-US" altLang="zh-TW" sz="1800" i="1">
                          <a:latin typeface="Cambria Math"/>
                        </a:rPr>
                        <m:t>=</m:t>
                      </m:r>
                      <m:r>
                        <a:rPr lang="en-US" altLang="zh-TW" sz="1800" i="1">
                          <a:latin typeface="Cambria Math"/>
                        </a:rPr>
                        <m:t>𝑚</m:t>
                      </m:r>
                      <m:acc>
                        <m:accPr>
                          <m:chr m:val="⃗"/>
                          <m:ctrlPr>
                            <a:rPr lang="en-US" altLang="zh-TW" sz="1800" i="1">
                              <a:latin typeface="Cambria Math" panose="02040503050406030204" pitchFamily="18" charset="0"/>
                            </a:rPr>
                          </m:ctrlPr>
                        </m:accPr>
                        <m:e>
                          <m:r>
                            <a:rPr lang="en-US" altLang="zh-TW" sz="1800" i="1">
                              <a:latin typeface="Cambria Math"/>
                            </a:rPr>
                            <m:t>𝑎</m:t>
                          </m:r>
                        </m:e>
                      </m:acc>
                    </m:oMath>
                  </m:oMathPara>
                </a14:m>
                <a:endParaRPr lang="zh-TW" altLang="en-US" sz="1800" dirty="0"/>
              </a:p>
            </p:txBody>
          </p:sp>
        </mc:Choice>
        <mc:Fallback xmlns="">
          <p:sp>
            <p:nvSpPr>
              <p:cNvPr id="13" name="矩形 12">
                <a:extLst>
                  <a:ext uri="{FF2B5EF4-FFF2-40B4-BE49-F238E27FC236}">
                    <a16:creationId xmlns:a16="http://schemas.microsoft.com/office/drawing/2014/main" id="{BD87FB9B-D333-BD44-B919-7973739A1F22}"/>
                  </a:ext>
                </a:extLst>
              </p:cNvPr>
              <p:cNvSpPr>
                <a:spLocks noRot="1" noChangeAspect="1" noMove="1" noResize="1" noEditPoints="1" noAdjustHandles="1" noChangeArrowheads="1" noChangeShapeType="1" noTextEdit="1"/>
              </p:cNvSpPr>
              <p:nvPr/>
            </p:nvSpPr>
            <p:spPr>
              <a:xfrm>
                <a:off x="2749924" y="2522832"/>
                <a:ext cx="1025665" cy="402931"/>
              </a:xfrm>
              <a:prstGeom prst="rect">
                <a:avLst/>
              </a:prstGeom>
              <a:blipFill>
                <a:blip r:embed="rId3"/>
                <a:stretch>
                  <a:fillRect t="-125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1BF2000C-138E-1F45-967E-E7304E1E5E4F}"/>
                  </a:ext>
                </a:extLst>
              </p:cNvPr>
              <p:cNvSpPr txBox="1"/>
              <p:nvPr/>
            </p:nvSpPr>
            <p:spPr bwMode="auto">
              <a:xfrm>
                <a:off x="2544674" y="3738694"/>
                <a:ext cx="1029769"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rPr>
                          </m:ctrlPr>
                        </m:accPr>
                        <m:e>
                          <m:r>
                            <a:rPr lang="en-US" altLang="zh-TW" sz="1800" b="0" i="1" smtClean="0">
                              <a:latin typeface="Cambria Math" panose="02040503050406030204" pitchFamily="18" charset="0"/>
                            </a:rPr>
                            <m:t>𝑟</m:t>
                          </m:r>
                        </m:e>
                      </m:acc>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acc>
                        <m:accPr>
                          <m:chr m:val="⃗"/>
                          <m:ctrlPr>
                            <a:rPr lang="en-US" altLang="zh-TW" sz="1800" i="1">
                              <a:latin typeface="Cambria Math" panose="02040503050406030204" pitchFamily="18" charset="0"/>
                            </a:rPr>
                          </m:ctrlPr>
                        </m:accPr>
                        <m:e>
                          <m:r>
                            <a:rPr lang="en-US" altLang="zh-TW" sz="1800" b="0" i="1" smtClean="0">
                              <a:latin typeface="Cambria Math" panose="02040503050406030204" pitchFamily="18" charset="0"/>
                            </a:rPr>
                            <m:t>𝑣</m:t>
                          </m:r>
                        </m:e>
                      </m:acc>
                      <m:d>
                        <m:dPr>
                          <m:ctrlPr>
                            <a:rPr lang="en-US" altLang="zh-TW" sz="1800" i="1">
                              <a:latin typeface="Cambria Math" panose="02040503050406030204" pitchFamily="18" charset="0"/>
                            </a:rPr>
                          </m:ctrlPr>
                        </m:dPr>
                        <m:e>
                          <m:r>
                            <a:rPr lang="en-US" altLang="zh-TW" sz="1800" i="1">
                              <a:latin typeface="Cambria Math" panose="02040503050406030204" pitchFamily="18" charset="0"/>
                            </a:rPr>
                            <m:t>0</m:t>
                          </m:r>
                        </m:e>
                      </m:d>
                    </m:oMath>
                  </m:oMathPara>
                </a14:m>
                <a:endParaRPr kumimoji="1" lang="zh-TW" altLang="en-US" sz="1800" dirty="0"/>
              </a:p>
            </p:txBody>
          </p:sp>
        </mc:Choice>
        <mc:Fallback xmlns="">
          <p:sp>
            <p:nvSpPr>
              <p:cNvPr id="14" name="文字方塊 13">
                <a:extLst>
                  <a:ext uri="{FF2B5EF4-FFF2-40B4-BE49-F238E27FC236}">
                    <a16:creationId xmlns:a16="http://schemas.microsoft.com/office/drawing/2014/main" id="{1BF2000C-138E-1F45-967E-E7304E1E5E4F}"/>
                  </a:ext>
                </a:extLst>
              </p:cNvPr>
              <p:cNvSpPr txBox="1">
                <a:spLocks noRot="1" noChangeAspect="1" noMove="1" noResize="1" noEditPoints="1" noAdjustHandles="1" noChangeArrowheads="1" noChangeShapeType="1" noTextEdit="1"/>
              </p:cNvSpPr>
              <p:nvPr/>
            </p:nvSpPr>
            <p:spPr bwMode="auto">
              <a:xfrm>
                <a:off x="2544674" y="3738694"/>
                <a:ext cx="1029769" cy="276999"/>
              </a:xfrm>
              <a:prstGeom prst="rect">
                <a:avLst/>
              </a:prstGeom>
              <a:blipFill>
                <a:blip r:embed="rId4"/>
                <a:stretch>
                  <a:fillRect l="-3659" t="-26087" b="-4348"/>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07D6C2A0-7B8F-A64C-8EEF-DCB475BF0F52}"/>
                  </a:ext>
                </a:extLst>
              </p:cNvPr>
              <p:cNvSpPr txBox="1"/>
              <p:nvPr/>
            </p:nvSpPr>
            <p:spPr bwMode="auto">
              <a:xfrm>
                <a:off x="1663346" y="4770844"/>
                <a:ext cx="460382"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rPr>
                          </m:ctrlPr>
                        </m:accPr>
                        <m:e>
                          <m:r>
                            <a:rPr lang="en-US" altLang="zh-TW" sz="1800" b="0" i="1" smtClean="0">
                              <a:latin typeface="Cambria Math" panose="02040503050406030204" pitchFamily="18" charset="0"/>
                            </a:rPr>
                            <m:t>𝑟</m:t>
                          </m:r>
                        </m:e>
                      </m:acc>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𝑡</m:t>
                          </m:r>
                        </m:e>
                      </m:d>
                    </m:oMath>
                  </m:oMathPara>
                </a14:m>
                <a:endParaRPr kumimoji="1" lang="zh-TW" altLang="en-US" sz="1800" dirty="0"/>
              </a:p>
            </p:txBody>
          </p:sp>
        </mc:Choice>
        <mc:Fallback xmlns="">
          <p:sp>
            <p:nvSpPr>
              <p:cNvPr id="15" name="文字方塊 14">
                <a:extLst>
                  <a:ext uri="{FF2B5EF4-FFF2-40B4-BE49-F238E27FC236}">
                    <a16:creationId xmlns:a16="http://schemas.microsoft.com/office/drawing/2014/main" id="{07D6C2A0-7B8F-A64C-8EEF-DCB475BF0F52}"/>
                  </a:ext>
                </a:extLst>
              </p:cNvPr>
              <p:cNvSpPr txBox="1">
                <a:spLocks noRot="1" noChangeAspect="1" noMove="1" noResize="1" noEditPoints="1" noAdjustHandles="1" noChangeArrowheads="1" noChangeShapeType="1" noTextEdit="1"/>
              </p:cNvSpPr>
              <p:nvPr/>
            </p:nvSpPr>
            <p:spPr bwMode="auto">
              <a:xfrm>
                <a:off x="1663346" y="4770844"/>
                <a:ext cx="460382" cy="276999"/>
              </a:xfrm>
              <a:prstGeom prst="rect">
                <a:avLst/>
              </a:prstGeom>
              <a:blipFill>
                <a:blip r:embed="rId5"/>
                <a:stretch>
                  <a:fillRect l="-8108" t="-31818" b="-4545"/>
                </a:stretch>
              </a:blipFill>
              <a:ln w="9525">
                <a:noFill/>
                <a:miter lim="800000"/>
                <a:headEnd/>
                <a:tailEnd/>
              </a:ln>
            </p:spPr>
            <p:txBody>
              <a:bodyPr/>
              <a:lstStyle/>
              <a:p>
                <a:r>
                  <a:rPr lang="zh-TW" altLang="en-US">
                    <a:noFill/>
                  </a:rPr>
                  <a:t> </a:t>
                </a:r>
              </a:p>
            </p:txBody>
          </p:sp>
        </mc:Fallback>
      </mc:AlternateContent>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F33_05"/>
          <p:cNvPicPr>
            <a:picLocks noChangeAspect="1" noChangeArrowheads="1"/>
          </p:cNvPicPr>
          <p:nvPr/>
        </p:nvPicPr>
        <p:blipFill>
          <a:blip r:embed="rId2">
            <a:extLst>
              <a:ext uri="{28A0092B-C50C-407E-A947-70E740481C1C}">
                <a14:useLocalDpi xmlns:a14="http://schemas.microsoft.com/office/drawing/2010/main" val="0"/>
              </a:ext>
            </a:extLst>
          </a:blip>
          <a:srcRect t="30406" b="14272"/>
          <a:stretch>
            <a:fillRect/>
          </a:stretch>
        </p:blipFill>
        <p:spPr bwMode="auto">
          <a:xfrm>
            <a:off x="755650" y="1395413"/>
            <a:ext cx="5435600"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3" descr="F33_04"/>
          <p:cNvPicPr>
            <a:picLocks noChangeAspect="1" noChangeArrowheads="1"/>
          </p:cNvPicPr>
          <p:nvPr/>
        </p:nvPicPr>
        <p:blipFill>
          <a:blip r:embed="rId3">
            <a:extLst>
              <a:ext uri="{28A0092B-C50C-407E-A947-70E740481C1C}">
                <a14:useLocalDpi xmlns:a14="http://schemas.microsoft.com/office/drawing/2010/main" val="0"/>
              </a:ext>
            </a:extLst>
          </a:blip>
          <a:srcRect b="7562"/>
          <a:stretch>
            <a:fillRect/>
          </a:stretch>
        </p:blipFill>
        <p:spPr bwMode="auto">
          <a:xfrm>
            <a:off x="6372225" y="1395413"/>
            <a:ext cx="2387600"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 Box 5"/>
          <p:cNvSpPr txBox="1">
            <a:spLocks noChangeArrowheads="1"/>
          </p:cNvSpPr>
          <p:nvPr/>
        </p:nvSpPr>
        <p:spPr bwMode="auto">
          <a:xfrm>
            <a:off x="3203575" y="836613"/>
            <a:ext cx="295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TW" altLang="en-US" sz="1800" dirty="0">
                <a:latin typeface="Times New Roman" charset="0"/>
                <a:ea typeface="新細明體" charset="0"/>
                <a:cs typeface="新細明體" charset="0"/>
              </a:rPr>
              <a:t>電磁波打在一個點電荷上</a:t>
            </a:r>
          </a:p>
        </p:txBody>
      </p:sp>
      <p:sp>
        <p:nvSpPr>
          <p:cNvPr id="37893" name="文字方塊 1"/>
          <p:cNvSpPr txBox="1">
            <a:spLocks noChangeArrowheads="1"/>
          </p:cNvSpPr>
          <p:nvPr/>
        </p:nvSpPr>
        <p:spPr bwMode="auto">
          <a:xfrm>
            <a:off x="3347864" y="3693189"/>
            <a:ext cx="2376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點電荷處的電場</a:t>
            </a:r>
          </a:p>
        </p:txBody>
      </p:sp>
      <p:sp>
        <p:nvSpPr>
          <p:cNvPr id="37894" name="文字方塊 7"/>
          <p:cNvSpPr txBox="1">
            <a:spLocks noChangeArrowheads="1"/>
          </p:cNvSpPr>
          <p:nvPr/>
        </p:nvSpPr>
        <p:spPr bwMode="auto">
          <a:xfrm>
            <a:off x="3366562" y="4772176"/>
            <a:ext cx="2376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點電荷受的電力</a:t>
            </a:r>
          </a:p>
        </p:txBody>
      </p:sp>
      <p:cxnSp>
        <p:nvCxnSpPr>
          <p:cNvPr id="3" name="直線單箭頭接點 2"/>
          <p:cNvCxnSpPr/>
          <p:nvPr/>
        </p:nvCxnSpPr>
        <p:spPr>
          <a:xfrm flipH="1">
            <a:off x="3203575" y="1203325"/>
            <a:ext cx="432321" cy="35346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文字方塊 1"/>
          <p:cNvSpPr txBox="1">
            <a:spLocks noChangeArrowheads="1"/>
          </p:cNvSpPr>
          <p:nvPr/>
        </p:nvSpPr>
        <p:spPr bwMode="auto">
          <a:xfrm>
            <a:off x="6588224" y="836613"/>
            <a:ext cx="2376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點電荷處的電磁場</a:t>
            </a:r>
          </a:p>
        </p:txBody>
      </p:sp>
      <p:sp>
        <p:nvSpPr>
          <p:cNvPr id="2" name="矩形 1"/>
          <p:cNvSpPr/>
          <p:nvPr/>
        </p:nvSpPr>
        <p:spPr>
          <a:xfrm>
            <a:off x="5148263" y="1556792"/>
            <a:ext cx="935905"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單箭頭接點 4"/>
          <p:cNvCxnSpPr/>
          <p:nvPr/>
        </p:nvCxnSpPr>
        <p:spPr>
          <a:xfrm>
            <a:off x="5076825" y="1203325"/>
            <a:ext cx="431279" cy="107354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橢圓 3"/>
          <p:cNvSpPr/>
          <p:nvPr/>
        </p:nvSpPr>
        <p:spPr>
          <a:xfrm>
            <a:off x="5508104" y="2276872"/>
            <a:ext cx="144016" cy="15120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Picture 3" descr="\\Mac\Home\Downloads\Electromagneticwave3D.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597403"/>
            <a:ext cx="2365262" cy="234954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2BC6C828-BA1F-8A47-A6A5-25E685A364D2}"/>
                  </a:ext>
                </a:extLst>
              </p:cNvPr>
              <p:cNvSpPr txBox="1"/>
              <p:nvPr/>
            </p:nvSpPr>
            <p:spPr bwMode="auto">
              <a:xfrm>
                <a:off x="3412202" y="4169850"/>
                <a:ext cx="1703094"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𝐸</m:t>
                      </m:r>
                      <m:d>
                        <m:dPr>
                          <m:ctrlPr>
                            <a:rPr kumimoji="1" lang="en-US" altLang="zh-TW" sz="1800" b="0" i="1" smtClean="0">
                              <a:latin typeface="Cambria Math" panose="02040503050406030204" pitchFamily="18" charset="0"/>
                            </a:rPr>
                          </m:ctrlPr>
                        </m:dPr>
                        <m:e>
                          <m:r>
                            <a:rPr kumimoji="1" lang="en-US" altLang="zh-TW" sz="1800" b="0" i="1" smtClean="0">
                              <a:latin typeface="Cambria Math" panose="02040503050406030204" pitchFamily="18" charset="0"/>
                            </a:rPr>
                            <m:t>𝑡</m:t>
                          </m:r>
                        </m:e>
                      </m:d>
                      <m:r>
                        <a:rPr kumimoji="1"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𝐸</m:t>
                          </m:r>
                        </m:e>
                        <m:sub>
                          <m:r>
                            <a:rPr lang="en-US" altLang="zh-TW" sz="1800" i="1">
                              <a:latin typeface="Cambria Math" panose="02040503050406030204" pitchFamily="18" charset="0"/>
                            </a:rPr>
                            <m:t>0</m:t>
                          </m:r>
                        </m:sub>
                      </m:sSub>
                      <m:func>
                        <m:funcPr>
                          <m:ctrlPr>
                            <a:rPr lang="en-US" altLang="zh-TW" sz="1800" i="1">
                              <a:latin typeface="Cambria Math" panose="02040503050406030204" pitchFamily="18" charset="0"/>
                            </a:rPr>
                          </m:ctrlPr>
                        </m:funcPr>
                        <m:fName>
                          <m:r>
                            <m:rPr>
                              <m:sty m:val="p"/>
                            </m:rPr>
                            <a:rPr lang="en-US" altLang="zh-TW" sz="1800">
                              <a:latin typeface="Cambria Math" panose="02040503050406030204" pitchFamily="18" charset="0"/>
                            </a:rPr>
                            <m:t>cos</m:t>
                          </m:r>
                        </m:fName>
                        <m:e>
                          <m:r>
                            <a:rPr lang="en-US" altLang="zh-TW" sz="1800" i="1">
                              <a:latin typeface="Cambria Math" panose="02040503050406030204" pitchFamily="18" charset="0"/>
                              <a:ea typeface="Cambria Math" panose="02040503050406030204" pitchFamily="18" charset="0"/>
                            </a:rPr>
                            <m:t>𝜔</m:t>
                          </m:r>
                          <m:r>
                            <a:rPr lang="en-US" altLang="zh-TW" sz="1800" i="1">
                              <a:latin typeface="Cambria Math" panose="02040503050406030204" pitchFamily="18" charset="0"/>
                              <a:ea typeface="Cambria Math" panose="02040503050406030204" pitchFamily="18" charset="0"/>
                            </a:rPr>
                            <m:t>𝑡</m:t>
                          </m:r>
                        </m:e>
                      </m:func>
                    </m:oMath>
                  </m:oMathPara>
                </a14:m>
                <a:endParaRPr kumimoji="1" lang="zh-TW" altLang="en-US" sz="1800" dirty="0"/>
              </a:p>
            </p:txBody>
          </p:sp>
        </mc:Choice>
        <mc:Fallback xmlns="">
          <p:sp>
            <p:nvSpPr>
              <p:cNvPr id="15" name="文字方塊 14">
                <a:extLst>
                  <a:ext uri="{FF2B5EF4-FFF2-40B4-BE49-F238E27FC236}">
                    <a16:creationId xmlns:a16="http://schemas.microsoft.com/office/drawing/2014/main" id="{2BC6C828-BA1F-8A47-A6A5-25E685A364D2}"/>
                  </a:ext>
                </a:extLst>
              </p:cNvPr>
              <p:cNvSpPr txBox="1">
                <a:spLocks noRot="1" noChangeAspect="1" noMove="1" noResize="1" noEditPoints="1" noAdjustHandles="1" noChangeArrowheads="1" noChangeShapeType="1" noTextEdit="1"/>
              </p:cNvSpPr>
              <p:nvPr/>
            </p:nvSpPr>
            <p:spPr bwMode="auto">
              <a:xfrm>
                <a:off x="3412202" y="4169850"/>
                <a:ext cx="1703094" cy="276999"/>
              </a:xfrm>
              <a:prstGeom prst="rect">
                <a:avLst/>
              </a:prstGeom>
              <a:blipFill>
                <a:blip r:embed="rId5"/>
                <a:stretch>
                  <a:fillRect l="-2222" r="-2222" b="-1818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69D2CC67-7868-E144-B64A-57424EC66863}"/>
                  </a:ext>
                </a:extLst>
              </p:cNvPr>
              <p:cNvSpPr txBox="1"/>
              <p:nvPr/>
            </p:nvSpPr>
            <p:spPr bwMode="auto">
              <a:xfrm>
                <a:off x="3382044" y="5236002"/>
                <a:ext cx="1982044" cy="276999"/>
              </a:xfrm>
              <a:prstGeom prst="rect">
                <a:avLst/>
              </a:prstGeom>
              <a:solidFill>
                <a:srgbClr val="FFFFCC"/>
              </a:solidFill>
              <a:ln w="9525">
                <a:no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𝐹</m:t>
                      </m:r>
                      <m:d>
                        <m:dPr>
                          <m:ctrlPr>
                            <a:rPr kumimoji="1" lang="en-US" altLang="zh-TW" sz="1800" b="0" i="1" smtClean="0">
                              <a:latin typeface="Cambria Math" panose="02040503050406030204" pitchFamily="18" charset="0"/>
                            </a:rPr>
                          </m:ctrlPr>
                        </m:dPr>
                        <m:e>
                          <m:r>
                            <a:rPr kumimoji="1" lang="en-US" altLang="zh-TW" sz="1800" b="0" i="1" smtClean="0">
                              <a:latin typeface="Cambria Math" panose="02040503050406030204" pitchFamily="18" charset="0"/>
                            </a:rPr>
                            <m:t>𝑡</m:t>
                          </m:r>
                        </m:e>
                      </m:d>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𝑞</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𝐸</m:t>
                          </m:r>
                        </m:e>
                        <m:sub>
                          <m:r>
                            <a:rPr lang="en-US" altLang="zh-TW" sz="1800" i="1">
                              <a:latin typeface="Cambria Math" panose="02040503050406030204" pitchFamily="18" charset="0"/>
                            </a:rPr>
                            <m:t>0</m:t>
                          </m:r>
                        </m:sub>
                      </m:sSub>
                      <m:func>
                        <m:funcPr>
                          <m:ctrlPr>
                            <a:rPr lang="en-US" altLang="zh-TW" sz="1800" i="1">
                              <a:latin typeface="Cambria Math" panose="02040503050406030204" pitchFamily="18" charset="0"/>
                            </a:rPr>
                          </m:ctrlPr>
                        </m:funcPr>
                        <m:fName>
                          <m:r>
                            <m:rPr>
                              <m:sty m:val="p"/>
                            </m:rPr>
                            <a:rPr lang="en-US" altLang="zh-TW" sz="1800">
                              <a:latin typeface="Cambria Math" panose="02040503050406030204" pitchFamily="18" charset="0"/>
                            </a:rPr>
                            <m:t>cos</m:t>
                          </m:r>
                        </m:fName>
                        <m:e>
                          <m:r>
                            <a:rPr lang="en-US" altLang="zh-TW" sz="1800" i="1">
                              <a:latin typeface="Cambria Math" panose="02040503050406030204" pitchFamily="18" charset="0"/>
                              <a:ea typeface="Cambria Math" panose="02040503050406030204" pitchFamily="18" charset="0"/>
                            </a:rPr>
                            <m:t>𝜔</m:t>
                          </m:r>
                          <m:r>
                            <a:rPr lang="en-US" altLang="zh-TW" sz="1800" i="1">
                              <a:latin typeface="Cambria Math" panose="02040503050406030204" pitchFamily="18" charset="0"/>
                              <a:ea typeface="Cambria Math" panose="02040503050406030204" pitchFamily="18" charset="0"/>
                            </a:rPr>
                            <m:t>𝑡</m:t>
                          </m:r>
                        </m:e>
                      </m:func>
                    </m:oMath>
                  </m:oMathPara>
                </a14:m>
                <a:endParaRPr kumimoji="1" lang="zh-TW" altLang="en-US" sz="1800" dirty="0"/>
              </a:p>
            </p:txBody>
          </p:sp>
        </mc:Choice>
        <mc:Fallback xmlns="">
          <p:sp>
            <p:nvSpPr>
              <p:cNvPr id="16" name="文字方塊 15">
                <a:extLst>
                  <a:ext uri="{FF2B5EF4-FFF2-40B4-BE49-F238E27FC236}">
                    <a16:creationId xmlns:a16="http://schemas.microsoft.com/office/drawing/2014/main" id="{69D2CC67-7868-E144-B64A-57424EC66863}"/>
                  </a:ext>
                </a:extLst>
              </p:cNvPr>
              <p:cNvSpPr txBox="1">
                <a:spLocks noRot="1" noChangeAspect="1" noMove="1" noResize="1" noEditPoints="1" noAdjustHandles="1" noChangeArrowheads="1" noChangeShapeType="1" noTextEdit="1"/>
              </p:cNvSpPr>
              <p:nvPr/>
            </p:nvSpPr>
            <p:spPr bwMode="auto">
              <a:xfrm>
                <a:off x="3382044" y="5236002"/>
                <a:ext cx="1982044" cy="276999"/>
              </a:xfrm>
              <a:prstGeom prst="rect">
                <a:avLst/>
              </a:prstGeom>
              <a:blipFill>
                <a:blip r:embed="rId6"/>
                <a:stretch>
                  <a:fillRect b="-31818"/>
                </a:stretch>
              </a:blipFill>
              <a:ln w="9525">
                <a:noFill/>
                <a:miter lim="800000"/>
                <a:headEnd/>
                <a:tailEnd/>
              </a:ln>
            </p:spPr>
            <p:txBody>
              <a:bodyPr/>
              <a:lstStyle/>
              <a:p>
                <a:r>
                  <a:rPr lang="en-TW">
                    <a:noFill/>
                  </a:rPr>
                  <a:t> </a:t>
                </a:r>
              </a:p>
            </p:txBody>
          </p:sp>
        </mc:Fallback>
      </mc:AlternateContent>
      <p:sp>
        <p:nvSpPr>
          <p:cNvPr id="6" name="TextBox 5">
            <a:extLst>
              <a:ext uri="{FF2B5EF4-FFF2-40B4-BE49-F238E27FC236}">
                <a16:creationId xmlns:a16="http://schemas.microsoft.com/office/drawing/2014/main" id="{34E2F54A-253B-2F4D-A5BC-AD16AC474662}"/>
              </a:ext>
            </a:extLst>
          </p:cNvPr>
          <p:cNvSpPr txBox="1"/>
          <p:nvPr/>
        </p:nvSpPr>
        <p:spPr bwMode="auto">
          <a:xfrm>
            <a:off x="2843808" y="372815"/>
            <a:ext cx="3456384" cy="369332"/>
          </a:xfrm>
          <a:prstGeom prst="rect">
            <a:avLst/>
          </a:prstGeom>
          <a:noFill/>
          <a:ln w="9525">
            <a:noFill/>
            <a:miter lim="800000"/>
            <a:headEnd/>
            <a:tailEnd/>
          </a:ln>
        </p:spPr>
        <p:txBody>
          <a:bodyPr wrap="square" rtlCol="0">
            <a:spAutoFit/>
          </a:bodyPr>
          <a:lstStyle/>
          <a:p>
            <a:pPr>
              <a:spcBef>
                <a:spcPct val="50000"/>
              </a:spcBef>
            </a:pPr>
            <a:r>
              <a:rPr lang="en-TW" sz="1800" dirty="0"/>
              <a:t>電磁波對帶電雜質粒子的作用：</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F33_05"/>
          <p:cNvPicPr>
            <a:picLocks noChangeAspect="1" noChangeArrowheads="1"/>
          </p:cNvPicPr>
          <p:nvPr/>
        </p:nvPicPr>
        <p:blipFill rotWithShape="1">
          <a:blip r:embed="rId2">
            <a:extLst>
              <a:ext uri="{28A0092B-C50C-407E-A947-70E740481C1C}">
                <a14:useLocalDpi xmlns:a14="http://schemas.microsoft.com/office/drawing/2010/main" val="0"/>
              </a:ext>
            </a:extLst>
          </a:blip>
          <a:srcRect t="19285" b="20917"/>
          <a:stretch/>
        </p:blipFill>
        <p:spPr bwMode="auto">
          <a:xfrm>
            <a:off x="755650" y="548680"/>
            <a:ext cx="4176713" cy="171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 Box 5"/>
          <p:cNvSpPr txBox="1">
            <a:spLocks noChangeArrowheads="1"/>
          </p:cNvSpPr>
          <p:nvPr/>
        </p:nvSpPr>
        <p:spPr bwMode="auto">
          <a:xfrm>
            <a:off x="4427538" y="2708275"/>
            <a:ext cx="187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TW" altLang="en-US" sz="1800" dirty="0">
                <a:latin typeface="Times New Roman" charset="0"/>
                <a:ea typeface="新細明體" charset="0"/>
                <a:cs typeface="新細明體" charset="0"/>
              </a:rPr>
              <a:t>運動方程式</a:t>
            </a:r>
          </a:p>
        </p:txBody>
      </p:sp>
      <p:sp>
        <p:nvSpPr>
          <p:cNvPr id="89094" name="Line 6"/>
          <p:cNvSpPr>
            <a:spLocks noChangeShapeType="1"/>
          </p:cNvSpPr>
          <p:nvPr/>
        </p:nvSpPr>
        <p:spPr bwMode="auto">
          <a:xfrm flipH="1">
            <a:off x="3059113" y="3284538"/>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zh-TW" altLang="en-US">
              <a:latin typeface="Times New Roman" charset="0"/>
              <a:ea typeface="新細明體" charset="0"/>
              <a:cs typeface="新細明體" charset="0"/>
            </a:endParaRPr>
          </a:p>
        </p:txBody>
      </p:sp>
      <p:sp>
        <p:nvSpPr>
          <p:cNvPr id="89096" name="Line 8"/>
          <p:cNvSpPr>
            <a:spLocks noChangeShapeType="1"/>
          </p:cNvSpPr>
          <p:nvPr/>
        </p:nvSpPr>
        <p:spPr bwMode="auto">
          <a:xfrm>
            <a:off x="3059113" y="4724400"/>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zh-TW" altLang="en-US">
              <a:latin typeface="Times New Roman" charset="0"/>
              <a:ea typeface="新細明體" charset="0"/>
              <a:cs typeface="新細明體" charset="0"/>
            </a:endParaRPr>
          </a:p>
        </p:txBody>
      </p:sp>
      <p:sp>
        <p:nvSpPr>
          <p:cNvPr id="89099" name="Line 11"/>
          <p:cNvSpPr>
            <a:spLocks noChangeShapeType="1"/>
          </p:cNvSpPr>
          <p:nvPr/>
        </p:nvSpPr>
        <p:spPr bwMode="auto">
          <a:xfrm flipV="1">
            <a:off x="4140200" y="4652963"/>
            <a:ext cx="1008063"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zh-TW" altLang="en-US">
              <a:latin typeface="Times New Roman" charset="0"/>
              <a:ea typeface="新細明體" charset="0"/>
              <a:cs typeface="新細明體" charset="0"/>
            </a:endParaRPr>
          </a:p>
        </p:txBody>
      </p:sp>
      <p:sp>
        <p:nvSpPr>
          <p:cNvPr id="89100" name="Line 12"/>
          <p:cNvSpPr>
            <a:spLocks noChangeShapeType="1"/>
          </p:cNvSpPr>
          <p:nvPr/>
        </p:nvSpPr>
        <p:spPr bwMode="auto">
          <a:xfrm flipH="1">
            <a:off x="5867400" y="4652963"/>
            <a:ext cx="0"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zh-TW" altLang="en-US">
              <a:latin typeface="Times New Roman" charset="0"/>
              <a:ea typeface="新細明體" charset="0"/>
              <a:cs typeface="新細明體" charset="0"/>
            </a:endParaRPr>
          </a:p>
        </p:txBody>
      </p:sp>
      <mc:AlternateContent xmlns:mc="http://schemas.openxmlformats.org/markup-compatibility/2006" xmlns:a14="http://schemas.microsoft.com/office/drawing/2010/main">
        <mc:Choice Requires="a14">
          <p:sp>
            <p:nvSpPr>
              <p:cNvPr id="2" name="文字方塊 1"/>
              <p:cNvSpPr txBox="1"/>
              <p:nvPr/>
            </p:nvSpPr>
            <p:spPr bwMode="auto">
              <a:xfrm>
                <a:off x="6281921" y="4643634"/>
                <a:ext cx="2520280" cy="629852"/>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𝑑</m:t>
                          </m:r>
                          <m:d>
                            <m:dPr>
                              <m:ctrlPr>
                                <a:rPr lang="en-US" altLang="zh-TW" sz="1800" b="0" i="1" smtClean="0">
                                  <a:latin typeface="Cambria Math" panose="02040503050406030204" pitchFamily="18" charset="0"/>
                                </a:rPr>
                              </m:ctrlPr>
                            </m:dPr>
                            <m:e>
                              <m:func>
                                <m:funcPr>
                                  <m:ctrlPr>
                                    <a:rPr lang="en-US" altLang="zh-TW" sz="1800" b="0" i="1" smtClean="0">
                                      <a:latin typeface="Cambria Math" panose="02040503050406030204" pitchFamily="18" charset="0"/>
                                    </a:rPr>
                                  </m:ctrlPr>
                                </m:funcPr>
                                <m:fName>
                                  <m:r>
                                    <m:rPr>
                                      <m:sty m:val="p"/>
                                    </m:rPr>
                                    <a:rPr lang="en-US" altLang="zh-TW" sz="1800" b="0" i="0" smtClean="0">
                                      <a:latin typeface="Cambria Math"/>
                                    </a:rPr>
                                    <m:t>cos</m:t>
                                  </m:r>
                                </m:fName>
                                <m:e>
                                  <m:r>
                                    <a:rPr lang="zh-TW" altLang="en-US" sz="1800" b="0" i="1" smtClean="0">
                                      <a:latin typeface="Cambria Math"/>
                                    </a:rPr>
                                    <m:t>𝜔</m:t>
                                  </m:r>
                                  <m:r>
                                    <a:rPr lang="en-US" altLang="zh-TW" sz="1800" b="0" i="1" smtClean="0">
                                      <a:latin typeface="Cambria Math"/>
                                    </a:rPr>
                                    <m:t>𝑡</m:t>
                                  </m:r>
                                </m:e>
                              </m:func>
                            </m:e>
                          </m:d>
                        </m:num>
                        <m:den>
                          <m:r>
                            <a:rPr lang="en-US" altLang="zh-TW" sz="1800" b="0" i="1" smtClean="0">
                              <a:latin typeface="Cambria Math"/>
                            </a:rPr>
                            <m:t>𝑑𝑡</m:t>
                          </m:r>
                        </m:den>
                      </m:f>
                      <m:r>
                        <a:rPr lang="en-US" altLang="zh-TW" sz="1800" b="0" i="1" smtClean="0">
                          <a:latin typeface="Cambria Math"/>
                        </a:rPr>
                        <m:t>=−</m:t>
                      </m:r>
                      <m:r>
                        <a:rPr lang="zh-TW" altLang="en-US" sz="1800" b="0" i="1" smtClean="0">
                          <a:latin typeface="Cambria Math"/>
                        </a:rPr>
                        <m:t>𝜔</m:t>
                      </m:r>
                      <m:func>
                        <m:funcPr>
                          <m:ctrlPr>
                            <a:rPr lang="en-US" altLang="zh-TW" sz="1800" b="0" i="1" smtClean="0">
                              <a:latin typeface="Cambria Math" panose="02040503050406030204" pitchFamily="18" charset="0"/>
                            </a:rPr>
                          </m:ctrlPr>
                        </m:funcPr>
                        <m:fName>
                          <m:r>
                            <m:rPr>
                              <m:sty m:val="p"/>
                            </m:rPr>
                            <a:rPr lang="en-US" altLang="zh-TW" sz="1800" b="0" i="0" smtClean="0">
                              <a:latin typeface="Cambria Math"/>
                            </a:rPr>
                            <m:t>sin</m:t>
                          </m:r>
                        </m:fName>
                        <m:e>
                          <m:r>
                            <a:rPr lang="zh-TW" altLang="en-US" sz="1800" b="0" i="1" smtClean="0">
                              <a:latin typeface="Cambria Math"/>
                            </a:rPr>
                            <m:t>𝜔</m:t>
                          </m:r>
                          <m:r>
                            <a:rPr lang="en-US" altLang="zh-TW" sz="1800" b="0" i="1" smtClean="0">
                              <a:latin typeface="Cambria Math"/>
                            </a:rPr>
                            <m:t>𝑡</m:t>
                          </m:r>
                        </m:e>
                      </m:func>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6281921" y="4643634"/>
                <a:ext cx="2520280" cy="629852"/>
              </a:xfrm>
              <a:prstGeom prst="rect">
                <a:avLst/>
              </a:prstGeom>
              <a:blipFill rotWithShape="1">
                <a:blip r:embed="rId14"/>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bwMode="auto">
              <a:xfrm>
                <a:off x="179512" y="4658519"/>
                <a:ext cx="2520280" cy="636585"/>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𝑑</m:t>
                          </m:r>
                          <m:d>
                            <m:dPr>
                              <m:ctrlPr>
                                <a:rPr lang="en-US" altLang="zh-TW" sz="1800" b="0" i="1" smtClean="0">
                                  <a:latin typeface="Cambria Math" panose="02040503050406030204" pitchFamily="18" charset="0"/>
                                </a:rPr>
                              </m:ctrlPr>
                            </m:dPr>
                            <m:e>
                              <m:func>
                                <m:funcPr>
                                  <m:ctrlPr>
                                    <a:rPr lang="en-US" altLang="zh-TW" sz="1800" b="0" i="1" smtClean="0">
                                      <a:latin typeface="Cambria Math" panose="02040503050406030204" pitchFamily="18" charset="0"/>
                                    </a:rPr>
                                  </m:ctrlPr>
                                </m:funcPr>
                                <m:fName>
                                  <m:r>
                                    <m:rPr>
                                      <m:sty m:val="p"/>
                                    </m:rPr>
                                    <a:rPr lang="en-US" altLang="zh-TW" sz="1800" b="0" i="0" smtClean="0">
                                      <a:latin typeface="Cambria Math"/>
                                    </a:rPr>
                                    <m:t>sin</m:t>
                                  </m:r>
                                </m:fName>
                                <m:e>
                                  <m:r>
                                    <a:rPr lang="zh-TW" altLang="en-US" sz="1800" b="0" i="1" smtClean="0">
                                      <a:latin typeface="Cambria Math"/>
                                    </a:rPr>
                                    <m:t>𝜔</m:t>
                                  </m:r>
                                  <m:r>
                                    <a:rPr lang="en-US" altLang="zh-TW" sz="1800" b="0" i="1" smtClean="0">
                                      <a:latin typeface="Cambria Math"/>
                                    </a:rPr>
                                    <m:t>𝑡</m:t>
                                  </m:r>
                                </m:e>
                              </m:func>
                            </m:e>
                          </m:d>
                        </m:num>
                        <m:den>
                          <m:r>
                            <a:rPr lang="en-US" altLang="zh-TW" sz="1800" b="0" i="1" smtClean="0">
                              <a:latin typeface="Cambria Math"/>
                            </a:rPr>
                            <m:t>𝑑𝑡</m:t>
                          </m:r>
                        </m:den>
                      </m:f>
                      <m:r>
                        <a:rPr lang="en-US" altLang="zh-TW" sz="1800" b="0" i="1" smtClean="0">
                          <a:latin typeface="Cambria Math"/>
                        </a:rPr>
                        <m:t>=</m:t>
                      </m:r>
                      <m:r>
                        <a:rPr lang="zh-TW" altLang="en-US" sz="1800" b="0" i="1" smtClean="0">
                          <a:latin typeface="Cambria Math"/>
                        </a:rPr>
                        <m:t>𝜔</m:t>
                      </m:r>
                      <m:func>
                        <m:funcPr>
                          <m:ctrlPr>
                            <a:rPr lang="en-US" altLang="zh-TW" sz="1800" b="0" i="1" smtClean="0">
                              <a:latin typeface="Cambria Math" panose="02040503050406030204" pitchFamily="18" charset="0"/>
                            </a:rPr>
                          </m:ctrlPr>
                        </m:funcPr>
                        <m:fName>
                          <m:r>
                            <m:rPr>
                              <m:sty m:val="p"/>
                            </m:rPr>
                            <a:rPr lang="en-US" altLang="zh-TW" sz="1800" b="0" i="0" smtClean="0">
                              <a:latin typeface="Cambria Math"/>
                            </a:rPr>
                            <m:t>cos</m:t>
                          </m:r>
                        </m:fName>
                        <m:e>
                          <m:r>
                            <a:rPr lang="zh-TW" altLang="en-US" sz="1800" b="0" i="1" smtClean="0">
                              <a:latin typeface="Cambria Math"/>
                            </a:rPr>
                            <m:t>𝜔</m:t>
                          </m:r>
                          <m:r>
                            <a:rPr lang="en-US" altLang="zh-TW" sz="1800" b="0" i="1" smtClean="0">
                              <a:latin typeface="Cambria Math"/>
                            </a:rPr>
                            <m:t>𝑡</m:t>
                          </m:r>
                        </m:e>
                      </m:func>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179512" y="4658519"/>
                <a:ext cx="2520280" cy="636585"/>
              </a:xfrm>
              <a:prstGeom prst="rect">
                <a:avLst/>
              </a:prstGeom>
              <a:blipFill rotWithShape="1">
                <a:blip r:embed="rId15"/>
                <a:stretch>
                  <a:fillRect/>
                </a:stretch>
              </a:blipFill>
              <a:ln w="9525">
                <a:noFill/>
                <a:miter lim="800000"/>
                <a:headEnd/>
                <a:tailEnd/>
              </a:ln>
            </p:spPr>
            <p:txBody>
              <a:bodyPr/>
              <a:lstStyle/>
              <a:p>
                <a:r>
                  <a:rPr lang="zh-TW" altLang="en-US">
                    <a:noFill/>
                  </a:rPr>
                  <a:t> </a:t>
                </a:r>
              </a:p>
            </p:txBody>
          </p:sp>
        </mc:Fallback>
      </mc:AlternateContent>
      <p:sp>
        <p:nvSpPr>
          <p:cNvPr id="21" name="文字方塊 20"/>
          <p:cNvSpPr txBox="1"/>
          <p:nvPr/>
        </p:nvSpPr>
        <p:spPr bwMode="auto">
          <a:xfrm>
            <a:off x="3198577" y="3212976"/>
            <a:ext cx="3083344" cy="646331"/>
          </a:xfrm>
          <a:prstGeom prst="rect">
            <a:avLst/>
          </a:prstGeom>
          <a:noFill/>
          <a:ln w="9525">
            <a:noFill/>
            <a:miter lim="800000"/>
            <a:headEnd/>
            <a:tailEnd/>
          </a:ln>
        </p:spPr>
        <p:txBody>
          <a:bodyPr wrap="square" rtlCol="0">
            <a:spAutoFit/>
          </a:bodyPr>
          <a:lstStyle/>
          <a:p>
            <a:pPr>
              <a:spcBef>
                <a:spcPct val="50000"/>
              </a:spcBef>
            </a:pPr>
            <a:r>
              <a:rPr lang="zh-TW" altLang="en-US" sz="1800" dirty="0"/>
              <a:t>速度的微分是一個三角函數，</a:t>
            </a:r>
            <a:endParaRPr lang="en-US" altLang="zh-TW" sz="1800" dirty="0"/>
          </a:p>
          <a:p>
            <a:pPr>
              <a:spcBef>
                <a:spcPts val="0"/>
              </a:spcBef>
            </a:pPr>
            <a:r>
              <a:rPr lang="zh-TW" altLang="en-US" sz="1800" dirty="0"/>
              <a:t>因此速度也是一個三角函數！</a:t>
            </a:r>
          </a:p>
        </p:txBody>
      </p:sp>
      <mc:AlternateContent xmlns:mc="http://schemas.openxmlformats.org/markup-compatibility/2006" xmlns:a14="http://schemas.microsoft.com/office/drawing/2010/main">
        <mc:Choice Requires="a14">
          <p:sp>
            <p:nvSpPr>
              <p:cNvPr id="22" name="文字方塊 21"/>
              <p:cNvSpPr txBox="1">
                <a:spLocks noChangeArrowheads="1"/>
              </p:cNvSpPr>
              <p:nvPr/>
            </p:nvSpPr>
            <p:spPr bwMode="auto">
              <a:xfrm>
                <a:off x="4940477" y="6054115"/>
                <a:ext cx="388810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𝑐</m:t>
                        </m:r>
                      </m:e>
                      <m:sub>
                        <m:r>
                          <a:rPr lang="en-US" altLang="zh-TW" sz="1800" b="0" i="1" smtClean="0">
                            <a:latin typeface="Cambria Math"/>
                          </a:rPr>
                          <m:t>0</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𝑐</m:t>
                        </m:r>
                      </m:e>
                      <m:sub>
                        <m:r>
                          <a:rPr lang="en-US" altLang="zh-TW" sz="1800" b="0" i="1" smtClean="0">
                            <a:latin typeface="Cambria Math"/>
                          </a:rPr>
                          <m:t>1</m:t>
                        </m:r>
                      </m:sub>
                    </m:sSub>
                  </m:oMath>
                </a14:m>
                <a:r>
                  <a:rPr lang="zh-TW" altLang="en-US" sz="1800" dirty="0">
                    <a:latin typeface="Arial" pitchFamily="34" charset="0"/>
                  </a:rPr>
                  <a:t>正好由起始位置及起始速度決定。</a:t>
                </a:r>
              </a:p>
            </p:txBody>
          </p:sp>
        </mc:Choice>
        <mc:Fallback xmlns="">
          <p:sp>
            <p:nvSpPr>
              <p:cNvPr id="22" name="文字方塊 21"/>
              <p:cNvSpPr txBox="1">
                <a:spLocks noRot="1" noChangeAspect="1" noMove="1" noResize="1" noEditPoints="1" noAdjustHandles="1" noChangeArrowheads="1" noChangeShapeType="1" noTextEdit="1"/>
              </p:cNvSpPr>
              <p:nvPr/>
            </p:nvSpPr>
            <p:spPr bwMode="auto">
              <a:xfrm>
                <a:off x="4940477" y="6054115"/>
                <a:ext cx="3888109" cy="369332"/>
              </a:xfrm>
              <a:prstGeom prst="rect">
                <a:avLst/>
              </a:prstGeom>
              <a:blipFill>
                <a:blip r:embed="rId16"/>
                <a:stretch>
                  <a:fillRect t="-6667" r="-7166"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7" name="文字方塊 16"/>
          <p:cNvSpPr txBox="1"/>
          <p:nvPr/>
        </p:nvSpPr>
        <p:spPr bwMode="auto">
          <a:xfrm>
            <a:off x="6178522" y="3218304"/>
            <a:ext cx="3083344" cy="646331"/>
          </a:xfrm>
          <a:prstGeom prst="rect">
            <a:avLst/>
          </a:prstGeom>
          <a:noFill/>
          <a:ln w="9525">
            <a:noFill/>
            <a:miter lim="800000"/>
            <a:headEnd/>
            <a:tailEnd/>
          </a:ln>
        </p:spPr>
        <p:txBody>
          <a:bodyPr wrap="square" rtlCol="0">
            <a:spAutoFit/>
          </a:bodyPr>
          <a:lstStyle/>
          <a:p>
            <a:pPr>
              <a:spcBef>
                <a:spcPct val="50000"/>
              </a:spcBef>
            </a:pPr>
            <a:r>
              <a:rPr lang="zh-TW" altLang="en-US" sz="1800" dirty="0"/>
              <a:t>位置的微分是一個三角函數，</a:t>
            </a:r>
            <a:endParaRPr lang="en-US" altLang="zh-TW" sz="1800" dirty="0"/>
          </a:p>
          <a:p>
            <a:pPr>
              <a:spcBef>
                <a:spcPts val="0"/>
              </a:spcBef>
            </a:pPr>
            <a:r>
              <a:rPr lang="zh-TW" altLang="en-US" sz="1800" dirty="0"/>
              <a:t>因此位置也是一個三角函數！</a:t>
            </a:r>
          </a:p>
        </p:txBody>
      </p:sp>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E00E09E3-392B-BF4E-8655-22C68AA6AC3A}"/>
                  </a:ext>
                </a:extLst>
              </p:cNvPr>
              <p:cNvSpPr txBox="1"/>
              <p:nvPr/>
            </p:nvSpPr>
            <p:spPr bwMode="auto">
              <a:xfrm>
                <a:off x="2208756" y="2536609"/>
                <a:ext cx="1774717" cy="55579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r>
                            <a:rPr kumimoji="1" lang="en-US" altLang="zh-TW" sz="1800" b="0" i="1" smtClean="0">
                              <a:latin typeface="Cambria Math" panose="02040503050406030204" pitchFamily="18" charset="0"/>
                            </a:rPr>
                            <m:t>𝑦</m:t>
                          </m:r>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r>
                            <a:rPr lang="en-US" altLang="zh-TW" sz="1800" i="1">
                              <a:latin typeface="Cambria Math" panose="02040503050406030204" pitchFamily="18" charset="0"/>
                            </a:rPr>
                            <m:t>𝑞</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𝐸</m:t>
                              </m:r>
                            </m:e>
                            <m:sub>
                              <m:r>
                                <a:rPr lang="en-US" altLang="zh-TW" sz="1800" i="1">
                                  <a:latin typeface="Cambria Math" panose="02040503050406030204" pitchFamily="18" charset="0"/>
                                </a:rPr>
                                <m:t>0</m:t>
                              </m:r>
                            </m:sub>
                          </m:sSub>
                        </m:num>
                        <m:den>
                          <m:r>
                            <a:rPr kumimoji="1" lang="en-US" altLang="zh-TW" sz="1800" b="0" i="1" smtClean="0">
                              <a:latin typeface="Cambria Math" panose="02040503050406030204" pitchFamily="18" charset="0"/>
                            </a:rPr>
                            <m:t>𝑚</m:t>
                          </m:r>
                        </m:den>
                      </m:f>
                      <m:func>
                        <m:funcPr>
                          <m:ctrlPr>
                            <a:rPr kumimoji="1" lang="en-US" altLang="zh-TW" sz="1800" b="0" i="1" smtClean="0">
                              <a:latin typeface="Cambria Math" panose="02040503050406030204" pitchFamily="18" charset="0"/>
                            </a:rPr>
                          </m:ctrlPr>
                        </m:funcPr>
                        <m:fName>
                          <m:r>
                            <m:rPr>
                              <m:sty m:val="p"/>
                            </m:rPr>
                            <a:rPr kumimoji="1" lang="en-US" altLang="zh-TW" sz="1800" b="0" i="0" smtClean="0">
                              <a:latin typeface="Cambria Math" panose="02040503050406030204" pitchFamily="18" charset="0"/>
                            </a:rPr>
                            <m:t>cos</m:t>
                          </m:r>
                        </m:fName>
                        <m:e>
                          <m:r>
                            <a:rPr kumimoji="1" lang="en-US" altLang="zh-TW" sz="1800" b="0" i="1" smtClean="0">
                              <a:latin typeface="Cambria Math" panose="02040503050406030204" pitchFamily="18" charset="0"/>
                              <a:ea typeface="Cambria Math" panose="02040503050406030204" pitchFamily="18" charset="0"/>
                            </a:rPr>
                            <m:t>𝜔</m:t>
                          </m:r>
                          <m:r>
                            <a:rPr kumimoji="1" lang="en-US" altLang="zh-TW" sz="1800" b="0" i="1" smtClean="0">
                              <a:latin typeface="Cambria Math" panose="02040503050406030204" pitchFamily="18" charset="0"/>
                              <a:ea typeface="Cambria Math" panose="02040503050406030204" pitchFamily="18" charset="0"/>
                            </a:rPr>
                            <m:t>𝑡</m:t>
                          </m:r>
                        </m:e>
                      </m:func>
                    </m:oMath>
                  </m:oMathPara>
                </a14:m>
                <a:endParaRPr kumimoji="1" lang="zh-TW" altLang="en-US" sz="1800" dirty="0"/>
              </a:p>
            </p:txBody>
          </p:sp>
        </mc:Choice>
        <mc:Fallback xmlns="">
          <p:sp>
            <p:nvSpPr>
              <p:cNvPr id="18" name="文字方塊 17">
                <a:extLst>
                  <a:ext uri="{FF2B5EF4-FFF2-40B4-BE49-F238E27FC236}">
                    <a16:creationId xmlns:a16="http://schemas.microsoft.com/office/drawing/2014/main" id="{E00E09E3-392B-BF4E-8655-22C68AA6AC3A}"/>
                  </a:ext>
                </a:extLst>
              </p:cNvPr>
              <p:cNvSpPr txBox="1">
                <a:spLocks noRot="1" noChangeAspect="1" noMove="1" noResize="1" noEditPoints="1" noAdjustHandles="1" noChangeArrowheads="1" noChangeShapeType="1" noTextEdit="1"/>
              </p:cNvSpPr>
              <p:nvPr/>
            </p:nvSpPr>
            <p:spPr bwMode="auto">
              <a:xfrm>
                <a:off x="2208756" y="2536609"/>
                <a:ext cx="1774717" cy="555793"/>
              </a:xfrm>
              <a:prstGeom prst="rect">
                <a:avLst/>
              </a:prstGeom>
              <a:blipFill>
                <a:blip r:embed="rId17"/>
                <a:stretch>
                  <a:fillRect l="-2837" r="-709" b="-13636"/>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2E11F60A-71C8-434C-82BE-3B2E719BC31C}"/>
                  </a:ext>
                </a:extLst>
              </p:cNvPr>
              <p:cNvSpPr txBox="1"/>
              <p:nvPr/>
            </p:nvSpPr>
            <p:spPr bwMode="auto">
              <a:xfrm>
                <a:off x="2208755" y="3936211"/>
                <a:ext cx="1858959" cy="525913"/>
              </a:xfrm>
              <a:prstGeom prst="rect">
                <a:avLst/>
              </a:prstGeom>
              <a:solidFill>
                <a:srgbClr val="FFFFCC"/>
              </a:solidFill>
              <a:ln w="9525">
                <a:no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𝑑𝑣</m:t>
                          </m:r>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r>
                            <a:rPr lang="en-US" altLang="zh-TW" sz="1800" i="1">
                              <a:latin typeface="Cambria Math" panose="02040503050406030204" pitchFamily="18" charset="0"/>
                            </a:rPr>
                            <m:t>𝑞</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𝐸</m:t>
                              </m:r>
                            </m:e>
                            <m:sub>
                              <m:r>
                                <a:rPr lang="en-US" altLang="zh-TW" sz="1800" i="1">
                                  <a:latin typeface="Cambria Math" panose="02040503050406030204" pitchFamily="18" charset="0"/>
                                </a:rPr>
                                <m:t>0</m:t>
                              </m:r>
                            </m:sub>
                          </m:sSub>
                        </m:num>
                        <m:den>
                          <m:r>
                            <a:rPr kumimoji="1" lang="en-US" altLang="zh-TW" sz="1800" b="0" i="1" smtClean="0">
                              <a:latin typeface="Cambria Math" panose="02040503050406030204" pitchFamily="18" charset="0"/>
                            </a:rPr>
                            <m:t>𝑚</m:t>
                          </m:r>
                        </m:den>
                      </m:f>
                      <m:func>
                        <m:funcPr>
                          <m:ctrlPr>
                            <a:rPr kumimoji="1" lang="en-US" altLang="zh-TW" sz="1800" b="0" i="1" smtClean="0">
                              <a:latin typeface="Cambria Math" panose="02040503050406030204" pitchFamily="18" charset="0"/>
                            </a:rPr>
                          </m:ctrlPr>
                        </m:funcPr>
                        <m:fName>
                          <m:r>
                            <m:rPr>
                              <m:sty m:val="p"/>
                            </m:rPr>
                            <a:rPr kumimoji="1" lang="en-US" altLang="zh-TW" sz="1800" b="0" i="0" smtClean="0">
                              <a:latin typeface="Cambria Math" panose="02040503050406030204" pitchFamily="18" charset="0"/>
                            </a:rPr>
                            <m:t>cos</m:t>
                          </m:r>
                        </m:fName>
                        <m:e>
                          <m:r>
                            <a:rPr kumimoji="1" lang="en-US" altLang="zh-TW" sz="1800" b="0" i="1" smtClean="0">
                              <a:latin typeface="Cambria Math" panose="02040503050406030204" pitchFamily="18" charset="0"/>
                              <a:ea typeface="Cambria Math" panose="02040503050406030204" pitchFamily="18" charset="0"/>
                            </a:rPr>
                            <m:t>𝜔</m:t>
                          </m:r>
                          <m:r>
                            <a:rPr kumimoji="1" lang="en-US" altLang="zh-TW" sz="1800" b="0" i="1" smtClean="0">
                              <a:latin typeface="Cambria Math" panose="02040503050406030204" pitchFamily="18" charset="0"/>
                              <a:ea typeface="Cambria Math" panose="02040503050406030204" pitchFamily="18" charset="0"/>
                            </a:rPr>
                            <m:t>𝑡</m:t>
                          </m:r>
                        </m:e>
                      </m:func>
                    </m:oMath>
                  </m:oMathPara>
                </a14:m>
                <a:endParaRPr kumimoji="1" lang="zh-TW" altLang="en-US" sz="1800" dirty="0"/>
              </a:p>
            </p:txBody>
          </p:sp>
        </mc:Choice>
        <mc:Fallback xmlns="">
          <p:sp>
            <p:nvSpPr>
              <p:cNvPr id="19" name="文字方塊 18">
                <a:extLst>
                  <a:ext uri="{FF2B5EF4-FFF2-40B4-BE49-F238E27FC236}">
                    <a16:creationId xmlns:a16="http://schemas.microsoft.com/office/drawing/2014/main" id="{2E11F60A-71C8-434C-82BE-3B2E719BC31C}"/>
                  </a:ext>
                </a:extLst>
              </p:cNvPr>
              <p:cNvSpPr txBox="1">
                <a:spLocks noRot="1" noChangeAspect="1" noMove="1" noResize="1" noEditPoints="1" noAdjustHandles="1" noChangeArrowheads="1" noChangeShapeType="1" noTextEdit="1"/>
              </p:cNvSpPr>
              <p:nvPr/>
            </p:nvSpPr>
            <p:spPr bwMode="auto">
              <a:xfrm>
                <a:off x="2208755" y="3936211"/>
                <a:ext cx="1858959" cy="525913"/>
              </a:xfrm>
              <a:prstGeom prst="rect">
                <a:avLst/>
              </a:prstGeom>
              <a:blipFill>
                <a:blip r:embed="rId18"/>
                <a:stretch>
                  <a:fillRect t="-2381" b="-14286"/>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1F922563-65F4-0D46-BC9F-9BB077A0D2ED}"/>
                  </a:ext>
                </a:extLst>
              </p:cNvPr>
              <p:cNvSpPr txBox="1"/>
              <p:nvPr/>
            </p:nvSpPr>
            <p:spPr bwMode="auto">
              <a:xfrm>
                <a:off x="2189616" y="5521104"/>
                <a:ext cx="2041072" cy="518540"/>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𝑣</m:t>
                      </m:r>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r>
                            <a:rPr lang="en-US" altLang="zh-TW" sz="1800" i="1">
                              <a:latin typeface="Cambria Math" panose="02040503050406030204" pitchFamily="18" charset="0"/>
                            </a:rPr>
                            <m:t>𝑞</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𝐸</m:t>
                              </m:r>
                            </m:e>
                            <m:sub>
                              <m:r>
                                <a:rPr lang="en-US" altLang="zh-TW" sz="1800" i="1">
                                  <a:latin typeface="Cambria Math" panose="02040503050406030204" pitchFamily="18" charset="0"/>
                                </a:rPr>
                                <m:t>0</m:t>
                              </m:r>
                            </m:sub>
                          </m:sSub>
                        </m:num>
                        <m:den>
                          <m:r>
                            <a:rPr kumimoji="1" lang="en-US" altLang="zh-TW" sz="1800" b="0" i="1" smtClean="0">
                              <a:latin typeface="Cambria Math" panose="02040503050406030204" pitchFamily="18" charset="0"/>
                            </a:rPr>
                            <m:t>𝑚</m:t>
                          </m:r>
                          <m:r>
                            <a:rPr kumimoji="1" lang="en-US" altLang="zh-TW" sz="1800" b="0" i="1" smtClean="0">
                              <a:latin typeface="Cambria Math" panose="02040503050406030204" pitchFamily="18" charset="0"/>
                              <a:ea typeface="Cambria Math" panose="02040503050406030204" pitchFamily="18" charset="0"/>
                            </a:rPr>
                            <m:t>𝜔</m:t>
                          </m:r>
                        </m:den>
                      </m:f>
                      <m:func>
                        <m:funcPr>
                          <m:ctrlPr>
                            <a:rPr kumimoji="1" lang="en-US" altLang="zh-TW" sz="1800" b="0" i="1" smtClean="0">
                              <a:latin typeface="Cambria Math" panose="02040503050406030204" pitchFamily="18" charset="0"/>
                            </a:rPr>
                          </m:ctrlPr>
                        </m:funcPr>
                        <m:fName>
                          <m:r>
                            <m:rPr>
                              <m:sty m:val="p"/>
                            </m:rPr>
                            <a:rPr kumimoji="1" lang="en-US" altLang="zh-TW" sz="1800" b="0" i="0" smtClean="0">
                              <a:latin typeface="Cambria Math" panose="02040503050406030204" pitchFamily="18" charset="0"/>
                            </a:rPr>
                            <m:t>sin</m:t>
                          </m:r>
                        </m:fName>
                        <m:e>
                          <m:r>
                            <a:rPr kumimoji="1" lang="en-US" altLang="zh-TW" sz="1800" b="0" i="1" smtClean="0">
                              <a:latin typeface="Cambria Math" panose="02040503050406030204" pitchFamily="18" charset="0"/>
                              <a:ea typeface="Cambria Math" panose="02040503050406030204" pitchFamily="18" charset="0"/>
                            </a:rPr>
                            <m:t>𝜔</m:t>
                          </m:r>
                          <m:r>
                            <a:rPr kumimoji="1" lang="en-US" altLang="zh-TW" sz="1800" b="0" i="1" smtClean="0">
                              <a:latin typeface="Cambria Math" panose="02040503050406030204" pitchFamily="18" charset="0"/>
                              <a:ea typeface="Cambria Math" panose="02040503050406030204" pitchFamily="18" charset="0"/>
                            </a:rPr>
                            <m:t>𝑡</m:t>
                          </m:r>
                        </m:e>
                      </m:func>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𝑐</m:t>
                          </m:r>
                        </m:e>
                        <m:sub>
                          <m:r>
                            <a:rPr kumimoji="1" lang="en-US" altLang="zh-TW" sz="1800" b="0" i="1" smtClean="0">
                              <a:latin typeface="Cambria Math" panose="02040503050406030204" pitchFamily="18" charset="0"/>
                            </a:rPr>
                            <m:t>1</m:t>
                          </m:r>
                        </m:sub>
                      </m:sSub>
                    </m:oMath>
                  </m:oMathPara>
                </a14:m>
                <a:endParaRPr kumimoji="1" lang="zh-TW" altLang="en-US" sz="1800" dirty="0"/>
              </a:p>
            </p:txBody>
          </p:sp>
        </mc:Choice>
        <mc:Fallback xmlns="">
          <p:sp>
            <p:nvSpPr>
              <p:cNvPr id="23" name="文字方塊 22">
                <a:extLst>
                  <a:ext uri="{FF2B5EF4-FFF2-40B4-BE49-F238E27FC236}">
                    <a16:creationId xmlns:a16="http://schemas.microsoft.com/office/drawing/2014/main" id="{1F922563-65F4-0D46-BC9F-9BB077A0D2ED}"/>
                  </a:ext>
                </a:extLst>
              </p:cNvPr>
              <p:cNvSpPr txBox="1">
                <a:spLocks noRot="1" noChangeAspect="1" noMove="1" noResize="1" noEditPoints="1" noAdjustHandles="1" noChangeArrowheads="1" noChangeShapeType="1" noTextEdit="1"/>
              </p:cNvSpPr>
              <p:nvPr/>
            </p:nvSpPr>
            <p:spPr bwMode="auto">
              <a:xfrm>
                <a:off x="2189616" y="5521104"/>
                <a:ext cx="2041072" cy="518540"/>
              </a:xfrm>
              <a:prstGeom prst="rect">
                <a:avLst/>
              </a:prstGeom>
              <a:blipFill>
                <a:blip r:embed="rId19"/>
                <a:stretch>
                  <a:fillRect t="-2381" b="-714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A71342C9-3B76-3941-8B13-43E3D23F6AE7}"/>
                  </a:ext>
                </a:extLst>
              </p:cNvPr>
              <p:cNvSpPr txBox="1"/>
              <p:nvPr/>
            </p:nvSpPr>
            <p:spPr bwMode="auto">
              <a:xfrm>
                <a:off x="4940477" y="3944098"/>
                <a:ext cx="2538580" cy="52591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𝑣</m:t>
                      </m:r>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𝑑</m:t>
                          </m:r>
                          <m:r>
                            <a:rPr lang="en-US" altLang="zh-TW" sz="1800" b="0" i="1" smtClean="0">
                              <a:latin typeface="Cambria Math" panose="02040503050406030204" pitchFamily="18" charset="0"/>
                            </a:rPr>
                            <m:t>𝑦</m:t>
                          </m:r>
                        </m:num>
                        <m:den>
                          <m:r>
                            <a:rPr lang="en-US" altLang="zh-TW" sz="1800" i="1">
                              <a:latin typeface="Cambria Math" panose="02040503050406030204" pitchFamily="18" charset="0"/>
                            </a:rPr>
                            <m:t>𝑑𝑡</m:t>
                          </m:r>
                        </m:den>
                      </m:f>
                      <m:r>
                        <a:rPr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r>
                            <a:rPr lang="en-US" altLang="zh-TW" sz="1800" i="1">
                              <a:latin typeface="Cambria Math" panose="02040503050406030204" pitchFamily="18" charset="0"/>
                            </a:rPr>
                            <m:t>𝑞</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𝐸</m:t>
                              </m:r>
                            </m:e>
                            <m:sub>
                              <m:r>
                                <a:rPr lang="en-US" altLang="zh-TW" sz="1800" i="1">
                                  <a:latin typeface="Cambria Math" panose="02040503050406030204" pitchFamily="18" charset="0"/>
                                </a:rPr>
                                <m:t>0</m:t>
                              </m:r>
                            </m:sub>
                          </m:sSub>
                        </m:num>
                        <m:den>
                          <m:r>
                            <a:rPr kumimoji="1" lang="en-US" altLang="zh-TW" sz="1800" b="0" i="1" smtClean="0">
                              <a:latin typeface="Cambria Math" panose="02040503050406030204" pitchFamily="18" charset="0"/>
                            </a:rPr>
                            <m:t>𝑚</m:t>
                          </m:r>
                          <m:r>
                            <a:rPr kumimoji="1" lang="en-US" altLang="zh-TW" sz="1800" b="0" i="1" smtClean="0">
                              <a:latin typeface="Cambria Math" panose="02040503050406030204" pitchFamily="18" charset="0"/>
                              <a:ea typeface="Cambria Math" panose="02040503050406030204" pitchFamily="18" charset="0"/>
                            </a:rPr>
                            <m:t>𝜔</m:t>
                          </m:r>
                        </m:den>
                      </m:f>
                      <m:func>
                        <m:funcPr>
                          <m:ctrlPr>
                            <a:rPr kumimoji="1" lang="en-US" altLang="zh-TW" sz="1800" b="0" i="1" smtClean="0">
                              <a:latin typeface="Cambria Math" panose="02040503050406030204" pitchFamily="18" charset="0"/>
                            </a:rPr>
                          </m:ctrlPr>
                        </m:funcPr>
                        <m:fName>
                          <m:r>
                            <m:rPr>
                              <m:sty m:val="p"/>
                            </m:rPr>
                            <a:rPr kumimoji="1" lang="en-US" altLang="zh-TW" sz="1800" b="0" i="0" smtClean="0">
                              <a:latin typeface="Cambria Math" panose="02040503050406030204" pitchFamily="18" charset="0"/>
                            </a:rPr>
                            <m:t>sin</m:t>
                          </m:r>
                        </m:fName>
                        <m:e>
                          <m:r>
                            <a:rPr kumimoji="1" lang="en-US" altLang="zh-TW" sz="1800" b="0" i="1" smtClean="0">
                              <a:latin typeface="Cambria Math" panose="02040503050406030204" pitchFamily="18" charset="0"/>
                              <a:ea typeface="Cambria Math" panose="02040503050406030204" pitchFamily="18" charset="0"/>
                            </a:rPr>
                            <m:t>𝜔</m:t>
                          </m:r>
                          <m:r>
                            <a:rPr kumimoji="1" lang="en-US" altLang="zh-TW" sz="1800" b="0" i="1" smtClean="0">
                              <a:latin typeface="Cambria Math" panose="02040503050406030204" pitchFamily="18" charset="0"/>
                              <a:ea typeface="Cambria Math" panose="02040503050406030204" pitchFamily="18" charset="0"/>
                            </a:rPr>
                            <m:t>𝑡</m:t>
                          </m:r>
                        </m:e>
                      </m:func>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𝑐</m:t>
                          </m:r>
                        </m:e>
                        <m:sub>
                          <m:r>
                            <a:rPr kumimoji="1" lang="en-US" altLang="zh-TW" sz="1800" b="0" i="1" smtClean="0">
                              <a:latin typeface="Cambria Math" panose="02040503050406030204" pitchFamily="18" charset="0"/>
                            </a:rPr>
                            <m:t>1</m:t>
                          </m:r>
                        </m:sub>
                      </m:sSub>
                    </m:oMath>
                  </m:oMathPara>
                </a14:m>
                <a:endParaRPr kumimoji="1" lang="zh-TW" altLang="en-US" sz="1800" dirty="0"/>
              </a:p>
            </p:txBody>
          </p:sp>
        </mc:Choice>
        <mc:Fallback xmlns="">
          <p:sp>
            <p:nvSpPr>
              <p:cNvPr id="24" name="文字方塊 23">
                <a:extLst>
                  <a:ext uri="{FF2B5EF4-FFF2-40B4-BE49-F238E27FC236}">
                    <a16:creationId xmlns:a16="http://schemas.microsoft.com/office/drawing/2014/main" id="{A71342C9-3B76-3941-8B13-43E3D23F6AE7}"/>
                  </a:ext>
                </a:extLst>
              </p:cNvPr>
              <p:cNvSpPr txBox="1">
                <a:spLocks noRot="1" noChangeAspect="1" noMove="1" noResize="1" noEditPoints="1" noAdjustHandles="1" noChangeArrowheads="1" noChangeShapeType="1" noTextEdit="1"/>
              </p:cNvSpPr>
              <p:nvPr/>
            </p:nvSpPr>
            <p:spPr bwMode="auto">
              <a:xfrm>
                <a:off x="4940477" y="3944098"/>
                <a:ext cx="2538580" cy="525913"/>
              </a:xfrm>
              <a:prstGeom prst="rect">
                <a:avLst/>
              </a:prstGeom>
              <a:blipFill>
                <a:blip r:embed="rId20"/>
                <a:stretch>
                  <a:fillRect l="-498" t="-2381" b="-14286"/>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0E717644-D2A4-ED4A-8770-363A600BB597}"/>
                  </a:ext>
                </a:extLst>
              </p:cNvPr>
              <p:cNvSpPr txBox="1"/>
              <p:nvPr/>
            </p:nvSpPr>
            <p:spPr bwMode="auto">
              <a:xfrm>
                <a:off x="4940477" y="5521104"/>
                <a:ext cx="2907014" cy="518540"/>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r>
                            <a:rPr lang="en-US" altLang="zh-TW" sz="1800" i="1">
                              <a:latin typeface="Cambria Math" panose="02040503050406030204" pitchFamily="18" charset="0"/>
                            </a:rPr>
                            <m:t>𝑞</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𝐸</m:t>
                              </m:r>
                            </m:e>
                            <m:sub>
                              <m:r>
                                <a:rPr lang="en-US" altLang="zh-TW" sz="1800" i="1">
                                  <a:latin typeface="Cambria Math" panose="02040503050406030204" pitchFamily="18" charset="0"/>
                                </a:rPr>
                                <m:t>0</m:t>
                              </m:r>
                            </m:sub>
                          </m:sSub>
                        </m:num>
                        <m:den>
                          <m:r>
                            <a:rPr kumimoji="1" lang="en-US" altLang="zh-TW" sz="1800" b="0" i="1" smtClean="0">
                              <a:latin typeface="Cambria Math" panose="02040503050406030204" pitchFamily="18" charset="0"/>
                            </a:rPr>
                            <m:t>𝑚</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𝜔</m:t>
                              </m:r>
                            </m:e>
                            <m:sup>
                              <m:r>
                                <a:rPr kumimoji="1" lang="en-US" altLang="zh-TW" sz="1800" b="0" i="1" smtClean="0">
                                  <a:latin typeface="Cambria Math" panose="02040503050406030204" pitchFamily="18" charset="0"/>
                                </a:rPr>
                                <m:t>2</m:t>
                              </m:r>
                            </m:sup>
                          </m:sSup>
                        </m:den>
                      </m:f>
                      <m:func>
                        <m:funcPr>
                          <m:ctrlPr>
                            <a:rPr kumimoji="1" lang="en-US" altLang="zh-TW" sz="1800" b="0" i="1" smtClean="0">
                              <a:latin typeface="Cambria Math" panose="02040503050406030204" pitchFamily="18" charset="0"/>
                            </a:rPr>
                          </m:ctrlPr>
                        </m:funcPr>
                        <m:fName>
                          <m:r>
                            <m:rPr>
                              <m:sty m:val="p"/>
                            </m:rPr>
                            <a:rPr kumimoji="1" lang="en-US" altLang="zh-TW" sz="1800" b="0" i="0" smtClean="0">
                              <a:latin typeface="Cambria Math" panose="02040503050406030204" pitchFamily="18" charset="0"/>
                            </a:rPr>
                            <m:t>cos</m:t>
                          </m:r>
                        </m:fName>
                        <m:e>
                          <m:r>
                            <a:rPr kumimoji="1" lang="en-US" altLang="zh-TW" sz="1800" b="0" i="1" smtClean="0">
                              <a:latin typeface="Cambria Math" panose="02040503050406030204" pitchFamily="18" charset="0"/>
                              <a:ea typeface="Cambria Math" panose="02040503050406030204" pitchFamily="18" charset="0"/>
                            </a:rPr>
                            <m:t>𝜔</m:t>
                          </m:r>
                          <m:r>
                            <a:rPr kumimoji="1" lang="en-US" altLang="zh-TW" sz="1800" b="0" i="1" smtClean="0">
                              <a:latin typeface="Cambria Math" panose="02040503050406030204" pitchFamily="18" charset="0"/>
                              <a:ea typeface="Cambria Math" panose="02040503050406030204" pitchFamily="18" charset="0"/>
                            </a:rPr>
                            <m:t>𝑡</m:t>
                          </m:r>
                        </m:e>
                      </m:func>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𝑐</m:t>
                          </m:r>
                        </m:e>
                        <m:sub>
                          <m:r>
                            <a:rPr kumimoji="1" lang="en-US" altLang="zh-TW" sz="1800" b="0" i="1" smtClean="0">
                              <a:latin typeface="Cambria Math" panose="02040503050406030204" pitchFamily="18" charset="0"/>
                            </a:rPr>
                            <m:t>1</m:t>
                          </m:r>
                        </m:sub>
                      </m:sSub>
                      <m:r>
                        <a:rPr kumimoji="1" lang="en-US" altLang="zh-TW" sz="1800" b="0" i="1" smtClean="0">
                          <a:latin typeface="Cambria Math" panose="02040503050406030204" pitchFamily="18" charset="0"/>
                        </a:rPr>
                        <m:t>𝑡</m:t>
                      </m:r>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𝑐</m:t>
                          </m:r>
                        </m:e>
                        <m:sub>
                          <m:r>
                            <a:rPr kumimoji="1"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25" name="文字方塊 24">
                <a:extLst>
                  <a:ext uri="{FF2B5EF4-FFF2-40B4-BE49-F238E27FC236}">
                    <a16:creationId xmlns:a16="http://schemas.microsoft.com/office/drawing/2014/main" id="{0E717644-D2A4-ED4A-8770-363A600BB597}"/>
                  </a:ext>
                </a:extLst>
              </p:cNvPr>
              <p:cNvSpPr txBox="1">
                <a:spLocks noRot="1" noChangeAspect="1" noMove="1" noResize="1" noEditPoints="1" noAdjustHandles="1" noChangeArrowheads="1" noChangeShapeType="1" noTextEdit="1"/>
              </p:cNvSpPr>
              <p:nvPr/>
            </p:nvSpPr>
            <p:spPr bwMode="auto">
              <a:xfrm>
                <a:off x="4940477" y="5521104"/>
                <a:ext cx="2907014" cy="518540"/>
              </a:xfrm>
              <a:prstGeom prst="rect">
                <a:avLst/>
              </a:prstGeom>
              <a:blipFill>
                <a:blip r:embed="rId21"/>
                <a:stretch>
                  <a:fillRect l="-1304" t="-2381" b="-714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E330F44C-D7EE-0445-B22E-4C37617086AD}"/>
                  </a:ext>
                </a:extLst>
              </p:cNvPr>
              <p:cNvSpPr txBox="1"/>
              <p:nvPr/>
            </p:nvSpPr>
            <p:spPr bwMode="auto">
              <a:xfrm>
                <a:off x="712610" y="6164177"/>
                <a:ext cx="3714928" cy="518540"/>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r>
                            <a:rPr lang="en-US" altLang="zh-TW" sz="1800" i="1">
                              <a:latin typeface="Cambria Math" panose="02040503050406030204" pitchFamily="18" charset="0"/>
                            </a:rPr>
                            <m:t>𝑞</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𝐸</m:t>
                              </m:r>
                            </m:e>
                            <m:sub>
                              <m:r>
                                <a:rPr lang="en-US" altLang="zh-TW" sz="1800" i="1">
                                  <a:latin typeface="Cambria Math" panose="02040503050406030204" pitchFamily="18" charset="0"/>
                                </a:rPr>
                                <m:t>0</m:t>
                              </m:r>
                            </m:sub>
                          </m:sSub>
                        </m:num>
                        <m:den>
                          <m:r>
                            <a:rPr kumimoji="1" lang="en-US" altLang="zh-TW" sz="1800" b="0" i="1" smtClean="0">
                              <a:latin typeface="Cambria Math" panose="02040503050406030204" pitchFamily="18" charset="0"/>
                            </a:rPr>
                            <m:t>𝑚</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𝜔</m:t>
                              </m:r>
                            </m:e>
                            <m:sup>
                              <m:r>
                                <a:rPr kumimoji="1" lang="en-US" altLang="zh-TW" sz="1800" b="0" i="1" smtClean="0">
                                  <a:latin typeface="Cambria Math" panose="02040503050406030204" pitchFamily="18" charset="0"/>
                                </a:rPr>
                                <m:t>2</m:t>
                              </m:r>
                            </m:sup>
                          </m:sSup>
                        </m:den>
                      </m:f>
                      <m:func>
                        <m:funcPr>
                          <m:ctrlPr>
                            <a:rPr kumimoji="1" lang="en-US" altLang="zh-TW" sz="1800" b="0" i="1" smtClean="0">
                              <a:latin typeface="Cambria Math" panose="02040503050406030204" pitchFamily="18" charset="0"/>
                            </a:rPr>
                          </m:ctrlPr>
                        </m:funcPr>
                        <m:fName>
                          <m:r>
                            <m:rPr>
                              <m:sty m:val="p"/>
                            </m:rPr>
                            <a:rPr kumimoji="1" lang="en-US" altLang="zh-TW" sz="1800" b="0" i="0" smtClean="0">
                              <a:latin typeface="Cambria Math" panose="02040503050406030204" pitchFamily="18" charset="0"/>
                            </a:rPr>
                            <m:t>cos</m:t>
                          </m:r>
                        </m:fName>
                        <m:e>
                          <m:r>
                            <a:rPr kumimoji="1" lang="en-US" altLang="zh-TW" sz="1800" b="0" i="1" smtClean="0">
                              <a:latin typeface="Cambria Math" panose="02040503050406030204" pitchFamily="18" charset="0"/>
                              <a:ea typeface="Cambria Math" panose="02040503050406030204" pitchFamily="18" charset="0"/>
                            </a:rPr>
                            <m:t>𝜔</m:t>
                          </m:r>
                          <m:r>
                            <a:rPr kumimoji="1" lang="en-US" altLang="zh-TW" sz="1800" b="0" i="1" smtClean="0">
                              <a:latin typeface="Cambria Math" panose="02040503050406030204" pitchFamily="18" charset="0"/>
                              <a:ea typeface="Cambria Math" panose="02040503050406030204" pitchFamily="18" charset="0"/>
                            </a:rPr>
                            <m:t>𝑡</m:t>
                          </m:r>
                        </m:e>
                      </m:func>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𝑣</m:t>
                          </m:r>
                        </m:e>
                        <m:sub>
                          <m:r>
                            <a:rPr kumimoji="1" lang="en-US" altLang="zh-TW" sz="1800" b="0" i="1" smtClean="0">
                              <a:latin typeface="Cambria Math" panose="02040503050406030204" pitchFamily="18" charset="0"/>
                            </a:rPr>
                            <m:t>0</m:t>
                          </m:r>
                        </m:sub>
                      </m:sSub>
                      <m:r>
                        <a:rPr kumimoji="1" lang="en-US" altLang="zh-TW" sz="1800" b="0" i="1" smtClean="0">
                          <a:latin typeface="Cambria Math" panose="02040503050406030204" pitchFamily="18" charset="0"/>
                        </a:rPr>
                        <m:t>𝑡</m:t>
                      </m:r>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𝑞</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𝐸</m:t>
                              </m:r>
                            </m:e>
                            <m:sub>
                              <m:r>
                                <a:rPr lang="en-US" altLang="zh-TW" sz="1800" i="1">
                                  <a:latin typeface="Cambria Math" panose="02040503050406030204" pitchFamily="18" charset="0"/>
                                </a:rPr>
                                <m:t>0</m:t>
                              </m:r>
                            </m:sub>
                          </m:sSub>
                        </m:num>
                        <m:den>
                          <m:r>
                            <a:rPr lang="en-US" altLang="zh-TW" sz="1800" i="1">
                              <a:latin typeface="Cambria Math" panose="02040503050406030204" pitchFamily="18" charset="0"/>
                            </a:rPr>
                            <m:t>𝑚</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rPr>
                                <m:t>2</m:t>
                              </m:r>
                            </m:sup>
                          </m:sSup>
                        </m:den>
                      </m:f>
                      <m:r>
                        <a:rPr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𝑦</m:t>
                          </m:r>
                        </m:e>
                        <m:sub>
                          <m:r>
                            <a:rPr kumimoji="1"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26" name="文字方塊 25">
                <a:extLst>
                  <a:ext uri="{FF2B5EF4-FFF2-40B4-BE49-F238E27FC236}">
                    <a16:creationId xmlns:a16="http://schemas.microsoft.com/office/drawing/2014/main" id="{E330F44C-D7EE-0445-B22E-4C37617086AD}"/>
                  </a:ext>
                </a:extLst>
              </p:cNvPr>
              <p:cNvSpPr txBox="1">
                <a:spLocks noRot="1" noChangeAspect="1" noMove="1" noResize="1" noEditPoints="1" noAdjustHandles="1" noChangeArrowheads="1" noChangeShapeType="1" noTextEdit="1"/>
              </p:cNvSpPr>
              <p:nvPr/>
            </p:nvSpPr>
            <p:spPr bwMode="auto">
              <a:xfrm>
                <a:off x="712610" y="6164177"/>
                <a:ext cx="3714928" cy="518540"/>
              </a:xfrm>
              <a:prstGeom prst="rect">
                <a:avLst/>
              </a:prstGeom>
              <a:blipFill>
                <a:blip r:embed="rId22"/>
                <a:stretch>
                  <a:fillRect l="-1020" b="-7143"/>
                </a:stretch>
              </a:blipFill>
              <a:ln w="9525">
                <a:noFill/>
                <a:miter lim="800000"/>
                <a:headEnd/>
                <a:tailEnd/>
              </a:ln>
            </p:spPr>
            <p:txBody>
              <a:bodyPr/>
              <a:lstStyle/>
              <a:p>
                <a:r>
                  <a:rPr lang="zh-TW" altLang="en-US">
                    <a:noFill/>
                  </a:rPr>
                  <a:t> </a:t>
                </a:r>
              </a:p>
            </p:txBody>
          </p:sp>
        </mc:Fallback>
      </mc:AlternateContent>
      <p:sp>
        <p:nvSpPr>
          <p:cNvPr id="27" name="矩形 26">
            <a:extLst>
              <a:ext uri="{FF2B5EF4-FFF2-40B4-BE49-F238E27FC236}">
                <a16:creationId xmlns:a16="http://schemas.microsoft.com/office/drawing/2014/main" id="{E2DFC3C6-F9B7-8447-8F79-E47834FF1D63}"/>
              </a:ext>
            </a:extLst>
          </p:cNvPr>
          <p:cNvSpPr/>
          <p:nvPr/>
        </p:nvSpPr>
        <p:spPr>
          <a:xfrm>
            <a:off x="4125853" y="929508"/>
            <a:ext cx="806510" cy="1132249"/>
          </a:xfrm>
          <a:prstGeom prst="rect">
            <a:avLst/>
          </a:prstGeom>
          <a:solidFill>
            <a:schemeClr val="bg1"/>
          </a:solidFill>
        </p:spPr>
        <p:txBody>
          <a:bodyPr wrap="square" rtlCol="0" anchor="ctr">
            <a:spAutoFit/>
          </a:bodyPr>
          <a:lstStyle/>
          <a:p>
            <a:pPr algn="ctr"/>
            <a:endParaRPr kumimoji="1" lang="zh-TW" altLang="en-US" sz="1800" dirty="0">
              <a:latin typeface="Arial" charset="0"/>
            </a:endParaRPr>
          </a:p>
        </p:txBody>
      </p:sp>
      <p:sp>
        <p:nvSpPr>
          <p:cNvPr id="28" name="橢圓 27">
            <a:extLst>
              <a:ext uri="{FF2B5EF4-FFF2-40B4-BE49-F238E27FC236}">
                <a16:creationId xmlns:a16="http://schemas.microsoft.com/office/drawing/2014/main" id="{1CD4168D-2064-1E43-97A3-9FA5FB5292B2}"/>
              </a:ext>
            </a:extLst>
          </p:cNvPr>
          <p:cNvSpPr/>
          <p:nvPr/>
        </p:nvSpPr>
        <p:spPr>
          <a:xfrm>
            <a:off x="4257405" y="1466120"/>
            <a:ext cx="175653" cy="158647"/>
          </a:xfrm>
          <a:prstGeom prst="ellipse">
            <a:avLst/>
          </a:prstGeom>
          <a:solidFill>
            <a:schemeClr val="tx1"/>
          </a:solidFill>
        </p:spPr>
        <p:txBody>
          <a:bodyPr wrap="square" rtlCol="0" anchor="ctr">
            <a:spAutoFit/>
          </a:bodyPr>
          <a:lstStyle/>
          <a:p>
            <a:pPr algn="ctr"/>
            <a:endParaRPr kumimoji="1" lang="zh-TW" altLang="en-US" sz="1800"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9094"/>
                                        </p:tgtEl>
                                        <p:attrNameLst>
                                          <p:attrName>style.visibility</p:attrName>
                                        </p:attrNameLst>
                                      </p:cBhvr>
                                      <p:to>
                                        <p:strVal val="visible"/>
                                      </p:to>
                                    </p:set>
                                    <p:anim calcmode="lin" valueType="num">
                                      <p:cBhvr additive="base">
                                        <p:cTn id="7" dur="500" fill="hold"/>
                                        <p:tgtEl>
                                          <p:spTgt spid="89094"/>
                                        </p:tgtEl>
                                        <p:attrNameLst>
                                          <p:attrName>ppt_x</p:attrName>
                                        </p:attrNameLst>
                                      </p:cBhvr>
                                      <p:tavLst>
                                        <p:tav tm="0">
                                          <p:val>
                                            <p:strVal val="#ppt_x"/>
                                          </p:val>
                                        </p:tav>
                                        <p:tav tm="100000">
                                          <p:val>
                                            <p:strVal val="#ppt_x"/>
                                          </p:val>
                                        </p:tav>
                                      </p:tavLst>
                                    </p:anim>
                                    <p:anim calcmode="lin" valueType="num">
                                      <p:cBhvr additive="base">
                                        <p:cTn id="8" dur="500" fill="hold"/>
                                        <p:tgtEl>
                                          <p:spTgt spid="8909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9096"/>
                                        </p:tgtEl>
                                        <p:attrNameLst>
                                          <p:attrName>style.visibility</p:attrName>
                                        </p:attrNameLst>
                                      </p:cBhvr>
                                      <p:to>
                                        <p:strVal val="visible"/>
                                      </p:to>
                                    </p:set>
                                    <p:anim calcmode="lin" valueType="num">
                                      <p:cBhvr additive="base">
                                        <p:cTn id="27" dur="500" fill="hold"/>
                                        <p:tgtEl>
                                          <p:spTgt spid="89096"/>
                                        </p:tgtEl>
                                        <p:attrNameLst>
                                          <p:attrName>ppt_x</p:attrName>
                                        </p:attrNameLst>
                                      </p:cBhvr>
                                      <p:tavLst>
                                        <p:tav tm="0">
                                          <p:val>
                                            <p:strVal val="#ppt_x"/>
                                          </p:val>
                                        </p:tav>
                                        <p:tav tm="100000">
                                          <p:val>
                                            <p:strVal val="#ppt_x"/>
                                          </p:val>
                                        </p:tav>
                                      </p:tavLst>
                                    </p:anim>
                                    <p:anim calcmode="lin" valueType="num">
                                      <p:cBhvr additive="base">
                                        <p:cTn id="28" dur="500" fill="hold"/>
                                        <p:tgtEl>
                                          <p:spTgt spid="8909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9099"/>
                                        </p:tgtEl>
                                        <p:attrNameLst>
                                          <p:attrName>style.visibility</p:attrName>
                                        </p:attrNameLst>
                                      </p:cBhvr>
                                      <p:to>
                                        <p:strVal val="visible"/>
                                      </p:to>
                                    </p:set>
                                    <p:anim calcmode="lin" valueType="num">
                                      <p:cBhvr additive="base">
                                        <p:cTn id="37" dur="500" fill="hold"/>
                                        <p:tgtEl>
                                          <p:spTgt spid="89099"/>
                                        </p:tgtEl>
                                        <p:attrNameLst>
                                          <p:attrName>ppt_x</p:attrName>
                                        </p:attrNameLst>
                                      </p:cBhvr>
                                      <p:tavLst>
                                        <p:tav tm="0">
                                          <p:val>
                                            <p:strVal val="#ppt_x"/>
                                          </p:val>
                                        </p:tav>
                                        <p:tav tm="100000">
                                          <p:val>
                                            <p:strVal val="#ppt_x"/>
                                          </p:val>
                                        </p:tav>
                                      </p:tavLst>
                                    </p:anim>
                                    <p:anim calcmode="lin" valueType="num">
                                      <p:cBhvr additive="base">
                                        <p:cTn id="38" dur="500" fill="hold"/>
                                        <p:tgtEl>
                                          <p:spTgt spid="8909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9100"/>
                                        </p:tgtEl>
                                        <p:attrNameLst>
                                          <p:attrName>style.visibility</p:attrName>
                                        </p:attrNameLst>
                                      </p:cBhvr>
                                      <p:to>
                                        <p:strVal val="visible"/>
                                      </p:to>
                                    </p:set>
                                    <p:anim calcmode="lin" valueType="num">
                                      <p:cBhvr additive="base">
                                        <p:cTn id="41" dur="500" fill="hold"/>
                                        <p:tgtEl>
                                          <p:spTgt spid="89100"/>
                                        </p:tgtEl>
                                        <p:attrNameLst>
                                          <p:attrName>ppt_x</p:attrName>
                                        </p:attrNameLst>
                                      </p:cBhvr>
                                      <p:tavLst>
                                        <p:tav tm="0">
                                          <p:val>
                                            <p:strVal val="#ppt_x"/>
                                          </p:val>
                                        </p:tav>
                                        <p:tav tm="100000">
                                          <p:val>
                                            <p:strVal val="#ppt_x"/>
                                          </p:val>
                                        </p:tav>
                                      </p:tavLst>
                                    </p:anim>
                                    <p:anim calcmode="lin" valueType="num">
                                      <p:cBhvr additive="base">
                                        <p:cTn id="42" dur="500" fill="hold"/>
                                        <p:tgtEl>
                                          <p:spTgt spid="8910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animBg="1"/>
      <p:bldP spid="89096" grpId="0" animBg="1"/>
      <p:bldP spid="89099" grpId="0" animBg="1"/>
      <p:bldP spid="89100" grpId="0" animBg="1"/>
      <p:bldP spid="2" grpId="0" animBg="1"/>
      <p:bldP spid="20" grpId="0" animBg="1"/>
      <p:bldP spid="21" grpId="0"/>
      <p:bldP spid="22" grpId="0"/>
      <p:bldP spid="17" grpId="0"/>
      <p:bldP spid="19"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scatter2"/>
          <p:cNvPicPr>
            <a:picLocks noChangeAspect="1" noChangeArrowheads="1"/>
          </p:cNvPicPr>
          <p:nvPr/>
        </p:nvPicPr>
        <p:blipFill>
          <a:blip r:embed="rId2">
            <a:extLst>
              <a:ext uri="{28A0092B-C50C-407E-A947-70E740481C1C}">
                <a14:useLocalDpi xmlns:a14="http://schemas.microsoft.com/office/drawing/2010/main" val="0"/>
              </a:ext>
            </a:extLst>
          </a:blip>
          <a:srcRect l="11636" t="16124" r="8830" b="41396"/>
          <a:stretch>
            <a:fillRect/>
          </a:stretch>
        </p:blipFill>
        <p:spPr bwMode="auto">
          <a:xfrm>
            <a:off x="4427984" y="2996952"/>
            <a:ext cx="4456113"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 Box 5"/>
              <p:cNvSpPr txBox="1">
                <a:spLocks noChangeArrowheads="1"/>
              </p:cNvSpPr>
              <p:nvPr/>
            </p:nvSpPr>
            <p:spPr bwMode="auto">
              <a:xfrm>
                <a:off x="661156" y="1217574"/>
                <a:ext cx="8482844" cy="3683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blurRad="63500" dist="38099" dir="2700000" algn="ctr" rotWithShape="0">
                        <a:schemeClr val="bg2">
                          <a:alpha val="74998"/>
                        </a:schemeClr>
                      </a:outerShdw>
                    </a:effectLst>
                  </a14:hiddenEffects>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電磁波打在一個點電荷上，此點電荷會以電磁波的頻率</a:t>
                </a:r>
                <a14:m>
                  <m:oMath xmlns:m="http://schemas.openxmlformats.org/officeDocument/2006/math">
                    <m:r>
                      <a:rPr lang="en-US" altLang="zh-TW" sz="1800" i="1">
                        <a:latin typeface="Cambria Math" panose="02040503050406030204" pitchFamily="18" charset="0"/>
                        <a:ea typeface="Cambria Math" panose="02040503050406030204" pitchFamily="18" charset="0"/>
                      </a:rPr>
                      <m:t>𝜔</m:t>
                    </m:r>
                  </m:oMath>
                </a14:m>
                <a:r>
                  <a:rPr lang="zh-TW" altLang="en-US" sz="1800" dirty="0"/>
                  <a:t>為頻率，進行振盪運動。</a:t>
                </a:r>
              </a:p>
            </p:txBody>
          </p:sp>
        </mc:Choice>
        <mc:Fallback xmlns="">
          <p:sp>
            <p:nvSpPr>
              <p:cNvPr id="5" name="Text Box 5"/>
              <p:cNvSpPr txBox="1">
                <a:spLocks noRot="1" noChangeAspect="1" noMove="1" noResize="1" noEditPoints="1" noAdjustHandles="1" noChangeArrowheads="1" noChangeShapeType="1" noTextEdit="1"/>
              </p:cNvSpPr>
              <p:nvPr/>
            </p:nvSpPr>
            <p:spPr bwMode="auto">
              <a:xfrm>
                <a:off x="661156" y="1217574"/>
                <a:ext cx="8482844" cy="368300"/>
              </a:xfrm>
              <a:prstGeom prst="rect">
                <a:avLst/>
              </a:prstGeom>
              <a:blipFill>
                <a:blip r:embed="rId3"/>
                <a:stretch>
                  <a:fillRect l="-448" t="-10345" b="-2413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TW">
                    <a:noFill/>
                  </a:rPr>
                  <a:t> </a:t>
                </a:r>
              </a:p>
            </p:txBody>
          </p:sp>
        </mc:Fallback>
      </mc:AlternateContent>
      <p:sp>
        <p:nvSpPr>
          <p:cNvPr id="39940" name="文字方塊 1"/>
          <p:cNvSpPr txBox="1">
            <a:spLocks noChangeArrowheads="1"/>
          </p:cNvSpPr>
          <p:nvPr/>
        </p:nvSpPr>
        <p:spPr bwMode="auto">
          <a:xfrm>
            <a:off x="661157" y="1649374"/>
            <a:ext cx="7344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此震盪的點電荷因加速度又會放出電磁波，稱為散射波。</a:t>
            </a:r>
            <a:endParaRPr lang="zh-TW" altLang="en-US" sz="2000" dirty="0">
              <a:latin typeface="Arial" pitchFamily="34" charset="0"/>
            </a:endParaRPr>
          </a:p>
        </p:txBody>
      </p:sp>
      <mc:AlternateContent xmlns:mc="http://schemas.openxmlformats.org/markup-compatibility/2006" xmlns:a14="http://schemas.microsoft.com/office/drawing/2010/main">
        <mc:Choice Requires="a14">
          <p:sp>
            <p:nvSpPr>
              <p:cNvPr id="39941" name="矩形 2"/>
              <p:cNvSpPr>
                <a:spLocks noChangeArrowheads="1"/>
              </p:cNvSpPr>
              <p:nvPr/>
            </p:nvSpPr>
            <p:spPr bwMode="auto">
              <a:xfrm>
                <a:off x="647351" y="2074781"/>
                <a:ext cx="7912175"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此散射電磁波的頻率即為</a:t>
                </a:r>
                <a14:m>
                  <m:oMath xmlns:m="http://schemas.openxmlformats.org/officeDocument/2006/math">
                    <m:r>
                      <a:rPr lang="en-US" altLang="zh-TW" sz="1800" i="1">
                        <a:latin typeface="Cambria Math" panose="02040503050406030204" pitchFamily="18" charset="0"/>
                        <a:ea typeface="Cambria Math" panose="02040503050406030204" pitchFamily="18" charset="0"/>
                      </a:rPr>
                      <m:t>𝜔</m:t>
                    </m:r>
                  </m:oMath>
                </a14:m>
                <a:r>
                  <a:rPr lang="zh-TW" altLang="en-US" sz="1800" dirty="0"/>
                  <a:t>，與原來入射電磁波相同。</a:t>
                </a:r>
              </a:p>
            </p:txBody>
          </p:sp>
        </mc:Choice>
        <mc:Fallback xmlns="">
          <p:sp>
            <p:nvSpPr>
              <p:cNvPr id="39941" name="矩形 2"/>
              <p:cNvSpPr>
                <a:spLocks noRot="1" noChangeAspect="1" noMove="1" noResize="1" noEditPoints="1" noAdjustHandles="1" noChangeArrowheads="1" noChangeShapeType="1" noTextEdit="1"/>
              </p:cNvSpPr>
              <p:nvPr/>
            </p:nvSpPr>
            <p:spPr bwMode="auto">
              <a:xfrm>
                <a:off x="647351" y="2074781"/>
                <a:ext cx="7912175" cy="369887"/>
              </a:xfrm>
              <a:prstGeom prst="rect">
                <a:avLst/>
              </a:prstGeom>
              <a:blipFill>
                <a:blip r:embed="rId4"/>
                <a:stretch>
                  <a:fillRect l="-48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9" name="Picture 2" descr="15_04_Figure.jpg"/>
          <p:cNvPicPr>
            <a:picLocks noChangeAspect="1"/>
          </p:cNvPicPr>
          <p:nvPr/>
        </p:nvPicPr>
        <p:blipFill rotWithShape="1">
          <a:blip r:embed="rId5" cstate="print">
            <a:extLst>
              <a:ext uri="{28A0092B-C50C-407E-A947-70E740481C1C}">
                <a14:useLocalDpi xmlns:a14="http://schemas.microsoft.com/office/drawing/2010/main" val="0"/>
              </a:ext>
            </a:extLst>
          </a:blip>
          <a:srcRect l="29995" b="48774"/>
          <a:stretch/>
        </p:blipFill>
        <p:spPr>
          <a:xfrm>
            <a:off x="661157" y="3028030"/>
            <a:ext cx="4147661" cy="1490617"/>
          </a:xfrm>
          <a:prstGeom prst="rect">
            <a:avLst/>
          </a:prstGeom>
        </p:spPr>
      </p:pic>
      <p:sp>
        <p:nvSpPr>
          <p:cNvPr id="4" name="矩形 3"/>
          <p:cNvSpPr/>
          <p:nvPr/>
        </p:nvSpPr>
        <p:spPr>
          <a:xfrm>
            <a:off x="647351" y="2507613"/>
            <a:ext cx="8317137" cy="369332"/>
          </a:xfrm>
          <a:prstGeom prst="rect">
            <a:avLst/>
          </a:prstGeom>
        </p:spPr>
        <p:txBody>
          <a:bodyPr wrap="square">
            <a:spAutoFit/>
          </a:bodyPr>
          <a:lstStyle/>
          <a:p>
            <a:r>
              <a:rPr lang="zh-TW" altLang="en-US" sz="1800" dirty="0">
                <a:solidFill>
                  <a:srgbClr val="000000"/>
                </a:solidFill>
              </a:rPr>
              <a:t>它是點狀波源，產生的散射波會向四面傳播</a:t>
            </a:r>
            <a:r>
              <a:rPr lang="zh-TW" altLang="en-US" sz="1800" dirty="0">
                <a:latin typeface="Arial" pitchFamily="34" charset="0"/>
              </a:rPr>
              <a:t>。注意入射波是朝單一方向傳播。</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AE58D8E5-5E0E-4743-AC3F-5C3E31313116}"/>
                  </a:ext>
                </a:extLst>
              </p:cNvPr>
              <p:cNvSpPr txBox="1"/>
              <p:nvPr/>
            </p:nvSpPr>
            <p:spPr bwMode="auto">
              <a:xfrm>
                <a:off x="6068969" y="667954"/>
                <a:ext cx="2232855" cy="518540"/>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r>
                            <a:rPr lang="en-US" altLang="zh-TW" sz="1800" i="1">
                              <a:latin typeface="Cambria Math" panose="02040503050406030204" pitchFamily="18" charset="0"/>
                            </a:rPr>
                            <m:t>𝑞</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𝐸</m:t>
                              </m:r>
                            </m:e>
                            <m:sub>
                              <m:r>
                                <a:rPr lang="en-US" altLang="zh-TW" sz="1800" i="1">
                                  <a:latin typeface="Cambria Math" panose="02040503050406030204" pitchFamily="18" charset="0"/>
                                </a:rPr>
                                <m:t>0</m:t>
                              </m:r>
                            </m:sub>
                          </m:sSub>
                        </m:num>
                        <m:den>
                          <m:r>
                            <a:rPr kumimoji="1" lang="en-US" altLang="zh-TW" sz="1800" b="0" i="1" smtClean="0">
                              <a:latin typeface="Cambria Math" panose="02040503050406030204" pitchFamily="18" charset="0"/>
                            </a:rPr>
                            <m:t>𝑚</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𝜔</m:t>
                              </m:r>
                            </m:e>
                            <m:sup>
                              <m:r>
                                <a:rPr kumimoji="1" lang="en-US" altLang="zh-TW" sz="1800" b="0" i="1" smtClean="0">
                                  <a:latin typeface="Cambria Math" panose="02040503050406030204" pitchFamily="18" charset="0"/>
                                </a:rPr>
                                <m:t>2</m:t>
                              </m:r>
                            </m:sup>
                          </m:sSup>
                        </m:den>
                      </m:f>
                      <m:d>
                        <m:dPr>
                          <m:ctrlPr>
                            <a:rPr kumimoji="1" lang="en-US" altLang="zh-TW" sz="1800" b="0" i="1" smtClean="0">
                              <a:latin typeface="Cambria Math" panose="02040503050406030204" pitchFamily="18" charset="0"/>
                            </a:rPr>
                          </m:ctrlPr>
                        </m:dPr>
                        <m:e>
                          <m:r>
                            <a:rPr kumimoji="1" lang="en-US" altLang="zh-TW" sz="1800" b="0" i="1" smtClean="0">
                              <a:latin typeface="Cambria Math" panose="02040503050406030204" pitchFamily="18" charset="0"/>
                            </a:rPr>
                            <m:t>1−</m:t>
                          </m:r>
                          <m:func>
                            <m:funcPr>
                              <m:ctrlPr>
                                <a:rPr lang="en-US" altLang="zh-TW" sz="1800" i="1">
                                  <a:latin typeface="Cambria Math" panose="02040503050406030204" pitchFamily="18" charset="0"/>
                                </a:rPr>
                              </m:ctrlPr>
                            </m:funcPr>
                            <m:fName>
                              <m:r>
                                <m:rPr>
                                  <m:sty m:val="p"/>
                                </m:rPr>
                                <a:rPr lang="en-US" altLang="zh-TW" sz="1800">
                                  <a:latin typeface="Cambria Math" panose="02040503050406030204" pitchFamily="18" charset="0"/>
                                </a:rPr>
                                <m:t>cos</m:t>
                              </m:r>
                            </m:fName>
                            <m:e>
                              <m:r>
                                <a:rPr lang="en-US" altLang="zh-TW" sz="1800" i="1">
                                  <a:latin typeface="Cambria Math" panose="02040503050406030204" pitchFamily="18" charset="0"/>
                                  <a:ea typeface="Cambria Math" panose="02040503050406030204" pitchFamily="18" charset="0"/>
                                </a:rPr>
                                <m:t>𝜔</m:t>
                              </m:r>
                              <m:r>
                                <a:rPr lang="en-US" altLang="zh-TW" sz="1800" i="1">
                                  <a:latin typeface="Cambria Math" panose="02040503050406030204" pitchFamily="18" charset="0"/>
                                  <a:ea typeface="Cambria Math" panose="02040503050406030204" pitchFamily="18" charset="0"/>
                                </a:rPr>
                                <m:t>𝑡</m:t>
                              </m:r>
                            </m:e>
                          </m:func>
                        </m:e>
                      </m:d>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AE58D8E5-5E0E-4743-AC3F-5C3E31313116}"/>
                  </a:ext>
                </a:extLst>
              </p:cNvPr>
              <p:cNvSpPr txBox="1">
                <a:spLocks noRot="1" noChangeAspect="1" noMove="1" noResize="1" noEditPoints="1" noAdjustHandles="1" noChangeArrowheads="1" noChangeShapeType="1" noTextEdit="1"/>
              </p:cNvSpPr>
              <p:nvPr/>
            </p:nvSpPr>
            <p:spPr bwMode="auto">
              <a:xfrm>
                <a:off x="6068969" y="667954"/>
                <a:ext cx="2232855" cy="518540"/>
              </a:xfrm>
              <a:prstGeom prst="rect">
                <a:avLst/>
              </a:prstGeom>
              <a:blipFill>
                <a:blip r:embed="rId6"/>
                <a:stretch>
                  <a:fillRect l="-2273" t="-2381" b="-9524"/>
                </a:stretch>
              </a:blipFill>
              <a:ln w="9525">
                <a:noFill/>
                <a:miter lim="800000"/>
                <a:headEnd/>
                <a:tailEnd/>
              </a:ln>
            </p:spPr>
            <p:txBody>
              <a:bodyPr/>
              <a:lstStyle/>
              <a:p>
                <a:r>
                  <a:rPr lang="en-TW">
                    <a:noFill/>
                  </a:rPr>
                  <a:t> </a:t>
                </a:r>
              </a:p>
            </p:txBody>
          </p:sp>
        </mc:Fallback>
      </mc:AlternateContent>
      <p:sp>
        <p:nvSpPr>
          <p:cNvPr id="2" name="TextBox 1">
            <a:extLst>
              <a:ext uri="{FF2B5EF4-FFF2-40B4-BE49-F238E27FC236}">
                <a16:creationId xmlns:a16="http://schemas.microsoft.com/office/drawing/2014/main" id="{3572B962-C9C5-614B-A364-2CF928EC9709}"/>
              </a:ext>
            </a:extLst>
          </p:cNvPr>
          <p:cNvSpPr txBox="1"/>
          <p:nvPr/>
        </p:nvSpPr>
        <p:spPr bwMode="auto">
          <a:xfrm>
            <a:off x="661157" y="153225"/>
            <a:ext cx="2686707" cy="369332"/>
          </a:xfrm>
          <a:prstGeom prst="rect">
            <a:avLst/>
          </a:prstGeom>
          <a:noFill/>
          <a:ln w="9525">
            <a:noFill/>
            <a:miter lim="800000"/>
            <a:headEnd/>
            <a:tailEnd/>
          </a:ln>
        </p:spPr>
        <p:txBody>
          <a:bodyPr wrap="square" rtlCol="0">
            <a:spAutoFit/>
          </a:bodyPr>
          <a:lstStyle/>
          <a:p>
            <a:pPr>
              <a:spcBef>
                <a:spcPct val="50000"/>
              </a:spcBef>
            </a:pPr>
            <a:r>
              <a:rPr lang="en-TW" sz="1800" dirty="0"/>
              <a:t>設初速及初位置為零：</a:t>
            </a:r>
          </a:p>
        </p:txBody>
      </p:sp>
      <mc:AlternateContent xmlns:mc="http://schemas.openxmlformats.org/markup-compatibility/2006" xmlns:a14="http://schemas.microsoft.com/office/drawing/2010/main">
        <mc:Choice Requires="a14">
          <p:sp>
            <p:nvSpPr>
              <p:cNvPr id="11" name="文字方塊 25">
                <a:extLst>
                  <a:ext uri="{FF2B5EF4-FFF2-40B4-BE49-F238E27FC236}">
                    <a16:creationId xmlns:a16="http://schemas.microsoft.com/office/drawing/2014/main" id="{D5194039-670E-2148-B7A4-95A5E9E1BA57}"/>
                  </a:ext>
                </a:extLst>
              </p:cNvPr>
              <p:cNvSpPr txBox="1"/>
              <p:nvPr/>
            </p:nvSpPr>
            <p:spPr bwMode="auto">
              <a:xfrm>
                <a:off x="1683915" y="633762"/>
                <a:ext cx="3714928" cy="518540"/>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r>
                            <a:rPr lang="en-US" altLang="zh-TW" sz="1800" i="1">
                              <a:latin typeface="Cambria Math" panose="02040503050406030204" pitchFamily="18" charset="0"/>
                            </a:rPr>
                            <m:t>𝑞</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𝐸</m:t>
                              </m:r>
                            </m:e>
                            <m:sub>
                              <m:r>
                                <a:rPr lang="en-US" altLang="zh-TW" sz="1800" i="1">
                                  <a:latin typeface="Cambria Math" panose="02040503050406030204" pitchFamily="18" charset="0"/>
                                </a:rPr>
                                <m:t>0</m:t>
                              </m:r>
                            </m:sub>
                          </m:sSub>
                        </m:num>
                        <m:den>
                          <m:r>
                            <a:rPr kumimoji="1" lang="en-US" altLang="zh-TW" sz="1800" b="0" i="1" smtClean="0">
                              <a:latin typeface="Cambria Math" panose="02040503050406030204" pitchFamily="18" charset="0"/>
                            </a:rPr>
                            <m:t>𝑚</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𝜔</m:t>
                              </m:r>
                            </m:e>
                            <m:sup>
                              <m:r>
                                <a:rPr kumimoji="1" lang="en-US" altLang="zh-TW" sz="1800" b="0" i="1" smtClean="0">
                                  <a:latin typeface="Cambria Math" panose="02040503050406030204" pitchFamily="18" charset="0"/>
                                </a:rPr>
                                <m:t>2</m:t>
                              </m:r>
                            </m:sup>
                          </m:sSup>
                        </m:den>
                      </m:f>
                      <m:func>
                        <m:funcPr>
                          <m:ctrlPr>
                            <a:rPr kumimoji="1" lang="en-US" altLang="zh-TW" sz="1800" b="0" i="1" smtClean="0">
                              <a:latin typeface="Cambria Math" panose="02040503050406030204" pitchFamily="18" charset="0"/>
                            </a:rPr>
                          </m:ctrlPr>
                        </m:funcPr>
                        <m:fName>
                          <m:r>
                            <m:rPr>
                              <m:sty m:val="p"/>
                            </m:rPr>
                            <a:rPr kumimoji="1" lang="en-US" altLang="zh-TW" sz="1800" b="0" i="0" smtClean="0">
                              <a:latin typeface="Cambria Math" panose="02040503050406030204" pitchFamily="18" charset="0"/>
                            </a:rPr>
                            <m:t>cos</m:t>
                          </m:r>
                        </m:fName>
                        <m:e>
                          <m:r>
                            <a:rPr kumimoji="1" lang="en-US" altLang="zh-TW" sz="1800" b="0" i="1" smtClean="0">
                              <a:latin typeface="Cambria Math" panose="02040503050406030204" pitchFamily="18" charset="0"/>
                              <a:ea typeface="Cambria Math" panose="02040503050406030204" pitchFamily="18" charset="0"/>
                            </a:rPr>
                            <m:t>𝜔</m:t>
                          </m:r>
                          <m:r>
                            <a:rPr kumimoji="1" lang="en-US" altLang="zh-TW" sz="1800" b="0" i="1" smtClean="0">
                              <a:latin typeface="Cambria Math" panose="02040503050406030204" pitchFamily="18" charset="0"/>
                              <a:ea typeface="Cambria Math" panose="02040503050406030204" pitchFamily="18" charset="0"/>
                            </a:rPr>
                            <m:t>𝑡</m:t>
                          </m:r>
                        </m:e>
                      </m:func>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𝑣</m:t>
                          </m:r>
                        </m:e>
                        <m:sub>
                          <m:r>
                            <a:rPr kumimoji="1" lang="en-US" altLang="zh-TW" sz="1800" b="0" i="1" smtClean="0">
                              <a:latin typeface="Cambria Math" panose="02040503050406030204" pitchFamily="18" charset="0"/>
                            </a:rPr>
                            <m:t>0</m:t>
                          </m:r>
                        </m:sub>
                      </m:sSub>
                      <m:r>
                        <a:rPr kumimoji="1" lang="en-US" altLang="zh-TW" sz="1800" b="0" i="1" smtClean="0">
                          <a:latin typeface="Cambria Math" panose="02040503050406030204" pitchFamily="18" charset="0"/>
                        </a:rPr>
                        <m:t>𝑡</m:t>
                      </m:r>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𝑞</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𝐸</m:t>
                              </m:r>
                            </m:e>
                            <m:sub>
                              <m:r>
                                <a:rPr lang="en-US" altLang="zh-TW" sz="1800" i="1">
                                  <a:latin typeface="Cambria Math" panose="02040503050406030204" pitchFamily="18" charset="0"/>
                                </a:rPr>
                                <m:t>0</m:t>
                              </m:r>
                            </m:sub>
                          </m:sSub>
                        </m:num>
                        <m:den>
                          <m:r>
                            <a:rPr lang="en-US" altLang="zh-TW" sz="1800" i="1">
                              <a:latin typeface="Cambria Math" panose="02040503050406030204" pitchFamily="18" charset="0"/>
                            </a:rPr>
                            <m:t>𝑚</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rPr>
                                <m:t>2</m:t>
                              </m:r>
                            </m:sup>
                          </m:sSup>
                        </m:den>
                      </m:f>
                      <m:r>
                        <a:rPr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𝑦</m:t>
                          </m:r>
                        </m:e>
                        <m:sub>
                          <m:r>
                            <a:rPr kumimoji="1"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11" name="文字方塊 25">
                <a:extLst>
                  <a:ext uri="{FF2B5EF4-FFF2-40B4-BE49-F238E27FC236}">
                    <a16:creationId xmlns:a16="http://schemas.microsoft.com/office/drawing/2014/main" id="{D5194039-670E-2148-B7A4-95A5E9E1BA57}"/>
                  </a:ext>
                </a:extLst>
              </p:cNvPr>
              <p:cNvSpPr txBox="1">
                <a:spLocks noRot="1" noChangeAspect="1" noMove="1" noResize="1" noEditPoints="1" noAdjustHandles="1" noChangeArrowheads="1" noChangeShapeType="1" noTextEdit="1"/>
              </p:cNvSpPr>
              <p:nvPr/>
            </p:nvSpPr>
            <p:spPr bwMode="auto">
              <a:xfrm>
                <a:off x="1683915" y="633762"/>
                <a:ext cx="3714928" cy="518540"/>
              </a:xfrm>
              <a:prstGeom prst="rect">
                <a:avLst/>
              </a:prstGeom>
              <a:blipFill>
                <a:blip r:embed="rId7"/>
                <a:stretch>
                  <a:fillRect l="-1020" t="-2381" b="-9524"/>
                </a:stretch>
              </a:blipFill>
              <a:ln w="9525">
                <a:noFill/>
                <a:miter lim="800000"/>
                <a:headEnd/>
                <a:tailEnd/>
              </a:ln>
            </p:spPr>
            <p:txBody>
              <a:bodyPr/>
              <a:lstStyle/>
              <a:p>
                <a:r>
                  <a:rPr lang="en-TW">
                    <a:noFill/>
                  </a:rPr>
                  <a:t> </a:t>
                </a:r>
              </a:p>
            </p:txBody>
          </p:sp>
        </mc:Fallback>
      </mc:AlternateContent>
      <p:sp>
        <p:nvSpPr>
          <p:cNvPr id="3" name="Right Arrow 2">
            <a:extLst>
              <a:ext uri="{FF2B5EF4-FFF2-40B4-BE49-F238E27FC236}">
                <a16:creationId xmlns:a16="http://schemas.microsoft.com/office/drawing/2014/main" id="{4620D194-3C15-DC49-897F-BEC27838FA4F}"/>
              </a:ext>
            </a:extLst>
          </p:cNvPr>
          <p:cNvSpPr/>
          <p:nvPr/>
        </p:nvSpPr>
        <p:spPr>
          <a:xfrm>
            <a:off x="5589890" y="846552"/>
            <a:ext cx="288032" cy="17164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additive="base">
                                        <p:cTn id="7" dur="500" fill="hold"/>
                                        <p:tgtEl>
                                          <p:spTgt spid="39940"/>
                                        </p:tgtEl>
                                        <p:attrNameLst>
                                          <p:attrName>ppt_x</p:attrName>
                                        </p:attrNameLst>
                                      </p:cBhvr>
                                      <p:tavLst>
                                        <p:tav tm="0">
                                          <p:val>
                                            <p:strVal val="#ppt_x"/>
                                          </p:val>
                                        </p:tav>
                                        <p:tav tm="100000">
                                          <p:val>
                                            <p:strVal val="#ppt_x"/>
                                          </p:val>
                                        </p:tav>
                                      </p:tavLst>
                                    </p:anim>
                                    <p:anim calcmode="lin" valueType="num">
                                      <p:cBhvr additive="base">
                                        <p:cTn id="8" dur="500" fill="hold"/>
                                        <p:tgtEl>
                                          <p:spTgt spid="399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941"/>
                                        </p:tgtEl>
                                        <p:attrNameLst>
                                          <p:attrName>style.visibility</p:attrName>
                                        </p:attrNameLst>
                                      </p:cBhvr>
                                      <p:to>
                                        <p:strVal val="visible"/>
                                      </p:to>
                                    </p:set>
                                    <p:anim calcmode="lin" valueType="num">
                                      <p:cBhvr additive="base">
                                        <p:cTn id="11" dur="500" fill="hold"/>
                                        <p:tgtEl>
                                          <p:spTgt spid="39941"/>
                                        </p:tgtEl>
                                        <p:attrNameLst>
                                          <p:attrName>ppt_x</p:attrName>
                                        </p:attrNameLst>
                                      </p:cBhvr>
                                      <p:tavLst>
                                        <p:tav tm="0">
                                          <p:val>
                                            <p:strVal val="#ppt_x"/>
                                          </p:val>
                                        </p:tav>
                                        <p:tav tm="100000">
                                          <p:val>
                                            <p:strVal val="#ppt_x"/>
                                          </p:val>
                                        </p:tav>
                                      </p:tavLst>
                                    </p:anim>
                                    <p:anim calcmode="lin" valueType="num">
                                      <p:cBhvr additive="base">
                                        <p:cTn id="12" dur="500" fill="hold"/>
                                        <p:tgtEl>
                                          <p:spTgt spid="399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9938"/>
                                        </p:tgtEl>
                                        <p:attrNameLst>
                                          <p:attrName>style.visibility</p:attrName>
                                        </p:attrNameLst>
                                      </p:cBhvr>
                                      <p:to>
                                        <p:strVal val="visible"/>
                                      </p:to>
                                    </p:set>
                                    <p:anim calcmode="lin" valueType="num">
                                      <p:cBhvr additive="base">
                                        <p:cTn id="21" dur="500" fill="hold"/>
                                        <p:tgtEl>
                                          <p:spTgt spid="39938"/>
                                        </p:tgtEl>
                                        <p:attrNameLst>
                                          <p:attrName>ppt_x</p:attrName>
                                        </p:attrNameLst>
                                      </p:cBhvr>
                                      <p:tavLst>
                                        <p:tav tm="0">
                                          <p:val>
                                            <p:strVal val="#ppt_x"/>
                                          </p:val>
                                        </p:tav>
                                        <p:tav tm="100000">
                                          <p:val>
                                            <p:strVal val="#ppt_x"/>
                                          </p:val>
                                        </p:tav>
                                      </p:tavLst>
                                    </p:anim>
                                    <p:anim calcmode="lin" valueType="num">
                                      <p:cBhvr additive="base">
                                        <p:cTn id="22" dur="500" fill="hold"/>
                                        <p:tgtEl>
                                          <p:spTgt spid="399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p:bldP spid="39941"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3070620" y="3622473"/>
            <a:ext cx="2384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en-US" altLang="zh-TW" sz="2000" dirty="0"/>
              <a:t>Rayleigh Scattering</a:t>
            </a:r>
            <a:endParaRPr lang="zh-TW" altLang="en-US" sz="2000" dirty="0"/>
          </a:p>
        </p:txBody>
      </p:sp>
      <p:pic>
        <p:nvPicPr>
          <p:cNvPr id="40963" name="Picture 4" descr="scatter1"/>
          <p:cNvPicPr>
            <a:picLocks noChangeAspect="1" noChangeArrowheads="1"/>
          </p:cNvPicPr>
          <p:nvPr/>
        </p:nvPicPr>
        <p:blipFill>
          <a:blip r:embed="rId2">
            <a:extLst>
              <a:ext uri="{28A0092B-C50C-407E-A947-70E740481C1C}">
                <a14:useLocalDpi xmlns:a14="http://schemas.microsoft.com/office/drawing/2010/main" val="0"/>
              </a:ext>
            </a:extLst>
          </a:blip>
          <a:srcRect l="5214" t="6425" r="5215" b="5669"/>
          <a:stretch>
            <a:fillRect/>
          </a:stretch>
        </p:blipFill>
        <p:spPr bwMode="auto">
          <a:xfrm>
            <a:off x="1043553" y="4042175"/>
            <a:ext cx="46355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descr="Surlink2004710223019379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9211" y="1268760"/>
            <a:ext cx="2970781" cy="222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descr="apollo08_earthri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0535" y="1268760"/>
            <a:ext cx="2852022"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7" descr="untitled"/>
          <p:cNvPicPr>
            <a:picLocks noChangeAspect="1" noChangeArrowheads="1"/>
          </p:cNvPicPr>
          <p:nvPr/>
        </p:nvPicPr>
        <p:blipFill>
          <a:blip r:embed="rId5" cstate="print">
            <a:extLst>
              <a:ext uri="{28A0092B-C50C-407E-A947-70E740481C1C}">
                <a14:useLocalDpi xmlns:a14="http://schemas.microsoft.com/office/drawing/2010/main" val="0"/>
              </a:ext>
            </a:extLst>
          </a:blip>
          <a:srcRect l="5696" t="14931" r="6169" b="19856"/>
          <a:stretch>
            <a:fillRect/>
          </a:stretch>
        </p:blipFill>
        <p:spPr bwMode="auto">
          <a:xfrm>
            <a:off x="5940152" y="4509120"/>
            <a:ext cx="2317805" cy="12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文字方塊 1"/>
          <p:cNvSpPr txBox="1">
            <a:spLocks noChangeArrowheads="1"/>
          </p:cNvSpPr>
          <p:nvPr/>
        </p:nvSpPr>
        <p:spPr bwMode="auto">
          <a:xfrm>
            <a:off x="1547664" y="332656"/>
            <a:ext cx="5904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天空的顏色就是來自太陽光被大氣層分子散射的結果</a:t>
            </a:r>
          </a:p>
        </p:txBody>
      </p:sp>
      <p:sp>
        <p:nvSpPr>
          <p:cNvPr id="2" name="文字方塊 1"/>
          <p:cNvSpPr txBox="1"/>
          <p:nvPr/>
        </p:nvSpPr>
        <p:spPr bwMode="auto">
          <a:xfrm>
            <a:off x="1547664" y="758309"/>
            <a:ext cx="5358973"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因此不是正對太陽也有陽光散射進入觀察者的眼睛。</a:t>
            </a:r>
          </a:p>
        </p:txBody>
      </p:sp>
      <p:sp>
        <p:nvSpPr>
          <p:cNvPr id="3" name="文字方塊 2"/>
          <p:cNvSpPr txBox="1"/>
          <p:nvPr/>
        </p:nvSpPr>
        <p:spPr bwMode="auto">
          <a:xfrm>
            <a:off x="5214449" y="3622473"/>
            <a:ext cx="3384376" cy="369332"/>
          </a:xfrm>
          <a:prstGeom prst="rect">
            <a:avLst/>
          </a:prstGeom>
          <a:noFill/>
          <a:ln w="9525">
            <a:noFill/>
            <a:miter lim="800000"/>
            <a:headEnd/>
            <a:tailEnd/>
          </a:ln>
        </p:spPr>
        <p:txBody>
          <a:bodyPr wrap="square" rtlCol="0">
            <a:spAutoFit/>
          </a:bodyPr>
          <a:lstStyle/>
          <a:p>
            <a:pPr>
              <a:spcBef>
                <a:spcPct val="50000"/>
              </a:spcBef>
            </a:pPr>
            <a:r>
              <a:rPr lang="zh-TW" altLang="en-US" sz="1800" dirty="0"/>
              <a:t>藍光頻率高，散射較多。</a:t>
            </a:r>
          </a:p>
        </p:txBody>
      </p:sp>
      <p:pic>
        <p:nvPicPr>
          <p:cNvPr id="40986"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6953" y="5916478"/>
            <a:ext cx="1297330" cy="863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80A4EEF-01E5-434E-B3BD-E42393319CCD}"/>
                  </a:ext>
                </a:extLst>
              </p:cNvPr>
              <p:cNvSpPr txBox="1"/>
              <p:nvPr/>
            </p:nvSpPr>
            <p:spPr bwMode="auto">
              <a:xfrm>
                <a:off x="1865431" y="3657994"/>
                <a:ext cx="768415" cy="307777"/>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𝐼</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𝑓</m:t>
                          </m:r>
                        </m:e>
                        <m:sup>
                          <m:r>
                            <a:rPr lang="en-US" sz="2000" b="0" i="1" smtClean="0">
                              <a:latin typeface="Cambria Math" panose="02040503050406030204" pitchFamily="18" charset="0"/>
                              <a:ea typeface="Cambria Math" panose="02040503050406030204" pitchFamily="18" charset="0"/>
                            </a:rPr>
                            <m:t>4</m:t>
                          </m:r>
                        </m:sup>
                      </m:sSup>
                    </m:oMath>
                  </m:oMathPara>
                </a14:m>
                <a:endParaRPr lang="en-TW" sz="2000" dirty="0"/>
              </a:p>
            </p:txBody>
          </p:sp>
        </mc:Choice>
        <mc:Fallback xmlns="">
          <p:sp>
            <p:nvSpPr>
              <p:cNvPr id="4" name="TextBox 3">
                <a:extLst>
                  <a:ext uri="{FF2B5EF4-FFF2-40B4-BE49-F238E27FC236}">
                    <a16:creationId xmlns:a16="http://schemas.microsoft.com/office/drawing/2014/main" id="{080A4EEF-01E5-434E-B3BD-E42393319CCD}"/>
                  </a:ext>
                </a:extLst>
              </p:cNvPr>
              <p:cNvSpPr txBox="1">
                <a:spLocks noRot="1" noChangeAspect="1" noMove="1" noResize="1" noEditPoints="1" noAdjustHandles="1" noChangeArrowheads="1" noChangeShapeType="1" noTextEdit="1"/>
              </p:cNvSpPr>
              <p:nvPr/>
            </p:nvSpPr>
            <p:spPr bwMode="auto">
              <a:xfrm>
                <a:off x="1865431" y="3657994"/>
                <a:ext cx="768415" cy="307777"/>
              </a:xfrm>
              <a:prstGeom prst="rect">
                <a:avLst/>
              </a:prstGeom>
              <a:blipFill>
                <a:blip r:embed="rId7"/>
                <a:stretch>
                  <a:fillRect l="-4839" r="-1613" b="-32000"/>
                </a:stretch>
              </a:blipFill>
              <a:ln w="9525">
                <a:noFill/>
                <a:miter lim="800000"/>
                <a:headEnd/>
                <a:tailEnd/>
              </a:ln>
            </p:spPr>
            <p:txBody>
              <a:bodyPr/>
              <a:lstStyle/>
              <a:p>
                <a:r>
                  <a:rPr lang="en-TW">
                    <a:noFill/>
                  </a:rPr>
                  <a:t> </a:t>
                </a:r>
              </a:p>
            </p:txBody>
          </p:sp>
        </mc:Fallback>
      </mc:AlternateContent>
      <p:cxnSp>
        <p:nvCxnSpPr>
          <p:cNvPr id="6" name="Straight Arrow Connector 5">
            <a:extLst>
              <a:ext uri="{FF2B5EF4-FFF2-40B4-BE49-F238E27FC236}">
                <a16:creationId xmlns:a16="http://schemas.microsoft.com/office/drawing/2014/main" id="{ACB0E450-883F-F84E-A4CD-180BD45FDEE1}"/>
              </a:ext>
            </a:extLst>
          </p:cNvPr>
          <p:cNvCxnSpPr/>
          <p:nvPr/>
        </p:nvCxnSpPr>
        <p:spPr>
          <a:xfrm>
            <a:off x="3779912" y="5229200"/>
            <a:ext cx="288032" cy="1008112"/>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8010C31-17A1-4C46-A41F-332F2B3C619D}"/>
              </a:ext>
            </a:extLst>
          </p:cNvPr>
          <p:cNvCxnSpPr>
            <a:cxnSpLocks/>
          </p:cNvCxnSpPr>
          <p:nvPr/>
        </p:nvCxnSpPr>
        <p:spPr>
          <a:xfrm>
            <a:off x="5081929" y="5152345"/>
            <a:ext cx="858223"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4"/>
          <p:cNvSpPr txBox="1">
            <a:spLocks noChangeArrowheads="1"/>
          </p:cNvSpPr>
          <p:nvPr/>
        </p:nvSpPr>
        <p:spPr bwMode="auto">
          <a:xfrm>
            <a:off x="2715977" y="3486636"/>
            <a:ext cx="2951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latin typeface="Arial" pitchFamily="34" charset="0"/>
              </a:rPr>
              <a:t>以分量來討論非常方便：</a:t>
            </a:r>
          </a:p>
        </p:txBody>
      </p:sp>
      <p:sp>
        <p:nvSpPr>
          <p:cNvPr id="41986" name="Text Box 5"/>
          <p:cNvSpPr txBox="1">
            <a:spLocks noChangeArrowheads="1"/>
          </p:cNvSpPr>
          <p:nvPr/>
        </p:nvSpPr>
        <p:spPr bwMode="auto">
          <a:xfrm>
            <a:off x="3635375" y="404813"/>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solidFill>
                  <a:srgbClr val="FF0000"/>
                </a:solidFill>
                <a:latin typeface="Arial" pitchFamily="34" charset="0"/>
              </a:rPr>
              <a:t>二維拋體運動</a:t>
            </a:r>
          </a:p>
        </p:txBody>
      </p:sp>
      <p:sp>
        <p:nvSpPr>
          <p:cNvPr id="9227" name="Text Box 9"/>
          <p:cNvSpPr txBox="1">
            <a:spLocks noChangeArrowheads="1"/>
          </p:cNvSpPr>
          <p:nvPr/>
        </p:nvSpPr>
        <p:spPr bwMode="auto">
          <a:xfrm>
            <a:off x="2715977" y="5717356"/>
            <a:ext cx="47963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latin typeface="Arial" pitchFamily="34" charset="0"/>
              </a:rPr>
              <a:t>垂直與水平方向彼此獨立。因此可以分開求解！</a:t>
            </a:r>
          </a:p>
        </p:txBody>
      </p:sp>
      <p:sp>
        <p:nvSpPr>
          <p:cNvPr id="13" name="向右箭號 12"/>
          <p:cNvSpPr/>
          <p:nvPr/>
        </p:nvSpPr>
        <p:spPr>
          <a:xfrm>
            <a:off x="4455218" y="4585298"/>
            <a:ext cx="714375" cy="21431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向右箭號 14"/>
          <p:cNvSpPr/>
          <p:nvPr/>
        </p:nvSpPr>
        <p:spPr>
          <a:xfrm>
            <a:off x="6843118" y="4577891"/>
            <a:ext cx="357188" cy="21431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41996" name="Picture 17" descr="D:\Dropbox\Documents\課程\YoungTextBook\Images\Chapter03\A_Images\A_Figures_and_Photos\03_15_Figure.jpg"/>
          <p:cNvPicPr>
            <a:picLocks noChangeAspect="1" noChangeArrowheads="1"/>
          </p:cNvPicPr>
          <p:nvPr/>
        </p:nvPicPr>
        <p:blipFill>
          <a:blip r:embed="rId2">
            <a:extLst>
              <a:ext uri="{28A0092B-C50C-407E-A947-70E740481C1C}">
                <a14:useLocalDpi xmlns:a14="http://schemas.microsoft.com/office/drawing/2010/main" val="0"/>
              </a:ext>
            </a:extLst>
          </a:blip>
          <a:srcRect t="31908" b="4311"/>
          <a:stretch>
            <a:fillRect/>
          </a:stretch>
        </p:blipFill>
        <p:spPr bwMode="auto">
          <a:xfrm>
            <a:off x="1691680" y="908720"/>
            <a:ext cx="550862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C:\Users\Chia-Hung Chang\Downloads\Data\Knight\Media\Chapter4\Images\04_19Figure-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513" y="3592143"/>
            <a:ext cx="2067596" cy="26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88E6989C-C1C7-DC4D-BF7F-43F981472F4F}"/>
                  </a:ext>
                </a:extLst>
              </p:cNvPr>
              <p:cNvSpPr txBox="1"/>
              <p:nvPr/>
            </p:nvSpPr>
            <p:spPr bwMode="auto">
              <a:xfrm>
                <a:off x="2541870" y="4037594"/>
                <a:ext cx="1740092" cy="310598"/>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𝐹</m:t>
                          </m:r>
                        </m:e>
                      </m:acc>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𝑚</m:t>
                      </m:r>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𝑎</m:t>
                          </m:r>
                        </m:e>
                      </m:acc>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𝑚𝑔</m:t>
                      </m:r>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𝑗</m:t>
                          </m:r>
                        </m:e>
                      </m:acc>
                    </m:oMath>
                  </m:oMathPara>
                </a14:m>
                <a:endParaRPr kumimoji="1" lang="zh-TW" altLang="en-US" sz="1800" dirty="0"/>
              </a:p>
            </p:txBody>
          </p:sp>
        </mc:Choice>
        <mc:Fallback xmlns="">
          <p:sp>
            <p:nvSpPr>
              <p:cNvPr id="17" name="文字方塊 16">
                <a:extLst>
                  <a:ext uri="{FF2B5EF4-FFF2-40B4-BE49-F238E27FC236}">
                    <a16:creationId xmlns:a16="http://schemas.microsoft.com/office/drawing/2014/main" id="{88E6989C-C1C7-DC4D-BF7F-43F981472F4F}"/>
                  </a:ext>
                </a:extLst>
              </p:cNvPr>
              <p:cNvSpPr txBox="1">
                <a:spLocks noRot="1" noChangeAspect="1" noMove="1" noResize="1" noEditPoints="1" noAdjustHandles="1" noChangeArrowheads="1" noChangeShapeType="1" noTextEdit="1"/>
              </p:cNvSpPr>
              <p:nvPr/>
            </p:nvSpPr>
            <p:spPr bwMode="auto">
              <a:xfrm>
                <a:off x="2541870" y="4037594"/>
                <a:ext cx="1740092" cy="310598"/>
              </a:xfrm>
              <a:prstGeom prst="rect">
                <a:avLst/>
              </a:prstGeom>
              <a:blipFill>
                <a:blip r:embed="rId4"/>
                <a:stretch>
                  <a:fillRect l="-2174" t="-28000" r="-2174" b="-2400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1F16576D-3811-3046-B4EF-9E38EC3ACA23}"/>
                  </a:ext>
                </a:extLst>
              </p:cNvPr>
              <p:cNvSpPr txBox="1"/>
              <p:nvPr/>
            </p:nvSpPr>
            <p:spPr bwMode="auto">
              <a:xfrm>
                <a:off x="2557489" y="4522611"/>
                <a:ext cx="1288623"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𝑚</m:t>
                      </m:r>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𝑎</m:t>
                          </m:r>
                        </m:e>
                      </m:acc>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𝑚𝑔</m:t>
                      </m:r>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𝑗</m:t>
                          </m:r>
                        </m:e>
                      </m:acc>
                    </m:oMath>
                  </m:oMathPara>
                </a14:m>
                <a:endParaRPr kumimoji="1" lang="zh-TW" altLang="en-US" sz="1800" dirty="0"/>
              </a:p>
            </p:txBody>
          </p:sp>
        </mc:Choice>
        <mc:Fallback xmlns="">
          <p:sp>
            <p:nvSpPr>
              <p:cNvPr id="18" name="文字方塊 17">
                <a:extLst>
                  <a:ext uri="{FF2B5EF4-FFF2-40B4-BE49-F238E27FC236}">
                    <a16:creationId xmlns:a16="http://schemas.microsoft.com/office/drawing/2014/main" id="{1F16576D-3811-3046-B4EF-9E38EC3ACA23}"/>
                  </a:ext>
                </a:extLst>
              </p:cNvPr>
              <p:cNvSpPr txBox="1">
                <a:spLocks noRot="1" noChangeAspect="1" noMove="1" noResize="1" noEditPoints="1" noAdjustHandles="1" noChangeArrowheads="1" noChangeShapeType="1" noTextEdit="1"/>
              </p:cNvSpPr>
              <p:nvPr/>
            </p:nvSpPr>
            <p:spPr bwMode="auto">
              <a:xfrm>
                <a:off x="2557489" y="4522611"/>
                <a:ext cx="1288623" cy="276999"/>
              </a:xfrm>
              <a:prstGeom prst="rect">
                <a:avLst/>
              </a:prstGeom>
              <a:blipFill>
                <a:blip r:embed="rId5"/>
                <a:stretch>
                  <a:fillRect l="-971" t="-30435" r="-2913" b="-26087"/>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53A29DF7-1B4F-A748-A7D7-B415E04DE0FF}"/>
                  </a:ext>
                </a:extLst>
              </p:cNvPr>
              <p:cNvSpPr txBox="1"/>
              <p:nvPr/>
            </p:nvSpPr>
            <p:spPr bwMode="auto">
              <a:xfrm>
                <a:off x="5297890" y="4737858"/>
                <a:ext cx="1489126" cy="55579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𝑚</m:t>
                      </m:r>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r>
                            <a:rPr kumimoji="1" lang="en-US" altLang="zh-TW" sz="1800" b="0" i="1" smtClean="0">
                              <a:latin typeface="Cambria Math" panose="02040503050406030204" pitchFamily="18" charset="0"/>
                            </a:rPr>
                            <m:t>𝑦</m:t>
                          </m:r>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𝑚𝑔</m:t>
                      </m:r>
                    </m:oMath>
                  </m:oMathPara>
                </a14:m>
                <a:endParaRPr kumimoji="1" lang="zh-TW" altLang="en-US" sz="1800" dirty="0"/>
              </a:p>
            </p:txBody>
          </p:sp>
        </mc:Choice>
        <mc:Fallback xmlns="">
          <p:sp>
            <p:nvSpPr>
              <p:cNvPr id="19" name="文字方塊 18">
                <a:extLst>
                  <a:ext uri="{FF2B5EF4-FFF2-40B4-BE49-F238E27FC236}">
                    <a16:creationId xmlns:a16="http://schemas.microsoft.com/office/drawing/2014/main" id="{53A29DF7-1B4F-A748-A7D7-B415E04DE0FF}"/>
                  </a:ext>
                </a:extLst>
              </p:cNvPr>
              <p:cNvSpPr txBox="1">
                <a:spLocks noRot="1" noChangeAspect="1" noMove="1" noResize="1" noEditPoints="1" noAdjustHandles="1" noChangeArrowheads="1" noChangeShapeType="1" noTextEdit="1"/>
              </p:cNvSpPr>
              <p:nvPr/>
            </p:nvSpPr>
            <p:spPr bwMode="auto">
              <a:xfrm>
                <a:off x="5297890" y="4737858"/>
                <a:ext cx="1489126" cy="555793"/>
              </a:xfrm>
              <a:prstGeom prst="rect">
                <a:avLst/>
              </a:prstGeom>
              <a:blipFill>
                <a:blip r:embed="rId6"/>
                <a:stretch>
                  <a:fillRect l="-847" r="-3390" b="-11111"/>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BEF7FE2E-DE39-6445-8614-B2608C545E96}"/>
                  </a:ext>
                </a:extLst>
              </p:cNvPr>
              <p:cNvSpPr txBox="1"/>
              <p:nvPr/>
            </p:nvSpPr>
            <p:spPr bwMode="auto">
              <a:xfrm>
                <a:off x="5280217" y="4036454"/>
                <a:ext cx="1101840" cy="55579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𝑚</m:t>
                      </m:r>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r>
                            <a:rPr kumimoji="1" lang="en-US" altLang="zh-TW" sz="1800" b="0" i="1" smtClean="0">
                              <a:latin typeface="Cambria Math" panose="02040503050406030204" pitchFamily="18" charset="0"/>
                            </a:rPr>
                            <m:t>𝑥</m:t>
                          </m:r>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=0</m:t>
                      </m:r>
                    </m:oMath>
                  </m:oMathPara>
                </a14:m>
                <a:endParaRPr kumimoji="1" lang="zh-TW" altLang="en-US" sz="1800" dirty="0"/>
              </a:p>
            </p:txBody>
          </p:sp>
        </mc:Choice>
        <mc:Fallback xmlns="">
          <p:sp>
            <p:nvSpPr>
              <p:cNvPr id="20" name="文字方塊 19">
                <a:extLst>
                  <a:ext uri="{FF2B5EF4-FFF2-40B4-BE49-F238E27FC236}">
                    <a16:creationId xmlns:a16="http://schemas.microsoft.com/office/drawing/2014/main" id="{BEF7FE2E-DE39-6445-8614-B2608C545E96}"/>
                  </a:ext>
                </a:extLst>
              </p:cNvPr>
              <p:cNvSpPr txBox="1">
                <a:spLocks noRot="1" noChangeAspect="1" noMove="1" noResize="1" noEditPoints="1" noAdjustHandles="1" noChangeArrowheads="1" noChangeShapeType="1" noTextEdit="1"/>
              </p:cNvSpPr>
              <p:nvPr/>
            </p:nvSpPr>
            <p:spPr bwMode="auto">
              <a:xfrm>
                <a:off x="5280217" y="4036454"/>
                <a:ext cx="1101840" cy="555793"/>
              </a:xfrm>
              <a:prstGeom prst="rect">
                <a:avLst/>
              </a:prstGeom>
              <a:blipFill>
                <a:blip r:embed="rId7"/>
                <a:stretch>
                  <a:fillRect l="-2273" r="-2273" b="-11111"/>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B02C0484-E031-1548-8A98-E6F44150A507}"/>
                  </a:ext>
                </a:extLst>
              </p:cNvPr>
              <p:cNvSpPr txBox="1"/>
              <p:nvPr/>
            </p:nvSpPr>
            <p:spPr bwMode="auto">
              <a:xfrm>
                <a:off x="7396122" y="4737858"/>
                <a:ext cx="1058751" cy="555793"/>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r>
                            <a:rPr kumimoji="1" lang="en-US" altLang="zh-TW" sz="1800" b="0" i="1" smtClean="0">
                              <a:latin typeface="Cambria Math" panose="02040503050406030204" pitchFamily="18" charset="0"/>
                            </a:rPr>
                            <m:t>𝑦</m:t>
                          </m:r>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oMath>
                  </m:oMathPara>
                </a14:m>
                <a:endParaRPr kumimoji="1" lang="zh-TW" altLang="en-US" sz="1800" dirty="0"/>
              </a:p>
            </p:txBody>
          </p:sp>
        </mc:Choice>
        <mc:Fallback xmlns="">
          <p:sp>
            <p:nvSpPr>
              <p:cNvPr id="21" name="文字方塊 20">
                <a:extLst>
                  <a:ext uri="{FF2B5EF4-FFF2-40B4-BE49-F238E27FC236}">
                    <a16:creationId xmlns:a16="http://schemas.microsoft.com/office/drawing/2014/main" id="{B02C0484-E031-1548-8A98-E6F44150A507}"/>
                  </a:ext>
                </a:extLst>
              </p:cNvPr>
              <p:cNvSpPr txBox="1">
                <a:spLocks noRot="1" noChangeAspect="1" noMove="1" noResize="1" noEditPoints="1" noAdjustHandles="1" noChangeArrowheads="1" noChangeShapeType="1" noTextEdit="1"/>
              </p:cNvSpPr>
              <p:nvPr/>
            </p:nvSpPr>
            <p:spPr bwMode="auto">
              <a:xfrm>
                <a:off x="7396122" y="4737858"/>
                <a:ext cx="1058751" cy="555793"/>
              </a:xfrm>
              <a:prstGeom prst="rect">
                <a:avLst/>
              </a:prstGeom>
              <a:blipFill>
                <a:blip r:embed="rId8"/>
                <a:stretch>
                  <a:fillRect l="-3529" r="-3529" b="-11111"/>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09F73860-2A72-A44A-A477-D3EF7C19E56A}"/>
                  </a:ext>
                </a:extLst>
              </p:cNvPr>
              <p:cNvSpPr txBox="1"/>
              <p:nvPr/>
            </p:nvSpPr>
            <p:spPr bwMode="auto">
              <a:xfrm>
                <a:off x="7399882" y="4036453"/>
                <a:ext cx="865430" cy="555793"/>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r>
                            <a:rPr kumimoji="1" lang="en-US" altLang="zh-TW" sz="1800" b="0" i="1" smtClean="0">
                              <a:latin typeface="Cambria Math" panose="02040503050406030204" pitchFamily="18" charset="0"/>
                            </a:rPr>
                            <m:t>𝑥</m:t>
                          </m:r>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=0</m:t>
                      </m:r>
                    </m:oMath>
                  </m:oMathPara>
                </a14:m>
                <a:endParaRPr kumimoji="1" lang="zh-TW" altLang="en-US" sz="1800" dirty="0"/>
              </a:p>
            </p:txBody>
          </p:sp>
        </mc:Choice>
        <mc:Fallback xmlns="">
          <p:sp>
            <p:nvSpPr>
              <p:cNvPr id="22" name="文字方塊 21">
                <a:extLst>
                  <a:ext uri="{FF2B5EF4-FFF2-40B4-BE49-F238E27FC236}">
                    <a16:creationId xmlns:a16="http://schemas.microsoft.com/office/drawing/2014/main" id="{09F73860-2A72-A44A-A477-D3EF7C19E56A}"/>
                  </a:ext>
                </a:extLst>
              </p:cNvPr>
              <p:cNvSpPr txBox="1">
                <a:spLocks noRot="1" noChangeAspect="1" noMove="1" noResize="1" noEditPoints="1" noAdjustHandles="1" noChangeArrowheads="1" noChangeShapeType="1" noTextEdit="1"/>
              </p:cNvSpPr>
              <p:nvPr/>
            </p:nvSpPr>
            <p:spPr bwMode="auto">
              <a:xfrm>
                <a:off x="7399882" y="4036453"/>
                <a:ext cx="865430" cy="555793"/>
              </a:xfrm>
              <a:prstGeom prst="rect">
                <a:avLst/>
              </a:prstGeom>
              <a:blipFill>
                <a:blip r:embed="rId9"/>
                <a:stretch>
                  <a:fillRect l="-5797" r="-4348" b="-11111"/>
                </a:stretch>
              </a:blipFill>
              <a:ln w="9525">
                <a:noFill/>
                <a:miter lim="800000"/>
                <a:headEnd/>
                <a:tailEnd/>
              </a:ln>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5"/>
                                        </p:tgtEl>
                                        <p:attrNameLst>
                                          <p:attrName>style.visibility</p:attrName>
                                        </p:attrNameLst>
                                      </p:cBhvr>
                                      <p:to>
                                        <p:strVal val="visible"/>
                                      </p:to>
                                    </p:set>
                                    <p:anim calcmode="lin" valueType="num">
                                      <p:cBhvr additive="base">
                                        <p:cTn id="13" dur="500" fill="hold"/>
                                        <p:tgtEl>
                                          <p:spTgt spid="41985"/>
                                        </p:tgtEl>
                                        <p:attrNameLst>
                                          <p:attrName>ppt_x</p:attrName>
                                        </p:attrNameLst>
                                      </p:cBhvr>
                                      <p:tavLst>
                                        <p:tav tm="0">
                                          <p:val>
                                            <p:strVal val="#ppt_x"/>
                                          </p:val>
                                        </p:tav>
                                        <p:tav tm="100000">
                                          <p:val>
                                            <p:strVal val="#ppt_x"/>
                                          </p:val>
                                        </p:tav>
                                      </p:tavLst>
                                    </p:anim>
                                    <p:anim calcmode="lin" valueType="num">
                                      <p:cBhvr additive="base">
                                        <p:cTn id="14" dur="500" fill="hold"/>
                                        <p:tgtEl>
                                          <p:spTgt spid="4198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227"/>
                                        </p:tgtEl>
                                        <p:attrNameLst>
                                          <p:attrName>style.visibility</p:attrName>
                                        </p:attrNameLst>
                                      </p:cBhvr>
                                      <p:to>
                                        <p:strVal val="visible"/>
                                      </p:to>
                                    </p:set>
                                    <p:anim calcmode="lin" valueType="num">
                                      <p:cBhvr additive="base">
                                        <p:cTn id="31" dur="500" fill="hold"/>
                                        <p:tgtEl>
                                          <p:spTgt spid="9227"/>
                                        </p:tgtEl>
                                        <p:attrNameLst>
                                          <p:attrName>ppt_x</p:attrName>
                                        </p:attrNameLst>
                                      </p:cBhvr>
                                      <p:tavLst>
                                        <p:tav tm="0">
                                          <p:val>
                                            <p:strVal val="#ppt_x"/>
                                          </p:val>
                                        </p:tav>
                                        <p:tav tm="100000">
                                          <p:val>
                                            <p:strVal val="#ppt_x"/>
                                          </p:val>
                                        </p:tav>
                                      </p:tavLst>
                                    </p:anim>
                                    <p:anim calcmode="lin" valueType="num">
                                      <p:cBhvr additive="base">
                                        <p:cTn id="32" dur="500" fill="hold"/>
                                        <p:tgtEl>
                                          <p:spTgt spid="922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 grpId="0"/>
      <p:bldP spid="9227" grpId="0"/>
      <p:bldP spid="13" grpId="0" animBg="1"/>
      <p:bldP spid="15" grpId="0" animBg="1"/>
      <p:bldP spid="18" grpId="0" animBg="1"/>
      <p:bldP spid="19" grpId="0" animBg="1"/>
      <p:bldP spid="20" grpId="0" animBg="1"/>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0" descr="D:\Dropbox\Documents\課程\YoungTextBook\Images\Chapter03\A_Images\A_Figures_and_Photos\03_17_Figur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589" t="1923" r="18589" b="14658"/>
          <a:stretch/>
        </p:blipFill>
        <p:spPr bwMode="auto">
          <a:xfrm>
            <a:off x="2320515" y="1160450"/>
            <a:ext cx="6801395" cy="256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3" name="Rectangle 4"/>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44034" name="Rectangle 6"/>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pic>
        <p:nvPicPr>
          <p:cNvPr id="44035" name="Picture 3" descr="E:\Media\Chapter2\Images\02_01Figure-F.jpg"/>
          <p:cNvPicPr>
            <a:picLocks noChangeAspect="1" noChangeArrowheads="1"/>
          </p:cNvPicPr>
          <p:nvPr/>
        </p:nvPicPr>
        <p:blipFill>
          <a:blip r:embed="rId3" cstate="print">
            <a:extLst>
              <a:ext uri="{28A0092B-C50C-407E-A947-70E740481C1C}">
                <a14:useLocalDpi xmlns:a14="http://schemas.microsoft.com/office/drawing/2010/main" val="0"/>
              </a:ext>
            </a:extLst>
          </a:blip>
          <a:srcRect b="93797"/>
          <a:stretch>
            <a:fillRect/>
          </a:stretch>
        </p:blipFill>
        <p:spPr bwMode="auto">
          <a:xfrm>
            <a:off x="80162" y="900067"/>
            <a:ext cx="364331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文字方塊 13"/>
          <p:cNvSpPr txBox="1">
            <a:spLocks noChangeArrowheads="1"/>
          </p:cNvSpPr>
          <p:nvPr/>
        </p:nvSpPr>
        <p:spPr bwMode="auto">
          <a:xfrm>
            <a:off x="403250" y="252367"/>
            <a:ext cx="2610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水平方向是等速運動：</a:t>
            </a:r>
          </a:p>
        </p:txBody>
      </p:sp>
      <p:sp>
        <p:nvSpPr>
          <p:cNvPr id="44037" name="文字方塊 14"/>
          <p:cNvSpPr txBox="1">
            <a:spLocks noChangeArrowheads="1"/>
          </p:cNvSpPr>
          <p:nvPr/>
        </p:nvSpPr>
        <p:spPr bwMode="auto">
          <a:xfrm>
            <a:off x="215111" y="2249904"/>
            <a:ext cx="33271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垂直方向為有初速的自由落體：</a:t>
            </a:r>
          </a:p>
        </p:txBody>
      </p:sp>
      <p:pic>
        <p:nvPicPr>
          <p:cNvPr id="12306" name="Picture 19" descr="D:\Dropbox\Documents\課程\YoungTextBook\Images\Chapter03\A_Images\A_Figures_and_Photos\03_18_Fig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6989" y="3902335"/>
            <a:ext cx="2326248" cy="26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文字方塊 21"/>
          <p:cNvSpPr txBox="1">
            <a:spLocks noChangeArrowheads="1"/>
          </p:cNvSpPr>
          <p:nvPr/>
        </p:nvSpPr>
        <p:spPr bwMode="auto">
          <a:xfrm>
            <a:off x="403250" y="1668853"/>
            <a:ext cx="31390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兩者疊加得到拋體運動軌跡：</a:t>
            </a:r>
          </a:p>
        </p:txBody>
      </p:sp>
      <p:pic>
        <p:nvPicPr>
          <p:cNvPr id="44043" name="Picture 3" descr="F02_11"/>
          <p:cNvPicPr>
            <a:picLocks noChangeAspect="1" noChangeArrowheads="1"/>
          </p:cNvPicPr>
          <p:nvPr/>
        </p:nvPicPr>
        <p:blipFill>
          <a:blip r:embed="rId5">
            <a:extLst>
              <a:ext uri="{28A0092B-C50C-407E-A947-70E740481C1C}">
                <a14:useLocalDpi xmlns:a14="http://schemas.microsoft.com/office/drawing/2010/main" val="0"/>
              </a:ext>
            </a:extLst>
          </a:blip>
          <a:srcRect l="33829" r="39146" b="4886"/>
          <a:stretch>
            <a:fillRect/>
          </a:stretch>
        </p:blipFill>
        <p:spPr bwMode="auto">
          <a:xfrm>
            <a:off x="210763" y="2683646"/>
            <a:ext cx="858838"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4" name="Rectangle 11"/>
          <p:cNvSpPr>
            <a:spLocks noChangeArrowheads="1"/>
          </p:cNvSpPr>
          <p:nvPr/>
        </p:nvSpPr>
        <p:spPr bwMode="auto">
          <a:xfrm>
            <a:off x="929901" y="3655196"/>
            <a:ext cx="144462" cy="1763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44045" name="Rectangle 12"/>
          <p:cNvSpPr>
            <a:spLocks noChangeArrowheads="1"/>
          </p:cNvSpPr>
          <p:nvPr/>
        </p:nvSpPr>
        <p:spPr bwMode="auto">
          <a:xfrm>
            <a:off x="210763" y="3680596"/>
            <a:ext cx="360363" cy="1450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27" name="矩形 26"/>
          <p:cNvSpPr/>
          <p:nvPr/>
        </p:nvSpPr>
        <p:spPr>
          <a:xfrm>
            <a:off x="210763" y="3186884"/>
            <a:ext cx="360363" cy="387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4" name="文字方塊 3"/>
              <p:cNvSpPr txBox="1"/>
              <p:nvPr/>
            </p:nvSpPr>
            <p:spPr bwMode="auto">
              <a:xfrm>
                <a:off x="4139952" y="5257349"/>
                <a:ext cx="2232248" cy="375552"/>
              </a:xfrm>
              <a:prstGeom prst="rect">
                <a:avLst/>
              </a:prstGeom>
              <a:noFill/>
              <a:ln w="9525">
                <a:noFill/>
                <a:miter lim="800000"/>
                <a:headEnd/>
                <a:tailEnd/>
              </a:ln>
            </p:spPr>
            <p:txBody>
              <a:bodyPr wrap="square" rtlCol="0">
                <a:spAutoFit/>
              </a:bodyPr>
              <a:lstStyle/>
              <a:p>
                <a:pPr>
                  <a:spcBef>
                    <a:spcPct val="50000"/>
                  </a:spcBef>
                </a:pPr>
                <a:r>
                  <a:rPr lang="zh-TW" altLang="en-US" sz="1800" dirty="0"/>
                  <a:t>起始條件：</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a:rPr>
                          <m:t>0</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𝑦</m:t>
                        </m:r>
                      </m:e>
                      <m:sub>
                        <m:r>
                          <a:rPr lang="en-US" altLang="zh-TW" sz="1800" b="0" i="1" smtClean="0">
                            <a:latin typeface="Cambria Math"/>
                          </a:rPr>
                          <m:t>0</m:t>
                        </m:r>
                      </m:sub>
                    </m:sSub>
                  </m:oMath>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4139952" y="5257349"/>
                <a:ext cx="2232248" cy="375552"/>
              </a:xfrm>
              <a:prstGeom prst="rect">
                <a:avLst/>
              </a:prstGeom>
              <a:blipFill rotWithShape="1">
                <a:blip r:embed="rId15"/>
                <a:stretch>
                  <a:fillRect l="-2186" t="-6452" b="-24194"/>
                </a:stretch>
              </a:blipFill>
              <a:ln w="9525">
                <a:noFill/>
                <a:miter lim="800000"/>
                <a:headEnd/>
                <a:tailEnd/>
              </a:ln>
            </p:spPr>
            <p:txBody>
              <a:bodyPr/>
              <a:lstStyle/>
              <a:p>
                <a:r>
                  <a:rPr lang="zh-TW" altLang="en-US">
                    <a:noFill/>
                  </a:rPr>
                  <a:t> </a:t>
                </a:r>
              </a:p>
            </p:txBody>
          </p:sp>
        </mc:Fallback>
      </mc:AlternateContent>
      <p:sp>
        <p:nvSpPr>
          <p:cNvPr id="20" name="Text Box 10"/>
          <p:cNvSpPr txBox="1">
            <a:spLocks noChangeArrowheads="1"/>
          </p:cNvSpPr>
          <p:nvPr/>
        </p:nvSpPr>
        <p:spPr bwMode="auto">
          <a:xfrm>
            <a:off x="1125845" y="4901839"/>
            <a:ext cx="52562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latin typeface="Arial" pitchFamily="34" charset="0"/>
              </a:rPr>
              <a:t>垂直運動即一自由落體，水平運動即一等速運動。</a:t>
            </a:r>
          </a:p>
        </p:txBody>
      </p:sp>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44D2B505-AE79-6848-9226-D4047C9DA4C7}"/>
                  </a:ext>
                </a:extLst>
              </p:cNvPr>
              <p:cNvSpPr txBox="1"/>
              <p:nvPr/>
            </p:nvSpPr>
            <p:spPr bwMode="auto">
              <a:xfrm>
                <a:off x="2415393" y="4270607"/>
                <a:ext cx="2732671" cy="518604"/>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rPr>
                        <m:t>𝑦</m:t>
                      </m:r>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𝑡</m:t>
                          </m:r>
                        </m:e>
                      </m:d>
                      <m:r>
                        <a:rPr lang="en-US" altLang="zh-TW" sz="180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i="1">
                          <a:latin typeface="Cambria Math" panose="02040503050406030204" pitchFamily="18" charset="0"/>
                        </a:rPr>
                        <m:t>𝑔</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25" name="文字方塊 24">
                <a:extLst>
                  <a:ext uri="{FF2B5EF4-FFF2-40B4-BE49-F238E27FC236}">
                    <a16:creationId xmlns:a16="http://schemas.microsoft.com/office/drawing/2014/main" id="{44D2B505-AE79-6848-9226-D4047C9DA4C7}"/>
                  </a:ext>
                </a:extLst>
              </p:cNvPr>
              <p:cNvSpPr txBox="1">
                <a:spLocks noRot="1" noChangeAspect="1" noMove="1" noResize="1" noEditPoints="1" noAdjustHandles="1" noChangeArrowheads="1" noChangeShapeType="1" noTextEdit="1"/>
              </p:cNvSpPr>
              <p:nvPr/>
            </p:nvSpPr>
            <p:spPr bwMode="auto">
              <a:xfrm>
                <a:off x="2415393" y="4270607"/>
                <a:ext cx="2732671" cy="518604"/>
              </a:xfrm>
              <a:prstGeom prst="rect">
                <a:avLst/>
              </a:prstGeom>
              <a:blipFill>
                <a:blip r:embed="rId16"/>
                <a:stretch>
                  <a:fillRect l="-1852" t="-4762" b="-1190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29C0A2E7-6FE5-6142-BAAC-9EAC14D04A8E}"/>
                  </a:ext>
                </a:extLst>
              </p:cNvPr>
              <p:cNvSpPr txBox="1"/>
              <p:nvPr/>
            </p:nvSpPr>
            <p:spPr bwMode="auto">
              <a:xfrm>
                <a:off x="2858044" y="100480"/>
                <a:ext cx="865430" cy="55579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r>
                            <a:rPr kumimoji="1" lang="en-US" altLang="zh-TW" sz="1800" b="0" i="1" smtClean="0">
                              <a:latin typeface="Cambria Math" panose="02040503050406030204" pitchFamily="18" charset="0"/>
                            </a:rPr>
                            <m:t>𝑥</m:t>
                          </m:r>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=0</m:t>
                      </m:r>
                    </m:oMath>
                  </m:oMathPara>
                </a14:m>
                <a:endParaRPr kumimoji="1" lang="zh-TW" altLang="en-US" sz="1800" dirty="0"/>
              </a:p>
            </p:txBody>
          </p:sp>
        </mc:Choice>
        <mc:Fallback xmlns="">
          <p:sp>
            <p:nvSpPr>
              <p:cNvPr id="26" name="文字方塊 25">
                <a:extLst>
                  <a:ext uri="{FF2B5EF4-FFF2-40B4-BE49-F238E27FC236}">
                    <a16:creationId xmlns:a16="http://schemas.microsoft.com/office/drawing/2014/main" id="{29C0A2E7-6FE5-6142-BAAC-9EAC14D04A8E}"/>
                  </a:ext>
                </a:extLst>
              </p:cNvPr>
              <p:cNvSpPr txBox="1">
                <a:spLocks noRot="1" noChangeAspect="1" noMove="1" noResize="1" noEditPoints="1" noAdjustHandles="1" noChangeArrowheads="1" noChangeShapeType="1" noTextEdit="1"/>
              </p:cNvSpPr>
              <p:nvPr/>
            </p:nvSpPr>
            <p:spPr bwMode="auto">
              <a:xfrm>
                <a:off x="2858044" y="100480"/>
                <a:ext cx="865430" cy="555793"/>
              </a:xfrm>
              <a:prstGeom prst="rect">
                <a:avLst/>
              </a:prstGeom>
              <a:blipFill>
                <a:blip r:embed="rId17"/>
                <a:stretch>
                  <a:fillRect l="-7246" r="-4348" b="-1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03C80A43-48F8-534E-B309-54C6ED13CAC0}"/>
                  </a:ext>
                </a:extLst>
              </p:cNvPr>
              <p:cNvSpPr txBox="1"/>
              <p:nvPr/>
            </p:nvSpPr>
            <p:spPr bwMode="auto">
              <a:xfrm>
                <a:off x="1242300" y="4259155"/>
                <a:ext cx="1058751" cy="55579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r>
                            <a:rPr kumimoji="1" lang="en-US" altLang="zh-TW" sz="1800" b="0" i="1" smtClean="0">
                              <a:latin typeface="Cambria Math" panose="02040503050406030204" pitchFamily="18" charset="0"/>
                            </a:rPr>
                            <m:t>𝑦</m:t>
                          </m:r>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oMath>
                  </m:oMathPara>
                </a14:m>
                <a:endParaRPr kumimoji="1" lang="zh-TW" altLang="en-US" sz="1800" dirty="0"/>
              </a:p>
            </p:txBody>
          </p:sp>
        </mc:Choice>
        <mc:Fallback xmlns="">
          <p:sp>
            <p:nvSpPr>
              <p:cNvPr id="28" name="文字方塊 27">
                <a:extLst>
                  <a:ext uri="{FF2B5EF4-FFF2-40B4-BE49-F238E27FC236}">
                    <a16:creationId xmlns:a16="http://schemas.microsoft.com/office/drawing/2014/main" id="{03C80A43-48F8-534E-B309-54C6ED13CAC0}"/>
                  </a:ext>
                </a:extLst>
              </p:cNvPr>
              <p:cNvSpPr txBox="1">
                <a:spLocks noRot="1" noChangeAspect="1" noMove="1" noResize="1" noEditPoints="1" noAdjustHandles="1" noChangeArrowheads="1" noChangeShapeType="1" noTextEdit="1"/>
              </p:cNvSpPr>
              <p:nvPr/>
            </p:nvSpPr>
            <p:spPr bwMode="auto">
              <a:xfrm>
                <a:off x="1242300" y="4259155"/>
                <a:ext cx="1058751" cy="555793"/>
              </a:xfrm>
              <a:prstGeom prst="rect">
                <a:avLst/>
              </a:prstGeom>
              <a:blipFill>
                <a:blip r:embed="rId18"/>
                <a:stretch>
                  <a:fillRect l="-4762" r="-4762" b="-1111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B0A18BAD-F334-DE4C-A109-1241CA41CFAC}"/>
                  </a:ext>
                </a:extLst>
              </p:cNvPr>
              <p:cNvSpPr txBox="1"/>
              <p:nvPr/>
            </p:nvSpPr>
            <p:spPr bwMode="auto">
              <a:xfrm>
                <a:off x="2447394" y="3801866"/>
                <a:ext cx="1616083" cy="298928"/>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𝑣</m:t>
                          </m:r>
                        </m:e>
                        <m:sub>
                          <m:r>
                            <a:rPr kumimoji="1" lang="en-US" altLang="zh-TW" sz="1800" b="0" i="1" smtClean="0">
                              <a:latin typeface="Cambria Math" panose="02040503050406030204" pitchFamily="18" charset="0"/>
                            </a:rPr>
                            <m:t>𝑦</m:t>
                          </m:r>
                        </m:sub>
                      </m:sSub>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𝑔𝑡</m:t>
                      </m:r>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𝑣</m:t>
                          </m:r>
                        </m:e>
                        <m:sub>
                          <m:r>
                            <a:rPr kumimoji="1" lang="en-US" altLang="zh-TW" sz="1800" b="0" i="1" smtClean="0">
                              <a:latin typeface="Cambria Math" panose="02040503050406030204" pitchFamily="18" charset="0"/>
                            </a:rPr>
                            <m:t>𝑦</m:t>
                          </m:r>
                          <m:r>
                            <a:rPr kumimoji="1"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29" name="文字方塊 28">
                <a:extLst>
                  <a:ext uri="{FF2B5EF4-FFF2-40B4-BE49-F238E27FC236}">
                    <a16:creationId xmlns:a16="http://schemas.microsoft.com/office/drawing/2014/main" id="{B0A18BAD-F334-DE4C-A109-1241CA41CFAC}"/>
                  </a:ext>
                </a:extLst>
              </p:cNvPr>
              <p:cNvSpPr txBox="1">
                <a:spLocks noRot="1" noChangeAspect="1" noMove="1" noResize="1" noEditPoints="1" noAdjustHandles="1" noChangeArrowheads="1" noChangeShapeType="1" noTextEdit="1"/>
              </p:cNvSpPr>
              <p:nvPr/>
            </p:nvSpPr>
            <p:spPr bwMode="auto">
              <a:xfrm>
                <a:off x="2447394" y="3801866"/>
                <a:ext cx="1616083" cy="298928"/>
              </a:xfrm>
              <a:prstGeom prst="rect">
                <a:avLst/>
              </a:prstGeom>
              <a:blipFill>
                <a:blip r:embed="rId19"/>
                <a:stretch>
                  <a:fillRect l="-775" r="-1550"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0" name="文字方塊 29">
                <a:extLst>
                  <a:ext uri="{FF2B5EF4-FFF2-40B4-BE49-F238E27FC236}">
                    <a16:creationId xmlns:a16="http://schemas.microsoft.com/office/drawing/2014/main" id="{4F70F5C1-B9D6-2349-9320-ECA1C338FB05}"/>
                  </a:ext>
                </a:extLst>
              </p:cNvPr>
              <p:cNvSpPr txBox="1"/>
              <p:nvPr/>
            </p:nvSpPr>
            <p:spPr bwMode="auto">
              <a:xfrm>
                <a:off x="4190396" y="277818"/>
                <a:ext cx="913520" cy="276999"/>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𝑣</m:t>
                          </m:r>
                        </m:e>
                        <m:sub>
                          <m:r>
                            <a:rPr kumimoji="1" lang="en-US" altLang="zh-TW" sz="1800" b="0" i="1" smtClean="0">
                              <a:latin typeface="Cambria Math" panose="02040503050406030204" pitchFamily="18" charset="0"/>
                            </a:rPr>
                            <m:t>𝑥</m:t>
                          </m:r>
                        </m:sub>
                      </m:sSub>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𝑣</m:t>
                          </m:r>
                        </m:e>
                        <m:sub>
                          <m:r>
                            <a:rPr kumimoji="1" lang="en-US" altLang="zh-TW" sz="1800" b="0" i="1" smtClean="0">
                              <a:latin typeface="Cambria Math" panose="02040503050406030204" pitchFamily="18" charset="0"/>
                            </a:rPr>
                            <m:t>𝑥</m:t>
                          </m:r>
                          <m:r>
                            <a:rPr kumimoji="1"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30" name="文字方塊 29">
                <a:extLst>
                  <a:ext uri="{FF2B5EF4-FFF2-40B4-BE49-F238E27FC236}">
                    <a16:creationId xmlns:a16="http://schemas.microsoft.com/office/drawing/2014/main" id="{4F70F5C1-B9D6-2349-9320-ECA1C338FB05}"/>
                  </a:ext>
                </a:extLst>
              </p:cNvPr>
              <p:cNvSpPr txBox="1">
                <a:spLocks noRot="1" noChangeAspect="1" noMove="1" noResize="1" noEditPoints="1" noAdjustHandles="1" noChangeArrowheads="1" noChangeShapeType="1" noTextEdit="1"/>
              </p:cNvSpPr>
              <p:nvPr/>
            </p:nvSpPr>
            <p:spPr bwMode="auto">
              <a:xfrm>
                <a:off x="4190396" y="277818"/>
                <a:ext cx="913520" cy="276999"/>
              </a:xfrm>
              <a:prstGeom prst="rect">
                <a:avLst/>
              </a:prstGeom>
              <a:blipFill>
                <a:blip r:embed="rId20"/>
                <a:stretch>
                  <a:fillRect l="-2740" r="-1370" b="-1363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DF5E3B44-2027-FC49-9D9E-AA535C478D6B}"/>
                  </a:ext>
                </a:extLst>
              </p:cNvPr>
              <p:cNvSpPr txBox="1"/>
              <p:nvPr/>
            </p:nvSpPr>
            <p:spPr bwMode="auto">
              <a:xfrm>
                <a:off x="5374914" y="277818"/>
                <a:ext cx="1708866" cy="276999"/>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𝑥</m:t>
                      </m:r>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𝑡</m:t>
                          </m:r>
                        </m:e>
                      </m:d>
                      <m:r>
                        <a:rPr lang="en-US" altLang="zh-TW" sz="180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31" name="文字方塊 30">
                <a:extLst>
                  <a:ext uri="{FF2B5EF4-FFF2-40B4-BE49-F238E27FC236}">
                    <a16:creationId xmlns:a16="http://schemas.microsoft.com/office/drawing/2014/main" id="{DF5E3B44-2027-FC49-9D9E-AA535C478D6B}"/>
                  </a:ext>
                </a:extLst>
              </p:cNvPr>
              <p:cNvSpPr txBox="1">
                <a:spLocks noRot="1" noChangeAspect="1" noMove="1" noResize="1" noEditPoints="1" noAdjustHandles="1" noChangeArrowheads="1" noChangeShapeType="1" noTextEdit="1"/>
              </p:cNvSpPr>
              <p:nvPr/>
            </p:nvSpPr>
            <p:spPr bwMode="auto">
              <a:xfrm>
                <a:off x="5374914" y="277818"/>
                <a:ext cx="1708866" cy="276999"/>
              </a:xfrm>
              <a:prstGeom prst="rect">
                <a:avLst/>
              </a:prstGeom>
              <a:blipFill>
                <a:blip r:embed="rId21"/>
                <a:stretch>
                  <a:fillRect l="-1481" r="-741" b="-1363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2" name="文字方塊 31">
                <a:extLst>
                  <a:ext uri="{FF2B5EF4-FFF2-40B4-BE49-F238E27FC236}">
                    <a16:creationId xmlns:a16="http://schemas.microsoft.com/office/drawing/2014/main" id="{DFE05F02-C59A-8C43-8638-53664F9018D2}"/>
                  </a:ext>
                </a:extLst>
              </p:cNvPr>
              <p:cNvSpPr txBox="1"/>
              <p:nvPr/>
            </p:nvSpPr>
            <p:spPr bwMode="auto">
              <a:xfrm>
                <a:off x="4193226" y="5709047"/>
                <a:ext cx="1620764"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𝑣</m:t>
                          </m:r>
                        </m:e>
                        <m:sub>
                          <m:r>
                            <a:rPr kumimoji="1" lang="en-US" altLang="zh-TW" sz="1800" b="0" i="1" smtClean="0">
                              <a:latin typeface="Cambria Math" panose="02040503050406030204" pitchFamily="18" charset="0"/>
                            </a:rPr>
                            <m:t>𝑥</m:t>
                          </m:r>
                          <m:r>
                            <a:rPr kumimoji="1" lang="en-US" altLang="zh-TW" sz="1800" b="0" i="1" smtClean="0">
                              <a:latin typeface="Cambria Math" panose="02040503050406030204" pitchFamily="18" charset="0"/>
                            </a:rPr>
                            <m:t>0</m:t>
                          </m:r>
                        </m:sub>
                      </m:sSub>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𝑣</m:t>
                          </m:r>
                        </m:e>
                        <m:sub>
                          <m:r>
                            <a:rPr kumimoji="1" lang="en-US" altLang="zh-TW" sz="1800" b="0" i="1" smtClean="0">
                              <a:latin typeface="Cambria Math" panose="02040503050406030204" pitchFamily="18" charset="0"/>
                            </a:rPr>
                            <m:t>0</m:t>
                          </m:r>
                        </m:sub>
                      </m:sSub>
                      <m:func>
                        <m:funcPr>
                          <m:ctrlPr>
                            <a:rPr kumimoji="1" lang="en-US" altLang="zh-TW" sz="1800" b="0" i="1" smtClean="0">
                              <a:latin typeface="Cambria Math" panose="02040503050406030204" pitchFamily="18" charset="0"/>
                            </a:rPr>
                          </m:ctrlPr>
                        </m:funcPr>
                        <m:fName>
                          <m:r>
                            <m:rPr>
                              <m:sty m:val="p"/>
                            </m:rPr>
                            <a:rPr kumimoji="1" lang="en-US" altLang="zh-TW" sz="1800" b="0" i="0" smtClean="0">
                              <a:latin typeface="Cambria Math" panose="02040503050406030204" pitchFamily="18" charset="0"/>
                            </a:rPr>
                            <m:t>cos</m:t>
                          </m:r>
                        </m:fName>
                        <m:e>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ea typeface="Cambria Math" panose="02040503050406030204" pitchFamily="18" charset="0"/>
                                </a:rPr>
                                <m:t>𝛼</m:t>
                              </m:r>
                            </m:e>
                            <m:sub>
                              <m:r>
                                <a:rPr kumimoji="1" lang="en-US" altLang="zh-TW" sz="1800" b="0" i="1" smtClean="0">
                                  <a:latin typeface="Cambria Math" panose="02040503050406030204" pitchFamily="18" charset="0"/>
                                </a:rPr>
                                <m:t>0</m:t>
                              </m:r>
                            </m:sub>
                          </m:sSub>
                        </m:e>
                      </m:func>
                    </m:oMath>
                  </m:oMathPara>
                </a14:m>
                <a:endParaRPr kumimoji="1" lang="zh-TW" altLang="en-US" sz="1800" dirty="0"/>
              </a:p>
            </p:txBody>
          </p:sp>
        </mc:Choice>
        <mc:Fallback xmlns="">
          <p:sp>
            <p:nvSpPr>
              <p:cNvPr id="32" name="文字方塊 31">
                <a:extLst>
                  <a:ext uri="{FF2B5EF4-FFF2-40B4-BE49-F238E27FC236}">
                    <a16:creationId xmlns:a16="http://schemas.microsoft.com/office/drawing/2014/main" id="{DFE05F02-C59A-8C43-8638-53664F9018D2}"/>
                  </a:ext>
                </a:extLst>
              </p:cNvPr>
              <p:cNvSpPr txBox="1">
                <a:spLocks noRot="1" noChangeAspect="1" noMove="1" noResize="1" noEditPoints="1" noAdjustHandles="1" noChangeArrowheads="1" noChangeShapeType="1" noTextEdit="1"/>
              </p:cNvSpPr>
              <p:nvPr/>
            </p:nvSpPr>
            <p:spPr bwMode="auto">
              <a:xfrm>
                <a:off x="4193226" y="5709047"/>
                <a:ext cx="1620764" cy="276999"/>
              </a:xfrm>
              <a:prstGeom prst="rect">
                <a:avLst/>
              </a:prstGeom>
              <a:blipFill>
                <a:blip r:embed="rId22"/>
                <a:stretch>
                  <a:fillRect b="-13636"/>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8409C848-6166-2F48-869D-2458BFAF3F55}"/>
                  </a:ext>
                </a:extLst>
              </p:cNvPr>
              <p:cNvSpPr txBox="1"/>
              <p:nvPr/>
            </p:nvSpPr>
            <p:spPr bwMode="auto">
              <a:xfrm>
                <a:off x="4190396" y="6079230"/>
                <a:ext cx="1540614" cy="298928"/>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𝑣</m:t>
                          </m:r>
                        </m:e>
                        <m:sub>
                          <m:r>
                            <a:rPr kumimoji="1" lang="en-US" altLang="zh-TW" sz="1800" b="0" i="1" smtClean="0">
                              <a:latin typeface="Cambria Math" panose="02040503050406030204" pitchFamily="18" charset="0"/>
                            </a:rPr>
                            <m:t>𝑦</m:t>
                          </m:r>
                          <m:r>
                            <a:rPr kumimoji="1" lang="en-US" altLang="zh-TW" sz="1800" b="0" i="1" smtClean="0">
                              <a:latin typeface="Cambria Math" panose="02040503050406030204" pitchFamily="18" charset="0"/>
                            </a:rPr>
                            <m:t>0</m:t>
                          </m:r>
                        </m:sub>
                      </m:sSub>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𝑣</m:t>
                          </m:r>
                        </m:e>
                        <m:sub>
                          <m:r>
                            <a:rPr kumimoji="1" lang="en-US" altLang="zh-TW" sz="1800" b="0" i="1" smtClean="0">
                              <a:latin typeface="Cambria Math" panose="02040503050406030204" pitchFamily="18" charset="0"/>
                            </a:rPr>
                            <m:t>0</m:t>
                          </m:r>
                        </m:sub>
                      </m:sSub>
                      <m:func>
                        <m:funcPr>
                          <m:ctrlPr>
                            <a:rPr kumimoji="1" lang="en-US" altLang="zh-TW" sz="1800" b="0" i="1" smtClean="0">
                              <a:latin typeface="Cambria Math" panose="02040503050406030204" pitchFamily="18" charset="0"/>
                            </a:rPr>
                          </m:ctrlPr>
                        </m:funcPr>
                        <m:fName>
                          <m:r>
                            <m:rPr>
                              <m:sty m:val="p"/>
                            </m:rPr>
                            <a:rPr kumimoji="1" lang="en-US" altLang="zh-TW" sz="1800" b="0" i="0" smtClean="0">
                              <a:latin typeface="Cambria Math" panose="02040503050406030204" pitchFamily="18" charset="0"/>
                            </a:rPr>
                            <m:t>sin</m:t>
                          </m:r>
                        </m:fName>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𝛼</m:t>
                              </m:r>
                            </m:e>
                            <m:sub>
                              <m:r>
                                <a:rPr lang="en-US" altLang="zh-TW" sz="1800" i="1">
                                  <a:latin typeface="Cambria Math" panose="02040503050406030204" pitchFamily="18" charset="0"/>
                                </a:rPr>
                                <m:t>0</m:t>
                              </m:r>
                            </m:sub>
                          </m:sSub>
                        </m:e>
                      </m:func>
                    </m:oMath>
                  </m:oMathPara>
                </a14:m>
                <a:endParaRPr kumimoji="1" lang="zh-TW" altLang="en-US" sz="1800" dirty="0"/>
              </a:p>
            </p:txBody>
          </p:sp>
        </mc:Choice>
        <mc:Fallback xmlns="">
          <p:sp>
            <p:nvSpPr>
              <p:cNvPr id="33" name="文字方塊 32">
                <a:extLst>
                  <a:ext uri="{FF2B5EF4-FFF2-40B4-BE49-F238E27FC236}">
                    <a16:creationId xmlns:a16="http://schemas.microsoft.com/office/drawing/2014/main" id="{8409C848-6166-2F48-869D-2458BFAF3F55}"/>
                  </a:ext>
                </a:extLst>
              </p:cNvPr>
              <p:cNvSpPr txBox="1">
                <a:spLocks noRot="1" noChangeAspect="1" noMove="1" noResize="1" noEditPoints="1" noAdjustHandles="1" noChangeArrowheads="1" noChangeShapeType="1" noTextEdit="1"/>
              </p:cNvSpPr>
              <p:nvPr/>
            </p:nvSpPr>
            <p:spPr bwMode="auto">
              <a:xfrm>
                <a:off x="4190396" y="6079230"/>
                <a:ext cx="1540614" cy="298928"/>
              </a:xfrm>
              <a:prstGeom prst="rect">
                <a:avLst/>
              </a:prstGeom>
              <a:blipFill>
                <a:blip r:embed="rId23"/>
                <a:stretch>
                  <a:fillRect l="-1639" b="-25000"/>
                </a:stretch>
              </a:blipFill>
              <a:ln w="9525">
                <a:noFill/>
                <a:miter lim="800000"/>
                <a:headEnd/>
                <a:tailEnd/>
              </a:ln>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additive="base">
                                        <p:cTn id="7" dur="500" fill="hold"/>
                                        <p:tgtEl>
                                          <p:spTgt spid="44037"/>
                                        </p:tgtEl>
                                        <p:attrNameLst>
                                          <p:attrName>ppt_x</p:attrName>
                                        </p:attrNameLst>
                                      </p:cBhvr>
                                      <p:tavLst>
                                        <p:tav tm="0">
                                          <p:val>
                                            <p:strVal val="#ppt_x"/>
                                          </p:val>
                                        </p:tav>
                                        <p:tav tm="100000">
                                          <p:val>
                                            <p:strVal val="#ppt_x"/>
                                          </p:val>
                                        </p:tav>
                                      </p:tavLst>
                                    </p:anim>
                                    <p:anim calcmode="lin" valueType="num">
                                      <p:cBhvr additive="base">
                                        <p:cTn id="8" dur="500" fill="hold"/>
                                        <p:tgtEl>
                                          <p:spTgt spid="440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043"/>
                                        </p:tgtEl>
                                        <p:attrNameLst>
                                          <p:attrName>style.visibility</p:attrName>
                                        </p:attrNameLst>
                                      </p:cBhvr>
                                      <p:to>
                                        <p:strVal val="visible"/>
                                      </p:to>
                                    </p:set>
                                    <p:anim calcmode="lin" valueType="num">
                                      <p:cBhvr additive="base">
                                        <p:cTn id="11" dur="500" fill="hold"/>
                                        <p:tgtEl>
                                          <p:spTgt spid="44043"/>
                                        </p:tgtEl>
                                        <p:attrNameLst>
                                          <p:attrName>ppt_x</p:attrName>
                                        </p:attrNameLst>
                                      </p:cBhvr>
                                      <p:tavLst>
                                        <p:tav tm="0">
                                          <p:val>
                                            <p:strVal val="#ppt_x"/>
                                          </p:val>
                                        </p:tav>
                                        <p:tav tm="100000">
                                          <p:val>
                                            <p:strVal val="#ppt_x"/>
                                          </p:val>
                                        </p:tav>
                                      </p:tavLst>
                                    </p:anim>
                                    <p:anim calcmode="lin" valueType="num">
                                      <p:cBhvr additive="base">
                                        <p:cTn id="12" dur="500" fill="hold"/>
                                        <p:tgtEl>
                                          <p:spTgt spid="4404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4044"/>
                                        </p:tgtEl>
                                        <p:attrNameLst>
                                          <p:attrName>style.visibility</p:attrName>
                                        </p:attrNameLst>
                                      </p:cBhvr>
                                      <p:to>
                                        <p:strVal val="visible"/>
                                      </p:to>
                                    </p:set>
                                    <p:anim calcmode="lin" valueType="num">
                                      <p:cBhvr additive="base">
                                        <p:cTn id="27" dur="500" fill="hold"/>
                                        <p:tgtEl>
                                          <p:spTgt spid="44044"/>
                                        </p:tgtEl>
                                        <p:attrNameLst>
                                          <p:attrName>ppt_x</p:attrName>
                                        </p:attrNameLst>
                                      </p:cBhvr>
                                      <p:tavLst>
                                        <p:tav tm="0">
                                          <p:val>
                                            <p:strVal val="#ppt_x"/>
                                          </p:val>
                                        </p:tav>
                                        <p:tav tm="100000">
                                          <p:val>
                                            <p:strVal val="#ppt_x"/>
                                          </p:val>
                                        </p:tav>
                                      </p:tavLst>
                                    </p:anim>
                                    <p:anim calcmode="lin" valueType="num">
                                      <p:cBhvr additive="base">
                                        <p:cTn id="28" dur="500" fill="hold"/>
                                        <p:tgtEl>
                                          <p:spTgt spid="4404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4045"/>
                                        </p:tgtEl>
                                        <p:attrNameLst>
                                          <p:attrName>style.visibility</p:attrName>
                                        </p:attrNameLst>
                                      </p:cBhvr>
                                      <p:to>
                                        <p:strVal val="visible"/>
                                      </p:to>
                                    </p:set>
                                    <p:anim calcmode="lin" valueType="num">
                                      <p:cBhvr additive="base">
                                        <p:cTn id="31" dur="500" fill="hold"/>
                                        <p:tgtEl>
                                          <p:spTgt spid="44045"/>
                                        </p:tgtEl>
                                        <p:attrNameLst>
                                          <p:attrName>ppt_x</p:attrName>
                                        </p:attrNameLst>
                                      </p:cBhvr>
                                      <p:tavLst>
                                        <p:tav tm="0">
                                          <p:val>
                                            <p:strVal val="#ppt_x"/>
                                          </p:val>
                                        </p:tav>
                                        <p:tav tm="100000">
                                          <p:val>
                                            <p:strVal val="#ppt_x"/>
                                          </p:val>
                                        </p:tav>
                                      </p:tavLst>
                                    </p:anim>
                                    <p:anim calcmode="lin" valueType="num">
                                      <p:cBhvr additive="base">
                                        <p:cTn id="32" dur="500" fill="hold"/>
                                        <p:tgtEl>
                                          <p:spTgt spid="4404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4041"/>
                                        </p:tgtEl>
                                        <p:attrNameLst>
                                          <p:attrName>style.visibility</p:attrName>
                                        </p:attrNameLst>
                                      </p:cBhvr>
                                      <p:to>
                                        <p:strVal val="visible"/>
                                      </p:to>
                                    </p:set>
                                    <p:anim calcmode="lin" valueType="num">
                                      <p:cBhvr additive="base">
                                        <p:cTn id="41" dur="500" fill="hold"/>
                                        <p:tgtEl>
                                          <p:spTgt spid="44041"/>
                                        </p:tgtEl>
                                        <p:attrNameLst>
                                          <p:attrName>ppt_x</p:attrName>
                                        </p:attrNameLst>
                                      </p:cBhvr>
                                      <p:tavLst>
                                        <p:tav tm="0">
                                          <p:val>
                                            <p:strVal val="#ppt_x"/>
                                          </p:val>
                                        </p:tav>
                                        <p:tav tm="100000">
                                          <p:val>
                                            <p:strVal val="#ppt_x"/>
                                          </p:val>
                                        </p:tav>
                                      </p:tavLst>
                                    </p:anim>
                                    <p:anim calcmode="lin" valueType="num">
                                      <p:cBhvr additive="base">
                                        <p:cTn id="42" dur="500" fill="hold"/>
                                        <p:tgtEl>
                                          <p:spTgt spid="4404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ppt_x"/>
                                          </p:val>
                                        </p:tav>
                                        <p:tav tm="100000">
                                          <p:val>
                                            <p:strVal val="#ppt_x"/>
                                          </p:val>
                                        </p:tav>
                                      </p:tavLst>
                                    </p:anim>
                                    <p:anim calcmode="lin" valueType="num">
                                      <p:cBhvr additive="base">
                                        <p:cTn id="60" dur="500" fill="hold"/>
                                        <p:tgtEl>
                                          <p:spTgt spid="3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306"/>
                                        </p:tgtEl>
                                        <p:attrNameLst>
                                          <p:attrName>style.visibility</p:attrName>
                                        </p:attrNameLst>
                                      </p:cBhvr>
                                      <p:to>
                                        <p:strVal val="visible"/>
                                      </p:to>
                                    </p:set>
                                    <p:anim calcmode="lin" valueType="num">
                                      <p:cBhvr additive="base">
                                        <p:cTn id="67" dur="500" fill="hold"/>
                                        <p:tgtEl>
                                          <p:spTgt spid="12306"/>
                                        </p:tgtEl>
                                        <p:attrNameLst>
                                          <p:attrName>ppt_x</p:attrName>
                                        </p:attrNameLst>
                                      </p:cBhvr>
                                      <p:tavLst>
                                        <p:tav tm="0">
                                          <p:val>
                                            <p:strVal val="#ppt_x"/>
                                          </p:val>
                                        </p:tav>
                                        <p:tav tm="100000">
                                          <p:val>
                                            <p:strVal val="#ppt_x"/>
                                          </p:val>
                                        </p:tav>
                                      </p:tavLst>
                                    </p:anim>
                                    <p:anim calcmode="lin" valueType="num">
                                      <p:cBhvr additive="base">
                                        <p:cTn id="68" dur="500" fill="hold"/>
                                        <p:tgtEl>
                                          <p:spTgt spid="123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p:bldP spid="44041" grpId="0"/>
      <p:bldP spid="44044" grpId="0" animBg="1"/>
      <p:bldP spid="44045" grpId="0" animBg="1"/>
      <p:bldP spid="27" grpId="0" animBg="1"/>
      <p:bldP spid="4" grpId="0"/>
      <p:bldP spid="20" grpId="0"/>
      <p:bldP spid="25" grpId="0" animBg="1"/>
      <p:bldP spid="28" grpId="0" animBg="1"/>
      <p:bldP spid="29" grpId="0" animBg="1"/>
      <p:bldP spid="32"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D:\Dropbox\Documents\課程\YoungTextBook\Images\Chapter03\A_Images\A_Figures_and_Photos\03_19_Figur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468260"/>
            <a:ext cx="3673103" cy="347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3" descr="D:\Dropbox\Documents\課程\YoungTextBook\Images\Chapter03\A_Images\A_Figures_and_Photos\03_19_Figur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3" y="1468260"/>
            <a:ext cx="4917947" cy="349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843808" y="5661248"/>
            <a:ext cx="3960440" cy="369332"/>
          </a:xfrm>
          <a:prstGeom prst="rect">
            <a:avLst/>
          </a:prstGeom>
        </p:spPr>
        <p:txBody>
          <a:bodyPr wrap="square">
            <a:spAutoFit/>
          </a:bodyPr>
          <a:lstStyle/>
          <a:p>
            <a:r>
              <a:rPr lang="zh-TW" altLang="en-US" sz="1800" dirty="0">
                <a:latin typeface="Arial" pitchFamily="34" charset="0"/>
              </a:rPr>
              <a:t>拋體運動的軌跡是拋物線！</a:t>
            </a:r>
            <a:endParaRPr lang="zh-TW" altLang="en-US" sz="1800" dirty="0"/>
          </a:p>
        </p:txBody>
      </p:sp>
      <p:sp>
        <p:nvSpPr>
          <p:cNvPr id="3" name="TextBox 2">
            <a:extLst>
              <a:ext uri="{FF2B5EF4-FFF2-40B4-BE49-F238E27FC236}">
                <a16:creationId xmlns:a16="http://schemas.microsoft.com/office/drawing/2014/main" id="{308ECEB7-FAD7-5A45-8847-9E5D3B5835A4}"/>
              </a:ext>
            </a:extLst>
          </p:cNvPr>
          <p:cNvSpPr txBox="1"/>
          <p:nvPr/>
        </p:nvSpPr>
        <p:spPr bwMode="auto">
          <a:xfrm>
            <a:off x="2843808" y="5259339"/>
            <a:ext cx="3888432" cy="369332"/>
          </a:xfrm>
          <a:prstGeom prst="rect">
            <a:avLst/>
          </a:prstGeom>
          <a:noFill/>
          <a:ln w="9525">
            <a:noFill/>
            <a:miter lim="800000"/>
            <a:headEnd/>
            <a:tailEnd/>
          </a:ln>
        </p:spPr>
        <p:txBody>
          <a:bodyPr wrap="square" rtlCol="0">
            <a:spAutoFit/>
          </a:bodyPr>
          <a:lstStyle/>
          <a:p>
            <a:pPr>
              <a:spcBef>
                <a:spcPct val="50000"/>
              </a:spcBef>
            </a:pPr>
            <a:r>
              <a:rPr lang="en-TW" sz="1800" dirty="0"/>
              <a:t>垂直位置為水平位置的二次函數。</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mancy-palmrea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2276475"/>
            <a:ext cx="2665412"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Line 5"/>
          <p:cNvSpPr>
            <a:spLocks noChangeShapeType="1"/>
          </p:cNvSpPr>
          <p:nvPr/>
        </p:nvSpPr>
        <p:spPr bwMode="auto">
          <a:xfrm flipV="1">
            <a:off x="4211638" y="2492375"/>
            <a:ext cx="1657350"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7411" name="Line 6"/>
          <p:cNvSpPr>
            <a:spLocks noChangeShapeType="1"/>
          </p:cNvSpPr>
          <p:nvPr/>
        </p:nvSpPr>
        <p:spPr bwMode="auto">
          <a:xfrm>
            <a:off x="4211638" y="4221163"/>
            <a:ext cx="1728787" cy="649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54279" name="Picture 7" descr="1f6f257136f5d37070c19e6dff62118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908050"/>
            <a:ext cx="1708150"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8" descr="P25956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3644900"/>
            <a:ext cx="1871663"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descr="mancy-palmrea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628775"/>
            <a:ext cx="3354387"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54279"/>
                                        </p:tgtEl>
                                        <p:attrNameLst>
                                          <p:attrName>style.visibility</p:attrName>
                                        </p:attrNameLst>
                                      </p:cBhvr>
                                      <p:to>
                                        <p:strVal val="visible"/>
                                      </p:to>
                                    </p:set>
                                    <p:animEffect transition="in" filter="diamond(in)">
                                      <p:cBhvr>
                                        <p:cTn id="7" dur="2000"/>
                                        <p:tgtEl>
                                          <p:spTgt spid="542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54280"/>
                                        </p:tgtEl>
                                        <p:attrNameLst>
                                          <p:attrName>style.visibility</p:attrName>
                                        </p:attrNameLst>
                                      </p:cBhvr>
                                      <p:to>
                                        <p:strVal val="visible"/>
                                      </p:to>
                                    </p:set>
                                    <p:animEffect transition="in" filter="diamond(in)">
                                      <p:cBhvr>
                                        <p:cTn id="12" dur="20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04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988839"/>
            <a:ext cx="4336027" cy="379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3"/>
          <p:cNvSpPr txBox="1">
            <a:spLocks noChangeArrowheads="1"/>
          </p:cNvSpPr>
          <p:nvPr/>
        </p:nvSpPr>
        <p:spPr bwMode="auto">
          <a:xfrm>
            <a:off x="2484438" y="1341438"/>
            <a:ext cx="4535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latin typeface="Arial" pitchFamily="34" charset="0"/>
              </a:rPr>
              <a:t>最高高度與射程 </a:t>
            </a:r>
            <a:r>
              <a:rPr lang="en-US" altLang="zh-TW" sz="1800">
                <a:cs typeface="Times New Roman" pitchFamily="18" charset="0"/>
              </a:rPr>
              <a:t>Height and Range</a:t>
            </a:r>
          </a:p>
        </p:txBody>
      </p:sp>
      <mc:AlternateContent xmlns:mc="http://schemas.openxmlformats.org/markup-compatibility/2006" xmlns:a14="http://schemas.microsoft.com/office/drawing/2010/main">
        <mc:Choice Requires="a14">
          <p:sp>
            <p:nvSpPr>
              <p:cNvPr id="49157" name="文字方塊 7"/>
              <p:cNvSpPr txBox="1">
                <a:spLocks noChangeArrowheads="1"/>
              </p:cNvSpPr>
              <p:nvPr/>
            </p:nvSpPr>
            <p:spPr bwMode="auto">
              <a:xfrm>
                <a:off x="5399657" y="3994705"/>
                <a:ext cx="287999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最遠射程發生在 </a:t>
                </a:r>
                <a14:m>
                  <m:oMath xmlns:m="http://schemas.openxmlformats.org/officeDocument/2006/math">
                    <m:r>
                      <a:rPr lang="en-US" altLang="zh-TW" sz="1800" b="0" i="1" dirty="0" smtClean="0">
                        <a:latin typeface="Cambria Math" panose="02040503050406030204" pitchFamily="18" charset="0"/>
                      </a:rPr>
                      <m:t>𝑦</m:t>
                    </m:r>
                    <m:r>
                      <a:rPr lang="en-US" altLang="zh-TW" sz="1800" b="0" i="1" dirty="0" smtClean="0">
                        <a:latin typeface="Cambria Math" panose="02040503050406030204" pitchFamily="18" charset="0"/>
                      </a:rPr>
                      <m:t>=0</m:t>
                    </m:r>
                  </m:oMath>
                </a14:m>
                <a:r>
                  <a:rPr lang="zh-TW" altLang="en-US" sz="1800" dirty="0">
                    <a:latin typeface="Arial" pitchFamily="34" charset="0"/>
                  </a:rPr>
                  <a:t>。</a:t>
                </a:r>
              </a:p>
            </p:txBody>
          </p:sp>
        </mc:Choice>
        <mc:Fallback xmlns="">
          <p:sp>
            <p:nvSpPr>
              <p:cNvPr id="49157" name="文字方塊 7"/>
              <p:cNvSpPr txBox="1">
                <a:spLocks noRot="1" noChangeAspect="1" noMove="1" noResize="1" noEditPoints="1" noAdjustHandles="1" noChangeArrowheads="1" noChangeShapeType="1" noTextEdit="1"/>
              </p:cNvSpPr>
              <p:nvPr/>
            </p:nvSpPr>
            <p:spPr bwMode="auto">
              <a:xfrm>
                <a:off x="5399657" y="3994705"/>
                <a:ext cx="2879996" cy="369332"/>
              </a:xfrm>
              <a:prstGeom prst="rect">
                <a:avLst/>
              </a:prstGeom>
              <a:blipFill>
                <a:blip r:embed="rId3"/>
                <a:stretch>
                  <a:fillRect l="-220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9159" name="文字方塊 9"/>
              <p:cNvSpPr txBox="1">
                <a:spLocks noChangeArrowheads="1"/>
              </p:cNvSpPr>
              <p:nvPr/>
            </p:nvSpPr>
            <p:spPr bwMode="auto">
              <a:xfrm>
                <a:off x="5399658" y="4570968"/>
                <a:ext cx="2520453" cy="39126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最高點發生在</a:t>
                </a:r>
                <a14:m>
                  <m:oMath xmlns:m="http://schemas.openxmlformats.org/officeDocument/2006/math">
                    <m:r>
                      <a:rPr lang="zh-TW" altLang="en-US" sz="1800" b="0" i="0" smtClean="0">
                        <a:latin typeface="Cambria Math" panose="02040503050406030204" pitchFamily="18" charset="0"/>
                      </a:rPr>
                      <m:t> </m:t>
                    </m:r>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𝑦</m:t>
                        </m:r>
                      </m:sub>
                    </m:sSub>
                    <m:r>
                      <a:rPr lang="en-US" altLang="zh-TW" sz="1800" b="0" i="1" smtClean="0">
                        <a:latin typeface="Cambria Math" panose="02040503050406030204" pitchFamily="18" charset="0"/>
                      </a:rPr>
                      <m:t>=0</m:t>
                    </m:r>
                  </m:oMath>
                </a14:m>
                <a:r>
                  <a:rPr lang="zh-TW" altLang="en-US" sz="1800" dirty="0">
                    <a:latin typeface="Arial" pitchFamily="34" charset="0"/>
                  </a:rPr>
                  <a:t>。</a:t>
                </a:r>
              </a:p>
            </p:txBody>
          </p:sp>
        </mc:Choice>
        <mc:Fallback xmlns="">
          <p:sp>
            <p:nvSpPr>
              <p:cNvPr id="49159" name="文字方塊 9"/>
              <p:cNvSpPr txBox="1">
                <a:spLocks noRot="1" noChangeAspect="1" noMove="1" noResize="1" noEditPoints="1" noAdjustHandles="1" noChangeArrowheads="1" noChangeShapeType="1" noTextEdit="1"/>
              </p:cNvSpPr>
              <p:nvPr/>
            </p:nvSpPr>
            <p:spPr bwMode="auto">
              <a:xfrm>
                <a:off x="5399658" y="4570968"/>
                <a:ext cx="2520453" cy="391261"/>
              </a:xfrm>
              <a:prstGeom prst="rect">
                <a:avLst/>
              </a:prstGeom>
              <a:blipFill>
                <a:blip r:embed="rId4"/>
                <a:stretch>
                  <a:fillRect l="-2513" t="-9677" r="-1005" b="-161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49161" name="文字方塊 11"/>
          <p:cNvSpPr txBox="1">
            <a:spLocks noChangeArrowheads="1"/>
          </p:cNvSpPr>
          <p:nvPr/>
        </p:nvSpPr>
        <p:spPr bwMode="auto">
          <a:xfrm>
            <a:off x="5399658" y="5147230"/>
            <a:ext cx="32405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求出對應時間再代回位置函數。</a:t>
            </a:r>
          </a:p>
        </p:txBody>
      </p:sp>
      <p:sp>
        <p:nvSpPr>
          <p:cNvPr id="49162" name="文字方塊 10"/>
          <p:cNvSpPr txBox="1">
            <a:spLocks noChangeArrowheads="1"/>
          </p:cNvSpPr>
          <p:nvPr/>
        </p:nvSpPr>
        <p:spPr bwMode="auto">
          <a:xfrm>
            <a:off x="2484438" y="908720"/>
            <a:ext cx="4535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有了位置函數，所有問題都可以解答：</a:t>
            </a: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0C4192EE-EDFA-A342-AC0D-6BB186A86D5A}"/>
                  </a:ext>
                </a:extLst>
              </p:cNvPr>
              <p:cNvSpPr txBox="1"/>
              <p:nvPr/>
            </p:nvSpPr>
            <p:spPr bwMode="auto">
              <a:xfrm>
                <a:off x="5546982" y="2728780"/>
                <a:ext cx="2732671" cy="518604"/>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rPr>
                        <m:t>𝑦</m:t>
                      </m:r>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𝑡</m:t>
                          </m:r>
                        </m:e>
                      </m:d>
                      <m:r>
                        <a:rPr lang="en-US" altLang="zh-TW" sz="180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i="1">
                          <a:latin typeface="Cambria Math" panose="02040503050406030204" pitchFamily="18" charset="0"/>
                        </a:rPr>
                        <m:t>𝑔</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12" name="文字方塊 11">
                <a:extLst>
                  <a:ext uri="{FF2B5EF4-FFF2-40B4-BE49-F238E27FC236}">
                    <a16:creationId xmlns:a16="http://schemas.microsoft.com/office/drawing/2014/main" id="{0C4192EE-EDFA-A342-AC0D-6BB186A86D5A}"/>
                  </a:ext>
                </a:extLst>
              </p:cNvPr>
              <p:cNvSpPr txBox="1">
                <a:spLocks noRot="1" noChangeAspect="1" noMove="1" noResize="1" noEditPoints="1" noAdjustHandles="1" noChangeArrowheads="1" noChangeShapeType="1" noTextEdit="1"/>
              </p:cNvSpPr>
              <p:nvPr/>
            </p:nvSpPr>
            <p:spPr bwMode="auto">
              <a:xfrm>
                <a:off x="5546982" y="2728780"/>
                <a:ext cx="2732671" cy="518604"/>
              </a:xfrm>
              <a:prstGeom prst="rect">
                <a:avLst/>
              </a:prstGeom>
              <a:blipFill>
                <a:blip r:embed="rId5"/>
                <a:stretch>
                  <a:fillRect l="-1389" t="-7317" r="-463" b="-1463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A8D23A99-8159-1B4D-B55E-DF0D4A4A9786}"/>
                  </a:ext>
                </a:extLst>
              </p:cNvPr>
              <p:cNvSpPr txBox="1"/>
              <p:nvPr/>
            </p:nvSpPr>
            <p:spPr bwMode="auto">
              <a:xfrm>
                <a:off x="5546982" y="2289215"/>
                <a:ext cx="1708866" cy="276999"/>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𝑥</m:t>
                      </m:r>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𝑡</m:t>
                          </m:r>
                        </m:e>
                      </m:d>
                      <m:r>
                        <a:rPr lang="en-US" altLang="zh-TW" sz="180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13" name="文字方塊 12">
                <a:extLst>
                  <a:ext uri="{FF2B5EF4-FFF2-40B4-BE49-F238E27FC236}">
                    <a16:creationId xmlns:a16="http://schemas.microsoft.com/office/drawing/2014/main" id="{A8D23A99-8159-1B4D-B55E-DF0D4A4A9786}"/>
                  </a:ext>
                </a:extLst>
              </p:cNvPr>
              <p:cNvSpPr txBox="1">
                <a:spLocks noRot="1" noChangeAspect="1" noMove="1" noResize="1" noEditPoints="1" noAdjustHandles="1" noChangeArrowheads="1" noChangeShapeType="1" noTextEdit="1"/>
              </p:cNvSpPr>
              <p:nvPr/>
            </p:nvSpPr>
            <p:spPr bwMode="auto">
              <a:xfrm>
                <a:off x="5546982" y="2289215"/>
                <a:ext cx="1708866" cy="276999"/>
              </a:xfrm>
              <a:prstGeom prst="rect">
                <a:avLst/>
              </a:prstGeom>
              <a:blipFill>
                <a:blip r:embed="rId6"/>
                <a:stretch>
                  <a:fillRect l="-1471" b="-8696"/>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04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571500"/>
            <a:ext cx="7156450" cy="49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文字方塊 3"/>
          <p:cNvSpPr txBox="1">
            <a:spLocks noChangeArrowheads="1"/>
          </p:cNvSpPr>
          <p:nvPr/>
        </p:nvSpPr>
        <p:spPr bwMode="auto">
          <a:xfrm>
            <a:off x="2916238" y="5805488"/>
            <a:ext cx="4103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同樣的初速，在</a:t>
            </a:r>
            <a:r>
              <a:rPr lang="en-US" altLang="zh-TW" sz="1800" dirty="0">
                <a:latin typeface="+mn-lt"/>
              </a:rPr>
              <a:t>45˚</a:t>
            </a:r>
            <a:r>
              <a:rPr lang="zh-TW" altLang="en-US" sz="1800" dirty="0">
                <a:latin typeface="Arial" pitchFamily="34" charset="0"/>
              </a:rPr>
              <a:t>角時，射程最遠</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4"/>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51203" name="Rectangle 6"/>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pic>
        <p:nvPicPr>
          <p:cNvPr id="51205" name="Picture 6" descr="C:\Users\Chia-Hung Chang\Downloads\Data\Knight\Media\Chapter4\Images\04_20Figurea-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7313" y="2000250"/>
            <a:ext cx="5694362"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文字方塊 10"/>
          <p:cNvSpPr txBox="1">
            <a:spLocks noChangeArrowheads="1"/>
          </p:cNvSpPr>
          <p:nvPr/>
        </p:nvSpPr>
        <p:spPr bwMode="auto">
          <a:xfrm>
            <a:off x="4204494" y="3847800"/>
            <a:ext cx="43204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正好是自由落體下落的距離</a:t>
            </a:r>
          </a:p>
        </p:txBody>
      </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0E6F8022-B277-804D-A930-EC822AD4B3F4}"/>
                  </a:ext>
                </a:extLst>
              </p:cNvPr>
              <p:cNvSpPr txBox="1"/>
              <p:nvPr/>
            </p:nvSpPr>
            <p:spPr bwMode="auto">
              <a:xfrm>
                <a:off x="3779912" y="1310354"/>
                <a:ext cx="2732671" cy="518604"/>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rPr>
                        <m:t>𝑦</m:t>
                      </m:r>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𝑡</m:t>
                          </m:r>
                        </m:e>
                      </m:d>
                      <m:r>
                        <a:rPr lang="en-US" altLang="zh-TW" sz="180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i="1">
                          <a:latin typeface="Cambria Math" panose="02040503050406030204" pitchFamily="18" charset="0"/>
                        </a:rPr>
                        <m:t>𝑔</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8" name="文字方塊 7">
                <a:extLst>
                  <a:ext uri="{FF2B5EF4-FFF2-40B4-BE49-F238E27FC236}">
                    <a16:creationId xmlns:a16="http://schemas.microsoft.com/office/drawing/2014/main" id="{0E6F8022-B277-804D-A930-EC822AD4B3F4}"/>
                  </a:ext>
                </a:extLst>
              </p:cNvPr>
              <p:cNvSpPr txBox="1">
                <a:spLocks noRot="1" noChangeAspect="1" noMove="1" noResize="1" noEditPoints="1" noAdjustHandles="1" noChangeArrowheads="1" noChangeShapeType="1" noTextEdit="1"/>
              </p:cNvSpPr>
              <p:nvPr/>
            </p:nvSpPr>
            <p:spPr bwMode="auto">
              <a:xfrm>
                <a:off x="3779912" y="1310354"/>
                <a:ext cx="2732671" cy="518604"/>
              </a:xfrm>
              <a:prstGeom prst="rect">
                <a:avLst/>
              </a:prstGeom>
              <a:blipFill>
                <a:blip r:embed="rId3"/>
                <a:stretch>
                  <a:fillRect l="-1389" t="-2381" b="-1190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1ECC9A7B-21F2-9546-A2DE-53C39BDA9F5B}"/>
                  </a:ext>
                </a:extLst>
              </p:cNvPr>
              <p:cNvSpPr txBox="1"/>
              <p:nvPr/>
            </p:nvSpPr>
            <p:spPr bwMode="auto">
              <a:xfrm>
                <a:off x="1373743" y="1431156"/>
                <a:ext cx="1708866" cy="276999"/>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𝑥</m:t>
                      </m:r>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𝑡</m:t>
                          </m:r>
                        </m:e>
                      </m:d>
                      <m:r>
                        <a:rPr lang="en-US" altLang="zh-TW" sz="180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9" name="文字方塊 8">
                <a:extLst>
                  <a:ext uri="{FF2B5EF4-FFF2-40B4-BE49-F238E27FC236}">
                    <a16:creationId xmlns:a16="http://schemas.microsoft.com/office/drawing/2014/main" id="{1ECC9A7B-21F2-9546-A2DE-53C39BDA9F5B}"/>
                  </a:ext>
                </a:extLst>
              </p:cNvPr>
              <p:cNvSpPr txBox="1">
                <a:spLocks noRot="1" noChangeAspect="1" noMove="1" noResize="1" noEditPoints="1" noAdjustHandles="1" noChangeArrowheads="1" noChangeShapeType="1" noTextEdit="1"/>
              </p:cNvSpPr>
              <p:nvPr/>
            </p:nvSpPr>
            <p:spPr bwMode="auto">
              <a:xfrm>
                <a:off x="1373743" y="1431156"/>
                <a:ext cx="1708866" cy="276999"/>
              </a:xfrm>
              <a:prstGeom prst="rect">
                <a:avLst/>
              </a:prstGeom>
              <a:blipFill>
                <a:blip r:embed="rId4"/>
                <a:stretch>
                  <a:fillRect l="-1481" b="-8696"/>
                </a:stretch>
              </a:blipFill>
              <a:ln w="9525">
                <a:noFill/>
                <a:miter lim="800000"/>
                <a:headEnd/>
                <a:tailEnd/>
              </a:ln>
            </p:spPr>
            <p:txBody>
              <a:bodyPr/>
              <a:lstStyle/>
              <a:p>
                <a:r>
                  <a:rPr lang="zh-TW" altLang="en-US">
                    <a:noFill/>
                  </a:rPr>
                  <a:t> </a:t>
                </a:r>
              </a:p>
            </p:txBody>
          </p:sp>
        </mc:Fallback>
      </mc:AlternateContent>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descr="D:\Dropbox\Documents\課程\YoungTextBook\Images\Chapter03\A_Images\A_Figures_and_Photos\03_26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20713"/>
            <a:ext cx="85471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EFEEF"/>
        </a:solidFill>
        <a:effectLst/>
      </p:bgPr>
    </p:bg>
    <p:spTree>
      <p:nvGrpSpPr>
        <p:cNvPr id="1" name=""/>
        <p:cNvGrpSpPr/>
        <p:nvPr/>
      </p:nvGrpSpPr>
      <p:grpSpPr>
        <a:xfrm>
          <a:off x="0" y="0"/>
          <a:ext cx="0" cy="0"/>
          <a:chOff x="0" y="0"/>
          <a:chExt cx="0" cy="0"/>
        </a:xfrm>
      </p:grpSpPr>
      <p:sp>
        <p:nvSpPr>
          <p:cNvPr id="53249" name="矩形 1"/>
          <p:cNvSpPr>
            <a:spLocks noChangeArrowheads="1"/>
          </p:cNvSpPr>
          <p:nvPr/>
        </p:nvSpPr>
        <p:spPr bwMode="auto">
          <a:xfrm>
            <a:off x="1475656" y="3105150"/>
            <a:ext cx="66247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dirty="0">
                <a:hlinkClick r:id="rId2"/>
              </a:rPr>
              <a:t>http://techtv.mit.edu/collections/physicsdemos/videos/735-monkey-and-a-gun</a:t>
            </a:r>
            <a:endParaRPr lang="zh-TW" altLang="en-US" dirty="0"/>
          </a:p>
        </p:txBody>
      </p:sp>
      <p:sp>
        <p:nvSpPr>
          <p:cNvPr id="2" name="矩形 1"/>
          <p:cNvSpPr/>
          <p:nvPr/>
        </p:nvSpPr>
        <p:spPr>
          <a:xfrm>
            <a:off x="1547664" y="2162473"/>
            <a:ext cx="6552728" cy="461665"/>
          </a:xfrm>
          <a:prstGeom prst="rect">
            <a:avLst/>
          </a:prstGeom>
          <a:noFill/>
        </p:spPr>
        <p:txBody>
          <a:bodyPr wrap="square">
            <a:spAutoFit/>
          </a:bodyPr>
          <a:lstStyle/>
          <a:p>
            <a:r>
              <a:rPr lang="en-US" altLang="zh-TW" dirty="0">
                <a:hlinkClick r:id="rId3"/>
              </a:rPr>
              <a:t>https://www.youtube.com/watch?v=cxvsHNRXLjw</a:t>
            </a:r>
            <a:endParaRPr lang="zh-TW"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ure_P_10_56.jpg"/>
          <p:cNvPicPr>
            <a:picLocks noChangeAspect="1"/>
          </p:cNvPicPr>
          <p:nvPr/>
        </p:nvPicPr>
        <p:blipFill rotWithShape="1">
          <a:blip r:embed="rId2">
            <a:extLst>
              <a:ext uri="{28A0092B-C50C-407E-A947-70E740481C1C}">
                <a14:useLocalDpi xmlns:a14="http://schemas.microsoft.com/office/drawing/2010/main" val="0"/>
              </a:ext>
            </a:extLst>
          </a:blip>
          <a:srcRect b="5170"/>
          <a:stretch/>
        </p:blipFill>
        <p:spPr>
          <a:xfrm>
            <a:off x="1187624" y="2636912"/>
            <a:ext cx="6537548" cy="2557153"/>
          </a:xfrm>
          <a:prstGeom prst="rect">
            <a:avLst/>
          </a:prstGeom>
        </p:spPr>
      </p:pic>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76561EF6-BED2-144D-AF00-AE1DEB891ACA}"/>
                  </a:ext>
                </a:extLst>
              </p:cNvPr>
              <p:cNvSpPr txBox="1"/>
              <p:nvPr/>
            </p:nvSpPr>
            <p:spPr bwMode="auto">
              <a:xfrm>
                <a:off x="2987824" y="1826501"/>
                <a:ext cx="2732671" cy="518604"/>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rPr>
                        <m:t>𝑦</m:t>
                      </m:r>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𝑡</m:t>
                          </m:r>
                        </m:e>
                      </m:d>
                      <m:r>
                        <a:rPr lang="en-US" altLang="zh-TW" sz="180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i="1">
                          <a:latin typeface="Cambria Math" panose="02040503050406030204" pitchFamily="18" charset="0"/>
                        </a:rPr>
                        <m:t>𝑔</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5" name="文字方塊 4">
                <a:extLst>
                  <a:ext uri="{FF2B5EF4-FFF2-40B4-BE49-F238E27FC236}">
                    <a16:creationId xmlns:a16="http://schemas.microsoft.com/office/drawing/2014/main" id="{76561EF6-BED2-144D-AF00-AE1DEB891ACA}"/>
                  </a:ext>
                </a:extLst>
              </p:cNvPr>
              <p:cNvSpPr txBox="1">
                <a:spLocks noRot="1" noChangeAspect="1" noMove="1" noResize="1" noEditPoints="1" noAdjustHandles="1" noChangeArrowheads="1" noChangeShapeType="1" noTextEdit="1"/>
              </p:cNvSpPr>
              <p:nvPr/>
            </p:nvSpPr>
            <p:spPr bwMode="auto">
              <a:xfrm>
                <a:off x="2987824" y="1826501"/>
                <a:ext cx="2732671" cy="518604"/>
              </a:xfrm>
              <a:prstGeom prst="rect">
                <a:avLst/>
              </a:prstGeom>
              <a:blipFill>
                <a:blip r:embed="rId3"/>
                <a:stretch>
                  <a:fillRect l="-1389" t="-7317" b="-1219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23536B6D-5437-4F4E-9B02-DD4E3772106D}"/>
                  </a:ext>
                </a:extLst>
              </p:cNvPr>
              <p:cNvSpPr txBox="1"/>
              <p:nvPr/>
            </p:nvSpPr>
            <p:spPr bwMode="auto">
              <a:xfrm>
                <a:off x="2987824" y="1386936"/>
                <a:ext cx="1708866" cy="276999"/>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𝑥</m:t>
                      </m:r>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𝑡</m:t>
                          </m:r>
                        </m:e>
                      </m:d>
                      <m:r>
                        <a:rPr lang="en-US" altLang="zh-TW" sz="180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6" name="文字方塊 5">
                <a:extLst>
                  <a:ext uri="{FF2B5EF4-FFF2-40B4-BE49-F238E27FC236}">
                    <a16:creationId xmlns:a16="http://schemas.microsoft.com/office/drawing/2014/main" id="{23536B6D-5437-4F4E-9B02-DD4E3772106D}"/>
                  </a:ext>
                </a:extLst>
              </p:cNvPr>
              <p:cNvSpPr txBox="1">
                <a:spLocks noRot="1" noChangeAspect="1" noMove="1" noResize="1" noEditPoints="1" noAdjustHandles="1" noChangeArrowheads="1" noChangeShapeType="1" noTextEdit="1"/>
              </p:cNvSpPr>
              <p:nvPr/>
            </p:nvSpPr>
            <p:spPr bwMode="auto">
              <a:xfrm>
                <a:off x="2987824" y="1386936"/>
                <a:ext cx="1708866" cy="276999"/>
              </a:xfrm>
              <a:prstGeom prst="rect">
                <a:avLst/>
              </a:prstGeom>
              <a:blipFill>
                <a:blip r:embed="rId4"/>
                <a:stretch>
                  <a:fillRect l="-735" b="-8696"/>
                </a:stretch>
              </a:blipFill>
              <a:ln w="9525">
                <a:noFill/>
                <a:miter lim="800000"/>
                <a:headEnd/>
                <a:tailEnd/>
              </a:ln>
            </p:spPr>
            <p:txBody>
              <a:bodyPr/>
              <a:lstStyle/>
              <a:p>
                <a:r>
                  <a:rPr lang="zh-TW" altLang="en-US">
                    <a:noFill/>
                  </a:rPr>
                  <a:t> </a:t>
                </a:r>
              </a:p>
            </p:txBody>
          </p:sp>
        </mc:Fallback>
      </mc:AlternateContent>
      <p:sp>
        <p:nvSpPr>
          <p:cNvPr id="3" name="TextBox 2">
            <a:extLst>
              <a:ext uri="{FF2B5EF4-FFF2-40B4-BE49-F238E27FC236}">
                <a16:creationId xmlns:a16="http://schemas.microsoft.com/office/drawing/2014/main" id="{B12BACE4-81B3-614E-A7DF-6361EA544644}"/>
              </a:ext>
            </a:extLst>
          </p:cNvPr>
          <p:cNvSpPr txBox="1"/>
          <p:nvPr/>
        </p:nvSpPr>
        <p:spPr bwMode="auto">
          <a:xfrm>
            <a:off x="2987824" y="5445224"/>
            <a:ext cx="2880320" cy="369332"/>
          </a:xfrm>
          <a:prstGeom prst="rect">
            <a:avLst/>
          </a:prstGeom>
          <a:noFill/>
          <a:ln w="9525">
            <a:noFill/>
            <a:miter lim="800000"/>
            <a:headEnd/>
            <a:tailEnd/>
          </a:ln>
        </p:spPr>
        <p:txBody>
          <a:bodyPr wrap="square" rtlCol="0">
            <a:spAutoFit/>
          </a:bodyPr>
          <a:lstStyle/>
          <a:p>
            <a:pPr>
              <a:spcBef>
                <a:spcPct val="50000"/>
              </a:spcBef>
            </a:pPr>
            <a:r>
              <a:rPr lang="en-TW" sz="1800" dirty="0"/>
              <a:t>問落地距離。</a:t>
            </a:r>
          </a:p>
        </p:txBody>
      </p:sp>
    </p:spTree>
    <p:extLst>
      <p:ext uri="{BB962C8B-B14F-4D97-AF65-F5344CB8AC3E}">
        <p14:creationId xmlns:p14="http://schemas.microsoft.com/office/powerpoint/2010/main" val="2854386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660" y="260647"/>
            <a:ext cx="7451091" cy="6336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9995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psf\Dropbox\Documents\課程\Halliday10E\Image Gallery\CH04\halliday_10e_fig_04_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980728"/>
            <a:ext cx="7219528" cy="5161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268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reeform 7"/>
          <p:cNvSpPr>
            <a:spLocks/>
          </p:cNvSpPr>
          <p:nvPr/>
        </p:nvSpPr>
        <p:spPr bwMode="auto">
          <a:xfrm>
            <a:off x="1250950" y="5024438"/>
            <a:ext cx="2952750" cy="815975"/>
          </a:xfrm>
          <a:custGeom>
            <a:avLst/>
            <a:gdLst>
              <a:gd name="T0" fmla="*/ 0 w 1860"/>
              <a:gd name="T1" fmla="*/ 2147483647 h 514"/>
              <a:gd name="T2" fmla="*/ 2147483647 w 1860"/>
              <a:gd name="T3" fmla="*/ 2147483647 h 514"/>
              <a:gd name="T4" fmla="*/ 2147483647 w 1860"/>
              <a:gd name="T5" fmla="*/ 2147483647 h 514"/>
              <a:gd name="T6" fmla="*/ 2147483647 w 1860"/>
              <a:gd name="T7" fmla="*/ 2147483647 h 514"/>
              <a:gd name="T8" fmla="*/ 2147483647 w 1860"/>
              <a:gd name="T9" fmla="*/ 0 h 514"/>
              <a:gd name="T10" fmla="*/ 0 60000 65536"/>
              <a:gd name="T11" fmla="*/ 0 60000 65536"/>
              <a:gd name="T12" fmla="*/ 0 60000 65536"/>
              <a:gd name="T13" fmla="*/ 0 60000 65536"/>
              <a:gd name="T14" fmla="*/ 0 60000 65536"/>
              <a:gd name="T15" fmla="*/ 0 w 1860"/>
              <a:gd name="T16" fmla="*/ 0 h 514"/>
              <a:gd name="T17" fmla="*/ 1860 w 1860"/>
              <a:gd name="T18" fmla="*/ 514 h 514"/>
            </a:gdLst>
            <a:ahLst/>
            <a:cxnLst>
              <a:cxn ang="T10">
                <a:pos x="T0" y="T1"/>
              </a:cxn>
              <a:cxn ang="T11">
                <a:pos x="T2" y="T3"/>
              </a:cxn>
              <a:cxn ang="T12">
                <a:pos x="T4" y="T5"/>
              </a:cxn>
              <a:cxn ang="T13">
                <a:pos x="T6" y="T7"/>
              </a:cxn>
              <a:cxn ang="T14">
                <a:pos x="T8" y="T9"/>
              </a:cxn>
            </a:cxnLst>
            <a:rect l="T15" t="T16" r="T17" b="T18"/>
            <a:pathLst>
              <a:path w="1860" h="514">
                <a:moveTo>
                  <a:pt x="0" y="226"/>
                </a:moveTo>
                <a:cubicBezTo>
                  <a:pt x="80" y="355"/>
                  <a:pt x="160" y="484"/>
                  <a:pt x="273" y="499"/>
                </a:cubicBezTo>
                <a:cubicBezTo>
                  <a:pt x="386" y="514"/>
                  <a:pt x="545" y="340"/>
                  <a:pt x="681" y="317"/>
                </a:cubicBezTo>
                <a:cubicBezTo>
                  <a:pt x="817" y="294"/>
                  <a:pt x="893" y="416"/>
                  <a:pt x="1089" y="363"/>
                </a:cubicBezTo>
                <a:cubicBezTo>
                  <a:pt x="1285" y="310"/>
                  <a:pt x="1572" y="155"/>
                  <a:pt x="186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5299" name="Line 10"/>
          <p:cNvSpPr>
            <a:spLocks noChangeShapeType="1"/>
          </p:cNvSpPr>
          <p:nvPr/>
        </p:nvSpPr>
        <p:spPr bwMode="auto">
          <a:xfrm flipV="1">
            <a:off x="4059237" y="5024438"/>
            <a:ext cx="14287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5300" name="Oval 11"/>
          <p:cNvSpPr>
            <a:spLocks noChangeArrowheads="1"/>
          </p:cNvSpPr>
          <p:nvPr/>
        </p:nvSpPr>
        <p:spPr bwMode="auto">
          <a:xfrm>
            <a:off x="1177925" y="5240338"/>
            <a:ext cx="144462" cy="144462"/>
          </a:xfrm>
          <a:prstGeom prst="ellipse">
            <a:avLst/>
          </a:prstGeom>
          <a:solidFill>
            <a:schemeClr val="tx1"/>
          </a:solidFill>
          <a:ln w="9525">
            <a:solidFill>
              <a:schemeClr val="tx1"/>
            </a:solidFill>
            <a:round/>
            <a:headEnd/>
            <a:tailEnd/>
          </a:ln>
        </p:spPr>
        <p:txBody>
          <a:bodyPr wrap="none" anchor="ct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55303" name="文字方塊 10"/>
          <p:cNvSpPr txBox="1">
            <a:spLocks noChangeArrowheads="1"/>
          </p:cNvSpPr>
          <p:nvPr/>
        </p:nvSpPr>
        <p:spPr bwMode="auto">
          <a:xfrm>
            <a:off x="1406393" y="4719431"/>
            <a:ext cx="2357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三個函數都可解出</a:t>
            </a:r>
          </a:p>
        </p:txBody>
      </p:sp>
      <p:pic>
        <p:nvPicPr>
          <p:cNvPr id="55304" name="Picture 10" descr="颱風路徑潛勢預報圖(所有颱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313914"/>
            <a:ext cx="3602129" cy="270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5" name="Text Box 4"/>
          <p:cNvSpPr txBox="1">
            <a:spLocks noChangeArrowheads="1"/>
          </p:cNvSpPr>
          <p:nvPr/>
        </p:nvSpPr>
        <p:spPr bwMode="auto">
          <a:xfrm>
            <a:off x="1258888" y="548680"/>
            <a:ext cx="72015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lnSpc>
                <a:spcPct val="150000"/>
              </a:lnSpc>
              <a:spcBef>
                <a:spcPct val="50000"/>
              </a:spcBef>
            </a:pPr>
            <a:r>
              <a:rPr lang="zh-TW" altLang="en-US" sz="1800" dirty="0">
                <a:solidFill>
                  <a:srgbClr val="FF0000"/>
                </a:solidFill>
                <a:latin typeface="Arial" pitchFamily="34" charset="0"/>
              </a:rPr>
              <a:t>牛頓定律加上力的描述給定運動方程式</a:t>
            </a:r>
            <a:r>
              <a:rPr lang="en-US" altLang="zh-TW" sz="1800" dirty="0">
                <a:solidFill>
                  <a:srgbClr val="FF0000"/>
                </a:solidFill>
                <a:cs typeface="Times New Roman" pitchFamily="18" charset="0"/>
              </a:rPr>
              <a:t>Equation of Motion</a:t>
            </a:r>
            <a:r>
              <a:rPr lang="zh-TW" altLang="en-US" sz="1800" dirty="0">
                <a:solidFill>
                  <a:srgbClr val="FF0000"/>
                </a:solidFill>
                <a:latin typeface="Arial" pitchFamily="34" charset="0"/>
              </a:rPr>
              <a:t>，再加上起使條件（起始位置與速度），便能決定此系統未來任一時間的狀態！</a:t>
            </a:r>
          </a:p>
        </p:txBody>
      </p:sp>
      <p:pic>
        <p:nvPicPr>
          <p:cNvPr id="11" name="Picture 8" descr="C:\Users\Chia-Hung Chang\Downloads\Data\Knight\Media\Chapter4\Images\04_16Figure-F.jpg"/>
          <p:cNvPicPr>
            <a:picLocks noChangeAspect="1" noChangeArrowheads="1"/>
          </p:cNvPicPr>
          <p:nvPr/>
        </p:nvPicPr>
        <p:blipFill>
          <a:blip r:embed="rId3" cstate="print">
            <a:extLst>
              <a:ext uri="{28A0092B-C50C-407E-A947-70E740481C1C}">
                <a14:useLocalDpi xmlns:a14="http://schemas.microsoft.com/office/drawing/2010/main" val="0"/>
              </a:ext>
            </a:extLst>
          </a:blip>
          <a:srcRect l="5257" b="14830"/>
          <a:stretch>
            <a:fillRect/>
          </a:stretch>
        </p:blipFill>
        <p:spPr bwMode="auto">
          <a:xfrm>
            <a:off x="4556851" y="1628774"/>
            <a:ext cx="3573649" cy="151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2D77C3B2-AE0E-E840-9B42-76A2A537E834}"/>
                  </a:ext>
                </a:extLst>
              </p:cNvPr>
              <p:cNvSpPr txBox="1"/>
              <p:nvPr/>
            </p:nvSpPr>
            <p:spPr bwMode="auto">
              <a:xfrm>
                <a:off x="1422400" y="1559272"/>
                <a:ext cx="2250360" cy="555793"/>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kumimoji="1" lang="en-US" altLang="zh-TW" sz="1800" i="1" smtClean="0">
                              <a:latin typeface="Cambria Math" panose="02040503050406030204" pitchFamily="18" charset="0"/>
                            </a:rPr>
                          </m:ctrlPr>
                        </m:sSubPr>
                        <m:e>
                          <m:r>
                            <a:rPr kumimoji="1" lang="en-US" altLang="zh-TW" sz="1800" b="0" i="1" smtClean="0">
                              <a:latin typeface="Cambria Math" panose="02040503050406030204" pitchFamily="18" charset="0"/>
                            </a:rPr>
                            <m:t>𝐹</m:t>
                          </m:r>
                        </m:e>
                        <m:sub>
                          <m:r>
                            <a:rPr kumimoji="1" lang="en-US" altLang="zh-TW" sz="1800" b="0" i="1" smtClean="0">
                              <a:latin typeface="Cambria Math" panose="02040503050406030204" pitchFamily="18" charset="0"/>
                            </a:rPr>
                            <m:t>𝑥</m:t>
                          </m:r>
                        </m:sub>
                      </m:sSub>
                      <m:d>
                        <m:dPr>
                          <m:ctrlPr>
                            <a:rPr kumimoji="1" lang="en-US" altLang="zh-TW" sz="1800" i="1" smtClean="0">
                              <a:latin typeface="Cambria Math" panose="02040503050406030204" pitchFamily="18" charset="0"/>
                            </a:rPr>
                          </m:ctrlPr>
                        </m:dPr>
                        <m:e>
                          <m:r>
                            <a:rPr kumimoji="1" lang="en-US" altLang="zh-TW" sz="1800" i="1" smtClean="0">
                              <a:latin typeface="Cambria Math" panose="02040503050406030204" pitchFamily="18" charset="0"/>
                            </a:rPr>
                            <m:t>𝑥</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𝑦</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𝑧</m:t>
                          </m:r>
                          <m:r>
                            <a:rPr kumimoji="1" lang="en-US" altLang="zh-TW" sz="1800" b="0" i="1" smtClean="0">
                              <a:latin typeface="Cambria Math" panose="02040503050406030204" pitchFamily="18" charset="0"/>
                            </a:rPr>
                            <m:t>,⋯</m:t>
                          </m:r>
                        </m:e>
                      </m:d>
                      <m:r>
                        <a:rPr kumimoji="1" lang="en-US" altLang="zh-TW" sz="1800" b="0" i="1" smtClean="0">
                          <a:latin typeface="Cambria Math" panose="02040503050406030204" pitchFamily="18" charset="0"/>
                        </a:rPr>
                        <m:t>=</m:t>
                      </m:r>
                      <m:r>
                        <a:rPr lang="en-US" altLang="zh-TW" sz="1800" b="0" i="1" smtClean="0">
                          <a:latin typeface="Cambria Math" panose="02040503050406030204" pitchFamily="18" charset="0"/>
                        </a:rPr>
                        <m:t>𝑚</m:t>
                      </m:r>
                      <m:f>
                        <m:fPr>
                          <m:ctrlPr>
                            <a:rPr lang="en-US" altLang="zh-TW" sz="1800" i="1">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𝑑</m:t>
                              </m:r>
                            </m:e>
                            <m:sup>
                              <m:r>
                                <a:rPr lang="en-US" altLang="zh-TW" sz="1800" b="0" i="1" smtClean="0">
                                  <a:latin typeface="Cambria Math" panose="02040503050406030204" pitchFamily="18" charset="0"/>
                                </a:rPr>
                                <m:t>2</m:t>
                              </m:r>
                            </m:sup>
                          </m:sSup>
                          <m:r>
                            <a:rPr lang="en-US" altLang="zh-TW" sz="1800" b="0" i="1" smtClean="0">
                              <a:latin typeface="Cambria Math" panose="02040503050406030204" pitchFamily="18" charset="0"/>
                            </a:rPr>
                            <m:t>𝑥</m:t>
                          </m:r>
                        </m:num>
                        <m:den>
                          <m:r>
                            <a:rPr lang="en-US" altLang="zh-TW" sz="1800" i="1">
                              <a:latin typeface="Cambria Math" panose="02040503050406030204" pitchFamily="18" charset="0"/>
                            </a:rPr>
                            <m:t>𝑑</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den>
                      </m:f>
                    </m:oMath>
                  </m:oMathPara>
                </a14:m>
                <a:endParaRPr kumimoji="1" lang="zh-TW" altLang="en-US" sz="1800" dirty="0"/>
              </a:p>
            </p:txBody>
          </p:sp>
        </mc:Choice>
        <mc:Fallback xmlns="">
          <p:sp>
            <p:nvSpPr>
              <p:cNvPr id="12" name="文字方塊 11">
                <a:extLst>
                  <a:ext uri="{FF2B5EF4-FFF2-40B4-BE49-F238E27FC236}">
                    <a16:creationId xmlns:a16="http://schemas.microsoft.com/office/drawing/2014/main" id="{2D77C3B2-AE0E-E840-9B42-76A2A537E834}"/>
                  </a:ext>
                </a:extLst>
              </p:cNvPr>
              <p:cNvSpPr txBox="1">
                <a:spLocks noRot="1" noChangeAspect="1" noMove="1" noResize="1" noEditPoints="1" noAdjustHandles="1" noChangeArrowheads="1" noChangeShapeType="1" noTextEdit="1"/>
              </p:cNvSpPr>
              <p:nvPr/>
            </p:nvSpPr>
            <p:spPr bwMode="auto">
              <a:xfrm>
                <a:off x="1422400" y="1559272"/>
                <a:ext cx="2250360" cy="555793"/>
              </a:xfrm>
              <a:prstGeom prst="rect">
                <a:avLst/>
              </a:prstGeom>
              <a:blipFill>
                <a:blip r:embed="rId4"/>
                <a:stretch>
                  <a:fillRect l="-1685" r="-562" b="-11111"/>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5F2EDCE8-D149-EA48-959D-403F5A15118D}"/>
                  </a:ext>
                </a:extLst>
              </p:cNvPr>
              <p:cNvSpPr txBox="1"/>
              <p:nvPr/>
            </p:nvSpPr>
            <p:spPr bwMode="auto">
              <a:xfrm>
                <a:off x="1422400" y="2351518"/>
                <a:ext cx="2261388" cy="555793"/>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kumimoji="1" lang="en-US" altLang="zh-TW" sz="1800" i="1" smtClean="0">
                              <a:latin typeface="Cambria Math" panose="02040503050406030204" pitchFamily="18" charset="0"/>
                            </a:rPr>
                          </m:ctrlPr>
                        </m:sSubPr>
                        <m:e>
                          <m:r>
                            <a:rPr kumimoji="1" lang="en-US" altLang="zh-TW" sz="1800" b="0" i="1" smtClean="0">
                              <a:latin typeface="Cambria Math" panose="02040503050406030204" pitchFamily="18" charset="0"/>
                            </a:rPr>
                            <m:t>𝐹</m:t>
                          </m:r>
                        </m:e>
                        <m:sub>
                          <m:r>
                            <a:rPr kumimoji="1" lang="en-US" altLang="zh-TW" sz="1800" b="0" i="1" smtClean="0">
                              <a:latin typeface="Cambria Math" panose="02040503050406030204" pitchFamily="18" charset="0"/>
                            </a:rPr>
                            <m:t>𝑦</m:t>
                          </m:r>
                        </m:sub>
                      </m:sSub>
                      <m:d>
                        <m:dPr>
                          <m:ctrlPr>
                            <a:rPr kumimoji="1" lang="en-US" altLang="zh-TW" sz="1800" i="1" smtClean="0">
                              <a:latin typeface="Cambria Math" panose="02040503050406030204" pitchFamily="18" charset="0"/>
                            </a:rPr>
                          </m:ctrlPr>
                        </m:dPr>
                        <m:e>
                          <m:r>
                            <a:rPr kumimoji="1" lang="en-US" altLang="zh-TW" sz="1800" i="1" smtClean="0">
                              <a:latin typeface="Cambria Math" panose="02040503050406030204" pitchFamily="18" charset="0"/>
                            </a:rPr>
                            <m:t>𝑥</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𝑦</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𝑧</m:t>
                          </m:r>
                          <m:r>
                            <a:rPr kumimoji="1" lang="en-US" altLang="zh-TW" sz="1800" b="0" i="1" smtClean="0">
                              <a:latin typeface="Cambria Math" panose="02040503050406030204" pitchFamily="18" charset="0"/>
                            </a:rPr>
                            <m:t>,⋯</m:t>
                          </m:r>
                        </m:e>
                      </m:d>
                      <m:r>
                        <a:rPr kumimoji="1" lang="en-US" altLang="zh-TW" sz="1800" b="0" i="1" smtClean="0">
                          <a:latin typeface="Cambria Math" panose="02040503050406030204" pitchFamily="18" charset="0"/>
                        </a:rPr>
                        <m:t>=</m:t>
                      </m:r>
                      <m:r>
                        <a:rPr lang="en-US" altLang="zh-TW" sz="1800" b="0" i="1" smtClean="0">
                          <a:latin typeface="Cambria Math" panose="02040503050406030204" pitchFamily="18" charset="0"/>
                        </a:rPr>
                        <m:t>𝑚</m:t>
                      </m:r>
                      <m:f>
                        <m:fPr>
                          <m:ctrlPr>
                            <a:rPr lang="en-US" altLang="zh-TW" sz="1800" i="1">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𝑑</m:t>
                              </m:r>
                            </m:e>
                            <m:sup>
                              <m:r>
                                <a:rPr lang="en-US" altLang="zh-TW" sz="1800" b="0" i="1" smtClean="0">
                                  <a:latin typeface="Cambria Math" panose="02040503050406030204" pitchFamily="18" charset="0"/>
                                </a:rPr>
                                <m:t>2</m:t>
                              </m:r>
                            </m:sup>
                          </m:sSup>
                          <m:r>
                            <a:rPr lang="en-US" altLang="zh-TW" sz="1800" b="0" i="1" smtClean="0">
                              <a:latin typeface="Cambria Math" panose="02040503050406030204" pitchFamily="18" charset="0"/>
                            </a:rPr>
                            <m:t>𝑦</m:t>
                          </m:r>
                        </m:num>
                        <m:den>
                          <m:r>
                            <a:rPr lang="en-US" altLang="zh-TW" sz="1800" i="1">
                              <a:latin typeface="Cambria Math" panose="02040503050406030204" pitchFamily="18" charset="0"/>
                            </a:rPr>
                            <m:t>𝑑</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den>
                      </m:f>
                    </m:oMath>
                  </m:oMathPara>
                </a14:m>
                <a:endParaRPr kumimoji="1" lang="zh-TW" altLang="en-US" sz="1800" dirty="0"/>
              </a:p>
            </p:txBody>
          </p:sp>
        </mc:Choice>
        <mc:Fallback xmlns="">
          <p:sp>
            <p:nvSpPr>
              <p:cNvPr id="13" name="文字方塊 12">
                <a:extLst>
                  <a:ext uri="{FF2B5EF4-FFF2-40B4-BE49-F238E27FC236}">
                    <a16:creationId xmlns:a16="http://schemas.microsoft.com/office/drawing/2014/main" id="{5F2EDCE8-D149-EA48-959D-403F5A15118D}"/>
                  </a:ext>
                </a:extLst>
              </p:cNvPr>
              <p:cNvSpPr txBox="1">
                <a:spLocks noRot="1" noChangeAspect="1" noMove="1" noResize="1" noEditPoints="1" noAdjustHandles="1" noChangeArrowheads="1" noChangeShapeType="1" noTextEdit="1"/>
              </p:cNvSpPr>
              <p:nvPr/>
            </p:nvSpPr>
            <p:spPr bwMode="auto">
              <a:xfrm>
                <a:off x="1422400" y="2351518"/>
                <a:ext cx="2261388" cy="555793"/>
              </a:xfrm>
              <a:prstGeom prst="rect">
                <a:avLst/>
              </a:prstGeom>
              <a:blipFill>
                <a:blip r:embed="rId5"/>
                <a:stretch>
                  <a:fillRect l="-1676" r="-1117" b="-11111"/>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F62F83CB-18C6-7B4C-B8A2-842E2B014892}"/>
                  </a:ext>
                </a:extLst>
              </p:cNvPr>
              <p:cNvSpPr txBox="1"/>
              <p:nvPr/>
            </p:nvSpPr>
            <p:spPr bwMode="auto">
              <a:xfrm>
                <a:off x="1422400" y="3132185"/>
                <a:ext cx="2239972" cy="555793"/>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kumimoji="1" lang="en-US" altLang="zh-TW" sz="1800" i="1" smtClean="0">
                              <a:latin typeface="Cambria Math" panose="02040503050406030204" pitchFamily="18" charset="0"/>
                            </a:rPr>
                          </m:ctrlPr>
                        </m:sSubPr>
                        <m:e>
                          <m:r>
                            <a:rPr kumimoji="1" lang="en-US" altLang="zh-TW" sz="1800" b="0" i="1" smtClean="0">
                              <a:latin typeface="Cambria Math" panose="02040503050406030204" pitchFamily="18" charset="0"/>
                            </a:rPr>
                            <m:t>𝐹</m:t>
                          </m:r>
                        </m:e>
                        <m:sub>
                          <m:r>
                            <a:rPr kumimoji="1" lang="en-US" altLang="zh-TW" sz="1800" b="0" i="1" smtClean="0">
                              <a:latin typeface="Cambria Math" panose="02040503050406030204" pitchFamily="18" charset="0"/>
                            </a:rPr>
                            <m:t>𝑧</m:t>
                          </m:r>
                        </m:sub>
                      </m:sSub>
                      <m:d>
                        <m:dPr>
                          <m:ctrlPr>
                            <a:rPr kumimoji="1" lang="en-US" altLang="zh-TW" sz="1800" i="1" smtClean="0">
                              <a:latin typeface="Cambria Math" panose="02040503050406030204" pitchFamily="18" charset="0"/>
                            </a:rPr>
                          </m:ctrlPr>
                        </m:dPr>
                        <m:e>
                          <m:r>
                            <a:rPr kumimoji="1" lang="en-US" altLang="zh-TW" sz="1800" i="1" smtClean="0">
                              <a:latin typeface="Cambria Math" panose="02040503050406030204" pitchFamily="18" charset="0"/>
                            </a:rPr>
                            <m:t>𝑥</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𝑦</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𝑧</m:t>
                          </m:r>
                          <m:r>
                            <a:rPr kumimoji="1" lang="en-US" altLang="zh-TW" sz="1800" b="0" i="1" smtClean="0">
                              <a:latin typeface="Cambria Math" panose="02040503050406030204" pitchFamily="18" charset="0"/>
                            </a:rPr>
                            <m:t>,⋯</m:t>
                          </m:r>
                        </m:e>
                      </m:d>
                      <m:r>
                        <a:rPr kumimoji="1" lang="en-US" altLang="zh-TW" sz="1800" b="0" i="1" smtClean="0">
                          <a:latin typeface="Cambria Math" panose="02040503050406030204" pitchFamily="18" charset="0"/>
                        </a:rPr>
                        <m:t>=</m:t>
                      </m:r>
                      <m:r>
                        <a:rPr lang="en-US" altLang="zh-TW" sz="1800" b="0" i="1" smtClean="0">
                          <a:latin typeface="Cambria Math" panose="02040503050406030204" pitchFamily="18" charset="0"/>
                        </a:rPr>
                        <m:t>𝑚</m:t>
                      </m:r>
                      <m:f>
                        <m:fPr>
                          <m:ctrlPr>
                            <a:rPr lang="en-US" altLang="zh-TW" sz="1800" i="1">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𝑑</m:t>
                              </m:r>
                            </m:e>
                            <m:sup>
                              <m:r>
                                <a:rPr lang="en-US" altLang="zh-TW" sz="1800" b="0" i="1" smtClean="0">
                                  <a:latin typeface="Cambria Math" panose="02040503050406030204" pitchFamily="18" charset="0"/>
                                </a:rPr>
                                <m:t>2</m:t>
                              </m:r>
                            </m:sup>
                          </m:sSup>
                          <m:r>
                            <a:rPr lang="en-US" altLang="zh-TW" sz="1800" b="0" i="1" smtClean="0">
                              <a:latin typeface="Cambria Math" panose="02040503050406030204" pitchFamily="18" charset="0"/>
                            </a:rPr>
                            <m:t>𝑧</m:t>
                          </m:r>
                        </m:num>
                        <m:den>
                          <m:r>
                            <a:rPr lang="en-US" altLang="zh-TW" sz="1800" i="1">
                              <a:latin typeface="Cambria Math" panose="02040503050406030204" pitchFamily="18" charset="0"/>
                            </a:rPr>
                            <m:t>𝑑</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den>
                      </m:f>
                    </m:oMath>
                  </m:oMathPara>
                </a14:m>
                <a:endParaRPr kumimoji="1" lang="zh-TW" altLang="en-US" sz="1800" dirty="0"/>
              </a:p>
            </p:txBody>
          </p:sp>
        </mc:Choice>
        <mc:Fallback xmlns="">
          <p:sp>
            <p:nvSpPr>
              <p:cNvPr id="14" name="文字方塊 13">
                <a:extLst>
                  <a:ext uri="{FF2B5EF4-FFF2-40B4-BE49-F238E27FC236}">
                    <a16:creationId xmlns:a16="http://schemas.microsoft.com/office/drawing/2014/main" id="{F62F83CB-18C6-7B4C-B8A2-842E2B014892}"/>
                  </a:ext>
                </a:extLst>
              </p:cNvPr>
              <p:cNvSpPr txBox="1">
                <a:spLocks noRot="1" noChangeAspect="1" noMove="1" noResize="1" noEditPoints="1" noAdjustHandles="1" noChangeArrowheads="1" noChangeShapeType="1" noTextEdit="1"/>
              </p:cNvSpPr>
              <p:nvPr/>
            </p:nvSpPr>
            <p:spPr bwMode="auto">
              <a:xfrm>
                <a:off x="1422400" y="3132185"/>
                <a:ext cx="2239972" cy="555793"/>
              </a:xfrm>
              <a:prstGeom prst="rect">
                <a:avLst/>
              </a:prstGeom>
              <a:blipFill>
                <a:blip r:embed="rId6"/>
                <a:stretch>
                  <a:fillRect l="-1130" b="-13636"/>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BCA30ABE-517B-F44C-886F-09EA4ACF4BB9}"/>
                  </a:ext>
                </a:extLst>
              </p:cNvPr>
              <p:cNvSpPr txBox="1"/>
              <p:nvPr/>
            </p:nvSpPr>
            <p:spPr bwMode="auto">
              <a:xfrm>
                <a:off x="1422400" y="4374376"/>
                <a:ext cx="1477071" cy="276999"/>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rPr>
                        <m:t>𝑥</m:t>
                      </m:r>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𝑡</m:t>
                          </m:r>
                        </m:e>
                      </m:d>
                      <m:r>
                        <a:rPr lang="en-US" altLang="zh-TW" sz="1800" i="1" smtClean="0">
                          <a:latin typeface="Cambria Math" panose="02040503050406030204" pitchFamily="18" charset="0"/>
                        </a:rPr>
                        <m:t>,</m:t>
                      </m:r>
                      <m:r>
                        <a:rPr lang="en-US" altLang="zh-TW" sz="1800" i="1" smtClean="0">
                          <a:latin typeface="Cambria Math" panose="02040503050406030204" pitchFamily="18" charset="0"/>
                        </a:rPr>
                        <m:t>𝑦</m:t>
                      </m:r>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𝑡</m:t>
                          </m:r>
                        </m:e>
                      </m:d>
                      <m:r>
                        <a:rPr lang="en-US" altLang="zh-TW" sz="1800" i="1" smtClean="0">
                          <a:latin typeface="Cambria Math" panose="02040503050406030204" pitchFamily="18" charset="0"/>
                        </a:rPr>
                        <m:t>,</m:t>
                      </m:r>
                      <m:r>
                        <a:rPr lang="en-US" altLang="zh-TW" sz="1800" i="1" smtClean="0">
                          <a:latin typeface="Cambria Math" panose="02040503050406030204" pitchFamily="18" charset="0"/>
                        </a:rPr>
                        <m:t>𝑧</m:t>
                      </m:r>
                      <m:d>
                        <m:dPr>
                          <m:ctrlPr>
                            <a:rPr kumimoji="1" lang="en-US" altLang="zh-TW" sz="1800" i="1" smtClean="0">
                              <a:latin typeface="Cambria Math" panose="02040503050406030204" pitchFamily="18" charset="0"/>
                            </a:rPr>
                          </m:ctrlPr>
                        </m:dPr>
                        <m:e>
                          <m:r>
                            <a:rPr kumimoji="1" lang="en-US" altLang="zh-TW" sz="1800" b="0" i="1" smtClean="0">
                              <a:latin typeface="Cambria Math" panose="02040503050406030204" pitchFamily="18" charset="0"/>
                            </a:rPr>
                            <m:t>𝑡</m:t>
                          </m:r>
                        </m:e>
                      </m:d>
                    </m:oMath>
                  </m:oMathPara>
                </a14:m>
                <a:endParaRPr kumimoji="1" lang="zh-TW" altLang="en-US" sz="1800" dirty="0"/>
              </a:p>
            </p:txBody>
          </p:sp>
        </mc:Choice>
        <mc:Fallback xmlns="">
          <p:sp>
            <p:nvSpPr>
              <p:cNvPr id="15" name="文字方塊 14">
                <a:extLst>
                  <a:ext uri="{FF2B5EF4-FFF2-40B4-BE49-F238E27FC236}">
                    <a16:creationId xmlns:a16="http://schemas.microsoft.com/office/drawing/2014/main" id="{BCA30ABE-517B-F44C-886F-09EA4ACF4BB9}"/>
                  </a:ext>
                </a:extLst>
              </p:cNvPr>
              <p:cNvSpPr txBox="1">
                <a:spLocks noRot="1" noChangeAspect="1" noMove="1" noResize="1" noEditPoints="1" noAdjustHandles="1" noChangeArrowheads="1" noChangeShapeType="1" noTextEdit="1"/>
              </p:cNvSpPr>
              <p:nvPr/>
            </p:nvSpPr>
            <p:spPr bwMode="auto">
              <a:xfrm>
                <a:off x="1422400" y="4374376"/>
                <a:ext cx="1477071" cy="276999"/>
              </a:xfrm>
              <a:prstGeom prst="rect">
                <a:avLst/>
              </a:prstGeom>
              <a:blipFill>
                <a:blip r:embed="rId7"/>
                <a:stretch>
                  <a:fillRect l="-1709" b="-26087"/>
                </a:stretch>
              </a:blipFill>
              <a:ln w="9525">
                <a:noFill/>
                <a:miter lim="800000"/>
                <a:headEnd/>
                <a:tailEnd/>
              </a:ln>
            </p:spPr>
            <p:txBody>
              <a:bodyPr/>
              <a:lstStyle/>
              <a:p>
                <a:r>
                  <a:rPr lang="zh-TW" altLang="en-US">
                    <a:noFill/>
                  </a:rPr>
                  <a:t> </a:t>
                </a:r>
              </a:p>
            </p:txBody>
          </p:sp>
        </mc:Fallback>
      </mc:AlternateContent>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文字方塊 3"/>
          <p:cNvSpPr txBox="1">
            <a:spLocks noChangeArrowheads="1"/>
          </p:cNvSpPr>
          <p:nvPr/>
        </p:nvSpPr>
        <p:spPr bwMode="auto">
          <a:xfrm>
            <a:off x="2534253" y="646654"/>
            <a:ext cx="44644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萬有引力定律決定了星體之間的力，</a:t>
            </a:r>
          </a:p>
        </p:txBody>
      </p:sp>
      <p:pic>
        <p:nvPicPr>
          <p:cNvPr id="56325" name="Picture 7" descr="D:\Dropbox\Documents\課程\YoungTextBook\Images\Chapter13\A_Images\A_Figures_and_Photos\13_20_Figure.jpg"/>
          <p:cNvPicPr>
            <a:picLocks noChangeAspect="1" noChangeArrowheads="1"/>
          </p:cNvPicPr>
          <p:nvPr/>
        </p:nvPicPr>
        <p:blipFill>
          <a:blip r:embed="rId2">
            <a:extLst>
              <a:ext uri="{28A0092B-C50C-407E-A947-70E740481C1C}">
                <a14:useLocalDpi xmlns:a14="http://schemas.microsoft.com/office/drawing/2010/main" val="0"/>
              </a:ext>
            </a:extLst>
          </a:blip>
          <a:srcRect t="11903" b="7747"/>
          <a:stretch>
            <a:fillRect/>
          </a:stretch>
        </p:blipFill>
        <p:spPr bwMode="auto">
          <a:xfrm>
            <a:off x="1403648" y="4365104"/>
            <a:ext cx="65817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534253" y="1078702"/>
            <a:ext cx="3647152" cy="369332"/>
          </a:xfrm>
          <a:prstGeom prst="rect">
            <a:avLst/>
          </a:prstGeom>
        </p:spPr>
        <p:txBody>
          <a:bodyPr wrap="none">
            <a:spAutoFit/>
          </a:bodyPr>
          <a:lstStyle/>
          <a:p>
            <a:r>
              <a:rPr lang="zh-TW" altLang="en-US" sz="1800" dirty="0">
                <a:latin typeface="Arial" pitchFamily="34" charset="0"/>
              </a:rPr>
              <a:t>運動方程式便決定了星體的軌道。</a:t>
            </a:r>
          </a:p>
        </p:txBody>
      </p:sp>
      <p:pic>
        <p:nvPicPr>
          <p:cNvPr id="56365" name="Picture 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578441"/>
            <a:ext cx="3411909"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67" name="Picture 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1578441"/>
            <a:ext cx="4608512" cy="2622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480D049D-0168-E846-B578-A7A415ACF991}"/>
                  </a:ext>
                </a:extLst>
              </p:cNvPr>
              <p:cNvSpPr txBox="1"/>
              <p:nvPr/>
            </p:nvSpPr>
            <p:spPr bwMode="auto">
              <a:xfrm>
                <a:off x="6444208" y="590332"/>
                <a:ext cx="1426095" cy="516745"/>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kumimoji="1" lang="zh-TW" altLang="en-US" sz="1800" i="1" smtClean="0">
                              <a:latin typeface="Cambria Math" panose="02040503050406030204" pitchFamily="18" charset="0"/>
                            </a:rPr>
                          </m:ctrlPr>
                        </m:accPr>
                        <m:e>
                          <m:r>
                            <a:rPr kumimoji="1" lang="en-US" altLang="zh-TW" sz="1800" b="0" i="1" smtClean="0">
                              <a:latin typeface="Cambria Math" panose="02040503050406030204" pitchFamily="18" charset="0"/>
                            </a:rPr>
                            <m:t>𝐹</m:t>
                          </m:r>
                        </m:e>
                      </m:acc>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𝐺</m:t>
                      </m:r>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𝑚𝑀</m:t>
                          </m:r>
                        </m:num>
                        <m:den>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𝑟</m:t>
                              </m:r>
                            </m:e>
                            <m:sup>
                              <m:r>
                                <a:rPr kumimoji="1" lang="en-US" altLang="zh-TW" sz="1800" b="0" i="1" smtClean="0">
                                  <a:latin typeface="Cambria Math" panose="02040503050406030204" pitchFamily="18" charset="0"/>
                                </a:rPr>
                                <m:t>2</m:t>
                              </m:r>
                            </m:sup>
                          </m:sSup>
                        </m:den>
                      </m:f>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𝑟</m:t>
                          </m:r>
                        </m:e>
                      </m:acc>
                    </m:oMath>
                  </m:oMathPara>
                </a14:m>
                <a:endParaRPr kumimoji="1" lang="zh-TW" altLang="en-US" sz="1800" dirty="0"/>
              </a:p>
            </p:txBody>
          </p:sp>
        </mc:Choice>
        <mc:Fallback xmlns="">
          <p:sp>
            <p:nvSpPr>
              <p:cNvPr id="8" name="文字方塊 7">
                <a:extLst>
                  <a:ext uri="{FF2B5EF4-FFF2-40B4-BE49-F238E27FC236}">
                    <a16:creationId xmlns:a16="http://schemas.microsoft.com/office/drawing/2014/main" id="{480D049D-0168-E846-B578-A7A415ACF991}"/>
                  </a:ext>
                </a:extLst>
              </p:cNvPr>
              <p:cNvSpPr txBox="1">
                <a:spLocks noRot="1" noChangeAspect="1" noMove="1" noResize="1" noEditPoints="1" noAdjustHandles="1" noChangeArrowheads="1" noChangeShapeType="1" noTextEdit="1"/>
              </p:cNvSpPr>
              <p:nvPr/>
            </p:nvSpPr>
            <p:spPr bwMode="auto">
              <a:xfrm>
                <a:off x="6444208" y="590332"/>
                <a:ext cx="1426095" cy="516745"/>
              </a:xfrm>
              <a:prstGeom prst="rect">
                <a:avLst/>
              </a:prstGeom>
              <a:blipFill>
                <a:blip r:embed="rId5"/>
                <a:stretch>
                  <a:fillRect l="-1754" r="-1754" b="-9524"/>
                </a:stretch>
              </a:blipFill>
              <a:ln w="9525">
                <a:noFill/>
                <a:miter lim="800000"/>
                <a:headEnd/>
                <a:tailEnd/>
              </a:ln>
            </p:spPr>
            <p:txBody>
              <a:bodyPr/>
              <a:lstStyle/>
              <a:p>
                <a:r>
                  <a:rPr lang="zh-TW" altLang="en-US">
                    <a:noFill/>
                  </a:rPr>
                  <a:t> </a:t>
                </a:r>
              </a:p>
            </p:txBody>
          </p:sp>
        </mc:Fallback>
      </mc:AlternateContent>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13"/>
          <p:cNvSpPr txBox="1">
            <a:spLocks noChangeArrowheads="1"/>
          </p:cNvSpPr>
          <p:nvPr/>
        </p:nvSpPr>
        <p:spPr bwMode="auto">
          <a:xfrm>
            <a:off x="1301588" y="2624881"/>
            <a:ext cx="6929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latin typeface="Arial" pitchFamily="34" charset="0"/>
              </a:rPr>
              <a:t>如果我們知道力與位置等物理量的關係：</a:t>
            </a:r>
          </a:p>
        </p:txBody>
      </p:sp>
      <mc:AlternateContent xmlns:mc="http://schemas.openxmlformats.org/markup-compatibility/2006">
        <mc:Choice xmlns:a14="http://schemas.microsoft.com/office/drawing/2010/main" Requires="a14">
          <p:sp>
            <p:nvSpPr>
              <p:cNvPr id="3078" name="文字方塊 16"/>
              <p:cNvSpPr txBox="1">
                <a:spLocks noChangeArrowheads="1"/>
              </p:cNvSpPr>
              <p:nvPr/>
            </p:nvSpPr>
            <p:spPr bwMode="auto">
              <a:xfrm>
                <a:off x="1331640" y="3639019"/>
                <a:ext cx="7489576" cy="55823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lnSpc>
                    <a:spcPct val="150000"/>
                  </a:lnSpc>
                </a:pPr>
                <a:r>
                  <a:rPr lang="zh-TW" altLang="en-US" sz="1800" dirty="0">
                    <a:latin typeface="Arial" pitchFamily="34" charset="0"/>
                  </a:rPr>
                  <a:t>將力的公式代入牛頓定律</a:t>
                </a:r>
                <a14:m>
                  <m:oMath xmlns:m="http://schemas.openxmlformats.org/officeDocument/2006/math">
                    <m:acc>
                      <m:accPr>
                        <m:chr m:val="⃗"/>
                        <m:ctrlPr>
                          <a:rPr lang="zh-TW" altLang="en-US" sz="1800" i="1" smtClean="0">
                            <a:latin typeface="Cambria Math" panose="02040503050406030204" pitchFamily="18" charset="0"/>
                          </a:rPr>
                        </m:ctrlPr>
                      </m:accPr>
                      <m:e>
                        <m:r>
                          <a:rPr lang="en-US" altLang="zh-TW" sz="1800" b="0" i="1" smtClean="0">
                            <a:latin typeface="Cambria Math"/>
                          </a:rPr>
                          <m:t>𝐹</m:t>
                        </m:r>
                      </m:e>
                    </m:acc>
                    <m:r>
                      <a:rPr lang="en-US" altLang="zh-TW" sz="1800" b="0" i="1" smtClean="0">
                        <a:latin typeface="Cambria Math"/>
                      </a:rPr>
                      <m:t>=</m:t>
                    </m:r>
                    <m:r>
                      <a:rPr lang="en-US" altLang="zh-TW" sz="1800" b="0" i="1" smtClean="0">
                        <a:latin typeface="Cambria Math"/>
                      </a:rPr>
                      <m:t>𝑚</m:t>
                    </m:r>
                    <m:acc>
                      <m:accPr>
                        <m:chr m:val="⃗"/>
                        <m:ctrlPr>
                          <a:rPr lang="en-US" altLang="zh-TW" sz="1800" b="0" i="1" smtClean="0">
                            <a:latin typeface="Cambria Math" panose="02040503050406030204" pitchFamily="18" charset="0"/>
                          </a:rPr>
                        </m:ctrlPr>
                      </m:accPr>
                      <m:e>
                        <m:r>
                          <a:rPr lang="en-US" altLang="zh-TW" sz="1800" b="0" i="1" smtClean="0">
                            <a:latin typeface="Cambria Math"/>
                          </a:rPr>
                          <m:t>𝑎</m:t>
                        </m:r>
                      </m:e>
                    </m:acc>
                  </m:oMath>
                </a14:m>
                <a:r>
                  <a:rPr lang="zh-TW" altLang="en-US" sz="1800" dirty="0">
                    <a:latin typeface="Arial" pitchFamily="34" charset="0"/>
                  </a:rPr>
                  <a:t>，就得到位置</a:t>
                </a:r>
                <a14:m>
                  <m:oMath xmlns:m="http://schemas.openxmlformats.org/officeDocument/2006/math">
                    <m:acc>
                      <m:accPr>
                        <m:chr m:val="⃗"/>
                        <m:ctrlPr>
                          <a:rPr lang="zh-TW" altLang="en-US" sz="1800" i="1" smtClean="0">
                            <a:latin typeface="Cambria Math" panose="02040503050406030204" pitchFamily="18" charset="0"/>
                          </a:rPr>
                        </m:ctrlPr>
                      </m:accPr>
                      <m:e>
                        <m:r>
                          <a:rPr lang="en-US" altLang="zh-TW" sz="1800" b="0" i="1" smtClean="0">
                            <a:latin typeface="Cambria Math"/>
                          </a:rPr>
                          <m:t>𝑟</m:t>
                        </m:r>
                      </m:e>
                    </m:acc>
                  </m:oMath>
                </a14:m>
                <a:r>
                  <a:rPr lang="zh-TW" altLang="en-US" sz="1800" dirty="0">
                    <a:latin typeface="Arial" pitchFamily="34" charset="0"/>
                  </a:rPr>
                  <a:t>必須滿足的方程式：</a:t>
                </a:r>
              </a:p>
            </p:txBody>
          </p:sp>
        </mc:Choice>
        <mc:Fallback>
          <p:sp>
            <p:nvSpPr>
              <p:cNvPr id="3078" name="文字方塊 16"/>
              <p:cNvSpPr txBox="1">
                <a:spLocks noRot="1" noChangeAspect="1" noMove="1" noResize="1" noEditPoints="1" noAdjustHandles="1" noChangeArrowheads="1" noChangeShapeType="1" noTextEdit="1"/>
              </p:cNvSpPr>
              <p:nvPr/>
            </p:nvSpPr>
            <p:spPr bwMode="auto">
              <a:xfrm>
                <a:off x="1331640" y="3639019"/>
                <a:ext cx="7489576" cy="558230"/>
              </a:xfrm>
              <a:prstGeom prst="rect">
                <a:avLst/>
              </a:prstGeom>
              <a:blipFill>
                <a:blip r:embed="rId2"/>
                <a:stretch>
                  <a:fillRect l="-677" b="-444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081" name="文字方塊 12"/>
          <p:cNvSpPr txBox="1">
            <a:spLocks noChangeArrowheads="1"/>
          </p:cNvSpPr>
          <p:nvPr/>
        </p:nvSpPr>
        <p:spPr bwMode="auto">
          <a:xfrm>
            <a:off x="2930362" y="5011899"/>
            <a:ext cx="3671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800" dirty="0">
                <a:solidFill>
                  <a:srgbClr val="FF0000"/>
                </a:solidFill>
                <a:cs typeface="Times New Roman" pitchFamily="18" charset="0"/>
              </a:rPr>
              <a:t>Equation of</a:t>
            </a:r>
            <a:r>
              <a:rPr lang="zh-TW" altLang="en-US" sz="1800" dirty="0">
                <a:solidFill>
                  <a:srgbClr val="FF0000"/>
                </a:solidFill>
                <a:cs typeface="Times New Roman" pitchFamily="18" charset="0"/>
              </a:rPr>
              <a:t> </a:t>
            </a:r>
            <a:r>
              <a:rPr lang="en-US" altLang="zh-TW" sz="1800" dirty="0">
                <a:solidFill>
                  <a:srgbClr val="FF0000"/>
                </a:solidFill>
                <a:cs typeface="Times New Roman" pitchFamily="18" charset="0"/>
              </a:rPr>
              <a:t>Motion</a:t>
            </a:r>
            <a:r>
              <a:rPr lang="zh-TW" altLang="en-US" sz="1800" dirty="0">
                <a:solidFill>
                  <a:srgbClr val="FF0000"/>
                </a:solidFill>
                <a:cs typeface="Times New Roman" pitchFamily="18" charset="0"/>
              </a:rPr>
              <a:t> 運動方程式</a:t>
            </a:r>
          </a:p>
        </p:txBody>
      </p:sp>
      <p:pic>
        <p:nvPicPr>
          <p:cNvPr id="18439" name="Picture 12" descr="http://1.bp.blogspot.com/_Lsl3ZOXvc0s/SFjiah-8vJI/AAAAAAAACRY/Zl3ADZnsY6U/s400/Newton_Law_AAPL_B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390" y="548680"/>
            <a:ext cx="2280708" cy="171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文字方塊 11"/>
          <p:cNvSpPr txBox="1">
            <a:spLocks noChangeArrowheads="1"/>
          </p:cNvSpPr>
          <p:nvPr/>
        </p:nvSpPr>
        <p:spPr bwMode="auto">
          <a:xfrm>
            <a:off x="1352455" y="6000522"/>
            <a:ext cx="5040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牛頓定律能預測物體的整個運動軌跡。</a:t>
            </a:r>
          </a:p>
        </p:txBody>
      </p:sp>
      <p:sp>
        <p:nvSpPr>
          <p:cNvPr id="4" name="矩形 3"/>
          <p:cNvSpPr/>
          <p:nvPr/>
        </p:nvSpPr>
        <p:spPr>
          <a:xfrm>
            <a:off x="1301588" y="3155453"/>
            <a:ext cx="1800493" cy="369332"/>
          </a:xfrm>
          <a:prstGeom prst="rect">
            <a:avLst/>
          </a:prstGeom>
        </p:spPr>
        <p:txBody>
          <a:bodyPr wrap="none">
            <a:spAutoFit/>
          </a:bodyPr>
          <a:lstStyle/>
          <a:p>
            <a:r>
              <a:rPr lang="zh-TW" altLang="en-US" sz="1800" dirty="0">
                <a:latin typeface="Arial" pitchFamily="34" charset="0"/>
              </a:rPr>
              <a:t>例如萬有引力：</a:t>
            </a:r>
            <a:endParaRPr lang="zh-TW" altLang="en-US" sz="1800" dirty="0"/>
          </a:p>
        </p:txBody>
      </p:sp>
      <p:sp>
        <p:nvSpPr>
          <p:cNvPr id="5" name="文字方塊 4"/>
          <p:cNvSpPr txBox="1"/>
          <p:nvPr/>
        </p:nvSpPr>
        <p:spPr bwMode="auto">
          <a:xfrm>
            <a:off x="1331640" y="5505201"/>
            <a:ext cx="7344816" cy="369332"/>
          </a:xfrm>
          <a:prstGeom prst="rect">
            <a:avLst/>
          </a:prstGeom>
          <a:noFill/>
          <a:ln w="9525">
            <a:noFill/>
            <a:miter lim="800000"/>
            <a:headEnd/>
            <a:tailEnd/>
          </a:ln>
        </p:spPr>
        <p:txBody>
          <a:bodyPr wrap="square" rtlCol="0">
            <a:spAutoFit/>
          </a:bodyPr>
          <a:lstStyle/>
          <a:p>
            <a:pPr>
              <a:spcBef>
                <a:spcPct val="50000"/>
              </a:spcBef>
            </a:pPr>
            <a:r>
              <a:rPr lang="zh-TW" altLang="en-US" sz="1800" dirty="0"/>
              <a:t>運動方程式是一個微分方程式，若能求解，就可預測物體運動的位置。</a:t>
            </a:r>
          </a:p>
        </p:txBody>
      </p:sp>
      <p:pic>
        <p:nvPicPr>
          <p:cNvPr id="12" name="Picture 9" descr="mancy-palmrea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2" y="4213531"/>
            <a:ext cx="1336962" cy="125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3" name="文字方塊 2">
                <a:extLst>
                  <a:ext uri="{FF2B5EF4-FFF2-40B4-BE49-F238E27FC236}">
                    <a16:creationId xmlns:a16="http://schemas.microsoft.com/office/drawing/2014/main" id="{49BC406F-DA7D-0247-9973-37F7669AA860}"/>
                  </a:ext>
                </a:extLst>
              </p:cNvPr>
              <p:cNvSpPr txBox="1"/>
              <p:nvPr/>
            </p:nvSpPr>
            <p:spPr bwMode="auto">
              <a:xfrm>
                <a:off x="5561318" y="2656959"/>
                <a:ext cx="1054006" cy="310598"/>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kumimoji="1" lang="zh-TW" altLang="en-US" sz="1800" i="1" smtClean="0">
                              <a:latin typeface="Cambria Math" panose="02040503050406030204" pitchFamily="18" charset="0"/>
                            </a:rPr>
                          </m:ctrlPr>
                        </m:accPr>
                        <m:e>
                          <m:r>
                            <a:rPr kumimoji="1" lang="en-US" altLang="zh-TW" sz="1800" b="0" i="1" smtClean="0">
                              <a:latin typeface="Cambria Math" panose="02040503050406030204" pitchFamily="18" charset="0"/>
                            </a:rPr>
                            <m:t>𝐹</m:t>
                          </m:r>
                        </m:e>
                      </m:acc>
                      <m:d>
                        <m:dPr>
                          <m:ctrlPr>
                            <a:rPr kumimoji="1" lang="en-US" altLang="zh-TW" sz="1800" i="1" smtClean="0">
                              <a:latin typeface="Cambria Math" panose="02040503050406030204" pitchFamily="18" charset="0"/>
                            </a:rPr>
                          </m:ctrlPr>
                        </m:dPr>
                        <m:e>
                          <m:acc>
                            <m:accPr>
                              <m:chr m:val="⃗"/>
                              <m:ctrlPr>
                                <a:rPr kumimoji="1" lang="en-US" altLang="zh-TW" sz="1800" i="1" smtClean="0">
                                  <a:latin typeface="Cambria Math" panose="02040503050406030204" pitchFamily="18" charset="0"/>
                                </a:rPr>
                              </m:ctrlPr>
                            </m:accPr>
                            <m:e>
                              <m:r>
                                <a:rPr kumimoji="1" lang="en-US" altLang="zh-TW" sz="1800" b="0" i="1" smtClean="0">
                                  <a:latin typeface="Cambria Math" panose="02040503050406030204" pitchFamily="18" charset="0"/>
                                </a:rPr>
                                <m:t>𝑟</m:t>
                              </m:r>
                            </m:e>
                          </m:acc>
                          <m:r>
                            <a:rPr kumimoji="1" lang="en-US" altLang="zh-TW" sz="1800" b="0" i="1" smtClean="0">
                              <a:latin typeface="Cambria Math" panose="02040503050406030204" pitchFamily="18" charset="0"/>
                            </a:rPr>
                            <m:t>,</m:t>
                          </m:r>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𝑣</m:t>
                              </m:r>
                            </m:e>
                          </m:acc>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ea typeface="Cambria Math" panose="02040503050406030204" pitchFamily="18" charset="0"/>
                            </a:rPr>
                            <m:t>⋯</m:t>
                          </m:r>
                        </m:e>
                      </m:d>
                    </m:oMath>
                  </m:oMathPara>
                </a14:m>
                <a:endParaRPr kumimoji="1" lang="zh-TW" altLang="en-US" sz="1800" dirty="0"/>
              </a:p>
            </p:txBody>
          </p:sp>
        </mc:Choice>
        <mc:Fallback>
          <p:sp>
            <p:nvSpPr>
              <p:cNvPr id="3" name="文字方塊 2">
                <a:extLst>
                  <a:ext uri="{FF2B5EF4-FFF2-40B4-BE49-F238E27FC236}">
                    <a16:creationId xmlns:a16="http://schemas.microsoft.com/office/drawing/2014/main" id="{49BC406F-DA7D-0247-9973-37F7669AA860}"/>
                  </a:ext>
                </a:extLst>
              </p:cNvPr>
              <p:cNvSpPr txBox="1">
                <a:spLocks noRot="1" noChangeAspect="1" noMove="1" noResize="1" noEditPoints="1" noAdjustHandles="1" noChangeArrowheads="1" noChangeShapeType="1" noTextEdit="1"/>
              </p:cNvSpPr>
              <p:nvPr/>
            </p:nvSpPr>
            <p:spPr bwMode="auto">
              <a:xfrm>
                <a:off x="5561318" y="2656959"/>
                <a:ext cx="1054006" cy="310598"/>
              </a:xfrm>
              <a:prstGeom prst="rect">
                <a:avLst/>
              </a:prstGeom>
              <a:blipFill>
                <a:blip r:embed="rId5"/>
                <a:stretch>
                  <a:fillRect l="-3571" t="-32000" b="-8000"/>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文字方塊 13">
                <a:extLst>
                  <a:ext uri="{FF2B5EF4-FFF2-40B4-BE49-F238E27FC236}">
                    <a16:creationId xmlns:a16="http://schemas.microsoft.com/office/drawing/2014/main" id="{8779C972-3F92-A947-B098-86E19F5E5D6C}"/>
                  </a:ext>
                </a:extLst>
              </p:cNvPr>
              <p:cNvSpPr txBox="1"/>
              <p:nvPr/>
            </p:nvSpPr>
            <p:spPr bwMode="auto">
              <a:xfrm>
                <a:off x="2962872" y="4204745"/>
                <a:ext cx="2859564" cy="627992"/>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kumimoji="1" lang="zh-TW" altLang="en-US" sz="1800" i="1" smtClean="0">
                              <a:latin typeface="Cambria Math" panose="02040503050406030204" pitchFamily="18" charset="0"/>
                            </a:rPr>
                          </m:ctrlPr>
                        </m:accPr>
                        <m:e>
                          <m:r>
                            <a:rPr kumimoji="1" lang="en-US" altLang="zh-TW" sz="1800" b="0" i="1" smtClean="0">
                              <a:latin typeface="Cambria Math" panose="02040503050406030204" pitchFamily="18" charset="0"/>
                            </a:rPr>
                            <m:t>𝐹</m:t>
                          </m:r>
                        </m:e>
                      </m:acc>
                      <m:d>
                        <m:dPr>
                          <m:ctrlPr>
                            <a:rPr kumimoji="1" lang="en-US" altLang="zh-TW" sz="1800" i="1" smtClean="0">
                              <a:latin typeface="Cambria Math" panose="02040503050406030204" pitchFamily="18" charset="0"/>
                            </a:rPr>
                          </m:ctrlPr>
                        </m:dPr>
                        <m:e>
                          <m:acc>
                            <m:accPr>
                              <m:chr m:val="⃗"/>
                              <m:ctrlPr>
                                <a:rPr kumimoji="1" lang="en-US" altLang="zh-TW" sz="1800" i="1" smtClean="0">
                                  <a:latin typeface="Cambria Math" panose="02040503050406030204" pitchFamily="18" charset="0"/>
                                </a:rPr>
                              </m:ctrlPr>
                            </m:accPr>
                            <m:e>
                              <m:r>
                                <a:rPr kumimoji="1" lang="en-US" altLang="zh-TW" sz="1800" b="0" i="1" smtClean="0">
                                  <a:latin typeface="Cambria Math" panose="02040503050406030204" pitchFamily="18" charset="0"/>
                                </a:rPr>
                                <m:t>𝑟</m:t>
                              </m:r>
                            </m:e>
                          </m:acc>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𝑑</m:t>
                              </m:r>
                              <m:acc>
                                <m:accPr>
                                  <m:chr m:val="⃗"/>
                                  <m:ctrlPr>
                                    <a:rPr lang="en-US" altLang="zh-TW" sz="1800" i="1">
                                      <a:latin typeface="Cambria Math" panose="02040503050406030204" pitchFamily="18" charset="0"/>
                                    </a:rPr>
                                  </m:ctrlPr>
                                </m:accPr>
                                <m:e>
                                  <m:r>
                                    <a:rPr lang="en-US" altLang="zh-TW" sz="1800" b="0" i="1" smtClean="0">
                                      <a:latin typeface="Cambria Math" panose="02040503050406030204" pitchFamily="18" charset="0"/>
                                    </a:rPr>
                                    <m:t>𝑟</m:t>
                                  </m:r>
                                </m:e>
                              </m:acc>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ea typeface="Cambria Math" panose="02040503050406030204" pitchFamily="18" charset="0"/>
                            </a:rPr>
                            <m:t>⋯</m:t>
                          </m:r>
                        </m:e>
                      </m:d>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𝑚</m:t>
                      </m:r>
                      <m:acc>
                        <m:accPr>
                          <m:chr m:val="⃗"/>
                          <m:ctrlPr>
                            <a:rPr lang="en-US" altLang="zh-TW" sz="1800" i="1">
                              <a:latin typeface="Cambria Math" panose="02040503050406030204" pitchFamily="18" charset="0"/>
                            </a:rPr>
                          </m:ctrlPr>
                        </m:accPr>
                        <m:e>
                          <m:r>
                            <a:rPr lang="en-US" altLang="zh-TW" sz="1800" i="1">
                              <a:latin typeface="Cambria Math"/>
                            </a:rPr>
                            <m:t>𝑎</m:t>
                          </m:r>
                        </m:e>
                      </m:acc>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𝑚</m:t>
                      </m:r>
                      <m:f>
                        <m:fPr>
                          <m:ctrlPr>
                            <a:rPr lang="en-US" altLang="zh-TW" sz="1800" i="1">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𝑑</m:t>
                              </m:r>
                            </m:e>
                            <m:sup>
                              <m:r>
                                <a:rPr lang="en-US" altLang="zh-TW" sz="1800" b="0" i="1" smtClean="0">
                                  <a:latin typeface="Cambria Math" panose="02040503050406030204" pitchFamily="18" charset="0"/>
                                </a:rPr>
                                <m:t>2</m:t>
                              </m:r>
                            </m:sup>
                          </m:sSup>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𝑟</m:t>
                              </m:r>
                            </m:e>
                          </m:acc>
                        </m:num>
                        <m:den>
                          <m:r>
                            <a:rPr lang="en-US" altLang="zh-TW" sz="1800" i="1">
                              <a:latin typeface="Cambria Math" panose="02040503050406030204" pitchFamily="18" charset="0"/>
                            </a:rPr>
                            <m:t>𝑑</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den>
                      </m:f>
                    </m:oMath>
                  </m:oMathPara>
                </a14:m>
                <a:endParaRPr kumimoji="1" lang="zh-TW" altLang="en-US" sz="1800" dirty="0"/>
              </a:p>
            </p:txBody>
          </p:sp>
        </mc:Choice>
        <mc:Fallback>
          <p:sp>
            <p:nvSpPr>
              <p:cNvPr id="14" name="文字方塊 13">
                <a:extLst>
                  <a:ext uri="{FF2B5EF4-FFF2-40B4-BE49-F238E27FC236}">
                    <a16:creationId xmlns:a16="http://schemas.microsoft.com/office/drawing/2014/main" id="{8779C972-3F92-A947-B098-86E19F5E5D6C}"/>
                  </a:ext>
                </a:extLst>
              </p:cNvPr>
              <p:cNvSpPr txBox="1">
                <a:spLocks noRot="1" noChangeAspect="1" noMove="1" noResize="1" noEditPoints="1" noAdjustHandles="1" noChangeArrowheads="1" noChangeShapeType="1" noTextEdit="1"/>
              </p:cNvSpPr>
              <p:nvPr/>
            </p:nvSpPr>
            <p:spPr bwMode="auto">
              <a:xfrm>
                <a:off x="2962872" y="4204745"/>
                <a:ext cx="2859564" cy="627992"/>
              </a:xfrm>
              <a:prstGeom prst="rect">
                <a:avLst/>
              </a:prstGeom>
              <a:blipFill>
                <a:blip r:embed="rId6"/>
                <a:stretch>
                  <a:fillRect l="-1327" t="-14000" r="-442"/>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文字方塊 14">
                <a:extLst>
                  <a:ext uri="{FF2B5EF4-FFF2-40B4-BE49-F238E27FC236}">
                    <a16:creationId xmlns:a16="http://schemas.microsoft.com/office/drawing/2014/main" id="{906F57D1-31CB-284A-B410-CD6A772AEDA2}"/>
                  </a:ext>
                </a:extLst>
              </p:cNvPr>
              <p:cNvSpPr txBox="1"/>
              <p:nvPr/>
            </p:nvSpPr>
            <p:spPr bwMode="auto">
              <a:xfrm>
                <a:off x="3110722" y="3081746"/>
                <a:ext cx="1426095" cy="516745"/>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kumimoji="1" lang="zh-TW" altLang="en-US" sz="1800" i="1" smtClean="0">
                              <a:latin typeface="Cambria Math" panose="02040503050406030204" pitchFamily="18" charset="0"/>
                            </a:rPr>
                          </m:ctrlPr>
                        </m:accPr>
                        <m:e>
                          <m:r>
                            <a:rPr kumimoji="1" lang="en-US" altLang="zh-TW" sz="1800" b="0" i="1" smtClean="0">
                              <a:latin typeface="Cambria Math" panose="02040503050406030204" pitchFamily="18" charset="0"/>
                            </a:rPr>
                            <m:t>𝐹</m:t>
                          </m:r>
                        </m:e>
                      </m:acc>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𝐺</m:t>
                      </m:r>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𝑚𝑀</m:t>
                          </m:r>
                        </m:num>
                        <m:den>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𝑟</m:t>
                              </m:r>
                            </m:e>
                            <m:sup>
                              <m:r>
                                <a:rPr kumimoji="1" lang="en-US" altLang="zh-TW" sz="1800" b="0" i="1" smtClean="0">
                                  <a:latin typeface="Cambria Math" panose="02040503050406030204" pitchFamily="18" charset="0"/>
                                </a:rPr>
                                <m:t>2</m:t>
                              </m:r>
                            </m:sup>
                          </m:sSup>
                        </m:den>
                      </m:f>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𝑟</m:t>
                          </m:r>
                        </m:e>
                      </m:acc>
                    </m:oMath>
                  </m:oMathPara>
                </a14:m>
                <a:endParaRPr kumimoji="1" lang="zh-TW" altLang="en-US" sz="1800" dirty="0"/>
              </a:p>
            </p:txBody>
          </p:sp>
        </mc:Choice>
        <mc:Fallback>
          <p:sp>
            <p:nvSpPr>
              <p:cNvPr id="15" name="文字方塊 14">
                <a:extLst>
                  <a:ext uri="{FF2B5EF4-FFF2-40B4-BE49-F238E27FC236}">
                    <a16:creationId xmlns:a16="http://schemas.microsoft.com/office/drawing/2014/main" id="{906F57D1-31CB-284A-B410-CD6A772AEDA2}"/>
                  </a:ext>
                </a:extLst>
              </p:cNvPr>
              <p:cNvSpPr txBox="1">
                <a:spLocks noRot="1" noChangeAspect="1" noMove="1" noResize="1" noEditPoints="1" noAdjustHandles="1" noChangeArrowheads="1" noChangeShapeType="1" noTextEdit="1"/>
              </p:cNvSpPr>
              <p:nvPr/>
            </p:nvSpPr>
            <p:spPr bwMode="auto">
              <a:xfrm>
                <a:off x="3110722" y="3081746"/>
                <a:ext cx="1426095" cy="516745"/>
              </a:xfrm>
              <a:prstGeom prst="rect">
                <a:avLst/>
              </a:prstGeom>
              <a:blipFill>
                <a:blip r:embed="rId7"/>
                <a:stretch>
                  <a:fillRect l="-2632" t="-2381" r="-1754" b="-9524"/>
                </a:stretch>
              </a:blipFill>
              <a:ln w="9525">
                <a:noFill/>
                <a:miter lim="800000"/>
                <a:headEnd/>
                <a:tailEnd/>
              </a:ln>
            </p:spPr>
            <p:txBody>
              <a:bodyPr/>
              <a:lstStyle/>
              <a:p>
                <a:r>
                  <a:rPr lang="en-US">
                    <a:noFill/>
                  </a:rPr>
                  <a:t> </a:t>
                </a:r>
              </a:p>
            </p:txBody>
          </p:sp>
        </mc:Fallback>
      </mc:AlternateContent>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12881"/>
            <a:ext cx="8250361"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2580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4"/>
          <p:cNvSpPr txBox="1">
            <a:spLocks noChangeArrowheads="1"/>
          </p:cNvSpPr>
          <p:nvPr/>
        </p:nvSpPr>
        <p:spPr bwMode="auto">
          <a:xfrm>
            <a:off x="714375" y="642938"/>
            <a:ext cx="707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運動方程式 </a:t>
            </a:r>
            <a:r>
              <a:rPr lang="en-US" altLang="zh-TW" sz="1800"/>
              <a:t>Equation of Motion</a:t>
            </a:r>
            <a:r>
              <a:rPr lang="zh-TW" altLang="en-US" sz="1800"/>
              <a:t>，並不能決定唯一一個解。</a:t>
            </a:r>
          </a:p>
        </p:txBody>
      </p:sp>
      <p:sp>
        <p:nvSpPr>
          <p:cNvPr id="57346" name="Freeform 7"/>
          <p:cNvSpPr>
            <a:spLocks/>
          </p:cNvSpPr>
          <p:nvPr/>
        </p:nvSpPr>
        <p:spPr bwMode="auto">
          <a:xfrm>
            <a:off x="785813" y="5715000"/>
            <a:ext cx="2952750" cy="815975"/>
          </a:xfrm>
          <a:custGeom>
            <a:avLst/>
            <a:gdLst>
              <a:gd name="T0" fmla="*/ 0 w 1860"/>
              <a:gd name="T1" fmla="*/ 2147483647 h 514"/>
              <a:gd name="T2" fmla="*/ 2147483647 w 1860"/>
              <a:gd name="T3" fmla="*/ 2147483647 h 514"/>
              <a:gd name="T4" fmla="*/ 2147483647 w 1860"/>
              <a:gd name="T5" fmla="*/ 2147483647 h 514"/>
              <a:gd name="T6" fmla="*/ 2147483647 w 1860"/>
              <a:gd name="T7" fmla="*/ 2147483647 h 514"/>
              <a:gd name="T8" fmla="*/ 2147483647 w 1860"/>
              <a:gd name="T9" fmla="*/ 0 h 514"/>
              <a:gd name="T10" fmla="*/ 0 60000 65536"/>
              <a:gd name="T11" fmla="*/ 0 60000 65536"/>
              <a:gd name="T12" fmla="*/ 0 60000 65536"/>
              <a:gd name="T13" fmla="*/ 0 60000 65536"/>
              <a:gd name="T14" fmla="*/ 0 60000 65536"/>
              <a:gd name="T15" fmla="*/ 0 w 1860"/>
              <a:gd name="T16" fmla="*/ 0 h 514"/>
              <a:gd name="T17" fmla="*/ 1860 w 1860"/>
              <a:gd name="T18" fmla="*/ 514 h 514"/>
            </a:gdLst>
            <a:ahLst/>
            <a:cxnLst>
              <a:cxn ang="T10">
                <a:pos x="T0" y="T1"/>
              </a:cxn>
              <a:cxn ang="T11">
                <a:pos x="T2" y="T3"/>
              </a:cxn>
              <a:cxn ang="T12">
                <a:pos x="T4" y="T5"/>
              </a:cxn>
              <a:cxn ang="T13">
                <a:pos x="T6" y="T7"/>
              </a:cxn>
              <a:cxn ang="T14">
                <a:pos x="T8" y="T9"/>
              </a:cxn>
            </a:cxnLst>
            <a:rect l="T15" t="T16" r="T17" b="T18"/>
            <a:pathLst>
              <a:path w="1860" h="514">
                <a:moveTo>
                  <a:pt x="0" y="226"/>
                </a:moveTo>
                <a:cubicBezTo>
                  <a:pt x="80" y="355"/>
                  <a:pt x="160" y="484"/>
                  <a:pt x="273" y="499"/>
                </a:cubicBezTo>
                <a:cubicBezTo>
                  <a:pt x="386" y="514"/>
                  <a:pt x="545" y="340"/>
                  <a:pt x="681" y="317"/>
                </a:cubicBezTo>
                <a:cubicBezTo>
                  <a:pt x="817" y="294"/>
                  <a:pt x="893" y="416"/>
                  <a:pt x="1089" y="363"/>
                </a:cubicBezTo>
                <a:cubicBezTo>
                  <a:pt x="1285" y="310"/>
                  <a:pt x="1572" y="155"/>
                  <a:pt x="186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7347" name="Line 10"/>
          <p:cNvSpPr>
            <a:spLocks noChangeShapeType="1"/>
          </p:cNvSpPr>
          <p:nvPr/>
        </p:nvSpPr>
        <p:spPr bwMode="auto">
          <a:xfrm flipV="1">
            <a:off x="3594100" y="5715000"/>
            <a:ext cx="14287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7348" name="Oval 11"/>
          <p:cNvSpPr>
            <a:spLocks noChangeArrowheads="1"/>
          </p:cNvSpPr>
          <p:nvPr/>
        </p:nvSpPr>
        <p:spPr bwMode="auto">
          <a:xfrm>
            <a:off x="712788" y="5930900"/>
            <a:ext cx="144462" cy="144463"/>
          </a:xfrm>
          <a:prstGeom prst="ellipse">
            <a:avLst/>
          </a:prstGeom>
          <a:solidFill>
            <a:schemeClr val="tx1"/>
          </a:solidFill>
          <a:ln w="9525">
            <a:solidFill>
              <a:schemeClr val="tx1"/>
            </a:solidFill>
            <a:round/>
            <a:headEnd/>
            <a:tailEnd/>
          </a:ln>
        </p:spPr>
        <p:txBody>
          <a:bodyPr wrap="none" anchor="ct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pic>
        <p:nvPicPr>
          <p:cNvPr id="57349" name="Picture 10" descr="颱風路徑潛勢預報圖(所有颱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1628800"/>
            <a:ext cx="38036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文字方塊 7"/>
          <p:cNvSpPr txBox="1">
            <a:spLocks noChangeArrowheads="1"/>
          </p:cNvSpPr>
          <p:nvPr/>
        </p:nvSpPr>
        <p:spPr bwMode="auto">
          <a:xfrm>
            <a:off x="714375" y="1071563"/>
            <a:ext cx="8072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必須加上起使條件（起始位置與速度），才能決定此系統未來任一時間的狀態！</a:t>
            </a:r>
          </a:p>
        </p:txBody>
      </p:sp>
      <p:sp>
        <p:nvSpPr>
          <p:cNvPr id="57351" name="文字方塊 8"/>
          <p:cNvSpPr txBox="1">
            <a:spLocks noChangeArrowheads="1"/>
          </p:cNvSpPr>
          <p:nvPr/>
        </p:nvSpPr>
        <p:spPr bwMode="auto">
          <a:xfrm>
            <a:off x="714375" y="4714875"/>
            <a:ext cx="657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solidFill>
                  <a:srgbClr val="FF0000"/>
                </a:solidFill>
              </a:rPr>
              <a:t>只有唯一的一個解，滿足運動方程式，及起始條件！</a:t>
            </a:r>
            <a:endParaRPr lang="en-US" altLang="zh-TW" sz="1800">
              <a:solidFill>
                <a:srgbClr val="FF0000"/>
              </a:solidFill>
            </a:endParaRPr>
          </a:p>
        </p:txBody>
      </p:sp>
      <p:sp>
        <p:nvSpPr>
          <p:cNvPr id="57352" name="文字方塊 9"/>
          <p:cNvSpPr txBox="1">
            <a:spLocks noChangeArrowheads="1"/>
          </p:cNvSpPr>
          <p:nvPr/>
        </p:nvSpPr>
        <p:spPr bwMode="auto">
          <a:xfrm>
            <a:off x="714375" y="5143500"/>
            <a:ext cx="6143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solidFill>
                  <a:srgbClr val="FF0000"/>
                </a:solidFill>
              </a:rPr>
              <a:t>只要你找到一個，無論用甚麼手段，就是它了！</a:t>
            </a:r>
          </a:p>
        </p:txBody>
      </p:sp>
      <p:sp>
        <p:nvSpPr>
          <p:cNvPr id="57353" name="文字方塊 10"/>
          <p:cNvSpPr txBox="1">
            <a:spLocks noChangeArrowheads="1"/>
          </p:cNvSpPr>
          <p:nvPr/>
        </p:nvSpPr>
        <p:spPr bwMode="auto">
          <a:xfrm>
            <a:off x="6286500" y="4714875"/>
            <a:ext cx="285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微分方程式基本定理</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bwMode="auto">
          <a:xfrm>
            <a:off x="3059832" y="908720"/>
            <a:ext cx="3240360" cy="369332"/>
          </a:xfrm>
          <a:prstGeom prst="rect">
            <a:avLst/>
          </a:prstGeom>
          <a:noFill/>
          <a:ln w="9525">
            <a:noFill/>
            <a:miter lim="800000"/>
            <a:headEnd/>
            <a:tailEnd/>
          </a:ln>
        </p:spPr>
        <p:txBody>
          <a:bodyPr wrap="square" rtlCol="0">
            <a:spAutoFit/>
          </a:bodyPr>
          <a:lstStyle/>
          <a:p>
            <a:pPr>
              <a:spcBef>
                <a:spcPct val="50000"/>
              </a:spcBef>
            </a:pPr>
            <a:r>
              <a:rPr lang="zh-TW" altLang="en-US" sz="1800" dirty="0"/>
              <a:t>費曼演講集  </a:t>
            </a:r>
            <a:r>
              <a:rPr lang="en-US" altLang="zh-TW" sz="1800" dirty="0"/>
              <a:t>V1 Chapter 9</a:t>
            </a:r>
            <a:endParaRPr lang="zh-TW" altLang="en-US" sz="1800" dirty="0"/>
          </a:p>
        </p:txBody>
      </p:sp>
      <p:pic>
        <p:nvPicPr>
          <p:cNvPr id="191490" name="Picture 2" descr="費曼物理學講義I＋訣竅（共7冊，平裝版）">
            <a:extLst>
              <a:ext uri="{FF2B5EF4-FFF2-40B4-BE49-F238E27FC236}">
                <a16:creationId xmlns:a16="http://schemas.microsoft.com/office/drawing/2014/main" id="{36BFA5EE-6964-6C45-ADAC-31984DA854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50" b="12201"/>
          <a:stretch/>
        </p:blipFill>
        <p:spPr bwMode="auto">
          <a:xfrm>
            <a:off x="1691680" y="1590493"/>
            <a:ext cx="5904656" cy="452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824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圖片 1" descr="圖片 1.jpg"/>
          <p:cNvPicPr>
            <a:picLocks noChangeAspect="1"/>
          </p:cNvPicPr>
          <p:nvPr/>
        </p:nvPicPr>
        <p:blipFill>
          <a:blip r:embed="rId2">
            <a:extLst>
              <a:ext uri="{28A0092B-C50C-407E-A947-70E740481C1C}">
                <a14:useLocalDpi xmlns:a14="http://schemas.microsoft.com/office/drawing/2010/main" val="0"/>
              </a:ext>
            </a:extLst>
          </a:blip>
          <a:srcRect l="9328" t="32835" r="17091" b="20895"/>
          <a:stretch>
            <a:fillRect/>
          </a:stretch>
        </p:blipFill>
        <p:spPr bwMode="auto">
          <a:xfrm>
            <a:off x="1042988" y="23813"/>
            <a:ext cx="6926262"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925" y="3048000"/>
            <a:ext cx="6096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6802"/>
                                        </p:tgtEl>
                                        <p:attrNameLst>
                                          <p:attrName>style.visibility</p:attrName>
                                        </p:attrNameLst>
                                      </p:cBhvr>
                                      <p:to>
                                        <p:strVal val="visible"/>
                                      </p:to>
                                    </p:set>
                                    <p:anim calcmode="lin" valueType="num">
                                      <p:cBhvr additive="base">
                                        <p:cTn id="7" dur="500" fill="hold"/>
                                        <p:tgtEl>
                                          <p:spTgt spid="76802"/>
                                        </p:tgtEl>
                                        <p:attrNameLst>
                                          <p:attrName>ppt_x</p:attrName>
                                        </p:attrNameLst>
                                      </p:cBhvr>
                                      <p:tavLst>
                                        <p:tav tm="0">
                                          <p:val>
                                            <p:strVal val="#ppt_x"/>
                                          </p:val>
                                        </p:tav>
                                        <p:tav tm="100000">
                                          <p:val>
                                            <p:strVal val="#ppt_x"/>
                                          </p:val>
                                        </p:tav>
                                      </p:tavLst>
                                    </p:anim>
                                    <p:anim calcmode="lin" valueType="num">
                                      <p:cBhvr additive="base">
                                        <p:cTn id="8" dur="500" fill="hold"/>
                                        <p:tgtEl>
                                          <p:spTgt spid="768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t="11792"/>
          <a:stretch/>
        </p:blipFill>
        <p:spPr>
          <a:xfrm>
            <a:off x="1043608" y="116632"/>
            <a:ext cx="6792560" cy="4176464"/>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778" y="3876995"/>
            <a:ext cx="5282220" cy="2951012"/>
          </a:xfrm>
          <a:prstGeom prst="rect">
            <a:avLst/>
          </a:prstGeom>
        </p:spPr>
      </p:pic>
    </p:spTree>
    <p:extLst>
      <p:ext uri="{BB962C8B-B14F-4D97-AF65-F5344CB8AC3E}">
        <p14:creationId xmlns:p14="http://schemas.microsoft.com/office/powerpoint/2010/main" val="1875955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D:\Users\Vincent\Dropbox\Documents\課程\YoungTextBook\Images\Chapter05\A_Images\A_Figures_and_Photos\05_00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980728"/>
            <a:ext cx="4381915" cy="3240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4" name="Picture 13" descr="http://n.yam.com/news_photo/gpwb/images/201109/M201109158582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9140" y="4365104"/>
            <a:ext cx="30178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4"/>
          <p:cNvSpPr txBox="1">
            <a:spLocks noChangeArrowheads="1"/>
          </p:cNvSpPr>
          <p:nvPr/>
        </p:nvSpPr>
        <p:spPr bwMode="auto">
          <a:xfrm>
            <a:off x="3198196" y="404664"/>
            <a:ext cx="287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solidFill>
                  <a:srgbClr val="FF0000"/>
                </a:solidFill>
                <a:latin typeface="Arial" pitchFamily="34" charset="0"/>
              </a:rPr>
              <a:t>阻力 </a:t>
            </a:r>
            <a:r>
              <a:rPr lang="en-US" altLang="zh-TW" sz="1800" dirty="0">
                <a:solidFill>
                  <a:srgbClr val="FF0000"/>
                </a:solidFill>
                <a:cs typeface="Times New Roman" pitchFamily="18" charset="0"/>
              </a:rPr>
              <a:t>Fluid Resistance Force</a:t>
            </a:r>
            <a:endParaRPr lang="zh-TW" altLang="en-US" sz="1800" dirty="0">
              <a:solidFill>
                <a:srgbClr val="FF0000"/>
              </a:solidFill>
              <a:cs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4"/>
          <p:cNvSpPr txBox="1">
            <a:spLocks noChangeArrowheads="1"/>
          </p:cNvSpPr>
          <p:nvPr/>
        </p:nvSpPr>
        <p:spPr bwMode="auto">
          <a:xfrm>
            <a:off x="3132138" y="260350"/>
            <a:ext cx="287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solidFill>
                  <a:srgbClr val="FF0000"/>
                </a:solidFill>
              </a:rPr>
              <a:t>阻力 </a:t>
            </a:r>
            <a:r>
              <a:rPr lang="en-US" altLang="zh-TW" sz="1800">
                <a:solidFill>
                  <a:srgbClr val="FF0000"/>
                </a:solidFill>
                <a:cs typeface="Times New Roman" pitchFamily="18" charset="0"/>
              </a:rPr>
              <a:t>Fluid Resistance Force</a:t>
            </a:r>
            <a:endParaRPr lang="zh-TW" altLang="en-US" sz="1800">
              <a:solidFill>
                <a:srgbClr val="FF0000"/>
              </a:solidFill>
              <a:cs typeface="Times New Roman" pitchFamily="18" charset="0"/>
            </a:endParaRPr>
          </a:p>
        </p:txBody>
      </p:sp>
      <p:sp>
        <p:nvSpPr>
          <p:cNvPr id="60418" name="Rectangle 6"/>
          <p:cNvSpPr>
            <a:spLocks noChangeArrowheads="1"/>
          </p:cNvSpPr>
          <p:nvPr/>
        </p:nvSpPr>
        <p:spPr bwMode="auto">
          <a:xfrm>
            <a:off x="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60419" name="Rectangle 8"/>
          <p:cNvSpPr>
            <a:spLocks noChangeArrowheads="1"/>
          </p:cNvSpPr>
          <p:nvPr/>
        </p:nvSpPr>
        <p:spPr bwMode="auto">
          <a:xfrm>
            <a:off x="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60420" name="Rectangle 10"/>
          <p:cNvSpPr>
            <a:spLocks noChangeArrowheads="1"/>
          </p:cNvSpPr>
          <p:nvPr/>
        </p:nvSpPr>
        <p:spPr bwMode="auto">
          <a:xfrm>
            <a:off x="0" y="2995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60421" name="文字方塊 10"/>
          <p:cNvSpPr txBox="1">
            <a:spLocks noChangeArrowheads="1"/>
          </p:cNvSpPr>
          <p:nvPr/>
        </p:nvSpPr>
        <p:spPr bwMode="auto">
          <a:xfrm>
            <a:off x="1187624" y="802778"/>
            <a:ext cx="3786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阻力的方向與速度相反！</a:t>
            </a:r>
          </a:p>
        </p:txBody>
      </p:sp>
      <p:sp>
        <p:nvSpPr>
          <p:cNvPr id="60422" name="文字方塊 11"/>
          <p:cNvSpPr txBox="1">
            <a:spLocks noChangeArrowheads="1"/>
          </p:cNvSpPr>
          <p:nvPr/>
        </p:nvSpPr>
        <p:spPr bwMode="auto">
          <a:xfrm>
            <a:off x="1187624" y="1189953"/>
            <a:ext cx="4071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速率愈大，阻力愈大，大小可以近似：</a:t>
            </a:r>
          </a:p>
        </p:txBody>
      </p:sp>
      <p:sp>
        <p:nvSpPr>
          <p:cNvPr id="60423" name="文字方塊 12"/>
          <p:cNvSpPr txBox="1">
            <a:spLocks noChangeArrowheads="1"/>
          </p:cNvSpPr>
          <p:nvPr/>
        </p:nvSpPr>
        <p:spPr bwMode="auto">
          <a:xfrm>
            <a:off x="1187624" y="1730365"/>
            <a:ext cx="74328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物體運動慢時（如在液體中），第一項較重要，阻力大小與速率成正比：</a:t>
            </a:r>
          </a:p>
        </p:txBody>
      </p:sp>
      <p:pic>
        <p:nvPicPr>
          <p:cNvPr id="60425" name="Picture 11" descr="C:\Users\Chia-Hung Chang\Downloads\Data\Knight\Media\Chapter6\Images\06_20Figure-P.jpg"/>
          <p:cNvPicPr>
            <a:picLocks noChangeAspect="1" noChangeArrowheads="1"/>
          </p:cNvPicPr>
          <p:nvPr/>
        </p:nvPicPr>
        <p:blipFill>
          <a:blip r:embed="rId2">
            <a:extLst>
              <a:ext uri="{28A0092B-C50C-407E-A947-70E740481C1C}">
                <a14:useLocalDpi xmlns:a14="http://schemas.microsoft.com/office/drawing/2010/main" val="0"/>
              </a:ext>
            </a:extLst>
          </a:blip>
          <a:srcRect b="11432"/>
          <a:stretch>
            <a:fillRect/>
          </a:stretch>
        </p:blipFill>
        <p:spPr bwMode="auto">
          <a:xfrm>
            <a:off x="1294534" y="4755086"/>
            <a:ext cx="2822027" cy="181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14" descr="D:\Users\Vincent\Dropbox\Documents\課程\YoungTextBook\Images\Chapter05\A_Images\A_Figures_and_Photos\05_24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7299" y="2142362"/>
            <a:ext cx="2028635" cy="212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7" name="文字方塊 12"/>
          <p:cNvSpPr txBox="1">
            <a:spLocks noChangeArrowheads="1"/>
          </p:cNvSpPr>
          <p:nvPr/>
        </p:nvSpPr>
        <p:spPr bwMode="auto">
          <a:xfrm>
            <a:off x="1187624" y="4372387"/>
            <a:ext cx="76728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在氣體中物體運動較快時，第二項較重要，阻力大小與速率平方成正比：</a:t>
            </a:r>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19318791-874E-204F-BE04-BD245ADDAA02}"/>
                  </a:ext>
                </a:extLst>
              </p:cNvPr>
              <p:cNvSpPr txBox="1"/>
              <p:nvPr/>
            </p:nvSpPr>
            <p:spPr bwMode="auto">
              <a:xfrm>
                <a:off x="4481895" y="3233553"/>
                <a:ext cx="719299"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zh-TW" altLang="en-US" sz="1800" i="1" dirty="0" smtClean="0">
                              <a:latin typeface="Cambria Math" panose="02040503050406030204" pitchFamily="18" charset="0"/>
                            </a:rPr>
                          </m:ctrlPr>
                        </m:sSubPr>
                        <m:e>
                          <m:r>
                            <a:rPr lang="en-US" altLang="zh-TW" sz="1800" b="0" i="1" dirty="0" smtClean="0">
                              <a:latin typeface="Cambria Math" panose="02040503050406030204" pitchFamily="18" charset="0"/>
                            </a:rPr>
                            <m:t>𝐹</m:t>
                          </m:r>
                        </m:e>
                        <m:sub>
                          <m:r>
                            <a:rPr lang="en-US" altLang="zh-TW" sz="1800" b="0" i="1" dirty="0" smtClean="0">
                              <a:latin typeface="Cambria Math" panose="02040503050406030204" pitchFamily="18" charset="0"/>
                            </a:rPr>
                            <m:t>𝑑</m:t>
                          </m:r>
                        </m:sub>
                      </m:sSub>
                      <m:r>
                        <a:rPr lang="en-US" altLang="zh-TW" sz="1800" i="1">
                          <a:latin typeface="Cambria Math" panose="02040503050406030204" pitchFamily="18" charset="0"/>
                          <a:ea typeface="Cambria Math" panose="02040503050406030204" pitchFamily="18" charset="0"/>
                        </a:rPr>
                        <m:t>~</m:t>
                      </m:r>
                      <m:r>
                        <a:rPr kumimoji="1" lang="en-US" altLang="zh-TW" sz="1800" b="0" i="1" smtClean="0">
                          <a:latin typeface="Cambria Math" panose="02040503050406030204" pitchFamily="18" charset="0"/>
                        </a:rPr>
                        <m:t>𝑘𝑣</m:t>
                      </m:r>
                    </m:oMath>
                  </m:oMathPara>
                </a14:m>
                <a:endParaRPr kumimoji="1" lang="zh-TW" altLang="en-US" sz="1800" dirty="0"/>
              </a:p>
            </p:txBody>
          </p:sp>
        </mc:Choice>
        <mc:Fallback xmlns="">
          <p:sp>
            <p:nvSpPr>
              <p:cNvPr id="14" name="文字方塊 13">
                <a:extLst>
                  <a:ext uri="{FF2B5EF4-FFF2-40B4-BE49-F238E27FC236}">
                    <a16:creationId xmlns:a16="http://schemas.microsoft.com/office/drawing/2014/main" id="{19318791-874E-204F-BE04-BD245ADDAA02}"/>
                  </a:ext>
                </a:extLst>
              </p:cNvPr>
              <p:cNvSpPr txBox="1">
                <a:spLocks noRot="1" noChangeAspect="1" noMove="1" noResize="1" noEditPoints="1" noAdjustHandles="1" noChangeArrowheads="1" noChangeShapeType="1" noTextEdit="1"/>
              </p:cNvSpPr>
              <p:nvPr/>
            </p:nvSpPr>
            <p:spPr bwMode="auto">
              <a:xfrm>
                <a:off x="4481895" y="3233553"/>
                <a:ext cx="719299" cy="276999"/>
              </a:xfrm>
              <a:prstGeom prst="rect">
                <a:avLst/>
              </a:prstGeom>
              <a:blipFill>
                <a:blip r:embed="rId4"/>
                <a:stretch>
                  <a:fillRect l="-6897" r="-6897" b="-130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A71CF8D1-A8A9-C740-A756-6F5123F2F8A4}"/>
                  </a:ext>
                </a:extLst>
              </p:cNvPr>
              <p:cNvSpPr txBox="1"/>
              <p:nvPr/>
            </p:nvSpPr>
            <p:spPr bwMode="auto">
              <a:xfrm>
                <a:off x="4404661" y="5263647"/>
                <a:ext cx="873765"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zh-TW" altLang="en-US" sz="1800" i="1" dirty="0" smtClean="0">
                              <a:latin typeface="Cambria Math" panose="02040503050406030204" pitchFamily="18" charset="0"/>
                            </a:rPr>
                          </m:ctrlPr>
                        </m:sSubPr>
                        <m:e>
                          <m:r>
                            <a:rPr lang="en-US" altLang="zh-TW" sz="1800" b="0" i="1" dirty="0" smtClean="0">
                              <a:latin typeface="Cambria Math" panose="02040503050406030204" pitchFamily="18" charset="0"/>
                            </a:rPr>
                            <m:t>𝐹</m:t>
                          </m:r>
                        </m:e>
                        <m:sub>
                          <m:r>
                            <a:rPr lang="en-US" altLang="zh-TW" sz="1800" b="0" i="1" dirty="0" smtClean="0">
                              <a:latin typeface="Cambria Math" panose="02040503050406030204" pitchFamily="18" charset="0"/>
                            </a:rPr>
                            <m:t>𝑑</m:t>
                          </m:r>
                        </m:sub>
                      </m:sSub>
                      <m:r>
                        <a:rPr lang="en-US" altLang="zh-TW" sz="1800" i="1">
                          <a:latin typeface="Cambria Math" panose="02040503050406030204" pitchFamily="18" charset="0"/>
                          <a:ea typeface="Cambria Math" panose="02040503050406030204" pitchFamily="18" charset="0"/>
                        </a:rPr>
                        <m:t>~</m:t>
                      </m:r>
                      <m:r>
                        <a:rPr kumimoji="1" lang="en-US" altLang="zh-TW" sz="1800" b="0" i="1" smtClean="0">
                          <a:latin typeface="Cambria Math" panose="02040503050406030204" pitchFamily="18" charset="0"/>
                        </a:rPr>
                        <m:t>𝐷</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𝑣</m:t>
                          </m:r>
                        </m:e>
                        <m:sup>
                          <m:r>
                            <a:rPr kumimoji="1" lang="en-US" altLang="zh-TW" sz="1800" b="0" i="1" smtClean="0">
                              <a:latin typeface="Cambria Math" panose="02040503050406030204" pitchFamily="18" charset="0"/>
                            </a:rPr>
                            <m:t>2</m:t>
                          </m:r>
                        </m:sup>
                      </m:sSup>
                    </m:oMath>
                  </m:oMathPara>
                </a14:m>
                <a:endParaRPr kumimoji="1" lang="zh-TW" altLang="en-US" sz="1800" dirty="0"/>
              </a:p>
            </p:txBody>
          </p:sp>
        </mc:Choice>
        <mc:Fallback xmlns="">
          <p:sp>
            <p:nvSpPr>
              <p:cNvPr id="15" name="文字方塊 14">
                <a:extLst>
                  <a:ext uri="{FF2B5EF4-FFF2-40B4-BE49-F238E27FC236}">
                    <a16:creationId xmlns:a16="http://schemas.microsoft.com/office/drawing/2014/main" id="{A71CF8D1-A8A9-C740-A756-6F5123F2F8A4}"/>
                  </a:ext>
                </a:extLst>
              </p:cNvPr>
              <p:cNvSpPr txBox="1">
                <a:spLocks noRot="1" noChangeAspect="1" noMove="1" noResize="1" noEditPoints="1" noAdjustHandles="1" noChangeArrowheads="1" noChangeShapeType="1" noTextEdit="1"/>
              </p:cNvSpPr>
              <p:nvPr/>
            </p:nvSpPr>
            <p:spPr bwMode="auto">
              <a:xfrm>
                <a:off x="4404661" y="5263647"/>
                <a:ext cx="873765" cy="276999"/>
              </a:xfrm>
              <a:prstGeom prst="rect">
                <a:avLst/>
              </a:prstGeom>
              <a:blipFill>
                <a:blip r:embed="rId5"/>
                <a:stretch>
                  <a:fillRect l="-5797" t="-4348" r="-2899" b="-130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3">
                <a:extLst>
                  <a:ext uri="{FF2B5EF4-FFF2-40B4-BE49-F238E27FC236}">
                    <a16:creationId xmlns:a16="http://schemas.microsoft.com/office/drawing/2014/main" id="{62937715-BDA0-EC40-8474-02F3B2318F90}"/>
                  </a:ext>
                </a:extLst>
              </p:cNvPr>
              <p:cNvSpPr txBox="1"/>
              <p:nvPr/>
            </p:nvSpPr>
            <p:spPr bwMode="auto">
              <a:xfrm>
                <a:off x="5307920" y="1215427"/>
                <a:ext cx="1407886"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zh-TW" altLang="en-US" sz="1800" i="1" dirty="0" smtClean="0">
                              <a:latin typeface="Cambria Math" panose="02040503050406030204" pitchFamily="18" charset="0"/>
                            </a:rPr>
                          </m:ctrlPr>
                        </m:sSubPr>
                        <m:e>
                          <m:r>
                            <a:rPr lang="en-US" altLang="zh-TW" sz="1800" b="0" i="1" dirty="0" smtClean="0">
                              <a:latin typeface="Cambria Math" panose="02040503050406030204" pitchFamily="18" charset="0"/>
                            </a:rPr>
                            <m:t>𝐹</m:t>
                          </m:r>
                        </m:e>
                        <m:sub>
                          <m:r>
                            <a:rPr lang="en-US" altLang="zh-TW" sz="1800" b="0" i="1" dirty="0" smtClean="0">
                              <a:latin typeface="Cambria Math" panose="02040503050406030204" pitchFamily="18" charset="0"/>
                            </a:rPr>
                            <m:t>𝑑</m:t>
                          </m:r>
                        </m:sub>
                      </m:sSub>
                      <m:r>
                        <a:rPr kumimoji="1" lang="en-US" altLang="zh-TW" sz="1800" b="0" i="1" smtClean="0">
                          <a:latin typeface="Cambria Math" panose="02040503050406030204" pitchFamily="18" charset="0"/>
                          <a:ea typeface="Cambria Math" panose="02040503050406030204" pitchFamily="18" charset="0"/>
                        </a:rPr>
                        <m:t>~</m:t>
                      </m:r>
                      <m:r>
                        <a:rPr kumimoji="1" lang="en-US" altLang="zh-TW" sz="1800" b="0" i="1" smtClean="0">
                          <a:latin typeface="Cambria Math" panose="02040503050406030204" pitchFamily="18" charset="0"/>
                        </a:rPr>
                        <m:t>𝑘𝑣</m:t>
                      </m:r>
                      <m:r>
                        <a:rPr lang="en-US" altLang="zh-TW" sz="1800" i="1">
                          <a:latin typeface="Cambria Math" panose="02040503050406030204" pitchFamily="18" charset="0"/>
                        </a:rPr>
                        <m:t>+</m:t>
                      </m:r>
                      <m:r>
                        <a:rPr lang="en-US" altLang="zh-TW" sz="1800" i="1">
                          <a:latin typeface="Cambria Math" panose="02040503050406030204" pitchFamily="18" charset="0"/>
                        </a:rPr>
                        <m:t>𝐷</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𝑣</m:t>
                          </m:r>
                        </m:e>
                        <m:sup>
                          <m:r>
                            <a:rPr lang="en-US" altLang="zh-TW" sz="1800" i="1">
                              <a:latin typeface="Cambria Math" panose="02040503050406030204" pitchFamily="18" charset="0"/>
                            </a:rPr>
                            <m:t>2</m:t>
                          </m:r>
                        </m:sup>
                      </m:sSup>
                    </m:oMath>
                  </m:oMathPara>
                </a14:m>
                <a:endParaRPr kumimoji="1" lang="zh-TW" altLang="en-US" sz="1800" dirty="0"/>
              </a:p>
            </p:txBody>
          </p:sp>
        </mc:Choice>
        <mc:Fallback xmlns="">
          <p:sp>
            <p:nvSpPr>
              <p:cNvPr id="16" name="文字方塊 13">
                <a:extLst>
                  <a:ext uri="{FF2B5EF4-FFF2-40B4-BE49-F238E27FC236}">
                    <a16:creationId xmlns:a16="http://schemas.microsoft.com/office/drawing/2014/main" id="{62937715-BDA0-EC40-8474-02F3B2318F90}"/>
                  </a:ext>
                </a:extLst>
              </p:cNvPr>
              <p:cNvSpPr txBox="1">
                <a:spLocks noRot="1" noChangeAspect="1" noMove="1" noResize="1" noEditPoints="1" noAdjustHandles="1" noChangeArrowheads="1" noChangeShapeType="1" noTextEdit="1"/>
              </p:cNvSpPr>
              <p:nvPr/>
            </p:nvSpPr>
            <p:spPr bwMode="auto">
              <a:xfrm>
                <a:off x="5307920" y="1215427"/>
                <a:ext cx="1407886" cy="276999"/>
              </a:xfrm>
              <a:prstGeom prst="rect">
                <a:avLst/>
              </a:prstGeom>
              <a:blipFill>
                <a:blip r:embed="rId6"/>
                <a:stretch>
                  <a:fillRect l="-3604" t="-4348" r="-901" b="-130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1BD2364-2F99-E143-0F5E-E7362E79D034}"/>
                  </a:ext>
                </a:extLst>
              </p:cNvPr>
              <p:cNvSpPr txBox="1"/>
              <p:nvPr/>
            </p:nvSpPr>
            <p:spPr bwMode="auto">
              <a:xfrm>
                <a:off x="5556424" y="3207126"/>
                <a:ext cx="1833364" cy="369332"/>
              </a:xfrm>
              <a:prstGeom prst="rect">
                <a:avLst/>
              </a:prstGeom>
              <a:noFill/>
              <a:ln w="9525">
                <a:noFill/>
                <a:miter lim="800000"/>
                <a:headEnd/>
                <a:tailEnd/>
              </a:ln>
            </p:spPr>
            <p:txBody>
              <a:bodyPr wrap="square">
                <a:spAutoFit/>
              </a:bodyPr>
              <a:lstStyle/>
              <a:p>
                <a14:m>
                  <m:oMath xmlns:m="http://schemas.openxmlformats.org/officeDocument/2006/math">
                    <m:r>
                      <a:rPr kumimoji="1" lang="en-US" altLang="zh-TW" sz="1800" b="0" i="1" smtClean="0">
                        <a:latin typeface="Cambria Math" panose="02040503050406030204" pitchFamily="18" charset="0"/>
                      </a:rPr>
                      <m:t>𝑘</m:t>
                    </m:r>
                  </m:oMath>
                </a14:m>
                <a:r>
                  <a:rPr lang="en-TW" sz="1800" dirty="0"/>
                  <a:t>是一個常數。</a:t>
                </a:r>
              </a:p>
            </p:txBody>
          </p:sp>
        </mc:Choice>
        <mc:Fallback xmlns="">
          <p:sp>
            <p:nvSpPr>
              <p:cNvPr id="3" name="TextBox 2">
                <a:extLst>
                  <a:ext uri="{FF2B5EF4-FFF2-40B4-BE49-F238E27FC236}">
                    <a16:creationId xmlns:a16="http://schemas.microsoft.com/office/drawing/2014/main" id="{A1BD2364-2F99-E143-0F5E-E7362E79D034}"/>
                  </a:ext>
                </a:extLst>
              </p:cNvPr>
              <p:cNvSpPr txBox="1">
                <a:spLocks noRot="1" noChangeAspect="1" noMove="1" noResize="1" noEditPoints="1" noAdjustHandles="1" noChangeArrowheads="1" noChangeShapeType="1" noTextEdit="1"/>
              </p:cNvSpPr>
              <p:nvPr/>
            </p:nvSpPr>
            <p:spPr bwMode="auto">
              <a:xfrm>
                <a:off x="5556424" y="3207126"/>
                <a:ext cx="1833364" cy="369332"/>
              </a:xfrm>
              <a:prstGeom prst="rect">
                <a:avLst/>
              </a:prstGeom>
              <a:blipFill>
                <a:blip r:embed="rId7"/>
                <a:stretch>
                  <a:fillRect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B259835-0AFE-A9F7-AB59-49A9FE887857}"/>
                  </a:ext>
                </a:extLst>
              </p:cNvPr>
              <p:cNvSpPr txBox="1"/>
              <p:nvPr/>
            </p:nvSpPr>
            <p:spPr bwMode="auto">
              <a:xfrm>
                <a:off x="5595607" y="5256841"/>
                <a:ext cx="1833364" cy="369332"/>
              </a:xfrm>
              <a:prstGeom prst="rect">
                <a:avLst/>
              </a:prstGeom>
              <a:noFill/>
              <a:ln w="9525">
                <a:noFill/>
                <a:miter lim="800000"/>
                <a:headEnd/>
                <a:tailEnd/>
              </a:ln>
            </p:spPr>
            <p:txBody>
              <a:bodyPr wrap="square">
                <a:spAutoFit/>
              </a:bodyPr>
              <a:lstStyle/>
              <a:p>
                <a14:m>
                  <m:oMath xmlns:m="http://schemas.openxmlformats.org/officeDocument/2006/math">
                    <m:r>
                      <a:rPr kumimoji="1" lang="en-US" altLang="zh-TW" sz="1800" b="0" i="1" smtClean="0">
                        <a:latin typeface="Cambria Math" panose="02040503050406030204" pitchFamily="18" charset="0"/>
                      </a:rPr>
                      <m:t>𝐷</m:t>
                    </m:r>
                  </m:oMath>
                </a14:m>
                <a:r>
                  <a:rPr lang="en-TW" sz="1800" dirty="0"/>
                  <a:t>是一個常數。</a:t>
                </a:r>
              </a:p>
            </p:txBody>
          </p:sp>
        </mc:Choice>
        <mc:Fallback xmlns="">
          <p:sp>
            <p:nvSpPr>
              <p:cNvPr id="4" name="TextBox 3">
                <a:extLst>
                  <a:ext uri="{FF2B5EF4-FFF2-40B4-BE49-F238E27FC236}">
                    <a16:creationId xmlns:a16="http://schemas.microsoft.com/office/drawing/2014/main" id="{AB259835-0AFE-A9F7-AB59-49A9FE887857}"/>
                  </a:ext>
                </a:extLst>
              </p:cNvPr>
              <p:cNvSpPr txBox="1">
                <a:spLocks noRot="1" noChangeAspect="1" noMove="1" noResize="1" noEditPoints="1" noAdjustHandles="1" noChangeArrowheads="1" noChangeShapeType="1" noTextEdit="1"/>
              </p:cNvSpPr>
              <p:nvPr/>
            </p:nvSpPr>
            <p:spPr bwMode="auto">
              <a:xfrm>
                <a:off x="5595607" y="5256841"/>
                <a:ext cx="1833364" cy="369332"/>
              </a:xfrm>
              <a:prstGeom prst="rect">
                <a:avLst/>
              </a:prstGeom>
              <a:blipFill>
                <a:blip r:embed="rId8"/>
                <a:stretch>
                  <a:fillRect t="-6452" b="-19355"/>
                </a:stretch>
              </a:blipFill>
              <a:ln w="9525">
                <a:noFill/>
                <a:miter lim="800000"/>
                <a:headEnd/>
                <a:tailEnd/>
              </a:ln>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425"/>
                                        </p:tgtEl>
                                        <p:attrNameLst>
                                          <p:attrName>style.visibility</p:attrName>
                                        </p:attrNameLst>
                                      </p:cBhvr>
                                      <p:to>
                                        <p:strVal val="visible"/>
                                      </p:to>
                                    </p:set>
                                    <p:anim calcmode="lin" valueType="num">
                                      <p:cBhvr additive="base">
                                        <p:cTn id="7" dur="500" fill="hold"/>
                                        <p:tgtEl>
                                          <p:spTgt spid="60425"/>
                                        </p:tgtEl>
                                        <p:attrNameLst>
                                          <p:attrName>ppt_x</p:attrName>
                                        </p:attrNameLst>
                                      </p:cBhvr>
                                      <p:tavLst>
                                        <p:tav tm="0">
                                          <p:val>
                                            <p:strVal val="#ppt_x"/>
                                          </p:val>
                                        </p:tav>
                                        <p:tav tm="100000">
                                          <p:val>
                                            <p:strVal val="#ppt_x"/>
                                          </p:val>
                                        </p:tav>
                                      </p:tavLst>
                                    </p:anim>
                                    <p:anim calcmode="lin" valueType="num">
                                      <p:cBhvr additive="base">
                                        <p:cTn id="8" dur="500" fill="hold"/>
                                        <p:tgtEl>
                                          <p:spTgt spid="604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427"/>
                                        </p:tgtEl>
                                        <p:attrNameLst>
                                          <p:attrName>style.visibility</p:attrName>
                                        </p:attrNameLst>
                                      </p:cBhvr>
                                      <p:to>
                                        <p:strVal val="visible"/>
                                      </p:to>
                                    </p:set>
                                    <p:anim calcmode="lin" valueType="num">
                                      <p:cBhvr additive="base">
                                        <p:cTn id="11" dur="500" fill="hold"/>
                                        <p:tgtEl>
                                          <p:spTgt spid="60427"/>
                                        </p:tgtEl>
                                        <p:attrNameLst>
                                          <p:attrName>ppt_x</p:attrName>
                                        </p:attrNameLst>
                                      </p:cBhvr>
                                      <p:tavLst>
                                        <p:tav tm="0">
                                          <p:val>
                                            <p:strVal val="#ppt_x"/>
                                          </p:val>
                                        </p:tav>
                                        <p:tav tm="100000">
                                          <p:val>
                                            <p:strVal val="#ppt_x"/>
                                          </p:val>
                                        </p:tav>
                                      </p:tavLst>
                                    </p:anim>
                                    <p:anim calcmode="lin" valueType="num">
                                      <p:cBhvr additive="base">
                                        <p:cTn id="12" dur="500" fill="hold"/>
                                        <p:tgtEl>
                                          <p:spTgt spid="604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7" grpId="0"/>
      <p:bldP spid="15" grpId="0" animBg="1"/>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文字方塊 3"/>
          <p:cNvSpPr txBox="1">
            <a:spLocks noChangeArrowheads="1"/>
          </p:cNvSpPr>
          <p:nvPr/>
        </p:nvSpPr>
        <p:spPr bwMode="auto">
          <a:xfrm>
            <a:off x="1187624" y="4397311"/>
            <a:ext cx="66243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當物體在液體中自由下落時，速度增加，阻力變大，加速度變小。</a:t>
            </a:r>
          </a:p>
        </p:txBody>
      </p:sp>
      <p:pic>
        <p:nvPicPr>
          <p:cNvPr id="61442" name="Picture 14" descr="D:\Users\Vincent\Dropbox\Documents\課程\YoungTextBook\Images\Chapter05\A_Images\A_Figures_and_Photos\05_24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12195"/>
            <a:ext cx="3363913"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5" descr="D:\Users\Vincent\Dropbox\Documents\課程\YoungTextBook\Images\Chapter05\A_Images\A_Figures_and_Photos\05_25_Figure.jpg"/>
          <p:cNvPicPr>
            <a:picLocks noChangeAspect="1" noChangeArrowheads="1"/>
          </p:cNvPicPr>
          <p:nvPr/>
        </p:nvPicPr>
        <p:blipFill>
          <a:blip r:embed="rId3">
            <a:extLst>
              <a:ext uri="{28A0092B-C50C-407E-A947-70E740481C1C}">
                <a14:useLocalDpi xmlns:a14="http://schemas.microsoft.com/office/drawing/2010/main" val="0"/>
              </a:ext>
            </a:extLst>
          </a:blip>
          <a:srcRect r="36386"/>
          <a:stretch>
            <a:fillRect/>
          </a:stretch>
        </p:blipFill>
        <p:spPr bwMode="auto">
          <a:xfrm>
            <a:off x="3779838" y="2125082"/>
            <a:ext cx="511333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1445" name="文字方塊 3"/>
              <p:cNvSpPr txBox="1">
                <a:spLocks noChangeArrowheads="1"/>
              </p:cNvSpPr>
              <p:nvPr/>
            </p:nvSpPr>
            <p:spPr bwMode="auto">
              <a:xfrm>
                <a:off x="1187624" y="5811959"/>
                <a:ext cx="3744416"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cs typeface="Times New Roman" pitchFamily="18" charset="0"/>
                  </a:rPr>
                  <a:t>終端速度 </a:t>
                </a:r>
                <a:r>
                  <a:rPr lang="en-US" altLang="zh-TW" sz="1800" dirty="0">
                    <a:cs typeface="Times New Roman" pitchFamily="18" charset="0"/>
                  </a:rPr>
                  <a:t>Terminal speed </a:t>
                </a:r>
                <a14:m>
                  <m:oMath xmlns:m="http://schemas.openxmlformats.org/officeDocument/2006/math">
                    <m:r>
                      <a:rPr lang="en-US" altLang="zh-TW" sz="1800" i="1" dirty="0" smtClean="0">
                        <a:latin typeface="Cambria Math" panose="02040503050406030204" pitchFamily="18" charset="0"/>
                        <a:cs typeface="Times New Roman" pitchFamily="18" charset="0"/>
                      </a:rPr>
                      <m:t>𝑣</m:t>
                    </m:r>
                    <m:r>
                      <a:rPr lang="en-US" altLang="zh-TW" sz="1800" i="1" baseline="-25000" dirty="0" err="1">
                        <a:latin typeface="Cambria Math" panose="02040503050406030204" pitchFamily="18" charset="0"/>
                        <a:cs typeface="Times New Roman" pitchFamily="18" charset="0"/>
                      </a:rPr>
                      <m:t>𝑡</m:t>
                    </m:r>
                  </m:oMath>
                </a14:m>
                <a:r>
                  <a:rPr lang="zh-TW" altLang="en-US" sz="1800" dirty="0">
                    <a:cs typeface="Times New Roman" pitchFamily="18" charset="0"/>
                  </a:rPr>
                  <a:t>。</a:t>
                </a:r>
              </a:p>
            </p:txBody>
          </p:sp>
        </mc:Choice>
        <mc:Fallback xmlns="">
          <p:sp>
            <p:nvSpPr>
              <p:cNvPr id="61445" name="文字方塊 3"/>
              <p:cNvSpPr txBox="1">
                <a:spLocks noRot="1" noChangeAspect="1" noMove="1" noResize="1" noEditPoints="1" noAdjustHandles="1" noChangeArrowheads="1" noChangeShapeType="1" noTextEdit="1"/>
              </p:cNvSpPr>
              <p:nvPr/>
            </p:nvSpPr>
            <p:spPr bwMode="auto">
              <a:xfrm>
                <a:off x="1187624" y="5811959"/>
                <a:ext cx="3744416" cy="369888"/>
              </a:xfrm>
              <a:prstGeom prst="rect">
                <a:avLst/>
              </a:prstGeom>
              <a:blipFill>
                <a:blip r:embed="rId4"/>
                <a:stretch>
                  <a:fillRect l="-135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61446" name="矩形 8"/>
          <p:cNvSpPr>
            <a:spLocks noChangeArrowheads="1"/>
          </p:cNvSpPr>
          <p:nvPr/>
        </p:nvSpPr>
        <p:spPr bwMode="auto">
          <a:xfrm>
            <a:off x="1187624" y="4829111"/>
            <a:ext cx="6408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直到阻力與重力抵銷時，受力為零，就不再增加，而維持等速。</a:t>
            </a:r>
          </a:p>
        </p:txBody>
      </p:sp>
      <p:sp>
        <p:nvSpPr>
          <p:cNvPr id="8" name="文字方塊 12"/>
          <p:cNvSpPr txBox="1">
            <a:spLocks noChangeArrowheads="1"/>
          </p:cNvSpPr>
          <p:nvPr/>
        </p:nvSpPr>
        <p:spPr bwMode="auto">
          <a:xfrm>
            <a:off x="4498343" y="5321329"/>
            <a:ext cx="2808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當阻力大小與速率成正比</a:t>
            </a:r>
          </a:p>
        </p:txBody>
      </p:sp>
      <mc:AlternateContent xmlns:mc="http://schemas.openxmlformats.org/markup-compatibility/2006" xmlns:a14="http://schemas.microsoft.com/office/drawing/2010/main">
        <mc:Choice Requires="a14">
          <p:sp>
            <p:nvSpPr>
              <p:cNvPr id="9" name="文字方塊 13">
                <a:extLst>
                  <a:ext uri="{FF2B5EF4-FFF2-40B4-BE49-F238E27FC236}">
                    <a16:creationId xmlns:a16="http://schemas.microsoft.com/office/drawing/2014/main" id="{DACF11A2-2C2E-3641-A6D7-775CFDD1A3F4}"/>
                  </a:ext>
                </a:extLst>
              </p:cNvPr>
              <p:cNvSpPr txBox="1"/>
              <p:nvPr/>
            </p:nvSpPr>
            <p:spPr bwMode="auto">
              <a:xfrm>
                <a:off x="2897033" y="5366979"/>
                <a:ext cx="1581459"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zh-TW" altLang="en-US" sz="1800" i="1" dirty="0" smtClean="0">
                              <a:latin typeface="Cambria Math" panose="02040503050406030204" pitchFamily="18" charset="0"/>
                            </a:rPr>
                          </m:ctrlPr>
                        </m:sSubPr>
                        <m:e>
                          <m:r>
                            <a:rPr lang="en-US" altLang="zh-TW" sz="1800" b="0" i="1" dirty="0" smtClean="0">
                              <a:latin typeface="Cambria Math" panose="02040503050406030204" pitchFamily="18" charset="0"/>
                            </a:rPr>
                            <m:t>𝐹</m:t>
                          </m:r>
                        </m:e>
                        <m:sub>
                          <m:r>
                            <a:rPr lang="en-US" altLang="zh-TW" sz="1800" b="0" i="1" dirty="0" smtClean="0">
                              <a:latin typeface="Cambria Math" panose="02040503050406030204" pitchFamily="18" charset="0"/>
                            </a:rPr>
                            <m:t>𝑑</m:t>
                          </m:r>
                        </m:sub>
                      </m:sSub>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𝑘</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𝑣</m:t>
                          </m:r>
                        </m:e>
                        <m:sub>
                          <m:r>
                            <a:rPr kumimoji="1" lang="en-US" altLang="zh-TW" sz="1800" b="0" i="1" smtClean="0">
                              <a:latin typeface="Cambria Math" panose="02040503050406030204" pitchFamily="18" charset="0"/>
                            </a:rPr>
                            <m:t>𝑡</m:t>
                          </m:r>
                        </m:sub>
                      </m:sSub>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𝑚𝑔</m:t>
                      </m:r>
                    </m:oMath>
                  </m:oMathPara>
                </a14:m>
                <a:endParaRPr kumimoji="1" lang="zh-TW" altLang="en-US" sz="1800" dirty="0"/>
              </a:p>
            </p:txBody>
          </p:sp>
        </mc:Choice>
        <mc:Fallback xmlns="">
          <p:sp>
            <p:nvSpPr>
              <p:cNvPr id="9" name="文字方塊 13">
                <a:extLst>
                  <a:ext uri="{FF2B5EF4-FFF2-40B4-BE49-F238E27FC236}">
                    <a16:creationId xmlns:a16="http://schemas.microsoft.com/office/drawing/2014/main" id="{DACF11A2-2C2E-3641-A6D7-775CFDD1A3F4}"/>
                  </a:ext>
                </a:extLst>
              </p:cNvPr>
              <p:cNvSpPr txBox="1">
                <a:spLocks noRot="1" noChangeAspect="1" noMove="1" noResize="1" noEditPoints="1" noAdjustHandles="1" noChangeArrowheads="1" noChangeShapeType="1" noTextEdit="1"/>
              </p:cNvSpPr>
              <p:nvPr/>
            </p:nvSpPr>
            <p:spPr bwMode="auto">
              <a:xfrm>
                <a:off x="2897033" y="5366979"/>
                <a:ext cx="1581459" cy="276999"/>
              </a:xfrm>
              <a:prstGeom prst="rect">
                <a:avLst/>
              </a:prstGeom>
              <a:blipFill>
                <a:blip r:embed="rId5"/>
                <a:stretch>
                  <a:fillRect l="-3200" r="-3200" b="-26087"/>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文字方塊 6"/>
          <p:cNvSpPr txBox="1">
            <a:spLocks noChangeArrowheads="1"/>
          </p:cNvSpPr>
          <p:nvPr/>
        </p:nvSpPr>
        <p:spPr bwMode="auto">
          <a:xfrm>
            <a:off x="1072723" y="5421771"/>
            <a:ext cx="6072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亞里斯多德說重物掉得快，其實是與日常觀察符合的。</a:t>
            </a:r>
          </a:p>
        </p:txBody>
      </p:sp>
      <p:sp>
        <p:nvSpPr>
          <p:cNvPr id="62468" name="文字方塊 7"/>
          <p:cNvSpPr txBox="1">
            <a:spLocks noChangeArrowheads="1"/>
          </p:cNvSpPr>
          <p:nvPr/>
        </p:nvSpPr>
        <p:spPr bwMode="auto">
          <a:xfrm>
            <a:off x="1072723" y="5023759"/>
            <a:ext cx="4176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質量越大的物體，終端速度越大！</a:t>
            </a:r>
          </a:p>
        </p:txBody>
      </p:sp>
      <p:pic>
        <p:nvPicPr>
          <p:cNvPr id="62469" name="Picture 9" descr="D:\Users\Vincent\Dropbox\Documents\課程\YoungTextBook\Images\Chapter05\A_Images\A_Figures_and_Photos\05_26_FigureA.jpg"/>
          <p:cNvPicPr>
            <a:picLocks noChangeAspect="1" noChangeArrowheads="1"/>
          </p:cNvPicPr>
          <p:nvPr/>
        </p:nvPicPr>
        <p:blipFill>
          <a:blip r:embed="rId2">
            <a:extLst>
              <a:ext uri="{28A0092B-C50C-407E-A947-70E740481C1C}">
                <a14:useLocalDpi xmlns:a14="http://schemas.microsoft.com/office/drawing/2010/main" val="0"/>
              </a:ext>
            </a:extLst>
          </a:blip>
          <a:srcRect b="30215"/>
          <a:stretch>
            <a:fillRect/>
          </a:stretch>
        </p:blipFill>
        <p:spPr bwMode="auto">
          <a:xfrm>
            <a:off x="1072723" y="620688"/>
            <a:ext cx="35480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0" descr="D:\Users\Vincent\Dropbox\Documents\課程\YoungTextBook\Images\Chapter05\A_Images\A_Figures_and_Photos\05_26_Figur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486921"/>
            <a:ext cx="3548062"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文字方塊 12"/>
              <p:cNvSpPr txBox="1">
                <a:spLocks noChangeArrowheads="1"/>
              </p:cNvSpPr>
              <p:nvPr/>
            </p:nvSpPr>
            <p:spPr bwMode="auto">
              <a:xfrm>
                <a:off x="1063683" y="3897244"/>
                <a:ext cx="625771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當阻力大小與速率平方成正比時，終端速度</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𝑡</m:t>
                        </m:r>
                      </m:sub>
                    </m:sSub>
                  </m:oMath>
                </a14:m>
                <a:r>
                  <a:rPr lang="zh-TW" altLang="en-US" sz="1800" dirty="0"/>
                  <a:t>為：</a:t>
                </a:r>
              </a:p>
            </p:txBody>
          </p:sp>
        </mc:Choice>
        <mc:Fallback xmlns="">
          <p:sp>
            <p:nvSpPr>
              <p:cNvPr id="8" name="文字方塊 12"/>
              <p:cNvSpPr txBox="1">
                <a:spLocks noRot="1" noChangeAspect="1" noMove="1" noResize="1" noEditPoints="1" noAdjustHandles="1" noChangeArrowheads="1" noChangeShapeType="1" noTextEdit="1"/>
              </p:cNvSpPr>
              <p:nvPr/>
            </p:nvSpPr>
            <p:spPr bwMode="auto">
              <a:xfrm>
                <a:off x="1063683" y="3897244"/>
                <a:ext cx="6257711" cy="369332"/>
              </a:xfrm>
              <a:prstGeom prst="rect">
                <a:avLst/>
              </a:prstGeom>
              <a:blipFill rotWithShape="1">
                <a:blip r:embed="rId9"/>
                <a:stretch>
                  <a:fillRect l="-779"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 name="文字方塊 1"/>
          <p:cNvSpPr txBox="1"/>
          <p:nvPr/>
        </p:nvSpPr>
        <p:spPr bwMode="auto">
          <a:xfrm>
            <a:off x="1091099" y="5852080"/>
            <a:ext cx="7225317" cy="369332"/>
          </a:xfrm>
          <a:prstGeom prst="rect">
            <a:avLst/>
          </a:prstGeom>
          <a:noFill/>
          <a:ln w="9525">
            <a:noFill/>
            <a:miter lim="800000"/>
            <a:headEnd/>
            <a:tailEnd/>
          </a:ln>
        </p:spPr>
        <p:txBody>
          <a:bodyPr wrap="square" rtlCol="0">
            <a:spAutoFit/>
          </a:bodyPr>
          <a:lstStyle/>
          <a:p>
            <a:pPr>
              <a:spcBef>
                <a:spcPct val="50000"/>
              </a:spcBef>
            </a:pPr>
            <a:r>
              <a:rPr lang="zh-TW" altLang="en-US" sz="1800" dirty="0"/>
              <a:t>我們能不能預測到達終端速度前的過程？以二維拋體運動為例。</a:t>
            </a:r>
          </a:p>
        </p:txBody>
      </p:sp>
      <mc:AlternateContent xmlns:mc="http://schemas.openxmlformats.org/markup-compatibility/2006" xmlns:a14="http://schemas.microsoft.com/office/drawing/2010/main">
        <mc:Choice Requires="a14">
          <p:sp>
            <p:nvSpPr>
              <p:cNvPr id="10" name="文字方塊 14">
                <a:extLst>
                  <a:ext uri="{FF2B5EF4-FFF2-40B4-BE49-F238E27FC236}">
                    <a16:creationId xmlns:a16="http://schemas.microsoft.com/office/drawing/2014/main" id="{1B8C4DDA-3D7D-7E4A-AFF0-4A9E340B81E9}"/>
                  </a:ext>
                </a:extLst>
              </p:cNvPr>
              <p:cNvSpPr txBox="1"/>
              <p:nvPr/>
            </p:nvSpPr>
            <p:spPr bwMode="auto">
              <a:xfrm>
                <a:off x="1979712" y="4427373"/>
                <a:ext cx="1110945" cy="278794"/>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𝐷</m:t>
                      </m:r>
                      <m:sSubSup>
                        <m:sSubSupPr>
                          <m:ctrlPr>
                            <a:rPr kumimoji="1" lang="en-US" altLang="zh-TW" sz="1800" b="0" i="1" smtClean="0">
                              <a:latin typeface="Cambria Math" panose="02040503050406030204" pitchFamily="18" charset="0"/>
                            </a:rPr>
                          </m:ctrlPr>
                        </m:sSubSupPr>
                        <m:e>
                          <m:r>
                            <a:rPr kumimoji="1" lang="en-US" altLang="zh-TW" sz="1800" b="0" i="1" smtClean="0">
                              <a:latin typeface="Cambria Math" panose="02040503050406030204" pitchFamily="18" charset="0"/>
                            </a:rPr>
                            <m:t>𝑣</m:t>
                          </m:r>
                        </m:e>
                        <m:sub>
                          <m:r>
                            <a:rPr kumimoji="1" lang="en-US" altLang="zh-TW" sz="1800" b="0" i="1" smtClean="0">
                              <a:latin typeface="Cambria Math" panose="02040503050406030204" pitchFamily="18" charset="0"/>
                            </a:rPr>
                            <m:t>𝑡</m:t>
                          </m:r>
                        </m:sub>
                        <m:sup>
                          <m:r>
                            <a:rPr kumimoji="1" lang="en-US" altLang="zh-TW" sz="1800" b="0" i="1" smtClean="0">
                              <a:latin typeface="Cambria Math" panose="02040503050406030204" pitchFamily="18" charset="0"/>
                            </a:rPr>
                            <m:t>2</m:t>
                          </m:r>
                        </m:sup>
                      </m:sSubSup>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𝑚𝑔</m:t>
                      </m:r>
                    </m:oMath>
                  </m:oMathPara>
                </a14:m>
                <a:endParaRPr kumimoji="1" lang="zh-TW" altLang="en-US" sz="1800" dirty="0"/>
              </a:p>
            </p:txBody>
          </p:sp>
        </mc:Choice>
        <mc:Fallback xmlns="">
          <p:sp>
            <p:nvSpPr>
              <p:cNvPr id="10" name="文字方塊 14">
                <a:extLst>
                  <a:ext uri="{FF2B5EF4-FFF2-40B4-BE49-F238E27FC236}">
                    <a16:creationId xmlns:a16="http://schemas.microsoft.com/office/drawing/2014/main" id="{1B8C4DDA-3D7D-7E4A-AFF0-4A9E340B81E9}"/>
                  </a:ext>
                </a:extLst>
              </p:cNvPr>
              <p:cNvSpPr txBox="1">
                <a:spLocks noRot="1" noChangeAspect="1" noMove="1" noResize="1" noEditPoints="1" noAdjustHandles="1" noChangeArrowheads="1" noChangeShapeType="1" noTextEdit="1"/>
              </p:cNvSpPr>
              <p:nvPr/>
            </p:nvSpPr>
            <p:spPr bwMode="auto">
              <a:xfrm>
                <a:off x="1979712" y="4427373"/>
                <a:ext cx="1110945" cy="278794"/>
              </a:xfrm>
              <a:prstGeom prst="rect">
                <a:avLst/>
              </a:prstGeom>
              <a:blipFill>
                <a:blip r:embed="rId10"/>
                <a:stretch>
                  <a:fillRect l="-4545" r="-4545" b="-3043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277D8A7-BCA9-5D4F-95D1-537942443C9A}"/>
                  </a:ext>
                </a:extLst>
              </p:cNvPr>
              <p:cNvSpPr txBox="1"/>
              <p:nvPr/>
            </p:nvSpPr>
            <p:spPr bwMode="auto">
              <a:xfrm>
                <a:off x="3538886" y="4409823"/>
                <a:ext cx="1081899" cy="563680"/>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TW" sz="1800" i="1" smtClean="0">
                              <a:latin typeface="Cambria Math" panose="02040503050406030204" pitchFamily="18" charset="0"/>
                            </a:rPr>
                          </m:ctrlPr>
                        </m:sSubPr>
                        <m:e>
                          <m:r>
                            <a:rPr lang="en-US" sz="1800" b="0" i="1" smtClean="0">
                              <a:latin typeface="Cambria Math" panose="02040503050406030204" pitchFamily="18" charset="0"/>
                            </a:rPr>
                            <m:t>𝑣</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rad>
                        <m:radPr>
                          <m:degHide m:val="on"/>
                          <m:ctrlPr>
                            <a:rPr lang="en-US" sz="1800" b="0" i="1" smtClean="0">
                              <a:latin typeface="Cambria Math" panose="02040503050406030204" pitchFamily="18" charset="0"/>
                            </a:rPr>
                          </m:ctrlPr>
                        </m:radPr>
                        <m:deg/>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𝑚𝑔</m:t>
                              </m:r>
                            </m:num>
                            <m:den>
                              <m:r>
                                <a:rPr lang="en-US" sz="1800" b="0" i="1" smtClean="0">
                                  <a:latin typeface="Cambria Math" panose="02040503050406030204" pitchFamily="18" charset="0"/>
                                </a:rPr>
                                <m:t>𝐷</m:t>
                              </m:r>
                            </m:den>
                          </m:f>
                        </m:e>
                      </m:rad>
                    </m:oMath>
                  </m:oMathPara>
                </a14:m>
                <a:endParaRPr lang="en-TW" sz="1800" dirty="0"/>
              </a:p>
            </p:txBody>
          </p:sp>
        </mc:Choice>
        <mc:Fallback xmlns="">
          <p:sp>
            <p:nvSpPr>
              <p:cNvPr id="3" name="TextBox 2">
                <a:extLst>
                  <a:ext uri="{FF2B5EF4-FFF2-40B4-BE49-F238E27FC236}">
                    <a16:creationId xmlns:a16="http://schemas.microsoft.com/office/drawing/2014/main" id="{7277D8A7-BCA9-5D4F-95D1-537942443C9A}"/>
                  </a:ext>
                </a:extLst>
              </p:cNvPr>
              <p:cNvSpPr txBox="1">
                <a:spLocks noRot="1" noChangeAspect="1" noMove="1" noResize="1" noEditPoints="1" noAdjustHandles="1" noChangeArrowheads="1" noChangeShapeType="1" noTextEdit="1"/>
              </p:cNvSpPr>
              <p:nvPr/>
            </p:nvSpPr>
            <p:spPr bwMode="auto">
              <a:xfrm>
                <a:off x="3538886" y="4409823"/>
                <a:ext cx="1081899" cy="563680"/>
              </a:xfrm>
              <a:prstGeom prst="rect">
                <a:avLst/>
              </a:prstGeom>
              <a:blipFill>
                <a:blip r:embed="rId11"/>
                <a:stretch>
                  <a:fillRect l="-2326" r="-4651" b="-8889"/>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6"/>
          <p:cNvSpPr>
            <a:spLocks noChangeArrowheads="1"/>
          </p:cNvSpPr>
          <p:nvPr/>
        </p:nvSpPr>
        <p:spPr bwMode="auto">
          <a:xfrm>
            <a:off x="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64515" name="Rectangle 8"/>
          <p:cNvSpPr>
            <a:spLocks noChangeArrowheads="1"/>
          </p:cNvSpPr>
          <p:nvPr/>
        </p:nvSpPr>
        <p:spPr bwMode="auto">
          <a:xfrm>
            <a:off x="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64516" name="Rectangle 10"/>
          <p:cNvSpPr>
            <a:spLocks noChangeArrowheads="1"/>
          </p:cNvSpPr>
          <p:nvPr/>
        </p:nvSpPr>
        <p:spPr bwMode="auto">
          <a:xfrm>
            <a:off x="0" y="2995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pic>
        <p:nvPicPr>
          <p:cNvPr id="64518" name="Picture 11" descr="C:\Users\Chia-Hung Chang\Downloads\Data\Knight\Media\Chapter6\Images\06_20Figure-P.jpg"/>
          <p:cNvPicPr>
            <a:picLocks noChangeAspect="1" noChangeArrowheads="1"/>
          </p:cNvPicPr>
          <p:nvPr/>
        </p:nvPicPr>
        <p:blipFill>
          <a:blip r:embed="rId2">
            <a:extLst>
              <a:ext uri="{28A0092B-C50C-407E-A947-70E740481C1C}">
                <a14:useLocalDpi xmlns:a14="http://schemas.microsoft.com/office/drawing/2010/main" val="0"/>
              </a:ext>
            </a:extLst>
          </a:blip>
          <a:srcRect b="11432"/>
          <a:stretch>
            <a:fillRect/>
          </a:stretch>
        </p:blipFill>
        <p:spPr bwMode="auto">
          <a:xfrm>
            <a:off x="2256043" y="1484784"/>
            <a:ext cx="4017962"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文字方塊 11"/>
          <p:cNvSpPr txBox="1">
            <a:spLocks noChangeArrowheads="1"/>
          </p:cNvSpPr>
          <p:nvPr/>
        </p:nvSpPr>
        <p:spPr bwMode="auto">
          <a:xfrm>
            <a:off x="2127056" y="5041425"/>
            <a:ext cx="2228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力的向量表示式：</a:t>
            </a:r>
          </a:p>
        </p:txBody>
      </p:sp>
      <p:sp>
        <p:nvSpPr>
          <p:cNvPr id="64520" name="文字方塊 8"/>
          <p:cNvSpPr txBox="1">
            <a:spLocks noChangeArrowheads="1"/>
          </p:cNvSpPr>
          <p:nvPr/>
        </p:nvSpPr>
        <p:spPr bwMode="auto">
          <a:xfrm>
            <a:off x="2127056" y="5689125"/>
            <a:ext cx="2951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阻力向量與速度向量成正比！</a:t>
            </a:r>
          </a:p>
        </p:txBody>
      </p:sp>
      <p:sp>
        <p:nvSpPr>
          <p:cNvPr id="10" name="文字方塊 12"/>
          <p:cNvSpPr txBox="1">
            <a:spLocks noChangeArrowheads="1"/>
          </p:cNvSpPr>
          <p:nvPr/>
        </p:nvSpPr>
        <p:spPr bwMode="auto">
          <a:xfrm>
            <a:off x="2156298" y="4332784"/>
            <a:ext cx="2808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當阻力大小與速率成正比</a:t>
            </a:r>
          </a:p>
        </p:txBody>
      </p:sp>
      <p:sp>
        <p:nvSpPr>
          <p:cNvPr id="2" name="文字方塊 1"/>
          <p:cNvSpPr txBox="1"/>
          <p:nvPr/>
        </p:nvSpPr>
        <p:spPr bwMode="auto">
          <a:xfrm>
            <a:off x="2156298" y="836712"/>
            <a:ext cx="5544616" cy="369332"/>
          </a:xfrm>
          <a:prstGeom prst="rect">
            <a:avLst/>
          </a:prstGeom>
          <a:noFill/>
          <a:ln w="9525">
            <a:noFill/>
            <a:miter lim="800000"/>
            <a:headEnd/>
            <a:tailEnd/>
          </a:ln>
        </p:spPr>
        <p:txBody>
          <a:bodyPr wrap="square" rtlCol="0">
            <a:spAutoFit/>
          </a:bodyPr>
          <a:lstStyle/>
          <a:p>
            <a:pPr>
              <a:spcBef>
                <a:spcPct val="50000"/>
              </a:spcBef>
            </a:pPr>
            <a:r>
              <a:rPr lang="zh-TW" altLang="en-US" sz="1800" dirty="0"/>
              <a:t>拋體運動是二維運動，物理量必須以向量表示：</a:t>
            </a: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07E34688-1246-9541-B2BD-FF922973513E}"/>
                  </a:ext>
                </a:extLst>
              </p:cNvPr>
              <p:cNvSpPr txBox="1"/>
              <p:nvPr/>
            </p:nvSpPr>
            <p:spPr bwMode="auto">
              <a:xfrm>
                <a:off x="4355976" y="5103192"/>
                <a:ext cx="1900072" cy="310598"/>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zh-TW" altLang="en-US" sz="1800" i="1" dirty="0" smtClean="0">
                              <a:latin typeface="Cambria Math" panose="02040503050406030204" pitchFamily="18" charset="0"/>
                            </a:rPr>
                          </m:ctrlPr>
                        </m:sSubPr>
                        <m:e>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𝐹</m:t>
                              </m:r>
                            </m:e>
                          </m:acc>
                        </m:e>
                        <m:sub>
                          <m:r>
                            <a:rPr lang="en-US" altLang="zh-TW" sz="1800" b="0" i="1" dirty="0" smtClean="0">
                              <a:latin typeface="Cambria Math" panose="02040503050406030204" pitchFamily="18" charset="0"/>
                            </a:rPr>
                            <m:t>𝑑</m:t>
                          </m:r>
                        </m:sub>
                      </m:sSub>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𝑘𝑣</m:t>
                      </m:r>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𝑣</m:t>
                          </m:r>
                        </m:e>
                      </m:acc>
                      <m:r>
                        <a:rPr lang="en-US" altLang="zh-TW" sz="1800" b="0" i="1" dirty="0" smtClean="0">
                          <a:latin typeface="Cambria Math" panose="02040503050406030204" pitchFamily="18" charset="0"/>
                        </a:rPr>
                        <m:t>=</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𝑘</m:t>
                      </m:r>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𝑣</m:t>
                          </m:r>
                        </m:e>
                      </m:acc>
                    </m:oMath>
                  </m:oMathPara>
                </a14:m>
                <a:endParaRPr kumimoji="1" lang="zh-TW" altLang="en-US" sz="1800" dirty="0"/>
              </a:p>
            </p:txBody>
          </p:sp>
        </mc:Choice>
        <mc:Fallback xmlns="">
          <p:sp>
            <p:nvSpPr>
              <p:cNvPr id="12" name="文字方塊 11">
                <a:extLst>
                  <a:ext uri="{FF2B5EF4-FFF2-40B4-BE49-F238E27FC236}">
                    <a16:creationId xmlns:a16="http://schemas.microsoft.com/office/drawing/2014/main" id="{07E34688-1246-9541-B2BD-FF922973513E}"/>
                  </a:ext>
                </a:extLst>
              </p:cNvPr>
              <p:cNvSpPr txBox="1">
                <a:spLocks noRot="1" noChangeAspect="1" noMove="1" noResize="1" noEditPoints="1" noAdjustHandles="1" noChangeArrowheads="1" noChangeShapeType="1" noTextEdit="1"/>
              </p:cNvSpPr>
              <p:nvPr/>
            </p:nvSpPr>
            <p:spPr bwMode="auto">
              <a:xfrm>
                <a:off x="4355976" y="5103192"/>
                <a:ext cx="1900072" cy="310598"/>
              </a:xfrm>
              <a:prstGeom prst="rect">
                <a:avLst/>
              </a:prstGeom>
              <a:blipFill>
                <a:blip r:embed="rId3"/>
                <a:stretch>
                  <a:fillRect l="-1987" t="-28000" b="-1200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FBC3A601-09A7-1848-94C3-28F759968D61}"/>
                  </a:ext>
                </a:extLst>
              </p:cNvPr>
              <p:cNvSpPr txBox="1"/>
              <p:nvPr/>
            </p:nvSpPr>
            <p:spPr bwMode="auto">
              <a:xfrm>
                <a:off x="4964610" y="4398697"/>
                <a:ext cx="1028680"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zh-TW" altLang="en-US" sz="1800" i="1" dirty="0" smtClean="0">
                              <a:latin typeface="Cambria Math" panose="02040503050406030204" pitchFamily="18" charset="0"/>
                            </a:rPr>
                          </m:ctrlPr>
                        </m:sSubPr>
                        <m:e>
                          <m:r>
                            <a:rPr lang="en-US" altLang="zh-TW" sz="1800" b="0" i="1" dirty="0" smtClean="0">
                              <a:latin typeface="Cambria Math" panose="02040503050406030204" pitchFamily="18" charset="0"/>
                            </a:rPr>
                            <m:t>𝐹</m:t>
                          </m:r>
                        </m:e>
                        <m:sub>
                          <m:r>
                            <a:rPr lang="en-US" altLang="zh-TW" sz="1800" b="0" i="1" dirty="0" smtClean="0">
                              <a:latin typeface="Cambria Math" panose="02040503050406030204" pitchFamily="18" charset="0"/>
                            </a:rPr>
                            <m:t>𝑑</m:t>
                          </m:r>
                        </m:sub>
                      </m:sSub>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𝑘𝑣</m:t>
                      </m:r>
                    </m:oMath>
                  </m:oMathPara>
                </a14:m>
                <a:endParaRPr kumimoji="1" lang="zh-TW" altLang="en-US" sz="1800" dirty="0"/>
              </a:p>
            </p:txBody>
          </p:sp>
        </mc:Choice>
        <mc:Fallback xmlns="">
          <p:sp>
            <p:nvSpPr>
              <p:cNvPr id="13" name="文字方塊 12">
                <a:extLst>
                  <a:ext uri="{FF2B5EF4-FFF2-40B4-BE49-F238E27FC236}">
                    <a16:creationId xmlns:a16="http://schemas.microsoft.com/office/drawing/2014/main" id="{FBC3A601-09A7-1848-94C3-28F759968D61}"/>
                  </a:ext>
                </a:extLst>
              </p:cNvPr>
              <p:cNvSpPr txBox="1">
                <a:spLocks noRot="1" noChangeAspect="1" noMove="1" noResize="1" noEditPoints="1" noAdjustHandles="1" noChangeArrowheads="1" noChangeShapeType="1" noTextEdit="1"/>
              </p:cNvSpPr>
              <p:nvPr/>
            </p:nvSpPr>
            <p:spPr bwMode="auto">
              <a:xfrm>
                <a:off x="4964610" y="4398697"/>
                <a:ext cx="1028680" cy="276999"/>
              </a:xfrm>
              <a:prstGeom prst="rect">
                <a:avLst/>
              </a:prstGeom>
              <a:blipFill>
                <a:blip r:embed="rId4"/>
                <a:stretch>
                  <a:fillRect l="-3659" r="-3659" b="-13043"/>
                </a:stretch>
              </a:blipFill>
              <a:ln w="9525">
                <a:noFill/>
                <a:miter lim="800000"/>
                <a:headEnd/>
                <a:tailEnd/>
              </a:ln>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519"/>
                                        </p:tgtEl>
                                        <p:attrNameLst>
                                          <p:attrName>style.visibility</p:attrName>
                                        </p:attrNameLst>
                                      </p:cBhvr>
                                      <p:to>
                                        <p:strVal val="visible"/>
                                      </p:to>
                                    </p:set>
                                    <p:anim calcmode="lin" valueType="num">
                                      <p:cBhvr additive="base">
                                        <p:cTn id="11" dur="500" fill="hold"/>
                                        <p:tgtEl>
                                          <p:spTgt spid="64519"/>
                                        </p:tgtEl>
                                        <p:attrNameLst>
                                          <p:attrName>ppt_x</p:attrName>
                                        </p:attrNameLst>
                                      </p:cBhvr>
                                      <p:tavLst>
                                        <p:tav tm="0">
                                          <p:val>
                                            <p:strVal val="#ppt_x"/>
                                          </p:val>
                                        </p:tav>
                                        <p:tav tm="100000">
                                          <p:val>
                                            <p:strVal val="#ppt_x"/>
                                          </p:val>
                                        </p:tav>
                                      </p:tavLst>
                                    </p:anim>
                                    <p:anim calcmode="lin" valueType="num">
                                      <p:cBhvr additive="base">
                                        <p:cTn id="12" dur="500" fill="hold"/>
                                        <p:tgtEl>
                                          <p:spTgt spid="645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4520"/>
                                        </p:tgtEl>
                                        <p:attrNameLst>
                                          <p:attrName>style.visibility</p:attrName>
                                        </p:attrNameLst>
                                      </p:cBhvr>
                                      <p:to>
                                        <p:strVal val="visible"/>
                                      </p:to>
                                    </p:set>
                                    <p:anim calcmode="lin" valueType="num">
                                      <p:cBhvr additive="base">
                                        <p:cTn id="15" dur="500" fill="hold"/>
                                        <p:tgtEl>
                                          <p:spTgt spid="64520"/>
                                        </p:tgtEl>
                                        <p:attrNameLst>
                                          <p:attrName>ppt_x</p:attrName>
                                        </p:attrNameLst>
                                      </p:cBhvr>
                                      <p:tavLst>
                                        <p:tav tm="0">
                                          <p:val>
                                            <p:strVal val="#ppt_x"/>
                                          </p:val>
                                        </p:tav>
                                        <p:tav tm="100000">
                                          <p:val>
                                            <p:strVal val="#ppt_x"/>
                                          </p:val>
                                        </p:tav>
                                      </p:tavLst>
                                    </p:anim>
                                    <p:anim calcmode="lin" valueType="num">
                                      <p:cBhvr additive="base">
                                        <p:cTn id="16" dur="500" fill="hold"/>
                                        <p:tgtEl>
                                          <p:spTgt spid="645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9" grpId="0"/>
      <p:bldP spid="64520"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457" name="Text Box 4"/>
              <p:cNvSpPr txBox="1">
                <a:spLocks noChangeArrowheads="1"/>
              </p:cNvSpPr>
              <p:nvPr/>
            </p:nvSpPr>
            <p:spPr bwMode="auto">
              <a:xfrm>
                <a:off x="970998" y="764704"/>
                <a:ext cx="6408738" cy="87408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lnSpc>
                    <a:spcPct val="150000"/>
                  </a:lnSpc>
                  <a:spcBef>
                    <a:spcPct val="50000"/>
                  </a:spcBef>
                </a:pPr>
                <a:r>
                  <a:rPr lang="zh-TW" altLang="en-US" sz="1800" dirty="0">
                    <a:latin typeface="Arial" pitchFamily="34" charset="0"/>
                  </a:rPr>
                  <a:t>牛頓定律加上對力的描述，給定運動方程式</a:t>
                </a:r>
                <a:r>
                  <a:rPr lang="en-US" altLang="zh-TW" sz="1800" dirty="0">
                    <a:cs typeface="Times New Roman" pitchFamily="18" charset="0"/>
                  </a:rPr>
                  <a:t>Equation of Motion</a:t>
                </a:r>
                <a:r>
                  <a:rPr lang="zh-TW" altLang="en-US" sz="1800" dirty="0">
                    <a:latin typeface="Arial" pitchFamily="34" charset="0"/>
                  </a:rPr>
                  <a:t>，此系統未來任一時間的位置</a:t>
                </a:r>
                <a14:m>
                  <m:oMath xmlns:m="http://schemas.openxmlformats.org/officeDocument/2006/math">
                    <m:acc>
                      <m:accPr>
                        <m:chr m:val="⃗"/>
                        <m:ctrlPr>
                          <a:rPr lang="zh-TW" altLang="en-US" sz="1800" i="1" smtClean="0">
                            <a:latin typeface="Cambria Math" panose="02040503050406030204" pitchFamily="18" charset="0"/>
                          </a:rPr>
                        </m:ctrlPr>
                      </m:accPr>
                      <m:e>
                        <m:r>
                          <a:rPr lang="en-US" altLang="zh-TW" sz="1800" b="0" i="1" smtClean="0">
                            <a:latin typeface="Cambria Math"/>
                          </a:rPr>
                          <m:t>𝑟</m:t>
                        </m:r>
                      </m:e>
                    </m:acc>
                    <m:d>
                      <m:dPr>
                        <m:ctrlPr>
                          <a:rPr lang="en-US" altLang="zh-TW" sz="1800" i="1" smtClean="0">
                            <a:latin typeface="Cambria Math" panose="02040503050406030204" pitchFamily="18" charset="0"/>
                          </a:rPr>
                        </m:ctrlPr>
                      </m:dPr>
                      <m:e>
                        <m:r>
                          <a:rPr lang="en-US" altLang="zh-TW" sz="1800" b="0" i="1" smtClean="0">
                            <a:latin typeface="Cambria Math"/>
                          </a:rPr>
                          <m:t>𝑡</m:t>
                        </m:r>
                      </m:e>
                    </m:d>
                  </m:oMath>
                </a14:m>
                <a:r>
                  <a:rPr lang="zh-TW" altLang="en-US" sz="1800" dirty="0">
                    <a:latin typeface="Arial" pitchFamily="34" charset="0"/>
                  </a:rPr>
                  <a:t>，必須滿足這個方程式！</a:t>
                </a:r>
              </a:p>
            </p:txBody>
          </p:sp>
        </mc:Choice>
        <mc:Fallback xmlns="">
          <p:sp>
            <p:nvSpPr>
              <p:cNvPr id="19457" name="Text Box 4"/>
              <p:cNvSpPr txBox="1">
                <a:spLocks noRot="1" noChangeAspect="1" noMove="1" noResize="1" noEditPoints="1" noAdjustHandles="1" noChangeArrowheads="1" noChangeShapeType="1" noTextEdit="1"/>
              </p:cNvSpPr>
              <p:nvPr/>
            </p:nvSpPr>
            <p:spPr bwMode="auto">
              <a:xfrm>
                <a:off x="970998" y="764704"/>
                <a:ext cx="6408738" cy="874085"/>
              </a:xfrm>
              <a:prstGeom prst="rect">
                <a:avLst/>
              </a:prstGeom>
              <a:blipFill rotWithShape="1">
                <a:blip r:embed="rId3"/>
                <a:stretch>
                  <a:fillRect l="-760" r="-3042" b="-1041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9458" name="Freeform 7"/>
          <p:cNvSpPr>
            <a:spLocks/>
          </p:cNvSpPr>
          <p:nvPr/>
        </p:nvSpPr>
        <p:spPr bwMode="auto">
          <a:xfrm>
            <a:off x="1330325" y="3862140"/>
            <a:ext cx="2952750" cy="815975"/>
          </a:xfrm>
          <a:custGeom>
            <a:avLst/>
            <a:gdLst>
              <a:gd name="T0" fmla="*/ 0 w 1860"/>
              <a:gd name="T1" fmla="*/ 2147483647 h 514"/>
              <a:gd name="T2" fmla="*/ 2147483647 w 1860"/>
              <a:gd name="T3" fmla="*/ 2147483647 h 514"/>
              <a:gd name="T4" fmla="*/ 2147483647 w 1860"/>
              <a:gd name="T5" fmla="*/ 2147483647 h 514"/>
              <a:gd name="T6" fmla="*/ 2147483647 w 1860"/>
              <a:gd name="T7" fmla="*/ 2147483647 h 514"/>
              <a:gd name="T8" fmla="*/ 2147483647 w 1860"/>
              <a:gd name="T9" fmla="*/ 0 h 514"/>
              <a:gd name="T10" fmla="*/ 0 60000 65536"/>
              <a:gd name="T11" fmla="*/ 0 60000 65536"/>
              <a:gd name="T12" fmla="*/ 0 60000 65536"/>
              <a:gd name="T13" fmla="*/ 0 60000 65536"/>
              <a:gd name="T14" fmla="*/ 0 60000 65536"/>
              <a:gd name="T15" fmla="*/ 0 w 1860"/>
              <a:gd name="T16" fmla="*/ 0 h 514"/>
              <a:gd name="T17" fmla="*/ 1860 w 1860"/>
              <a:gd name="T18" fmla="*/ 514 h 514"/>
            </a:gdLst>
            <a:ahLst/>
            <a:cxnLst>
              <a:cxn ang="T10">
                <a:pos x="T0" y="T1"/>
              </a:cxn>
              <a:cxn ang="T11">
                <a:pos x="T2" y="T3"/>
              </a:cxn>
              <a:cxn ang="T12">
                <a:pos x="T4" y="T5"/>
              </a:cxn>
              <a:cxn ang="T13">
                <a:pos x="T6" y="T7"/>
              </a:cxn>
              <a:cxn ang="T14">
                <a:pos x="T8" y="T9"/>
              </a:cxn>
            </a:cxnLst>
            <a:rect l="T15" t="T16" r="T17" b="T18"/>
            <a:pathLst>
              <a:path w="1860" h="514">
                <a:moveTo>
                  <a:pt x="0" y="226"/>
                </a:moveTo>
                <a:cubicBezTo>
                  <a:pt x="80" y="355"/>
                  <a:pt x="160" y="484"/>
                  <a:pt x="273" y="499"/>
                </a:cubicBezTo>
                <a:cubicBezTo>
                  <a:pt x="386" y="514"/>
                  <a:pt x="545" y="340"/>
                  <a:pt x="681" y="317"/>
                </a:cubicBezTo>
                <a:cubicBezTo>
                  <a:pt x="817" y="294"/>
                  <a:pt x="893" y="416"/>
                  <a:pt x="1089" y="363"/>
                </a:cubicBezTo>
                <a:cubicBezTo>
                  <a:pt x="1285" y="310"/>
                  <a:pt x="1572" y="155"/>
                  <a:pt x="186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9459" name="Line 10"/>
          <p:cNvSpPr>
            <a:spLocks noChangeShapeType="1"/>
          </p:cNvSpPr>
          <p:nvPr/>
        </p:nvSpPr>
        <p:spPr bwMode="auto">
          <a:xfrm flipV="1">
            <a:off x="4138612" y="3862140"/>
            <a:ext cx="14287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9460" name="Oval 11"/>
          <p:cNvSpPr>
            <a:spLocks noChangeArrowheads="1"/>
          </p:cNvSpPr>
          <p:nvPr/>
        </p:nvSpPr>
        <p:spPr bwMode="auto">
          <a:xfrm>
            <a:off x="1257300" y="4078040"/>
            <a:ext cx="144462" cy="144462"/>
          </a:xfrm>
          <a:prstGeom prst="ellipse">
            <a:avLst/>
          </a:prstGeom>
          <a:solidFill>
            <a:schemeClr val="tx1"/>
          </a:solidFill>
          <a:ln w="9525">
            <a:solidFill>
              <a:schemeClr val="tx1"/>
            </a:solidFill>
            <a:round/>
            <a:headEnd/>
            <a:tailEnd/>
          </a:ln>
        </p:spPr>
        <p:txBody>
          <a:bodyPr wrap="none" anchor="ct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pic>
        <p:nvPicPr>
          <p:cNvPr id="19461" name="Picture 10" descr="颱風路徑潛勢預報圖(所有颱風)"/>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7" y="3270669"/>
            <a:ext cx="33543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文字方塊 8"/>
          <p:cNvSpPr txBox="1">
            <a:spLocks noChangeArrowheads="1"/>
          </p:cNvSpPr>
          <p:nvPr/>
        </p:nvSpPr>
        <p:spPr bwMode="auto">
          <a:xfrm>
            <a:off x="969962" y="5421731"/>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這是力學最重要的原則！</a:t>
            </a:r>
          </a:p>
        </p:txBody>
      </p:sp>
      <mc:AlternateContent xmlns:mc="http://schemas.openxmlformats.org/markup-compatibility/2006" xmlns:a14="http://schemas.microsoft.com/office/drawing/2010/main">
        <mc:Choice Requires="a14">
          <p:sp>
            <p:nvSpPr>
              <p:cNvPr id="19464" name="Text Box 4"/>
              <p:cNvSpPr txBox="1">
                <a:spLocks noChangeArrowheads="1"/>
              </p:cNvSpPr>
              <p:nvPr/>
            </p:nvSpPr>
            <p:spPr bwMode="auto">
              <a:xfrm>
                <a:off x="969962" y="2565152"/>
                <a:ext cx="806653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latin typeface="Arial" pitchFamily="34" charset="0"/>
                  </a:rPr>
                  <a:t>運動方程式</a:t>
                </a:r>
                <a:r>
                  <a:rPr lang="en-US" altLang="zh-TW" sz="1800" dirty="0">
                    <a:cs typeface="Times New Roman" pitchFamily="18" charset="0"/>
                  </a:rPr>
                  <a:t>Equation of Motion</a:t>
                </a:r>
                <a:r>
                  <a:rPr lang="zh-TW" altLang="en-US" sz="1800" dirty="0">
                    <a:cs typeface="Times New Roman" pitchFamily="18" charset="0"/>
                  </a:rPr>
                  <a:t>使我們可以預測</a:t>
                </a:r>
                <a14:m>
                  <m:oMath xmlns:m="http://schemas.openxmlformats.org/officeDocument/2006/math">
                    <m:acc>
                      <m:accPr>
                        <m:chr m:val="⃗"/>
                        <m:ctrlPr>
                          <a:rPr lang="zh-TW" altLang="en-US" sz="1800" i="1">
                            <a:latin typeface="Cambria Math" panose="02040503050406030204" pitchFamily="18" charset="0"/>
                          </a:rPr>
                        </m:ctrlPr>
                      </m:accPr>
                      <m:e>
                        <m:r>
                          <a:rPr lang="en-US" altLang="zh-TW" sz="1800" i="1">
                            <a:latin typeface="Cambria Math"/>
                          </a:rPr>
                          <m:t>𝑟</m:t>
                        </m:r>
                      </m:e>
                    </m:acc>
                    <m:d>
                      <m:dPr>
                        <m:ctrlPr>
                          <a:rPr lang="en-US" altLang="zh-TW" sz="1800" i="1">
                            <a:latin typeface="Cambria Math" panose="02040503050406030204" pitchFamily="18" charset="0"/>
                          </a:rPr>
                        </m:ctrlPr>
                      </m:dPr>
                      <m:e>
                        <m:r>
                          <a:rPr lang="en-US" altLang="zh-TW" sz="1800" i="1">
                            <a:latin typeface="Cambria Math"/>
                          </a:rPr>
                          <m:t>𝑡</m:t>
                        </m:r>
                      </m:e>
                    </m:d>
                  </m:oMath>
                </a14:m>
                <a:r>
                  <a:rPr lang="zh-TW" altLang="en-US" sz="1800" dirty="0">
                    <a:latin typeface="Arial" pitchFamily="34" charset="0"/>
                  </a:rPr>
                  <a:t>，也就是此系統未來狀態！</a:t>
                </a:r>
              </a:p>
            </p:txBody>
          </p:sp>
        </mc:Choice>
        <mc:Fallback xmlns="">
          <p:sp>
            <p:nvSpPr>
              <p:cNvPr id="19464" name="Text Box 4"/>
              <p:cNvSpPr txBox="1">
                <a:spLocks noRot="1" noChangeAspect="1" noMove="1" noResize="1" noEditPoints="1" noAdjustHandles="1" noChangeArrowheads="1" noChangeShapeType="1" noTextEdit="1"/>
              </p:cNvSpPr>
              <p:nvPr/>
            </p:nvSpPr>
            <p:spPr bwMode="auto">
              <a:xfrm>
                <a:off x="969962" y="2565152"/>
                <a:ext cx="8066534" cy="369332"/>
              </a:xfrm>
              <a:prstGeom prst="rect">
                <a:avLst/>
              </a:prstGeom>
              <a:blipFill rotWithShape="1">
                <a:blip r:embed="rId7"/>
                <a:stretch>
                  <a:fillRect l="-605" t="-21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10" name="Picture 5" descr="logo"/>
          <p:cNvPicPr>
            <a:picLocks noChangeAspect="1" noChangeArrowheads="1"/>
          </p:cNvPicPr>
          <p:nvPr/>
        </p:nvPicPr>
        <p:blipFill>
          <a:blip r:embed="rId8">
            <a:extLst>
              <a:ext uri="{28A0092B-C50C-407E-A947-70E740481C1C}">
                <a14:useLocalDpi xmlns:a14="http://schemas.microsoft.com/office/drawing/2010/main" val="0"/>
              </a:ext>
            </a:extLst>
          </a:blip>
          <a:srcRect b="10867"/>
          <a:stretch>
            <a:fillRect/>
          </a:stretch>
        </p:blipFill>
        <p:spPr bwMode="auto">
          <a:xfrm>
            <a:off x="4643437" y="4894681"/>
            <a:ext cx="180022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E6D7B284-08B2-0B42-83BF-2773D904DBC0}"/>
                  </a:ext>
                </a:extLst>
              </p:cNvPr>
              <p:cNvSpPr txBox="1"/>
              <p:nvPr/>
            </p:nvSpPr>
            <p:spPr bwMode="auto">
              <a:xfrm>
                <a:off x="3140630" y="1792268"/>
                <a:ext cx="2226379" cy="627992"/>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kumimoji="1" lang="zh-TW" altLang="en-US" sz="1800" i="1" smtClean="0">
                              <a:latin typeface="Cambria Math" panose="02040503050406030204" pitchFamily="18" charset="0"/>
                            </a:rPr>
                          </m:ctrlPr>
                        </m:accPr>
                        <m:e>
                          <m:r>
                            <a:rPr kumimoji="1" lang="en-US" altLang="zh-TW" sz="1800" b="0" i="1" smtClean="0">
                              <a:latin typeface="Cambria Math" panose="02040503050406030204" pitchFamily="18" charset="0"/>
                            </a:rPr>
                            <m:t>𝐹</m:t>
                          </m:r>
                        </m:e>
                      </m:acc>
                      <m:d>
                        <m:dPr>
                          <m:ctrlPr>
                            <a:rPr kumimoji="1" lang="en-US" altLang="zh-TW" sz="1800" i="1" smtClean="0">
                              <a:latin typeface="Cambria Math" panose="02040503050406030204" pitchFamily="18" charset="0"/>
                            </a:rPr>
                          </m:ctrlPr>
                        </m:dPr>
                        <m:e>
                          <m:acc>
                            <m:accPr>
                              <m:chr m:val="⃗"/>
                              <m:ctrlPr>
                                <a:rPr kumimoji="1" lang="en-US" altLang="zh-TW" sz="1800" i="1" smtClean="0">
                                  <a:latin typeface="Cambria Math" panose="02040503050406030204" pitchFamily="18" charset="0"/>
                                </a:rPr>
                              </m:ctrlPr>
                            </m:accPr>
                            <m:e>
                              <m:r>
                                <a:rPr kumimoji="1" lang="en-US" altLang="zh-TW" sz="1800" b="0" i="1" smtClean="0">
                                  <a:latin typeface="Cambria Math" panose="02040503050406030204" pitchFamily="18" charset="0"/>
                                </a:rPr>
                                <m:t>𝑟</m:t>
                              </m:r>
                            </m:e>
                          </m:acc>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𝑑</m:t>
                              </m:r>
                              <m:acc>
                                <m:accPr>
                                  <m:chr m:val="⃗"/>
                                  <m:ctrlPr>
                                    <a:rPr lang="en-US" altLang="zh-TW" sz="1800" i="1">
                                      <a:latin typeface="Cambria Math" panose="02040503050406030204" pitchFamily="18" charset="0"/>
                                    </a:rPr>
                                  </m:ctrlPr>
                                </m:accPr>
                                <m:e>
                                  <m:r>
                                    <a:rPr lang="en-US" altLang="zh-TW" sz="1800" b="0" i="1" smtClean="0">
                                      <a:latin typeface="Cambria Math" panose="02040503050406030204" pitchFamily="18" charset="0"/>
                                    </a:rPr>
                                    <m:t>𝑟</m:t>
                                  </m:r>
                                </m:e>
                              </m:acc>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ea typeface="Cambria Math" panose="02040503050406030204" pitchFamily="18" charset="0"/>
                            </a:rPr>
                            <m:t>⋯</m:t>
                          </m:r>
                        </m:e>
                      </m:d>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𝑚</m:t>
                      </m:r>
                      <m:f>
                        <m:fPr>
                          <m:ctrlPr>
                            <a:rPr lang="en-US" altLang="zh-TW" sz="1800" i="1">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𝑑</m:t>
                              </m:r>
                            </m:e>
                            <m:sup>
                              <m:r>
                                <a:rPr lang="en-US" altLang="zh-TW" sz="1800" b="0" i="1" smtClean="0">
                                  <a:latin typeface="Cambria Math" panose="02040503050406030204" pitchFamily="18" charset="0"/>
                                </a:rPr>
                                <m:t>2</m:t>
                              </m:r>
                            </m:sup>
                          </m:sSup>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𝑟</m:t>
                              </m:r>
                            </m:e>
                          </m:acc>
                        </m:num>
                        <m:den>
                          <m:r>
                            <a:rPr lang="en-US" altLang="zh-TW" sz="1800" i="1">
                              <a:latin typeface="Cambria Math" panose="02040503050406030204" pitchFamily="18" charset="0"/>
                            </a:rPr>
                            <m:t>𝑑</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den>
                      </m:f>
                    </m:oMath>
                  </m:oMathPara>
                </a14:m>
                <a:endParaRPr kumimoji="1" lang="zh-TW" altLang="en-US" sz="1800" dirty="0"/>
              </a:p>
            </p:txBody>
          </p:sp>
        </mc:Choice>
        <mc:Fallback xmlns="">
          <p:sp>
            <p:nvSpPr>
              <p:cNvPr id="11" name="文字方塊 10">
                <a:extLst>
                  <a:ext uri="{FF2B5EF4-FFF2-40B4-BE49-F238E27FC236}">
                    <a16:creationId xmlns:a16="http://schemas.microsoft.com/office/drawing/2014/main" id="{E6D7B284-08B2-0B42-83BF-2773D904DBC0}"/>
                  </a:ext>
                </a:extLst>
              </p:cNvPr>
              <p:cNvSpPr txBox="1">
                <a:spLocks noRot="1" noChangeAspect="1" noMove="1" noResize="1" noEditPoints="1" noAdjustHandles="1" noChangeArrowheads="1" noChangeShapeType="1" noTextEdit="1"/>
              </p:cNvSpPr>
              <p:nvPr/>
            </p:nvSpPr>
            <p:spPr bwMode="auto">
              <a:xfrm>
                <a:off x="3140630" y="1792268"/>
                <a:ext cx="2226379" cy="627992"/>
              </a:xfrm>
              <a:prstGeom prst="rect">
                <a:avLst/>
              </a:prstGeom>
              <a:blipFill>
                <a:blip r:embed="rId9"/>
                <a:stretch>
                  <a:fillRect l="-1130" t="-11765"/>
                </a:stretch>
              </a:blipFill>
              <a:ln w="9525">
                <a:noFill/>
                <a:miter lim="800000"/>
                <a:headEnd/>
                <a:tailEnd/>
              </a:ln>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F04_14"/>
          <p:cNvPicPr>
            <a:picLocks noChangeAspect="1" noChangeArrowheads="1"/>
          </p:cNvPicPr>
          <p:nvPr/>
        </p:nvPicPr>
        <p:blipFill>
          <a:blip r:embed="rId2">
            <a:extLst>
              <a:ext uri="{28A0092B-C50C-407E-A947-70E740481C1C}">
                <a14:useLocalDpi xmlns:a14="http://schemas.microsoft.com/office/drawing/2010/main" val="0"/>
              </a:ext>
            </a:extLst>
          </a:blip>
          <a:srcRect l="7169" r="6624" b="16972"/>
          <a:stretch>
            <a:fillRect/>
          </a:stretch>
        </p:blipFill>
        <p:spPr bwMode="auto">
          <a:xfrm>
            <a:off x="562769" y="1781175"/>
            <a:ext cx="4321175"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Text Box 3"/>
          <p:cNvSpPr txBox="1">
            <a:spLocks noChangeArrowheads="1"/>
          </p:cNvSpPr>
          <p:nvPr/>
        </p:nvSpPr>
        <p:spPr bwMode="auto">
          <a:xfrm>
            <a:off x="1427361" y="209550"/>
            <a:ext cx="4586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solidFill>
                  <a:srgbClr val="FF0000"/>
                </a:solidFill>
                <a:latin typeface="Arial" pitchFamily="34" charset="0"/>
              </a:rPr>
              <a:t>空氣阻力大小與速度成正比時的拋體運動</a:t>
            </a:r>
          </a:p>
        </p:txBody>
      </p:sp>
      <p:sp>
        <p:nvSpPr>
          <p:cNvPr id="65539" name="Rectangle 4"/>
          <p:cNvSpPr>
            <a:spLocks noChangeArrowheads="1"/>
          </p:cNvSpPr>
          <p:nvPr/>
        </p:nvSpPr>
        <p:spPr bwMode="auto">
          <a:xfrm>
            <a:off x="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65541" name="Rectangle 6"/>
          <p:cNvSpPr>
            <a:spLocks noChangeArrowheads="1"/>
          </p:cNvSpPr>
          <p:nvPr/>
        </p:nvSpPr>
        <p:spPr bwMode="auto">
          <a:xfrm>
            <a:off x="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65543" name="Rectangle 8"/>
          <p:cNvSpPr>
            <a:spLocks noChangeArrowheads="1"/>
          </p:cNvSpPr>
          <p:nvPr/>
        </p:nvSpPr>
        <p:spPr bwMode="auto">
          <a:xfrm>
            <a:off x="0" y="2995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15373" name="Text Box 10"/>
          <p:cNvSpPr txBox="1">
            <a:spLocks noChangeArrowheads="1"/>
          </p:cNvSpPr>
          <p:nvPr/>
        </p:nvSpPr>
        <p:spPr bwMode="auto">
          <a:xfrm>
            <a:off x="562769" y="5390701"/>
            <a:ext cx="46572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latin typeface="Arial" pitchFamily="34" charset="0"/>
              </a:rPr>
              <a:t>有小阻力的拋體，垂直與水平依舊彼此獨立。</a:t>
            </a:r>
          </a:p>
        </p:txBody>
      </p:sp>
      <p:cxnSp>
        <p:nvCxnSpPr>
          <p:cNvPr id="14" name="直線單箭頭接點 13"/>
          <p:cNvCxnSpPr/>
          <p:nvPr/>
        </p:nvCxnSpPr>
        <p:spPr>
          <a:xfrm rot="16200000" flipH="1">
            <a:off x="2271712" y="3174206"/>
            <a:ext cx="642938" cy="571500"/>
          </a:xfrm>
          <a:prstGeom prst="straightConnector1">
            <a:avLst/>
          </a:prstGeom>
          <a:ln w="50800">
            <a:solidFill>
              <a:srgbClr val="CC0099"/>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rot="16200000" flipV="1">
            <a:off x="1628775" y="2459831"/>
            <a:ext cx="714375" cy="642937"/>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aphicFrame>
        <p:nvGraphicFramePr>
          <p:cNvPr id="65549" name="Object 13"/>
          <p:cNvGraphicFramePr>
            <a:graphicFrameLocks noChangeAspect="1"/>
          </p:cNvGraphicFramePr>
          <p:nvPr>
            <p:extLst>
              <p:ext uri="{D42A27DB-BD31-4B8C-83A1-F6EECF244321}">
                <p14:modId xmlns:p14="http://schemas.microsoft.com/office/powerpoint/2010/main" val="3052845755"/>
              </p:ext>
            </p:extLst>
          </p:nvPr>
        </p:nvGraphicFramePr>
        <p:xfrm>
          <a:off x="2878931" y="3424237"/>
          <a:ext cx="277813" cy="388938"/>
        </p:xfrm>
        <a:graphic>
          <a:graphicData uri="http://schemas.openxmlformats.org/presentationml/2006/ole">
            <mc:AlternateContent xmlns:mc="http://schemas.openxmlformats.org/markup-compatibility/2006">
              <mc:Choice xmlns:v="urn:schemas-microsoft-com:vml" Requires="v">
                <p:oleObj name="方程式" r:id="rId3" imgW="126725" imgH="177415" progId="Equation.3">
                  <p:embed/>
                </p:oleObj>
              </mc:Choice>
              <mc:Fallback>
                <p:oleObj name="方程式" r:id="rId3" imgW="126725" imgH="177415" progId="Equation.3">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8931" y="3424237"/>
                        <a:ext cx="277813" cy="388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2" name="向下箭號 21"/>
          <p:cNvSpPr/>
          <p:nvPr/>
        </p:nvSpPr>
        <p:spPr>
          <a:xfrm>
            <a:off x="6107906" y="1339850"/>
            <a:ext cx="230188" cy="2047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向下箭號 19"/>
          <p:cNvSpPr/>
          <p:nvPr/>
        </p:nvSpPr>
        <p:spPr>
          <a:xfrm>
            <a:off x="6155341" y="2492896"/>
            <a:ext cx="217487"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3" name="直線單箭頭接點 22"/>
          <p:cNvCxnSpPr/>
          <p:nvPr/>
        </p:nvCxnSpPr>
        <p:spPr>
          <a:xfrm flipH="1">
            <a:off x="2333142" y="3138487"/>
            <a:ext cx="1" cy="1290041"/>
          </a:xfrm>
          <a:prstGeom prst="straightConnector1">
            <a:avLst/>
          </a:prstGeom>
          <a:ln w="31750">
            <a:solidFill>
              <a:schemeClr val="accent2"/>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0C019D03-DF39-B740-9AE8-55DAA7BD973C}"/>
                  </a:ext>
                </a:extLst>
              </p:cNvPr>
              <p:cNvSpPr txBox="1"/>
              <p:nvPr/>
            </p:nvSpPr>
            <p:spPr bwMode="auto">
              <a:xfrm>
                <a:off x="2962089" y="872434"/>
                <a:ext cx="1165960" cy="339517"/>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zh-TW" altLang="en-US" sz="1800" i="1" dirty="0" smtClean="0">
                              <a:latin typeface="Cambria Math" panose="02040503050406030204" pitchFamily="18" charset="0"/>
                            </a:rPr>
                          </m:ctrlPr>
                        </m:sSubPr>
                        <m:e>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𝐹</m:t>
                              </m:r>
                            </m:e>
                          </m:acc>
                        </m:e>
                        <m:sub>
                          <m:r>
                            <a:rPr lang="en-US" altLang="zh-TW" sz="1800" b="0" i="1" smtClean="0">
                              <a:latin typeface="Cambria Math" panose="02040503050406030204" pitchFamily="18" charset="0"/>
                            </a:rPr>
                            <m:t>𝑔</m:t>
                          </m:r>
                        </m:sub>
                      </m:sSub>
                      <m:r>
                        <a:rPr lang="en-US" altLang="zh-TW" sz="1800" b="0" i="1" dirty="0" smtClean="0">
                          <a:latin typeface="Cambria Math" panose="02040503050406030204" pitchFamily="18" charset="0"/>
                        </a:rPr>
                        <m:t>=</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𝑚𝑔</m:t>
                      </m:r>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𝑗</m:t>
                          </m:r>
                        </m:e>
                      </m:acc>
                    </m:oMath>
                  </m:oMathPara>
                </a14:m>
                <a:endParaRPr kumimoji="1" lang="zh-TW" altLang="en-US" sz="1800" dirty="0"/>
              </a:p>
            </p:txBody>
          </p:sp>
        </mc:Choice>
        <mc:Fallback xmlns="">
          <p:sp>
            <p:nvSpPr>
              <p:cNvPr id="26" name="文字方塊 25">
                <a:extLst>
                  <a:ext uri="{FF2B5EF4-FFF2-40B4-BE49-F238E27FC236}">
                    <a16:creationId xmlns:a16="http://schemas.microsoft.com/office/drawing/2014/main" id="{0C019D03-DF39-B740-9AE8-55DAA7BD973C}"/>
                  </a:ext>
                </a:extLst>
              </p:cNvPr>
              <p:cNvSpPr txBox="1">
                <a:spLocks noRot="1" noChangeAspect="1" noMove="1" noResize="1" noEditPoints="1" noAdjustHandles="1" noChangeArrowheads="1" noChangeShapeType="1" noTextEdit="1"/>
              </p:cNvSpPr>
              <p:nvPr/>
            </p:nvSpPr>
            <p:spPr bwMode="auto">
              <a:xfrm>
                <a:off x="2962089" y="872434"/>
                <a:ext cx="1165960" cy="339517"/>
              </a:xfrm>
              <a:prstGeom prst="rect">
                <a:avLst/>
              </a:prstGeom>
              <a:blipFill>
                <a:blip r:embed="rId10"/>
                <a:stretch>
                  <a:fillRect l="-3226" t="-29630" r="-3226" b="-18519"/>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08E496CF-FF16-B847-9CD5-0D8FE8F9ED22}"/>
                  </a:ext>
                </a:extLst>
              </p:cNvPr>
              <p:cNvSpPr txBox="1"/>
              <p:nvPr/>
            </p:nvSpPr>
            <p:spPr bwMode="auto">
              <a:xfrm>
                <a:off x="5662198" y="3824115"/>
                <a:ext cx="1860959" cy="55579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r>
                            <a:rPr kumimoji="1" lang="en-US" altLang="zh-TW" sz="1800" b="0" i="1" smtClean="0">
                              <a:latin typeface="Cambria Math" panose="02040503050406030204" pitchFamily="18" charset="0"/>
                            </a:rPr>
                            <m:t>𝑦</m:t>
                          </m:r>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oMath>
                  </m:oMathPara>
                </a14:m>
                <a:endParaRPr kumimoji="1" lang="zh-TW" altLang="en-US" sz="1800" dirty="0"/>
              </a:p>
            </p:txBody>
          </p:sp>
        </mc:Choice>
        <mc:Fallback xmlns="">
          <p:sp>
            <p:nvSpPr>
              <p:cNvPr id="28" name="文字方塊 27">
                <a:extLst>
                  <a:ext uri="{FF2B5EF4-FFF2-40B4-BE49-F238E27FC236}">
                    <a16:creationId xmlns:a16="http://schemas.microsoft.com/office/drawing/2014/main" id="{08E496CF-FF16-B847-9CD5-0D8FE8F9ED22}"/>
                  </a:ext>
                </a:extLst>
              </p:cNvPr>
              <p:cNvSpPr txBox="1">
                <a:spLocks noRot="1" noChangeAspect="1" noMove="1" noResize="1" noEditPoints="1" noAdjustHandles="1" noChangeArrowheads="1" noChangeShapeType="1" noTextEdit="1"/>
              </p:cNvSpPr>
              <p:nvPr/>
            </p:nvSpPr>
            <p:spPr bwMode="auto">
              <a:xfrm>
                <a:off x="5662198" y="3824115"/>
                <a:ext cx="1860959" cy="555793"/>
              </a:xfrm>
              <a:prstGeom prst="rect">
                <a:avLst/>
              </a:prstGeom>
              <a:blipFill>
                <a:blip r:embed="rId11"/>
                <a:stretch>
                  <a:fillRect l="-680" b="-11111"/>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63C7685A-8691-094B-BD10-7065F54FABE1}"/>
                  </a:ext>
                </a:extLst>
              </p:cNvPr>
              <p:cNvSpPr txBox="1"/>
              <p:nvPr/>
            </p:nvSpPr>
            <p:spPr bwMode="auto">
              <a:xfrm>
                <a:off x="5667762" y="3091552"/>
                <a:ext cx="1410130" cy="55579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r>
                            <a:rPr kumimoji="1" lang="en-US" altLang="zh-TW" sz="1800" b="0" i="1" smtClean="0">
                              <a:latin typeface="Cambria Math" panose="02040503050406030204" pitchFamily="18" charset="0"/>
                            </a:rPr>
                            <m:t>𝑥</m:t>
                          </m:r>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𝑥</m:t>
                          </m:r>
                        </m:sub>
                      </m:sSub>
                    </m:oMath>
                  </m:oMathPara>
                </a14:m>
                <a:endParaRPr kumimoji="1" lang="zh-TW" altLang="en-US" sz="1800" dirty="0"/>
              </a:p>
            </p:txBody>
          </p:sp>
        </mc:Choice>
        <mc:Fallback xmlns="">
          <p:sp>
            <p:nvSpPr>
              <p:cNvPr id="29" name="文字方塊 28">
                <a:extLst>
                  <a:ext uri="{FF2B5EF4-FFF2-40B4-BE49-F238E27FC236}">
                    <a16:creationId xmlns:a16="http://schemas.microsoft.com/office/drawing/2014/main" id="{63C7685A-8691-094B-BD10-7065F54FABE1}"/>
                  </a:ext>
                </a:extLst>
              </p:cNvPr>
              <p:cNvSpPr txBox="1">
                <a:spLocks noRot="1" noChangeAspect="1" noMove="1" noResize="1" noEditPoints="1" noAdjustHandles="1" noChangeArrowheads="1" noChangeShapeType="1" noTextEdit="1"/>
              </p:cNvSpPr>
              <p:nvPr/>
            </p:nvSpPr>
            <p:spPr bwMode="auto">
              <a:xfrm>
                <a:off x="5667762" y="3091552"/>
                <a:ext cx="1410130" cy="555793"/>
              </a:xfrm>
              <a:prstGeom prst="rect">
                <a:avLst/>
              </a:prstGeom>
              <a:blipFill>
                <a:blip r:embed="rId12"/>
                <a:stretch>
                  <a:fillRect l="-2679" b="-1333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6859BCA3-722C-3443-8EB8-9E9C48671332}"/>
                  </a:ext>
                </a:extLst>
              </p:cNvPr>
              <p:cNvSpPr txBox="1"/>
              <p:nvPr/>
            </p:nvSpPr>
            <p:spPr bwMode="auto">
              <a:xfrm>
                <a:off x="5662198" y="5221061"/>
                <a:ext cx="1397306" cy="525913"/>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oMath>
                  </m:oMathPara>
                </a14:m>
                <a:endParaRPr kumimoji="1" lang="zh-TW" altLang="en-US" sz="1800" dirty="0"/>
              </a:p>
            </p:txBody>
          </p:sp>
        </mc:Choice>
        <mc:Fallback xmlns="">
          <p:sp>
            <p:nvSpPr>
              <p:cNvPr id="31" name="文字方塊 30">
                <a:extLst>
                  <a:ext uri="{FF2B5EF4-FFF2-40B4-BE49-F238E27FC236}">
                    <a16:creationId xmlns:a16="http://schemas.microsoft.com/office/drawing/2014/main" id="{6859BCA3-722C-3443-8EB8-9E9C48671332}"/>
                  </a:ext>
                </a:extLst>
              </p:cNvPr>
              <p:cNvSpPr txBox="1">
                <a:spLocks noRot="1" noChangeAspect="1" noMove="1" noResize="1" noEditPoints="1" noAdjustHandles="1" noChangeArrowheads="1" noChangeShapeType="1" noTextEdit="1"/>
              </p:cNvSpPr>
              <p:nvPr/>
            </p:nvSpPr>
            <p:spPr bwMode="auto">
              <a:xfrm>
                <a:off x="5662198" y="5221061"/>
                <a:ext cx="1397306" cy="525913"/>
              </a:xfrm>
              <a:prstGeom prst="rect">
                <a:avLst/>
              </a:prstGeom>
              <a:blipFill>
                <a:blip r:embed="rId13"/>
                <a:stretch>
                  <a:fillRect l="-2703" t="-2326" b="-11628"/>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2" name="文字方塊 31">
                <a:extLst>
                  <a:ext uri="{FF2B5EF4-FFF2-40B4-BE49-F238E27FC236}">
                    <a16:creationId xmlns:a16="http://schemas.microsoft.com/office/drawing/2014/main" id="{8CBA68F8-CC76-0D41-A650-9A4C6933AB52}"/>
                  </a:ext>
                </a:extLst>
              </p:cNvPr>
              <p:cNvSpPr txBox="1"/>
              <p:nvPr/>
            </p:nvSpPr>
            <p:spPr bwMode="auto">
              <a:xfrm>
                <a:off x="1423167" y="893624"/>
                <a:ext cx="1035412" cy="310598"/>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zh-TW" altLang="en-US" sz="1800" i="1" dirty="0" smtClean="0">
                              <a:latin typeface="Cambria Math" panose="02040503050406030204" pitchFamily="18" charset="0"/>
                            </a:rPr>
                          </m:ctrlPr>
                        </m:sSubPr>
                        <m:e>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𝐹</m:t>
                              </m:r>
                            </m:e>
                          </m:acc>
                        </m:e>
                        <m:sub>
                          <m:r>
                            <a:rPr lang="en-US" altLang="zh-TW" sz="1800" b="0" i="1" dirty="0" smtClean="0">
                              <a:latin typeface="Cambria Math" panose="02040503050406030204" pitchFamily="18" charset="0"/>
                            </a:rPr>
                            <m:t>𝑑</m:t>
                          </m:r>
                        </m:sub>
                      </m:sSub>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𝑘</m:t>
                      </m:r>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𝑣</m:t>
                          </m:r>
                        </m:e>
                      </m:acc>
                    </m:oMath>
                  </m:oMathPara>
                </a14:m>
                <a:endParaRPr kumimoji="1" lang="zh-TW" altLang="en-US" sz="1800" dirty="0"/>
              </a:p>
            </p:txBody>
          </p:sp>
        </mc:Choice>
        <mc:Fallback xmlns="">
          <p:sp>
            <p:nvSpPr>
              <p:cNvPr id="32" name="文字方塊 31">
                <a:extLst>
                  <a:ext uri="{FF2B5EF4-FFF2-40B4-BE49-F238E27FC236}">
                    <a16:creationId xmlns:a16="http://schemas.microsoft.com/office/drawing/2014/main" id="{8CBA68F8-CC76-0D41-A650-9A4C6933AB52}"/>
                  </a:ext>
                </a:extLst>
              </p:cNvPr>
              <p:cNvSpPr txBox="1">
                <a:spLocks noRot="1" noChangeAspect="1" noMove="1" noResize="1" noEditPoints="1" noAdjustHandles="1" noChangeArrowheads="1" noChangeShapeType="1" noTextEdit="1"/>
              </p:cNvSpPr>
              <p:nvPr/>
            </p:nvSpPr>
            <p:spPr bwMode="auto">
              <a:xfrm>
                <a:off x="1423167" y="893624"/>
                <a:ext cx="1035412" cy="310598"/>
              </a:xfrm>
              <a:prstGeom prst="rect">
                <a:avLst/>
              </a:prstGeom>
              <a:blipFill>
                <a:blip r:embed="rId14"/>
                <a:stretch>
                  <a:fillRect l="-3614" t="-26923" r="-1205" b="-11538"/>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3B9E8317-78EB-204A-804C-B1293019D06B}"/>
                  </a:ext>
                </a:extLst>
              </p:cNvPr>
              <p:cNvSpPr txBox="1"/>
              <p:nvPr/>
            </p:nvSpPr>
            <p:spPr bwMode="auto">
              <a:xfrm>
                <a:off x="5665903" y="864705"/>
                <a:ext cx="1413849" cy="339517"/>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𝑚</m:t>
                      </m:r>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𝑎</m:t>
                          </m:r>
                        </m:e>
                      </m:acc>
                      <m:r>
                        <a:rPr kumimoji="1" lang="en-US" altLang="zh-TW" sz="1800" b="0" i="1" smtClean="0">
                          <a:latin typeface="Cambria Math" panose="02040503050406030204" pitchFamily="18" charset="0"/>
                        </a:rPr>
                        <m:t>=</m:t>
                      </m:r>
                      <m:sSub>
                        <m:sSubPr>
                          <m:ctrlPr>
                            <a:rPr lang="zh-TW" altLang="en-US" sz="1800" i="1" dirty="0">
                              <a:latin typeface="Cambria Math" panose="02040503050406030204" pitchFamily="18" charset="0"/>
                            </a:rPr>
                          </m:ctrlPr>
                        </m:sSubPr>
                        <m:e>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𝐹</m:t>
                              </m:r>
                            </m:e>
                          </m:acc>
                        </m:e>
                        <m:sub>
                          <m:r>
                            <a:rPr lang="en-US" altLang="zh-TW" sz="1800" b="0" i="1" smtClean="0">
                              <a:latin typeface="Cambria Math" panose="02040503050406030204" pitchFamily="18" charset="0"/>
                            </a:rPr>
                            <m:t>𝑔</m:t>
                          </m:r>
                        </m:sub>
                      </m:sSub>
                      <m:r>
                        <a:rPr lang="en-US" altLang="zh-TW" sz="1800" b="0" i="1" dirty="0" smtClean="0">
                          <a:latin typeface="Cambria Math" panose="02040503050406030204" pitchFamily="18" charset="0"/>
                        </a:rPr>
                        <m:t>+</m:t>
                      </m:r>
                      <m:sSub>
                        <m:sSubPr>
                          <m:ctrlPr>
                            <a:rPr lang="zh-TW" altLang="en-US" sz="1800" i="1" dirty="0">
                              <a:latin typeface="Cambria Math" panose="02040503050406030204" pitchFamily="18" charset="0"/>
                            </a:rPr>
                          </m:ctrlPr>
                        </m:sSubPr>
                        <m:e>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𝐹</m:t>
                              </m:r>
                            </m:e>
                          </m:acc>
                        </m:e>
                        <m:sub>
                          <m:r>
                            <a:rPr lang="en-US" altLang="zh-TW" sz="1800" i="1" dirty="0">
                              <a:latin typeface="Cambria Math" panose="02040503050406030204" pitchFamily="18" charset="0"/>
                            </a:rPr>
                            <m:t>𝑑</m:t>
                          </m:r>
                        </m:sub>
                      </m:sSub>
                    </m:oMath>
                  </m:oMathPara>
                </a14:m>
                <a:endParaRPr kumimoji="1" lang="zh-TW" altLang="en-US" sz="1800" dirty="0"/>
              </a:p>
            </p:txBody>
          </p:sp>
        </mc:Choice>
        <mc:Fallback xmlns="">
          <p:sp>
            <p:nvSpPr>
              <p:cNvPr id="33" name="文字方塊 32">
                <a:extLst>
                  <a:ext uri="{FF2B5EF4-FFF2-40B4-BE49-F238E27FC236}">
                    <a16:creationId xmlns:a16="http://schemas.microsoft.com/office/drawing/2014/main" id="{3B9E8317-78EB-204A-804C-B1293019D06B}"/>
                  </a:ext>
                </a:extLst>
              </p:cNvPr>
              <p:cNvSpPr txBox="1">
                <a:spLocks noRot="1" noChangeAspect="1" noMove="1" noResize="1" noEditPoints="1" noAdjustHandles="1" noChangeArrowheads="1" noChangeShapeType="1" noTextEdit="1"/>
              </p:cNvSpPr>
              <p:nvPr/>
            </p:nvSpPr>
            <p:spPr bwMode="auto">
              <a:xfrm>
                <a:off x="5665903" y="864705"/>
                <a:ext cx="1413849" cy="339517"/>
              </a:xfrm>
              <a:prstGeom prst="rect">
                <a:avLst/>
              </a:prstGeom>
              <a:blipFill>
                <a:blip r:embed="rId15"/>
                <a:stretch>
                  <a:fillRect l="-893" t="-25000" b="-14286"/>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4" name="文字方塊 33">
                <a:extLst>
                  <a:ext uri="{FF2B5EF4-FFF2-40B4-BE49-F238E27FC236}">
                    <a16:creationId xmlns:a16="http://schemas.microsoft.com/office/drawing/2014/main" id="{6EA542A7-BD3D-3946-B427-19214CB55E4E}"/>
                  </a:ext>
                </a:extLst>
              </p:cNvPr>
              <p:cNvSpPr txBox="1"/>
              <p:nvPr/>
            </p:nvSpPr>
            <p:spPr bwMode="auto">
              <a:xfrm>
                <a:off x="5662198" y="1720160"/>
                <a:ext cx="1829475"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𝑚</m:t>
                      </m:r>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𝑎</m:t>
                          </m:r>
                        </m:e>
                      </m:acc>
                      <m:r>
                        <a:rPr lang="en-US" altLang="zh-TW" sz="1800" i="1">
                          <a:latin typeface="Cambria Math" panose="02040503050406030204" pitchFamily="18" charset="0"/>
                        </a:rPr>
                        <m:t>=−</m:t>
                      </m:r>
                      <m:r>
                        <a:rPr lang="en-US" altLang="zh-TW" sz="1800" i="1">
                          <a:latin typeface="Cambria Math" panose="02040503050406030204" pitchFamily="18" charset="0"/>
                        </a:rPr>
                        <m:t>𝑚𝑔</m:t>
                      </m:r>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𝑗</m:t>
                          </m:r>
                        </m:e>
                      </m:acc>
                      <m:r>
                        <a:rPr lang="en-US" altLang="zh-TW" sz="1800" i="1">
                          <a:latin typeface="Cambria Math" panose="02040503050406030204" pitchFamily="18" charset="0"/>
                        </a:rPr>
                        <m:t>−</m:t>
                      </m:r>
                      <m:r>
                        <a:rPr lang="en-US" altLang="zh-TW" sz="1800" i="1">
                          <a:latin typeface="Cambria Math" panose="02040503050406030204" pitchFamily="18" charset="0"/>
                        </a:rPr>
                        <m:t>𝑘</m:t>
                      </m:r>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𝑣</m:t>
                          </m:r>
                        </m:e>
                      </m:acc>
                    </m:oMath>
                  </m:oMathPara>
                </a14:m>
                <a:endParaRPr kumimoji="1" lang="zh-TW" altLang="en-US" sz="1800" dirty="0"/>
              </a:p>
            </p:txBody>
          </p:sp>
        </mc:Choice>
        <mc:Fallback xmlns="">
          <p:sp>
            <p:nvSpPr>
              <p:cNvPr id="34" name="文字方塊 33">
                <a:extLst>
                  <a:ext uri="{FF2B5EF4-FFF2-40B4-BE49-F238E27FC236}">
                    <a16:creationId xmlns:a16="http://schemas.microsoft.com/office/drawing/2014/main" id="{6EA542A7-BD3D-3946-B427-19214CB55E4E}"/>
                  </a:ext>
                </a:extLst>
              </p:cNvPr>
              <p:cNvSpPr txBox="1">
                <a:spLocks noRot="1" noChangeAspect="1" noMove="1" noResize="1" noEditPoints="1" noAdjustHandles="1" noChangeArrowheads="1" noChangeShapeType="1" noTextEdit="1"/>
              </p:cNvSpPr>
              <p:nvPr/>
            </p:nvSpPr>
            <p:spPr bwMode="auto">
              <a:xfrm>
                <a:off x="5662198" y="1720160"/>
                <a:ext cx="1829475" cy="276999"/>
              </a:xfrm>
              <a:prstGeom prst="rect">
                <a:avLst/>
              </a:prstGeom>
              <a:blipFill>
                <a:blip r:embed="rId16"/>
                <a:stretch>
                  <a:fillRect l="-690" t="-26087" r="-690" b="-26087"/>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EA35F024-A17F-A348-ADC4-7F79E8299BC8}"/>
                  </a:ext>
                </a:extLst>
              </p:cNvPr>
              <p:cNvSpPr txBox="1"/>
              <p:nvPr/>
            </p:nvSpPr>
            <p:spPr bwMode="auto">
              <a:xfrm>
                <a:off x="5662198" y="1709014"/>
                <a:ext cx="1540615" cy="52591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𝑎</m:t>
                          </m:r>
                        </m:e>
                      </m:acc>
                      <m:r>
                        <a:rPr lang="en-US" altLang="zh-TW" sz="1800" i="1">
                          <a:latin typeface="Cambria Math" panose="02040503050406030204" pitchFamily="18" charset="0"/>
                        </a:rPr>
                        <m:t>=−</m:t>
                      </m:r>
                      <m:r>
                        <a:rPr lang="en-US" altLang="zh-TW" sz="1800" i="1">
                          <a:latin typeface="Cambria Math" panose="02040503050406030204" pitchFamily="18" charset="0"/>
                        </a:rPr>
                        <m:t>𝑔</m:t>
                      </m:r>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𝑗</m:t>
                          </m:r>
                        </m:e>
                      </m:acc>
                      <m:r>
                        <a:rPr lang="en-US" altLang="zh-TW" sz="1800" i="1">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𝑘</m:t>
                          </m:r>
                        </m:num>
                        <m:den>
                          <m:r>
                            <a:rPr lang="en-US" altLang="zh-TW" sz="1800" b="0" i="1" smtClean="0">
                              <a:latin typeface="Cambria Math" panose="02040503050406030204" pitchFamily="18" charset="0"/>
                            </a:rPr>
                            <m:t>𝑚</m:t>
                          </m:r>
                        </m:den>
                      </m:f>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𝑣</m:t>
                          </m:r>
                        </m:e>
                      </m:acc>
                    </m:oMath>
                  </m:oMathPara>
                </a14:m>
                <a:endParaRPr kumimoji="1" lang="zh-TW" altLang="en-US" sz="1800" dirty="0"/>
              </a:p>
            </p:txBody>
          </p:sp>
        </mc:Choice>
        <mc:Fallback xmlns="">
          <p:sp>
            <p:nvSpPr>
              <p:cNvPr id="35" name="文字方塊 34">
                <a:extLst>
                  <a:ext uri="{FF2B5EF4-FFF2-40B4-BE49-F238E27FC236}">
                    <a16:creationId xmlns:a16="http://schemas.microsoft.com/office/drawing/2014/main" id="{EA35F024-A17F-A348-ADC4-7F79E8299BC8}"/>
                  </a:ext>
                </a:extLst>
              </p:cNvPr>
              <p:cNvSpPr txBox="1">
                <a:spLocks noRot="1" noChangeAspect="1" noMove="1" noResize="1" noEditPoints="1" noAdjustHandles="1" noChangeArrowheads="1" noChangeShapeType="1" noTextEdit="1"/>
              </p:cNvSpPr>
              <p:nvPr/>
            </p:nvSpPr>
            <p:spPr bwMode="auto">
              <a:xfrm>
                <a:off x="5662198" y="1709014"/>
                <a:ext cx="1540615" cy="525913"/>
              </a:xfrm>
              <a:prstGeom prst="rect">
                <a:avLst/>
              </a:prstGeom>
              <a:blipFill>
                <a:blip r:embed="rId17"/>
                <a:stretch>
                  <a:fillRect l="-1639" t="-2381" r="-820" b="-9524"/>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6" name="文字方塊 35">
                <a:extLst>
                  <a:ext uri="{FF2B5EF4-FFF2-40B4-BE49-F238E27FC236}">
                    <a16:creationId xmlns:a16="http://schemas.microsoft.com/office/drawing/2014/main" id="{5A31643D-5D7A-1342-A7E1-F0119385AED5}"/>
                  </a:ext>
                </a:extLst>
              </p:cNvPr>
              <p:cNvSpPr txBox="1"/>
              <p:nvPr/>
            </p:nvSpPr>
            <p:spPr bwMode="auto">
              <a:xfrm>
                <a:off x="5662198" y="5885577"/>
                <a:ext cx="1852367" cy="533479"/>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oMath>
                  </m:oMathPara>
                </a14:m>
                <a:endParaRPr kumimoji="1" lang="zh-TW" altLang="en-US" sz="1800" dirty="0"/>
              </a:p>
            </p:txBody>
          </p:sp>
        </mc:Choice>
        <mc:Fallback xmlns="">
          <p:sp>
            <p:nvSpPr>
              <p:cNvPr id="36" name="文字方塊 35">
                <a:extLst>
                  <a:ext uri="{FF2B5EF4-FFF2-40B4-BE49-F238E27FC236}">
                    <a16:creationId xmlns:a16="http://schemas.microsoft.com/office/drawing/2014/main" id="{5A31643D-5D7A-1342-A7E1-F0119385AED5}"/>
                  </a:ext>
                </a:extLst>
              </p:cNvPr>
              <p:cNvSpPr txBox="1">
                <a:spLocks noRot="1" noChangeAspect="1" noMove="1" noResize="1" noEditPoints="1" noAdjustHandles="1" noChangeArrowheads="1" noChangeShapeType="1" noTextEdit="1"/>
              </p:cNvSpPr>
              <p:nvPr/>
            </p:nvSpPr>
            <p:spPr bwMode="auto">
              <a:xfrm>
                <a:off x="5662198" y="5885577"/>
                <a:ext cx="1852367" cy="533479"/>
              </a:xfrm>
              <a:prstGeom prst="rect">
                <a:avLst/>
              </a:prstGeom>
              <a:blipFill>
                <a:blip r:embed="rId18"/>
                <a:stretch>
                  <a:fillRect l="-680" b="-1395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7438E176-D03D-1143-8DCC-D753C0B2AEBF}"/>
                  </a:ext>
                </a:extLst>
              </p:cNvPr>
              <p:cNvSpPr txBox="1"/>
              <p:nvPr/>
            </p:nvSpPr>
            <p:spPr bwMode="auto">
              <a:xfrm>
                <a:off x="1645087" y="2044618"/>
                <a:ext cx="295786" cy="310598"/>
              </a:xfrm>
              <a:prstGeom prst="rect">
                <a:avLst/>
              </a:prstGeom>
              <a:solidFill>
                <a:schemeClr val="bg1"/>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zh-TW" altLang="en-US" sz="1800" i="1" dirty="0" smtClean="0">
                              <a:latin typeface="Cambria Math" panose="02040503050406030204" pitchFamily="18" charset="0"/>
                            </a:rPr>
                          </m:ctrlPr>
                        </m:sSubPr>
                        <m:e>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𝐹</m:t>
                              </m:r>
                            </m:e>
                          </m:acc>
                        </m:e>
                        <m:sub>
                          <m:r>
                            <a:rPr lang="en-US" altLang="zh-TW" sz="1800" b="0" i="1" dirty="0" smtClean="0">
                              <a:latin typeface="Cambria Math" panose="02040503050406030204" pitchFamily="18" charset="0"/>
                            </a:rPr>
                            <m:t>𝑑</m:t>
                          </m:r>
                        </m:sub>
                      </m:sSub>
                    </m:oMath>
                  </m:oMathPara>
                </a14:m>
                <a:endParaRPr kumimoji="1" lang="zh-TW" altLang="en-US" sz="1800" dirty="0"/>
              </a:p>
            </p:txBody>
          </p:sp>
        </mc:Choice>
        <mc:Fallback xmlns="">
          <p:sp>
            <p:nvSpPr>
              <p:cNvPr id="27" name="文字方塊 26">
                <a:extLst>
                  <a:ext uri="{FF2B5EF4-FFF2-40B4-BE49-F238E27FC236}">
                    <a16:creationId xmlns:a16="http://schemas.microsoft.com/office/drawing/2014/main" id="{7438E176-D03D-1143-8DCC-D753C0B2AEBF}"/>
                  </a:ext>
                </a:extLst>
              </p:cNvPr>
              <p:cNvSpPr txBox="1">
                <a:spLocks noRot="1" noChangeAspect="1" noMove="1" noResize="1" noEditPoints="1" noAdjustHandles="1" noChangeArrowheads="1" noChangeShapeType="1" noTextEdit="1"/>
              </p:cNvSpPr>
              <p:nvPr/>
            </p:nvSpPr>
            <p:spPr bwMode="auto">
              <a:xfrm>
                <a:off x="1645087" y="2044618"/>
                <a:ext cx="295786" cy="310598"/>
              </a:xfrm>
              <a:prstGeom prst="rect">
                <a:avLst/>
              </a:prstGeom>
              <a:blipFill>
                <a:blip r:embed="rId19"/>
                <a:stretch>
                  <a:fillRect l="-16667" t="-28000" b="-1600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文字方塊 29">
                <a:extLst>
                  <a:ext uri="{FF2B5EF4-FFF2-40B4-BE49-F238E27FC236}">
                    <a16:creationId xmlns:a16="http://schemas.microsoft.com/office/drawing/2014/main" id="{8D7C23EC-D924-5F4A-A760-A74B32D2302F}"/>
                  </a:ext>
                </a:extLst>
              </p:cNvPr>
              <p:cNvSpPr txBox="1"/>
              <p:nvPr/>
            </p:nvSpPr>
            <p:spPr bwMode="auto">
              <a:xfrm>
                <a:off x="2030336" y="3450353"/>
                <a:ext cx="266868" cy="339517"/>
              </a:xfrm>
              <a:prstGeom prst="rect">
                <a:avLst/>
              </a:prstGeom>
              <a:solidFill>
                <a:schemeClr val="bg1"/>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zh-TW" altLang="en-US" sz="1800" i="1" dirty="0" smtClean="0">
                              <a:latin typeface="Cambria Math" panose="02040503050406030204" pitchFamily="18" charset="0"/>
                            </a:rPr>
                          </m:ctrlPr>
                        </m:sSubPr>
                        <m:e>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𝐹</m:t>
                              </m:r>
                            </m:e>
                          </m:acc>
                        </m:e>
                        <m:sub>
                          <m:r>
                            <a:rPr lang="en-US" altLang="zh-TW" sz="1800" b="0" i="1" smtClean="0">
                              <a:latin typeface="Cambria Math" panose="02040503050406030204" pitchFamily="18" charset="0"/>
                            </a:rPr>
                            <m:t>𝑔</m:t>
                          </m:r>
                        </m:sub>
                      </m:sSub>
                    </m:oMath>
                  </m:oMathPara>
                </a14:m>
                <a:endParaRPr kumimoji="1" lang="zh-TW" altLang="en-US" sz="1800" dirty="0"/>
              </a:p>
            </p:txBody>
          </p:sp>
        </mc:Choice>
        <mc:Fallback xmlns="">
          <p:sp>
            <p:nvSpPr>
              <p:cNvPr id="30" name="文字方塊 29">
                <a:extLst>
                  <a:ext uri="{FF2B5EF4-FFF2-40B4-BE49-F238E27FC236}">
                    <a16:creationId xmlns:a16="http://schemas.microsoft.com/office/drawing/2014/main" id="{8D7C23EC-D924-5F4A-A760-A74B32D2302F}"/>
                  </a:ext>
                </a:extLst>
              </p:cNvPr>
              <p:cNvSpPr txBox="1">
                <a:spLocks noRot="1" noChangeAspect="1" noMove="1" noResize="1" noEditPoints="1" noAdjustHandles="1" noChangeArrowheads="1" noChangeShapeType="1" noTextEdit="1"/>
              </p:cNvSpPr>
              <p:nvPr/>
            </p:nvSpPr>
            <p:spPr bwMode="auto">
              <a:xfrm>
                <a:off x="2030336" y="3450353"/>
                <a:ext cx="266868" cy="339517"/>
              </a:xfrm>
              <a:prstGeom prst="rect">
                <a:avLst/>
              </a:prstGeom>
              <a:blipFill>
                <a:blip r:embed="rId20"/>
                <a:stretch>
                  <a:fillRect l="-13636" t="-25926" r="-4545" b="-14815"/>
                </a:stretch>
              </a:blipFill>
              <a:ln w="9525">
                <a:noFill/>
                <a:miter lim="800000"/>
                <a:headEnd/>
                <a:tailEnd/>
              </a:ln>
            </p:spPr>
            <p:txBody>
              <a:bodyPr/>
              <a:lstStyle/>
              <a:p>
                <a:r>
                  <a:rPr lang="zh-TW" altLang="en-US">
                    <a:noFill/>
                  </a:rPr>
                  <a:t> </a:t>
                </a:r>
              </a:p>
            </p:txBody>
          </p:sp>
        </mc:Fallback>
      </mc:AlternateContent>
      <p:sp>
        <p:nvSpPr>
          <p:cNvPr id="37" name="向下箭號 36">
            <a:extLst>
              <a:ext uri="{FF2B5EF4-FFF2-40B4-BE49-F238E27FC236}">
                <a16:creationId xmlns:a16="http://schemas.microsoft.com/office/drawing/2014/main" id="{10C58B0F-E926-DC4D-BBD5-1AC592897A75}"/>
              </a:ext>
            </a:extLst>
          </p:cNvPr>
          <p:cNvSpPr/>
          <p:nvPr/>
        </p:nvSpPr>
        <p:spPr>
          <a:xfrm>
            <a:off x="6046597" y="4585556"/>
            <a:ext cx="217487"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8" name="Text Box 10">
            <a:extLst>
              <a:ext uri="{FF2B5EF4-FFF2-40B4-BE49-F238E27FC236}">
                <a16:creationId xmlns:a16="http://schemas.microsoft.com/office/drawing/2014/main" id="{D575B360-EBB6-F644-80E2-9A956D75D3CC}"/>
              </a:ext>
            </a:extLst>
          </p:cNvPr>
          <p:cNvSpPr txBox="1">
            <a:spLocks noChangeArrowheads="1"/>
          </p:cNvSpPr>
          <p:nvPr/>
        </p:nvSpPr>
        <p:spPr bwMode="auto">
          <a:xfrm>
            <a:off x="562769" y="4860925"/>
            <a:ext cx="46572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latin typeface="Arial" pitchFamily="34" charset="0"/>
              </a:rPr>
              <a:t>垂直方向的運動方程式與水平分量無關。</a:t>
            </a:r>
          </a:p>
        </p:txBody>
      </p:sp>
      <p:sp>
        <p:nvSpPr>
          <p:cNvPr id="2" name="TextBox 1">
            <a:extLst>
              <a:ext uri="{FF2B5EF4-FFF2-40B4-BE49-F238E27FC236}">
                <a16:creationId xmlns:a16="http://schemas.microsoft.com/office/drawing/2014/main" id="{32A396A5-FF99-27E5-E023-FF2A0AACB03C}"/>
              </a:ext>
            </a:extLst>
          </p:cNvPr>
          <p:cNvSpPr txBox="1"/>
          <p:nvPr/>
        </p:nvSpPr>
        <p:spPr bwMode="auto">
          <a:xfrm>
            <a:off x="4282612" y="855181"/>
            <a:ext cx="1980116" cy="369332"/>
          </a:xfrm>
          <a:prstGeom prst="rect">
            <a:avLst/>
          </a:prstGeom>
          <a:noFill/>
          <a:ln w="9525">
            <a:noFill/>
            <a:miter lim="800000"/>
            <a:headEnd/>
            <a:tailEnd/>
          </a:ln>
        </p:spPr>
        <p:txBody>
          <a:bodyPr wrap="square" rtlCol="0">
            <a:spAutoFit/>
          </a:bodyPr>
          <a:lstStyle/>
          <a:p>
            <a:pPr>
              <a:spcBef>
                <a:spcPct val="50000"/>
              </a:spcBef>
            </a:pPr>
            <a:r>
              <a:rPr lang="en-TW" sz="1800" dirty="0"/>
              <a:t>運動方程式</a:t>
            </a:r>
          </a:p>
        </p:txBody>
      </p:sp>
      <p:sp>
        <p:nvSpPr>
          <p:cNvPr id="3" name="TextBox 2">
            <a:extLst>
              <a:ext uri="{FF2B5EF4-FFF2-40B4-BE49-F238E27FC236}">
                <a16:creationId xmlns:a16="http://schemas.microsoft.com/office/drawing/2014/main" id="{C84658E3-D106-A4D5-73CA-86CB735480E5}"/>
              </a:ext>
            </a:extLst>
          </p:cNvPr>
          <p:cNvSpPr txBox="1"/>
          <p:nvPr/>
        </p:nvSpPr>
        <p:spPr bwMode="auto">
          <a:xfrm>
            <a:off x="6576935" y="2525196"/>
            <a:ext cx="1772354" cy="369332"/>
          </a:xfrm>
          <a:prstGeom prst="rect">
            <a:avLst/>
          </a:prstGeom>
          <a:noFill/>
          <a:ln w="9525">
            <a:noFill/>
            <a:miter lim="800000"/>
            <a:headEnd/>
            <a:tailEnd/>
          </a:ln>
        </p:spPr>
        <p:txBody>
          <a:bodyPr wrap="square" rtlCol="0">
            <a:spAutoFit/>
          </a:bodyPr>
          <a:lstStyle/>
          <a:p>
            <a:pPr>
              <a:spcBef>
                <a:spcPct val="50000"/>
              </a:spcBef>
            </a:pPr>
            <a:r>
              <a:rPr lang="en-TW" sz="1800" dirty="0"/>
              <a:t>寫成分量！</a:t>
            </a:r>
          </a:p>
        </p:txBody>
      </p:sp>
      <p:sp>
        <p:nvSpPr>
          <p:cNvPr id="4" name="TextBox 3">
            <a:extLst>
              <a:ext uri="{FF2B5EF4-FFF2-40B4-BE49-F238E27FC236}">
                <a16:creationId xmlns:a16="http://schemas.microsoft.com/office/drawing/2014/main" id="{DE50FE57-FD75-2A28-8C9D-6C03AEB74784}"/>
              </a:ext>
            </a:extLst>
          </p:cNvPr>
          <p:cNvSpPr txBox="1"/>
          <p:nvPr/>
        </p:nvSpPr>
        <p:spPr bwMode="auto">
          <a:xfrm>
            <a:off x="6372828" y="4585556"/>
            <a:ext cx="1860959" cy="369332"/>
          </a:xfrm>
          <a:prstGeom prst="rect">
            <a:avLst/>
          </a:prstGeom>
          <a:noFill/>
          <a:ln w="9525">
            <a:noFill/>
            <a:miter lim="800000"/>
            <a:headEnd/>
            <a:tailEnd/>
          </a:ln>
        </p:spPr>
        <p:txBody>
          <a:bodyPr wrap="square" rtlCol="0">
            <a:spAutoFit/>
          </a:bodyPr>
          <a:lstStyle/>
          <a:p>
            <a:pPr>
              <a:spcBef>
                <a:spcPct val="50000"/>
              </a:spcBef>
            </a:pPr>
            <a:r>
              <a:rPr lang="en-TW" sz="1800" dirty="0"/>
              <a:t>用速度表示！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par>
                                <p:cTn id="19" presetID="10" presetClass="exit" presetSubtype="0" fill="hold" grpId="1" nodeType="withEffect">
                                  <p:stCondLst>
                                    <p:cond delay="0"/>
                                  </p:stCondLst>
                                  <p:childTnLst>
                                    <p:animEffect transition="out" filter="fade">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ppt_x"/>
                                          </p:val>
                                        </p:tav>
                                        <p:tav tm="100000">
                                          <p:val>
                                            <p:strVal val="#ppt_x"/>
                                          </p:val>
                                        </p:tav>
                                      </p:tavLst>
                                    </p:anim>
                                    <p:anim calcmode="lin" valueType="num">
                                      <p:cBhvr additive="base">
                                        <p:cTn id="35" dur="500" fill="hold"/>
                                        <p:tgtEl>
                                          <p:spTgt spid="2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500" fill="hold"/>
                                        <p:tgtEl>
                                          <p:spTgt spid="31"/>
                                        </p:tgtEl>
                                        <p:attrNameLst>
                                          <p:attrName>ppt_x</p:attrName>
                                        </p:attrNameLst>
                                      </p:cBhvr>
                                      <p:tavLst>
                                        <p:tav tm="0">
                                          <p:val>
                                            <p:strVal val="#ppt_x"/>
                                          </p:val>
                                        </p:tav>
                                        <p:tav tm="100000">
                                          <p:val>
                                            <p:strVal val="#ppt_x"/>
                                          </p:val>
                                        </p:tav>
                                      </p:tavLst>
                                    </p:anim>
                                    <p:anim calcmode="lin" valueType="num">
                                      <p:cBhvr additive="base">
                                        <p:cTn id="45" dur="500" fill="hold"/>
                                        <p:tgtEl>
                                          <p:spTgt spid="31"/>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500" fill="hold"/>
                                        <p:tgtEl>
                                          <p:spTgt spid="36"/>
                                        </p:tgtEl>
                                        <p:attrNameLst>
                                          <p:attrName>ppt_x</p:attrName>
                                        </p:attrNameLst>
                                      </p:cBhvr>
                                      <p:tavLst>
                                        <p:tav tm="0">
                                          <p:val>
                                            <p:strVal val="#ppt_x"/>
                                          </p:val>
                                        </p:tav>
                                        <p:tav tm="100000">
                                          <p:val>
                                            <p:strVal val="#ppt_x"/>
                                          </p:val>
                                        </p:tav>
                                      </p:tavLst>
                                    </p:anim>
                                    <p:anim calcmode="lin" valueType="num">
                                      <p:cBhvr additive="base">
                                        <p:cTn id="49" dur="500" fill="hold"/>
                                        <p:tgtEl>
                                          <p:spTgt spid="3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500" fill="hold"/>
                                        <p:tgtEl>
                                          <p:spTgt spid="37"/>
                                        </p:tgtEl>
                                        <p:attrNameLst>
                                          <p:attrName>ppt_x</p:attrName>
                                        </p:attrNameLst>
                                      </p:cBhvr>
                                      <p:tavLst>
                                        <p:tav tm="0">
                                          <p:val>
                                            <p:strVal val="#ppt_x"/>
                                          </p:val>
                                        </p:tav>
                                        <p:tav tm="100000">
                                          <p:val>
                                            <p:strVal val="#ppt_x"/>
                                          </p:val>
                                        </p:tav>
                                      </p:tavLst>
                                    </p:anim>
                                    <p:anim calcmode="lin" valueType="num">
                                      <p:cBhvr additive="base">
                                        <p:cTn id="53" dur="500" fill="hold"/>
                                        <p:tgtEl>
                                          <p:spTgt spid="3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fill="hold"/>
                                        <p:tgtEl>
                                          <p:spTgt spid="4"/>
                                        </p:tgtEl>
                                        <p:attrNameLst>
                                          <p:attrName>ppt_x</p:attrName>
                                        </p:attrNameLst>
                                      </p:cBhvr>
                                      <p:tavLst>
                                        <p:tav tm="0">
                                          <p:val>
                                            <p:strVal val="#ppt_x"/>
                                          </p:val>
                                        </p:tav>
                                        <p:tav tm="100000">
                                          <p:val>
                                            <p:strVal val="#ppt_x"/>
                                          </p:val>
                                        </p:tav>
                                      </p:tavLst>
                                    </p:anim>
                                    <p:anim calcmode="lin" valueType="num">
                                      <p:cBhvr additive="base">
                                        <p:cTn id="5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5373"/>
                                        </p:tgtEl>
                                        <p:attrNameLst>
                                          <p:attrName>style.visibility</p:attrName>
                                        </p:attrNameLst>
                                      </p:cBhvr>
                                      <p:to>
                                        <p:strVal val="visible"/>
                                      </p:to>
                                    </p:set>
                                    <p:anim calcmode="lin" valueType="num">
                                      <p:cBhvr additive="base">
                                        <p:cTn id="62" dur="500" fill="hold"/>
                                        <p:tgtEl>
                                          <p:spTgt spid="15373"/>
                                        </p:tgtEl>
                                        <p:attrNameLst>
                                          <p:attrName>ppt_x</p:attrName>
                                        </p:attrNameLst>
                                      </p:cBhvr>
                                      <p:tavLst>
                                        <p:tav tm="0">
                                          <p:val>
                                            <p:strVal val="#ppt_x"/>
                                          </p:val>
                                        </p:tav>
                                        <p:tav tm="100000">
                                          <p:val>
                                            <p:strVal val="#ppt_x"/>
                                          </p:val>
                                        </p:tav>
                                      </p:tavLst>
                                    </p:anim>
                                    <p:anim calcmode="lin" valueType="num">
                                      <p:cBhvr additive="base">
                                        <p:cTn id="63" dur="500" fill="hold"/>
                                        <p:tgtEl>
                                          <p:spTgt spid="15373"/>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anim calcmode="lin" valueType="num">
                                      <p:cBhvr additive="base">
                                        <p:cTn id="66" dur="500" fill="hold"/>
                                        <p:tgtEl>
                                          <p:spTgt spid="38"/>
                                        </p:tgtEl>
                                        <p:attrNameLst>
                                          <p:attrName>ppt_x</p:attrName>
                                        </p:attrNameLst>
                                      </p:cBhvr>
                                      <p:tavLst>
                                        <p:tav tm="0">
                                          <p:val>
                                            <p:strVal val="#ppt_x"/>
                                          </p:val>
                                        </p:tav>
                                        <p:tav tm="100000">
                                          <p:val>
                                            <p:strVal val="#ppt_x"/>
                                          </p:val>
                                        </p:tav>
                                      </p:tavLst>
                                    </p:anim>
                                    <p:anim calcmode="lin" valueType="num">
                                      <p:cBhvr additive="base">
                                        <p:cTn id="6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3" grpId="0"/>
      <p:bldP spid="22" grpId="0" animBg="1"/>
      <p:bldP spid="20" grpId="0" animBg="1"/>
      <p:bldP spid="28" grpId="0" animBg="1"/>
      <p:bldP spid="29" grpId="0" animBg="1"/>
      <p:bldP spid="31" grpId="0" animBg="1"/>
      <p:bldP spid="34" grpId="0" animBg="1"/>
      <p:bldP spid="34" grpId="1" animBg="1"/>
      <p:bldP spid="35" grpId="0" animBg="1"/>
      <p:bldP spid="36" grpId="0" animBg="1"/>
      <p:bldP spid="37" grpId="0" animBg="1"/>
      <p:bldP spid="38" grpId="0"/>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文字方塊 2"/>
          <p:cNvSpPr txBox="1">
            <a:spLocks noChangeArrowheads="1"/>
          </p:cNvSpPr>
          <p:nvPr/>
        </p:nvSpPr>
        <p:spPr bwMode="auto">
          <a:xfrm>
            <a:off x="2051050" y="1208088"/>
            <a:ext cx="214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2000"/>
              <a:t>先看 </a:t>
            </a:r>
            <a:r>
              <a:rPr lang="en-US" altLang="zh-TW" sz="2000" i="1"/>
              <a:t>x</a:t>
            </a:r>
            <a:r>
              <a:rPr lang="zh-TW" altLang="en-US" sz="2000"/>
              <a:t> 軸分量</a:t>
            </a:r>
          </a:p>
        </p:txBody>
      </p:sp>
      <p:sp>
        <p:nvSpPr>
          <p:cNvPr id="66563" name="文字方塊 3"/>
          <p:cNvSpPr txBox="1">
            <a:spLocks noChangeArrowheads="1"/>
          </p:cNvSpPr>
          <p:nvPr/>
        </p:nvSpPr>
        <p:spPr bwMode="auto">
          <a:xfrm>
            <a:off x="2051050" y="2565400"/>
            <a:ext cx="3857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速度函數的微分與自己成正比！</a:t>
            </a:r>
          </a:p>
        </p:txBody>
      </p:sp>
      <p:sp>
        <p:nvSpPr>
          <p:cNvPr id="66564"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17" name="文字方塊 16"/>
          <p:cNvSpPr txBox="1">
            <a:spLocks noChangeArrowheads="1"/>
          </p:cNvSpPr>
          <p:nvPr/>
        </p:nvSpPr>
        <p:spPr bwMode="auto">
          <a:xfrm>
            <a:off x="2051050" y="3111500"/>
            <a:ext cx="561729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有沒有這樣的函數？不可能是多項式。</a:t>
            </a:r>
          </a:p>
        </p:txBody>
      </p:sp>
      <p:sp>
        <p:nvSpPr>
          <p:cNvPr id="2" name="文字方塊 1"/>
          <p:cNvSpPr txBox="1"/>
          <p:nvPr/>
        </p:nvSpPr>
        <p:spPr bwMode="auto">
          <a:xfrm>
            <a:off x="3563888" y="3914369"/>
            <a:ext cx="38884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指數函數的微分依舊是指數函數。</a:t>
            </a:r>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AEB47024-E1CE-014C-BFD5-DF1916A1EBCF}"/>
                  </a:ext>
                </a:extLst>
              </p:cNvPr>
              <p:cNvSpPr txBox="1"/>
              <p:nvPr/>
            </p:nvSpPr>
            <p:spPr bwMode="auto">
              <a:xfrm>
                <a:off x="2122488" y="1688425"/>
                <a:ext cx="1397306" cy="525913"/>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oMath>
                  </m:oMathPara>
                </a14:m>
                <a:endParaRPr kumimoji="1" lang="zh-TW" altLang="en-US" sz="1800" dirty="0"/>
              </a:p>
            </p:txBody>
          </p:sp>
        </mc:Choice>
        <mc:Fallback xmlns="">
          <p:sp>
            <p:nvSpPr>
              <p:cNvPr id="9" name="文字方塊 8">
                <a:extLst>
                  <a:ext uri="{FF2B5EF4-FFF2-40B4-BE49-F238E27FC236}">
                    <a16:creationId xmlns:a16="http://schemas.microsoft.com/office/drawing/2014/main" id="{AEB47024-E1CE-014C-BFD5-DF1916A1EBCF}"/>
                  </a:ext>
                </a:extLst>
              </p:cNvPr>
              <p:cNvSpPr txBox="1">
                <a:spLocks noRot="1" noChangeAspect="1" noMove="1" noResize="1" noEditPoints="1" noAdjustHandles="1" noChangeArrowheads="1" noChangeShapeType="1" noTextEdit="1"/>
              </p:cNvSpPr>
              <p:nvPr/>
            </p:nvSpPr>
            <p:spPr bwMode="auto">
              <a:xfrm>
                <a:off x="2122488" y="1688425"/>
                <a:ext cx="1397306" cy="525913"/>
              </a:xfrm>
              <a:prstGeom prst="rect">
                <a:avLst/>
              </a:prstGeom>
              <a:blipFill>
                <a:blip r:embed="rId5"/>
                <a:stretch>
                  <a:fillRect l="-2703" b="-14286"/>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6CF2B5C0-FECC-F24A-B57A-146CE62A8CBC}"/>
                  </a:ext>
                </a:extLst>
              </p:cNvPr>
              <p:cNvSpPr txBox="1"/>
              <p:nvPr/>
            </p:nvSpPr>
            <p:spPr bwMode="auto">
              <a:xfrm>
                <a:off x="2112807" y="3786257"/>
                <a:ext cx="1406987" cy="625556"/>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i="1">
                              <a:latin typeface="Cambria Math"/>
                            </a:rPr>
                            <m:t>𝑑</m:t>
                          </m:r>
                          <m:sSup>
                            <m:sSupPr>
                              <m:ctrlPr>
                                <a:rPr lang="zh-TW" altLang="en-US" sz="1800" i="1" dirty="0" smtClean="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m:t>
                              </m:r>
                              <m:r>
                                <a:rPr lang="en-US" altLang="zh-TW" sz="1800" b="0" i="1" dirty="0" smtClean="0">
                                  <a:latin typeface="Cambria Math" panose="02040503050406030204" pitchFamily="18" charset="0"/>
                                </a:rPr>
                                <m:t>𝑥</m:t>
                              </m:r>
                            </m:sup>
                          </m:sSup>
                        </m:num>
                        <m:den>
                          <m:r>
                            <a:rPr lang="en-US" altLang="zh-TW" sz="1800" i="1">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a:rPr>
                        <m:t>=</m:t>
                      </m:r>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m:t>
                          </m:r>
                          <m:r>
                            <a:rPr lang="en-US" altLang="zh-TW" sz="1800" i="1" dirty="0">
                              <a:latin typeface="Cambria Math" panose="02040503050406030204" pitchFamily="18" charset="0"/>
                            </a:rPr>
                            <m:t>𝑥</m:t>
                          </m:r>
                        </m:sup>
                      </m:sSup>
                    </m:oMath>
                  </m:oMathPara>
                </a14:m>
                <a:endParaRPr lang="zh-TW" altLang="en-US" sz="1800" dirty="0"/>
              </a:p>
            </p:txBody>
          </p:sp>
        </mc:Choice>
        <mc:Fallback xmlns="">
          <p:sp>
            <p:nvSpPr>
              <p:cNvPr id="10" name="文字方塊 9">
                <a:extLst>
                  <a:ext uri="{FF2B5EF4-FFF2-40B4-BE49-F238E27FC236}">
                    <a16:creationId xmlns:a16="http://schemas.microsoft.com/office/drawing/2014/main" id="{6CF2B5C0-FECC-F24A-B57A-146CE62A8CBC}"/>
                  </a:ext>
                </a:extLst>
              </p:cNvPr>
              <p:cNvSpPr txBox="1">
                <a:spLocks noRot="1" noChangeAspect="1" noMove="1" noResize="1" noEditPoints="1" noAdjustHandles="1" noChangeArrowheads="1" noChangeShapeType="1" noTextEdit="1"/>
              </p:cNvSpPr>
              <p:nvPr/>
            </p:nvSpPr>
            <p:spPr bwMode="auto">
              <a:xfrm>
                <a:off x="2112807" y="3786257"/>
                <a:ext cx="1406987" cy="625556"/>
              </a:xfrm>
              <a:prstGeom prst="rect">
                <a:avLst/>
              </a:prstGeom>
              <a:blipFill>
                <a:blip r:embed="rId6"/>
                <a:stretch>
                  <a:fillRect b="-4000"/>
                </a:stretch>
              </a:blipFill>
              <a:ln>
                <a:noFill/>
              </a:ln>
            </p:spPr>
            <p:txBody>
              <a:bodyPr/>
              <a:lstStyle/>
              <a:p>
                <a:r>
                  <a:rPr lang="zh-TW" altLang="en-US">
                    <a:noFill/>
                  </a:rPr>
                  <a:t> </a:t>
                </a:r>
              </a:p>
            </p:txBody>
          </p:sp>
        </mc:Fallback>
      </mc:AlternateContent>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圖片 1" descr="decay.jpg"/>
          <p:cNvPicPr>
            <a:picLocks noChangeAspect="1"/>
          </p:cNvPicPr>
          <p:nvPr/>
        </p:nvPicPr>
        <p:blipFill>
          <a:blip r:embed="rId2">
            <a:extLst>
              <a:ext uri="{28A0092B-C50C-407E-A947-70E740481C1C}">
                <a14:useLocalDpi xmlns:a14="http://schemas.microsoft.com/office/drawing/2010/main" val="0"/>
              </a:ext>
            </a:extLst>
          </a:blip>
          <a:srcRect l="30128" t="9094" b="5412"/>
          <a:stretch>
            <a:fillRect/>
          </a:stretch>
        </p:blipFill>
        <p:spPr bwMode="auto">
          <a:xfrm>
            <a:off x="4583709" y="703551"/>
            <a:ext cx="4384490" cy="30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p:nvPr/>
        </p:nvSpPr>
        <p:spPr>
          <a:xfrm>
            <a:off x="4583709" y="1745043"/>
            <a:ext cx="360015" cy="1001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 name="文字方塊 2"/>
              <p:cNvSpPr txBox="1"/>
              <p:nvPr/>
            </p:nvSpPr>
            <p:spPr bwMode="auto">
              <a:xfrm>
                <a:off x="8107867" y="3296097"/>
                <a:ext cx="144016"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𝑡</m:t>
                      </m:r>
                    </m:oMath>
                  </m:oMathPara>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8107867" y="3296097"/>
                <a:ext cx="144016" cy="369332"/>
              </a:xfrm>
              <a:prstGeom prst="rect">
                <a:avLst/>
              </a:prstGeom>
              <a:blipFill>
                <a:blip r:embed="rId3"/>
                <a:stretch>
                  <a:fillRect r="-6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bwMode="auto">
              <a:xfrm>
                <a:off x="4639095" y="1543503"/>
                <a:ext cx="249241"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4639095" y="1543503"/>
                <a:ext cx="249241" cy="369332"/>
              </a:xfrm>
              <a:prstGeom prst="rect">
                <a:avLst/>
              </a:prstGeom>
              <a:blipFill>
                <a:blip r:embed="rId4"/>
                <a:stretch>
                  <a:fillRect r="-35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7">
                <a:extLst>
                  <a:ext uri="{FF2B5EF4-FFF2-40B4-BE49-F238E27FC236}">
                    <a16:creationId xmlns:a16="http://schemas.microsoft.com/office/drawing/2014/main" id="{F1C617FF-F6EF-CB4C-A42F-3FC74E612260}"/>
                  </a:ext>
                </a:extLst>
              </p:cNvPr>
              <p:cNvSpPr txBox="1"/>
              <p:nvPr/>
            </p:nvSpPr>
            <p:spPr bwMode="auto">
              <a:xfrm>
                <a:off x="4754432" y="3969764"/>
                <a:ext cx="1943353" cy="61824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𝑑𝑁</m:t>
                          </m:r>
                        </m:num>
                        <m:den>
                          <m:r>
                            <a:rPr lang="en-US" altLang="zh-TW" sz="1800" b="0" i="1" smtClean="0">
                              <a:latin typeface="Cambria Math"/>
                            </a:rPr>
                            <m:t>𝑑𝑡</m:t>
                          </m:r>
                        </m:den>
                      </m:f>
                      <m:d>
                        <m:dPr>
                          <m:ctrlPr>
                            <a:rPr lang="zh-TW" altLang="en-US" sz="1800" b="0" i="1" dirty="0" smtClean="0">
                              <a:latin typeface="Cambria Math" panose="02040503050406030204" pitchFamily="18" charset="0"/>
                            </a:rPr>
                          </m:ctrlPr>
                        </m:dPr>
                        <m:e>
                          <m:r>
                            <a:rPr lang="en-US" altLang="zh-TW" sz="1800" b="0" i="1" dirty="0" smtClean="0">
                              <a:latin typeface="Cambria Math" panose="02040503050406030204" pitchFamily="18" charset="0"/>
                            </a:rPr>
                            <m:t>𝑡</m:t>
                          </m:r>
                        </m:e>
                      </m:d>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𝑁</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𝑡</m:t>
                          </m:r>
                        </m:e>
                      </m:d>
                    </m:oMath>
                  </m:oMathPara>
                </a14:m>
                <a:endParaRPr lang="zh-TW" altLang="en-US" sz="1800" dirty="0"/>
              </a:p>
            </p:txBody>
          </p:sp>
        </mc:Choice>
        <mc:Fallback xmlns="">
          <p:sp>
            <p:nvSpPr>
              <p:cNvPr id="15" name="文字方塊 17">
                <a:extLst>
                  <a:ext uri="{FF2B5EF4-FFF2-40B4-BE49-F238E27FC236}">
                    <a16:creationId xmlns:a16="http://schemas.microsoft.com/office/drawing/2014/main" id="{F1C617FF-F6EF-CB4C-A42F-3FC74E612260}"/>
                  </a:ext>
                </a:extLst>
              </p:cNvPr>
              <p:cNvSpPr txBox="1">
                <a:spLocks noRot="1" noChangeAspect="1" noMove="1" noResize="1" noEditPoints="1" noAdjustHandles="1" noChangeArrowheads="1" noChangeShapeType="1" noTextEdit="1"/>
              </p:cNvSpPr>
              <p:nvPr/>
            </p:nvSpPr>
            <p:spPr bwMode="auto">
              <a:xfrm>
                <a:off x="4754432" y="3969764"/>
                <a:ext cx="1943353" cy="618246"/>
              </a:xfrm>
              <a:prstGeom prst="rect">
                <a:avLst/>
              </a:prstGeom>
              <a:blipFill>
                <a:blip r:embed="rId5"/>
                <a:stretch>
                  <a:fillRect b="-4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5">
                <a:extLst>
                  <a:ext uri="{FF2B5EF4-FFF2-40B4-BE49-F238E27FC236}">
                    <a16:creationId xmlns:a16="http://schemas.microsoft.com/office/drawing/2014/main" id="{8C76998D-5684-7247-8581-30FC4139DE39}"/>
                  </a:ext>
                </a:extLst>
              </p:cNvPr>
              <p:cNvSpPr txBox="1">
                <a:spLocks noChangeArrowheads="1"/>
              </p:cNvSpPr>
              <p:nvPr/>
            </p:nvSpPr>
            <p:spPr bwMode="auto">
              <a:xfrm>
                <a:off x="4763715" y="4701764"/>
                <a:ext cx="305132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14:m>
                  <m:oMath xmlns:m="http://schemas.openxmlformats.org/officeDocument/2006/math">
                    <m:r>
                      <a:rPr lang="en-US" altLang="zh-TW" sz="1800" i="1">
                        <a:latin typeface="Cambria Math"/>
                        <a:ea typeface="Cambria Math"/>
                      </a:rPr>
                      <m:t>𝑁</m:t>
                    </m:r>
                  </m:oMath>
                </a14:m>
                <a:r>
                  <a:rPr lang="zh-TW" altLang="en-US" sz="1800" dirty="0"/>
                  <a:t>的一次微分，與</a:t>
                </a:r>
                <a14:m>
                  <m:oMath xmlns:m="http://schemas.openxmlformats.org/officeDocument/2006/math">
                    <m:r>
                      <a:rPr lang="en-US" altLang="zh-TW" sz="1800" i="1">
                        <a:latin typeface="Cambria Math"/>
                      </a:rPr>
                      <m:t>𝑁</m:t>
                    </m:r>
                  </m:oMath>
                </a14:m>
                <a:r>
                  <a:rPr lang="zh-TW" altLang="en-US" sz="1800" dirty="0"/>
                  <a:t>成正比。</a:t>
                </a:r>
              </a:p>
            </p:txBody>
          </p:sp>
        </mc:Choice>
        <mc:Fallback xmlns="">
          <p:sp>
            <p:nvSpPr>
              <p:cNvPr id="17" name="文字方塊 5">
                <a:extLst>
                  <a:ext uri="{FF2B5EF4-FFF2-40B4-BE49-F238E27FC236}">
                    <a16:creationId xmlns:a16="http://schemas.microsoft.com/office/drawing/2014/main" id="{8C76998D-5684-7247-8581-30FC4139DE39}"/>
                  </a:ext>
                </a:extLst>
              </p:cNvPr>
              <p:cNvSpPr txBox="1">
                <a:spLocks noRot="1" noChangeAspect="1" noMove="1" noResize="1" noEditPoints="1" noAdjustHandles="1" noChangeArrowheads="1" noChangeShapeType="1" noTextEdit="1"/>
              </p:cNvSpPr>
              <p:nvPr/>
            </p:nvSpPr>
            <p:spPr bwMode="auto">
              <a:xfrm>
                <a:off x="4763715" y="4701764"/>
                <a:ext cx="3051324" cy="369332"/>
              </a:xfrm>
              <a:prstGeom prst="rect">
                <a:avLst/>
              </a:prstGeom>
              <a:blipFill>
                <a:blip r:embed="rId6"/>
                <a:stretch>
                  <a:fillRect t="-6667" r="-124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8">
                <a:extLst>
                  <a:ext uri="{FF2B5EF4-FFF2-40B4-BE49-F238E27FC236}">
                    <a16:creationId xmlns:a16="http://schemas.microsoft.com/office/drawing/2014/main" id="{F6A75D2E-5D01-08A8-6499-431482A52B89}"/>
                  </a:ext>
                </a:extLst>
              </p:cNvPr>
              <p:cNvSpPr txBox="1"/>
              <p:nvPr/>
            </p:nvSpPr>
            <p:spPr bwMode="auto">
              <a:xfrm>
                <a:off x="1972710" y="3997146"/>
                <a:ext cx="2012987" cy="525913"/>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num>
                        <m:den>
                          <m:r>
                            <a:rPr kumimoji="1" lang="en-US" altLang="zh-TW" sz="1800" b="0" i="1" smtClean="0">
                              <a:latin typeface="Cambria Math" panose="02040503050406030204" pitchFamily="18" charset="0"/>
                            </a:rPr>
                            <m:t>𝑑𝑡</m:t>
                          </m:r>
                        </m:den>
                      </m:f>
                      <m:d>
                        <m:dPr>
                          <m:ctrlPr>
                            <a:rPr kumimoji="1" lang="en-US" altLang="zh-TW" sz="1800" b="0" i="1" smtClean="0">
                              <a:latin typeface="Cambria Math" panose="02040503050406030204" pitchFamily="18" charset="0"/>
                            </a:rPr>
                          </m:ctrlPr>
                        </m:dPr>
                        <m:e>
                          <m:r>
                            <a:rPr kumimoji="1" lang="en-US" altLang="zh-TW" sz="1800" b="0" i="1" smtClean="0">
                              <a:latin typeface="Cambria Math" panose="02040503050406030204" pitchFamily="18" charset="0"/>
                            </a:rPr>
                            <m:t>𝑡</m:t>
                          </m:r>
                        </m:e>
                      </m:d>
                      <m:r>
                        <a:rPr kumimoji="1" lang="en-US" altLang="zh-TW" sz="1800" b="0" i="1" smtClean="0">
                          <a:latin typeface="Cambria Math" panose="02040503050406030204" pitchFamily="18" charset="0"/>
                        </a:rPr>
                        <m:t>=</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𝑡</m:t>
                          </m:r>
                        </m:e>
                      </m:d>
                    </m:oMath>
                  </m:oMathPara>
                </a14:m>
                <a:endParaRPr kumimoji="1" lang="zh-TW" altLang="en-US" sz="1800" dirty="0"/>
              </a:p>
            </p:txBody>
          </p:sp>
        </mc:Choice>
        <mc:Fallback xmlns="">
          <p:sp>
            <p:nvSpPr>
              <p:cNvPr id="6" name="文字方塊 8">
                <a:extLst>
                  <a:ext uri="{FF2B5EF4-FFF2-40B4-BE49-F238E27FC236}">
                    <a16:creationId xmlns:a16="http://schemas.microsoft.com/office/drawing/2014/main" id="{F6A75D2E-5D01-08A8-6499-431482A52B89}"/>
                  </a:ext>
                </a:extLst>
              </p:cNvPr>
              <p:cNvSpPr txBox="1">
                <a:spLocks noRot="1" noChangeAspect="1" noMove="1" noResize="1" noEditPoints="1" noAdjustHandles="1" noChangeArrowheads="1" noChangeShapeType="1" noTextEdit="1"/>
              </p:cNvSpPr>
              <p:nvPr/>
            </p:nvSpPr>
            <p:spPr bwMode="auto">
              <a:xfrm>
                <a:off x="1972710" y="3997146"/>
                <a:ext cx="2012987" cy="525913"/>
              </a:xfrm>
              <a:prstGeom prst="rect">
                <a:avLst/>
              </a:prstGeom>
              <a:blipFill>
                <a:blip r:embed="rId7"/>
                <a:stretch>
                  <a:fillRect l="-2516" t="-2326" b="-13953"/>
                </a:stretch>
              </a:blipFill>
              <a:ln w="9525">
                <a:noFill/>
                <a:miter lim="800000"/>
                <a:headEnd/>
                <a:tailEnd/>
              </a:ln>
            </p:spPr>
            <p:txBody>
              <a:bodyPr/>
              <a:lstStyle/>
              <a:p>
                <a:r>
                  <a:rPr lang="en-TW">
                    <a:noFill/>
                  </a:rPr>
                  <a:t> </a:t>
                </a:r>
              </a:p>
            </p:txBody>
          </p:sp>
        </mc:Fallback>
      </mc:AlternateContent>
      <p:sp>
        <p:nvSpPr>
          <p:cNvPr id="7" name="Left-right Arrow 6">
            <a:extLst>
              <a:ext uri="{FF2B5EF4-FFF2-40B4-BE49-F238E27FC236}">
                <a16:creationId xmlns:a16="http://schemas.microsoft.com/office/drawing/2014/main" id="{214ED657-AF5D-0BA9-D0E7-A2E1AA88E4C7}"/>
              </a:ext>
            </a:extLst>
          </p:cNvPr>
          <p:cNvSpPr/>
          <p:nvPr/>
        </p:nvSpPr>
        <p:spPr>
          <a:xfrm>
            <a:off x="4113809" y="4134871"/>
            <a:ext cx="576064" cy="288032"/>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8" name="TextBox 7">
            <a:extLst>
              <a:ext uri="{FF2B5EF4-FFF2-40B4-BE49-F238E27FC236}">
                <a16:creationId xmlns:a16="http://schemas.microsoft.com/office/drawing/2014/main" id="{C444F220-5215-EE9E-2738-3C7386B86083}"/>
              </a:ext>
            </a:extLst>
          </p:cNvPr>
          <p:cNvSpPr txBox="1"/>
          <p:nvPr/>
        </p:nvSpPr>
        <p:spPr bwMode="auto">
          <a:xfrm>
            <a:off x="911026" y="5210645"/>
            <a:ext cx="7488832" cy="369332"/>
          </a:xfrm>
          <a:prstGeom prst="rect">
            <a:avLst/>
          </a:prstGeom>
          <a:noFill/>
          <a:ln w="9525">
            <a:noFill/>
            <a:miter lim="800000"/>
            <a:headEnd/>
            <a:tailEnd/>
          </a:ln>
        </p:spPr>
        <p:txBody>
          <a:bodyPr wrap="square" rtlCol="0">
            <a:spAutoFit/>
          </a:bodyPr>
          <a:lstStyle/>
          <a:p>
            <a:pPr>
              <a:spcBef>
                <a:spcPct val="50000"/>
              </a:spcBef>
            </a:pPr>
            <a:r>
              <a:rPr lang="en-TW" sz="1800" dirty="0"/>
              <a:t>這個速度的微分方程式，與放射性原子核數目的衰變方程式完全一樣！</a:t>
            </a:r>
          </a:p>
        </p:txBody>
      </p:sp>
      <p:sp>
        <p:nvSpPr>
          <p:cNvPr id="9" name="文字方塊 3">
            <a:extLst>
              <a:ext uri="{FF2B5EF4-FFF2-40B4-BE49-F238E27FC236}">
                <a16:creationId xmlns:a16="http://schemas.microsoft.com/office/drawing/2014/main" id="{C0F5CA98-22EE-0105-5DA4-FC963E46F706}"/>
              </a:ext>
            </a:extLst>
          </p:cNvPr>
          <p:cNvSpPr txBox="1">
            <a:spLocks noChangeArrowheads="1"/>
          </p:cNvSpPr>
          <p:nvPr/>
        </p:nvSpPr>
        <p:spPr bwMode="auto">
          <a:xfrm>
            <a:off x="906090" y="4715444"/>
            <a:ext cx="3857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速度函數的微分與自己成正比！</a:t>
            </a:r>
          </a:p>
        </p:txBody>
      </p:sp>
      <p:pic>
        <p:nvPicPr>
          <p:cNvPr id="10" name="Picture 2" descr="F04_14">
            <a:extLst>
              <a:ext uri="{FF2B5EF4-FFF2-40B4-BE49-F238E27FC236}">
                <a16:creationId xmlns:a16="http://schemas.microsoft.com/office/drawing/2014/main" id="{0FE16937-167C-2DAF-25F7-F452DCA011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169" r="6624" b="16972"/>
          <a:stretch>
            <a:fillRect/>
          </a:stretch>
        </p:blipFill>
        <p:spPr bwMode="auto">
          <a:xfrm>
            <a:off x="80666" y="1364775"/>
            <a:ext cx="4321175"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451E38A2-1611-DC3E-C132-8BBF900ACFEB}"/>
              </a:ext>
            </a:extLst>
          </p:cNvPr>
          <p:cNvSpPr txBox="1"/>
          <p:nvPr/>
        </p:nvSpPr>
        <p:spPr bwMode="auto">
          <a:xfrm>
            <a:off x="906090" y="5714552"/>
            <a:ext cx="7632848" cy="369332"/>
          </a:xfrm>
          <a:prstGeom prst="rect">
            <a:avLst/>
          </a:prstGeom>
          <a:noFill/>
          <a:ln w="9525">
            <a:noFill/>
            <a:miter lim="800000"/>
            <a:headEnd/>
            <a:tailEnd/>
          </a:ln>
        </p:spPr>
        <p:txBody>
          <a:bodyPr wrap="square" rtlCol="0">
            <a:spAutoFit/>
          </a:bodyPr>
          <a:lstStyle/>
          <a:p>
            <a:pPr>
              <a:spcBef>
                <a:spcPct val="50000"/>
              </a:spcBef>
            </a:pPr>
            <a:r>
              <a:rPr lang="en-TW" sz="1800" dirty="0"/>
              <a:t>兩者的物理完全無關，但數學方程式完全相同，解就完全一樣！</a:t>
            </a:r>
          </a:p>
        </p:txBody>
      </p:sp>
    </p:spTree>
    <p:extLst>
      <p:ext uri="{BB962C8B-B14F-4D97-AF65-F5344CB8AC3E}">
        <p14:creationId xmlns:p14="http://schemas.microsoft.com/office/powerpoint/2010/main" val="39251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8"/>
          <p:cNvSpPr>
            <a:spLocks noChangeArrowheads="1"/>
          </p:cNvSpPr>
          <p:nvPr/>
        </p:nvSpPr>
        <p:spPr bwMode="auto">
          <a:xfrm>
            <a:off x="1331640" y="162880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如果</a:t>
            </a:r>
          </a:p>
        </p:txBody>
      </p:sp>
      <p:sp>
        <p:nvSpPr>
          <p:cNvPr id="6" name="文字方塊 5"/>
          <p:cNvSpPr txBox="1"/>
          <p:nvPr/>
        </p:nvSpPr>
        <p:spPr bwMode="auto">
          <a:xfrm>
            <a:off x="1331640" y="2348880"/>
            <a:ext cx="720081" cy="369332"/>
          </a:xfrm>
          <a:prstGeom prst="rect">
            <a:avLst/>
          </a:prstGeom>
          <a:noFill/>
          <a:ln w="9525">
            <a:noFill/>
            <a:miter lim="800000"/>
            <a:headEnd/>
            <a:tailEnd/>
          </a:ln>
        </p:spPr>
        <p:txBody>
          <a:bodyPr wrap="square" rtlCol="0">
            <a:spAutoFit/>
          </a:bodyPr>
          <a:lstStyle/>
          <a:p>
            <a:pPr>
              <a:spcBef>
                <a:spcPct val="50000"/>
              </a:spcBef>
            </a:pPr>
            <a:r>
              <a:rPr lang="zh-TW" altLang="en-US" sz="1800" dirty="0"/>
              <a:t>那麼</a:t>
            </a:r>
          </a:p>
        </p:txBody>
      </p:sp>
      <p:sp>
        <p:nvSpPr>
          <p:cNvPr id="7" name="文字方塊 3"/>
          <p:cNvSpPr txBox="1">
            <a:spLocks noChangeArrowheads="1"/>
          </p:cNvSpPr>
          <p:nvPr/>
        </p:nvSpPr>
        <p:spPr bwMode="auto">
          <a:xfrm>
            <a:off x="1951291" y="4293096"/>
            <a:ext cx="54290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於是我就找到一個函數的微分與自己成正比！</a:t>
            </a:r>
          </a:p>
        </p:txBody>
      </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53096630-B437-6642-9F1E-0D70BC82A670}"/>
                  </a:ext>
                </a:extLst>
              </p:cNvPr>
              <p:cNvSpPr txBox="1"/>
              <p:nvPr/>
            </p:nvSpPr>
            <p:spPr bwMode="auto">
              <a:xfrm>
                <a:off x="1955456" y="2309963"/>
                <a:ext cx="1656992" cy="618246"/>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i="1">
                              <a:latin typeface="Cambria Math"/>
                            </a:rPr>
                            <m:t>𝑑</m:t>
                          </m:r>
                        </m:num>
                        <m:den>
                          <m:r>
                            <a:rPr lang="en-US" altLang="zh-TW" sz="1800" i="1">
                              <a:latin typeface="Cambria Math"/>
                            </a:rPr>
                            <m:t>𝑑</m:t>
                          </m:r>
                          <m:r>
                            <a:rPr lang="en-US" altLang="zh-TW" sz="1800" b="0" i="1" smtClean="0">
                              <a:latin typeface="Cambria Math" panose="02040503050406030204" pitchFamily="18" charset="0"/>
                            </a:rPr>
                            <m:t>𝑥</m:t>
                          </m:r>
                        </m:den>
                      </m:f>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𝑏𝑥</m:t>
                          </m:r>
                        </m:sup>
                      </m:sSup>
                      <m:r>
                        <a:rPr lang="en-US" altLang="zh-TW" sz="1800" b="0" i="1" smtClean="0">
                          <a:latin typeface="Cambria Math"/>
                        </a:rPr>
                        <m:t>=</m:t>
                      </m:r>
                      <m:r>
                        <a:rPr lang="en-US" altLang="zh-TW" sz="1800" b="0" i="1" smtClean="0">
                          <a:latin typeface="Cambria Math" panose="02040503050406030204" pitchFamily="18" charset="0"/>
                        </a:rPr>
                        <m:t>𝑏</m:t>
                      </m:r>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𝑏𝑥</m:t>
                          </m:r>
                        </m:sup>
                      </m:sSup>
                    </m:oMath>
                  </m:oMathPara>
                </a14:m>
                <a:endParaRPr lang="zh-TW" altLang="en-US" sz="1800" dirty="0"/>
              </a:p>
            </p:txBody>
          </p:sp>
        </mc:Choice>
        <mc:Fallback xmlns="">
          <p:sp>
            <p:nvSpPr>
              <p:cNvPr id="8" name="文字方塊 7">
                <a:extLst>
                  <a:ext uri="{FF2B5EF4-FFF2-40B4-BE49-F238E27FC236}">
                    <a16:creationId xmlns:a16="http://schemas.microsoft.com/office/drawing/2014/main" id="{53096630-B437-6642-9F1E-0D70BC82A670}"/>
                  </a:ext>
                </a:extLst>
              </p:cNvPr>
              <p:cNvSpPr txBox="1">
                <a:spLocks noRot="1" noChangeAspect="1" noMove="1" noResize="1" noEditPoints="1" noAdjustHandles="1" noChangeArrowheads="1" noChangeShapeType="1" noTextEdit="1"/>
              </p:cNvSpPr>
              <p:nvPr/>
            </p:nvSpPr>
            <p:spPr bwMode="auto">
              <a:xfrm>
                <a:off x="1955456" y="2309963"/>
                <a:ext cx="1656992" cy="618246"/>
              </a:xfrm>
              <a:prstGeom prst="rect">
                <a:avLst/>
              </a:prstGeom>
              <a:blipFill>
                <a:blip r:embed="rId2"/>
                <a:stretch>
                  <a:fillRect b="-6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2313F227-0AE3-7F4F-9B4A-68F6C4E699C6}"/>
                  </a:ext>
                </a:extLst>
              </p:cNvPr>
              <p:cNvSpPr txBox="1"/>
              <p:nvPr/>
            </p:nvSpPr>
            <p:spPr bwMode="auto">
              <a:xfrm>
                <a:off x="1977971" y="1462488"/>
                <a:ext cx="1335557" cy="618246"/>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i="1">
                              <a:latin typeface="Cambria Math"/>
                            </a:rPr>
                            <m:t>𝑑</m:t>
                          </m:r>
                        </m:num>
                        <m:den>
                          <m:r>
                            <a:rPr lang="en-US" altLang="zh-TW" sz="1800" i="1">
                              <a:latin typeface="Cambria Math"/>
                            </a:rPr>
                            <m:t>𝑑</m:t>
                          </m:r>
                          <m:r>
                            <a:rPr lang="en-US" altLang="zh-TW" sz="1800" b="0" i="1" smtClean="0">
                              <a:latin typeface="Cambria Math" panose="02040503050406030204" pitchFamily="18" charset="0"/>
                            </a:rPr>
                            <m:t>𝑥</m:t>
                          </m:r>
                        </m:den>
                      </m:f>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𝑥</m:t>
                          </m:r>
                        </m:sup>
                      </m:sSup>
                      <m:r>
                        <a:rPr lang="en-US" altLang="zh-TW" sz="1800" b="0" i="1" smtClean="0">
                          <a:latin typeface="Cambria Math"/>
                        </a:rPr>
                        <m:t>=</m:t>
                      </m:r>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𝑥</m:t>
                          </m:r>
                        </m:sup>
                      </m:sSup>
                    </m:oMath>
                  </m:oMathPara>
                </a14:m>
                <a:endParaRPr lang="zh-TW" altLang="en-US" sz="1800" dirty="0"/>
              </a:p>
            </p:txBody>
          </p:sp>
        </mc:Choice>
        <mc:Fallback xmlns="">
          <p:sp>
            <p:nvSpPr>
              <p:cNvPr id="9" name="文字方塊 8">
                <a:extLst>
                  <a:ext uri="{FF2B5EF4-FFF2-40B4-BE49-F238E27FC236}">
                    <a16:creationId xmlns:a16="http://schemas.microsoft.com/office/drawing/2014/main" id="{2313F227-0AE3-7F4F-9B4A-68F6C4E699C6}"/>
                  </a:ext>
                </a:extLst>
              </p:cNvPr>
              <p:cNvSpPr txBox="1">
                <a:spLocks noRot="1" noChangeAspect="1" noMove="1" noResize="1" noEditPoints="1" noAdjustHandles="1" noChangeArrowheads="1" noChangeShapeType="1" noTextEdit="1"/>
              </p:cNvSpPr>
              <p:nvPr/>
            </p:nvSpPr>
            <p:spPr bwMode="auto">
              <a:xfrm>
                <a:off x="1977971" y="1462488"/>
                <a:ext cx="1335557" cy="618246"/>
              </a:xfrm>
              <a:prstGeom prst="rect">
                <a:avLst/>
              </a:prstGeom>
              <a:blipFill>
                <a:blip r:embed="rId3"/>
                <a:stretch>
                  <a:fillRect b="-612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7">
                <a:extLst>
                  <a:ext uri="{FF2B5EF4-FFF2-40B4-BE49-F238E27FC236}">
                    <a16:creationId xmlns:a16="http://schemas.microsoft.com/office/drawing/2014/main" id="{7BAFC32E-242C-DA46-8DB4-F6771333634D}"/>
                  </a:ext>
                </a:extLst>
              </p:cNvPr>
              <p:cNvSpPr txBox="1"/>
              <p:nvPr/>
            </p:nvSpPr>
            <p:spPr bwMode="auto">
              <a:xfrm>
                <a:off x="1951291" y="3316102"/>
                <a:ext cx="3803157" cy="679032"/>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i="1">
                              <a:latin typeface="Cambria Math"/>
                            </a:rPr>
                            <m:t>𝑑</m:t>
                          </m:r>
                        </m:num>
                        <m:den>
                          <m:r>
                            <a:rPr lang="en-US" altLang="zh-TW" sz="1800" i="1">
                              <a:latin typeface="Cambria Math"/>
                            </a:rPr>
                            <m:t>𝑑</m:t>
                          </m:r>
                          <m:r>
                            <a:rPr lang="en-US" altLang="zh-TW" sz="1800" b="0" i="1" smtClean="0">
                              <a:latin typeface="Cambria Math" panose="02040503050406030204" pitchFamily="18" charset="0"/>
                            </a:rPr>
                            <m:t>𝑥</m:t>
                          </m:r>
                        </m:den>
                      </m:f>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𝑏𝑥</m:t>
                          </m:r>
                        </m:sup>
                      </m:sSup>
                      <m:r>
                        <a:rPr lang="en-US" altLang="zh-TW" sz="1800" i="1">
                          <a:latin typeface="Cambria Math"/>
                        </a:rPr>
                        <m:t>=</m:t>
                      </m:r>
                      <m:f>
                        <m:fPr>
                          <m:ctrlPr>
                            <a:rPr lang="en-US" altLang="zh-TW" sz="1800" i="1">
                              <a:latin typeface="Cambria Math" panose="02040503050406030204" pitchFamily="18" charset="0"/>
                            </a:rPr>
                          </m:ctrlPr>
                        </m:fPr>
                        <m:num>
                          <m:r>
                            <a:rPr lang="en-US" altLang="zh-TW" sz="1800" i="1">
                              <a:latin typeface="Cambria Math"/>
                            </a:rPr>
                            <m:t>𝑑</m:t>
                          </m:r>
                        </m:num>
                        <m:den>
                          <m:r>
                            <a:rPr lang="en-US" altLang="zh-TW" sz="1800" i="1">
                              <a:latin typeface="Cambria Math"/>
                            </a:rPr>
                            <m:t>𝑑</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𝑏𝑥</m:t>
                          </m:r>
                          <m:r>
                            <a:rPr lang="en-US" altLang="zh-TW" sz="1800" b="0" i="1" smtClean="0">
                              <a:latin typeface="Cambria Math" panose="02040503050406030204" pitchFamily="18" charset="0"/>
                            </a:rPr>
                            <m:t>)</m:t>
                          </m:r>
                        </m:den>
                      </m:f>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𝑏𝑥</m:t>
                          </m:r>
                        </m:sup>
                      </m:sSup>
                      <m:r>
                        <a:rPr lang="en-US" altLang="zh-TW" sz="1800" i="1" dirty="0" smtClean="0">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𝑑</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𝑏𝑥</m:t>
                              </m:r>
                            </m:e>
                          </m:d>
                        </m:num>
                        <m:den>
                          <m:r>
                            <a:rPr lang="en-US" altLang="zh-TW" sz="1800" i="1">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𝑏</m:t>
                      </m:r>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𝑏𝑥</m:t>
                          </m:r>
                        </m:sup>
                      </m:sSup>
                    </m:oMath>
                  </m:oMathPara>
                </a14:m>
                <a:endParaRPr lang="zh-TW" altLang="en-US" sz="1800" dirty="0"/>
              </a:p>
            </p:txBody>
          </p:sp>
        </mc:Choice>
        <mc:Fallback xmlns="">
          <p:sp>
            <p:nvSpPr>
              <p:cNvPr id="10" name="文字方塊 7">
                <a:extLst>
                  <a:ext uri="{FF2B5EF4-FFF2-40B4-BE49-F238E27FC236}">
                    <a16:creationId xmlns:a16="http://schemas.microsoft.com/office/drawing/2014/main" id="{7BAFC32E-242C-DA46-8DB4-F6771333634D}"/>
                  </a:ext>
                </a:extLst>
              </p:cNvPr>
              <p:cNvSpPr txBox="1">
                <a:spLocks noRot="1" noChangeAspect="1" noMove="1" noResize="1" noEditPoints="1" noAdjustHandles="1" noChangeArrowheads="1" noChangeShapeType="1" noTextEdit="1"/>
              </p:cNvSpPr>
              <p:nvPr/>
            </p:nvSpPr>
            <p:spPr bwMode="auto">
              <a:xfrm>
                <a:off x="1951291" y="3316102"/>
                <a:ext cx="3803157" cy="679032"/>
              </a:xfrm>
              <a:prstGeom prst="rect">
                <a:avLst/>
              </a:prstGeom>
              <a:blipFill>
                <a:blip r:embed="rId4"/>
                <a:stretch>
                  <a:fillRect b="-9259"/>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40530345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文字方塊 3"/>
          <p:cNvSpPr txBox="1">
            <a:spLocks noChangeArrowheads="1"/>
          </p:cNvSpPr>
          <p:nvPr/>
        </p:nvSpPr>
        <p:spPr bwMode="auto">
          <a:xfrm>
            <a:off x="1476374" y="1584742"/>
            <a:ext cx="3857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速度函數的微分與自己成正比！</a:t>
            </a:r>
          </a:p>
        </p:txBody>
      </p:sp>
      <p:sp>
        <p:nvSpPr>
          <p:cNvPr id="7178" name="文字方塊 4"/>
          <p:cNvSpPr txBox="1">
            <a:spLocks noChangeArrowheads="1"/>
          </p:cNvSpPr>
          <p:nvPr/>
        </p:nvSpPr>
        <p:spPr bwMode="auto">
          <a:xfrm>
            <a:off x="1476374" y="2060575"/>
            <a:ext cx="3214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指數函數可以滿足這個性質。</a:t>
            </a:r>
          </a:p>
        </p:txBody>
      </p:sp>
      <p:sp>
        <p:nvSpPr>
          <p:cNvPr id="7179" name="文字方塊 6"/>
          <p:cNvSpPr txBox="1">
            <a:spLocks noChangeArrowheads="1"/>
          </p:cNvSpPr>
          <p:nvPr/>
        </p:nvSpPr>
        <p:spPr bwMode="auto">
          <a:xfrm>
            <a:off x="1476374" y="2559050"/>
            <a:ext cx="3357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因此速度為指數函數</a:t>
            </a:r>
            <a:r>
              <a:rPr lang="en-US" altLang="zh-TW" sz="1800" dirty="0"/>
              <a:t>!</a:t>
            </a:r>
          </a:p>
        </p:txBody>
      </p:sp>
      <p:sp>
        <p:nvSpPr>
          <p:cNvPr id="69637"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7181" name="文字方塊 9"/>
          <p:cNvSpPr txBox="1">
            <a:spLocks noChangeArrowheads="1"/>
          </p:cNvSpPr>
          <p:nvPr/>
        </p:nvSpPr>
        <p:spPr bwMode="auto">
          <a:xfrm>
            <a:off x="1331913" y="4149725"/>
            <a:ext cx="61078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但我還可以在這個解的前面乘上任一個常數</a:t>
            </a:r>
            <a:r>
              <a:rPr lang="en-US" altLang="zh-TW" sz="1800" i="1" dirty="0"/>
              <a:t>C</a:t>
            </a:r>
            <a:r>
              <a:rPr lang="zh-TW" altLang="en-US" sz="1800" dirty="0"/>
              <a:t>，解仍成立：</a:t>
            </a:r>
          </a:p>
        </p:txBody>
      </p:sp>
      <p:sp>
        <p:nvSpPr>
          <p:cNvPr id="14" name="文字方塊 13"/>
          <p:cNvSpPr txBox="1">
            <a:spLocks noChangeArrowheads="1"/>
          </p:cNvSpPr>
          <p:nvPr/>
        </p:nvSpPr>
        <p:spPr bwMode="auto">
          <a:xfrm>
            <a:off x="1476374" y="3305592"/>
            <a:ext cx="59634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選擇係數 </a:t>
            </a:r>
            <a:r>
              <a:rPr lang="en-US" altLang="zh-TW" sz="1800" i="1" dirty="0"/>
              <a:t>b</a:t>
            </a:r>
            <a:r>
              <a:rPr lang="zh-TW" altLang="en-US" sz="1800" dirty="0"/>
              <a:t> 為正比的比例常數</a:t>
            </a:r>
            <a:r>
              <a:rPr lang="en-US" altLang="zh-TW" sz="1800" dirty="0">
                <a:latin typeface="Cambria Math" panose="02040503050406030204" pitchFamily="18" charset="0"/>
              </a:rPr>
              <a:t>−𝑘/𝑚</a:t>
            </a:r>
            <a:r>
              <a:rPr lang="zh-TW" altLang="en-US" sz="1800" dirty="0">
                <a:latin typeface="Cambria Math" panose="02040503050406030204" pitchFamily="18" charset="0"/>
              </a:rPr>
              <a:t>，就可以得到一個解</a:t>
            </a:r>
            <a:r>
              <a:rPr lang="en-US" altLang="zh-TW" sz="1800" dirty="0">
                <a:latin typeface="Cambria Math" panose="02040503050406030204" pitchFamily="18" charset="0"/>
              </a:rPr>
              <a:t> </a:t>
            </a:r>
            <a:r>
              <a:rPr lang="zh-TW" altLang="en-US" sz="1800" dirty="0"/>
              <a:t>：</a:t>
            </a:r>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9F6391A4-CD2D-8942-92BE-4065E5180DAF}"/>
                  </a:ext>
                </a:extLst>
              </p:cNvPr>
              <p:cNvSpPr txBox="1"/>
              <p:nvPr/>
            </p:nvSpPr>
            <p:spPr bwMode="auto">
              <a:xfrm>
                <a:off x="1561794" y="852454"/>
                <a:ext cx="1397306" cy="525913"/>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oMath>
                  </m:oMathPara>
                </a14:m>
                <a:endParaRPr kumimoji="1" lang="zh-TW" altLang="en-US" sz="1800" dirty="0"/>
              </a:p>
            </p:txBody>
          </p:sp>
        </mc:Choice>
        <mc:Fallback xmlns="">
          <p:sp>
            <p:nvSpPr>
              <p:cNvPr id="15" name="文字方塊 14">
                <a:extLst>
                  <a:ext uri="{FF2B5EF4-FFF2-40B4-BE49-F238E27FC236}">
                    <a16:creationId xmlns:a16="http://schemas.microsoft.com/office/drawing/2014/main" id="{9F6391A4-CD2D-8942-92BE-4065E5180DAF}"/>
                  </a:ext>
                </a:extLst>
              </p:cNvPr>
              <p:cNvSpPr txBox="1">
                <a:spLocks noRot="1" noChangeAspect="1" noMove="1" noResize="1" noEditPoints="1" noAdjustHandles="1" noChangeArrowheads="1" noChangeShapeType="1" noTextEdit="1"/>
              </p:cNvSpPr>
              <p:nvPr/>
            </p:nvSpPr>
            <p:spPr bwMode="auto">
              <a:xfrm>
                <a:off x="1561794" y="852454"/>
                <a:ext cx="1397306" cy="525913"/>
              </a:xfrm>
              <a:prstGeom prst="rect">
                <a:avLst/>
              </a:prstGeom>
              <a:blipFill>
                <a:blip r:embed="rId2"/>
                <a:stretch>
                  <a:fillRect l="-2703" b="-11628"/>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088B49EA-5626-0644-9655-7947901C6F89}"/>
                  </a:ext>
                </a:extLst>
              </p:cNvPr>
              <p:cNvSpPr txBox="1"/>
              <p:nvPr/>
            </p:nvSpPr>
            <p:spPr bwMode="auto">
              <a:xfrm>
                <a:off x="7475565" y="3266158"/>
                <a:ext cx="1079783" cy="408766"/>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r>
                        <a:rPr kumimoji="1" lang="en-US" altLang="zh-TW" sz="1800" b="0" i="1" smtClean="0">
                          <a:latin typeface="Cambria Math" panose="02040503050406030204" pitchFamily="18" charset="0"/>
                        </a:rPr>
                        <m:t>=</m:t>
                      </m:r>
                      <m:sSup>
                        <m:sSupPr>
                          <m:ctrlPr>
                            <a:rPr lang="zh-TW" altLang="en-US" sz="1800" i="1" dirty="0" smtClean="0">
                              <a:latin typeface="Cambria Math" panose="02040503050406030204" pitchFamily="18" charset="0"/>
                            </a:rPr>
                          </m:ctrlPr>
                        </m:sSupPr>
                        <m:e>
                          <m:r>
                            <a:rPr lang="en-US" altLang="zh-TW" sz="1800" b="0" i="1" dirty="0" smtClean="0">
                              <a:latin typeface="Cambria Math" panose="02040503050406030204" pitchFamily="18" charset="0"/>
                            </a:rPr>
                            <m:t>𝑒</m:t>
                          </m:r>
                        </m:e>
                        <m:sup>
                          <m:r>
                            <a:rPr lang="en-US" altLang="zh-TW" sz="1800" b="0" i="1" dirty="0" smtClean="0">
                              <a:latin typeface="Cambria Math" panose="02040503050406030204" pitchFamily="18" charset="0"/>
                            </a:rPr>
                            <m:t>−</m:t>
                          </m:r>
                          <m:f>
                            <m:fPr>
                              <m:ctrlPr>
                                <a:rPr lang="en-US" altLang="zh-TW" sz="1800" b="0" i="1" dirty="0" smtClean="0">
                                  <a:latin typeface="Cambria Math" panose="02040503050406030204" pitchFamily="18" charset="0"/>
                                </a:rPr>
                              </m:ctrlPr>
                            </m:fPr>
                            <m:num>
                              <m:r>
                                <a:rPr lang="en-US" altLang="zh-TW" sz="1800" b="0" i="1" dirty="0" smtClean="0">
                                  <a:latin typeface="Cambria Math" panose="02040503050406030204" pitchFamily="18" charset="0"/>
                                </a:rPr>
                                <m:t>𝑘</m:t>
                              </m:r>
                            </m:num>
                            <m:den>
                              <m:r>
                                <a:rPr lang="en-US" altLang="zh-TW" sz="1800" b="0" i="1" dirty="0" smtClean="0">
                                  <a:latin typeface="Cambria Math" panose="02040503050406030204" pitchFamily="18" charset="0"/>
                                </a:rPr>
                                <m:t>𝑚</m:t>
                              </m:r>
                            </m:den>
                          </m:f>
                          <m:r>
                            <a:rPr lang="en-US" altLang="zh-TW" sz="1800" b="0" i="1" dirty="0" smtClean="0">
                              <a:latin typeface="Cambria Math" panose="02040503050406030204" pitchFamily="18" charset="0"/>
                            </a:rPr>
                            <m:t>𝑡</m:t>
                          </m:r>
                        </m:sup>
                      </m:sSup>
                    </m:oMath>
                  </m:oMathPara>
                </a14:m>
                <a:endParaRPr kumimoji="1" lang="zh-TW" altLang="en-US" sz="1800" dirty="0"/>
              </a:p>
            </p:txBody>
          </p:sp>
        </mc:Choice>
        <mc:Fallback xmlns="">
          <p:sp>
            <p:nvSpPr>
              <p:cNvPr id="16" name="文字方塊 15">
                <a:extLst>
                  <a:ext uri="{FF2B5EF4-FFF2-40B4-BE49-F238E27FC236}">
                    <a16:creationId xmlns:a16="http://schemas.microsoft.com/office/drawing/2014/main" id="{088B49EA-5626-0644-9655-7947901C6F89}"/>
                  </a:ext>
                </a:extLst>
              </p:cNvPr>
              <p:cNvSpPr txBox="1">
                <a:spLocks noRot="1" noChangeAspect="1" noMove="1" noResize="1" noEditPoints="1" noAdjustHandles="1" noChangeArrowheads="1" noChangeShapeType="1" noTextEdit="1"/>
              </p:cNvSpPr>
              <p:nvPr/>
            </p:nvSpPr>
            <p:spPr bwMode="auto">
              <a:xfrm>
                <a:off x="7475565" y="3266158"/>
                <a:ext cx="1079783" cy="408766"/>
              </a:xfrm>
              <a:prstGeom prst="rect">
                <a:avLst/>
              </a:prstGeom>
              <a:blipFill>
                <a:blip r:embed="rId3"/>
                <a:stretch>
                  <a:fillRect l="-2326" b="-909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BEF8C32E-00BF-4D41-878F-F3422782A767}"/>
                  </a:ext>
                </a:extLst>
              </p:cNvPr>
              <p:cNvSpPr txBox="1"/>
              <p:nvPr/>
            </p:nvSpPr>
            <p:spPr bwMode="auto">
              <a:xfrm>
                <a:off x="7505053" y="4101415"/>
                <a:ext cx="1227772" cy="408766"/>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𝐶</m:t>
                      </m:r>
                      <m:sSup>
                        <m:sSupPr>
                          <m:ctrlPr>
                            <a:rPr lang="zh-TW" altLang="en-US" sz="1800" i="1" dirty="0" smtClean="0">
                              <a:latin typeface="Cambria Math" panose="02040503050406030204" pitchFamily="18" charset="0"/>
                            </a:rPr>
                          </m:ctrlPr>
                        </m:sSupPr>
                        <m:e>
                          <m:r>
                            <a:rPr lang="en-US" altLang="zh-TW" sz="1800" b="0" i="1" dirty="0" smtClean="0">
                              <a:latin typeface="Cambria Math" panose="02040503050406030204" pitchFamily="18" charset="0"/>
                            </a:rPr>
                            <m:t>𝑒</m:t>
                          </m:r>
                        </m:e>
                        <m:sup>
                          <m:r>
                            <a:rPr lang="en-US" altLang="zh-TW" sz="1800" b="0" i="1" dirty="0" smtClean="0">
                              <a:latin typeface="Cambria Math" panose="02040503050406030204" pitchFamily="18" charset="0"/>
                            </a:rPr>
                            <m:t>−</m:t>
                          </m:r>
                          <m:f>
                            <m:fPr>
                              <m:ctrlPr>
                                <a:rPr lang="en-US" altLang="zh-TW" sz="1800" b="0" i="1" dirty="0" smtClean="0">
                                  <a:latin typeface="Cambria Math" panose="02040503050406030204" pitchFamily="18" charset="0"/>
                                </a:rPr>
                              </m:ctrlPr>
                            </m:fPr>
                            <m:num>
                              <m:r>
                                <a:rPr lang="en-US" altLang="zh-TW" sz="1800" b="0" i="1" dirty="0" smtClean="0">
                                  <a:latin typeface="Cambria Math" panose="02040503050406030204" pitchFamily="18" charset="0"/>
                                </a:rPr>
                                <m:t>𝑘</m:t>
                              </m:r>
                            </m:num>
                            <m:den>
                              <m:r>
                                <a:rPr lang="en-US" altLang="zh-TW" sz="1800" b="0" i="1" dirty="0" smtClean="0">
                                  <a:latin typeface="Cambria Math" panose="02040503050406030204" pitchFamily="18" charset="0"/>
                                </a:rPr>
                                <m:t>𝑚</m:t>
                              </m:r>
                            </m:den>
                          </m:f>
                          <m:r>
                            <a:rPr lang="en-US" altLang="zh-TW" sz="1800" b="0" i="1" dirty="0" smtClean="0">
                              <a:latin typeface="Cambria Math" panose="02040503050406030204" pitchFamily="18" charset="0"/>
                            </a:rPr>
                            <m:t>𝑡</m:t>
                          </m:r>
                        </m:sup>
                      </m:sSup>
                    </m:oMath>
                  </m:oMathPara>
                </a14:m>
                <a:endParaRPr kumimoji="1" lang="zh-TW" altLang="en-US" sz="1800" dirty="0"/>
              </a:p>
            </p:txBody>
          </p:sp>
        </mc:Choice>
        <mc:Fallback xmlns="">
          <p:sp>
            <p:nvSpPr>
              <p:cNvPr id="17" name="文字方塊 16">
                <a:extLst>
                  <a:ext uri="{FF2B5EF4-FFF2-40B4-BE49-F238E27FC236}">
                    <a16:creationId xmlns:a16="http://schemas.microsoft.com/office/drawing/2014/main" id="{BEF8C32E-00BF-4D41-878F-F3422782A767}"/>
                  </a:ext>
                </a:extLst>
              </p:cNvPr>
              <p:cNvSpPr txBox="1">
                <a:spLocks noRot="1" noChangeAspect="1" noMove="1" noResize="1" noEditPoints="1" noAdjustHandles="1" noChangeArrowheads="1" noChangeShapeType="1" noTextEdit="1"/>
              </p:cNvSpPr>
              <p:nvPr/>
            </p:nvSpPr>
            <p:spPr bwMode="auto">
              <a:xfrm>
                <a:off x="7505053" y="4101415"/>
                <a:ext cx="1227772" cy="408766"/>
              </a:xfrm>
              <a:prstGeom prst="rect">
                <a:avLst/>
              </a:prstGeom>
              <a:blipFill>
                <a:blip r:embed="rId4"/>
                <a:stretch>
                  <a:fillRect l="-2041" b="-909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DCF5909B-54A4-944B-A7FB-EF2BB856F574}"/>
                  </a:ext>
                </a:extLst>
              </p:cNvPr>
              <p:cNvSpPr txBox="1"/>
              <p:nvPr/>
            </p:nvSpPr>
            <p:spPr bwMode="auto">
              <a:xfrm>
                <a:off x="1983375" y="4755887"/>
                <a:ext cx="5177250" cy="780727"/>
              </a:xfrm>
              <a:prstGeom prst="rect">
                <a:avLst/>
              </a:prstGeom>
              <a:solidFill>
                <a:srgbClr val="FFFFCC"/>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num>
                        <m:den>
                          <m:r>
                            <a:rPr lang="en-US" altLang="zh-TW" sz="1800" b="0" i="1" smtClean="0">
                              <a:latin typeface="Cambria Math"/>
                            </a:rPr>
                            <m:t>𝑑𝑡</m:t>
                          </m:r>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𝑑𝐶</m:t>
                          </m:r>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m:t>
                              </m:r>
                              <m:f>
                                <m:fPr>
                                  <m:ctrlPr>
                                    <a:rPr lang="en-US" altLang="zh-TW" sz="1800" i="1" dirty="0">
                                      <a:latin typeface="Cambria Math" panose="02040503050406030204" pitchFamily="18" charset="0"/>
                                    </a:rPr>
                                  </m:ctrlPr>
                                </m:fPr>
                                <m:num>
                                  <m:r>
                                    <a:rPr lang="en-US" altLang="zh-TW" sz="1800" i="1" dirty="0">
                                      <a:latin typeface="Cambria Math" panose="02040503050406030204" pitchFamily="18" charset="0"/>
                                    </a:rPr>
                                    <m:t>𝑘</m:t>
                                  </m:r>
                                </m:num>
                                <m:den>
                                  <m:r>
                                    <a:rPr lang="en-US" altLang="zh-TW" sz="1800" i="1" dirty="0">
                                      <a:latin typeface="Cambria Math" panose="02040503050406030204" pitchFamily="18" charset="0"/>
                                    </a:rPr>
                                    <m:t>𝑚</m:t>
                                  </m:r>
                                </m:den>
                              </m:f>
                              <m:r>
                                <a:rPr lang="en-US" altLang="zh-TW" sz="1800" i="1" dirty="0">
                                  <a:latin typeface="Cambria Math" panose="02040503050406030204" pitchFamily="18" charset="0"/>
                                </a:rPr>
                                <m:t>𝑡</m:t>
                              </m:r>
                            </m:sup>
                          </m:sSup>
                        </m:num>
                        <m:den>
                          <m:r>
                            <a:rPr lang="en-US" altLang="zh-TW" sz="1800" i="1">
                              <a:latin typeface="Cambria Math"/>
                            </a:rPr>
                            <m:t>𝑑𝑡</m:t>
                          </m:r>
                        </m:den>
                      </m:f>
                      <m:r>
                        <a:rPr lang="en-US" altLang="zh-TW" sz="1800" b="0" i="1" smtClean="0">
                          <a:latin typeface="Cambria Math"/>
                        </a:rPr>
                        <m:t>=</m:t>
                      </m:r>
                      <m:r>
                        <a:rPr lang="en-US" altLang="zh-TW" sz="1800" b="0" i="1" smtClean="0">
                          <a:latin typeface="Cambria Math"/>
                        </a:rPr>
                        <m:t>𝐶</m:t>
                      </m:r>
                      <m:f>
                        <m:fPr>
                          <m:ctrlPr>
                            <a:rPr lang="en-US" altLang="zh-TW" sz="1800" i="1">
                              <a:latin typeface="Cambria Math" panose="02040503050406030204" pitchFamily="18" charset="0"/>
                            </a:rPr>
                          </m:ctrlPr>
                        </m:fPr>
                        <m:num>
                          <m:r>
                            <a:rPr lang="en-US" altLang="zh-TW" sz="1800" i="1">
                              <a:latin typeface="Cambria Math"/>
                            </a:rPr>
                            <m:t>𝑑</m:t>
                          </m:r>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m:t>
                              </m:r>
                              <m:f>
                                <m:fPr>
                                  <m:ctrlPr>
                                    <a:rPr lang="en-US" altLang="zh-TW" sz="1800" i="1" dirty="0">
                                      <a:latin typeface="Cambria Math" panose="02040503050406030204" pitchFamily="18" charset="0"/>
                                    </a:rPr>
                                  </m:ctrlPr>
                                </m:fPr>
                                <m:num>
                                  <m:r>
                                    <a:rPr lang="en-US" altLang="zh-TW" sz="1800" i="1" dirty="0">
                                      <a:latin typeface="Cambria Math" panose="02040503050406030204" pitchFamily="18" charset="0"/>
                                    </a:rPr>
                                    <m:t>𝑘</m:t>
                                  </m:r>
                                </m:num>
                                <m:den>
                                  <m:r>
                                    <a:rPr lang="en-US" altLang="zh-TW" sz="1800" i="1" dirty="0">
                                      <a:latin typeface="Cambria Math" panose="02040503050406030204" pitchFamily="18" charset="0"/>
                                    </a:rPr>
                                    <m:t>𝑚</m:t>
                                  </m:r>
                                </m:den>
                              </m:f>
                              <m:r>
                                <a:rPr lang="en-US" altLang="zh-TW" sz="1800" i="1" dirty="0">
                                  <a:latin typeface="Cambria Math" panose="02040503050406030204" pitchFamily="18" charset="0"/>
                                </a:rPr>
                                <m:t>𝑡</m:t>
                              </m:r>
                            </m:sup>
                          </m:sSup>
                        </m:num>
                        <m:den>
                          <m:r>
                            <a:rPr lang="en-US" altLang="zh-TW" sz="1800" i="1">
                              <a:latin typeface="Cambria Math"/>
                            </a:rPr>
                            <m:t>𝑑𝑡</m:t>
                          </m:r>
                        </m:den>
                      </m:f>
                      <m:r>
                        <a:rPr lang="en-US" altLang="zh-TW" sz="1800" b="0" i="1" smtClean="0">
                          <a:latin typeface="Cambria Math"/>
                        </a:rPr>
                        <m:t>=−</m:t>
                      </m:r>
                      <m:r>
                        <a:rPr lang="en-US" altLang="zh-TW" sz="1800" b="0" i="1" smtClean="0">
                          <a:latin typeface="Cambria Math"/>
                        </a:rPr>
                        <m:t>𝐶</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m:t>
                          </m:r>
                          <m:f>
                            <m:fPr>
                              <m:ctrlPr>
                                <a:rPr lang="en-US" altLang="zh-TW" sz="1800" i="1" dirty="0">
                                  <a:latin typeface="Cambria Math" panose="02040503050406030204" pitchFamily="18" charset="0"/>
                                </a:rPr>
                              </m:ctrlPr>
                            </m:fPr>
                            <m:num>
                              <m:r>
                                <a:rPr lang="en-US" altLang="zh-TW" sz="1800" i="1" dirty="0">
                                  <a:latin typeface="Cambria Math" panose="02040503050406030204" pitchFamily="18" charset="0"/>
                                </a:rPr>
                                <m:t>𝑘</m:t>
                              </m:r>
                            </m:num>
                            <m:den>
                              <m:r>
                                <a:rPr lang="en-US" altLang="zh-TW" sz="1800" i="1" dirty="0">
                                  <a:latin typeface="Cambria Math" panose="02040503050406030204" pitchFamily="18" charset="0"/>
                                </a:rPr>
                                <m:t>𝑚</m:t>
                              </m:r>
                            </m:den>
                          </m:f>
                          <m:r>
                            <a:rPr lang="en-US" altLang="zh-TW" sz="1800" i="1" dirty="0">
                              <a:latin typeface="Cambria Math" panose="02040503050406030204" pitchFamily="18" charset="0"/>
                            </a:rPr>
                            <m:t>𝑡</m:t>
                          </m:r>
                        </m:sup>
                      </m:sSup>
                      <m:r>
                        <a:rPr lang="en-US" altLang="zh-TW" sz="1800" b="0" i="1" smtClean="0">
                          <a:latin typeface="Cambria Math"/>
                          <a:ea typeface="Cambria Math"/>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oMath>
                  </m:oMathPara>
                </a14:m>
                <a:endParaRPr lang="zh-TW" altLang="en-US" sz="1800" dirty="0"/>
              </a:p>
            </p:txBody>
          </p:sp>
        </mc:Choice>
        <mc:Fallback xmlns="">
          <p:sp>
            <p:nvSpPr>
              <p:cNvPr id="18" name="文字方塊 17">
                <a:extLst>
                  <a:ext uri="{FF2B5EF4-FFF2-40B4-BE49-F238E27FC236}">
                    <a16:creationId xmlns:a16="http://schemas.microsoft.com/office/drawing/2014/main" id="{DCF5909B-54A4-944B-A7FB-EF2BB856F574}"/>
                  </a:ext>
                </a:extLst>
              </p:cNvPr>
              <p:cNvSpPr txBox="1">
                <a:spLocks noRot="1" noChangeAspect="1" noMove="1" noResize="1" noEditPoints="1" noAdjustHandles="1" noChangeArrowheads="1" noChangeShapeType="1" noTextEdit="1"/>
              </p:cNvSpPr>
              <p:nvPr/>
            </p:nvSpPr>
            <p:spPr bwMode="auto">
              <a:xfrm>
                <a:off x="1983375" y="4755887"/>
                <a:ext cx="5177250" cy="780727"/>
              </a:xfrm>
              <a:prstGeom prst="rect">
                <a:avLst/>
              </a:prstGeom>
              <a:blipFill>
                <a:blip r:embed="rId5"/>
                <a:stretch>
                  <a:fillRect b="-3175"/>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9A5EC050-AD5E-4141-AD6C-79203D4903B0}"/>
                  </a:ext>
                </a:extLst>
              </p:cNvPr>
              <p:cNvSpPr txBox="1"/>
              <p:nvPr/>
            </p:nvSpPr>
            <p:spPr bwMode="auto">
              <a:xfrm>
                <a:off x="5944388" y="893840"/>
                <a:ext cx="1495409" cy="653897"/>
              </a:xfrm>
              <a:prstGeom prst="rect">
                <a:avLst/>
              </a:prstGeom>
              <a:solidFill>
                <a:srgbClr val="FFFFCC"/>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i="1">
                              <a:latin typeface="Cambria Math"/>
                            </a:rPr>
                            <m:t>𝑑</m:t>
                          </m:r>
                          <m:sSup>
                            <m:sSupPr>
                              <m:ctrlPr>
                                <a:rPr lang="zh-TW" altLang="en-US" sz="1800" i="1" dirty="0" smtClean="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b="0" i="1" dirty="0" smtClean="0">
                                  <a:latin typeface="Cambria Math" panose="02040503050406030204" pitchFamily="18" charset="0"/>
                                </a:rPr>
                                <m:t>𝑏𝑥</m:t>
                              </m:r>
                            </m:sup>
                          </m:sSup>
                        </m:num>
                        <m:den>
                          <m:r>
                            <a:rPr lang="en-US" altLang="zh-TW" sz="1800" i="1">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a:rPr>
                        <m:t>=</m:t>
                      </m:r>
                      <m:r>
                        <a:rPr lang="en-US" altLang="zh-TW" sz="1800" b="0" i="1" smtClean="0">
                          <a:latin typeface="Cambria Math" panose="02040503050406030204" pitchFamily="18" charset="0"/>
                        </a:rPr>
                        <m:t>𝑏</m:t>
                      </m:r>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𝑏𝑥</m:t>
                          </m:r>
                        </m:sup>
                      </m:sSup>
                    </m:oMath>
                  </m:oMathPara>
                </a14:m>
                <a:endParaRPr lang="zh-TW" altLang="en-US" sz="1800" dirty="0"/>
              </a:p>
            </p:txBody>
          </p:sp>
        </mc:Choice>
        <mc:Fallback xmlns="">
          <p:sp>
            <p:nvSpPr>
              <p:cNvPr id="19" name="文字方塊 18">
                <a:extLst>
                  <a:ext uri="{FF2B5EF4-FFF2-40B4-BE49-F238E27FC236}">
                    <a16:creationId xmlns:a16="http://schemas.microsoft.com/office/drawing/2014/main" id="{9A5EC050-AD5E-4141-AD6C-79203D4903B0}"/>
                  </a:ext>
                </a:extLst>
              </p:cNvPr>
              <p:cNvSpPr txBox="1">
                <a:spLocks noRot="1" noChangeAspect="1" noMove="1" noResize="1" noEditPoints="1" noAdjustHandles="1" noChangeArrowheads="1" noChangeShapeType="1" noTextEdit="1"/>
              </p:cNvSpPr>
              <p:nvPr/>
            </p:nvSpPr>
            <p:spPr bwMode="auto">
              <a:xfrm>
                <a:off x="5944388" y="893840"/>
                <a:ext cx="1495409" cy="653897"/>
              </a:xfrm>
              <a:prstGeom prst="rect">
                <a:avLst/>
              </a:prstGeom>
              <a:blipFill>
                <a:blip r:embed="rId6"/>
                <a:stretch>
                  <a:fillRect b="-5769"/>
                </a:stretch>
              </a:blipFill>
              <a:ln>
                <a:noFill/>
              </a:ln>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8"/>
                                        </p:tgtEl>
                                        <p:attrNameLst>
                                          <p:attrName>style.visibility</p:attrName>
                                        </p:attrNameLst>
                                      </p:cBhvr>
                                      <p:to>
                                        <p:strVal val="visible"/>
                                      </p:to>
                                    </p:set>
                                    <p:anim calcmode="lin" valueType="num">
                                      <p:cBhvr additive="base">
                                        <p:cTn id="7" dur="500" fill="hold"/>
                                        <p:tgtEl>
                                          <p:spTgt spid="7178"/>
                                        </p:tgtEl>
                                        <p:attrNameLst>
                                          <p:attrName>ppt_x</p:attrName>
                                        </p:attrNameLst>
                                      </p:cBhvr>
                                      <p:tavLst>
                                        <p:tav tm="0">
                                          <p:val>
                                            <p:strVal val="#ppt_x"/>
                                          </p:val>
                                        </p:tav>
                                        <p:tav tm="100000">
                                          <p:val>
                                            <p:strVal val="#ppt_x"/>
                                          </p:val>
                                        </p:tav>
                                      </p:tavLst>
                                    </p:anim>
                                    <p:anim calcmode="lin" valueType="num">
                                      <p:cBhvr additive="base">
                                        <p:cTn id="8" dur="500" fill="hold"/>
                                        <p:tgtEl>
                                          <p:spTgt spid="717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179"/>
                                        </p:tgtEl>
                                        <p:attrNameLst>
                                          <p:attrName>style.visibility</p:attrName>
                                        </p:attrNameLst>
                                      </p:cBhvr>
                                      <p:to>
                                        <p:strVal val="visible"/>
                                      </p:to>
                                    </p:set>
                                    <p:anim calcmode="lin" valueType="num">
                                      <p:cBhvr additive="base">
                                        <p:cTn id="11" dur="500" fill="hold"/>
                                        <p:tgtEl>
                                          <p:spTgt spid="7179"/>
                                        </p:tgtEl>
                                        <p:attrNameLst>
                                          <p:attrName>ppt_x</p:attrName>
                                        </p:attrNameLst>
                                      </p:cBhvr>
                                      <p:tavLst>
                                        <p:tav tm="0">
                                          <p:val>
                                            <p:strVal val="#ppt_x"/>
                                          </p:val>
                                        </p:tav>
                                        <p:tav tm="100000">
                                          <p:val>
                                            <p:strVal val="#ppt_x"/>
                                          </p:val>
                                        </p:tav>
                                      </p:tavLst>
                                    </p:anim>
                                    <p:anim calcmode="lin" valueType="num">
                                      <p:cBhvr additive="base">
                                        <p:cTn id="12" dur="5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181"/>
                                        </p:tgtEl>
                                        <p:attrNameLst>
                                          <p:attrName>style.visibility</p:attrName>
                                        </p:attrNameLst>
                                      </p:cBhvr>
                                      <p:to>
                                        <p:strVal val="visible"/>
                                      </p:to>
                                    </p:set>
                                    <p:anim calcmode="lin" valueType="num">
                                      <p:cBhvr additive="base">
                                        <p:cTn id="31" dur="500" fill="hold"/>
                                        <p:tgtEl>
                                          <p:spTgt spid="7181"/>
                                        </p:tgtEl>
                                        <p:attrNameLst>
                                          <p:attrName>ppt_x</p:attrName>
                                        </p:attrNameLst>
                                      </p:cBhvr>
                                      <p:tavLst>
                                        <p:tav tm="0">
                                          <p:val>
                                            <p:strVal val="#ppt_x"/>
                                          </p:val>
                                        </p:tav>
                                        <p:tav tm="100000">
                                          <p:val>
                                            <p:strVal val="#ppt_x"/>
                                          </p:val>
                                        </p:tav>
                                      </p:tavLst>
                                    </p:anim>
                                    <p:anim calcmode="lin" valueType="num">
                                      <p:cBhvr additive="base">
                                        <p:cTn id="32" dur="500" fill="hold"/>
                                        <p:tgtEl>
                                          <p:spTgt spid="718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p:bldP spid="7179" grpId="0"/>
      <p:bldP spid="7181" grpId="0"/>
      <p:bldP spid="14" grpId="0"/>
      <p:bldP spid="16" grpId="0" animBg="1"/>
      <p:bldP spid="17" grpId="0" animBg="1"/>
      <p:bldP spid="18"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8" name="文字方塊 2"/>
              <p:cNvSpPr txBox="1">
                <a:spLocks noChangeArrowheads="1"/>
              </p:cNvSpPr>
              <p:nvPr/>
            </p:nvSpPr>
            <p:spPr bwMode="auto">
              <a:xfrm>
                <a:off x="3292475" y="415925"/>
                <a:ext cx="4929188"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常數 </a:t>
                </a:r>
                <a14:m>
                  <m:oMath xmlns:m="http://schemas.openxmlformats.org/officeDocument/2006/math">
                    <m:r>
                      <a:rPr kumimoji="1" lang="en-US" altLang="zh-TW" sz="1800" b="0" i="1" smtClean="0">
                        <a:latin typeface="Cambria Math" panose="02040503050406030204" pitchFamily="18" charset="0"/>
                      </a:rPr>
                      <m:t>𝐶</m:t>
                    </m:r>
                  </m:oMath>
                </a14:m>
                <a:r>
                  <a:rPr lang="zh-TW" altLang="en-US" sz="1800" dirty="0"/>
                  <a:t> 是任意數，我們似乎得到無限多組解。</a:t>
                </a:r>
              </a:p>
            </p:txBody>
          </p:sp>
        </mc:Choice>
        <mc:Fallback xmlns="">
          <p:sp>
            <p:nvSpPr>
              <p:cNvPr id="70658" name="文字方塊 2"/>
              <p:cNvSpPr txBox="1">
                <a:spLocks noRot="1" noChangeAspect="1" noMove="1" noResize="1" noEditPoints="1" noAdjustHandles="1" noChangeArrowheads="1" noChangeShapeType="1" noTextEdit="1"/>
              </p:cNvSpPr>
              <p:nvPr/>
            </p:nvSpPr>
            <p:spPr bwMode="auto">
              <a:xfrm>
                <a:off x="3292475" y="415925"/>
                <a:ext cx="4929188" cy="369888"/>
              </a:xfrm>
              <a:prstGeom prst="rect">
                <a:avLst/>
              </a:prstGeom>
              <a:blipFill>
                <a:blip r:embed="rId2"/>
                <a:stretch>
                  <a:fillRect l="-102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0659" name="文字方塊 3"/>
              <p:cNvSpPr txBox="1">
                <a:spLocks noChangeArrowheads="1"/>
              </p:cNvSpPr>
              <p:nvPr/>
            </p:nvSpPr>
            <p:spPr bwMode="auto">
              <a:xfrm>
                <a:off x="1720850" y="974726"/>
                <a:ext cx="5143500"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但如同自由落體， </a:t>
                </a:r>
                <a14:m>
                  <m:oMath xmlns:m="http://schemas.openxmlformats.org/officeDocument/2006/math">
                    <m:r>
                      <a:rPr kumimoji="1" lang="en-US" altLang="zh-TW" sz="1800" b="0" i="1" smtClean="0">
                        <a:latin typeface="Cambria Math" panose="02040503050406030204" pitchFamily="18" charset="0"/>
                      </a:rPr>
                      <m:t>𝐶</m:t>
                    </m:r>
                  </m:oMath>
                </a14:m>
                <a:r>
                  <a:rPr lang="zh-TW" altLang="en-US" sz="1800" dirty="0"/>
                  <a:t> 可以由起始速度決定：</a:t>
                </a:r>
              </a:p>
            </p:txBody>
          </p:sp>
        </mc:Choice>
        <mc:Fallback xmlns="">
          <p:sp>
            <p:nvSpPr>
              <p:cNvPr id="70659" name="文字方塊 3"/>
              <p:cNvSpPr txBox="1">
                <a:spLocks noRot="1" noChangeAspect="1" noMove="1" noResize="1" noEditPoints="1" noAdjustHandles="1" noChangeArrowheads="1" noChangeShapeType="1" noTextEdit="1"/>
              </p:cNvSpPr>
              <p:nvPr/>
            </p:nvSpPr>
            <p:spPr bwMode="auto">
              <a:xfrm>
                <a:off x="1720850" y="974726"/>
                <a:ext cx="5143500" cy="369887"/>
              </a:xfrm>
              <a:prstGeom prst="rect">
                <a:avLst/>
              </a:prstGeom>
              <a:blipFill>
                <a:blip r:embed="rId3"/>
                <a:stretch>
                  <a:fillRect l="-985"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7066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70662"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70664" name="文字方塊 8"/>
          <p:cNvSpPr txBox="1">
            <a:spLocks noChangeArrowheads="1"/>
          </p:cNvSpPr>
          <p:nvPr/>
        </p:nvSpPr>
        <p:spPr bwMode="auto">
          <a:xfrm>
            <a:off x="829391" y="3212976"/>
            <a:ext cx="40306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阻力作用下的物體，速度呈指數遞減。</a:t>
            </a:r>
          </a:p>
        </p:txBody>
      </p:sp>
      <p:pic>
        <p:nvPicPr>
          <p:cNvPr id="70665" name="Picture 8" descr="C:\Users\Chia-Hung Chang\Downloads\Data\Serway\VII\Media\Images\chapter44\4409.jpg"/>
          <p:cNvPicPr>
            <a:picLocks noChangeAspect="1" noChangeArrowheads="1"/>
          </p:cNvPicPr>
          <p:nvPr/>
        </p:nvPicPr>
        <p:blipFill>
          <a:blip r:embed="rId4">
            <a:extLst>
              <a:ext uri="{28A0092B-C50C-407E-A947-70E740481C1C}">
                <a14:useLocalDpi xmlns:a14="http://schemas.microsoft.com/office/drawing/2010/main" val="0"/>
              </a:ext>
            </a:extLst>
          </a:blip>
          <a:srcRect b="3281"/>
          <a:stretch>
            <a:fillRect/>
          </a:stretch>
        </p:blipFill>
        <p:spPr bwMode="auto">
          <a:xfrm>
            <a:off x="5292725" y="1844675"/>
            <a:ext cx="2632075"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9" name="Picture 9" descr="C:\Users\Chia-Hung Chang\Downloads\Data\bensons\Ch04\fig4.32.jpg"/>
          <p:cNvPicPr>
            <a:picLocks noChangeAspect="1" noChangeArrowheads="1"/>
          </p:cNvPicPr>
          <p:nvPr/>
        </p:nvPicPr>
        <p:blipFill>
          <a:blip r:embed="rId5">
            <a:extLst>
              <a:ext uri="{28A0092B-C50C-407E-A947-70E740481C1C}">
                <a14:useLocalDpi xmlns:a14="http://schemas.microsoft.com/office/drawing/2010/main" val="0"/>
              </a:ext>
            </a:extLst>
          </a:blip>
          <a:srcRect b="40540"/>
          <a:stretch>
            <a:fillRect/>
          </a:stretch>
        </p:blipFill>
        <p:spPr bwMode="auto">
          <a:xfrm>
            <a:off x="863600" y="3886994"/>
            <a:ext cx="3944938"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9" name="文字方塊 13"/>
          <p:cNvSpPr txBox="1">
            <a:spLocks noChangeArrowheads="1"/>
          </p:cNvSpPr>
          <p:nvPr/>
        </p:nvSpPr>
        <p:spPr bwMode="auto">
          <a:xfrm>
            <a:off x="6435725" y="3702050"/>
            <a:ext cx="157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指數遞減</a:t>
            </a:r>
          </a:p>
        </p:txBody>
      </p:sp>
      <p:sp>
        <p:nvSpPr>
          <p:cNvPr id="70670" name="文字方塊 10"/>
          <p:cNvSpPr txBox="1">
            <a:spLocks noChangeArrowheads="1"/>
          </p:cNvSpPr>
          <p:nvPr/>
        </p:nvSpPr>
        <p:spPr bwMode="auto">
          <a:xfrm>
            <a:off x="5244305" y="6072187"/>
            <a:ext cx="3240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減少一定倍數的時間相同。</a:t>
            </a:r>
          </a:p>
        </p:txBody>
      </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AAB77382-891E-3649-913C-9AA5B90CC9B9}"/>
                  </a:ext>
                </a:extLst>
              </p:cNvPr>
              <p:cNvSpPr txBox="1"/>
              <p:nvPr/>
            </p:nvSpPr>
            <p:spPr bwMode="auto">
              <a:xfrm>
                <a:off x="1835696" y="425434"/>
                <a:ext cx="1227772" cy="408766"/>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𝐶</m:t>
                      </m:r>
                      <m:sSup>
                        <m:sSupPr>
                          <m:ctrlPr>
                            <a:rPr lang="zh-TW" altLang="en-US" sz="1800" i="1" dirty="0" smtClean="0">
                              <a:latin typeface="Cambria Math" panose="02040503050406030204" pitchFamily="18" charset="0"/>
                            </a:rPr>
                          </m:ctrlPr>
                        </m:sSupPr>
                        <m:e>
                          <m:r>
                            <a:rPr lang="en-US" altLang="zh-TW" sz="1800" b="0" i="1" dirty="0" smtClean="0">
                              <a:latin typeface="Cambria Math" panose="02040503050406030204" pitchFamily="18" charset="0"/>
                            </a:rPr>
                            <m:t>𝑒</m:t>
                          </m:r>
                        </m:e>
                        <m:sup>
                          <m:r>
                            <a:rPr lang="en-US" altLang="zh-TW" sz="1800" b="0" i="1" dirty="0" smtClean="0">
                              <a:latin typeface="Cambria Math" panose="02040503050406030204" pitchFamily="18" charset="0"/>
                            </a:rPr>
                            <m:t>−</m:t>
                          </m:r>
                          <m:f>
                            <m:fPr>
                              <m:ctrlPr>
                                <a:rPr lang="en-US" altLang="zh-TW" sz="1800" b="0" i="1" dirty="0" smtClean="0">
                                  <a:latin typeface="Cambria Math" panose="02040503050406030204" pitchFamily="18" charset="0"/>
                                </a:rPr>
                              </m:ctrlPr>
                            </m:fPr>
                            <m:num>
                              <m:r>
                                <a:rPr lang="en-US" altLang="zh-TW" sz="1800" b="0" i="1" dirty="0" smtClean="0">
                                  <a:latin typeface="Cambria Math" panose="02040503050406030204" pitchFamily="18" charset="0"/>
                                </a:rPr>
                                <m:t>𝑘</m:t>
                              </m:r>
                            </m:num>
                            <m:den>
                              <m:r>
                                <a:rPr lang="en-US" altLang="zh-TW" sz="1800" b="0" i="1" dirty="0" smtClean="0">
                                  <a:latin typeface="Cambria Math" panose="02040503050406030204" pitchFamily="18" charset="0"/>
                                </a:rPr>
                                <m:t>𝑚</m:t>
                              </m:r>
                            </m:den>
                          </m:f>
                          <m:r>
                            <a:rPr lang="en-US" altLang="zh-TW" sz="1800" b="0" i="1" dirty="0" smtClean="0">
                              <a:latin typeface="Cambria Math" panose="02040503050406030204" pitchFamily="18" charset="0"/>
                            </a:rPr>
                            <m:t>𝑡</m:t>
                          </m:r>
                        </m:sup>
                      </m:sSup>
                    </m:oMath>
                  </m:oMathPara>
                </a14:m>
                <a:endParaRPr kumimoji="1" lang="zh-TW" altLang="en-US" sz="1800" dirty="0"/>
              </a:p>
            </p:txBody>
          </p:sp>
        </mc:Choice>
        <mc:Fallback xmlns="">
          <p:sp>
            <p:nvSpPr>
              <p:cNvPr id="16" name="文字方塊 15">
                <a:extLst>
                  <a:ext uri="{FF2B5EF4-FFF2-40B4-BE49-F238E27FC236}">
                    <a16:creationId xmlns:a16="http://schemas.microsoft.com/office/drawing/2014/main" id="{AAB77382-891E-3649-913C-9AA5B90CC9B9}"/>
                  </a:ext>
                </a:extLst>
              </p:cNvPr>
              <p:cNvSpPr txBox="1">
                <a:spLocks noRot="1" noChangeAspect="1" noMove="1" noResize="1" noEditPoints="1" noAdjustHandles="1" noChangeArrowheads="1" noChangeShapeType="1" noTextEdit="1"/>
              </p:cNvSpPr>
              <p:nvPr/>
            </p:nvSpPr>
            <p:spPr bwMode="auto">
              <a:xfrm>
                <a:off x="1835696" y="425434"/>
                <a:ext cx="1227772" cy="408766"/>
              </a:xfrm>
              <a:prstGeom prst="rect">
                <a:avLst/>
              </a:prstGeom>
              <a:blipFill>
                <a:blip r:embed="rId7"/>
                <a:stretch>
                  <a:fillRect l="-2062" b="-5882"/>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C4BCD552-FB87-7443-A47C-CF9ED889B634}"/>
                  </a:ext>
                </a:extLst>
              </p:cNvPr>
              <p:cNvSpPr txBox="1"/>
              <p:nvPr/>
            </p:nvSpPr>
            <p:spPr bwMode="auto">
              <a:xfrm>
                <a:off x="1835696" y="1597599"/>
                <a:ext cx="1682705"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𝐶</m:t>
                      </m:r>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𝑣</m:t>
                          </m:r>
                        </m:e>
                        <m:sub>
                          <m:r>
                            <a:rPr kumimoji="1" lang="en-US" altLang="zh-TW" sz="1800" b="0" i="1" smtClean="0">
                              <a:latin typeface="Cambria Math" panose="02040503050406030204" pitchFamily="18" charset="0"/>
                            </a:rPr>
                            <m:t>𝑥</m:t>
                          </m:r>
                          <m:r>
                            <a:rPr kumimoji="1"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17" name="文字方塊 16">
                <a:extLst>
                  <a:ext uri="{FF2B5EF4-FFF2-40B4-BE49-F238E27FC236}">
                    <a16:creationId xmlns:a16="http://schemas.microsoft.com/office/drawing/2014/main" id="{C4BCD552-FB87-7443-A47C-CF9ED889B634}"/>
                  </a:ext>
                </a:extLst>
              </p:cNvPr>
              <p:cNvSpPr txBox="1">
                <a:spLocks noRot="1" noChangeAspect="1" noMove="1" noResize="1" noEditPoints="1" noAdjustHandles="1" noChangeArrowheads="1" noChangeShapeType="1" noTextEdit="1"/>
              </p:cNvSpPr>
              <p:nvPr/>
            </p:nvSpPr>
            <p:spPr bwMode="auto">
              <a:xfrm>
                <a:off x="1835696" y="1597599"/>
                <a:ext cx="1682705" cy="276999"/>
              </a:xfrm>
              <a:prstGeom prst="rect">
                <a:avLst/>
              </a:prstGeom>
              <a:blipFill>
                <a:blip r:embed="rId8"/>
                <a:stretch>
                  <a:fillRect l="-1504" b="-8696"/>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A8ECA014-D3B8-B642-8ABC-135A0531F697}"/>
                  </a:ext>
                </a:extLst>
              </p:cNvPr>
              <p:cNvSpPr txBox="1"/>
              <p:nvPr/>
            </p:nvSpPr>
            <p:spPr bwMode="auto">
              <a:xfrm>
                <a:off x="1835696" y="2440159"/>
                <a:ext cx="1409297" cy="408766"/>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r>
                            <a:rPr lang="en-US" altLang="zh-TW" sz="1800" i="1">
                              <a:latin typeface="Cambria Math" panose="02040503050406030204" pitchFamily="18" charset="0"/>
                            </a:rPr>
                            <m:t>0</m:t>
                          </m:r>
                        </m:sub>
                      </m:sSub>
                      <m:sSup>
                        <m:sSupPr>
                          <m:ctrlPr>
                            <a:rPr lang="zh-TW" altLang="en-US" sz="1800" i="1" dirty="0" smtClean="0">
                              <a:latin typeface="Cambria Math" panose="02040503050406030204" pitchFamily="18" charset="0"/>
                            </a:rPr>
                          </m:ctrlPr>
                        </m:sSupPr>
                        <m:e>
                          <m:r>
                            <a:rPr lang="en-US" altLang="zh-TW" sz="1800" b="0" i="1" dirty="0" smtClean="0">
                              <a:latin typeface="Cambria Math" panose="02040503050406030204" pitchFamily="18" charset="0"/>
                            </a:rPr>
                            <m:t>𝑒</m:t>
                          </m:r>
                        </m:e>
                        <m:sup>
                          <m:r>
                            <a:rPr lang="en-US" altLang="zh-TW" sz="1800" b="0" i="1" dirty="0" smtClean="0">
                              <a:latin typeface="Cambria Math" panose="02040503050406030204" pitchFamily="18" charset="0"/>
                            </a:rPr>
                            <m:t>−</m:t>
                          </m:r>
                          <m:f>
                            <m:fPr>
                              <m:ctrlPr>
                                <a:rPr lang="en-US" altLang="zh-TW" sz="1800" b="0" i="1" dirty="0" smtClean="0">
                                  <a:latin typeface="Cambria Math" panose="02040503050406030204" pitchFamily="18" charset="0"/>
                                </a:rPr>
                              </m:ctrlPr>
                            </m:fPr>
                            <m:num>
                              <m:r>
                                <a:rPr lang="en-US" altLang="zh-TW" sz="1800" b="0" i="1" dirty="0" smtClean="0">
                                  <a:latin typeface="Cambria Math" panose="02040503050406030204" pitchFamily="18" charset="0"/>
                                </a:rPr>
                                <m:t>𝑘</m:t>
                              </m:r>
                            </m:num>
                            <m:den>
                              <m:r>
                                <a:rPr lang="en-US" altLang="zh-TW" sz="1800" b="0" i="1" dirty="0" smtClean="0">
                                  <a:latin typeface="Cambria Math" panose="02040503050406030204" pitchFamily="18" charset="0"/>
                                </a:rPr>
                                <m:t>𝑚</m:t>
                              </m:r>
                            </m:den>
                          </m:f>
                          <m:r>
                            <a:rPr lang="en-US" altLang="zh-TW" sz="1800" b="0" i="1" dirty="0" smtClean="0">
                              <a:latin typeface="Cambria Math" panose="02040503050406030204" pitchFamily="18" charset="0"/>
                            </a:rPr>
                            <m:t>𝑡</m:t>
                          </m:r>
                        </m:sup>
                      </m:sSup>
                    </m:oMath>
                  </m:oMathPara>
                </a14:m>
                <a:endParaRPr kumimoji="1" lang="zh-TW" altLang="en-US" sz="1800" dirty="0"/>
              </a:p>
            </p:txBody>
          </p:sp>
        </mc:Choice>
        <mc:Fallback xmlns="">
          <p:sp>
            <p:nvSpPr>
              <p:cNvPr id="18" name="文字方塊 17">
                <a:extLst>
                  <a:ext uri="{FF2B5EF4-FFF2-40B4-BE49-F238E27FC236}">
                    <a16:creationId xmlns:a16="http://schemas.microsoft.com/office/drawing/2014/main" id="{A8ECA014-D3B8-B642-8ABC-135A0531F697}"/>
                  </a:ext>
                </a:extLst>
              </p:cNvPr>
              <p:cNvSpPr txBox="1">
                <a:spLocks noRot="1" noChangeAspect="1" noMove="1" noResize="1" noEditPoints="1" noAdjustHandles="1" noChangeArrowheads="1" noChangeShapeType="1" noTextEdit="1"/>
              </p:cNvSpPr>
              <p:nvPr/>
            </p:nvSpPr>
            <p:spPr bwMode="auto">
              <a:xfrm>
                <a:off x="1835696" y="2440159"/>
                <a:ext cx="1409297" cy="408766"/>
              </a:xfrm>
              <a:prstGeom prst="rect">
                <a:avLst/>
              </a:prstGeom>
              <a:blipFill>
                <a:blip r:embed="rId9"/>
                <a:stretch>
                  <a:fillRect l="-1786" b="-1250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05644200-3645-FD4F-AD01-1ABB53B546BE}"/>
                  </a:ext>
                </a:extLst>
              </p:cNvPr>
              <p:cNvSpPr txBox="1"/>
              <p:nvPr/>
            </p:nvSpPr>
            <p:spPr bwMode="auto">
              <a:xfrm>
                <a:off x="6159701" y="2763853"/>
                <a:ext cx="1409297" cy="408766"/>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r>
                            <a:rPr lang="en-US" altLang="zh-TW" sz="1800" i="1">
                              <a:latin typeface="Cambria Math" panose="02040503050406030204" pitchFamily="18" charset="0"/>
                            </a:rPr>
                            <m:t>0</m:t>
                          </m:r>
                        </m:sub>
                      </m:sSub>
                      <m:sSup>
                        <m:sSupPr>
                          <m:ctrlPr>
                            <a:rPr lang="zh-TW" altLang="en-US" sz="1800" i="1" dirty="0" smtClean="0">
                              <a:latin typeface="Cambria Math" panose="02040503050406030204" pitchFamily="18" charset="0"/>
                            </a:rPr>
                          </m:ctrlPr>
                        </m:sSupPr>
                        <m:e>
                          <m:r>
                            <a:rPr lang="en-US" altLang="zh-TW" sz="1800" b="0" i="1" dirty="0" smtClean="0">
                              <a:latin typeface="Cambria Math" panose="02040503050406030204" pitchFamily="18" charset="0"/>
                            </a:rPr>
                            <m:t>𝑒</m:t>
                          </m:r>
                        </m:e>
                        <m:sup>
                          <m:r>
                            <a:rPr lang="en-US" altLang="zh-TW" sz="1800" b="0" i="1" dirty="0" smtClean="0">
                              <a:latin typeface="Cambria Math" panose="02040503050406030204" pitchFamily="18" charset="0"/>
                            </a:rPr>
                            <m:t>−</m:t>
                          </m:r>
                          <m:f>
                            <m:fPr>
                              <m:ctrlPr>
                                <a:rPr lang="en-US" altLang="zh-TW" sz="1800" b="0" i="1" dirty="0" smtClean="0">
                                  <a:latin typeface="Cambria Math" panose="02040503050406030204" pitchFamily="18" charset="0"/>
                                </a:rPr>
                              </m:ctrlPr>
                            </m:fPr>
                            <m:num>
                              <m:r>
                                <a:rPr lang="en-US" altLang="zh-TW" sz="1800" b="0" i="1" dirty="0" smtClean="0">
                                  <a:latin typeface="Cambria Math" panose="02040503050406030204" pitchFamily="18" charset="0"/>
                                </a:rPr>
                                <m:t>𝑘</m:t>
                              </m:r>
                            </m:num>
                            <m:den>
                              <m:r>
                                <a:rPr lang="en-US" altLang="zh-TW" sz="1800" b="0" i="1" dirty="0" smtClean="0">
                                  <a:latin typeface="Cambria Math" panose="02040503050406030204" pitchFamily="18" charset="0"/>
                                </a:rPr>
                                <m:t>𝑚</m:t>
                              </m:r>
                            </m:den>
                          </m:f>
                          <m:r>
                            <a:rPr lang="en-US" altLang="zh-TW" sz="1800" b="0" i="1" dirty="0" smtClean="0">
                              <a:latin typeface="Cambria Math" panose="02040503050406030204" pitchFamily="18" charset="0"/>
                            </a:rPr>
                            <m:t>𝑡</m:t>
                          </m:r>
                        </m:sup>
                      </m:sSup>
                    </m:oMath>
                  </m:oMathPara>
                </a14:m>
                <a:endParaRPr kumimoji="1" lang="zh-TW" altLang="en-US" sz="1800" dirty="0"/>
              </a:p>
            </p:txBody>
          </p:sp>
        </mc:Choice>
        <mc:Fallback xmlns="">
          <p:sp>
            <p:nvSpPr>
              <p:cNvPr id="19" name="文字方塊 18">
                <a:extLst>
                  <a:ext uri="{FF2B5EF4-FFF2-40B4-BE49-F238E27FC236}">
                    <a16:creationId xmlns:a16="http://schemas.microsoft.com/office/drawing/2014/main" id="{05644200-3645-FD4F-AD01-1ABB53B546BE}"/>
                  </a:ext>
                </a:extLst>
              </p:cNvPr>
              <p:cNvSpPr txBox="1">
                <a:spLocks noRot="1" noChangeAspect="1" noMove="1" noResize="1" noEditPoints="1" noAdjustHandles="1" noChangeArrowheads="1" noChangeShapeType="1" noTextEdit="1"/>
              </p:cNvSpPr>
              <p:nvPr/>
            </p:nvSpPr>
            <p:spPr bwMode="auto">
              <a:xfrm>
                <a:off x="6159701" y="2763853"/>
                <a:ext cx="1409297" cy="408766"/>
              </a:xfrm>
              <a:prstGeom prst="rect">
                <a:avLst/>
              </a:prstGeom>
              <a:blipFill>
                <a:blip r:embed="rId10"/>
                <a:stretch>
                  <a:fillRect l="-1786" b="-9091"/>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5">
                <a:extLst>
                  <a:ext uri="{FF2B5EF4-FFF2-40B4-BE49-F238E27FC236}">
                    <a16:creationId xmlns:a16="http://schemas.microsoft.com/office/drawing/2014/main" id="{61950624-0345-5D07-E787-AA120C2BD88F}"/>
                  </a:ext>
                </a:extLst>
              </p:cNvPr>
              <p:cNvSpPr txBox="1"/>
              <p:nvPr/>
            </p:nvSpPr>
            <p:spPr bwMode="auto">
              <a:xfrm>
                <a:off x="5424812" y="1844675"/>
                <a:ext cx="539122" cy="276999"/>
              </a:xfrm>
              <a:prstGeom prst="rect">
                <a:avLst/>
              </a:prstGeom>
              <a:solidFill>
                <a:schemeClr val="bg1"/>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r>
                        <a:rPr lang="zh-TW" altLang="en-US" sz="1800" b="0" i="1" smtClean="0">
                          <a:latin typeface="Cambria Math" panose="02040503050406030204" pitchFamily="18" charset="0"/>
                        </a:rPr>
                        <m:t>     </m:t>
                      </m:r>
                    </m:oMath>
                  </m:oMathPara>
                </a14:m>
                <a:endParaRPr kumimoji="1" lang="zh-TW" altLang="en-US" sz="1800" dirty="0"/>
              </a:p>
            </p:txBody>
          </p:sp>
        </mc:Choice>
        <mc:Fallback xmlns="">
          <p:sp>
            <p:nvSpPr>
              <p:cNvPr id="2" name="文字方塊 15">
                <a:extLst>
                  <a:ext uri="{FF2B5EF4-FFF2-40B4-BE49-F238E27FC236}">
                    <a16:creationId xmlns:a16="http://schemas.microsoft.com/office/drawing/2014/main" id="{61950624-0345-5D07-E787-AA120C2BD88F}"/>
                  </a:ext>
                </a:extLst>
              </p:cNvPr>
              <p:cNvSpPr txBox="1">
                <a:spLocks noRot="1" noChangeAspect="1" noMove="1" noResize="1" noEditPoints="1" noAdjustHandles="1" noChangeArrowheads="1" noChangeShapeType="1" noTextEdit="1"/>
              </p:cNvSpPr>
              <p:nvPr/>
            </p:nvSpPr>
            <p:spPr bwMode="auto">
              <a:xfrm>
                <a:off x="5424812" y="1844675"/>
                <a:ext cx="539122" cy="276999"/>
              </a:xfrm>
              <a:prstGeom prst="rect">
                <a:avLst/>
              </a:prstGeom>
              <a:blipFill>
                <a:blip r:embed="rId11"/>
                <a:stretch>
                  <a:fillRect l="-6977" t="-8696" r="-16279" b="-34783"/>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70662"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pic>
        <p:nvPicPr>
          <p:cNvPr id="70665" name="Picture 8" descr="C:\Users\Chia-Hung Chang\Downloads\Data\Serway\VII\Media\Images\chapter44\4409.jpg"/>
          <p:cNvPicPr>
            <a:picLocks noChangeAspect="1" noChangeArrowheads="1"/>
          </p:cNvPicPr>
          <p:nvPr/>
        </p:nvPicPr>
        <p:blipFill>
          <a:blip r:embed="rId2">
            <a:extLst>
              <a:ext uri="{28A0092B-C50C-407E-A947-70E740481C1C}">
                <a14:useLocalDpi xmlns:a14="http://schemas.microsoft.com/office/drawing/2010/main" val="0"/>
              </a:ext>
            </a:extLst>
          </a:blip>
          <a:srcRect b="3281"/>
          <a:stretch>
            <a:fillRect/>
          </a:stretch>
        </p:blipFill>
        <p:spPr bwMode="auto">
          <a:xfrm>
            <a:off x="5517156" y="2485983"/>
            <a:ext cx="2632075"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9" name="文字方塊 13"/>
          <p:cNvSpPr txBox="1">
            <a:spLocks noChangeArrowheads="1"/>
          </p:cNvSpPr>
          <p:nvPr/>
        </p:nvSpPr>
        <p:spPr bwMode="auto">
          <a:xfrm>
            <a:off x="6725234" y="4337008"/>
            <a:ext cx="157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指數遞減</a:t>
            </a:r>
          </a:p>
        </p:txBody>
      </p:sp>
      <p:sp>
        <p:nvSpPr>
          <p:cNvPr id="70670" name="文字方塊 10"/>
          <p:cNvSpPr txBox="1">
            <a:spLocks noChangeArrowheads="1"/>
          </p:cNvSpPr>
          <p:nvPr/>
        </p:nvSpPr>
        <p:spPr bwMode="auto">
          <a:xfrm>
            <a:off x="1117738" y="1948791"/>
            <a:ext cx="4968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指數遞減函數，減少一定倍數的時間永遠相同。</a:t>
            </a:r>
          </a:p>
        </p:txBody>
      </p:sp>
      <mc:AlternateContent xmlns:mc="http://schemas.openxmlformats.org/markup-compatibility/2006" xmlns:a14="http://schemas.microsoft.com/office/drawing/2010/main">
        <mc:Choice Requires="a14">
          <p:sp>
            <p:nvSpPr>
              <p:cNvPr id="2" name="文字方塊 1"/>
              <p:cNvSpPr txBox="1"/>
              <p:nvPr/>
            </p:nvSpPr>
            <p:spPr bwMode="auto">
              <a:xfrm>
                <a:off x="1189746" y="2452847"/>
                <a:ext cx="3672408" cy="700705"/>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b>
                            <m:sSubPr>
                              <m:ctrlPr>
                                <a:rPr lang="en-US" altLang="zh-TW" sz="180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𝑥</m:t>
                              </m:r>
                            </m:sub>
                          </m:sSub>
                          <m:d>
                            <m:dPr>
                              <m:ctrlPr>
                                <a:rPr lang="en-US" altLang="zh-TW" sz="1800" i="1" smtClean="0">
                                  <a:latin typeface="Cambria Math" panose="02040503050406030204" pitchFamily="18" charset="0"/>
                                </a:rPr>
                              </m:ctrlPr>
                            </m:dPr>
                            <m:e>
                              <m:sSub>
                                <m:sSubPr>
                                  <m:ctrlPr>
                                    <a:rPr lang="en-US" altLang="zh-TW" sz="1800" i="1" smtClean="0">
                                      <a:latin typeface="Cambria Math" panose="02040503050406030204" pitchFamily="18" charset="0"/>
                                    </a:rPr>
                                  </m:ctrlPr>
                                </m:sSubPr>
                                <m:e>
                                  <m:r>
                                    <a:rPr lang="en-US" altLang="zh-TW" sz="1800" b="0" i="1" smtClean="0">
                                      <a:latin typeface="Cambria Math"/>
                                    </a:rPr>
                                    <m:t>𝑡</m:t>
                                  </m:r>
                                </m:e>
                                <m:sub>
                                  <m:r>
                                    <a:rPr lang="en-US" altLang="zh-TW" sz="1800" b="0" i="1" smtClean="0">
                                      <a:latin typeface="Cambria Math"/>
                                    </a:rPr>
                                    <m:t>2</m:t>
                                  </m:r>
                                </m:sub>
                              </m:sSub>
                            </m:e>
                          </m:d>
                        </m:num>
                        <m:den>
                          <m:sSub>
                            <m:sSubPr>
                              <m:ctrlPr>
                                <a:rPr lang="en-US" altLang="zh-TW" sz="1800" i="1">
                                  <a:latin typeface="Cambria Math" panose="02040503050406030204" pitchFamily="18" charset="0"/>
                                </a:rPr>
                              </m:ctrlPr>
                            </m:sSubPr>
                            <m:e>
                              <m:r>
                                <a:rPr lang="en-US" altLang="zh-TW" sz="1800" i="1">
                                  <a:latin typeface="Cambria Math"/>
                                </a:rPr>
                                <m:t>𝑣</m:t>
                              </m:r>
                            </m:e>
                            <m:sub>
                              <m:r>
                                <a:rPr lang="en-US" altLang="zh-TW" sz="1800" i="1">
                                  <a:latin typeface="Cambria Math"/>
                                </a:rPr>
                                <m:t>𝑥</m:t>
                              </m:r>
                            </m:sub>
                          </m:sSub>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a:rPr>
                                    <m:t>𝑡</m:t>
                                  </m:r>
                                </m:e>
                                <m:sub>
                                  <m:r>
                                    <a:rPr lang="en-US" altLang="zh-TW" sz="1800" b="0" i="1" smtClean="0">
                                      <a:latin typeface="Cambria Math"/>
                                    </a:rPr>
                                    <m:t>1</m:t>
                                  </m:r>
                                </m:sub>
                              </m:sSub>
                            </m:e>
                          </m:d>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𝑐</m:t>
                          </m:r>
                          <m:r>
                            <a:rPr lang="en-US" altLang="zh-TW" sz="1800" b="0" i="1" smtClean="0">
                              <a:latin typeface="Cambria Math"/>
                              <a:ea typeface="Cambria Math"/>
                            </a:rPr>
                            <m:t>∙</m:t>
                          </m:r>
                          <m:sSup>
                            <m:sSupPr>
                              <m:ctrlPr>
                                <a:rPr lang="en-US" altLang="zh-TW" sz="180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a:rPr lang="en-US" altLang="zh-TW" sz="1800" b="0" i="1" smtClean="0">
                                  <a:latin typeface="Cambria Math"/>
                                </a:rPr>
                                <m:t>𝑏</m:t>
                              </m:r>
                              <m:sSub>
                                <m:sSubPr>
                                  <m:ctrlPr>
                                    <a:rPr lang="en-US" altLang="zh-TW" sz="1800" i="1">
                                      <a:latin typeface="Cambria Math" panose="02040503050406030204" pitchFamily="18" charset="0"/>
                                    </a:rPr>
                                  </m:ctrlPr>
                                </m:sSubPr>
                                <m:e>
                                  <m:r>
                                    <a:rPr lang="en-US" altLang="zh-TW" sz="1800" i="1">
                                      <a:latin typeface="Cambria Math"/>
                                    </a:rPr>
                                    <m:t>𝑡</m:t>
                                  </m:r>
                                </m:e>
                                <m:sub>
                                  <m:r>
                                    <a:rPr lang="en-US" altLang="zh-TW" sz="1800" i="1">
                                      <a:latin typeface="Cambria Math"/>
                                    </a:rPr>
                                    <m:t>2</m:t>
                                  </m:r>
                                </m:sub>
                              </m:sSub>
                            </m:sup>
                          </m:sSup>
                        </m:num>
                        <m:den>
                          <m:r>
                            <a:rPr lang="en-US" altLang="zh-TW" sz="1800" i="1">
                              <a:latin typeface="Cambria Math"/>
                            </a:rPr>
                            <m:t>𝑐</m:t>
                          </m:r>
                          <m:sSup>
                            <m:sSupPr>
                              <m:ctrlPr>
                                <a:rPr lang="en-US" altLang="zh-TW" sz="1800" i="1">
                                  <a:latin typeface="Cambria Math" panose="02040503050406030204" pitchFamily="18" charset="0"/>
                                </a:rPr>
                              </m:ctrlPr>
                            </m:sSupPr>
                            <m:e>
                              <m:r>
                                <a:rPr lang="en-US" altLang="zh-TW" sz="1800" i="1" smtClean="0">
                                  <a:latin typeface="Cambria Math"/>
                                  <a:ea typeface="Cambria Math"/>
                                </a:rPr>
                                <m:t>∙</m:t>
                              </m:r>
                              <m:r>
                                <a:rPr lang="en-US" altLang="zh-TW" sz="1800" i="1">
                                  <a:latin typeface="Cambria Math"/>
                                </a:rPr>
                                <m:t>𝑒</m:t>
                              </m:r>
                            </m:e>
                            <m:sup>
                              <m:r>
                                <a:rPr lang="en-US" altLang="zh-TW" sz="1800" i="1">
                                  <a:latin typeface="Cambria Math"/>
                                </a:rPr>
                                <m:t>−</m:t>
                              </m:r>
                              <m:r>
                                <a:rPr lang="en-US" altLang="zh-TW" sz="1800" b="0" i="1" smtClean="0">
                                  <a:latin typeface="Cambria Math"/>
                                </a:rPr>
                                <m:t>𝑏</m:t>
                              </m:r>
                              <m:sSub>
                                <m:sSubPr>
                                  <m:ctrlPr>
                                    <a:rPr lang="en-US" altLang="zh-TW" sz="1800" i="1">
                                      <a:latin typeface="Cambria Math" panose="02040503050406030204" pitchFamily="18" charset="0"/>
                                    </a:rPr>
                                  </m:ctrlPr>
                                </m:sSubPr>
                                <m:e>
                                  <m:r>
                                    <a:rPr lang="en-US" altLang="zh-TW" sz="1800" i="1">
                                      <a:latin typeface="Cambria Math"/>
                                    </a:rPr>
                                    <m:t>𝑡</m:t>
                                  </m:r>
                                </m:e>
                                <m:sub>
                                  <m:r>
                                    <a:rPr lang="en-US" altLang="zh-TW" sz="1800" b="0" i="1" smtClean="0">
                                      <a:latin typeface="Cambria Math"/>
                                    </a:rPr>
                                    <m:t>1</m:t>
                                  </m:r>
                                </m:sub>
                              </m:sSub>
                            </m:sup>
                          </m:sSup>
                        </m:den>
                      </m:f>
                      <m:r>
                        <a:rPr lang="en-US" altLang="zh-TW" sz="1800" b="0" i="1" smtClean="0">
                          <a:latin typeface="Cambria Math"/>
                        </a:rPr>
                        <m:t>=</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m:t>
                          </m:r>
                          <m:r>
                            <a:rPr lang="en-US" altLang="zh-TW" sz="1800" b="0" i="1" smtClean="0">
                              <a:latin typeface="Cambria Math"/>
                            </a:rPr>
                            <m:t>𝑏</m:t>
                          </m:r>
                          <m:d>
                            <m:dPr>
                              <m:ctrlPr>
                                <a:rPr lang="en-US" altLang="zh-TW" sz="1800" i="1" smtClean="0">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a:rPr>
                                    <m:t>𝑡</m:t>
                                  </m:r>
                                </m:e>
                                <m:sub>
                                  <m:r>
                                    <a:rPr lang="en-US" altLang="zh-TW" sz="1800" i="1">
                                      <a:latin typeface="Cambria Math"/>
                                    </a:rPr>
                                    <m:t>2</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𝑡</m:t>
                                  </m:r>
                                </m:e>
                                <m:sub>
                                  <m:r>
                                    <a:rPr lang="en-US" altLang="zh-TW" sz="1800" b="0" i="1" smtClean="0">
                                      <a:latin typeface="Cambria Math"/>
                                    </a:rPr>
                                    <m:t>1</m:t>
                                  </m:r>
                                </m:sub>
                              </m:sSub>
                            </m:e>
                          </m:d>
                        </m:sup>
                      </m:sSup>
                      <m:r>
                        <a:rPr lang="en-US" altLang="zh-TW" sz="1800" i="1">
                          <a:latin typeface="Cambria Math"/>
                        </a:rPr>
                        <m:t>=</m:t>
                      </m:r>
                      <m:f>
                        <m:fPr>
                          <m:ctrlPr>
                            <a:rPr lang="en-US" altLang="zh-TW" sz="1800" i="1" smtClean="0">
                              <a:latin typeface="Cambria Math" panose="02040503050406030204" pitchFamily="18" charset="0"/>
                            </a:rPr>
                          </m:ctrlPr>
                        </m:fPr>
                        <m:num>
                          <m:r>
                            <a:rPr lang="en-US" altLang="zh-TW" sz="1800" b="0" i="1" smtClean="0">
                              <a:latin typeface="Cambria Math"/>
                            </a:rPr>
                            <m:t>1</m:t>
                          </m:r>
                        </m:num>
                        <m:den>
                          <m:r>
                            <a:rPr lang="en-US" altLang="zh-TW" sz="1800" b="0" i="1" smtClean="0">
                              <a:latin typeface="Cambria Math"/>
                            </a:rPr>
                            <m:t>2</m:t>
                          </m:r>
                        </m:den>
                      </m:f>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1189746" y="2452847"/>
                <a:ext cx="3672408" cy="700705"/>
              </a:xfrm>
              <a:prstGeom prst="rect">
                <a:avLst/>
              </a:prstGeom>
              <a:blipFill rotWithShape="1">
                <a:blip r:embed="rId8"/>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1210612" y="3604975"/>
                <a:ext cx="2416234" cy="683649"/>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a:rPr>
                                <m:t>𝑡</m:t>
                              </m:r>
                            </m:e>
                            <m:sub>
                              <m:r>
                                <a:rPr lang="en-US" altLang="zh-TW" sz="1800" i="1">
                                  <a:latin typeface="Cambria Math"/>
                                </a:rPr>
                                <m:t>2</m:t>
                              </m:r>
                            </m:sub>
                          </m:sSub>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𝑡</m:t>
                              </m:r>
                            </m:e>
                            <m:sub>
                              <m:r>
                                <a:rPr lang="en-US" altLang="zh-TW" sz="1800" i="1">
                                  <a:latin typeface="Cambria Math"/>
                                </a:rPr>
                                <m:t>1</m:t>
                              </m:r>
                            </m:sub>
                          </m:sSub>
                        </m:e>
                      </m:d>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1</m:t>
                          </m:r>
                        </m:num>
                        <m:den>
                          <m:r>
                            <a:rPr lang="en-US" altLang="zh-TW" sz="1800" b="0" i="1" smtClean="0">
                              <a:latin typeface="Cambria Math"/>
                            </a:rPr>
                            <m:t>𝑏</m:t>
                          </m:r>
                        </m:den>
                      </m:f>
                      <m:func>
                        <m:funcPr>
                          <m:ctrlPr>
                            <a:rPr lang="en-US" altLang="zh-TW" sz="1800" b="0" i="1" smtClean="0">
                              <a:latin typeface="Cambria Math" panose="02040503050406030204" pitchFamily="18" charset="0"/>
                            </a:rPr>
                          </m:ctrlPr>
                        </m:funcPr>
                        <m:fName>
                          <m:r>
                            <m:rPr>
                              <m:sty m:val="p"/>
                            </m:rPr>
                            <a:rPr lang="en-US" altLang="zh-TW" sz="1800" b="0" i="0" smtClean="0">
                              <a:latin typeface="Cambria Math"/>
                            </a:rPr>
                            <m:t>ln</m:t>
                          </m:r>
                        </m:fName>
                        <m:e>
                          <m:r>
                            <a:rPr lang="en-US" altLang="zh-TW" sz="1800" b="0" i="1" smtClean="0">
                              <a:latin typeface="Cambria Math"/>
                            </a:rPr>
                            <m:t>2</m:t>
                          </m:r>
                        </m:e>
                      </m:func>
                      <m:r>
                        <a:rPr lang="en-US" altLang="zh-TW" sz="1800" b="0" i="1" smtClean="0">
                          <a:latin typeface="Cambria Math"/>
                          <a:ea typeface="Cambria Math"/>
                        </a:rPr>
                        <m:t>≡</m:t>
                      </m:r>
                      <m:sSub>
                        <m:sSubPr>
                          <m:ctrlPr>
                            <a:rPr lang="en-US" altLang="zh-TW" sz="1800" b="0" i="1" smtClean="0">
                              <a:latin typeface="Cambria Math" panose="02040503050406030204" pitchFamily="18" charset="0"/>
                              <a:ea typeface="Cambria Math"/>
                            </a:rPr>
                          </m:ctrlPr>
                        </m:sSubPr>
                        <m:e>
                          <m:r>
                            <a:rPr lang="en-US" altLang="zh-TW" sz="1800" i="1">
                              <a:latin typeface="Cambria Math"/>
                            </a:rPr>
                            <m:t>𝑇</m:t>
                          </m:r>
                        </m:e>
                        <m:sub>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
                                <a:rPr lang="en-US" altLang="zh-TW" sz="1800" b="0" i="1" smtClean="0">
                                  <a:latin typeface="Cambria Math"/>
                                  <a:ea typeface="Cambria Math"/>
                                </a:rPr>
                                <m:t>2</m:t>
                              </m:r>
                            </m:den>
                          </m:f>
                        </m:sub>
                      </m:sSub>
                    </m:oMath>
                  </m:oMathPara>
                </a14:m>
                <a:endParaRPr lang="zh-TW" altLang="en-US" sz="1800" dirty="0"/>
              </a:p>
            </p:txBody>
          </p:sp>
        </mc:Choice>
        <mc:Fallback xmlns="">
          <p:sp>
            <p:nvSpPr>
              <p:cNvPr id="3" name="矩形 2"/>
              <p:cNvSpPr>
                <a:spLocks noRot="1" noChangeAspect="1" noMove="1" noResize="1" noEditPoints="1" noAdjustHandles="1" noChangeArrowheads="1" noChangeShapeType="1" noTextEdit="1"/>
              </p:cNvSpPr>
              <p:nvPr/>
            </p:nvSpPr>
            <p:spPr>
              <a:xfrm>
                <a:off x="1210612" y="3604975"/>
                <a:ext cx="2416234" cy="683649"/>
              </a:xfrm>
              <a:prstGeom prst="rect">
                <a:avLst/>
              </a:prstGeom>
              <a:blipFill rotWithShape="1">
                <a:blip r:embed="rId9"/>
                <a:stretch>
                  <a:fillRect/>
                </a:stretch>
              </a:blipFill>
            </p:spPr>
            <p:txBody>
              <a:bodyPr/>
              <a:lstStyle/>
              <a:p>
                <a:r>
                  <a:rPr lang="zh-TW" altLang="en-US">
                    <a:noFill/>
                  </a:rPr>
                  <a:t> </a:t>
                </a:r>
              </a:p>
            </p:txBody>
          </p:sp>
        </mc:Fallback>
      </mc:AlternateContent>
      <p:sp>
        <p:nvSpPr>
          <p:cNvPr id="4" name="文字方塊 3"/>
          <p:cNvSpPr txBox="1"/>
          <p:nvPr/>
        </p:nvSpPr>
        <p:spPr bwMode="auto">
          <a:xfrm>
            <a:off x="3926050" y="3734658"/>
            <a:ext cx="115212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半衰期</a:t>
            </a:r>
          </a:p>
        </p:txBody>
      </p:sp>
      <p:sp>
        <p:nvSpPr>
          <p:cNvPr id="12" name="文字方塊 10"/>
          <p:cNvSpPr txBox="1">
            <a:spLocks noChangeArrowheads="1"/>
          </p:cNvSpPr>
          <p:nvPr/>
        </p:nvSpPr>
        <p:spPr bwMode="auto">
          <a:xfrm>
            <a:off x="1142569" y="261967"/>
            <a:ext cx="4968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指數遞減函數，比所有多項式遞減都快：</a:t>
            </a:r>
          </a:p>
        </p:txBody>
      </p:sp>
      <mc:AlternateContent xmlns:mc="http://schemas.openxmlformats.org/markup-compatibility/2006" xmlns:a14="http://schemas.microsoft.com/office/drawing/2010/main">
        <mc:Choice Requires="a14">
          <p:sp>
            <p:nvSpPr>
              <p:cNvPr id="13" name="文字方塊 12"/>
              <p:cNvSpPr txBox="1"/>
              <p:nvPr/>
            </p:nvSpPr>
            <p:spPr bwMode="auto">
              <a:xfrm>
                <a:off x="1189746" y="783717"/>
                <a:ext cx="2086110" cy="625556"/>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func>
                        <m:funcPr>
                          <m:ctrlPr>
                            <a:rPr lang="en-US" altLang="zh-TW" sz="1800" i="1" smtClean="0">
                              <a:latin typeface="Cambria Math" panose="02040503050406030204" pitchFamily="18" charset="0"/>
                            </a:rPr>
                          </m:ctrlPr>
                        </m:funcPr>
                        <m:fName>
                          <m:limLow>
                            <m:limLowPr>
                              <m:ctrlPr>
                                <a:rPr lang="en-US" altLang="zh-TW" sz="1800" i="1" smtClean="0">
                                  <a:latin typeface="Cambria Math" panose="02040503050406030204" pitchFamily="18" charset="0"/>
                                </a:rPr>
                              </m:ctrlPr>
                            </m:limLowPr>
                            <m:e>
                              <m:r>
                                <m:rPr>
                                  <m:sty m:val="p"/>
                                </m:rPr>
                                <a:rPr lang="en-US" altLang="zh-TW" sz="1800" i="0" smtClean="0">
                                  <a:latin typeface="Cambria Math"/>
                                </a:rPr>
                                <m:t>lim</m:t>
                              </m:r>
                            </m:e>
                            <m:lim>
                              <m:r>
                                <a:rPr lang="en-US" altLang="zh-TW" sz="1800" b="0" i="1" smtClean="0">
                                  <a:latin typeface="Cambria Math"/>
                                </a:rPr>
                                <m:t>𝑥</m:t>
                              </m:r>
                              <m:r>
                                <a:rPr lang="en-US" altLang="zh-TW" sz="1800" b="0" i="1" smtClean="0">
                                  <a:latin typeface="Cambria Math"/>
                                  <a:ea typeface="Cambria Math"/>
                                </a:rPr>
                                <m:t>→∞</m:t>
                              </m:r>
                            </m:lim>
                          </m:limLow>
                        </m:fName>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m:t>
                                  </m:r>
                                  <m:r>
                                    <a:rPr lang="en-US" altLang="zh-TW" sz="1800" i="1">
                                      <a:latin typeface="Cambria Math"/>
                                    </a:rPr>
                                    <m:t>𝑥</m:t>
                                  </m:r>
                                </m:sup>
                              </m:sSup>
                            </m:num>
                            <m:den>
                              <m:sSup>
                                <m:sSupPr>
                                  <m:ctrlPr>
                                    <a:rPr lang="en-US" altLang="zh-TW" sz="1800" i="1">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m:t>
                                  </m:r>
                                  <m:r>
                                    <a:rPr lang="en-US" altLang="zh-TW" sz="1800" i="1">
                                      <a:latin typeface="Cambria Math"/>
                                    </a:rPr>
                                    <m:t>𝑛</m:t>
                                  </m:r>
                                </m:sup>
                              </m:sSup>
                            </m:den>
                          </m:f>
                        </m:e>
                      </m:func>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𝑥</m:t>
                              </m:r>
                            </m:e>
                            <m:sup>
                              <m:r>
                                <a:rPr lang="en-US" altLang="zh-TW" sz="1800" i="1">
                                  <a:latin typeface="Cambria Math"/>
                                </a:rPr>
                                <m:t>𝑛</m:t>
                              </m:r>
                            </m:sup>
                          </m:sSup>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𝑥</m:t>
                              </m:r>
                            </m:sup>
                          </m:sSup>
                        </m:den>
                      </m:f>
                      <m:r>
                        <a:rPr lang="en-US" altLang="zh-TW" sz="1800" i="1" smtClean="0">
                          <a:latin typeface="Cambria Math"/>
                          <a:ea typeface="Cambria Math"/>
                        </a:rPr>
                        <m:t>→</m:t>
                      </m:r>
                      <m:r>
                        <a:rPr lang="en-US" altLang="zh-TW" sz="1800" b="0" i="1" smtClean="0">
                          <a:latin typeface="Cambria Math"/>
                          <a:ea typeface="Cambria Math"/>
                        </a:rPr>
                        <m:t>0</m:t>
                      </m:r>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1189746" y="783717"/>
                <a:ext cx="2086110" cy="625556"/>
              </a:xfrm>
              <a:prstGeom prst="rect">
                <a:avLst/>
              </a:prstGeom>
              <a:blipFill rotWithShape="1">
                <a:blip r:embed="rId10"/>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1117738" y="5650481"/>
                <a:ext cx="4012891" cy="847604"/>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i="1">
                              <a:latin typeface="Cambria Math"/>
                            </a:rPr>
                            <m:t>𝑒</m:t>
                          </m:r>
                        </m:e>
                        <m:sup>
                          <m:r>
                            <a:rPr lang="en-US" altLang="zh-TW" sz="1800" i="1">
                              <a:latin typeface="Cambria Math"/>
                            </a:rPr>
                            <m:t>𝑥</m:t>
                          </m:r>
                        </m:sup>
                      </m:sSup>
                      <m:r>
                        <a:rPr lang="en-US" altLang="zh-TW" sz="1800" b="0" i="1" smtClean="0">
                          <a:latin typeface="Cambria Math"/>
                        </a:rPr>
                        <m:t>=</m:t>
                      </m:r>
                      <m:nary>
                        <m:naryPr>
                          <m:chr m:val="∑"/>
                          <m:ctrlPr>
                            <a:rPr lang="en-US" altLang="zh-TW" sz="1800" b="0" i="1" smtClean="0">
                              <a:latin typeface="Cambria Math" panose="02040503050406030204" pitchFamily="18" charset="0"/>
                            </a:rPr>
                          </m:ctrlPr>
                        </m:naryPr>
                        <m:sub>
                          <m:r>
                            <m:rPr>
                              <m:brk m:alnAt="23"/>
                            </m:rPr>
                            <a:rPr lang="en-US" altLang="zh-TW" sz="1800" b="0" i="1" smtClean="0">
                              <a:latin typeface="Cambria Math"/>
                            </a:rPr>
                            <m:t>𝑛</m:t>
                          </m:r>
                          <m:r>
                            <a:rPr lang="en-US" altLang="zh-TW" sz="1800" b="0" i="1" smtClean="0">
                              <a:latin typeface="Cambria Math"/>
                            </a:rPr>
                            <m:t>=1</m:t>
                          </m:r>
                        </m:sub>
                        <m:sup>
                          <m:r>
                            <a:rPr lang="en-US" altLang="zh-TW" sz="1800" b="0" i="1" smtClean="0">
                              <a:latin typeface="Cambria Math"/>
                              <a:ea typeface="Cambria Math"/>
                            </a:rPr>
                            <m:t>∞</m:t>
                          </m:r>
                        </m:sup>
                        <m:e>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𝑛</m:t>
                                  </m:r>
                                </m:sup>
                              </m:sSup>
                            </m:num>
                            <m:den>
                              <m:r>
                                <a:rPr lang="en-US" altLang="zh-TW" sz="1800" b="0" i="1" smtClean="0">
                                  <a:latin typeface="Cambria Math"/>
                                </a:rPr>
                                <m:t>𝑛</m:t>
                              </m:r>
                              <m:r>
                                <a:rPr lang="en-US" altLang="zh-TW" sz="1800" b="0" i="1" smtClean="0">
                                  <a:latin typeface="Cambria Math"/>
                                </a:rPr>
                                <m:t>!</m:t>
                              </m:r>
                            </m:den>
                          </m:f>
                        </m:e>
                      </m:nary>
                      <m:r>
                        <a:rPr lang="en-US" altLang="zh-TW" sz="1800" b="0" i="1" smtClean="0">
                          <a:latin typeface="Cambria Math"/>
                        </a:rPr>
                        <m:t>=1+</m:t>
                      </m:r>
                      <m:r>
                        <a:rPr lang="en-US" altLang="zh-TW" sz="1800" b="0" i="1" smtClean="0">
                          <a:latin typeface="Cambria Math"/>
                        </a:rPr>
                        <m:t>𝑥</m:t>
                      </m:r>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ea typeface="Cambria Math"/>
                            </a:rPr>
                            <m:t>!</m:t>
                          </m:r>
                        </m:den>
                      </m:f>
                      <m:r>
                        <a:rPr lang="en-US" altLang="zh-TW" sz="1800" i="1">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3</m:t>
                              </m:r>
                            </m:sup>
                          </m:sSup>
                        </m:num>
                        <m:den>
                          <m:r>
                            <a:rPr lang="en-US" altLang="zh-TW" sz="1800" b="0" i="1" smtClean="0">
                              <a:latin typeface="Cambria Math"/>
                            </a:rPr>
                            <m:t>3</m:t>
                          </m:r>
                          <m:r>
                            <a:rPr lang="en-US" altLang="zh-TW" sz="1800" i="1">
                              <a:latin typeface="Cambria Math"/>
                              <a:ea typeface="Cambria Math"/>
                            </a:rPr>
                            <m:t>!</m:t>
                          </m:r>
                        </m:den>
                      </m:f>
                      <m:r>
                        <a:rPr lang="en-US" altLang="zh-TW" sz="1800" i="1">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4</m:t>
                              </m:r>
                            </m:sup>
                          </m:sSup>
                        </m:num>
                        <m:den>
                          <m:r>
                            <a:rPr lang="en-US" altLang="zh-TW" sz="1800" b="0" i="1" smtClean="0">
                              <a:latin typeface="Cambria Math"/>
                            </a:rPr>
                            <m:t>4</m:t>
                          </m:r>
                          <m:r>
                            <a:rPr lang="en-US" altLang="zh-TW" sz="1800" i="1">
                              <a:latin typeface="Cambria Math"/>
                              <a:ea typeface="Cambria Math"/>
                            </a:rPr>
                            <m:t>!</m:t>
                          </m:r>
                        </m:den>
                      </m:f>
                      <m:r>
                        <a:rPr lang="en-US" altLang="zh-TW" sz="1800" i="1" smtClean="0">
                          <a:latin typeface="Cambria Math"/>
                          <a:ea typeface="Cambria Math"/>
                        </a:rPr>
                        <m:t>⋯</m:t>
                      </m:r>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1117738" y="5650481"/>
                <a:ext cx="4012891" cy="847604"/>
              </a:xfrm>
              <a:prstGeom prst="rect">
                <a:avLst/>
              </a:prstGeom>
              <a:blipFill>
                <a:blip r:embed="rId11"/>
                <a:stretch>
                  <a:fillRect l="-4732" t="-98529" b="-151471"/>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E6F5490E-1846-CF4B-BFE2-39131E4F05AF}"/>
                  </a:ext>
                </a:extLst>
              </p:cNvPr>
              <p:cNvSpPr txBox="1"/>
              <p:nvPr/>
            </p:nvSpPr>
            <p:spPr bwMode="auto">
              <a:xfrm>
                <a:off x="6328917" y="3456699"/>
                <a:ext cx="1409297" cy="408766"/>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r>
                            <a:rPr lang="en-US" altLang="zh-TW" sz="1800" i="1">
                              <a:latin typeface="Cambria Math" panose="02040503050406030204" pitchFamily="18" charset="0"/>
                            </a:rPr>
                            <m:t>0</m:t>
                          </m:r>
                        </m:sub>
                      </m:sSub>
                      <m:sSup>
                        <m:sSupPr>
                          <m:ctrlPr>
                            <a:rPr lang="zh-TW" altLang="en-US" sz="1800" i="1" dirty="0" smtClean="0">
                              <a:latin typeface="Cambria Math" panose="02040503050406030204" pitchFamily="18" charset="0"/>
                            </a:rPr>
                          </m:ctrlPr>
                        </m:sSupPr>
                        <m:e>
                          <m:r>
                            <a:rPr lang="en-US" altLang="zh-TW" sz="1800" b="0" i="1" dirty="0" smtClean="0">
                              <a:latin typeface="Cambria Math" panose="02040503050406030204" pitchFamily="18" charset="0"/>
                            </a:rPr>
                            <m:t>𝑒</m:t>
                          </m:r>
                        </m:e>
                        <m:sup>
                          <m:r>
                            <a:rPr lang="en-US" altLang="zh-TW" sz="1800" b="0" i="1" dirty="0" smtClean="0">
                              <a:latin typeface="Cambria Math" panose="02040503050406030204" pitchFamily="18" charset="0"/>
                            </a:rPr>
                            <m:t>−</m:t>
                          </m:r>
                          <m:f>
                            <m:fPr>
                              <m:ctrlPr>
                                <a:rPr lang="en-US" altLang="zh-TW" sz="1800" b="0" i="1" dirty="0" smtClean="0">
                                  <a:latin typeface="Cambria Math" panose="02040503050406030204" pitchFamily="18" charset="0"/>
                                </a:rPr>
                              </m:ctrlPr>
                            </m:fPr>
                            <m:num>
                              <m:r>
                                <a:rPr lang="en-US" altLang="zh-TW" sz="1800" b="0" i="1" dirty="0" smtClean="0">
                                  <a:latin typeface="Cambria Math" panose="02040503050406030204" pitchFamily="18" charset="0"/>
                                </a:rPr>
                                <m:t>𝑘</m:t>
                              </m:r>
                            </m:num>
                            <m:den>
                              <m:r>
                                <a:rPr lang="en-US" altLang="zh-TW" sz="1800" b="0" i="1" dirty="0" smtClean="0">
                                  <a:latin typeface="Cambria Math" panose="02040503050406030204" pitchFamily="18" charset="0"/>
                                </a:rPr>
                                <m:t>𝑚</m:t>
                              </m:r>
                            </m:den>
                          </m:f>
                          <m:r>
                            <a:rPr lang="en-US" altLang="zh-TW" sz="1800" b="0" i="1" dirty="0" smtClean="0">
                              <a:latin typeface="Cambria Math" panose="02040503050406030204" pitchFamily="18" charset="0"/>
                            </a:rPr>
                            <m:t>𝑡</m:t>
                          </m:r>
                        </m:sup>
                      </m:sSup>
                    </m:oMath>
                  </m:oMathPara>
                </a14:m>
                <a:endParaRPr kumimoji="1" lang="zh-TW" altLang="en-US" sz="1800" dirty="0"/>
              </a:p>
            </p:txBody>
          </p:sp>
        </mc:Choice>
        <mc:Fallback xmlns="">
          <p:sp>
            <p:nvSpPr>
              <p:cNvPr id="15" name="文字方塊 14">
                <a:extLst>
                  <a:ext uri="{FF2B5EF4-FFF2-40B4-BE49-F238E27FC236}">
                    <a16:creationId xmlns:a16="http://schemas.microsoft.com/office/drawing/2014/main" id="{E6F5490E-1846-CF4B-BFE2-39131E4F05AF}"/>
                  </a:ext>
                </a:extLst>
              </p:cNvPr>
              <p:cNvSpPr txBox="1">
                <a:spLocks noRot="1" noChangeAspect="1" noMove="1" noResize="1" noEditPoints="1" noAdjustHandles="1" noChangeArrowheads="1" noChangeShapeType="1" noTextEdit="1"/>
              </p:cNvSpPr>
              <p:nvPr/>
            </p:nvSpPr>
            <p:spPr bwMode="auto">
              <a:xfrm>
                <a:off x="6328917" y="3456699"/>
                <a:ext cx="1409297" cy="408766"/>
              </a:xfrm>
              <a:prstGeom prst="rect">
                <a:avLst/>
              </a:prstGeom>
              <a:blipFill>
                <a:blip r:embed="rId12"/>
                <a:stretch>
                  <a:fillRect l="-893" b="-12121"/>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3D0BE121-F51A-8E46-9592-75DBB0F720D8}"/>
                  </a:ext>
                </a:extLst>
              </p:cNvPr>
              <p:cNvSpPr txBox="1"/>
              <p:nvPr/>
            </p:nvSpPr>
            <p:spPr bwMode="auto">
              <a:xfrm>
                <a:off x="5729139" y="2485983"/>
                <a:ext cx="391696" cy="276999"/>
              </a:xfrm>
              <a:prstGeom prst="rect">
                <a:avLst/>
              </a:prstGeom>
              <a:solidFill>
                <a:schemeClr val="bg1"/>
              </a:solidFill>
              <a:ln w="9525">
                <a:noFill/>
                <a:miter lim="800000"/>
                <a:headEnd/>
                <a:tailEnd/>
              </a:ln>
            </p:spPr>
            <p:txBody>
              <a:bodyPr wrap="none" lIns="10800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oMath>
                  </m:oMathPara>
                </a14:m>
                <a:endParaRPr kumimoji="1" lang="zh-TW" altLang="en-US" sz="1800" dirty="0"/>
              </a:p>
            </p:txBody>
          </p:sp>
        </mc:Choice>
        <mc:Fallback xmlns="">
          <p:sp>
            <p:nvSpPr>
              <p:cNvPr id="16" name="文字方塊 15">
                <a:extLst>
                  <a:ext uri="{FF2B5EF4-FFF2-40B4-BE49-F238E27FC236}">
                    <a16:creationId xmlns:a16="http://schemas.microsoft.com/office/drawing/2014/main" id="{3D0BE121-F51A-8E46-9592-75DBB0F720D8}"/>
                  </a:ext>
                </a:extLst>
              </p:cNvPr>
              <p:cNvSpPr txBox="1">
                <a:spLocks noRot="1" noChangeAspect="1" noMove="1" noResize="1" noEditPoints="1" noAdjustHandles="1" noChangeArrowheads="1" noChangeShapeType="1" noTextEdit="1"/>
              </p:cNvSpPr>
              <p:nvPr/>
            </p:nvSpPr>
            <p:spPr bwMode="auto">
              <a:xfrm>
                <a:off x="5729139" y="2485983"/>
                <a:ext cx="391696" cy="276999"/>
              </a:xfrm>
              <a:prstGeom prst="rect">
                <a:avLst/>
              </a:prstGeom>
              <a:blipFill>
                <a:blip r:embed="rId13"/>
                <a:stretch>
                  <a:fillRect b="-4348"/>
                </a:stretch>
              </a:blipFill>
              <a:ln w="9525">
                <a:noFill/>
                <a:miter lim="800000"/>
                <a:headEnd/>
                <a:tailEnd/>
              </a:ln>
            </p:spPr>
            <p:txBody>
              <a:bodyPr/>
              <a:lstStyle/>
              <a:p>
                <a:r>
                  <a:rPr lang="zh-TW" altLang="en-US">
                    <a:noFill/>
                  </a:rPr>
                  <a:t> </a:t>
                </a:r>
              </a:p>
            </p:txBody>
          </p:sp>
        </mc:Fallback>
      </mc:AlternateContent>
      <p:sp>
        <p:nvSpPr>
          <p:cNvPr id="17" name="文字方塊 10">
            <a:extLst>
              <a:ext uri="{FF2B5EF4-FFF2-40B4-BE49-F238E27FC236}">
                <a16:creationId xmlns:a16="http://schemas.microsoft.com/office/drawing/2014/main" id="{A947AF6A-07C8-4D4D-9910-4804490A6137}"/>
              </a:ext>
            </a:extLst>
          </p:cNvPr>
          <p:cNvSpPr txBox="1">
            <a:spLocks noChangeArrowheads="1"/>
          </p:cNvSpPr>
          <p:nvPr/>
        </p:nvSpPr>
        <p:spPr bwMode="auto">
          <a:xfrm>
            <a:off x="994769" y="5100544"/>
            <a:ext cx="4968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指數函數</a:t>
            </a:r>
            <a:r>
              <a:rPr lang="zh-CN" altLang="en-US" sz="1800" dirty="0"/>
              <a:t>是一個無窮級數：</a:t>
            </a:r>
            <a:endParaRPr lang="zh-TW" altLang="en-US" sz="1800" dirty="0"/>
          </a:p>
        </p:txBody>
      </p:sp>
    </p:spTree>
    <p:extLst>
      <p:ext uri="{BB962C8B-B14F-4D97-AF65-F5344CB8AC3E}">
        <p14:creationId xmlns:p14="http://schemas.microsoft.com/office/powerpoint/2010/main" val="337709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70"/>
                                        </p:tgtEl>
                                        <p:attrNameLst>
                                          <p:attrName>style.visibility</p:attrName>
                                        </p:attrNameLst>
                                      </p:cBhvr>
                                      <p:to>
                                        <p:strVal val="visible"/>
                                      </p:to>
                                    </p:set>
                                    <p:anim calcmode="lin" valueType="num">
                                      <p:cBhvr additive="base">
                                        <p:cTn id="7" dur="500" fill="hold"/>
                                        <p:tgtEl>
                                          <p:spTgt spid="70670"/>
                                        </p:tgtEl>
                                        <p:attrNameLst>
                                          <p:attrName>ppt_x</p:attrName>
                                        </p:attrNameLst>
                                      </p:cBhvr>
                                      <p:tavLst>
                                        <p:tav tm="0">
                                          <p:val>
                                            <p:strVal val="#ppt_x"/>
                                          </p:val>
                                        </p:tav>
                                        <p:tav tm="100000">
                                          <p:val>
                                            <p:strVal val="#ppt_x"/>
                                          </p:val>
                                        </p:tav>
                                      </p:tavLst>
                                    </p:anim>
                                    <p:anim calcmode="lin" valueType="num">
                                      <p:cBhvr additive="base">
                                        <p:cTn id="8" dur="500" fill="hold"/>
                                        <p:tgtEl>
                                          <p:spTgt spid="706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0665"/>
                                        </p:tgtEl>
                                        <p:attrNameLst>
                                          <p:attrName>style.visibility</p:attrName>
                                        </p:attrNameLst>
                                      </p:cBhvr>
                                      <p:to>
                                        <p:strVal val="visible"/>
                                      </p:to>
                                    </p:set>
                                    <p:anim calcmode="lin" valueType="num">
                                      <p:cBhvr additive="base">
                                        <p:cTn id="31" dur="500" fill="hold"/>
                                        <p:tgtEl>
                                          <p:spTgt spid="70665"/>
                                        </p:tgtEl>
                                        <p:attrNameLst>
                                          <p:attrName>ppt_x</p:attrName>
                                        </p:attrNameLst>
                                      </p:cBhvr>
                                      <p:tavLst>
                                        <p:tav tm="0">
                                          <p:val>
                                            <p:strVal val="#ppt_x"/>
                                          </p:val>
                                        </p:tav>
                                        <p:tav tm="100000">
                                          <p:val>
                                            <p:strVal val="#ppt_x"/>
                                          </p:val>
                                        </p:tav>
                                      </p:tavLst>
                                    </p:anim>
                                    <p:anim calcmode="lin" valueType="num">
                                      <p:cBhvr additive="base">
                                        <p:cTn id="32" dur="500" fill="hold"/>
                                        <p:tgtEl>
                                          <p:spTgt spid="7066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0669"/>
                                        </p:tgtEl>
                                        <p:attrNameLst>
                                          <p:attrName>style.visibility</p:attrName>
                                        </p:attrNameLst>
                                      </p:cBhvr>
                                      <p:to>
                                        <p:strVal val="visible"/>
                                      </p:to>
                                    </p:set>
                                    <p:anim calcmode="lin" valueType="num">
                                      <p:cBhvr additive="base">
                                        <p:cTn id="35" dur="500" fill="hold"/>
                                        <p:tgtEl>
                                          <p:spTgt spid="70669"/>
                                        </p:tgtEl>
                                        <p:attrNameLst>
                                          <p:attrName>ppt_x</p:attrName>
                                        </p:attrNameLst>
                                      </p:cBhvr>
                                      <p:tavLst>
                                        <p:tav tm="0">
                                          <p:val>
                                            <p:strVal val="#ppt_x"/>
                                          </p:val>
                                        </p:tav>
                                        <p:tav tm="100000">
                                          <p:val>
                                            <p:strVal val="#ppt_x"/>
                                          </p:val>
                                        </p:tav>
                                      </p:tavLst>
                                    </p:anim>
                                    <p:anim calcmode="lin" valueType="num">
                                      <p:cBhvr additive="base">
                                        <p:cTn id="36" dur="500" fill="hold"/>
                                        <p:tgtEl>
                                          <p:spTgt spid="7066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9" grpId="0"/>
      <p:bldP spid="70670" grpId="0"/>
      <p:bldP spid="2" grpId="0" animBg="1"/>
      <p:bldP spid="3" grpId="0" animBg="1"/>
      <p:bldP spid="4" grpId="0"/>
      <p:bldP spid="14" grpId="0" animBg="1"/>
      <p:bldP spid="15" grpId="0" animBg="1"/>
      <p:bldP spid="16" grpId="0" animBg="1"/>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p:nvPr>
        </p:nvSpPr>
        <p:spPr>
          <a:xfrm>
            <a:off x="1581063" y="745013"/>
            <a:ext cx="6552728" cy="731837"/>
          </a:xfrm>
        </p:spPr>
        <p:txBody>
          <a:bodyPr/>
          <a:lstStyle/>
          <a:p>
            <a:pPr algn="l" eaLnBrk="1" hangingPunct="1"/>
            <a:r>
              <a:rPr lang="zh-TW" altLang="en-US" sz="1800" dirty="0">
                <a:solidFill>
                  <a:schemeClr val="tx1"/>
                </a:solidFill>
              </a:rPr>
              <a:t>因垂直與水平的獨立性，因此等同於阻力下的自由落體。</a:t>
            </a:r>
          </a:p>
        </p:txBody>
      </p:sp>
      <p:pic>
        <p:nvPicPr>
          <p:cNvPr id="74755" name="Picture 6" descr="0615"/>
          <p:cNvPicPr>
            <a:picLocks noChangeAspect="1" noChangeArrowheads="1"/>
          </p:cNvPicPr>
          <p:nvPr/>
        </p:nvPicPr>
        <p:blipFill>
          <a:blip r:embed="rId2">
            <a:extLst>
              <a:ext uri="{28A0092B-C50C-407E-A947-70E740481C1C}">
                <a14:useLocalDpi xmlns:a14="http://schemas.microsoft.com/office/drawing/2010/main" val="0"/>
              </a:ext>
            </a:extLst>
          </a:blip>
          <a:srcRect r="42650" b="4076"/>
          <a:stretch>
            <a:fillRect/>
          </a:stretch>
        </p:blipFill>
        <p:spPr bwMode="auto">
          <a:xfrm>
            <a:off x="2627784" y="2366169"/>
            <a:ext cx="4459287"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Line 7"/>
          <p:cNvSpPr>
            <a:spLocks noChangeShapeType="1"/>
          </p:cNvSpPr>
          <p:nvPr/>
        </p:nvSpPr>
        <p:spPr bwMode="auto">
          <a:xfrm>
            <a:off x="4916959" y="2066132"/>
            <a:ext cx="4318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4757" name="Text Box 8"/>
          <p:cNvSpPr txBox="1">
            <a:spLocks noChangeArrowheads="1"/>
          </p:cNvSpPr>
          <p:nvPr/>
        </p:nvSpPr>
        <p:spPr bwMode="auto">
          <a:xfrm>
            <a:off x="5493221" y="1923257"/>
            <a:ext cx="71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阻力</a:t>
            </a:r>
          </a:p>
        </p:txBody>
      </p:sp>
      <mc:AlternateContent xmlns:mc="http://schemas.openxmlformats.org/markup-compatibility/2006" xmlns:a14="http://schemas.microsoft.com/office/drawing/2010/main">
        <mc:Choice Requires="a14">
          <p:sp>
            <p:nvSpPr>
              <p:cNvPr id="74758" name="文字方塊 6"/>
              <p:cNvSpPr txBox="1">
                <a:spLocks noChangeArrowheads="1"/>
              </p:cNvSpPr>
              <p:nvPr/>
            </p:nvSpPr>
            <p:spPr bwMode="auto">
              <a:xfrm>
                <a:off x="3619972" y="466453"/>
                <a:ext cx="2016845" cy="39126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垂直方向的速度</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oMath>
                </a14:m>
                <a:endParaRPr lang="zh-TW" altLang="en-US" sz="1800" dirty="0"/>
              </a:p>
            </p:txBody>
          </p:sp>
        </mc:Choice>
        <mc:Fallback xmlns="">
          <p:sp>
            <p:nvSpPr>
              <p:cNvPr id="74758" name="文字方塊 6"/>
              <p:cNvSpPr txBox="1">
                <a:spLocks noRot="1" noChangeAspect="1" noMove="1" noResize="1" noEditPoints="1" noAdjustHandles="1" noChangeArrowheads="1" noChangeShapeType="1" noTextEdit="1"/>
              </p:cNvSpPr>
              <p:nvPr/>
            </p:nvSpPr>
            <p:spPr bwMode="auto">
              <a:xfrm>
                <a:off x="3619972" y="466453"/>
                <a:ext cx="2016845" cy="391261"/>
              </a:xfrm>
              <a:prstGeom prst="rect">
                <a:avLst/>
              </a:prstGeom>
              <a:blipFill>
                <a:blip r:embed="rId3"/>
                <a:stretch>
                  <a:fillRect l="-3125" t="-6250" b="-156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C6A40B45-E877-9342-8148-E4B8F2623187}"/>
                  </a:ext>
                </a:extLst>
              </p:cNvPr>
              <p:cNvSpPr txBox="1"/>
              <p:nvPr/>
            </p:nvSpPr>
            <p:spPr bwMode="auto">
              <a:xfrm>
                <a:off x="3619972" y="1471811"/>
                <a:ext cx="1852367" cy="533479"/>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oMath>
                  </m:oMathPara>
                </a14:m>
                <a:endParaRPr kumimoji="1" lang="zh-TW" altLang="en-US" sz="1800" dirty="0"/>
              </a:p>
            </p:txBody>
          </p:sp>
        </mc:Choice>
        <mc:Fallback xmlns="">
          <p:sp>
            <p:nvSpPr>
              <p:cNvPr id="8" name="文字方塊 7">
                <a:extLst>
                  <a:ext uri="{FF2B5EF4-FFF2-40B4-BE49-F238E27FC236}">
                    <a16:creationId xmlns:a16="http://schemas.microsoft.com/office/drawing/2014/main" id="{C6A40B45-E877-9342-8148-E4B8F2623187}"/>
                  </a:ext>
                </a:extLst>
              </p:cNvPr>
              <p:cNvSpPr txBox="1">
                <a:spLocks noRot="1" noChangeAspect="1" noMove="1" noResize="1" noEditPoints="1" noAdjustHandles="1" noChangeArrowheads="1" noChangeShapeType="1" noTextEdit="1"/>
              </p:cNvSpPr>
              <p:nvPr/>
            </p:nvSpPr>
            <p:spPr bwMode="auto">
              <a:xfrm>
                <a:off x="3619972" y="1471811"/>
                <a:ext cx="1852367" cy="533479"/>
              </a:xfrm>
              <a:prstGeom prst="rect">
                <a:avLst/>
              </a:prstGeom>
              <a:blipFill>
                <a:blip r:embed="rId4"/>
                <a:stretch>
                  <a:fillRect l="-680" t="-2326" b="-13953"/>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4"/>
          <p:cNvSpPr>
            <a:spLocks noGrp="1" noChangeArrowheads="1"/>
          </p:cNvSpPr>
          <p:nvPr>
            <p:ph type="title"/>
          </p:nvPr>
        </p:nvSpPr>
        <p:spPr>
          <a:xfrm>
            <a:off x="684213" y="404813"/>
            <a:ext cx="7772400" cy="731837"/>
          </a:xfrm>
        </p:spPr>
        <p:txBody>
          <a:bodyPr/>
          <a:lstStyle/>
          <a:p>
            <a:pPr eaLnBrk="1" hangingPunct="1"/>
            <a:r>
              <a:rPr lang="zh-TW" altLang="en-US" sz="1800">
                <a:solidFill>
                  <a:schemeClr val="tx1"/>
                </a:solidFill>
              </a:rPr>
              <a:t>阻力下的落體</a:t>
            </a:r>
          </a:p>
        </p:txBody>
      </p:sp>
      <p:sp>
        <p:nvSpPr>
          <p:cNvPr id="75779" name="文字方塊 6"/>
          <p:cNvSpPr txBox="1">
            <a:spLocks noChangeArrowheads="1"/>
          </p:cNvSpPr>
          <p:nvPr/>
        </p:nvSpPr>
        <p:spPr bwMode="auto">
          <a:xfrm>
            <a:off x="1428750" y="571500"/>
            <a:ext cx="1785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800" i="1"/>
              <a:t>y</a:t>
            </a:r>
            <a:r>
              <a:rPr lang="zh-TW" altLang="en-US" sz="1800"/>
              <a:t>方向的速度</a:t>
            </a:r>
          </a:p>
        </p:txBody>
      </p:sp>
      <p:sp>
        <p:nvSpPr>
          <p:cNvPr id="7578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75782"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mc:AlternateContent xmlns:mc="http://schemas.openxmlformats.org/markup-compatibility/2006" xmlns:a14="http://schemas.microsoft.com/office/drawing/2010/main">
        <mc:Choice Requires="a14">
          <p:sp>
            <p:nvSpPr>
              <p:cNvPr id="75784" name="文字方塊 11"/>
              <p:cNvSpPr txBox="1">
                <a:spLocks noChangeArrowheads="1"/>
              </p:cNvSpPr>
              <p:nvPr/>
            </p:nvSpPr>
            <p:spPr bwMode="auto">
              <a:xfrm>
                <a:off x="3786188" y="2188948"/>
                <a:ext cx="525608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將右方的兩項合在一起，定義一個新的函數</a:t>
                </a:r>
                <a14:m>
                  <m:oMath xmlns:m="http://schemas.openxmlformats.org/officeDocument/2006/math">
                    <m:r>
                      <a:rPr lang="en-US" altLang="zh-TW" sz="1800" i="1">
                        <a:latin typeface="Cambria Math" panose="02040503050406030204" pitchFamily="18" charset="0"/>
                      </a:rPr>
                      <m:t>𝑉</m:t>
                    </m:r>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𝑡</m:t>
                        </m:r>
                      </m:e>
                    </m:d>
                  </m:oMath>
                </a14:m>
                <a:r>
                  <a:rPr lang="zh-TW" altLang="en-US" sz="1800" dirty="0"/>
                  <a:t>：</a:t>
                </a:r>
              </a:p>
            </p:txBody>
          </p:sp>
        </mc:Choice>
        <mc:Fallback xmlns="">
          <p:sp>
            <p:nvSpPr>
              <p:cNvPr id="75784" name="文字方塊 11"/>
              <p:cNvSpPr txBox="1">
                <a:spLocks noRot="1" noChangeAspect="1" noMove="1" noResize="1" noEditPoints="1" noAdjustHandles="1" noChangeArrowheads="1" noChangeShapeType="1" noTextEdit="1"/>
              </p:cNvSpPr>
              <p:nvPr/>
            </p:nvSpPr>
            <p:spPr bwMode="auto">
              <a:xfrm>
                <a:off x="3786188" y="2188948"/>
                <a:ext cx="5256087" cy="369332"/>
              </a:xfrm>
              <a:prstGeom prst="rect">
                <a:avLst/>
              </a:prstGeom>
              <a:blipFill>
                <a:blip r:embed="rId2"/>
                <a:stretch>
                  <a:fillRect l="-96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75785"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mc:AlternateContent xmlns:mc="http://schemas.openxmlformats.org/markup-compatibility/2006" xmlns:a14="http://schemas.microsoft.com/office/drawing/2010/main">
        <mc:Choice Requires="a14">
          <p:sp>
            <p:nvSpPr>
              <p:cNvPr id="75787" name="文字方塊 14"/>
              <p:cNvSpPr txBox="1">
                <a:spLocks noChangeArrowheads="1"/>
              </p:cNvSpPr>
              <p:nvPr/>
            </p:nvSpPr>
            <p:spPr bwMode="auto">
              <a:xfrm>
                <a:off x="3786188" y="4270248"/>
                <a:ext cx="496227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800" i="1" dirty="0"/>
                  <a:t>V</a:t>
                </a:r>
                <a:r>
                  <a:rPr lang="zh-TW" altLang="en-US" sz="1800" dirty="0"/>
                  <a:t>的方程是與之前的水平速度</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oMath>
                </a14:m>
                <a:r>
                  <a:rPr lang="zh-TW" altLang="en-US" sz="1800" dirty="0"/>
                  <a:t>完全一樣。</a:t>
                </a:r>
              </a:p>
            </p:txBody>
          </p:sp>
        </mc:Choice>
        <mc:Fallback xmlns="">
          <p:sp>
            <p:nvSpPr>
              <p:cNvPr id="75787" name="文字方塊 14"/>
              <p:cNvSpPr txBox="1">
                <a:spLocks noRot="1" noChangeAspect="1" noMove="1" noResize="1" noEditPoints="1" noAdjustHandles="1" noChangeArrowheads="1" noChangeShapeType="1" noTextEdit="1"/>
              </p:cNvSpPr>
              <p:nvPr/>
            </p:nvSpPr>
            <p:spPr bwMode="auto">
              <a:xfrm>
                <a:off x="3786188" y="4270248"/>
                <a:ext cx="4962276" cy="369332"/>
              </a:xfrm>
              <a:prstGeom prst="rect">
                <a:avLst/>
              </a:prstGeom>
              <a:blipFill>
                <a:blip r:embed="rId3"/>
                <a:stretch>
                  <a:fillRect l="-1023"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75788"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18" name="弧形向右箭號 17"/>
          <p:cNvSpPr/>
          <p:nvPr/>
        </p:nvSpPr>
        <p:spPr>
          <a:xfrm>
            <a:off x="3059113" y="1484313"/>
            <a:ext cx="649287" cy="244951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732B9AD6-9A9F-A348-AA8C-68433498D0A0}"/>
                  </a:ext>
                </a:extLst>
              </p:cNvPr>
              <p:cNvSpPr txBox="1"/>
              <p:nvPr/>
            </p:nvSpPr>
            <p:spPr bwMode="auto">
              <a:xfrm>
                <a:off x="3878263" y="1177846"/>
                <a:ext cx="3617850" cy="53347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r>
                        <a:rPr lang="en-US" altLang="zh-TW" sz="1800" b="0" i="0" smtClean="0">
                          <a:latin typeface="Cambria Math" panose="02040503050406030204" pitchFamily="18" charset="0"/>
                        </a:rPr>
                        <m:t>=</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d>
                        <m:dPr>
                          <m:ctrlPr>
                            <a:rPr lang="en-US" altLang="zh-TW" sz="1800" i="1" smtClean="0">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𝑦</m:t>
                              </m:r>
                            </m:sub>
                          </m:sSub>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𝑚𝑔</m:t>
                              </m:r>
                            </m:num>
                            <m:den>
                              <m:r>
                                <a:rPr lang="en-US" altLang="zh-TW" sz="1800" b="0" i="1" smtClean="0">
                                  <a:latin typeface="Cambria Math" panose="02040503050406030204" pitchFamily="18" charset="0"/>
                                </a:rPr>
                                <m:t>𝑘</m:t>
                              </m:r>
                            </m:den>
                          </m:f>
                        </m:e>
                      </m:d>
                    </m:oMath>
                  </m:oMathPara>
                </a14:m>
                <a:endParaRPr kumimoji="1" lang="zh-TW" altLang="en-US" sz="1800" dirty="0"/>
              </a:p>
            </p:txBody>
          </p:sp>
        </mc:Choice>
        <mc:Fallback xmlns="">
          <p:sp>
            <p:nvSpPr>
              <p:cNvPr id="19" name="文字方塊 18">
                <a:extLst>
                  <a:ext uri="{FF2B5EF4-FFF2-40B4-BE49-F238E27FC236}">
                    <a16:creationId xmlns:a16="http://schemas.microsoft.com/office/drawing/2014/main" id="{732B9AD6-9A9F-A348-AA8C-68433498D0A0}"/>
                  </a:ext>
                </a:extLst>
              </p:cNvPr>
              <p:cNvSpPr txBox="1">
                <a:spLocks noRot="1" noChangeAspect="1" noMove="1" noResize="1" noEditPoints="1" noAdjustHandles="1" noChangeArrowheads="1" noChangeShapeType="1" noTextEdit="1"/>
              </p:cNvSpPr>
              <p:nvPr/>
            </p:nvSpPr>
            <p:spPr bwMode="auto">
              <a:xfrm>
                <a:off x="3878263" y="1177846"/>
                <a:ext cx="3617850" cy="533479"/>
              </a:xfrm>
              <a:prstGeom prst="rect">
                <a:avLst/>
              </a:prstGeom>
              <a:blipFill>
                <a:blip r:embed="rId4"/>
                <a:stretch>
                  <a:fillRect l="-699" t="-2326" b="-11628"/>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C6C57130-3BB2-D14D-81BA-BF94B75AF152}"/>
                  </a:ext>
                </a:extLst>
              </p:cNvPr>
              <p:cNvSpPr txBox="1"/>
              <p:nvPr/>
            </p:nvSpPr>
            <p:spPr bwMode="auto">
              <a:xfrm>
                <a:off x="3857625" y="2717800"/>
                <a:ext cx="1918089" cy="474361"/>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𝑉</m:t>
                      </m:r>
                      <m:r>
                        <m:rPr>
                          <m:nor/>
                        </m:rPr>
                        <a:rPr lang="en-US" altLang="zh-TW" sz="1800">
                          <a:latin typeface="Cambria Math" panose="02040503050406030204" pitchFamily="18" charset="0"/>
                        </a:rPr>
                        <m:t>(</m:t>
                      </m:r>
                      <m:r>
                        <m:rPr>
                          <m:nor/>
                        </m:rPr>
                        <a:rPr lang="en-US" altLang="zh-TW" sz="1800">
                          <a:latin typeface="Cambria Math" panose="02040503050406030204" pitchFamily="18" charset="0"/>
                        </a:rPr>
                        <m:t>𝑡</m:t>
                      </m:r>
                      <m:r>
                        <m:rPr>
                          <m:nor/>
                        </m:rPr>
                        <a:rPr lang="en-US" altLang="zh-TW" sz="1800">
                          <a:latin typeface="Cambria Math" panose="02040503050406030204" pitchFamily="18" charset="0"/>
                        </a:rPr>
                        <m:t>)</m:t>
                      </m:r>
                      <m:r>
                        <a:rPr kumimoji="1"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𝑦</m:t>
                          </m:r>
                        </m:sub>
                      </m:sSub>
                      <m:r>
                        <m:rPr>
                          <m:nor/>
                        </m:rPr>
                        <a:rPr lang="en-US" altLang="zh-TW" sz="1800">
                          <a:latin typeface="Cambria Math" panose="02040503050406030204" pitchFamily="18" charset="0"/>
                        </a:rPr>
                        <m:t>(</m:t>
                      </m:r>
                      <m:r>
                        <m:rPr>
                          <m:nor/>
                        </m:rPr>
                        <a:rPr lang="en-US" altLang="zh-TW" sz="1800">
                          <a:latin typeface="Cambria Math" panose="02040503050406030204" pitchFamily="18" charset="0"/>
                        </a:rPr>
                        <m:t>𝑡</m:t>
                      </m:r>
                      <m:r>
                        <m:rPr>
                          <m:nor/>
                        </m:rPr>
                        <a:rPr lang="en-US" altLang="zh-TW" sz="1800">
                          <a:latin typeface="Cambria Math" panose="02040503050406030204" pitchFamily="18" charset="0"/>
                        </a:rPr>
                        <m:t>)</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𝑚𝑔</m:t>
                          </m:r>
                        </m:num>
                        <m:den>
                          <m:r>
                            <a:rPr lang="en-US" altLang="zh-TW" sz="1800" i="1">
                              <a:latin typeface="Cambria Math" panose="02040503050406030204" pitchFamily="18" charset="0"/>
                            </a:rPr>
                            <m:t>𝑘</m:t>
                          </m:r>
                        </m:den>
                      </m:f>
                    </m:oMath>
                  </m:oMathPara>
                </a14:m>
                <a:endParaRPr kumimoji="1" lang="zh-TW" altLang="en-US" sz="1800" dirty="0"/>
              </a:p>
            </p:txBody>
          </p:sp>
        </mc:Choice>
        <mc:Fallback xmlns="">
          <p:sp>
            <p:nvSpPr>
              <p:cNvPr id="20" name="文字方塊 19">
                <a:extLst>
                  <a:ext uri="{FF2B5EF4-FFF2-40B4-BE49-F238E27FC236}">
                    <a16:creationId xmlns:a16="http://schemas.microsoft.com/office/drawing/2014/main" id="{C6C57130-3BB2-D14D-81BA-BF94B75AF152}"/>
                  </a:ext>
                </a:extLst>
              </p:cNvPr>
              <p:cNvSpPr txBox="1">
                <a:spLocks noRot="1" noChangeAspect="1" noMove="1" noResize="1" noEditPoints="1" noAdjustHandles="1" noChangeArrowheads="1" noChangeShapeType="1" noTextEdit="1"/>
              </p:cNvSpPr>
              <p:nvPr/>
            </p:nvSpPr>
            <p:spPr bwMode="auto">
              <a:xfrm>
                <a:off x="3857625" y="2717800"/>
                <a:ext cx="1918089" cy="474361"/>
              </a:xfrm>
              <a:prstGeom prst="rect">
                <a:avLst/>
              </a:prstGeom>
              <a:blipFill>
                <a:blip r:embed="rId5"/>
                <a:stretch>
                  <a:fillRect l="-1974" t="-2632" r="-2632" b="-1578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64346BD2-FB54-1446-92D1-28FAAE040435}"/>
                  </a:ext>
                </a:extLst>
              </p:cNvPr>
              <p:cNvSpPr txBox="1"/>
              <p:nvPr/>
            </p:nvSpPr>
            <p:spPr bwMode="auto">
              <a:xfrm>
                <a:off x="6479488" y="2717800"/>
                <a:ext cx="1016625" cy="53347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sz="1800" i="1">
                              <a:latin typeface="Cambria Math" panose="02040503050406030204" pitchFamily="18" charset="0"/>
                            </a:rPr>
                          </m:ctrlPr>
                        </m:fPr>
                        <m:num>
                          <m:r>
                            <a:rPr lang="en-US" altLang="zh-TW" sz="1800" b="0" i="1" smtClean="0">
                              <a:latin typeface="Cambria Math" panose="02040503050406030204" pitchFamily="18" charset="0"/>
                            </a:rPr>
                            <m:t>𝑑𝑉</m:t>
                          </m:r>
                        </m:num>
                        <m:den>
                          <m:r>
                            <a:rPr lang="en-US" altLang="zh-TW" sz="1800" b="0" i="1" smtClean="0">
                              <a:latin typeface="Cambria Math" panose="02040503050406030204" pitchFamily="18" charset="0"/>
                            </a:rPr>
                            <m:t>𝑑𝑡</m:t>
                          </m:r>
                        </m:den>
                      </m:f>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𝑦</m:t>
                              </m:r>
                            </m:sub>
                          </m:sSub>
                        </m:num>
                        <m:den>
                          <m:r>
                            <a:rPr lang="en-US" altLang="zh-TW" sz="1800" i="1">
                              <a:latin typeface="Cambria Math" panose="02040503050406030204" pitchFamily="18" charset="0"/>
                            </a:rPr>
                            <m:t>𝑑𝑡</m:t>
                          </m:r>
                        </m:den>
                      </m:f>
                    </m:oMath>
                  </m:oMathPara>
                </a14:m>
                <a:endParaRPr kumimoji="1" lang="zh-TW" altLang="en-US" sz="1800" dirty="0"/>
              </a:p>
            </p:txBody>
          </p:sp>
        </mc:Choice>
        <mc:Fallback xmlns="">
          <p:sp>
            <p:nvSpPr>
              <p:cNvPr id="21" name="文字方塊 20">
                <a:extLst>
                  <a:ext uri="{FF2B5EF4-FFF2-40B4-BE49-F238E27FC236}">
                    <a16:creationId xmlns:a16="http://schemas.microsoft.com/office/drawing/2014/main" id="{64346BD2-FB54-1446-92D1-28FAAE040435}"/>
                  </a:ext>
                </a:extLst>
              </p:cNvPr>
              <p:cNvSpPr txBox="1">
                <a:spLocks noRot="1" noChangeAspect="1" noMove="1" noResize="1" noEditPoints="1" noAdjustHandles="1" noChangeArrowheads="1" noChangeShapeType="1" noTextEdit="1"/>
              </p:cNvSpPr>
              <p:nvPr/>
            </p:nvSpPr>
            <p:spPr bwMode="auto">
              <a:xfrm>
                <a:off x="6479488" y="2717800"/>
                <a:ext cx="1016625" cy="533479"/>
              </a:xfrm>
              <a:prstGeom prst="rect">
                <a:avLst/>
              </a:prstGeom>
              <a:blipFill>
                <a:blip r:embed="rId6"/>
                <a:stretch>
                  <a:fillRect l="-6173" t="-2381" r="-1235" b="-1428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4738E305-C32D-CD48-8E00-C6DD12D0A10F}"/>
                  </a:ext>
                </a:extLst>
              </p:cNvPr>
              <p:cNvSpPr txBox="1"/>
              <p:nvPr/>
            </p:nvSpPr>
            <p:spPr bwMode="auto">
              <a:xfrm>
                <a:off x="3898443" y="3591493"/>
                <a:ext cx="1243289" cy="52591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𝑑𝑉</m:t>
                          </m:r>
                        </m:num>
                        <m:den>
                          <m:r>
                            <a:rPr lang="en-US" altLang="zh-TW" sz="1800" b="0" i="1" smtClean="0">
                              <a:latin typeface="Cambria Math" panose="02040503050406030204" pitchFamily="18" charset="0"/>
                            </a:rPr>
                            <m:t>𝑑𝑡</m:t>
                          </m:r>
                        </m:den>
                      </m:f>
                      <m:r>
                        <a:rPr lang="en-US" altLang="zh-TW" sz="1800" b="0" i="1" smtClean="0">
                          <a:latin typeface="Cambria Math" panose="02040503050406030204" pitchFamily="18" charset="0"/>
                        </a:rPr>
                        <m:t>=</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r>
                        <a:rPr lang="en-US" altLang="zh-TW" sz="1800" b="0" i="1" smtClean="0">
                          <a:latin typeface="Cambria Math" panose="02040503050406030204" pitchFamily="18" charset="0"/>
                        </a:rPr>
                        <m:t>𝑉</m:t>
                      </m:r>
                    </m:oMath>
                  </m:oMathPara>
                </a14:m>
                <a:endParaRPr kumimoji="1" lang="zh-TW" altLang="en-US" sz="1800" dirty="0"/>
              </a:p>
            </p:txBody>
          </p:sp>
        </mc:Choice>
        <mc:Fallback xmlns="">
          <p:sp>
            <p:nvSpPr>
              <p:cNvPr id="22" name="文字方塊 21">
                <a:extLst>
                  <a:ext uri="{FF2B5EF4-FFF2-40B4-BE49-F238E27FC236}">
                    <a16:creationId xmlns:a16="http://schemas.microsoft.com/office/drawing/2014/main" id="{4738E305-C32D-CD48-8E00-C6DD12D0A10F}"/>
                  </a:ext>
                </a:extLst>
              </p:cNvPr>
              <p:cNvSpPr txBox="1">
                <a:spLocks noRot="1" noChangeAspect="1" noMove="1" noResize="1" noEditPoints="1" noAdjustHandles="1" noChangeArrowheads="1" noChangeShapeType="1" noTextEdit="1"/>
              </p:cNvSpPr>
              <p:nvPr/>
            </p:nvSpPr>
            <p:spPr bwMode="auto">
              <a:xfrm>
                <a:off x="3898443" y="3591493"/>
                <a:ext cx="1243289" cy="525913"/>
              </a:xfrm>
              <a:prstGeom prst="rect">
                <a:avLst/>
              </a:prstGeom>
              <a:blipFill>
                <a:blip r:embed="rId7"/>
                <a:stretch>
                  <a:fillRect l="-4040" t="-2381" r="-3030" b="-14286"/>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82C55140-75DA-E34B-B623-54AB37662CCB}"/>
                  </a:ext>
                </a:extLst>
              </p:cNvPr>
              <p:cNvSpPr txBox="1"/>
              <p:nvPr/>
            </p:nvSpPr>
            <p:spPr bwMode="auto">
              <a:xfrm>
                <a:off x="3877821" y="5003800"/>
                <a:ext cx="3518014" cy="513667"/>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𝑉</m:t>
                      </m:r>
                      <m:r>
                        <m:rPr>
                          <m:nor/>
                        </m:rPr>
                        <a:rPr lang="en-US" altLang="zh-TW" sz="1800">
                          <a:latin typeface="Cambria Math" panose="02040503050406030204" pitchFamily="18" charset="0"/>
                        </a:rPr>
                        <m:t>(</m:t>
                      </m:r>
                      <m:r>
                        <m:rPr>
                          <m:nor/>
                        </m:rPr>
                        <a:rPr lang="en-US" altLang="zh-TW" sz="1800">
                          <a:latin typeface="Cambria Math" panose="02040503050406030204" pitchFamily="18" charset="0"/>
                        </a:rPr>
                        <m:t>𝑡</m:t>
                      </m:r>
                      <m:r>
                        <m:rPr>
                          <m:nor/>
                        </m:rPr>
                        <a:rPr lang="en-US" altLang="zh-TW" sz="1800">
                          <a:latin typeface="Cambria Math" panose="02040503050406030204" pitchFamily="18" charset="0"/>
                        </a:rPr>
                        <m:t>)</m:t>
                      </m:r>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𝑉</m:t>
                          </m:r>
                        </m:e>
                        <m:sub>
                          <m:r>
                            <a:rPr kumimoji="1" lang="en-US" altLang="zh-TW" sz="1800" b="0" i="1" smtClean="0">
                              <a:latin typeface="Cambria Math" panose="02040503050406030204" pitchFamily="18" charset="0"/>
                            </a:rPr>
                            <m:t>0</m:t>
                          </m:r>
                        </m:sub>
                      </m:sSub>
                      <m:sSup>
                        <m:sSupPr>
                          <m:ctrlPr>
                            <a:rPr lang="zh-TW" altLang="en-US" sz="1800" i="1" dirty="0" smtClean="0">
                              <a:latin typeface="Cambria Math" panose="02040503050406030204" pitchFamily="18" charset="0"/>
                            </a:rPr>
                          </m:ctrlPr>
                        </m:sSupPr>
                        <m:e>
                          <m:r>
                            <a:rPr lang="en-US" altLang="zh-TW" sz="1800" b="0" i="1" dirty="0" smtClean="0">
                              <a:latin typeface="Cambria Math" panose="02040503050406030204" pitchFamily="18" charset="0"/>
                            </a:rPr>
                            <m:t>𝑒</m:t>
                          </m:r>
                        </m:e>
                        <m:sup>
                          <m:r>
                            <a:rPr lang="en-US" altLang="zh-TW" sz="1800" b="0" i="1" dirty="0" smtClean="0">
                              <a:latin typeface="Cambria Math" panose="02040503050406030204" pitchFamily="18" charset="0"/>
                            </a:rPr>
                            <m:t>−</m:t>
                          </m:r>
                          <m:f>
                            <m:fPr>
                              <m:ctrlPr>
                                <a:rPr lang="en-US" altLang="zh-TW" sz="1800" b="0" i="1" dirty="0" smtClean="0">
                                  <a:latin typeface="Cambria Math" panose="02040503050406030204" pitchFamily="18" charset="0"/>
                                </a:rPr>
                              </m:ctrlPr>
                            </m:fPr>
                            <m:num>
                              <m:r>
                                <a:rPr lang="en-US" altLang="zh-TW" sz="1800" b="0" i="1" dirty="0" smtClean="0">
                                  <a:latin typeface="Cambria Math" panose="02040503050406030204" pitchFamily="18" charset="0"/>
                                </a:rPr>
                                <m:t>𝑘</m:t>
                              </m:r>
                            </m:num>
                            <m:den>
                              <m:r>
                                <a:rPr lang="en-US" altLang="zh-TW" sz="1800" b="0" i="1" dirty="0" smtClean="0">
                                  <a:latin typeface="Cambria Math" panose="02040503050406030204" pitchFamily="18" charset="0"/>
                                </a:rPr>
                                <m:t>𝑚</m:t>
                              </m:r>
                            </m:den>
                          </m:f>
                          <m:r>
                            <a:rPr lang="en-US" altLang="zh-TW" sz="1800" b="0" i="1" dirty="0" smtClean="0">
                              <a:latin typeface="Cambria Math" panose="02040503050406030204" pitchFamily="18" charset="0"/>
                            </a:rPr>
                            <m:t>𝑡</m:t>
                          </m:r>
                        </m:sup>
                      </m:sSup>
                      <m:r>
                        <a:rPr lang="en-US" altLang="zh-TW" sz="1800" b="0" i="1" dirty="0" smtClean="0">
                          <a:latin typeface="Cambria Math" panose="02040503050406030204" pitchFamily="18" charset="0"/>
                        </a:rPr>
                        <m:t>=</m:t>
                      </m:r>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𝑦</m:t>
                              </m:r>
                              <m:r>
                                <a:rPr lang="en-US" altLang="zh-TW" sz="1800" b="0" i="1" smtClean="0">
                                  <a:latin typeface="Cambria Math" panose="02040503050406030204" pitchFamily="18" charset="0"/>
                                </a:rPr>
                                <m:t>0</m:t>
                              </m:r>
                            </m:sub>
                          </m:sSub>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𝑚𝑔</m:t>
                              </m:r>
                            </m:num>
                            <m:den>
                              <m:r>
                                <a:rPr lang="en-US" altLang="zh-TW" sz="1800" i="1">
                                  <a:latin typeface="Cambria Math" panose="02040503050406030204" pitchFamily="18" charset="0"/>
                                </a:rPr>
                                <m:t>𝑘</m:t>
                              </m:r>
                            </m:den>
                          </m:f>
                        </m:e>
                      </m:d>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m:t>
                          </m:r>
                          <m:f>
                            <m:fPr>
                              <m:ctrlPr>
                                <a:rPr lang="en-US" altLang="zh-TW" sz="1800" i="1" dirty="0">
                                  <a:latin typeface="Cambria Math" panose="02040503050406030204" pitchFamily="18" charset="0"/>
                                </a:rPr>
                              </m:ctrlPr>
                            </m:fPr>
                            <m:num>
                              <m:r>
                                <a:rPr lang="en-US" altLang="zh-TW" sz="1800" i="1" dirty="0">
                                  <a:latin typeface="Cambria Math" panose="02040503050406030204" pitchFamily="18" charset="0"/>
                                </a:rPr>
                                <m:t>𝑘</m:t>
                              </m:r>
                            </m:num>
                            <m:den>
                              <m:r>
                                <a:rPr lang="en-US" altLang="zh-TW" sz="1800" i="1" dirty="0">
                                  <a:latin typeface="Cambria Math" panose="02040503050406030204" pitchFamily="18" charset="0"/>
                                </a:rPr>
                                <m:t>𝑚</m:t>
                              </m:r>
                            </m:den>
                          </m:f>
                          <m:r>
                            <a:rPr lang="en-US" altLang="zh-TW" sz="1800" i="1" dirty="0">
                              <a:latin typeface="Cambria Math" panose="02040503050406030204" pitchFamily="18" charset="0"/>
                            </a:rPr>
                            <m:t>𝑡</m:t>
                          </m:r>
                        </m:sup>
                      </m:sSup>
                    </m:oMath>
                  </m:oMathPara>
                </a14:m>
                <a:endParaRPr kumimoji="1" lang="zh-TW" altLang="en-US" sz="1800" dirty="0"/>
              </a:p>
            </p:txBody>
          </p:sp>
        </mc:Choice>
        <mc:Fallback xmlns="">
          <p:sp>
            <p:nvSpPr>
              <p:cNvPr id="23" name="文字方塊 22">
                <a:extLst>
                  <a:ext uri="{FF2B5EF4-FFF2-40B4-BE49-F238E27FC236}">
                    <a16:creationId xmlns:a16="http://schemas.microsoft.com/office/drawing/2014/main" id="{82C55140-75DA-E34B-B623-54AB37662CCB}"/>
                  </a:ext>
                </a:extLst>
              </p:cNvPr>
              <p:cNvSpPr txBox="1">
                <a:spLocks noRot="1" noChangeAspect="1" noMove="1" noResize="1" noEditPoints="1" noAdjustHandles="1" noChangeArrowheads="1" noChangeShapeType="1" noTextEdit="1"/>
              </p:cNvSpPr>
              <p:nvPr/>
            </p:nvSpPr>
            <p:spPr bwMode="auto">
              <a:xfrm>
                <a:off x="3877821" y="5003800"/>
                <a:ext cx="3518014" cy="513667"/>
              </a:xfrm>
              <a:prstGeom prst="rect">
                <a:avLst/>
              </a:prstGeom>
              <a:blipFill>
                <a:blip r:embed="rId8"/>
                <a:stretch>
                  <a:fillRect l="-1079" b="-1463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714EF6AB-E5FD-5941-8F57-6A0F9A5FFC80}"/>
                  </a:ext>
                </a:extLst>
              </p:cNvPr>
              <p:cNvSpPr txBox="1"/>
              <p:nvPr/>
            </p:nvSpPr>
            <p:spPr bwMode="auto">
              <a:xfrm>
                <a:off x="3877821" y="5741386"/>
                <a:ext cx="3202928" cy="513667"/>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𝑦</m:t>
                          </m:r>
                        </m:sub>
                      </m:sSub>
                      <m:r>
                        <m:rPr>
                          <m:nor/>
                        </m:rPr>
                        <a:rPr lang="en-US" altLang="zh-TW" sz="1800">
                          <a:latin typeface="Cambria Math" panose="02040503050406030204" pitchFamily="18" charset="0"/>
                        </a:rPr>
                        <m:t>(</m:t>
                      </m:r>
                      <m:r>
                        <m:rPr>
                          <m:nor/>
                        </m:rPr>
                        <a:rPr lang="en-US" altLang="zh-TW" sz="1800">
                          <a:latin typeface="Cambria Math" panose="02040503050406030204" pitchFamily="18" charset="0"/>
                        </a:rPr>
                        <m:t>𝑡</m:t>
                      </m:r>
                      <m:r>
                        <m:rPr>
                          <m:nor/>
                        </m:rPr>
                        <a:rPr lang="en-US" altLang="zh-TW" sz="1800">
                          <a:latin typeface="Cambria Math" panose="02040503050406030204" pitchFamily="18" charset="0"/>
                        </a:rPr>
                        <m:t>)</m:t>
                      </m:r>
                      <m:r>
                        <a:rPr kumimoji="1" lang="en-US" altLang="zh-TW" sz="1800" b="0" i="1" smtClean="0">
                          <a:latin typeface="Cambria Math" panose="02040503050406030204" pitchFamily="18" charset="0"/>
                        </a:rPr>
                        <m:t>=</m:t>
                      </m:r>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𝑦</m:t>
                              </m:r>
                              <m:r>
                                <a:rPr lang="en-US" altLang="zh-TW" sz="1800" b="0" i="1" smtClean="0">
                                  <a:latin typeface="Cambria Math" panose="02040503050406030204" pitchFamily="18" charset="0"/>
                                </a:rPr>
                                <m:t>0</m:t>
                              </m:r>
                            </m:sub>
                          </m:sSub>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𝑚𝑔</m:t>
                              </m:r>
                            </m:num>
                            <m:den>
                              <m:r>
                                <a:rPr lang="en-US" altLang="zh-TW" sz="1800" i="1">
                                  <a:latin typeface="Cambria Math" panose="02040503050406030204" pitchFamily="18" charset="0"/>
                                </a:rPr>
                                <m:t>𝑘</m:t>
                              </m:r>
                            </m:den>
                          </m:f>
                        </m:e>
                      </m:d>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m:t>
                          </m:r>
                          <m:f>
                            <m:fPr>
                              <m:ctrlPr>
                                <a:rPr lang="en-US" altLang="zh-TW" sz="1800" i="1" dirty="0">
                                  <a:latin typeface="Cambria Math" panose="02040503050406030204" pitchFamily="18" charset="0"/>
                                </a:rPr>
                              </m:ctrlPr>
                            </m:fPr>
                            <m:num>
                              <m:r>
                                <a:rPr lang="en-US" altLang="zh-TW" sz="1800" i="1" dirty="0">
                                  <a:latin typeface="Cambria Math" panose="02040503050406030204" pitchFamily="18" charset="0"/>
                                </a:rPr>
                                <m:t>𝑘</m:t>
                              </m:r>
                            </m:num>
                            <m:den>
                              <m:r>
                                <a:rPr lang="en-US" altLang="zh-TW" sz="1800" i="1" dirty="0">
                                  <a:latin typeface="Cambria Math" panose="02040503050406030204" pitchFamily="18" charset="0"/>
                                </a:rPr>
                                <m:t>𝑚</m:t>
                              </m:r>
                            </m:den>
                          </m:f>
                          <m:r>
                            <a:rPr lang="en-US" altLang="zh-TW" sz="1800" i="1" dirty="0">
                              <a:latin typeface="Cambria Math" panose="02040503050406030204" pitchFamily="18" charset="0"/>
                            </a:rPr>
                            <m:t>𝑡</m:t>
                          </m:r>
                        </m:sup>
                      </m:sSup>
                      <m:r>
                        <a:rPr lang="en-US" altLang="zh-TW" sz="1800" b="0" i="1" dirty="0"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𝑚𝑔</m:t>
                          </m:r>
                        </m:num>
                        <m:den>
                          <m:r>
                            <a:rPr lang="en-US" altLang="zh-TW" sz="1800" i="1">
                              <a:latin typeface="Cambria Math" panose="02040503050406030204" pitchFamily="18" charset="0"/>
                            </a:rPr>
                            <m:t>𝑘</m:t>
                          </m:r>
                        </m:den>
                      </m:f>
                    </m:oMath>
                  </m:oMathPara>
                </a14:m>
                <a:endParaRPr kumimoji="1" lang="zh-TW" altLang="en-US" sz="1800" dirty="0"/>
              </a:p>
            </p:txBody>
          </p:sp>
        </mc:Choice>
        <mc:Fallback xmlns="">
          <p:sp>
            <p:nvSpPr>
              <p:cNvPr id="24" name="文字方塊 23">
                <a:extLst>
                  <a:ext uri="{FF2B5EF4-FFF2-40B4-BE49-F238E27FC236}">
                    <a16:creationId xmlns:a16="http://schemas.microsoft.com/office/drawing/2014/main" id="{714EF6AB-E5FD-5941-8F57-6A0F9A5FFC80}"/>
                  </a:ext>
                </a:extLst>
              </p:cNvPr>
              <p:cNvSpPr txBox="1">
                <a:spLocks noRot="1" noChangeAspect="1" noMove="1" noResize="1" noEditPoints="1" noAdjustHandles="1" noChangeArrowheads="1" noChangeShapeType="1" noTextEdit="1"/>
              </p:cNvSpPr>
              <p:nvPr/>
            </p:nvSpPr>
            <p:spPr bwMode="auto">
              <a:xfrm>
                <a:off x="3877821" y="5741386"/>
                <a:ext cx="3202928" cy="513667"/>
              </a:xfrm>
              <a:prstGeom prst="rect">
                <a:avLst/>
              </a:prstGeom>
              <a:blipFill>
                <a:blip r:embed="rId9"/>
                <a:stretch>
                  <a:fillRect l="-791" r="-1186" b="-14634"/>
                </a:stretch>
              </a:blipFill>
              <a:ln w="9525">
                <a:noFill/>
                <a:miter lim="800000"/>
                <a:headEnd/>
                <a:tailEnd/>
              </a:ln>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784"/>
                                        </p:tgtEl>
                                        <p:attrNameLst>
                                          <p:attrName>style.visibility</p:attrName>
                                        </p:attrNameLst>
                                      </p:cBhvr>
                                      <p:to>
                                        <p:strVal val="visible"/>
                                      </p:to>
                                    </p:set>
                                    <p:anim calcmode="lin" valueType="num">
                                      <p:cBhvr additive="base">
                                        <p:cTn id="7" dur="500" fill="hold"/>
                                        <p:tgtEl>
                                          <p:spTgt spid="75784"/>
                                        </p:tgtEl>
                                        <p:attrNameLst>
                                          <p:attrName>ppt_x</p:attrName>
                                        </p:attrNameLst>
                                      </p:cBhvr>
                                      <p:tavLst>
                                        <p:tav tm="0">
                                          <p:val>
                                            <p:strVal val="#ppt_x"/>
                                          </p:val>
                                        </p:tav>
                                        <p:tav tm="100000">
                                          <p:val>
                                            <p:strVal val="#ppt_x"/>
                                          </p:val>
                                        </p:tav>
                                      </p:tavLst>
                                    </p:anim>
                                    <p:anim calcmode="lin" valueType="num">
                                      <p:cBhvr additive="base">
                                        <p:cTn id="8" dur="500" fill="hold"/>
                                        <p:tgtEl>
                                          <p:spTgt spid="7578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5787"/>
                                        </p:tgtEl>
                                        <p:attrNameLst>
                                          <p:attrName>style.visibility</p:attrName>
                                        </p:attrNameLst>
                                      </p:cBhvr>
                                      <p:to>
                                        <p:strVal val="visible"/>
                                      </p:to>
                                    </p:set>
                                    <p:anim calcmode="lin" valueType="num">
                                      <p:cBhvr additive="base">
                                        <p:cTn id="31" dur="500" fill="hold"/>
                                        <p:tgtEl>
                                          <p:spTgt spid="75787"/>
                                        </p:tgtEl>
                                        <p:attrNameLst>
                                          <p:attrName>ppt_x</p:attrName>
                                        </p:attrNameLst>
                                      </p:cBhvr>
                                      <p:tavLst>
                                        <p:tav tm="0">
                                          <p:val>
                                            <p:strVal val="#ppt_x"/>
                                          </p:val>
                                        </p:tav>
                                        <p:tav tm="100000">
                                          <p:val>
                                            <p:strVal val="#ppt_x"/>
                                          </p:val>
                                        </p:tav>
                                      </p:tavLst>
                                    </p:anim>
                                    <p:anim calcmode="lin" valueType="num">
                                      <p:cBhvr additive="base">
                                        <p:cTn id="32" dur="500" fill="hold"/>
                                        <p:tgtEl>
                                          <p:spTgt spid="7578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p:bldP spid="75787" grpId="0"/>
      <p:bldP spid="18" grpId="0" animBg="1"/>
      <p:bldP spid="20" grpId="0" animBg="1"/>
      <p:bldP spid="21" grpId="0" animBg="1"/>
      <p:bldP spid="22" grpId="0" animBg="1"/>
      <p:bldP spid="23" grpId="0" animBg="1"/>
      <p:bldP spid="2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5" descr="0615c"/>
          <p:cNvPicPr>
            <a:picLocks noChangeAspect="1" noChangeArrowheads="1"/>
          </p:cNvPicPr>
          <p:nvPr/>
        </p:nvPicPr>
        <p:blipFill>
          <a:blip r:embed="rId2">
            <a:extLst>
              <a:ext uri="{28A0092B-C50C-407E-A947-70E740481C1C}">
                <a14:useLocalDpi xmlns:a14="http://schemas.microsoft.com/office/drawing/2010/main" val="0"/>
              </a:ext>
            </a:extLst>
          </a:blip>
          <a:srcRect b="8257"/>
          <a:stretch>
            <a:fillRect/>
          </a:stretch>
        </p:blipFill>
        <p:spPr bwMode="auto">
          <a:xfrm>
            <a:off x="539750" y="980728"/>
            <a:ext cx="4392613" cy="39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6" descr="0615"/>
          <p:cNvPicPr>
            <a:picLocks noChangeAspect="1" noChangeArrowheads="1"/>
          </p:cNvPicPr>
          <p:nvPr/>
        </p:nvPicPr>
        <p:blipFill>
          <a:blip r:embed="rId3">
            <a:extLst>
              <a:ext uri="{28A0092B-C50C-407E-A947-70E740481C1C}">
                <a14:useLocalDpi xmlns:a14="http://schemas.microsoft.com/office/drawing/2010/main" val="0"/>
              </a:ext>
            </a:extLst>
          </a:blip>
          <a:srcRect r="42650" b="4076"/>
          <a:stretch>
            <a:fillRect/>
          </a:stretch>
        </p:blipFill>
        <p:spPr bwMode="auto">
          <a:xfrm>
            <a:off x="5292725" y="980728"/>
            <a:ext cx="2894013"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5220072" y="3710537"/>
            <a:ext cx="3743771" cy="369332"/>
          </a:xfrm>
          <a:prstGeom prst="rect">
            <a:avLst/>
          </a:prstGeom>
          <a:noFill/>
          <a:ln w="9525">
            <a:noFill/>
            <a:miter lim="800000"/>
            <a:headEnd/>
            <a:tailEnd/>
          </a:ln>
        </p:spPr>
        <p:txBody>
          <a:bodyPr wrap="square" rtlCol="0">
            <a:spAutoFit/>
          </a:bodyPr>
          <a:lstStyle/>
          <a:p>
            <a:pPr>
              <a:spcBef>
                <a:spcPct val="50000"/>
              </a:spcBef>
            </a:pPr>
            <a:r>
              <a:rPr lang="zh-TW" altLang="en-US" sz="1800" dirty="0"/>
              <a:t>初速為零，在液體內下落的物體：</a:t>
            </a:r>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772ED3FB-0206-A341-9F76-D86E406573B5}"/>
                  </a:ext>
                </a:extLst>
              </p:cNvPr>
              <p:cNvSpPr txBox="1"/>
              <p:nvPr/>
            </p:nvSpPr>
            <p:spPr bwMode="auto">
              <a:xfrm>
                <a:off x="5220072" y="4478569"/>
                <a:ext cx="2919197" cy="513667"/>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𝑦</m:t>
                          </m:r>
                        </m:sub>
                      </m:sSub>
                      <m:r>
                        <a:rPr kumimoji="1" lang="en-US" altLang="zh-TW" sz="1800" b="0" i="1" smtClean="0">
                          <a:latin typeface="Cambria Math" panose="02040503050406030204" pitchFamily="18" charset="0"/>
                        </a:rPr>
                        <m:t>=</m:t>
                      </m:r>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𝑦</m:t>
                              </m:r>
                              <m:r>
                                <a:rPr lang="en-US" altLang="zh-TW" sz="1800" b="0" i="1" smtClean="0">
                                  <a:latin typeface="Cambria Math" panose="02040503050406030204" pitchFamily="18" charset="0"/>
                                </a:rPr>
                                <m:t>0</m:t>
                              </m:r>
                            </m:sub>
                          </m:sSub>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𝑚𝑔</m:t>
                              </m:r>
                            </m:num>
                            <m:den>
                              <m:r>
                                <a:rPr lang="en-US" altLang="zh-TW" sz="1800" i="1">
                                  <a:latin typeface="Cambria Math" panose="02040503050406030204" pitchFamily="18" charset="0"/>
                                </a:rPr>
                                <m:t>𝑘</m:t>
                              </m:r>
                            </m:den>
                          </m:f>
                        </m:e>
                      </m:d>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m:t>
                          </m:r>
                          <m:f>
                            <m:fPr>
                              <m:ctrlPr>
                                <a:rPr lang="en-US" altLang="zh-TW" sz="1800" i="1" dirty="0">
                                  <a:latin typeface="Cambria Math" panose="02040503050406030204" pitchFamily="18" charset="0"/>
                                </a:rPr>
                              </m:ctrlPr>
                            </m:fPr>
                            <m:num>
                              <m:r>
                                <a:rPr lang="en-US" altLang="zh-TW" sz="1800" i="1" dirty="0">
                                  <a:latin typeface="Cambria Math" panose="02040503050406030204" pitchFamily="18" charset="0"/>
                                </a:rPr>
                                <m:t>𝑘</m:t>
                              </m:r>
                            </m:num>
                            <m:den>
                              <m:r>
                                <a:rPr lang="en-US" altLang="zh-TW" sz="1800" i="1" dirty="0">
                                  <a:latin typeface="Cambria Math" panose="02040503050406030204" pitchFamily="18" charset="0"/>
                                </a:rPr>
                                <m:t>𝑚</m:t>
                              </m:r>
                            </m:den>
                          </m:f>
                          <m:r>
                            <a:rPr lang="en-US" altLang="zh-TW" sz="1800" i="1" dirty="0">
                              <a:latin typeface="Cambria Math" panose="02040503050406030204" pitchFamily="18" charset="0"/>
                            </a:rPr>
                            <m:t>𝑡</m:t>
                          </m:r>
                        </m:sup>
                      </m:sSup>
                      <m:r>
                        <a:rPr lang="en-US" altLang="zh-TW" sz="1800" b="0" i="1" dirty="0"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𝑚𝑔</m:t>
                          </m:r>
                        </m:num>
                        <m:den>
                          <m:r>
                            <a:rPr lang="en-US" altLang="zh-TW" sz="1800" i="1">
                              <a:latin typeface="Cambria Math" panose="02040503050406030204" pitchFamily="18" charset="0"/>
                            </a:rPr>
                            <m:t>𝑘</m:t>
                          </m:r>
                        </m:den>
                      </m:f>
                    </m:oMath>
                  </m:oMathPara>
                </a14:m>
                <a:endParaRPr kumimoji="1" lang="zh-TW" altLang="en-US" sz="1800" dirty="0"/>
              </a:p>
            </p:txBody>
          </p:sp>
        </mc:Choice>
        <mc:Fallback xmlns="">
          <p:sp>
            <p:nvSpPr>
              <p:cNvPr id="9" name="文字方塊 8">
                <a:extLst>
                  <a:ext uri="{FF2B5EF4-FFF2-40B4-BE49-F238E27FC236}">
                    <a16:creationId xmlns:a16="http://schemas.microsoft.com/office/drawing/2014/main" id="{772ED3FB-0206-A341-9F76-D86E406573B5}"/>
                  </a:ext>
                </a:extLst>
              </p:cNvPr>
              <p:cNvSpPr txBox="1">
                <a:spLocks noRot="1" noChangeAspect="1" noMove="1" noResize="1" noEditPoints="1" noAdjustHandles="1" noChangeArrowheads="1" noChangeShapeType="1" noTextEdit="1"/>
              </p:cNvSpPr>
              <p:nvPr/>
            </p:nvSpPr>
            <p:spPr bwMode="auto">
              <a:xfrm>
                <a:off x="5220072" y="4478569"/>
                <a:ext cx="2919197" cy="513667"/>
              </a:xfrm>
              <a:prstGeom prst="rect">
                <a:avLst/>
              </a:prstGeom>
              <a:blipFill>
                <a:blip r:embed="rId4"/>
                <a:stretch>
                  <a:fillRect l="-433" r="-1299" b="-1428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509DC32D-85C6-D741-BB3C-1D3444898453}"/>
                  </a:ext>
                </a:extLst>
              </p:cNvPr>
              <p:cNvSpPr txBox="1"/>
              <p:nvPr/>
            </p:nvSpPr>
            <p:spPr bwMode="auto">
              <a:xfrm>
                <a:off x="5220072" y="5390936"/>
                <a:ext cx="1813445" cy="474361"/>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𝑦</m:t>
                          </m:r>
                        </m:sub>
                      </m:sSub>
                      <m:r>
                        <a:rPr kumimoji="1" lang="en-US" altLang="zh-TW" sz="1800" b="0" i="1" smtClean="0">
                          <a:latin typeface="Cambria Math" panose="02040503050406030204" pitchFamily="18" charset="0"/>
                          <a:ea typeface="Cambria Math" panose="02040503050406030204" pitchFamily="18" charset="0"/>
                        </a:rPr>
                        <m:t>→</m:t>
                      </m:r>
                      <m:r>
                        <a:rPr lang="en-US" altLang="zh-TW" sz="1800" b="0" i="1" dirty="0"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𝑚𝑔</m:t>
                          </m:r>
                        </m:num>
                        <m:den>
                          <m:r>
                            <a:rPr lang="en-US" altLang="zh-TW" sz="1800" i="1">
                              <a:latin typeface="Cambria Math" panose="02040503050406030204" pitchFamily="18" charset="0"/>
                            </a:rPr>
                            <m:t>𝑘</m:t>
                          </m:r>
                        </m:den>
                      </m:f>
                      <m:r>
                        <a:rPr lang="en-US" altLang="zh-TW" sz="180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𝑦</m:t>
                          </m:r>
                          <m:r>
                            <a:rPr lang="en-US" altLang="zh-TW" sz="1800" b="0" i="1" smtClean="0">
                              <a:latin typeface="Cambria Math" panose="02040503050406030204" pitchFamily="18" charset="0"/>
                            </a:rPr>
                            <m:t>𝑇</m:t>
                          </m:r>
                        </m:sub>
                      </m:sSub>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509DC32D-85C6-D741-BB3C-1D3444898453}"/>
                  </a:ext>
                </a:extLst>
              </p:cNvPr>
              <p:cNvSpPr txBox="1">
                <a:spLocks noRot="1" noChangeAspect="1" noMove="1" noResize="1" noEditPoints="1" noAdjustHandles="1" noChangeArrowheads="1" noChangeShapeType="1" noTextEdit="1"/>
              </p:cNvSpPr>
              <p:nvPr/>
            </p:nvSpPr>
            <p:spPr bwMode="auto">
              <a:xfrm>
                <a:off x="5220072" y="5390936"/>
                <a:ext cx="1813445" cy="474361"/>
              </a:xfrm>
              <a:prstGeom prst="rect">
                <a:avLst/>
              </a:prstGeom>
              <a:blipFill>
                <a:blip r:embed="rId5"/>
                <a:stretch>
                  <a:fillRect l="-694" b="-1538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E978D57E-BEA3-E24E-959F-377B3B89738A}"/>
                  </a:ext>
                </a:extLst>
              </p:cNvPr>
              <p:cNvSpPr txBox="1"/>
              <p:nvPr/>
            </p:nvSpPr>
            <p:spPr bwMode="auto">
              <a:xfrm>
                <a:off x="1115616" y="980728"/>
                <a:ext cx="463396" cy="298928"/>
              </a:xfrm>
              <a:prstGeom prst="rect">
                <a:avLst/>
              </a:prstGeom>
              <a:solidFill>
                <a:schemeClr val="bg1"/>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𝑦</m:t>
                          </m:r>
                        </m:sub>
                      </m:sSub>
                    </m:oMath>
                  </m:oMathPara>
                </a14:m>
                <a:endParaRPr kumimoji="1" lang="zh-TW" altLang="en-US" sz="1800" dirty="0"/>
              </a:p>
            </p:txBody>
          </p:sp>
        </mc:Choice>
        <mc:Fallback xmlns="">
          <p:sp>
            <p:nvSpPr>
              <p:cNvPr id="8" name="文字方塊 7">
                <a:extLst>
                  <a:ext uri="{FF2B5EF4-FFF2-40B4-BE49-F238E27FC236}">
                    <a16:creationId xmlns:a16="http://schemas.microsoft.com/office/drawing/2014/main" id="{E978D57E-BEA3-E24E-959F-377B3B89738A}"/>
                  </a:ext>
                </a:extLst>
              </p:cNvPr>
              <p:cNvSpPr txBox="1">
                <a:spLocks noRot="1" noChangeAspect="1" noMove="1" noResize="1" noEditPoints="1" noAdjustHandles="1" noChangeArrowheads="1" noChangeShapeType="1" noTextEdit="1"/>
              </p:cNvSpPr>
              <p:nvPr/>
            </p:nvSpPr>
            <p:spPr bwMode="auto">
              <a:xfrm>
                <a:off x="1115616" y="980728"/>
                <a:ext cx="463396" cy="298928"/>
              </a:xfrm>
              <a:prstGeom prst="rect">
                <a:avLst/>
              </a:prstGeom>
              <a:blipFill>
                <a:blip r:embed="rId7"/>
                <a:stretch>
                  <a:fillRect l="-2703" r="-2703" b="-16000"/>
                </a:stretch>
              </a:blipFill>
              <a:ln w="9525">
                <a:noFill/>
                <a:miter lim="800000"/>
                <a:headEnd/>
                <a:tailEnd/>
              </a:ln>
            </p:spPr>
            <p:txBody>
              <a:bodyPr/>
              <a:lstStyle/>
              <a:p>
                <a:r>
                  <a:rPr lang="zh-TW" altLang="en-US">
                    <a:noFill/>
                  </a:rPr>
                  <a:t> </a:t>
                </a:r>
              </a:p>
            </p:txBody>
          </p:sp>
        </mc:Fallback>
      </mc:AlternateContent>
      <p:sp>
        <p:nvSpPr>
          <p:cNvPr id="3" name="文字方塊 2">
            <a:extLst>
              <a:ext uri="{FF2B5EF4-FFF2-40B4-BE49-F238E27FC236}">
                <a16:creationId xmlns:a16="http://schemas.microsoft.com/office/drawing/2014/main" id="{A270E1CD-33B2-5A4A-BE84-C5FD8F5A943D}"/>
              </a:ext>
            </a:extLst>
          </p:cNvPr>
          <p:cNvSpPr txBox="1"/>
          <p:nvPr/>
        </p:nvSpPr>
        <p:spPr bwMode="auto">
          <a:xfrm>
            <a:off x="7298306" y="5443449"/>
            <a:ext cx="1314707" cy="369332"/>
          </a:xfrm>
          <a:prstGeom prst="rect">
            <a:avLst/>
          </a:prstGeom>
          <a:noFill/>
          <a:ln w="9525">
            <a:noFill/>
            <a:miter lim="800000"/>
            <a:headEnd/>
            <a:tailEnd/>
          </a:ln>
        </p:spPr>
        <p:txBody>
          <a:bodyPr wrap="square" rtlCol="0">
            <a:spAutoFit/>
          </a:bodyPr>
          <a:lstStyle/>
          <a:p>
            <a:pPr>
              <a:spcBef>
                <a:spcPct val="50000"/>
              </a:spcBef>
            </a:pPr>
            <a:r>
              <a:rPr lang="zh-CN" altLang="en-US" sz="1800" dirty="0"/>
              <a:t>終端速率</a:t>
            </a:r>
            <a:endParaRPr kumimoji="1" lang="zh-TW" altLang="en-US" sz="1800" dirty="0"/>
          </a:p>
        </p:txBody>
      </p:sp>
      <mc:AlternateContent xmlns:mc="http://schemas.openxmlformats.org/markup-compatibility/2006" xmlns:a14="http://schemas.microsoft.com/office/drawing/2010/main">
        <mc:Choice Requires="a14">
          <p:sp>
            <p:nvSpPr>
              <p:cNvPr id="4" name="文字方塊 9">
                <a:extLst>
                  <a:ext uri="{FF2B5EF4-FFF2-40B4-BE49-F238E27FC236}">
                    <a16:creationId xmlns:a16="http://schemas.microsoft.com/office/drawing/2014/main" id="{825C96D9-3285-1AA8-E589-5C7B960C222E}"/>
                  </a:ext>
                </a:extLst>
              </p:cNvPr>
              <p:cNvSpPr txBox="1"/>
              <p:nvPr/>
            </p:nvSpPr>
            <p:spPr bwMode="auto">
              <a:xfrm>
                <a:off x="4250867" y="5489616"/>
                <a:ext cx="672492"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ea typeface="Cambria Math" panose="02040503050406030204" pitchFamily="18" charset="0"/>
                        </a:rPr>
                        <m:t>𝑡</m:t>
                      </m:r>
                      <m:r>
                        <a:rPr kumimoji="1" lang="en-US" altLang="zh-TW" sz="1800" b="0" i="1" smtClean="0">
                          <a:latin typeface="Cambria Math" panose="02040503050406030204" pitchFamily="18" charset="0"/>
                          <a:ea typeface="Cambria Math" panose="02040503050406030204" pitchFamily="18" charset="0"/>
                        </a:rPr>
                        <m:t>→∞</m:t>
                      </m:r>
                    </m:oMath>
                  </m:oMathPara>
                </a14:m>
                <a:endParaRPr kumimoji="1" lang="zh-TW" altLang="en-US" sz="1800" dirty="0"/>
              </a:p>
            </p:txBody>
          </p:sp>
        </mc:Choice>
        <mc:Fallback xmlns="">
          <p:sp>
            <p:nvSpPr>
              <p:cNvPr id="4" name="文字方塊 9">
                <a:extLst>
                  <a:ext uri="{FF2B5EF4-FFF2-40B4-BE49-F238E27FC236}">
                    <a16:creationId xmlns:a16="http://schemas.microsoft.com/office/drawing/2014/main" id="{825C96D9-3285-1AA8-E589-5C7B960C222E}"/>
                  </a:ext>
                </a:extLst>
              </p:cNvPr>
              <p:cNvSpPr txBox="1">
                <a:spLocks noRot="1" noChangeAspect="1" noMove="1" noResize="1" noEditPoints="1" noAdjustHandles="1" noChangeArrowheads="1" noChangeShapeType="1" noTextEdit="1"/>
              </p:cNvSpPr>
              <p:nvPr/>
            </p:nvSpPr>
            <p:spPr bwMode="auto">
              <a:xfrm>
                <a:off x="4250867" y="5489616"/>
                <a:ext cx="672492" cy="276999"/>
              </a:xfrm>
              <a:prstGeom prst="rect">
                <a:avLst/>
              </a:prstGeom>
              <a:blipFill>
                <a:blip r:embed="rId8"/>
                <a:stretch>
                  <a:fillRect l="-5556" r="-3704" b="-4348"/>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文字方塊 9"/>
          <p:cNvSpPr txBox="1">
            <a:spLocks noChangeArrowheads="1"/>
          </p:cNvSpPr>
          <p:nvPr/>
        </p:nvSpPr>
        <p:spPr bwMode="auto">
          <a:xfrm>
            <a:off x="1391444" y="1430733"/>
            <a:ext cx="5929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牛頓提供了</a:t>
            </a:r>
            <a:r>
              <a:rPr lang="zh-TW" altLang="en-US" sz="1800" dirty="0">
                <a:solidFill>
                  <a:srgbClr val="FF0000"/>
                </a:solidFill>
                <a:latin typeface="Arial" pitchFamily="34" charset="0"/>
              </a:rPr>
              <a:t>力的描述</a:t>
            </a:r>
            <a:r>
              <a:rPr lang="zh-TW" altLang="en-US" sz="1800" dirty="0">
                <a:latin typeface="Arial" pitchFamily="34" charset="0"/>
              </a:rPr>
              <a:t>的第一個例子：萬有引力。</a:t>
            </a:r>
          </a:p>
        </p:txBody>
      </p:sp>
      <p:sp>
        <p:nvSpPr>
          <p:cNvPr id="23554" name="文字方塊 12"/>
          <p:cNvSpPr txBox="1">
            <a:spLocks noChangeArrowheads="1"/>
          </p:cNvSpPr>
          <p:nvPr/>
        </p:nvSpPr>
        <p:spPr bwMode="auto">
          <a:xfrm>
            <a:off x="1391444" y="1998688"/>
            <a:ext cx="73570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這是由許多的觀察，讓牛頓歸納（</a:t>
            </a:r>
            <a:r>
              <a:rPr lang="zh-TW" altLang="en-US" sz="1800" dirty="0">
                <a:solidFill>
                  <a:srgbClr val="FF0000"/>
                </a:solidFill>
                <a:latin typeface="Arial" pitchFamily="34" charset="0"/>
              </a:rPr>
              <a:t>拼湊、猜測</a:t>
            </a:r>
            <a:r>
              <a:rPr lang="zh-TW" altLang="en-US" sz="1800" dirty="0">
                <a:latin typeface="Arial" pitchFamily="34" charset="0"/>
              </a:rPr>
              <a:t>）出萬有引力的描述。</a:t>
            </a:r>
          </a:p>
        </p:txBody>
      </p:sp>
      <p:pic>
        <p:nvPicPr>
          <p:cNvPr id="23555" name="Picture 11" descr="13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5631" y="2532882"/>
            <a:ext cx="291465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8" descr="C:\Users\Chia-Hung Chang\Downloads\Data\Knight\Media\Chapter6\Images\06_06Figure-F.jpg"/>
          <p:cNvPicPr>
            <a:picLocks noChangeAspect="1" noChangeArrowheads="1"/>
          </p:cNvPicPr>
          <p:nvPr/>
        </p:nvPicPr>
        <p:blipFill>
          <a:blip r:embed="rId3">
            <a:extLst>
              <a:ext uri="{28A0092B-C50C-407E-A947-70E740481C1C}">
                <a14:useLocalDpi xmlns:a14="http://schemas.microsoft.com/office/drawing/2010/main" val="0"/>
              </a:ext>
            </a:extLst>
          </a:blip>
          <a:srcRect b="22185"/>
          <a:stretch>
            <a:fillRect/>
          </a:stretch>
        </p:blipFill>
        <p:spPr bwMode="auto">
          <a:xfrm>
            <a:off x="1391444" y="2532882"/>
            <a:ext cx="2805112"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文字方塊 14"/>
          <p:cNvSpPr txBox="1">
            <a:spLocks noChangeArrowheads="1"/>
          </p:cNvSpPr>
          <p:nvPr/>
        </p:nvSpPr>
        <p:spPr bwMode="auto">
          <a:xfrm>
            <a:off x="1246981" y="5630095"/>
            <a:ext cx="6913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latin typeface="Arial" pitchFamily="34" charset="0"/>
              </a:rPr>
              <a:t>由加速度的方向可以推論出萬有引力是由受力者指向施力者的中心。</a:t>
            </a:r>
          </a:p>
        </p:txBody>
      </p:sp>
      <p:sp>
        <p:nvSpPr>
          <p:cNvPr id="2" name="矩形 1"/>
          <p:cNvSpPr/>
          <p:nvPr/>
        </p:nvSpPr>
        <p:spPr>
          <a:xfrm>
            <a:off x="1360574" y="836712"/>
            <a:ext cx="7056511" cy="369332"/>
          </a:xfrm>
          <a:prstGeom prst="rect">
            <a:avLst/>
          </a:prstGeom>
        </p:spPr>
        <p:txBody>
          <a:bodyPr wrap="square">
            <a:spAutoFit/>
          </a:bodyPr>
          <a:lstStyle/>
          <a:p>
            <a:r>
              <a:rPr lang="zh-TW" altLang="en-US" sz="1800" dirty="0">
                <a:latin typeface="Arial" pitchFamily="34" charset="0"/>
              </a:rPr>
              <a:t>算命的第一步是找到力與位置等物理量之間的關係：</a:t>
            </a:r>
            <a:endParaRPr lang="zh-TW" altLang="en-US" sz="1800" dirty="0"/>
          </a:p>
        </p:txBody>
      </p: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F2309B00-93D3-8536-13D4-AA6567870BA5}"/>
                  </a:ext>
                </a:extLst>
              </p:cNvPr>
              <p:cNvSpPr txBox="1"/>
              <p:nvPr/>
            </p:nvSpPr>
            <p:spPr bwMode="auto">
              <a:xfrm>
                <a:off x="6729420" y="836712"/>
                <a:ext cx="1054006" cy="310598"/>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kumimoji="1" lang="zh-TW" altLang="en-US" sz="1800" i="1" smtClean="0">
                              <a:latin typeface="Cambria Math" panose="02040503050406030204" pitchFamily="18" charset="0"/>
                            </a:rPr>
                          </m:ctrlPr>
                        </m:accPr>
                        <m:e>
                          <m:r>
                            <a:rPr kumimoji="1" lang="en-US" altLang="zh-TW" sz="1800" b="0" i="1" smtClean="0">
                              <a:latin typeface="Cambria Math" panose="02040503050406030204" pitchFamily="18" charset="0"/>
                            </a:rPr>
                            <m:t>𝐹</m:t>
                          </m:r>
                        </m:e>
                      </m:acc>
                      <m:d>
                        <m:dPr>
                          <m:ctrlPr>
                            <a:rPr kumimoji="1" lang="en-US" altLang="zh-TW" sz="1800" i="1" smtClean="0">
                              <a:latin typeface="Cambria Math" panose="02040503050406030204" pitchFamily="18" charset="0"/>
                            </a:rPr>
                          </m:ctrlPr>
                        </m:dPr>
                        <m:e>
                          <m:acc>
                            <m:accPr>
                              <m:chr m:val="⃗"/>
                              <m:ctrlPr>
                                <a:rPr kumimoji="1" lang="en-US" altLang="zh-TW" sz="1800" i="1" smtClean="0">
                                  <a:latin typeface="Cambria Math" panose="02040503050406030204" pitchFamily="18" charset="0"/>
                                </a:rPr>
                              </m:ctrlPr>
                            </m:accPr>
                            <m:e>
                              <m:r>
                                <a:rPr kumimoji="1" lang="en-US" altLang="zh-TW" sz="1800" b="0" i="1" smtClean="0">
                                  <a:latin typeface="Cambria Math" panose="02040503050406030204" pitchFamily="18" charset="0"/>
                                </a:rPr>
                                <m:t>𝑟</m:t>
                              </m:r>
                            </m:e>
                          </m:acc>
                          <m:r>
                            <a:rPr kumimoji="1" lang="en-US" altLang="zh-TW" sz="1800" b="0" i="1" smtClean="0">
                              <a:latin typeface="Cambria Math" panose="02040503050406030204" pitchFamily="18" charset="0"/>
                            </a:rPr>
                            <m:t>,</m:t>
                          </m:r>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𝑣</m:t>
                              </m:r>
                            </m:e>
                          </m:acc>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ea typeface="Cambria Math" panose="02040503050406030204" pitchFamily="18" charset="0"/>
                            </a:rPr>
                            <m:t>⋯</m:t>
                          </m:r>
                        </m:e>
                      </m:d>
                    </m:oMath>
                  </m:oMathPara>
                </a14:m>
                <a:endParaRPr kumimoji="1" lang="zh-TW" altLang="en-US" sz="1800" dirty="0"/>
              </a:p>
            </p:txBody>
          </p:sp>
        </mc:Choice>
        <mc:Fallback xmlns="">
          <p:sp>
            <p:nvSpPr>
              <p:cNvPr id="3" name="文字方塊 2">
                <a:extLst>
                  <a:ext uri="{FF2B5EF4-FFF2-40B4-BE49-F238E27FC236}">
                    <a16:creationId xmlns:a16="http://schemas.microsoft.com/office/drawing/2014/main" id="{F2309B00-93D3-8536-13D4-AA6567870BA5}"/>
                  </a:ext>
                </a:extLst>
              </p:cNvPr>
              <p:cNvSpPr txBox="1">
                <a:spLocks noRot="1" noChangeAspect="1" noMove="1" noResize="1" noEditPoints="1" noAdjustHandles="1" noChangeArrowheads="1" noChangeShapeType="1" noTextEdit="1"/>
              </p:cNvSpPr>
              <p:nvPr/>
            </p:nvSpPr>
            <p:spPr bwMode="auto">
              <a:xfrm>
                <a:off x="6729420" y="836712"/>
                <a:ext cx="1054006" cy="310598"/>
              </a:xfrm>
              <a:prstGeom prst="rect">
                <a:avLst/>
              </a:prstGeom>
              <a:blipFill>
                <a:blip r:embed="rId4"/>
                <a:stretch>
                  <a:fillRect l="-3571" t="-26923" b="-769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14">
                <a:extLst>
                  <a:ext uri="{FF2B5EF4-FFF2-40B4-BE49-F238E27FC236}">
                    <a16:creationId xmlns:a16="http://schemas.microsoft.com/office/drawing/2014/main" id="{C7BD0D1F-F051-E73C-2E18-94D8E4080B8F}"/>
                  </a:ext>
                </a:extLst>
              </p:cNvPr>
              <p:cNvSpPr txBox="1"/>
              <p:nvPr/>
            </p:nvSpPr>
            <p:spPr bwMode="auto">
              <a:xfrm>
                <a:off x="6357331" y="1352717"/>
                <a:ext cx="1426095" cy="516745"/>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kumimoji="1" lang="zh-TW" altLang="en-US" sz="1800" i="1" smtClean="0">
                              <a:latin typeface="Cambria Math" panose="02040503050406030204" pitchFamily="18" charset="0"/>
                            </a:rPr>
                          </m:ctrlPr>
                        </m:accPr>
                        <m:e>
                          <m:r>
                            <a:rPr kumimoji="1" lang="en-US" altLang="zh-TW" sz="1800" b="0" i="1" smtClean="0">
                              <a:latin typeface="Cambria Math" panose="02040503050406030204" pitchFamily="18" charset="0"/>
                            </a:rPr>
                            <m:t>𝐹</m:t>
                          </m:r>
                        </m:e>
                      </m:acc>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𝐺</m:t>
                      </m:r>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𝑚𝑀</m:t>
                          </m:r>
                        </m:num>
                        <m:den>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𝑟</m:t>
                              </m:r>
                            </m:e>
                            <m:sup>
                              <m:r>
                                <a:rPr kumimoji="1" lang="en-US" altLang="zh-TW" sz="1800" b="0" i="1" smtClean="0">
                                  <a:latin typeface="Cambria Math" panose="02040503050406030204" pitchFamily="18" charset="0"/>
                                </a:rPr>
                                <m:t>2</m:t>
                              </m:r>
                            </m:sup>
                          </m:sSup>
                        </m:den>
                      </m:f>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𝑟</m:t>
                          </m:r>
                        </m:e>
                      </m:acc>
                    </m:oMath>
                  </m:oMathPara>
                </a14:m>
                <a:endParaRPr kumimoji="1" lang="zh-TW" altLang="en-US" sz="1800" dirty="0"/>
              </a:p>
            </p:txBody>
          </p:sp>
        </mc:Choice>
        <mc:Fallback xmlns="">
          <p:sp>
            <p:nvSpPr>
              <p:cNvPr id="4" name="文字方塊 14">
                <a:extLst>
                  <a:ext uri="{FF2B5EF4-FFF2-40B4-BE49-F238E27FC236}">
                    <a16:creationId xmlns:a16="http://schemas.microsoft.com/office/drawing/2014/main" id="{C7BD0D1F-F051-E73C-2E18-94D8E4080B8F}"/>
                  </a:ext>
                </a:extLst>
              </p:cNvPr>
              <p:cNvSpPr txBox="1">
                <a:spLocks noRot="1" noChangeAspect="1" noMove="1" noResize="1" noEditPoints="1" noAdjustHandles="1" noChangeArrowheads="1" noChangeShapeType="1" noTextEdit="1"/>
              </p:cNvSpPr>
              <p:nvPr/>
            </p:nvSpPr>
            <p:spPr bwMode="auto">
              <a:xfrm>
                <a:off x="6357331" y="1352717"/>
                <a:ext cx="1426095" cy="516745"/>
              </a:xfrm>
              <a:prstGeom prst="rect">
                <a:avLst/>
              </a:prstGeom>
              <a:blipFill>
                <a:blip r:embed="rId5"/>
                <a:stretch>
                  <a:fillRect l="-2655" t="-2381" r="-1770" b="-9524"/>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圖片 1" descr="snap.jpg"/>
          <p:cNvPicPr>
            <a:picLocks noChangeAspect="1"/>
          </p:cNvPicPr>
          <p:nvPr/>
        </p:nvPicPr>
        <p:blipFill rotWithShape="1">
          <a:blip r:embed="rId2">
            <a:extLst>
              <a:ext uri="{28A0092B-C50C-407E-A947-70E740481C1C}">
                <a14:useLocalDpi xmlns:a14="http://schemas.microsoft.com/office/drawing/2010/main" val="0"/>
              </a:ext>
            </a:extLst>
          </a:blip>
          <a:srcRect l="1565" t="12173" r="44845" b="19566"/>
          <a:stretch/>
        </p:blipFill>
        <p:spPr bwMode="auto">
          <a:xfrm>
            <a:off x="1311279" y="2996952"/>
            <a:ext cx="4456188" cy="373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6" name="Picture 5" descr="0615c"/>
          <p:cNvPicPr>
            <a:picLocks noChangeAspect="1" noChangeArrowheads="1"/>
          </p:cNvPicPr>
          <p:nvPr/>
        </p:nvPicPr>
        <p:blipFill>
          <a:blip r:embed="rId3">
            <a:extLst>
              <a:ext uri="{28A0092B-C50C-407E-A947-70E740481C1C}">
                <a14:useLocalDpi xmlns:a14="http://schemas.microsoft.com/office/drawing/2010/main" val="0"/>
              </a:ext>
            </a:extLst>
          </a:blip>
          <a:srcRect b="8257"/>
          <a:stretch>
            <a:fillRect/>
          </a:stretch>
        </p:blipFill>
        <p:spPr bwMode="auto">
          <a:xfrm>
            <a:off x="6012160" y="4221088"/>
            <a:ext cx="2405063"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8" descr="C:\Users\Chia-Hung Chang\Downloads\Data\Serway\VII\Media\Images\chapter44\4409.jpg"/>
          <p:cNvPicPr>
            <a:picLocks noChangeAspect="1" noChangeArrowheads="1"/>
          </p:cNvPicPr>
          <p:nvPr/>
        </p:nvPicPr>
        <p:blipFill>
          <a:blip r:embed="rId4">
            <a:extLst>
              <a:ext uri="{28A0092B-C50C-407E-A947-70E740481C1C}">
                <a14:useLocalDpi xmlns:a14="http://schemas.microsoft.com/office/drawing/2010/main" val="0"/>
              </a:ext>
            </a:extLst>
          </a:blip>
          <a:srcRect b="3281"/>
          <a:stretch>
            <a:fillRect/>
          </a:stretch>
        </p:blipFill>
        <p:spPr bwMode="auto">
          <a:xfrm>
            <a:off x="1691680" y="188640"/>
            <a:ext cx="175418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7828" name="Object 2"/>
          <p:cNvGraphicFramePr>
            <a:graphicFrameLocks noChangeAspect="1"/>
          </p:cNvGraphicFramePr>
          <p:nvPr>
            <p:extLst>
              <p:ext uri="{D42A27DB-BD31-4B8C-83A1-F6EECF244321}">
                <p14:modId xmlns:p14="http://schemas.microsoft.com/office/powerpoint/2010/main" val="4282490562"/>
              </p:ext>
            </p:extLst>
          </p:nvPr>
        </p:nvGraphicFramePr>
        <p:xfrm>
          <a:off x="1845667" y="188640"/>
          <a:ext cx="216895" cy="300038"/>
        </p:xfrm>
        <a:graphic>
          <a:graphicData uri="http://schemas.openxmlformats.org/presentationml/2006/ole">
            <mc:AlternateContent xmlns:mc="http://schemas.openxmlformats.org/markup-compatibility/2006">
              <mc:Choice xmlns:v="urn:schemas-microsoft-com:vml" Requires="v">
                <p:oleObj name="方程式" r:id="rId5" imgW="165028" imgH="228501" progId="Equation.3">
                  <p:embed/>
                </p:oleObj>
              </mc:Choice>
              <mc:Fallback>
                <p:oleObj name="方程式" r:id="rId5" imgW="165028" imgH="228501"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5667" y="188640"/>
                        <a:ext cx="216895" cy="300038"/>
                      </a:xfrm>
                      <a:prstGeom prst="rect">
                        <a:avLst/>
                      </a:prstGeom>
                      <a:solidFill>
                        <a:schemeClr val="bg1"/>
                      </a:solidFill>
                      <a:ln>
                        <a:noFill/>
                      </a:ln>
                      <a:effectLst/>
                    </p:spPr>
                  </p:pic>
                </p:oleObj>
              </mc:Fallback>
            </mc:AlternateContent>
          </a:graphicData>
        </a:graphic>
      </p:graphicFrame>
      <p:graphicFrame>
        <p:nvGraphicFramePr>
          <p:cNvPr id="77829" name="Object 3"/>
          <p:cNvGraphicFramePr>
            <a:graphicFrameLocks noChangeAspect="1"/>
          </p:cNvGraphicFramePr>
          <p:nvPr>
            <p:extLst>
              <p:ext uri="{D42A27DB-BD31-4B8C-83A1-F6EECF244321}">
                <p14:modId xmlns:p14="http://schemas.microsoft.com/office/powerpoint/2010/main" val="2053643196"/>
              </p:ext>
            </p:extLst>
          </p:nvPr>
        </p:nvGraphicFramePr>
        <p:xfrm>
          <a:off x="6341194" y="4221088"/>
          <a:ext cx="240601" cy="351544"/>
        </p:xfrm>
        <a:graphic>
          <a:graphicData uri="http://schemas.openxmlformats.org/presentationml/2006/ole">
            <mc:AlternateContent xmlns:mc="http://schemas.openxmlformats.org/markup-compatibility/2006">
              <mc:Choice xmlns:v="urn:schemas-microsoft-com:vml" Requires="v">
                <p:oleObj name="方程式" r:id="rId7" imgW="164957" imgH="241091" progId="Equation.3">
                  <p:embed/>
                </p:oleObj>
              </mc:Choice>
              <mc:Fallback>
                <p:oleObj name="方程式" r:id="rId7" imgW="164957" imgH="241091"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1194" y="4221088"/>
                        <a:ext cx="240601" cy="351544"/>
                      </a:xfrm>
                      <a:prstGeom prst="rect">
                        <a:avLst/>
                      </a:prstGeom>
                      <a:solidFill>
                        <a:schemeClr val="bg1"/>
                      </a:solidFill>
                      <a:ln>
                        <a:noFill/>
                      </a:ln>
                      <a:effectLst/>
                    </p:spPr>
                  </p:pic>
                </p:oleObj>
              </mc:Fallback>
            </mc:AlternateContent>
          </a:graphicData>
        </a:graphic>
      </p:graphicFrame>
      <p:sp>
        <p:nvSpPr>
          <p:cNvPr id="7" name="矩形 6"/>
          <p:cNvSpPr/>
          <p:nvPr/>
        </p:nvSpPr>
        <p:spPr>
          <a:xfrm>
            <a:off x="1701205" y="453753"/>
            <a:ext cx="215900"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p:cNvSpPr txBox="1"/>
          <p:nvPr/>
        </p:nvSpPr>
        <p:spPr bwMode="auto">
          <a:xfrm>
            <a:off x="3539373" y="980728"/>
            <a:ext cx="1680699" cy="369332"/>
          </a:xfrm>
          <a:prstGeom prst="rect">
            <a:avLst/>
          </a:prstGeom>
          <a:noFill/>
          <a:ln w="9525">
            <a:noFill/>
            <a:miter lim="800000"/>
            <a:headEnd/>
            <a:tailEnd/>
          </a:ln>
        </p:spPr>
        <p:txBody>
          <a:bodyPr wrap="square" rtlCol="0">
            <a:spAutoFit/>
          </a:bodyPr>
          <a:lstStyle/>
          <a:p>
            <a:pPr>
              <a:spcBef>
                <a:spcPct val="50000"/>
              </a:spcBef>
            </a:pPr>
            <a:r>
              <a:rPr lang="zh-TW" altLang="en-US" sz="1800" dirty="0"/>
              <a:t>水平速度</a:t>
            </a:r>
          </a:p>
        </p:txBody>
      </p:sp>
      <p:sp>
        <p:nvSpPr>
          <p:cNvPr id="3" name="文字方塊 2"/>
          <p:cNvSpPr txBox="1"/>
          <p:nvPr/>
        </p:nvSpPr>
        <p:spPr bwMode="auto">
          <a:xfrm>
            <a:off x="6005731" y="3656035"/>
            <a:ext cx="115212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垂直速度</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163CB677-A225-0041-B175-684494CDE645}"/>
                  </a:ext>
                </a:extLst>
              </p:cNvPr>
              <p:cNvSpPr txBox="1"/>
              <p:nvPr/>
            </p:nvSpPr>
            <p:spPr bwMode="auto">
              <a:xfrm>
                <a:off x="6012160" y="2996952"/>
                <a:ext cx="2919197" cy="513667"/>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𝑦</m:t>
                          </m:r>
                        </m:sub>
                      </m:sSub>
                      <m:r>
                        <a:rPr kumimoji="1" lang="en-US" altLang="zh-TW" sz="1800" b="0" i="1" smtClean="0">
                          <a:latin typeface="Cambria Math" panose="02040503050406030204" pitchFamily="18" charset="0"/>
                        </a:rPr>
                        <m:t>=</m:t>
                      </m:r>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𝑦</m:t>
                              </m:r>
                              <m:r>
                                <a:rPr lang="en-US" altLang="zh-TW" sz="1800" b="0" i="1" smtClean="0">
                                  <a:latin typeface="Cambria Math" panose="02040503050406030204" pitchFamily="18" charset="0"/>
                                </a:rPr>
                                <m:t>0</m:t>
                              </m:r>
                            </m:sub>
                          </m:sSub>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𝑚𝑔</m:t>
                              </m:r>
                            </m:num>
                            <m:den>
                              <m:r>
                                <a:rPr lang="en-US" altLang="zh-TW" sz="1800" i="1">
                                  <a:latin typeface="Cambria Math" panose="02040503050406030204" pitchFamily="18" charset="0"/>
                                </a:rPr>
                                <m:t>𝑘</m:t>
                              </m:r>
                            </m:den>
                          </m:f>
                        </m:e>
                      </m:d>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m:t>
                          </m:r>
                          <m:f>
                            <m:fPr>
                              <m:ctrlPr>
                                <a:rPr lang="en-US" altLang="zh-TW" sz="1800" i="1" dirty="0">
                                  <a:latin typeface="Cambria Math" panose="02040503050406030204" pitchFamily="18" charset="0"/>
                                </a:rPr>
                              </m:ctrlPr>
                            </m:fPr>
                            <m:num>
                              <m:r>
                                <a:rPr lang="en-US" altLang="zh-TW" sz="1800" i="1" dirty="0">
                                  <a:latin typeface="Cambria Math" panose="02040503050406030204" pitchFamily="18" charset="0"/>
                                </a:rPr>
                                <m:t>𝑘</m:t>
                              </m:r>
                            </m:num>
                            <m:den>
                              <m:r>
                                <a:rPr lang="en-US" altLang="zh-TW" sz="1800" i="1" dirty="0">
                                  <a:latin typeface="Cambria Math" panose="02040503050406030204" pitchFamily="18" charset="0"/>
                                </a:rPr>
                                <m:t>𝑚</m:t>
                              </m:r>
                            </m:den>
                          </m:f>
                          <m:r>
                            <a:rPr lang="en-US" altLang="zh-TW" sz="1800" i="1" dirty="0">
                              <a:latin typeface="Cambria Math" panose="02040503050406030204" pitchFamily="18" charset="0"/>
                            </a:rPr>
                            <m:t>𝑡</m:t>
                          </m:r>
                        </m:sup>
                      </m:sSup>
                      <m:r>
                        <a:rPr lang="en-US" altLang="zh-TW" sz="1800" b="0" i="1" dirty="0"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𝑚𝑔</m:t>
                          </m:r>
                        </m:num>
                        <m:den>
                          <m:r>
                            <a:rPr lang="en-US" altLang="zh-TW" sz="1800" i="1">
                              <a:latin typeface="Cambria Math" panose="02040503050406030204" pitchFamily="18" charset="0"/>
                            </a:rPr>
                            <m:t>𝑘</m:t>
                          </m:r>
                        </m:den>
                      </m:f>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163CB677-A225-0041-B175-684494CDE645}"/>
                  </a:ext>
                </a:extLst>
              </p:cNvPr>
              <p:cNvSpPr txBox="1">
                <a:spLocks noRot="1" noChangeAspect="1" noMove="1" noResize="1" noEditPoints="1" noAdjustHandles="1" noChangeArrowheads="1" noChangeShapeType="1" noTextEdit="1"/>
              </p:cNvSpPr>
              <p:nvPr/>
            </p:nvSpPr>
            <p:spPr bwMode="auto">
              <a:xfrm>
                <a:off x="6012160" y="2996952"/>
                <a:ext cx="2919197" cy="513667"/>
              </a:xfrm>
              <a:prstGeom prst="rect">
                <a:avLst/>
              </a:prstGeom>
              <a:blipFill>
                <a:blip r:embed="rId10"/>
                <a:stretch>
                  <a:fillRect l="-433" r="-1299" b="-14634"/>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26A75E1A-2C1B-3149-83E1-FEBCC2AB2CAC}"/>
                  </a:ext>
                </a:extLst>
              </p:cNvPr>
              <p:cNvSpPr txBox="1"/>
              <p:nvPr/>
            </p:nvSpPr>
            <p:spPr bwMode="auto">
              <a:xfrm>
                <a:off x="4716016" y="916772"/>
                <a:ext cx="1409297" cy="408766"/>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r>
                            <a:rPr lang="en-US" altLang="zh-TW" sz="1800" i="1">
                              <a:latin typeface="Cambria Math" panose="02040503050406030204" pitchFamily="18" charset="0"/>
                            </a:rPr>
                            <m:t>0</m:t>
                          </m:r>
                        </m:sub>
                      </m:sSub>
                      <m:sSup>
                        <m:sSupPr>
                          <m:ctrlPr>
                            <a:rPr lang="zh-TW" altLang="en-US" sz="1800" i="1" dirty="0" smtClean="0">
                              <a:latin typeface="Cambria Math" panose="02040503050406030204" pitchFamily="18" charset="0"/>
                            </a:rPr>
                          </m:ctrlPr>
                        </m:sSupPr>
                        <m:e>
                          <m:r>
                            <a:rPr lang="en-US" altLang="zh-TW" sz="1800" b="0" i="1" dirty="0" smtClean="0">
                              <a:latin typeface="Cambria Math" panose="02040503050406030204" pitchFamily="18" charset="0"/>
                            </a:rPr>
                            <m:t>𝑒</m:t>
                          </m:r>
                        </m:e>
                        <m:sup>
                          <m:r>
                            <a:rPr lang="en-US" altLang="zh-TW" sz="1800" b="0" i="1" dirty="0" smtClean="0">
                              <a:latin typeface="Cambria Math" panose="02040503050406030204" pitchFamily="18" charset="0"/>
                            </a:rPr>
                            <m:t>−</m:t>
                          </m:r>
                          <m:f>
                            <m:fPr>
                              <m:ctrlPr>
                                <a:rPr lang="en-US" altLang="zh-TW" sz="1800" b="0" i="1" dirty="0" smtClean="0">
                                  <a:latin typeface="Cambria Math" panose="02040503050406030204" pitchFamily="18" charset="0"/>
                                </a:rPr>
                              </m:ctrlPr>
                            </m:fPr>
                            <m:num>
                              <m:r>
                                <a:rPr lang="en-US" altLang="zh-TW" sz="1800" b="0" i="1" dirty="0" smtClean="0">
                                  <a:latin typeface="Cambria Math" panose="02040503050406030204" pitchFamily="18" charset="0"/>
                                </a:rPr>
                                <m:t>𝑘</m:t>
                              </m:r>
                            </m:num>
                            <m:den>
                              <m:r>
                                <a:rPr lang="en-US" altLang="zh-TW" sz="1800" b="0" i="1" dirty="0" smtClean="0">
                                  <a:latin typeface="Cambria Math" panose="02040503050406030204" pitchFamily="18" charset="0"/>
                                </a:rPr>
                                <m:t>𝑚</m:t>
                              </m:r>
                            </m:den>
                          </m:f>
                          <m:r>
                            <a:rPr lang="en-US" altLang="zh-TW" sz="1800" b="0" i="1" dirty="0" smtClean="0">
                              <a:latin typeface="Cambria Math" panose="02040503050406030204" pitchFamily="18" charset="0"/>
                            </a:rPr>
                            <m:t>𝑡</m:t>
                          </m:r>
                        </m:sup>
                      </m:sSup>
                    </m:oMath>
                  </m:oMathPara>
                </a14:m>
                <a:endParaRPr kumimoji="1" lang="zh-TW" altLang="en-US" sz="1800" dirty="0"/>
              </a:p>
            </p:txBody>
          </p:sp>
        </mc:Choice>
        <mc:Fallback xmlns="">
          <p:sp>
            <p:nvSpPr>
              <p:cNvPr id="11" name="文字方塊 10">
                <a:extLst>
                  <a:ext uri="{FF2B5EF4-FFF2-40B4-BE49-F238E27FC236}">
                    <a16:creationId xmlns:a16="http://schemas.microsoft.com/office/drawing/2014/main" id="{26A75E1A-2C1B-3149-83E1-FEBCC2AB2CAC}"/>
                  </a:ext>
                </a:extLst>
              </p:cNvPr>
              <p:cNvSpPr txBox="1">
                <a:spLocks noRot="1" noChangeAspect="1" noMove="1" noResize="1" noEditPoints="1" noAdjustHandles="1" noChangeArrowheads="1" noChangeShapeType="1" noTextEdit="1"/>
              </p:cNvSpPr>
              <p:nvPr/>
            </p:nvSpPr>
            <p:spPr bwMode="auto">
              <a:xfrm>
                <a:off x="4716016" y="916772"/>
                <a:ext cx="1409297" cy="408766"/>
              </a:xfrm>
              <a:prstGeom prst="rect">
                <a:avLst/>
              </a:prstGeom>
              <a:blipFill>
                <a:blip r:embed="rId11"/>
                <a:stretch>
                  <a:fillRect l="-893" b="-12500"/>
                </a:stretch>
              </a:blipFill>
              <a:ln w="9525">
                <a:noFill/>
                <a:miter lim="800000"/>
                <a:headEnd/>
                <a:tailEnd/>
              </a:ln>
            </p:spPr>
            <p:txBody>
              <a:bodyPr/>
              <a:lstStyle/>
              <a:p>
                <a:r>
                  <a:rPr lang="zh-TW" altLang="en-US">
                    <a:noFill/>
                  </a:rPr>
                  <a:t> </a:t>
                </a:r>
              </a:p>
            </p:txBody>
          </p:sp>
        </mc:Fallback>
      </mc:AlternateContent>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D:\Dropbox\Documents\課程\YoungTextBook\Images\Chapter03\A_Images\A_Figures_and_Photos\03_20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052513"/>
            <a:ext cx="6402388"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6950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文字方塊 1"/>
          <p:cNvSpPr txBox="1">
            <a:spLocks noChangeArrowheads="1"/>
          </p:cNvSpPr>
          <p:nvPr/>
        </p:nvSpPr>
        <p:spPr bwMode="auto">
          <a:xfrm>
            <a:off x="2268538" y="188913"/>
            <a:ext cx="4498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一般代數方程式的解通常是 </a:t>
            </a:r>
            <a:r>
              <a:rPr lang="en-US" altLang="zh-TW" sz="1800">
                <a:solidFill>
                  <a:srgbClr val="FF0000"/>
                </a:solidFill>
              </a:rPr>
              <a:t>No wiggle room</a:t>
            </a:r>
            <a:endParaRPr lang="zh-TW" altLang="en-US" sz="1800">
              <a:solidFill>
                <a:srgbClr val="FF0000"/>
              </a:solidFill>
            </a:endParaRPr>
          </a:p>
        </p:txBody>
      </p:sp>
      <p:pic>
        <p:nvPicPr>
          <p:cNvPr id="78850" name="Picture 2" descr="http://www.thesupercars.org/wp-content/uploads/2008/01/ferrari-enzo-track-turn-thumbn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300" y="1071563"/>
            <a:ext cx="4418013"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6" descr="http://www.babez.de/porsche/cayennegts/porsche-cayenne-gt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3933825"/>
            <a:ext cx="335756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a:spLocks noChangeArrowheads="1"/>
          </p:cNvSpPr>
          <p:nvPr/>
        </p:nvSpPr>
        <p:spPr bwMode="auto">
          <a:xfrm>
            <a:off x="395288" y="3429000"/>
            <a:ext cx="8353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微分方程式的解需要刻意讓自己挪出足夠的空間與自由度，才能滿足起始條件。</a:t>
            </a:r>
          </a:p>
        </p:txBody>
      </p:sp>
      <p:pic>
        <p:nvPicPr>
          <p:cNvPr id="78853" name="Picture 6" descr="http://farm1.static.flickr.com/55/121108808_4dfd9dc5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0" y="714375"/>
            <a:ext cx="1827213"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8" descr="http://graphics8.nytimes.com/images/2006/10/15/travel/15journey_6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71625"/>
            <a:ext cx="257175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8855" name="Object 8"/>
          <p:cNvGraphicFramePr>
            <a:graphicFrameLocks noChangeAspect="1"/>
          </p:cNvGraphicFramePr>
          <p:nvPr/>
        </p:nvGraphicFramePr>
        <p:xfrm>
          <a:off x="4140200" y="600075"/>
          <a:ext cx="1079500" cy="307975"/>
        </p:xfrm>
        <a:graphic>
          <a:graphicData uri="http://schemas.openxmlformats.org/presentationml/2006/ole">
            <mc:AlternateContent xmlns:mc="http://schemas.openxmlformats.org/markup-compatibility/2006">
              <mc:Choice xmlns:v="urn:schemas-microsoft-com:vml" Requires="v">
                <p:oleObj name="方程式" r:id="rId6" imgW="621760" imgH="177646" progId="Equation.3">
                  <p:embed/>
                </p:oleObj>
              </mc:Choice>
              <mc:Fallback>
                <p:oleObj name="方程式" r:id="rId6" imgW="621760" imgH="177646"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600075"/>
                        <a:ext cx="1079500" cy="30797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0A6BF84B-EF92-1447-941F-BE35B440ACDC}"/>
                  </a:ext>
                </a:extLst>
              </p:cNvPr>
              <p:cNvSpPr txBox="1"/>
              <p:nvPr/>
            </p:nvSpPr>
            <p:spPr bwMode="auto">
              <a:xfrm>
                <a:off x="6542937" y="4915609"/>
                <a:ext cx="1058751" cy="55579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r>
                            <a:rPr kumimoji="1" lang="en-US" altLang="zh-TW" sz="1800" b="0" i="1" smtClean="0">
                              <a:latin typeface="Cambria Math" panose="02040503050406030204" pitchFamily="18" charset="0"/>
                            </a:rPr>
                            <m:t>𝑦</m:t>
                          </m:r>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0A6BF84B-EF92-1447-941F-BE35B440ACDC}"/>
                  </a:ext>
                </a:extLst>
              </p:cNvPr>
              <p:cNvSpPr txBox="1">
                <a:spLocks noRot="1" noChangeAspect="1" noMove="1" noResize="1" noEditPoints="1" noAdjustHandles="1" noChangeArrowheads="1" noChangeShapeType="1" noTextEdit="1"/>
              </p:cNvSpPr>
              <p:nvPr/>
            </p:nvSpPr>
            <p:spPr bwMode="auto">
              <a:xfrm>
                <a:off x="6542937" y="4915609"/>
                <a:ext cx="1058751" cy="555793"/>
              </a:xfrm>
              <a:prstGeom prst="rect">
                <a:avLst/>
              </a:prstGeom>
              <a:blipFill>
                <a:blip r:embed="rId9"/>
                <a:stretch>
                  <a:fillRect l="-3529" r="-3529" b="-11111"/>
                </a:stretch>
              </a:blipFill>
              <a:ln w="9525">
                <a:noFill/>
                <a:miter lim="800000"/>
                <a:headEnd/>
                <a:tailEnd/>
              </a:ln>
            </p:spPr>
            <p:txBody>
              <a:bodyPr/>
              <a:lstStyle/>
              <a:p>
                <a:r>
                  <a:rPr lang="zh-TW" altLang="en-US">
                    <a:noFill/>
                  </a:rPr>
                  <a:t> </a:t>
                </a:r>
              </a:p>
            </p:txBody>
          </p:sp>
        </mc:Fallback>
      </mc:AlternateContent>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79878" name="Line 8"/>
          <p:cNvSpPr>
            <a:spLocks noChangeShapeType="1"/>
          </p:cNvSpPr>
          <p:nvPr/>
        </p:nvSpPr>
        <p:spPr bwMode="auto">
          <a:xfrm flipV="1">
            <a:off x="2411413" y="4076700"/>
            <a:ext cx="6477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9881" name="Line 8"/>
          <p:cNvSpPr>
            <a:spLocks noChangeShapeType="1"/>
          </p:cNvSpPr>
          <p:nvPr/>
        </p:nvSpPr>
        <p:spPr bwMode="auto">
          <a:xfrm flipV="1">
            <a:off x="5292725" y="4149725"/>
            <a:ext cx="6477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9882" name="Line 8"/>
          <p:cNvSpPr>
            <a:spLocks noChangeShapeType="1"/>
          </p:cNvSpPr>
          <p:nvPr/>
        </p:nvSpPr>
        <p:spPr bwMode="auto">
          <a:xfrm flipV="1">
            <a:off x="2700338" y="1844675"/>
            <a:ext cx="6477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9883" name="Line 8"/>
          <p:cNvSpPr>
            <a:spLocks noChangeShapeType="1"/>
          </p:cNvSpPr>
          <p:nvPr/>
        </p:nvSpPr>
        <p:spPr bwMode="auto">
          <a:xfrm flipV="1">
            <a:off x="5076825" y="1844675"/>
            <a:ext cx="6477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9884" name="文字方塊 20"/>
          <p:cNvSpPr txBox="1">
            <a:spLocks noChangeArrowheads="1"/>
          </p:cNvSpPr>
          <p:nvPr/>
        </p:nvSpPr>
        <p:spPr bwMode="auto">
          <a:xfrm>
            <a:off x="1042988" y="2276475"/>
            <a:ext cx="216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齊次微分方程</a:t>
            </a:r>
          </a:p>
        </p:txBody>
      </p:sp>
      <p:sp>
        <p:nvSpPr>
          <p:cNvPr id="79885" name="文字方塊 21"/>
          <p:cNvSpPr txBox="1">
            <a:spLocks noChangeArrowheads="1"/>
          </p:cNvSpPr>
          <p:nvPr/>
        </p:nvSpPr>
        <p:spPr bwMode="auto">
          <a:xfrm>
            <a:off x="971550" y="4508500"/>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非齊次微分方程</a:t>
            </a:r>
          </a:p>
        </p:txBody>
      </p:sp>
      <p:sp>
        <p:nvSpPr>
          <p:cNvPr id="79886" name="文字方塊 22"/>
          <p:cNvSpPr txBox="1">
            <a:spLocks noChangeArrowheads="1"/>
          </p:cNvSpPr>
          <p:nvPr/>
        </p:nvSpPr>
        <p:spPr bwMode="auto">
          <a:xfrm>
            <a:off x="971550" y="5445125"/>
            <a:ext cx="720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微分方程式的解總是會有足夠空間來容納起始條件</a:t>
            </a:r>
          </a:p>
        </p:txBody>
      </p:sp>
      <p:sp>
        <p:nvSpPr>
          <p:cNvPr id="79887" name="文字方塊 23"/>
          <p:cNvSpPr txBox="1">
            <a:spLocks noChangeArrowheads="1"/>
          </p:cNvSpPr>
          <p:nvPr/>
        </p:nvSpPr>
        <p:spPr bwMode="auto">
          <a:xfrm>
            <a:off x="4932363" y="1125538"/>
            <a:ext cx="1223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乘一常數</a:t>
            </a:r>
          </a:p>
        </p:txBody>
      </p:sp>
      <p:sp>
        <p:nvSpPr>
          <p:cNvPr id="79888" name="文字方塊 24"/>
          <p:cNvSpPr txBox="1">
            <a:spLocks noChangeArrowheads="1"/>
          </p:cNvSpPr>
          <p:nvPr/>
        </p:nvSpPr>
        <p:spPr bwMode="auto">
          <a:xfrm>
            <a:off x="5003800" y="3573463"/>
            <a:ext cx="122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加一常數</a:t>
            </a:r>
          </a:p>
        </p:txBody>
      </p:sp>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D7EE206F-98A0-0A41-8125-8019DF578DA9}"/>
                  </a:ext>
                </a:extLst>
              </p:cNvPr>
              <p:cNvSpPr txBox="1"/>
              <p:nvPr/>
            </p:nvSpPr>
            <p:spPr bwMode="auto">
              <a:xfrm>
                <a:off x="1095504" y="1589797"/>
                <a:ext cx="1397306" cy="52591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oMath>
                  </m:oMathPara>
                </a14:m>
                <a:endParaRPr kumimoji="1" lang="zh-TW" altLang="en-US" sz="1800" dirty="0"/>
              </a:p>
            </p:txBody>
          </p:sp>
        </mc:Choice>
        <mc:Fallback xmlns="">
          <p:sp>
            <p:nvSpPr>
              <p:cNvPr id="18" name="文字方塊 17">
                <a:extLst>
                  <a:ext uri="{FF2B5EF4-FFF2-40B4-BE49-F238E27FC236}">
                    <a16:creationId xmlns:a16="http://schemas.microsoft.com/office/drawing/2014/main" id="{D7EE206F-98A0-0A41-8125-8019DF578DA9}"/>
                  </a:ext>
                </a:extLst>
              </p:cNvPr>
              <p:cNvSpPr txBox="1">
                <a:spLocks noRot="1" noChangeAspect="1" noMove="1" noResize="1" noEditPoints="1" noAdjustHandles="1" noChangeArrowheads="1" noChangeShapeType="1" noTextEdit="1"/>
              </p:cNvSpPr>
              <p:nvPr/>
            </p:nvSpPr>
            <p:spPr bwMode="auto">
              <a:xfrm>
                <a:off x="1095504" y="1589797"/>
                <a:ext cx="1397306" cy="525913"/>
              </a:xfrm>
              <a:prstGeom prst="rect">
                <a:avLst/>
              </a:prstGeom>
              <a:blipFill>
                <a:blip r:embed="rId2"/>
                <a:stretch>
                  <a:fillRect l="-3604" t="-4762" b="-1428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25946312-7767-E04B-8607-F93883544A72}"/>
                  </a:ext>
                </a:extLst>
              </p:cNvPr>
              <p:cNvSpPr txBox="1"/>
              <p:nvPr/>
            </p:nvSpPr>
            <p:spPr bwMode="auto">
              <a:xfrm>
                <a:off x="3672540" y="1640292"/>
                <a:ext cx="1079783" cy="408766"/>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r>
                        <a:rPr kumimoji="1" lang="en-US" altLang="zh-TW" sz="1800" b="0" i="1" smtClean="0">
                          <a:latin typeface="Cambria Math" panose="02040503050406030204" pitchFamily="18" charset="0"/>
                        </a:rPr>
                        <m:t>=</m:t>
                      </m:r>
                      <m:sSup>
                        <m:sSupPr>
                          <m:ctrlPr>
                            <a:rPr lang="zh-TW" altLang="en-US" sz="1800" i="1" dirty="0" smtClean="0">
                              <a:latin typeface="Cambria Math" panose="02040503050406030204" pitchFamily="18" charset="0"/>
                            </a:rPr>
                          </m:ctrlPr>
                        </m:sSupPr>
                        <m:e>
                          <m:r>
                            <a:rPr lang="en-US" altLang="zh-TW" sz="1800" b="0" i="1" dirty="0" smtClean="0">
                              <a:latin typeface="Cambria Math" panose="02040503050406030204" pitchFamily="18" charset="0"/>
                            </a:rPr>
                            <m:t>𝑒</m:t>
                          </m:r>
                        </m:e>
                        <m:sup>
                          <m:r>
                            <a:rPr lang="en-US" altLang="zh-TW" sz="1800" b="0" i="1" dirty="0" smtClean="0">
                              <a:latin typeface="Cambria Math" panose="02040503050406030204" pitchFamily="18" charset="0"/>
                            </a:rPr>
                            <m:t>−</m:t>
                          </m:r>
                          <m:f>
                            <m:fPr>
                              <m:ctrlPr>
                                <a:rPr lang="en-US" altLang="zh-TW" sz="1800" b="0" i="1" dirty="0" smtClean="0">
                                  <a:latin typeface="Cambria Math" panose="02040503050406030204" pitchFamily="18" charset="0"/>
                                </a:rPr>
                              </m:ctrlPr>
                            </m:fPr>
                            <m:num>
                              <m:r>
                                <a:rPr lang="en-US" altLang="zh-TW" sz="1800" b="0" i="1" dirty="0" smtClean="0">
                                  <a:latin typeface="Cambria Math" panose="02040503050406030204" pitchFamily="18" charset="0"/>
                                </a:rPr>
                                <m:t>𝑘</m:t>
                              </m:r>
                            </m:num>
                            <m:den>
                              <m:r>
                                <a:rPr lang="en-US" altLang="zh-TW" sz="1800" b="0" i="1" dirty="0" smtClean="0">
                                  <a:latin typeface="Cambria Math" panose="02040503050406030204" pitchFamily="18" charset="0"/>
                                </a:rPr>
                                <m:t>𝑚</m:t>
                              </m:r>
                            </m:den>
                          </m:f>
                          <m:r>
                            <a:rPr lang="en-US" altLang="zh-TW" sz="1800" b="0" i="1" dirty="0" smtClean="0">
                              <a:latin typeface="Cambria Math" panose="02040503050406030204" pitchFamily="18" charset="0"/>
                            </a:rPr>
                            <m:t>𝑡</m:t>
                          </m:r>
                        </m:sup>
                      </m:sSup>
                    </m:oMath>
                  </m:oMathPara>
                </a14:m>
                <a:endParaRPr kumimoji="1" lang="zh-TW" altLang="en-US" sz="1800" dirty="0"/>
              </a:p>
            </p:txBody>
          </p:sp>
        </mc:Choice>
        <mc:Fallback xmlns="">
          <p:sp>
            <p:nvSpPr>
              <p:cNvPr id="19" name="文字方塊 18">
                <a:extLst>
                  <a:ext uri="{FF2B5EF4-FFF2-40B4-BE49-F238E27FC236}">
                    <a16:creationId xmlns:a16="http://schemas.microsoft.com/office/drawing/2014/main" id="{25946312-7767-E04B-8607-F93883544A72}"/>
                  </a:ext>
                </a:extLst>
              </p:cNvPr>
              <p:cNvSpPr txBox="1">
                <a:spLocks noRot="1" noChangeAspect="1" noMove="1" noResize="1" noEditPoints="1" noAdjustHandles="1" noChangeArrowheads="1" noChangeShapeType="1" noTextEdit="1"/>
              </p:cNvSpPr>
              <p:nvPr/>
            </p:nvSpPr>
            <p:spPr bwMode="auto">
              <a:xfrm>
                <a:off x="3672540" y="1640292"/>
                <a:ext cx="1079783" cy="408766"/>
              </a:xfrm>
              <a:prstGeom prst="rect">
                <a:avLst/>
              </a:prstGeom>
              <a:blipFill>
                <a:blip r:embed="rId3"/>
                <a:stretch>
                  <a:fillRect l="-1163" b="-9091"/>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127BDDC7-ADB7-3C43-893B-5BE16B43DAC6}"/>
                  </a:ext>
                </a:extLst>
              </p:cNvPr>
              <p:cNvSpPr txBox="1"/>
              <p:nvPr/>
            </p:nvSpPr>
            <p:spPr bwMode="auto">
              <a:xfrm>
                <a:off x="6049027" y="1615996"/>
                <a:ext cx="1227772" cy="408766"/>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𝐶</m:t>
                      </m:r>
                      <m:sSup>
                        <m:sSupPr>
                          <m:ctrlPr>
                            <a:rPr lang="zh-TW" altLang="en-US" sz="1800" i="1" dirty="0" smtClean="0">
                              <a:latin typeface="Cambria Math" panose="02040503050406030204" pitchFamily="18" charset="0"/>
                            </a:rPr>
                          </m:ctrlPr>
                        </m:sSupPr>
                        <m:e>
                          <m:r>
                            <a:rPr lang="en-US" altLang="zh-TW" sz="1800" b="0" i="1" dirty="0" smtClean="0">
                              <a:latin typeface="Cambria Math" panose="02040503050406030204" pitchFamily="18" charset="0"/>
                            </a:rPr>
                            <m:t>𝑒</m:t>
                          </m:r>
                        </m:e>
                        <m:sup>
                          <m:r>
                            <a:rPr lang="en-US" altLang="zh-TW" sz="1800" b="0" i="1" dirty="0" smtClean="0">
                              <a:latin typeface="Cambria Math" panose="02040503050406030204" pitchFamily="18" charset="0"/>
                            </a:rPr>
                            <m:t>−</m:t>
                          </m:r>
                          <m:f>
                            <m:fPr>
                              <m:ctrlPr>
                                <a:rPr lang="en-US" altLang="zh-TW" sz="1800" b="0" i="1" dirty="0" smtClean="0">
                                  <a:latin typeface="Cambria Math" panose="02040503050406030204" pitchFamily="18" charset="0"/>
                                </a:rPr>
                              </m:ctrlPr>
                            </m:fPr>
                            <m:num>
                              <m:r>
                                <a:rPr lang="en-US" altLang="zh-TW" sz="1800" b="0" i="1" dirty="0" smtClean="0">
                                  <a:latin typeface="Cambria Math" panose="02040503050406030204" pitchFamily="18" charset="0"/>
                                </a:rPr>
                                <m:t>𝑘</m:t>
                              </m:r>
                            </m:num>
                            <m:den>
                              <m:r>
                                <a:rPr lang="en-US" altLang="zh-TW" sz="1800" b="0" i="1" dirty="0" smtClean="0">
                                  <a:latin typeface="Cambria Math" panose="02040503050406030204" pitchFamily="18" charset="0"/>
                                </a:rPr>
                                <m:t>𝑚</m:t>
                              </m:r>
                            </m:den>
                          </m:f>
                          <m:r>
                            <a:rPr lang="en-US" altLang="zh-TW" sz="1800" b="0" i="1" dirty="0" smtClean="0">
                              <a:latin typeface="Cambria Math" panose="02040503050406030204" pitchFamily="18" charset="0"/>
                            </a:rPr>
                            <m:t>𝑡</m:t>
                          </m:r>
                        </m:sup>
                      </m:sSup>
                    </m:oMath>
                  </m:oMathPara>
                </a14:m>
                <a:endParaRPr kumimoji="1" lang="zh-TW" altLang="en-US" sz="1800" dirty="0"/>
              </a:p>
            </p:txBody>
          </p:sp>
        </mc:Choice>
        <mc:Fallback xmlns="">
          <p:sp>
            <p:nvSpPr>
              <p:cNvPr id="20" name="文字方塊 19">
                <a:extLst>
                  <a:ext uri="{FF2B5EF4-FFF2-40B4-BE49-F238E27FC236}">
                    <a16:creationId xmlns:a16="http://schemas.microsoft.com/office/drawing/2014/main" id="{127BDDC7-ADB7-3C43-893B-5BE16B43DAC6}"/>
                  </a:ext>
                </a:extLst>
              </p:cNvPr>
              <p:cNvSpPr txBox="1">
                <a:spLocks noRot="1" noChangeAspect="1" noMove="1" noResize="1" noEditPoints="1" noAdjustHandles="1" noChangeArrowheads="1" noChangeShapeType="1" noTextEdit="1"/>
              </p:cNvSpPr>
              <p:nvPr/>
            </p:nvSpPr>
            <p:spPr bwMode="auto">
              <a:xfrm>
                <a:off x="6049027" y="1615996"/>
                <a:ext cx="1227772" cy="408766"/>
              </a:xfrm>
              <a:prstGeom prst="rect">
                <a:avLst/>
              </a:prstGeom>
              <a:blipFill>
                <a:blip r:embed="rId4"/>
                <a:stretch>
                  <a:fillRect l="-1020" b="-9091"/>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EA8CF12A-5130-1B48-A7A2-CE333595DBAC}"/>
                  </a:ext>
                </a:extLst>
              </p:cNvPr>
              <p:cNvSpPr txBox="1"/>
              <p:nvPr/>
            </p:nvSpPr>
            <p:spPr bwMode="auto">
              <a:xfrm>
                <a:off x="6227763" y="3993783"/>
                <a:ext cx="1379929"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𝑣</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𝑔𝑡</m:t>
                      </m:r>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𝑐</m:t>
                          </m:r>
                        </m:e>
                        <m:sub>
                          <m:r>
                            <a:rPr kumimoji="1" lang="en-US" altLang="zh-TW" sz="1800" b="0" i="1" smtClean="0">
                              <a:latin typeface="Cambria Math" panose="02040503050406030204" pitchFamily="18" charset="0"/>
                            </a:rPr>
                            <m:t>1</m:t>
                          </m:r>
                        </m:sub>
                      </m:sSub>
                    </m:oMath>
                  </m:oMathPara>
                </a14:m>
                <a:endParaRPr kumimoji="1" lang="zh-TW" altLang="en-US" sz="1800" dirty="0"/>
              </a:p>
            </p:txBody>
          </p:sp>
        </mc:Choice>
        <mc:Fallback xmlns="">
          <p:sp>
            <p:nvSpPr>
              <p:cNvPr id="21" name="文字方塊 20">
                <a:extLst>
                  <a:ext uri="{FF2B5EF4-FFF2-40B4-BE49-F238E27FC236}">
                    <a16:creationId xmlns:a16="http://schemas.microsoft.com/office/drawing/2014/main" id="{EA8CF12A-5130-1B48-A7A2-CE333595DBAC}"/>
                  </a:ext>
                </a:extLst>
              </p:cNvPr>
              <p:cNvSpPr txBox="1">
                <a:spLocks noRot="1" noChangeAspect="1" noMove="1" noResize="1" noEditPoints="1" noAdjustHandles="1" noChangeArrowheads="1" noChangeShapeType="1" noTextEdit="1"/>
              </p:cNvSpPr>
              <p:nvPr/>
            </p:nvSpPr>
            <p:spPr bwMode="auto">
              <a:xfrm>
                <a:off x="6227763" y="3993783"/>
                <a:ext cx="1379929" cy="276999"/>
              </a:xfrm>
              <a:prstGeom prst="rect">
                <a:avLst/>
              </a:prstGeom>
              <a:blipFill>
                <a:blip r:embed="rId5"/>
                <a:stretch>
                  <a:fillRect l="-909" b="-3043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82DFFB2C-6213-CF48-B024-4498B4D7AE48}"/>
                  </a:ext>
                </a:extLst>
              </p:cNvPr>
              <p:cNvSpPr txBox="1"/>
              <p:nvPr/>
            </p:nvSpPr>
            <p:spPr bwMode="auto">
              <a:xfrm>
                <a:off x="1095504" y="3798888"/>
                <a:ext cx="942053" cy="525913"/>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𝑑𝑣</m:t>
                          </m:r>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oMath>
                  </m:oMathPara>
                </a14:m>
                <a:endParaRPr kumimoji="1" lang="zh-TW" altLang="en-US" sz="1800" dirty="0"/>
              </a:p>
            </p:txBody>
          </p:sp>
        </mc:Choice>
        <mc:Fallback xmlns="">
          <p:sp>
            <p:nvSpPr>
              <p:cNvPr id="22" name="文字方塊 21">
                <a:extLst>
                  <a:ext uri="{FF2B5EF4-FFF2-40B4-BE49-F238E27FC236}">
                    <a16:creationId xmlns:a16="http://schemas.microsoft.com/office/drawing/2014/main" id="{82DFFB2C-6213-CF48-B024-4498B4D7AE48}"/>
                  </a:ext>
                </a:extLst>
              </p:cNvPr>
              <p:cNvSpPr txBox="1">
                <a:spLocks noRot="1" noChangeAspect="1" noMove="1" noResize="1" noEditPoints="1" noAdjustHandles="1" noChangeArrowheads="1" noChangeShapeType="1" noTextEdit="1"/>
              </p:cNvSpPr>
              <p:nvPr/>
            </p:nvSpPr>
            <p:spPr bwMode="auto">
              <a:xfrm>
                <a:off x="1095504" y="3798888"/>
                <a:ext cx="942053" cy="525913"/>
              </a:xfrm>
              <a:prstGeom prst="rect">
                <a:avLst/>
              </a:prstGeom>
              <a:blipFill>
                <a:blip r:embed="rId6"/>
                <a:stretch>
                  <a:fillRect l="-4000" r="-5333" b="-1395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6336DDC3-BBB7-8342-97BC-011975186913}"/>
                  </a:ext>
                </a:extLst>
              </p:cNvPr>
              <p:cNvSpPr txBox="1"/>
              <p:nvPr/>
            </p:nvSpPr>
            <p:spPr bwMode="auto">
              <a:xfrm>
                <a:off x="3669958" y="3951288"/>
                <a:ext cx="902042"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𝑣</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𝑔𝑡</m:t>
                      </m:r>
                    </m:oMath>
                  </m:oMathPara>
                </a14:m>
                <a:endParaRPr kumimoji="1" lang="zh-TW" altLang="en-US" sz="1800" dirty="0"/>
              </a:p>
            </p:txBody>
          </p:sp>
        </mc:Choice>
        <mc:Fallback xmlns="">
          <p:sp>
            <p:nvSpPr>
              <p:cNvPr id="23" name="文字方塊 22">
                <a:extLst>
                  <a:ext uri="{FF2B5EF4-FFF2-40B4-BE49-F238E27FC236}">
                    <a16:creationId xmlns:a16="http://schemas.microsoft.com/office/drawing/2014/main" id="{6336DDC3-BBB7-8342-97BC-011975186913}"/>
                  </a:ext>
                </a:extLst>
              </p:cNvPr>
              <p:cNvSpPr txBox="1">
                <a:spLocks noRot="1" noChangeAspect="1" noMove="1" noResize="1" noEditPoints="1" noAdjustHandles="1" noChangeArrowheads="1" noChangeShapeType="1" noTextEdit="1"/>
              </p:cNvSpPr>
              <p:nvPr/>
            </p:nvSpPr>
            <p:spPr bwMode="auto">
              <a:xfrm>
                <a:off x="3669958" y="3951288"/>
                <a:ext cx="902042" cy="276999"/>
              </a:xfrm>
              <a:prstGeom prst="rect">
                <a:avLst/>
              </a:prstGeom>
              <a:blipFill>
                <a:blip r:embed="rId7"/>
                <a:stretch>
                  <a:fillRect l="-1389" r="-5556" b="-26087"/>
                </a:stretch>
              </a:blipFill>
              <a:ln w="9525">
                <a:noFill/>
                <a:miter lim="800000"/>
                <a:headEnd/>
                <a:tailEnd/>
              </a:ln>
            </p:spPr>
            <p:txBody>
              <a:bodyPr/>
              <a:lstStyle/>
              <a:p>
                <a:r>
                  <a:rPr lang="zh-TW" altLang="en-US">
                    <a:noFill/>
                  </a:rPr>
                  <a:t> </a:t>
                </a:r>
              </a:p>
            </p:txBody>
          </p:sp>
        </mc:Fallback>
      </mc:AlternateContent>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6"/>
          <p:cNvSpPr>
            <a:spLocks noChangeArrowheads="1"/>
          </p:cNvSpPr>
          <p:nvPr/>
        </p:nvSpPr>
        <p:spPr bwMode="auto">
          <a:xfrm>
            <a:off x="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80899" name="Rectangle 8"/>
          <p:cNvSpPr>
            <a:spLocks noChangeArrowheads="1"/>
          </p:cNvSpPr>
          <p:nvPr/>
        </p:nvSpPr>
        <p:spPr bwMode="auto">
          <a:xfrm>
            <a:off x="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80900" name="Rectangle 10"/>
          <p:cNvSpPr>
            <a:spLocks noChangeArrowheads="1"/>
          </p:cNvSpPr>
          <p:nvPr/>
        </p:nvSpPr>
        <p:spPr bwMode="auto">
          <a:xfrm>
            <a:off x="0" y="2995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pic>
        <p:nvPicPr>
          <p:cNvPr id="80902" name="Picture 11" descr="C:\Users\Chia-Hung Chang\Downloads\Data\Knight\Media\Chapter6\Images\06_20Figure-P.jpg"/>
          <p:cNvPicPr>
            <a:picLocks noChangeAspect="1" noChangeArrowheads="1"/>
          </p:cNvPicPr>
          <p:nvPr/>
        </p:nvPicPr>
        <p:blipFill>
          <a:blip r:embed="rId2">
            <a:extLst>
              <a:ext uri="{28A0092B-C50C-407E-A947-70E740481C1C}">
                <a14:useLocalDpi xmlns:a14="http://schemas.microsoft.com/office/drawing/2010/main" val="0"/>
              </a:ext>
            </a:extLst>
          </a:blip>
          <a:srcRect b="11432"/>
          <a:stretch>
            <a:fillRect/>
          </a:stretch>
        </p:blipFill>
        <p:spPr bwMode="auto">
          <a:xfrm>
            <a:off x="2627313" y="1628775"/>
            <a:ext cx="4017962"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文字方塊 11"/>
          <p:cNvSpPr txBox="1">
            <a:spLocks noChangeArrowheads="1"/>
          </p:cNvSpPr>
          <p:nvPr/>
        </p:nvSpPr>
        <p:spPr bwMode="auto">
          <a:xfrm>
            <a:off x="1763713" y="5229225"/>
            <a:ext cx="1439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相量表示式：</a:t>
            </a:r>
          </a:p>
        </p:txBody>
      </p:sp>
      <p:sp>
        <p:nvSpPr>
          <p:cNvPr id="9" name="Rectangle 4"/>
          <p:cNvSpPr txBox="1">
            <a:spLocks noChangeArrowheads="1"/>
          </p:cNvSpPr>
          <p:nvPr/>
        </p:nvSpPr>
        <p:spPr bwMode="auto">
          <a:xfrm>
            <a:off x="1403350" y="908050"/>
            <a:ext cx="6357938" cy="587375"/>
          </a:xfrm>
          <a:prstGeom prst="rect">
            <a:avLst/>
          </a:prstGeom>
          <a:noFill/>
          <a:ln w="9525">
            <a:noFill/>
            <a:miter lim="800000"/>
            <a:headEnd/>
            <a:tailEnd/>
          </a:ln>
        </p:spPr>
        <p:txBody>
          <a:bodyPr anchor="ctr"/>
          <a:lstStyle/>
          <a:p>
            <a:pPr algn="ctr" eaLnBrk="0" hangingPunct="0">
              <a:defRPr/>
            </a:pPr>
            <a:r>
              <a:rPr lang="zh-TW" altLang="en-US" sz="1800" kern="0" dirty="0">
                <a:latin typeface="+mj-lt"/>
                <a:ea typeface="+mj-ea"/>
                <a:cs typeface="+mj-cs"/>
              </a:rPr>
              <a:t>物體速度稍快時，阻力與速度平方成正比</a:t>
            </a:r>
          </a:p>
        </p:txBody>
      </p:sp>
      <p:sp>
        <p:nvSpPr>
          <p:cNvPr id="80905" name="文字方塊 9"/>
          <p:cNvSpPr txBox="1">
            <a:spLocks noChangeArrowheads="1"/>
          </p:cNvSpPr>
          <p:nvPr/>
        </p:nvSpPr>
        <p:spPr bwMode="auto">
          <a:xfrm>
            <a:off x="3276600" y="5805488"/>
            <a:ext cx="3887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阻力向量現在就不與速度向量成正比！</a:t>
            </a:r>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147DA77F-9047-8047-8584-287EB5AE0FEA}"/>
                  </a:ext>
                </a:extLst>
              </p:cNvPr>
              <p:cNvSpPr txBox="1"/>
              <p:nvPr/>
            </p:nvSpPr>
            <p:spPr bwMode="auto">
              <a:xfrm>
                <a:off x="3276600" y="5258870"/>
                <a:ext cx="2549865" cy="310598"/>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zh-TW" altLang="en-US" sz="1800" i="1" dirty="0" smtClean="0">
                              <a:latin typeface="Cambria Math" panose="02040503050406030204" pitchFamily="18" charset="0"/>
                            </a:rPr>
                          </m:ctrlPr>
                        </m:sSubPr>
                        <m:e>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𝐹</m:t>
                              </m:r>
                            </m:e>
                          </m:acc>
                        </m:e>
                        <m:sub>
                          <m:r>
                            <a:rPr lang="en-US" altLang="zh-TW" sz="1800" b="0" i="1" dirty="0" smtClean="0">
                              <a:latin typeface="Cambria Math" panose="02040503050406030204" pitchFamily="18" charset="0"/>
                            </a:rPr>
                            <m:t>𝑑</m:t>
                          </m:r>
                        </m:sub>
                      </m:sSub>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𝐷</m:t>
                      </m:r>
                      <m:r>
                        <a:rPr kumimoji="1" lang="en-US" altLang="zh-TW" sz="1800" b="0" i="1" smtClean="0">
                          <a:latin typeface="Cambria Math" panose="02040503050406030204" pitchFamily="18" charset="0"/>
                          <a:ea typeface="Cambria Math" panose="02040503050406030204" pitchFamily="18" charset="0"/>
                        </a:rPr>
                        <m:t>∙</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𝑣</m:t>
                          </m:r>
                        </m:e>
                        <m:sup>
                          <m:r>
                            <a:rPr kumimoji="1" lang="en-US" altLang="zh-TW" sz="1800" b="0" i="1" smtClean="0">
                              <a:latin typeface="Cambria Math" panose="02040503050406030204" pitchFamily="18" charset="0"/>
                            </a:rPr>
                            <m:t>2</m:t>
                          </m:r>
                        </m:sup>
                      </m:sSup>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𝑣</m:t>
                          </m:r>
                        </m:e>
                      </m:acc>
                      <m:r>
                        <a:rPr lang="en-US" altLang="zh-TW" sz="1800" b="0" i="1" dirty="0" smtClean="0">
                          <a:latin typeface="Cambria Math" panose="02040503050406030204" pitchFamily="18" charset="0"/>
                        </a:rPr>
                        <m:t>=</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𝐷𝑣</m:t>
                      </m:r>
                      <m:r>
                        <a:rPr lang="en-US" altLang="zh-TW" sz="1800" i="1">
                          <a:latin typeface="Cambria Math" panose="02040503050406030204" pitchFamily="18" charset="0"/>
                          <a:ea typeface="Cambria Math" panose="02040503050406030204" pitchFamily="18" charset="0"/>
                        </a:rPr>
                        <m:t>∙</m:t>
                      </m:r>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𝑣</m:t>
                          </m:r>
                        </m:e>
                      </m:acc>
                    </m:oMath>
                  </m:oMathPara>
                </a14:m>
                <a:endParaRPr kumimoji="1" lang="zh-TW" altLang="en-US" sz="1800" dirty="0"/>
              </a:p>
            </p:txBody>
          </p:sp>
        </mc:Choice>
        <mc:Fallback xmlns="">
          <p:sp>
            <p:nvSpPr>
              <p:cNvPr id="11" name="文字方塊 10">
                <a:extLst>
                  <a:ext uri="{FF2B5EF4-FFF2-40B4-BE49-F238E27FC236}">
                    <a16:creationId xmlns:a16="http://schemas.microsoft.com/office/drawing/2014/main" id="{147DA77F-9047-8047-8584-287EB5AE0FEA}"/>
                  </a:ext>
                </a:extLst>
              </p:cNvPr>
              <p:cNvSpPr txBox="1">
                <a:spLocks noRot="1" noChangeAspect="1" noMove="1" noResize="1" noEditPoints="1" noAdjustHandles="1" noChangeArrowheads="1" noChangeShapeType="1" noTextEdit="1"/>
              </p:cNvSpPr>
              <p:nvPr/>
            </p:nvSpPr>
            <p:spPr bwMode="auto">
              <a:xfrm>
                <a:off x="3276600" y="5258870"/>
                <a:ext cx="2549865" cy="310598"/>
              </a:xfrm>
              <a:prstGeom prst="rect">
                <a:avLst/>
              </a:prstGeom>
              <a:blipFill>
                <a:blip r:embed="rId3"/>
                <a:stretch>
                  <a:fillRect l="-1990" t="-32000" r="-498" b="-16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8B0FC88F-D756-B348-AAD9-5C8491A04834}"/>
                  </a:ext>
                </a:extLst>
              </p:cNvPr>
              <p:cNvSpPr txBox="1"/>
              <p:nvPr/>
            </p:nvSpPr>
            <p:spPr bwMode="auto">
              <a:xfrm>
                <a:off x="3233257" y="4725362"/>
                <a:ext cx="1351460"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zh-TW" altLang="en-US" sz="1800" i="1" dirty="0" smtClean="0">
                              <a:latin typeface="Cambria Math" panose="02040503050406030204" pitchFamily="18" charset="0"/>
                            </a:rPr>
                          </m:ctrlPr>
                        </m:sSubPr>
                        <m:e>
                          <m:r>
                            <a:rPr lang="en-US" altLang="zh-TW" sz="1800" b="0" i="1" dirty="0" smtClean="0">
                              <a:latin typeface="Cambria Math" panose="02040503050406030204" pitchFamily="18" charset="0"/>
                            </a:rPr>
                            <m:t>𝐹</m:t>
                          </m:r>
                        </m:e>
                        <m:sub>
                          <m:r>
                            <a:rPr lang="en-US" altLang="zh-TW" sz="1800" b="0" i="1" dirty="0" smtClean="0">
                              <a:latin typeface="Cambria Math" panose="02040503050406030204" pitchFamily="18" charset="0"/>
                            </a:rPr>
                            <m:t>𝑑</m:t>
                          </m:r>
                        </m:sub>
                      </m:sSub>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𝐷</m:t>
                      </m:r>
                      <m:r>
                        <a:rPr kumimoji="1" lang="en-US" altLang="zh-TW" sz="1800" b="0" i="1" smtClean="0">
                          <a:latin typeface="Cambria Math" panose="02040503050406030204" pitchFamily="18" charset="0"/>
                          <a:ea typeface="Cambria Math" panose="02040503050406030204" pitchFamily="18" charset="0"/>
                        </a:rPr>
                        <m:t>∙</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𝑣</m:t>
                          </m:r>
                        </m:e>
                        <m:sup>
                          <m:r>
                            <a:rPr kumimoji="1" lang="en-US" altLang="zh-TW" sz="1800" b="0" i="1" smtClean="0">
                              <a:latin typeface="Cambria Math" panose="02040503050406030204" pitchFamily="18" charset="0"/>
                            </a:rPr>
                            <m:t>2</m:t>
                          </m:r>
                        </m:sup>
                      </m:sSup>
                    </m:oMath>
                  </m:oMathPara>
                </a14:m>
                <a:endParaRPr kumimoji="1" lang="zh-TW" altLang="en-US" sz="1800" dirty="0"/>
              </a:p>
            </p:txBody>
          </p:sp>
        </mc:Choice>
        <mc:Fallback xmlns="">
          <p:sp>
            <p:nvSpPr>
              <p:cNvPr id="12" name="文字方塊 11">
                <a:extLst>
                  <a:ext uri="{FF2B5EF4-FFF2-40B4-BE49-F238E27FC236}">
                    <a16:creationId xmlns:a16="http://schemas.microsoft.com/office/drawing/2014/main" id="{8B0FC88F-D756-B348-AAD9-5C8491A04834}"/>
                  </a:ext>
                </a:extLst>
              </p:cNvPr>
              <p:cNvSpPr txBox="1">
                <a:spLocks noRot="1" noChangeAspect="1" noMove="1" noResize="1" noEditPoints="1" noAdjustHandles="1" noChangeArrowheads="1" noChangeShapeType="1" noTextEdit="1"/>
              </p:cNvSpPr>
              <p:nvPr/>
            </p:nvSpPr>
            <p:spPr bwMode="auto">
              <a:xfrm>
                <a:off x="3233257" y="4725362"/>
                <a:ext cx="1351460" cy="276999"/>
              </a:xfrm>
              <a:prstGeom prst="rect">
                <a:avLst/>
              </a:prstGeom>
              <a:blipFill>
                <a:blip r:embed="rId4"/>
                <a:stretch>
                  <a:fillRect l="-2804" t="-4348" r="-1869" b="-8696"/>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 Box 22"/>
          <p:cNvSpPr txBox="1">
            <a:spLocks noChangeArrowheads="1"/>
          </p:cNvSpPr>
          <p:nvPr/>
        </p:nvSpPr>
        <p:spPr bwMode="auto">
          <a:xfrm>
            <a:off x="6128378" y="1748570"/>
            <a:ext cx="2016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2000" dirty="0"/>
              <a:t>運動方程式</a:t>
            </a:r>
          </a:p>
        </p:txBody>
      </p:sp>
      <p:sp>
        <p:nvSpPr>
          <p:cNvPr id="22539" name="Text Box 27"/>
          <p:cNvSpPr txBox="1">
            <a:spLocks noChangeArrowheads="1"/>
          </p:cNvSpPr>
          <p:nvPr/>
        </p:nvSpPr>
        <p:spPr bwMode="auto">
          <a:xfrm>
            <a:off x="4156251" y="6132848"/>
            <a:ext cx="316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solidFill>
                  <a:srgbClr val="FF0000"/>
                </a:solidFill>
              </a:rPr>
              <a:t>垂直與水平不再彼此獨立。</a:t>
            </a:r>
          </a:p>
        </p:txBody>
      </p:sp>
      <p:pic>
        <p:nvPicPr>
          <p:cNvPr id="81928" name="Picture 2" descr="F04_14"/>
          <p:cNvPicPr>
            <a:picLocks noChangeAspect="1" noChangeArrowheads="1"/>
          </p:cNvPicPr>
          <p:nvPr/>
        </p:nvPicPr>
        <p:blipFill>
          <a:blip r:embed="rId2">
            <a:extLst>
              <a:ext uri="{28A0092B-C50C-407E-A947-70E740481C1C}">
                <a14:useLocalDpi xmlns:a14="http://schemas.microsoft.com/office/drawing/2010/main" val="0"/>
              </a:ext>
            </a:extLst>
          </a:blip>
          <a:srcRect l="11403" t="4861" r="15903" b="17342"/>
          <a:stretch>
            <a:fillRect/>
          </a:stretch>
        </p:blipFill>
        <p:spPr bwMode="auto">
          <a:xfrm>
            <a:off x="295275" y="2566988"/>
            <a:ext cx="36433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直線單箭頭接點 13"/>
          <p:cNvCxnSpPr/>
          <p:nvPr/>
        </p:nvCxnSpPr>
        <p:spPr>
          <a:xfrm rot="16200000" flipH="1">
            <a:off x="1791494" y="3817144"/>
            <a:ext cx="642938" cy="571500"/>
          </a:xfrm>
          <a:prstGeom prst="straightConnector1">
            <a:avLst/>
          </a:prstGeom>
          <a:ln w="50800">
            <a:solidFill>
              <a:srgbClr val="CC0099"/>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rot="16200000" flipV="1">
            <a:off x="1148556" y="3102769"/>
            <a:ext cx="714375" cy="64293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22543" name="文字方塊 17"/>
          <p:cNvSpPr txBox="1">
            <a:spLocks noChangeArrowheads="1"/>
          </p:cNvSpPr>
          <p:nvPr/>
        </p:nvSpPr>
        <p:spPr bwMode="auto">
          <a:xfrm>
            <a:off x="295275" y="5826760"/>
            <a:ext cx="3929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這個方程式只能用數值方法來解。</a:t>
            </a:r>
          </a:p>
        </p:txBody>
      </p:sp>
      <p:sp>
        <p:nvSpPr>
          <p:cNvPr id="81935" name="Text Box 3"/>
          <p:cNvSpPr txBox="1">
            <a:spLocks noChangeArrowheads="1"/>
          </p:cNvSpPr>
          <p:nvPr/>
        </p:nvSpPr>
        <p:spPr bwMode="auto">
          <a:xfrm>
            <a:off x="2060575" y="404813"/>
            <a:ext cx="4949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solidFill>
                  <a:srgbClr val="FF0000"/>
                </a:solidFill>
                <a:latin typeface="Arial" pitchFamily="34" charset="0"/>
              </a:rPr>
              <a:t>空氣阻力大小與速度平方成正比時的拋體運動</a:t>
            </a:r>
          </a:p>
        </p:txBody>
      </p:sp>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D352E2F8-D761-D849-BBFE-D24960955679}"/>
                  </a:ext>
                </a:extLst>
              </p:cNvPr>
              <p:cNvSpPr txBox="1"/>
              <p:nvPr/>
            </p:nvSpPr>
            <p:spPr bwMode="auto">
              <a:xfrm>
                <a:off x="4189472" y="765989"/>
                <a:ext cx="1362424" cy="310598"/>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zh-TW" altLang="en-US" sz="1800" i="1" dirty="0" smtClean="0">
                              <a:latin typeface="Cambria Math" panose="02040503050406030204" pitchFamily="18" charset="0"/>
                            </a:rPr>
                          </m:ctrlPr>
                        </m:sSubPr>
                        <m:e>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𝐹</m:t>
                              </m:r>
                            </m:e>
                          </m:acc>
                        </m:e>
                        <m:sub>
                          <m:r>
                            <a:rPr lang="en-US" altLang="zh-TW" sz="1800" b="0" i="1" dirty="0" smtClean="0">
                              <a:latin typeface="Cambria Math" panose="02040503050406030204" pitchFamily="18" charset="0"/>
                            </a:rPr>
                            <m:t>𝑑</m:t>
                          </m:r>
                        </m:sub>
                      </m:sSub>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𝐷𝑣</m:t>
                      </m:r>
                      <m:r>
                        <a:rPr kumimoji="1" lang="en-US" altLang="zh-TW" sz="1800" b="0" i="1" smtClean="0">
                          <a:latin typeface="Cambria Math" panose="02040503050406030204" pitchFamily="18" charset="0"/>
                          <a:ea typeface="Cambria Math" panose="02040503050406030204" pitchFamily="18" charset="0"/>
                        </a:rPr>
                        <m:t>∙</m:t>
                      </m:r>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𝑣</m:t>
                          </m:r>
                        </m:e>
                      </m:acc>
                    </m:oMath>
                  </m:oMathPara>
                </a14:m>
                <a:endParaRPr kumimoji="1" lang="zh-TW" altLang="en-US" sz="1800" dirty="0"/>
              </a:p>
            </p:txBody>
          </p:sp>
        </mc:Choice>
        <mc:Fallback xmlns="">
          <p:sp>
            <p:nvSpPr>
              <p:cNvPr id="18" name="文字方塊 17">
                <a:extLst>
                  <a:ext uri="{FF2B5EF4-FFF2-40B4-BE49-F238E27FC236}">
                    <a16:creationId xmlns:a16="http://schemas.microsoft.com/office/drawing/2014/main" id="{D352E2F8-D761-D849-BBFE-D24960955679}"/>
                  </a:ext>
                </a:extLst>
              </p:cNvPr>
              <p:cNvSpPr txBox="1">
                <a:spLocks noRot="1" noChangeAspect="1" noMove="1" noResize="1" noEditPoints="1" noAdjustHandles="1" noChangeArrowheads="1" noChangeShapeType="1" noTextEdit="1"/>
              </p:cNvSpPr>
              <p:nvPr/>
            </p:nvSpPr>
            <p:spPr bwMode="auto">
              <a:xfrm>
                <a:off x="4189472" y="765989"/>
                <a:ext cx="1362424" cy="310598"/>
              </a:xfrm>
              <a:prstGeom prst="rect">
                <a:avLst/>
              </a:prstGeom>
              <a:blipFill>
                <a:blip r:embed="rId6"/>
                <a:stretch>
                  <a:fillRect l="-2752" t="-32000" r="-917" b="-16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4C35BDA5-BFDD-D446-9C0F-F8A6BFC9EF3F}"/>
                  </a:ext>
                </a:extLst>
              </p:cNvPr>
              <p:cNvSpPr txBox="1"/>
              <p:nvPr/>
            </p:nvSpPr>
            <p:spPr bwMode="auto">
              <a:xfrm>
                <a:off x="4174521" y="1225346"/>
                <a:ext cx="3180807" cy="339517"/>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𝑚</m:t>
                      </m:r>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𝑎</m:t>
                          </m:r>
                        </m:e>
                      </m:acc>
                      <m:r>
                        <a:rPr kumimoji="1" lang="en-US" altLang="zh-TW" sz="1800" b="0" i="1" smtClean="0">
                          <a:latin typeface="Cambria Math" panose="02040503050406030204" pitchFamily="18" charset="0"/>
                        </a:rPr>
                        <m:t>=</m:t>
                      </m:r>
                      <m:sSub>
                        <m:sSubPr>
                          <m:ctrlPr>
                            <a:rPr lang="zh-TW" altLang="en-US" sz="1800" i="1" dirty="0">
                              <a:latin typeface="Cambria Math" panose="02040503050406030204" pitchFamily="18" charset="0"/>
                            </a:rPr>
                          </m:ctrlPr>
                        </m:sSubPr>
                        <m:e>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𝐹</m:t>
                              </m:r>
                            </m:e>
                          </m:acc>
                        </m:e>
                        <m:sub>
                          <m:r>
                            <a:rPr lang="en-US" altLang="zh-TW" sz="1800" b="0" i="1" smtClean="0">
                              <a:latin typeface="Cambria Math" panose="02040503050406030204" pitchFamily="18" charset="0"/>
                            </a:rPr>
                            <m:t>𝑔</m:t>
                          </m:r>
                        </m:sub>
                      </m:sSub>
                      <m:r>
                        <a:rPr lang="en-US" altLang="zh-TW" sz="1800" b="0" i="1" dirty="0" smtClean="0">
                          <a:latin typeface="Cambria Math" panose="02040503050406030204" pitchFamily="18" charset="0"/>
                        </a:rPr>
                        <m:t>+</m:t>
                      </m:r>
                      <m:sSub>
                        <m:sSubPr>
                          <m:ctrlPr>
                            <a:rPr lang="zh-TW" altLang="en-US" sz="1800" i="1" dirty="0">
                              <a:latin typeface="Cambria Math" panose="02040503050406030204" pitchFamily="18" charset="0"/>
                            </a:rPr>
                          </m:ctrlPr>
                        </m:sSubPr>
                        <m:e>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𝐹</m:t>
                              </m:r>
                            </m:e>
                          </m:acc>
                        </m:e>
                        <m:sub>
                          <m:r>
                            <a:rPr lang="en-US" altLang="zh-TW" sz="1800" i="1" dirty="0">
                              <a:latin typeface="Cambria Math" panose="02040503050406030204" pitchFamily="18" charset="0"/>
                            </a:rPr>
                            <m:t>𝑑</m:t>
                          </m:r>
                        </m:sub>
                      </m:sSub>
                      <m:r>
                        <a:rPr lang="en-US" altLang="zh-TW" sz="1800" b="0" i="1" dirty="0" smtClean="0">
                          <a:latin typeface="Cambria Math" panose="02040503050406030204" pitchFamily="18" charset="0"/>
                        </a:rPr>
                        <m:t>=−</m:t>
                      </m:r>
                      <m:r>
                        <a:rPr lang="en-US" altLang="zh-TW" sz="1800" b="0" i="1" dirty="0" smtClean="0">
                          <a:latin typeface="Cambria Math" panose="02040503050406030204" pitchFamily="18" charset="0"/>
                        </a:rPr>
                        <m:t>𝑚𝑔</m:t>
                      </m:r>
                      <m:acc>
                        <m:accPr>
                          <m:chr m:val="̂"/>
                          <m:ctrlPr>
                            <a:rPr kumimoji="1" lang="en-US" altLang="zh-TW" sz="1800" b="0" i="1" dirty="0" smtClean="0">
                              <a:latin typeface="Cambria Math" panose="02040503050406030204" pitchFamily="18" charset="0"/>
                            </a:rPr>
                          </m:ctrlPr>
                        </m:accPr>
                        <m:e>
                          <m:r>
                            <a:rPr kumimoji="1" lang="en-US" altLang="zh-TW" sz="1800" b="0" i="1" dirty="0" smtClean="0">
                              <a:latin typeface="Cambria Math" panose="02040503050406030204" pitchFamily="18" charset="0"/>
                            </a:rPr>
                            <m:t>𝑗</m:t>
                          </m:r>
                        </m:e>
                      </m:acc>
                      <m:r>
                        <a:rPr lang="en-US" altLang="zh-TW" sz="1800" i="1">
                          <a:latin typeface="Cambria Math" panose="02040503050406030204" pitchFamily="18" charset="0"/>
                        </a:rPr>
                        <m:t>−</m:t>
                      </m:r>
                      <m:r>
                        <a:rPr lang="en-US" altLang="zh-TW" sz="1800" i="1">
                          <a:latin typeface="Cambria Math" panose="02040503050406030204" pitchFamily="18" charset="0"/>
                        </a:rPr>
                        <m:t>𝐷𝑣</m:t>
                      </m:r>
                      <m:r>
                        <a:rPr lang="en-US" altLang="zh-TW" sz="1800" i="1" smtClean="0">
                          <a:latin typeface="Cambria Math" panose="02040503050406030204" pitchFamily="18" charset="0"/>
                          <a:ea typeface="Cambria Math" panose="02040503050406030204" pitchFamily="18" charset="0"/>
                        </a:rPr>
                        <m:t>∙</m:t>
                      </m:r>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𝑣</m:t>
                          </m:r>
                        </m:e>
                      </m:acc>
                    </m:oMath>
                  </m:oMathPara>
                </a14:m>
                <a:endParaRPr kumimoji="1" lang="zh-TW" altLang="en-US" sz="1800" dirty="0"/>
              </a:p>
            </p:txBody>
          </p:sp>
        </mc:Choice>
        <mc:Fallback xmlns="">
          <p:sp>
            <p:nvSpPr>
              <p:cNvPr id="19" name="文字方塊 18">
                <a:extLst>
                  <a:ext uri="{FF2B5EF4-FFF2-40B4-BE49-F238E27FC236}">
                    <a16:creationId xmlns:a16="http://schemas.microsoft.com/office/drawing/2014/main" id="{4C35BDA5-BFDD-D446-9C0F-F8A6BFC9EF3F}"/>
                  </a:ext>
                </a:extLst>
              </p:cNvPr>
              <p:cNvSpPr txBox="1">
                <a:spLocks noRot="1" noChangeAspect="1" noMove="1" noResize="1" noEditPoints="1" noAdjustHandles="1" noChangeArrowheads="1" noChangeShapeType="1" noTextEdit="1"/>
              </p:cNvSpPr>
              <p:nvPr/>
            </p:nvSpPr>
            <p:spPr bwMode="auto">
              <a:xfrm>
                <a:off x="4174521" y="1225346"/>
                <a:ext cx="3180807" cy="339517"/>
              </a:xfrm>
              <a:prstGeom prst="rect">
                <a:avLst/>
              </a:prstGeom>
              <a:blipFill>
                <a:blip r:embed="rId7"/>
                <a:stretch>
                  <a:fillRect l="-397" t="-28571" b="-1428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D6F7B350-7F78-1F4A-BF66-5866AB704677}"/>
                  </a:ext>
                </a:extLst>
              </p:cNvPr>
              <p:cNvSpPr txBox="1"/>
              <p:nvPr/>
            </p:nvSpPr>
            <p:spPr bwMode="auto">
              <a:xfrm>
                <a:off x="4208520" y="2659050"/>
                <a:ext cx="1542730" cy="544252"/>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lang="en-US" altLang="zh-TW" sz="1800" i="1">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i="1">
                              <a:latin typeface="Cambria Math" panose="02040503050406030204" pitchFamily="18" charset="0"/>
                            </a:rPr>
                            <m:t>𝐷</m:t>
                          </m:r>
                        </m:num>
                        <m:den>
                          <m:r>
                            <a:rPr lang="en-US" altLang="zh-TW" sz="1800" b="0" i="1" smtClean="0">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r>
                        <a:rPr lang="en-US" altLang="zh-TW" sz="1800" b="0" i="1" smtClean="0">
                          <a:latin typeface="Cambria Math" panose="02040503050406030204" pitchFamily="18" charset="0"/>
                        </a:rPr>
                        <m:t>𝑣</m:t>
                      </m:r>
                    </m:oMath>
                  </m:oMathPara>
                </a14:m>
                <a:endParaRPr kumimoji="1" lang="zh-TW" altLang="en-US" sz="1800" dirty="0"/>
              </a:p>
            </p:txBody>
          </p:sp>
        </mc:Choice>
        <mc:Fallback xmlns="">
          <p:sp>
            <p:nvSpPr>
              <p:cNvPr id="20" name="文字方塊 19">
                <a:extLst>
                  <a:ext uri="{FF2B5EF4-FFF2-40B4-BE49-F238E27FC236}">
                    <a16:creationId xmlns:a16="http://schemas.microsoft.com/office/drawing/2014/main" id="{D6F7B350-7F78-1F4A-BF66-5866AB704677}"/>
                  </a:ext>
                </a:extLst>
              </p:cNvPr>
              <p:cNvSpPr txBox="1">
                <a:spLocks noRot="1" noChangeAspect="1" noMove="1" noResize="1" noEditPoints="1" noAdjustHandles="1" noChangeArrowheads="1" noChangeShapeType="1" noTextEdit="1"/>
              </p:cNvSpPr>
              <p:nvPr/>
            </p:nvSpPr>
            <p:spPr bwMode="auto">
              <a:xfrm>
                <a:off x="4208520" y="2659050"/>
                <a:ext cx="1542730" cy="544252"/>
              </a:xfrm>
              <a:prstGeom prst="rect">
                <a:avLst/>
              </a:prstGeom>
              <a:blipFill>
                <a:blip r:embed="rId10"/>
                <a:stretch>
                  <a:fillRect l="-2439" b="-11364"/>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816EB9EA-801A-0F4C-90F9-BAD8175FA995}"/>
                  </a:ext>
                </a:extLst>
              </p:cNvPr>
              <p:cNvSpPr txBox="1"/>
              <p:nvPr/>
            </p:nvSpPr>
            <p:spPr bwMode="auto">
              <a:xfrm>
                <a:off x="4201760" y="3326744"/>
                <a:ext cx="1926618" cy="53347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b="0" i="1" smtClean="0">
                              <a:latin typeface="Cambria Math" panose="02040503050406030204" pitchFamily="18" charset="0"/>
                            </a:rPr>
                            <m:t>𝐷</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r>
                        <a:rPr lang="en-US" altLang="zh-TW" sz="1800" b="0" i="1" smtClean="0">
                          <a:latin typeface="Cambria Math" panose="02040503050406030204" pitchFamily="18" charset="0"/>
                        </a:rPr>
                        <m:t>𝑣</m:t>
                      </m:r>
                    </m:oMath>
                  </m:oMathPara>
                </a14:m>
                <a:endParaRPr kumimoji="1" lang="zh-TW" altLang="en-US" sz="1800" dirty="0"/>
              </a:p>
            </p:txBody>
          </p:sp>
        </mc:Choice>
        <mc:Fallback xmlns="">
          <p:sp>
            <p:nvSpPr>
              <p:cNvPr id="21" name="文字方塊 20">
                <a:extLst>
                  <a:ext uri="{FF2B5EF4-FFF2-40B4-BE49-F238E27FC236}">
                    <a16:creationId xmlns:a16="http://schemas.microsoft.com/office/drawing/2014/main" id="{816EB9EA-801A-0F4C-90F9-BAD8175FA995}"/>
                  </a:ext>
                </a:extLst>
              </p:cNvPr>
              <p:cNvSpPr txBox="1">
                <a:spLocks noRot="1" noChangeAspect="1" noMove="1" noResize="1" noEditPoints="1" noAdjustHandles="1" noChangeArrowheads="1" noChangeShapeType="1" noTextEdit="1"/>
              </p:cNvSpPr>
              <p:nvPr/>
            </p:nvSpPr>
            <p:spPr bwMode="auto">
              <a:xfrm>
                <a:off x="4201760" y="3326744"/>
                <a:ext cx="1926618" cy="533479"/>
              </a:xfrm>
              <a:prstGeom prst="rect">
                <a:avLst/>
              </a:prstGeom>
              <a:blipFill>
                <a:blip r:embed="rId11"/>
                <a:stretch>
                  <a:fillRect l="-1961" b="-11628"/>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4D4202CA-4AD1-A740-8DA5-A6FA585CAF8D}"/>
                  </a:ext>
                </a:extLst>
              </p:cNvPr>
              <p:cNvSpPr txBox="1"/>
              <p:nvPr/>
            </p:nvSpPr>
            <p:spPr bwMode="auto">
              <a:xfrm>
                <a:off x="4189472" y="4424363"/>
                <a:ext cx="2337948" cy="563680"/>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𝐷</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rad>
                        <m:radPr>
                          <m:degHide m:val="on"/>
                          <m:ctrlPr>
                            <a:rPr lang="en-US" altLang="zh-TW" sz="1800" i="1" smtClean="0">
                              <a:latin typeface="Cambria Math" panose="02040503050406030204" pitchFamily="18" charset="0"/>
                            </a:rPr>
                          </m:ctrlPr>
                        </m:radPr>
                        <m:deg/>
                        <m:e>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𝑥</m:t>
                              </m:r>
                            </m:sub>
                            <m:sup>
                              <m:r>
                                <a:rPr lang="en-US" altLang="zh-TW" sz="1800" b="0" i="1" smtClean="0">
                                  <a:latin typeface="Cambria Math" panose="02040503050406030204" pitchFamily="18" charset="0"/>
                                </a:rPr>
                                <m:t>2</m:t>
                              </m:r>
                            </m:sup>
                          </m:sSubSup>
                          <m:r>
                            <a:rPr lang="en-US" altLang="zh-TW" sz="1800" b="0" i="1" smtClean="0">
                              <a:latin typeface="Cambria Math" panose="02040503050406030204" pitchFamily="18" charset="0"/>
                            </a:rPr>
                            <m:t>+</m:t>
                          </m:r>
                          <m:sSubSup>
                            <m:sSubSupPr>
                              <m:ctrlPr>
                                <a:rPr lang="en-US" altLang="zh-TW" sz="1800" b="0" i="1" smtClean="0">
                                  <a:latin typeface="Cambria Math" panose="02040503050406030204" pitchFamily="18" charset="0"/>
                                </a:rPr>
                              </m:ctrlPr>
                            </m:sSubSup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𝑦</m:t>
                              </m:r>
                            </m:sub>
                            <m:sup>
                              <m:r>
                                <a:rPr lang="en-US" altLang="zh-TW" sz="1800" b="0" i="1" smtClean="0">
                                  <a:latin typeface="Cambria Math" panose="02040503050406030204" pitchFamily="18" charset="0"/>
                                </a:rPr>
                                <m:t>2</m:t>
                              </m:r>
                            </m:sup>
                          </m:sSubSup>
                        </m:e>
                      </m:rad>
                    </m:oMath>
                  </m:oMathPara>
                </a14:m>
                <a:endParaRPr kumimoji="1" lang="zh-TW" altLang="en-US" sz="1800" dirty="0"/>
              </a:p>
            </p:txBody>
          </p:sp>
        </mc:Choice>
        <mc:Fallback xmlns="">
          <p:sp>
            <p:nvSpPr>
              <p:cNvPr id="22" name="文字方塊 21">
                <a:extLst>
                  <a:ext uri="{FF2B5EF4-FFF2-40B4-BE49-F238E27FC236}">
                    <a16:creationId xmlns:a16="http://schemas.microsoft.com/office/drawing/2014/main" id="{4D4202CA-4AD1-A740-8DA5-A6FA585CAF8D}"/>
                  </a:ext>
                </a:extLst>
              </p:cNvPr>
              <p:cNvSpPr txBox="1">
                <a:spLocks noRot="1" noChangeAspect="1" noMove="1" noResize="1" noEditPoints="1" noAdjustHandles="1" noChangeArrowheads="1" noChangeShapeType="1" noTextEdit="1"/>
              </p:cNvSpPr>
              <p:nvPr/>
            </p:nvSpPr>
            <p:spPr bwMode="auto">
              <a:xfrm>
                <a:off x="4189472" y="4424363"/>
                <a:ext cx="2337948" cy="563680"/>
              </a:xfrm>
              <a:prstGeom prst="rect">
                <a:avLst/>
              </a:prstGeom>
              <a:blipFill>
                <a:blip r:embed="rId12"/>
                <a:stretch>
                  <a:fillRect l="-1613" t="-2222" b="-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42FEB109-3C5E-CE46-B4A5-799354DEF4C7}"/>
                  </a:ext>
                </a:extLst>
              </p:cNvPr>
              <p:cNvSpPr txBox="1"/>
              <p:nvPr/>
            </p:nvSpPr>
            <p:spPr bwMode="auto">
              <a:xfrm>
                <a:off x="4172511" y="3838648"/>
                <a:ext cx="2758769" cy="563680"/>
              </a:xfrm>
              <a:prstGeom prst="rect">
                <a:avLst/>
              </a:prstGeom>
              <a:noFill/>
              <a:ln w="9525">
                <a:noFill/>
                <a:miter lim="800000"/>
                <a:headEnd/>
                <a:tailEnd/>
              </a:ln>
            </p:spPr>
            <p:txBody>
              <a:bodyPr wrap="none" lIns="0" tIns="0" rIns="0" bIns="0" rtlCol="0">
                <a:spAutoFit/>
              </a:bodyPr>
              <a:lstStyle/>
              <a:p>
                <a:pPr>
                  <a:spcBef>
                    <a:spcPct val="50000"/>
                  </a:spcBef>
                </a:pPr>
                <a:r>
                  <a:rPr kumimoji="1" lang="zh-TW" altLang="en-US" sz="1800" dirty="0"/>
                  <a:t>代入速度大小</a:t>
                </a:r>
                <a14:m>
                  <m:oMath xmlns:m="http://schemas.openxmlformats.org/officeDocument/2006/math">
                    <m:r>
                      <a:rPr kumimoji="1" lang="en-US" altLang="zh-TW" sz="1800" i="1" smtClean="0">
                        <a:latin typeface="Cambria Math" panose="02040503050406030204" pitchFamily="18" charset="0"/>
                      </a:rPr>
                      <m:t>𝑣</m:t>
                    </m:r>
                    <m:r>
                      <a:rPr kumimoji="1" lang="en-US" altLang="zh-TW" sz="1800" b="0" i="1" smtClean="0">
                        <a:latin typeface="Cambria Math" panose="02040503050406030204" pitchFamily="18" charset="0"/>
                      </a:rPr>
                      <m:t>=</m:t>
                    </m:r>
                    <m:rad>
                      <m:radPr>
                        <m:degHide m:val="on"/>
                        <m:ctrlPr>
                          <a:rPr lang="en-US" altLang="zh-TW" sz="1800" i="1" smtClean="0">
                            <a:latin typeface="Cambria Math" panose="02040503050406030204" pitchFamily="18" charset="0"/>
                          </a:rPr>
                        </m:ctrlPr>
                      </m:radPr>
                      <m:deg/>
                      <m:e>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𝑥</m:t>
                            </m:r>
                          </m:sub>
                          <m:sup>
                            <m:r>
                              <a:rPr lang="en-US" altLang="zh-TW" sz="1800" b="0" i="1" smtClean="0">
                                <a:latin typeface="Cambria Math" panose="02040503050406030204" pitchFamily="18" charset="0"/>
                              </a:rPr>
                              <m:t>2</m:t>
                            </m:r>
                          </m:sup>
                        </m:sSubSup>
                        <m:r>
                          <a:rPr lang="en-US" altLang="zh-TW" sz="1800" b="0" i="1" smtClean="0">
                            <a:latin typeface="Cambria Math" panose="02040503050406030204" pitchFamily="18" charset="0"/>
                          </a:rPr>
                          <m:t>+</m:t>
                        </m:r>
                        <m:sSubSup>
                          <m:sSubSupPr>
                            <m:ctrlPr>
                              <a:rPr lang="en-US" altLang="zh-TW" sz="1800" b="0" i="1" smtClean="0">
                                <a:latin typeface="Cambria Math" panose="02040503050406030204" pitchFamily="18" charset="0"/>
                              </a:rPr>
                            </m:ctrlPr>
                          </m:sSubSup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𝑦</m:t>
                            </m:r>
                          </m:sub>
                          <m:sup>
                            <m:r>
                              <a:rPr lang="en-US" altLang="zh-TW" sz="1800" b="0" i="1" smtClean="0">
                                <a:latin typeface="Cambria Math" panose="02040503050406030204" pitchFamily="18" charset="0"/>
                              </a:rPr>
                              <m:t>2</m:t>
                            </m:r>
                          </m:sup>
                        </m:sSubSup>
                      </m:e>
                    </m:rad>
                  </m:oMath>
                </a14:m>
                <a:endParaRPr kumimoji="1" lang="zh-TW" altLang="en-US" sz="1800" dirty="0"/>
              </a:p>
            </p:txBody>
          </p:sp>
        </mc:Choice>
        <mc:Fallback xmlns="">
          <p:sp>
            <p:nvSpPr>
              <p:cNvPr id="23" name="文字方塊 22">
                <a:extLst>
                  <a:ext uri="{FF2B5EF4-FFF2-40B4-BE49-F238E27FC236}">
                    <a16:creationId xmlns:a16="http://schemas.microsoft.com/office/drawing/2014/main" id="{42FEB109-3C5E-CE46-B4A5-799354DEF4C7}"/>
                  </a:ext>
                </a:extLst>
              </p:cNvPr>
              <p:cNvSpPr txBox="1">
                <a:spLocks noRot="1" noChangeAspect="1" noMove="1" noResize="1" noEditPoints="1" noAdjustHandles="1" noChangeArrowheads="1" noChangeShapeType="1" noTextEdit="1"/>
              </p:cNvSpPr>
              <p:nvPr/>
            </p:nvSpPr>
            <p:spPr bwMode="auto">
              <a:xfrm>
                <a:off x="4172511" y="3838648"/>
                <a:ext cx="2758769" cy="563680"/>
              </a:xfrm>
              <a:prstGeom prst="rect">
                <a:avLst/>
              </a:prstGeom>
              <a:blipFill>
                <a:blip r:embed="rId13"/>
                <a:stretch>
                  <a:fillRect l="-5046" r="-91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E2334F16-62ED-9E49-9787-94B186F6F7BC}"/>
                  </a:ext>
                </a:extLst>
              </p:cNvPr>
              <p:cNvSpPr txBox="1"/>
              <p:nvPr/>
            </p:nvSpPr>
            <p:spPr bwMode="auto">
              <a:xfrm>
                <a:off x="4189472" y="5095798"/>
                <a:ext cx="2793008" cy="563680"/>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𝐷</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rad>
                        <m:radPr>
                          <m:degHide m:val="on"/>
                          <m:ctrlPr>
                            <a:rPr lang="en-US" altLang="zh-TW" sz="1800" i="1" smtClean="0">
                              <a:latin typeface="Cambria Math" panose="02040503050406030204" pitchFamily="18" charset="0"/>
                            </a:rPr>
                          </m:ctrlPr>
                        </m:radPr>
                        <m:deg/>
                        <m:e>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𝑥</m:t>
                              </m:r>
                            </m:sub>
                            <m:sup>
                              <m:r>
                                <a:rPr lang="en-US" altLang="zh-TW" sz="1800" b="0" i="1" smtClean="0">
                                  <a:latin typeface="Cambria Math" panose="02040503050406030204" pitchFamily="18" charset="0"/>
                                </a:rPr>
                                <m:t>2</m:t>
                              </m:r>
                            </m:sup>
                          </m:sSubSup>
                          <m:r>
                            <a:rPr lang="en-US" altLang="zh-TW" sz="1800" b="0" i="1" smtClean="0">
                              <a:latin typeface="Cambria Math" panose="02040503050406030204" pitchFamily="18" charset="0"/>
                            </a:rPr>
                            <m:t>+</m:t>
                          </m:r>
                          <m:sSubSup>
                            <m:sSubSupPr>
                              <m:ctrlPr>
                                <a:rPr lang="en-US" altLang="zh-TW" sz="1800" b="0" i="1" smtClean="0">
                                  <a:latin typeface="Cambria Math" panose="02040503050406030204" pitchFamily="18" charset="0"/>
                                </a:rPr>
                              </m:ctrlPr>
                            </m:sSubSup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𝑦</m:t>
                              </m:r>
                            </m:sub>
                            <m:sup>
                              <m:r>
                                <a:rPr lang="en-US" altLang="zh-TW" sz="1800" b="0" i="1" smtClean="0">
                                  <a:latin typeface="Cambria Math" panose="02040503050406030204" pitchFamily="18" charset="0"/>
                                </a:rPr>
                                <m:t>2</m:t>
                              </m:r>
                            </m:sup>
                          </m:sSubSup>
                        </m:e>
                      </m:rad>
                    </m:oMath>
                  </m:oMathPara>
                </a14:m>
                <a:endParaRPr kumimoji="1" lang="zh-TW" altLang="en-US" sz="1800" dirty="0"/>
              </a:p>
            </p:txBody>
          </p:sp>
        </mc:Choice>
        <mc:Fallback xmlns="">
          <p:sp>
            <p:nvSpPr>
              <p:cNvPr id="24" name="文字方塊 23">
                <a:extLst>
                  <a:ext uri="{FF2B5EF4-FFF2-40B4-BE49-F238E27FC236}">
                    <a16:creationId xmlns:a16="http://schemas.microsoft.com/office/drawing/2014/main" id="{E2334F16-62ED-9E49-9787-94B186F6F7BC}"/>
                  </a:ext>
                </a:extLst>
              </p:cNvPr>
              <p:cNvSpPr txBox="1">
                <a:spLocks noRot="1" noChangeAspect="1" noMove="1" noResize="1" noEditPoints="1" noAdjustHandles="1" noChangeArrowheads="1" noChangeShapeType="1" noTextEdit="1"/>
              </p:cNvSpPr>
              <p:nvPr/>
            </p:nvSpPr>
            <p:spPr bwMode="auto">
              <a:xfrm>
                <a:off x="4189472" y="5095798"/>
                <a:ext cx="2793008" cy="563680"/>
              </a:xfrm>
              <a:prstGeom prst="rect">
                <a:avLst/>
              </a:prstGeom>
              <a:blipFill>
                <a:blip r:embed="rId14"/>
                <a:stretch>
                  <a:fillRect t="-2222" b="-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DF69201A-85DB-1049-B615-A882EFF6AC1C}"/>
                  </a:ext>
                </a:extLst>
              </p:cNvPr>
              <p:cNvSpPr txBox="1"/>
              <p:nvPr/>
            </p:nvSpPr>
            <p:spPr bwMode="auto">
              <a:xfrm>
                <a:off x="1295514" y="2659050"/>
                <a:ext cx="295786" cy="310598"/>
              </a:xfrm>
              <a:prstGeom prst="rect">
                <a:avLst/>
              </a:prstGeom>
              <a:solidFill>
                <a:schemeClr val="bg1"/>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zh-TW" altLang="en-US" sz="1800" i="1" dirty="0" smtClean="0">
                              <a:latin typeface="Cambria Math" panose="02040503050406030204" pitchFamily="18" charset="0"/>
                            </a:rPr>
                          </m:ctrlPr>
                        </m:sSubPr>
                        <m:e>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𝐹</m:t>
                              </m:r>
                            </m:e>
                          </m:acc>
                        </m:e>
                        <m:sub>
                          <m:r>
                            <a:rPr lang="en-US" altLang="zh-TW" sz="1800" b="0" i="1" dirty="0" smtClean="0">
                              <a:latin typeface="Cambria Math" panose="02040503050406030204" pitchFamily="18" charset="0"/>
                            </a:rPr>
                            <m:t>𝑑</m:t>
                          </m:r>
                        </m:sub>
                      </m:sSub>
                    </m:oMath>
                  </m:oMathPara>
                </a14:m>
                <a:endParaRPr kumimoji="1" lang="zh-TW" altLang="en-US" sz="1800" dirty="0"/>
              </a:p>
            </p:txBody>
          </p:sp>
        </mc:Choice>
        <mc:Fallback xmlns="">
          <p:sp>
            <p:nvSpPr>
              <p:cNvPr id="25" name="文字方塊 24">
                <a:extLst>
                  <a:ext uri="{FF2B5EF4-FFF2-40B4-BE49-F238E27FC236}">
                    <a16:creationId xmlns:a16="http://schemas.microsoft.com/office/drawing/2014/main" id="{DF69201A-85DB-1049-B615-A882EFF6AC1C}"/>
                  </a:ext>
                </a:extLst>
              </p:cNvPr>
              <p:cNvSpPr txBox="1">
                <a:spLocks noRot="1" noChangeAspect="1" noMove="1" noResize="1" noEditPoints="1" noAdjustHandles="1" noChangeArrowheads="1" noChangeShapeType="1" noTextEdit="1"/>
              </p:cNvSpPr>
              <p:nvPr/>
            </p:nvSpPr>
            <p:spPr bwMode="auto">
              <a:xfrm>
                <a:off x="1295514" y="2659050"/>
                <a:ext cx="295786" cy="310598"/>
              </a:xfrm>
              <a:prstGeom prst="rect">
                <a:avLst/>
              </a:prstGeom>
              <a:blipFill>
                <a:blip r:embed="rId15"/>
                <a:stretch>
                  <a:fillRect l="-16667" t="-26923" b="-11538"/>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D3985082-2B91-BA4E-84EF-876185F7F0C4}"/>
                  </a:ext>
                </a:extLst>
              </p:cNvPr>
              <p:cNvSpPr txBox="1"/>
              <p:nvPr/>
            </p:nvSpPr>
            <p:spPr bwMode="auto">
              <a:xfrm>
                <a:off x="1372309" y="3941971"/>
                <a:ext cx="266868" cy="339517"/>
              </a:xfrm>
              <a:prstGeom prst="rect">
                <a:avLst/>
              </a:prstGeom>
              <a:solidFill>
                <a:schemeClr val="bg1"/>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zh-TW" altLang="en-US" sz="1800" i="1" dirty="0" smtClean="0">
                              <a:latin typeface="Cambria Math" panose="02040503050406030204" pitchFamily="18" charset="0"/>
                            </a:rPr>
                          </m:ctrlPr>
                        </m:sSubPr>
                        <m:e>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𝐹</m:t>
                              </m:r>
                            </m:e>
                          </m:acc>
                        </m:e>
                        <m:sub>
                          <m:r>
                            <a:rPr lang="en-US" altLang="zh-TW" sz="1800" b="0" i="1" smtClean="0">
                              <a:latin typeface="Cambria Math" panose="02040503050406030204" pitchFamily="18" charset="0"/>
                            </a:rPr>
                            <m:t>𝑔</m:t>
                          </m:r>
                        </m:sub>
                      </m:sSub>
                    </m:oMath>
                  </m:oMathPara>
                </a14:m>
                <a:endParaRPr kumimoji="1" lang="zh-TW" altLang="en-US" sz="1800" dirty="0"/>
              </a:p>
            </p:txBody>
          </p:sp>
        </mc:Choice>
        <mc:Fallback xmlns="">
          <p:sp>
            <p:nvSpPr>
              <p:cNvPr id="26" name="文字方塊 25">
                <a:extLst>
                  <a:ext uri="{FF2B5EF4-FFF2-40B4-BE49-F238E27FC236}">
                    <a16:creationId xmlns:a16="http://schemas.microsoft.com/office/drawing/2014/main" id="{D3985082-2B91-BA4E-84EF-876185F7F0C4}"/>
                  </a:ext>
                </a:extLst>
              </p:cNvPr>
              <p:cNvSpPr txBox="1">
                <a:spLocks noRot="1" noChangeAspect="1" noMove="1" noResize="1" noEditPoints="1" noAdjustHandles="1" noChangeArrowheads="1" noChangeShapeType="1" noTextEdit="1"/>
              </p:cNvSpPr>
              <p:nvPr/>
            </p:nvSpPr>
            <p:spPr bwMode="auto">
              <a:xfrm>
                <a:off x="1372309" y="3941971"/>
                <a:ext cx="266868" cy="339517"/>
              </a:xfrm>
              <a:prstGeom prst="rect">
                <a:avLst/>
              </a:prstGeom>
              <a:blipFill>
                <a:blip r:embed="rId16"/>
                <a:stretch>
                  <a:fillRect l="-19048" t="-25000" r="-4762" b="-14286"/>
                </a:stretch>
              </a:blipFill>
              <a:ln w="9525">
                <a:noFill/>
                <a:miter lim="800000"/>
                <a:headEnd/>
                <a:tailEnd/>
              </a:ln>
            </p:spPr>
            <p:txBody>
              <a:bodyPr/>
              <a:lstStyle/>
              <a:p>
                <a:r>
                  <a:rPr lang="zh-TW" altLang="en-US">
                    <a:noFill/>
                  </a:rPr>
                  <a:t> </a:t>
                </a:r>
              </a:p>
            </p:txBody>
          </p:sp>
        </mc:Fallback>
      </mc:AlternateContent>
      <p:cxnSp>
        <p:nvCxnSpPr>
          <p:cNvPr id="3" name="直線箭頭接點 2">
            <a:extLst>
              <a:ext uri="{FF2B5EF4-FFF2-40B4-BE49-F238E27FC236}">
                <a16:creationId xmlns:a16="http://schemas.microsoft.com/office/drawing/2014/main" id="{AD28DCA2-460B-864C-8BED-05691E0ABA77}"/>
              </a:ext>
            </a:extLst>
          </p:cNvPr>
          <p:cNvCxnSpPr/>
          <p:nvPr/>
        </p:nvCxnSpPr>
        <p:spPr>
          <a:xfrm>
            <a:off x="1827212" y="3781425"/>
            <a:ext cx="0" cy="1437585"/>
          </a:xfrm>
          <a:prstGeom prst="straightConnector1">
            <a:avLst/>
          </a:prstGeom>
          <a:ln w="31750">
            <a:solidFill>
              <a:srgbClr val="0070C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文字方塊 18">
                <a:extLst>
                  <a:ext uri="{FF2B5EF4-FFF2-40B4-BE49-F238E27FC236}">
                    <a16:creationId xmlns:a16="http://schemas.microsoft.com/office/drawing/2014/main" id="{C0C72416-F36F-CF41-8833-ACD9E3A081B9}"/>
                  </a:ext>
                </a:extLst>
              </p:cNvPr>
              <p:cNvSpPr txBox="1"/>
              <p:nvPr/>
            </p:nvSpPr>
            <p:spPr bwMode="auto">
              <a:xfrm>
                <a:off x="4174521" y="1661219"/>
                <a:ext cx="1840697" cy="518540"/>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𝑎</m:t>
                          </m:r>
                        </m:e>
                      </m:acc>
                      <m:r>
                        <a:rPr kumimoji="1" lang="en-US" altLang="zh-TW" sz="1800" b="0" i="1" smtClean="0">
                          <a:latin typeface="Cambria Math" panose="02040503050406030204" pitchFamily="18" charset="0"/>
                        </a:rPr>
                        <m:t>=</m:t>
                      </m:r>
                      <m:r>
                        <a:rPr lang="en-US" altLang="zh-TW" sz="1800" b="0" i="1" dirty="0" smtClean="0">
                          <a:latin typeface="Cambria Math" panose="02040503050406030204" pitchFamily="18" charset="0"/>
                        </a:rPr>
                        <m:t>−</m:t>
                      </m:r>
                      <m:r>
                        <a:rPr lang="en-US" altLang="zh-TW" sz="1800" b="0" i="1" dirty="0" smtClean="0">
                          <a:latin typeface="Cambria Math" panose="02040503050406030204" pitchFamily="18" charset="0"/>
                        </a:rPr>
                        <m:t>𝑔</m:t>
                      </m:r>
                      <m:acc>
                        <m:accPr>
                          <m:chr m:val="̂"/>
                          <m:ctrlPr>
                            <a:rPr kumimoji="1" lang="en-US" altLang="zh-TW" sz="1800" b="0" i="1" dirty="0" smtClean="0">
                              <a:latin typeface="Cambria Math" panose="02040503050406030204" pitchFamily="18" charset="0"/>
                            </a:rPr>
                          </m:ctrlPr>
                        </m:accPr>
                        <m:e>
                          <m:r>
                            <a:rPr kumimoji="1" lang="en-US" altLang="zh-TW" sz="1800" b="0" i="1" dirty="0" smtClean="0">
                              <a:latin typeface="Cambria Math" panose="02040503050406030204" pitchFamily="18" charset="0"/>
                            </a:rPr>
                            <m:t>𝑗</m:t>
                          </m:r>
                        </m:e>
                      </m:acc>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𝐷</m:t>
                          </m:r>
                        </m:num>
                        <m:den>
                          <m:r>
                            <a:rPr lang="en-US" altLang="zh-TW" sz="1800" i="1">
                              <a:latin typeface="Cambria Math" panose="02040503050406030204" pitchFamily="18" charset="0"/>
                            </a:rPr>
                            <m:t>𝑚</m:t>
                          </m:r>
                        </m:den>
                      </m:f>
                      <m:r>
                        <a:rPr lang="en-US" altLang="zh-TW" sz="1800" i="1">
                          <a:latin typeface="Cambria Math" panose="02040503050406030204" pitchFamily="18" charset="0"/>
                        </a:rPr>
                        <m:t>𝑣</m:t>
                      </m:r>
                      <m:r>
                        <a:rPr lang="en-US" altLang="zh-TW" sz="1800" i="1" smtClean="0">
                          <a:latin typeface="Cambria Math" panose="02040503050406030204" pitchFamily="18" charset="0"/>
                          <a:ea typeface="Cambria Math" panose="02040503050406030204" pitchFamily="18" charset="0"/>
                        </a:rPr>
                        <m:t>∙</m:t>
                      </m:r>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𝑣</m:t>
                          </m:r>
                        </m:e>
                      </m:acc>
                    </m:oMath>
                  </m:oMathPara>
                </a14:m>
                <a:endParaRPr kumimoji="1" lang="zh-TW" altLang="en-US" sz="1800" dirty="0"/>
              </a:p>
            </p:txBody>
          </p:sp>
        </mc:Choice>
        <mc:Fallback xmlns="">
          <p:sp>
            <p:nvSpPr>
              <p:cNvPr id="27" name="文字方塊 18">
                <a:extLst>
                  <a:ext uri="{FF2B5EF4-FFF2-40B4-BE49-F238E27FC236}">
                    <a16:creationId xmlns:a16="http://schemas.microsoft.com/office/drawing/2014/main" id="{C0C72416-F36F-CF41-8833-ACD9E3A081B9}"/>
                  </a:ext>
                </a:extLst>
              </p:cNvPr>
              <p:cNvSpPr txBox="1">
                <a:spLocks noRot="1" noChangeAspect="1" noMove="1" noResize="1" noEditPoints="1" noAdjustHandles="1" noChangeArrowheads="1" noChangeShapeType="1" noTextEdit="1"/>
              </p:cNvSpPr>
              <p:nvPr/>
            </p:nvSpPr>
            <p:spPr bwMode="auto">
              <a:xfrm>
                <a:off x="4174521" y="1661219"/>
                <a:ext cx="1840697" cy="518540"/>
              </a:xfrm>
              <a:prstGeom prst="rect">
                <a:avLst/>
              </a:prstGeom>
              <a:blipFill>
                <a:blip r:embed="rId17"/>
                <a:stretch>
                  <a:fillRect l="-1370" t="-2439" r="-685" b="-9756"/>
                </a:stretch>
              </a:blipFill>
              <a:ln w="9525">
                <a:noFill/>
                <a:miter lim="800000"/>
                <a:headEnd/>
                <a:tailEnd/>
              </a:ln>
            </p:spPr>
            <p:txBody>
              <a:bodyPr/>
              <a:lstStyle/>
              <a:p>
                <a:r>
                  <a:rPr lang="en-TW">
                    <a:noFill/>
                  </a:rPr>
                  <a:t> </a:t>
                </a:r>
              </a:p>
            </p:txBody>
          </p:sp>
        </mc:Fallback>
      </mc:AlternateContent>
      <p:sp>
        <p:nvSpPr>
          <p:cNvPr id="28" name="Text Box 10">
            <a:extLst>
              <a:ext uri="{FF2B5EF4-FFF2-40B4-BE49-F238E27FC236}">
                <a16:creationId xmlns:a16="http://schemas.microsoft.com/office/drawing/2014/main" id="{2D7656EC-C571-554E-9F2C-B59D3737CBC5}"/>
              </a:ext>
            </a:extLst>
          </p:cNvPr>
          <p:cNvSpPr txBox="1">
            <a:spLocks noChangeArrowheads="1"/>
          </p:cNvSpPr>
          <p:nvPr/>
        </p:nvSpPr>
        <p:spPr bwMode="auto">
          <a:xfrm>
            <a:off x="4166631" y="5785704"/>
            <a:ext cx="46572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latin typeface="Arial" pitchFamily="34" charset="0"/>
              </a:rPr>
              <a:t>垂直方向的運動方程式與水平分量有關。</a:t>
            </a:r>
          </a:p>
        </p:txBody>
      </p:sp>
      <p:sp>
        <p:nvSpPr>
          <p:cNvPr id="2" name="Text Box 22">
            <a:extLst>
              <a:ext uri="{FF2B5EF4-FFF2-40B4-BE49-F238E27FC236}">
                <a16:creationId xmlns:a16="http://schemas.microsoft.com/office/drawing/2014/main" id="{BB685BB0-DA1C-D782-AF8D-8E629593C275}"/>
              </a:ext>
            </a:extLst>
          </p:cNvPr>
          <p:cNvSpPr txBox="1">
            <a:spLocks noChangeArrowheads="1"/>
          </p:cNvSpPr>
          <p:nvPr/>
        </p:nvSpPr>
        <p:spPr bwMode="auto">
          <a:xfrm>
            <a:off x="5905629" y="2712592"/>
            <a:ext cx="2016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2000" dirty="0"/>
              <a:t>寫成速度分量</a:t>
            </a:r>
          </a:p>
        </p:txBody>
      </p:sp>
      <mc:AlternateContent xmlns:mc="http://schemas.openxmlformats.org/markup-compatibility/2006" xmlns:a14="http://schemas.microsoft.com/office/drawing/2010/main">
        <mc:Choice Requires="a14">
          <p:sp>
            <p:nvSpPr>
              <p:cNvPr id="4" name="文字方塊 24">
                <a:extLst>
                  <a:ext uri="{FF2B5EF4-FFF2-40B4-BE49-F238E27FC236}">
                    <a16:creationId xmlns:a16="http://schemas.microsoft.com/office/drawing/2014/main" id="{EC44AD49-00B2-755E-94AB-EB3F57E67D4D}"/>
                  </a:ext>
                </a:extLst>
              </p:cNvPr>
              <p:cNvSpPr txBox="1"/>
              <p:nvPr/>
            </p:nvSpPr>
            <p:spPr bwMode="auto">
              <a:xfrm>
                <a:off x="2439221" y="4054711"/>
                <a:ext cx="189475" cy="276999"/>
              </a:xfrm>
              <a:prstGeom prst="rect">
                <a:avLst/>
              </a:prstGeom>
              <a:solidFill>
                <a:schemeClr val="bg1"/>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rPr>
                          </m:ctrlPr>
                        </m:accPr>
                        <m:e>
                          <m:r>
                            <a:rPr lang="en-US" altLang="zh-TW" sz="1800" b="0" i="1" smtClean="0">
                              <a:latin typeface="Cambria Math" panose="02040503050406030204" pitchFamily="18" charset="0"/>
                            </a:rPr>
                            <m:t>𝑣</m:t>
                          </m:r>
                        </m:e>
                      </m:acc>
                    </m:oMath>
                  </m:oMathPara>
                </a14:m>
                <a:endParaRPr kumimoji="1" lang="zh-TW" altLang="en-US" sz="1800" dirty="0"/>
              </a:p>
            </p:txBody>
          </p:sp>
        </mc:Choice>
        <mc:Fallback xmlns="">
          <p:sp>
            <p:nvSpPr>
              <p:cNvPr id="4" name="文字方塊 24">
                <a:extLst>
                  <a:ext uri="{FF2B5EF4-FFF2-40B4-BE49-F238E27FC236}">
                    <a16:creationId xmlns:a16="http://schemas.microsoft.com/office/drawing/2014/main" id="{EC44AD49-00B2-755E-94AB-EB3F57E67D4D}"/>
                  </a:ext>
                </a:extLst>
              </p:cNvPr>
              <p:cNvSpPr txBox="1">
                <a:spLocks noRot="1" noChangeAspect="1" noMove="1" noResize="1" noEditPoints="1" noAdjustHandles="1" noChangeArrowheads="1" noChangeShapeType="1" noTextEdit="1"/>
              </p:cNvSpPr>
              <p:nvPr/>
            </p:nvSpPr>
            <p:spPr bwMode="auto">
              <a:xfrm>
                <a:off x="2439221" y="4054711"/>
                <a:ext cx="189475" cy="276999"/>
              </a:xfrm>
              <a:prstGeom prst="rect">
                <a:avLst/>
              </a:prstGeom>
              <a:blipFill>
                <a:blip r:embed="rId18"/>
                <a:stretch>
                  <a:fillRect l="-20000" t="-30435" r="-13333"/>
                </a:stretch>
              </a:blipFill>
              <a:ln w="9525">
                <a:noFill/>
                <a:miter lim="800000"/>
                <a:headEnd/>
                <a:tailEnd/>
              </a:ln>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1921"/>
                                        </p:tgtEl>
                                        <p:attrNameLst>
                                          <p:attrName>style.visibility</p:attrName>
                                        </p:attrNameLst>
                                      </p:cBhvr>
                                      <p:to>
                                        <p:strVal val="visible"/>
                                      </p:to>
                                    </p:set>
                                    <p:anim calcmode="lin" valueType="num">
                                      <p:cBhvr additive="base">
                                        <p:cTn id="11" dur="500" fill="hold"/>
                                        <p:tgtEl>
                                          <p:spTgt spid="81921"/>
                                        </p:tgtEl>
                                        <p:attrNameLst>
                                          <p:attrName>ppt_x</p:attrName>
                                        </p:attrNameLst>
                                      </p:cBhvr>
                                      <p:tavLst>
                                        <p:tav tm="0">
                                          <p:val>
                                            <p:strVal val="#ppt_x"/>
                                          </p:val>
                                        </p:tav>
                                        <p:tav tm="100000">
                                          <p:val>
                                            <p:strVal val="#ppt_x"/>
                                          </p:val>
                                        </p:tav>
                                      </p:tavLst>
                                    </p:anim>
                                    <p:anim calcmode="lin" valueType="num">
                                      <p:cBhvr additive="base">
                                        <p:cTn id="12" dur="500" fill="hold"/>
                                        <p:tgtEl>
                                          <p:spTgt spid="819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2539"/>
                                        </p:tgtEl>
                                        <p:attrNameLst>
                                          <p:attrName>style.visibility</p:attrName>
                                        </p:attrNameLst>
                                      </p:cBhvr>
                                      <p:to>
                                        <p:strVal val="visible"/>
                                      </p:to>
                                    </p:set>
                                    <p:anim calcmode="lin" valueType="num">
                                      <p:cBhvr additive="base">
                                        <p:cTn id="45" dur="500" fill="hold"/>
                                        <p:tgtEl>
                                          <p:spTgt spid="22539"/>
                                        </p:tgtEl>
                                        <p:attrNameLst>
                                          <p:attrName>ppt_x</p:attrName>
                                        </p:attrNameLst>
                                      </p:cBhvr>
                                      <p:tavLst>
                                        <p:tav tm="0">
                                          <p:val>
                                            <p:strVal val="#ppt_x"/>
                                          </p:val>
                                        </p:tav>
                                        <p:tav tm="100000">
                                          <p:val>
                                            <p:strVal val="#ppt_x"/>
                                          </p:val>
                                        </p:tav>
                                      </p:tavLst>
                                    </p:anim>
                                    <p:anim calcmode="lin" valueType="num">
                                      <p:cBhvr additive="base">
                                        <p:cTn id="46" dur="500" fill="hold"/>
                                        <p:tgtEl>
                                          <p:spTgt spid="2253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2543"/>
                                        </p:tgtEl>
                                        <p:attrNameLst>
                                          <p:attrName>style.visibility</p:attrName>
                                        </p:attrNameLst>
                                      </p:cBhvr>
                                      <p:to>
                                        <p:strVal val="visible"/>
                                      </p:to>
                                    </p:set>
                                    <p:anim calcmode="lin" valueType="num">
                                      <p:cBhvr additive="base">
                                        <p:cTn id="49" dur="500" fill="hold"/>
                                        <p:tgtEl>
                                          <p:spTgt spid="22543"/>
                                        </p:tgtEl>
                                        <p:attrNameLst>
                                          <p:attrName>ppt_x</p:attrName>
                                        </p:attrNameLst>
                                      </p:cBhvr>
                                      <p:tavLst>
                                        <p:tav tm="0">
                                          <p:val>
                                            <p:strVal val="#ppt_x"/>
                                          </p:val>
                                        </p:tav>
                                        <p:tav tm="100000">
                                          <p:val>
                                            <p:strVal val="#ppt_x"/>
                                          </p:val>
                                        </p:tav>
                                      </p:tavLst>
                                    </p:anim>
                                    <p:anim calcmode="lin" valueType="num">
                                      <p:cBhvr additive="base">
                                        <p:cTn id="50" dur="500" fill="hold"/>
                                        <p:tgtEl>
                                          <p:spTgt spid="2254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1" grpId="0"/>
      <p:bldP spid="22539" grpId="0"/>
      <p:bldP spid="22543" grpId="0"/>
      <p:bldP spid="20" grpId="0" animBg="1"/>
      <p:bldP spid="21" grpId="0" animBg="1"/>
      <p:bldP spid="22" grpId="0" animBg="1"/>
      <p:bldP spid="23" grpId="0" animBg="1"/>
      <p:bldP spid="24" grpId="0" animBg="1"/>
      <p:bldP spid="27" grpId="0" animBg="1"/>
      <p:bldP spid="28" grpId="0"/>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文字方塊 13"/>
          <p:cNvSpPr txBox="1">
            <a:spLocks noChangeArrowheads="1"/>
          </p:cNvSpPr>
          <p:nvPr/>
        </p:nvSpPr>
        <p:spPr bwMode="auto">
          <a:xfrm>
            <a:off x="2627313" y="404664"/>
            <a:ext cx="3600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solidFill>
                  <a:srgbClr val="FF0000"/>
                </a:solidFill>
              </a:rPr>
              <a:t>數值方法 </a:t>
            </a:r>
            <a:r>
              <a:rPr lang="en-US" altLang="zh-TW" sz="1800" dirty="0">
                <a:solidFill>
                  <a:srgbClr val="FF0000"/>
                </a:solidFill>
              </a:rPr>
              <a:t>Numerical solution</a:t>
            </a:r>
            <a:endParaRPr lang="zh-TW" altLang="en-US" sz="1800" dirty="0">
              <a:solidFill>
                <a:srgbClr val="FF0000"/>
              </a:solidFill>
            </a:endParaRPr>
          </a:p>
        </p:txBody>
      </p:sp>
      <p:sp>
        <p:nvSpPr>
          <p:cNvPr id="16" name="文字方塊 15"/>
          <p:cNvSpPr txBox="1">
            <a:spLocks noChangeArrowheads="1"/>
          </p:cNvSpPr>
          <p:nvPr/>
        </p:nvSpPr>
        <p:spPr bwMode="auto">
          <a:xfrm>
            <a:off x="2172876" y="1643057"/>
            <a:ext cx="2590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微分是無法用電腦算的</a:t>
            </a:r>
          </a:p>
        </p:txBody>
      </p:sp>
      <p:pic>
        <p:nvPicPr>
          <p:cNvPr id="72711" name="Picture 7" descr="http://upload.wikimedia.org/wikipedia/commons/d/d3/IBM_Blue_Gene_P_supercompu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876" y="3356992"/>
            <a:ext cx="4614862"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字方塊 16"/>
          <p:cNvSpPr txBox="1">
            <a:spLocks noChangeArrowheads="1"/>
          </p:cNvSpPr>
          <p:nvPr/>
        </p:nvSpPr>
        <p:spPr bwMode="auto">
          <a:xfrm>
            <a:off x="2172876" y="2853490"/>
            <a:ext cx="5423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但微分在取極限前只是一個減與除的運算。</a:t>
            </a:r>
            <a:endParaRPr lang="en-US" altLang="zh-TW" sz="1800" dirty="0"/>
          </a:p>
        </p:txBody>
      </p:sp>
      <mc:AlternateContent xmlns:mc="http://schemas.openxmlformats.org/markup-compatibility/2006" xmlns:a14="http://schemas.microsoft.com/office/drawing/2010/main">
        <mc:Choice Requires="a14">
          <p:sp>
            <p:nvSpPr>
              <p:cNvPr id="2" name="文字方塊 1"/>
              <p:cNvSpPr txBox="1"/>
              <p:nvPr/>
            </p:nvSpPr>
            <p:spPr bwMode="auto">
              <a:xfrm>
                <a:off x="2604180" y="889390"/>
                <a:ext cx="1728192" cy="634789"/>
              </a:xfrm>
              <a:prstGeom prst="rect">
                <a:avLst/>
              </a:prstGeom>
              <a:solidFill>
                <a:srgbClr val="FFFF00"/>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𝑑𝑣</m:t>
                          </m:r>
                        </m:num>
                        <m:den>
                          <m:r>
                            <a:rPr lang="en-US" altLang="zh-TW" sz="1800" b="0" i="1" smtClean="0">
                              <a:latin typeface="Cambria Math"/>
                            </a:rPr>
                            <m:t>𝑑𝑡</m:t>
                          </m:r>
                        </m:den>
                      </m:f>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r>
                            <a:rPr lang="en-US" altLang="zh-TW" sz="1800" b="0" i="1" smtClean="0">
                              <a:latin typeface="Cambria Math"/>
                            </a:rPr>
                            <m:t>𝑚</m:t>
                          </m:r>
                        </m:den>
                      </m:f>
                      <m:r>
                        <a:rPr lang="en-US" altLang="zh-TW" sz="1800" b="0" i="1" smtClean="0">
                          <a:latin typeface="Cambria Math"/>
                        </a:rPr>
                        <m:t>𝑓</m:t>
                      </m:r>
                      <m:d>
                        <m:dPr>
                          <m:ctrlPr>
                            <a:rPr lang="en-US" altLang="zh-TW" sz="1800" b="0" i="1" smtClean="0">
                              <a:latin typeface="Cambria Math" panose="02040503050406030204" pitchFamily="18" charset="0"/>
                            </a:rPr>
                          </m:ctrlPr>
                        </m:dPr>
                        <m:e>
                          <m:r>
                            <a:rPr lang="en-US" altLang="zh-TW" sz="1800" b="0" i="1" smtClean="0">
                              <a:latin typeface="Cambria Math"/>
                            </a:rPr>
                            <m:t>𝑥</m:t>
                          </m:r>
                          <m:r>
                            <a:rPr lang="en-US" altLang="zh-TW" sz="1800" b="0" i="1" smtClean="0">
                              <a:latin typeface="Cambria Math"/>
                            </a:rPr>
                            <m:t>,</m:t>
                          </m:r>
                          <m:r>
                            <a:rPr lang="en-US" altLang="zh-TW" sz="1800" b="0" i="1" smtClean="0">
                              <a:latin typeface="Cambria Math"/>
                            </a:rPr>
                            <m:t>𝑣</m:t>
                          </m:r>
                        </m:e>
                      </m:d>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2604180" y="889390"/>
                <a:ext cx="1728192" cy="634789"/>
              </a:xfrm>
              <a:prstGeom prst="rect">
                <a:avLst/>
              </a:prstGeom>
              <a:blipFill rotWithShape="1">
                <a:blip r:embed="rId6"/>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bwMode="auto">
              <a:xfrm>
                <a:off x="4520361" y="889391"/>
                <a:ext cx="1009823" cy="634789"/>
              </a:xfrm>
              <a:prstGeom prst="rect">
                <a:avLst/>
              </a:prstGeom>
              <a:solidFill>
                <a:srgbClr val="FFFF00"/>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𝑑𝑥</m:t>
                          </m:r>
                        </m:num>
                        <m:den>
                          <m:r>
                            <a:rPr lang="en-US" altLang="zh-TW" sz="1800" b="0" i="1" smtClean="0">
                              <a:latin typeface="Cambria Math"/>
                            </a:rPr>
                            <m:t>𝑑𝑡</m:t>
                          </m:r>
                        </m:den>
                      </m:f>
                      <m:r>
                        <a:rPr lang="en-US" altLang="zh-TW" sz="1800" b="0" i="1" smtClean="0">
                          <a:latin typeface="Cambria Math"/>
                        </a:rPr>
                        <m:t>=</m:t>
                      </m:r>
                      <m:r>
                        <a:rPr lang="en-US" altLang="zh-TW" sz="1800" b="0" i="1" smtClean="0">
                          <a:latin typeface="Cambria Math"/>
                        </a:rPr>
                        <m:t>𝑣</m:t>
                      </m:r>
                    </m:oMath>
                  </m:oMathPara>
                </a14:m>
                <a:endParaRPr lang="zh-TW" altLang="en-US" sz="1800" dirty="0"/>
              </a:p>
            </p:txBody>
          </p:sp>
        </mc:Choice>
        <mc:Fallback xmlns="">
          <p:sp>
            <p:nvSpPr>
              <p:cNvPr id="8" name="文字方塊 7"/>
              <p:cNvSpPr txBox="1">
                <a:spLocks noRot="1" noChangeAspect="1" noMove="1" noResize="1" noEditPoints="1" noAdjustHandles="1" noChangeArrowheads="1" noChangeShapeType="1" noTextEdit="1"/>
              </p:cNvSpPr>
              <p:nvPr/>
            </p:nvSpPr>
            <p:spPr bwMode="auto">
              <a:xfrm>
                <a:off x="4520361" y="889391"/>
                <a:ext cx="1009823" cy="634789"/>
              </a:xfrm>
              <a:prstGeom prst="rect">
                <a:avLst/>
              </a:prstGeom>
              <a:blipFill rotWithShape="1">
                <a:blip r:embed="rId7"/>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1">
                <a:extLst>
                  <a:ext uri="{FF2B5EF4-FFF2-40B4-BE49-F238E27FC236}">
                    <a16:creationId xmlns:a16="http://schemas.microsoft.com/office/drawing/2014/main" id="{E421C756-4822-114D-8B52-55F8FFD7CF2E}"/>
                  </a:ext>
                </a:extLst>
              </p:cNvPr>
              <p:cNvSpPr txBox="1"/>
              <p:nvPr/>
            </p:nvSpPr>
            <p:spPr bwMode="auto">
              <a:xfrm>
                <a:off x="2172876" y="2158405"/>
                <a:ext cx="3198633" cy="53751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𝑑𝑓</m:t>
                          </m:r>
                        </m:num>
                        <m:den>
                          <m:r>
                            <a:rPr kumimoji="1" lang="en-US" altLang="zh-TW" sz="1800" b="0" i="1" smtClean="0">
                              <a:latin typeface="Cambria Math" panose="02040503050406030204" pitchFamily="18" charset="0"/>
                            </a:rPr>
                            <m:t>𝑑𝑥</m:t>
                          </m:r>
                        </m:den>
                      </m:f>
                      <m:d>
                        <m:dPr>
                          <m:ctrlPr>
                            <a:rPr kumimoji="1" lang="en-US" altLang="zh-TW" sz="1800" i="1" smtClean="0">
                              <a:latin typeface="Cambria Math" panose="02040503050406030204" pitchFamily="18" charset="0"/>
                            </a:rPr>
                          </m:ctrlPr>
                        </m:dPr>
                        <m:e>
                          <m:r>
                            <a:rPr kumimoji="1" lang="en-US" altLang="zh-TW" sz="1800" b="0" i="1" smtClean="0">
                              <a:latin typeface="Cambria Math" panose="02040503050406030204" pitchFamily="18" charset="0"/>
                            </a:rPr>
                            <m:t>𝑥</m:t>
                          </m:r>
                        </m:e>
                      </m:d>
                      <m:r>
                        <a:rPr kumimoji="1" lang="en-US" altLang="zh-TW" sz="1800" b="0" i="1" smtClean="0">
                          <a:latin typeface="Cambria Math" panose="02040503050406030204" pitchFamily="18" charset="0"/>
                        </a:rPr>
                        <m:t>=</m:t>
                      </m:r>
                      <m:func>
                        <m:funcPr>
                          <m:ctrlPr>
                            <a:rPr lang="en-US" altLang="zh-TW" sz="1800" i="1">
                              <a:latin typeface="Cambria Math" panose="02040503050406030204" pitchFamily="18" charset="0"/>
                            </a:rPr>
                          </m:ctrlPr>
                        </m:funcPr>
                        <m:fName>
                          <m:limLow>
                            <m:limLowPr>
                              <m:ctrlPr>
                                <a:rPr lang="en-US" altLang="zh-TW" sz="1800" i="1">
                                  <a:latin typeface="Cambria Math" panose="02040503050406030204" pitchFamily="18" charset="0"/>
                                </a:rPr>
                              </m:ctrlPr>
                            </m:limLowPr>
                            <m:e>
                              <m:r>
                                <m:rPr>
                                  <m:sty m:val="p"/>
                                </m:rPr>
                                <a:rPr lang="en-US" altLang="zh-TW" sz="1800">
                                  <a:latin typeface="Cambria Math" panose="02040503050406030204" pitchFamily="18" charset="0"/>
                                </a:rPr>
                                <m:t>lim</m:t>
                              </m:r>
                            </m:e>
                            <m:lim>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𝑥</m:t>
                              </m:r>
                              <m:r>
                                <a:rPr lang="en-US" altLang="zh-TW" sz="1800" i="1">
                                  <a:latin typeface="Cambria Math" panose="02040503050406030204" pitchFamily="18" charset="0"/>
                                  <a:ea typeface="Cambria Math" panose="02040503050406030204" pitchFamily="18" charset="0"/>
                                </a:rPr>
                                <m:t>→0</m:t>
                              </m:r>
                            </m:lim>
                          </m:limLow>
                        </m:fName>
                        <m:e>
                          <m:f>
                            <m:fPr>
                              <m:ctrlPr>
                                <a:rPr lang="en-US" altLang="zh-TW" sz="1800" i="1">
                                  <a:latin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𝑓</m:t>
                              </m:r>
                              <m:d>
                                <m:dPr>
                                  <m:ctrlPr>
                                    <a:rPr lang="en-US" altLang="zh-TW" sz="1800" i="1" smtClean="0">
                                      <a:latin typeface="Cambria Math" panose="02040503050406030204" pitchFamily="18" charset="0"/>
                                      <a:ea typeface="Cambria Math" panose="02040503050406030204" pitchFamily="18" charset="0"/>
                                    </a:rPr>
                                  </m:ctrlPr>
                                </m:dPr>
                                <m:e>
                                  <m:r>
                                    <a:rPr lang="en-US" altLang="zh-TW" sz="1800" b="0" i="1" smtClean="0">
                                      <a:latin typeface="Cambria Math" panose="02040503050406030204" pitchFamily="18" charset="0"/>
                                      <a:ea typeface="Cambria Math" panose="02040503050406030204" pitchFamily="18" charset="0"/>
                                    </a:rPr>
                                    <m:t>𝑥</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𝑥</m:t>
                                  </m:r>
                                </m:e>
                              </m:d>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𝑓</m:t>
                              </m:r>
                              <m:d>
                                <m:dPr>
                                  <m:ctrlPr>
                                    <a:rPr lang="en-US" altLang="zh-TW" sz="1800" b="0" i="1" smtClean="0">
                                      <a:latin typeface="Cambria Math" panose="02040503050406030204" pitchFamily="18" charset="0"/>
                                      <a:ea typeface="Cambria Math" panose="02040503050406030204" pitchFamily="18" charset="0"/>
                                    </a:rPr>
                                  </m:ctrlPr>
                                </m:dPr>
                                <m:e>
                                  <m:r>
                                    <a:rPr lang="en-US" altLang="zh-TW" sz="1800" b="0" i="1" smtClean="0">
                                      <a:latin typeface="Cambria Math" panose="02040503050406030204" pitchFamily="18" charset="0"/>
                                      <a:ea typeface="Cambria Math" panose="02040503050406030204" pitchFamily="18" charset="0"/>
                                    </a:rPr>
                                    <m:t>𝑥</m:t>
                                  </m:r>
                                </m:e>
                              </m:d>
                            </m:num>
                            <m:den>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𝑥</m:t>
                              </m:r>
                            </m:den>
                          </m:f>
                        </m:e>
                      </m:func>
                    </m:oMath>
                  </m:oMathPara>
                </a14:m>
                <a:endParaRPr kumimoji="1" lang="zh-TW" altLang="en-US" sz="1800" dirty="0"/>
              </a:p>
            </p:txBody>
          </p:sp>
        </mc:Choice>
        <mc:Fallback xmlns="">
          <p:sp>
            <p:nvSpPr>
              <p:cNvPr id="9" name="文字方塊 1">
                <a:extLst>
                  <a:ext uri="{FF2B5EF4-FFF2-40B4-BE49-F238E27FC236}">
                    <a16:creationId xmlns:a16="http://schemas.microsoft.com/office/drawing/2014/main" id="{E421C756-4822-114D-8B52-55F8FFD7CF2E}"/>
                  </a:ext>
                </a:extLst>
              </p:cNvPr>
              <p:cNvSpPr txBox="1">
                <a:spLocks noRot="1" noChangeAspect="1" noMove="1" noResize="1" noEditPoints="1" noAdjustHandles="1" noChangeArrowheads="1" noChangeShapeType="1" noTextEdit="1"/>
              </p:cNvSpPr>
              <p:nvPr/>
            </p:nvSpPr>
            <p:spPr bwMode="auto">
              <a:xfrm>
                <a:off x="2172876" y="2158405"/>
                <a:ext cx="3198633" cy="537519"/>
              </a:xfrm>
              <a:prstGeom prst="rect">
                <a:avLst/>
              </a:prstGeom>
              <a:blipFill>
                <a:blip r:embed="rId8"/>
                <a:stretch>
                  <a:fillRect l="-1976" t="-2273" b="-13636"/>
                </a:stretch>
              </a:blipFill>
              <a:ln w="9525">
                <a:noFill/>
                <a:miter lim="800000"/>
                <a:headEnd/>
                <a:tailEnd/>
              </a:ln>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descr="Product%20Chess"/>
          <p:cNvPicPr>
            <a:picLocks noChangeAspect="1" noChangeArrowheads="1"/>
          </p:cNvPicPr>
          <p:nvPr/>
        </p:nvPicPr>
        <p:blipFill>
          <a:blip r:embed="rId2">
            <a:extLst>
              <a:ext uri="{28A0092B-C50C-407E-A947-70E740481C1C}">
                <a14:useLocalDpi xmlns:a14="http://schemas.microsoft.com/office/drawing/2010/main" val="0"/>
              </a:ext>
            </a:extLst>
          </a:blip>
          <a:srcRect t="14989" b="11530"/>
          <a:stretch>
            <a:fillRect/>
          </a:stretch>
        </p:blipFill>
        <p:spPr bwMode="auto">
          <a:xfrm>
            <a:off x="2771775" y="2492375"/>
            <a:ext cx="323373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 Box 11"/>
          <p:cNvSpPr txBox="1">
            <a:spLocks noChangeArrowheads="1"/>
          </p:cNvSpPr>
          <p:nvPr/>
        </p:nvSpPr>
        <p:spPr bwMode="auto">
          <a:xfrm>
            <a:off x="2777990" y="1819670"/>
            <a:ext cx="4500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想像時間是如下棋一樣是不連續的。</a:t>
            </a:r>
          </a:p>
        </p:txBody>
      </p:sp>
      <p:sp>
        <p:nvSpPr>
          <p:cNvPr id="83971" name="Text Box 12"/>
          <p:cNvSpPr txBox="1">
            <a:spLocks noChangeArrowheads="1"/>
          </p:cNvSpPr>
          <p:nvPr/>
        </p:nvSpPr>
        <p:spPr bwMode="auto">
          <a:xfrm>
            <a:off x="3851275" y="692150"/>
            <a:ext cx="1500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solidFill>
                  <a:srgbClr val="FF0000"/>
                </a:solidFill>
              </a:rPr>
              <a:t>數值方法</a:t>
            </a:r>
          </a:p>
        </p:txBody>
      </p:sp>
      <mc:AlternateContent xmlns:mc="http://schemas.openxmlformats.org/markup-compatibility/2006" xmlns:a14="http://schemas.microsoft.com/office/drawing/2010/main">
        <mc:Choice Requires="a14">
          <p:sp>
            <p:nvSpPr>
              <p:cNvPr id="83972" name="文字方塊 9"/>
              <p:cNvSpPr txBox="1">
                <a:spLocks noChangeArrowheads="1"/>
              </p:cNvSpPr>
              <p:nvPr/>
            </p:nvSpPr>
            <p:spPr bwMode="auto">
              <a:xfrm>
                <a:off x="2771775" y="1268413"/>
                <a:ext cx="4176713"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不要讓 </a:t>
                </a:r>
                <a14:m>
                  <m:oMath xmlns:m="http://schemas.openxmlformats.org/officeDocument/2006/math">
                    <m:r>
                      <m:rPr>
                        <m:sty m:val="p"/>
                      </m:rPr>
                      <a:rPr lang="el-GR" altLang="zh-TW" sz="1800" i="0" dirty="0" smtClean="0">
                        <a:latin typeface="Cambria Math" panose="02040503050406030204" pitchFamily="18" charset="0"/>
                      </a:rPr>
                      <m:t>Δ</m:t>
                    </m:r>
                    <m:r>
                      <a:rPr lang="en-US" altLang="zh-TW" sz="1800" i="1" dirty="0">
                        <a:latin typeface="Cambria Math" panose="02040503050406030204" pitchFamily="18" charset="0"/>
                      </a:rPr>
                      <m:t>𝑡</m:t>
                    </m:r>
                    <m:r>
                      <a:rPr lang="en-US" altLang="zh-TW" sz="1800" i="1" dirty="0">
                        <a:latin typeface="Cambria Math" panose="02040503050406030204" pitchFamily="18" charset="0"/>
                      </a:rPr>
                      <m:t> </m:t>
                    </m:r>
                  </m:oMath>
                </a14:m>
                <a:r>
                  <a:rPr lang="zh-TW" altLang="en-US" sz="1800" dirty="0"/>
                  <a:t>趨近於零，只是讓它很小！</a:t>
                </a:r>
              </a:p>
            </p:txBody>
          </p:sp>
        </mc:Choice>
        <mc:Fallback xmlns="">
          <p:sp>
            <p:nvSpPr>
              <p:cNvPr id="83972" name="文字方塊 9"/>
              <p:cNvSpPr txBox="1">
                <a:spLocks noRot="1" noChangeAspect="1" noMove="1" noResize="1" noEditPoints="1" noAdjustHandles="1" noChangeArrowheads="1" noChangeShapeType="1" noTextEdit="1"/>
              </p:cNvSpPr>
              <p:nvPr/>
            </p:nvSpPr>
            <p:spPr bwMode="auto">
              <a:xfrm>
                <a:off x="2771775" y="1268413"/>
                <a:ext cx="4176713" cy="368300"/>
              </a:xfrm>
              <a:prstGeom prst="rect">
                <a:avLst/>
              </a:prstGeom>
              <a:blipFill>
                <a:blip r:embed="rId3"/>
                <a:stretch>
                  <a:fillRect l="-121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 name="文字方塊 1"/>
          <p:cNvSpPr txBox="1">
            <a:spLocks noChangeArrowheads="1"/>
          </p:cNvSpPr>
          <p:nvPr/>
        </p:nvSpPr>
        <p:spPr bwMode="auto">
          <a:xfrm>
            <a:off x="2771775" y="5269841"/>
            <a:ext cx="3887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當然，所得的解只是一個近似。</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additive="base">
                                        <p:cTn id="7" dur="500" fill="hold"/>
                                        <p:tgtEl>
                                          <p:spTgt spid="21507"/>
                                        </p:tgtEl>
                                        <p:attrNameLst>
                                          <p:attrName>ppt_x</p:attrName>
                                        </p:attrNameLst>
                                      </p:cBhvr>
                                      <p:tavLst>
                                        <p:tav tm="0">
                                          <p:val>
                                            <p:strVal val="#ppt_x"/>
                                          </p:val>
                                        </p:tav>
                                        <p:tav tm="100000">
                                          <p:val>
                                            <p:strVal val="#ppt_x"/>
                                          </p:val>
                                        </p:tav>
                                      </p:tavLst>
                                    </p:anim>
                                    <p:anim calcmode="lin" valueType="num">
                                      <p:cBhvr additive="base">
                                        <p:cTn id="8" dur="500" fill="hold"/>
                                        <p:tgtEl>
                                          <p:spTgt spid="21507"/>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1512"/>
                                        </p:tgtEl>
                                        <p:attrNameLst>
                                          <p:attrName>style.visibility</p:attrName>
                                        </p:attrNameLst>
                                      </p:cBhvr>
                                      <p:to>
                                        <p:strVal val="visible"/>
                                      </p:to>
                                    </p:set>
                                    <p:anim calcmode="lin" valueType="num">
                                      <p:cBhvr additive="base">
                                        <p:cTn id="12" dur="500" fill="hold"/>
                                        <p:tgtEl>
                                          <p:spTgt spid="21512"/>
                                        </p:tgtEl>
                                        <p:attrNameLst>
                                          <p:attrName>ppt_x</p:attrName>
                                        </p:attrNameLst>
                                      </p:cBhvr>
                                      <p:tavLst>
                                        <p:tav tm="0">
                                          <p:val>
                                            <p:strVal val="#ppt_x"/>
                                          </p:val>
                                        </p:tav>
                                        <p:tav tm="100000">
                                          <p:val>
                                            <p:strVal val="#ppt_x"/>
                                          </p:val>
                                        </p:tav>
                                      </p:tavLst>
                                    </p:anim>
                                    <p:anim calcmode="lin" valueType="num">
                                      <p:cBhvr additive="base">
                                        <p:cTn id="13" dur="500" fill="hold"/>
                                        <p:tgtEl>
                                          <p:spTgt spid="215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utoUpdateAnimBg="0"/>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Line 4"/>
          <p:cNvSpPr>
            <a:spLocks noChangeShapeType="1"/>
          </p:cNvSpPr>
          <p:nvPr/>
        </p:nvSpPr>
        <p:spPr bwMode="auto">
          <a:xfrm>
            <a:off x="1295400" y="3400330"/>
            <a:ext cx="6553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4994" name="Line 6"/>
          <p:cNvSpPr>
            <a:spLocks noChangeShapeType="1"/>
          </p:cNvSpPr>
          <p:nvPr/>
        </p:nvSpPr>
        <p:spPr bwMode="auto">
          <a:xfrm>
            <a:off x="1654175" y="4238528"/>
            <a:ext cx="1681162"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84995" name="Text Box 7"/>
              <p:cNvSpPr txBox="1">
                <a:spLocks noChangeArrowheads="1"/>
              </p:cNvSpPr>
              <p:nvPr/>
            </p:nvSpPr>
            <p:spPr bwMode="auto">
              <a:xfrm>
                <a:off x="11899" y="4152406"/>
                <a:ext cx="140364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起始速度</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𝑣</m:t>
                        </m:r>
                      </m:e>
                      <m:sub>
                        <m:r>
                          <a:rPr lang="en-US" altLang="zh-TW" sz="1800" i="1">
                            <a:latin typeface="Cambria Math"/>
                          </a:rPr>
                          <m:t>0</m:t>
                        </m:r>
                      </m:sub>
                    </m:sSub>
                  </m:oMath>
                </a14:m>
                <a:endParaRPr lang="zh-TW" altLang="en-US" sz="1800" dirty="0"/>
              </a:p>
            </p:txBody>
          </p:sp>
        </mc:Choice>
        <mc:Fallback xmlns="">
          <p:sp>
            <p:nvSpPr>
              <p:cNvPr id="84995" name="Text Box 7"/>
              <p:cNvSpPr txBox="1">
                <a:spLocks noRot="1" noChangeAspect="1" noMove="1" noResize="1" noEditPoints="1" noAdjustHandles="1" noChangeArrowheads="1" noChangeShapeType="1" noTextEdit="1"/>
              </p:cNvSpPr>
              <p:nvPr/>
            </p:nvSpPr>
            <p:spPr bwMode="auto">
              <a:xfrm>
                <a:off x="11899" y="4152406"/>
                <a:ext cx="1403648" cy="369332"/>
              </a:xfrm>
              <a:prstGeom prst="rect">
                <a:avLst/>
              </a:prstGeom>
              <a:blipFill>
                <a:blip r:embed="rId3"/>
                <a:stretch>
                  <a:fillRect l="-2679"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graphicFrame>
        <p:nvGraphicFramePr>
          <p:cNvPr id="85002" name="Object 18"/>
          <p:cNvGraphicFramePr>
            <a:graphicFrameLocks noChangeAspect="1"/>
          </p:cNvGraphicFramePr>
          <p:nvPr>
            <p:extLst>
              <p:ext uri="{D42A27DB-BD31-4B8C-83A1-F6EECF244321}">
                <p14:modId xmlns:p14="http://schemas.microsoft.com/office/powerpoint/2010/main" val="7267305"/>
              </p:ext>
            </p:extLst>
          </p:nvPr>
        </p:nvGraphicFramePr>
        <p:xfrm>
          <a:off x="1295400" y="1771813"/>
          <a:ext cx="530225" cy="296605"/>
        </p:xfrm>
        <a:graphic>
          <a:graphicData uri="http://schemas.openxmlformats.org/presentationml/2006/ole">
            <mc:AlternateContent xmlns:mc="http://schemas.openxmlformats.org/markup-compatibility/2006">
              <mc:Choice xmlns:v="urn:schemas-microsoft-com:vml" Requires="v">
                <p:oleObj name="方程式" r:id="rId4" imgW="317087" imgH="177569" progId="Equation.3">
                  <p:embed/>
                </p:oleObj>
              </mc:Choice>
              <mc:Fallback>
                <p:oleObj name="方程式" r:id="rId4" imgW="317087" imgH="177569" progId="Equation.3">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771813"/>
                        <a:ext cx="530225" cy="296605"/>
                      </a:xfrm>
                      <a:prstGeom prst="rect">
                        <a:avLst/>
                      </a:prstGeom>
                      <a:solidFill>
                        <a:srgbClr val="FFFFCC"/>
                      </a:solidFill>
                      <a:ln w="9525">
                        <a:solidFill>
                          <a:srgbClr val="FF0000"/>
                        </a:solidFill>
                        <a:miter lim="800000"/>
                        <a:headEnd/>
                        <a:tailEnd/>
                      </a:ln>
                      <a:effectLst/>
                    </p:spPr>
                  </p:pic>
                </p:oleObj>
              </mc:Fallback>
            </mc:AlternateContent>
          </a:graphicData>
        </a:graphic>
      </p:graphicFrame>
      <p:sp>
        <p:nvSpPr>
          <p:cNvPr id="22542" name="文字方塊 13"/>
          <p:cNvSpPr txBox="1">
            <a:spLocks noChangeArrowheads="1"/>
          </p:cNvSpPr>
          <p:nvPr/>
        </p:nvSpPr>
        <p:spPr bwMode="auto">
          <a:xfrm>
            <a:off x="2411413" y="1773238"/>
            <a:ext cx="6048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若時間不連續，速度即平均速度，平均速度就決定位移！</a:t>
            </a:r>
          </a:p>
        </p:txBody>
      </p:sp>
      <p:sp>
        <p:nvSpPr>
          <p:cNvPr id="15" name="Text Box 8"/>
          <p:cNvSpPr txBox="1">
            <a:spLocks noChangeArrowheads="1"/>
          </p:cNvSpPr>
          <p:nvPr/>
        </p:nvSpPr>
        <p:spPr bwMode="auto">
          <a:xfrm>
            <a:off x="1980054" y="3480839"/>
            <a:ext cx="424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下一步走多遠由起始速度決定！</a:t>
            </a:r>
          </a:p>
        </p:txBody>
      </p:sp>
      <p:sp>
        <p:nvSpPr>
          <p:cNvPr id="85005" name="Text Box 8"/>
          <p:cNvSpPr txBox="1">
            <a:spLocks noChangeArrowheads="1"/>
          </p:cNvSpPr>
          <p:nvPr/>
        </p:nvSpPr>
        <p:spPr bwMode="auto">
          <a:xfrm>
            <a:off x="2741612" y="2444655"/>
            <a:ext cx="2447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你下一步走多遠？</a:t>
            </a:r>
          </a:p>
        </p:txBody>
      </p:sp>
      <p:pic>
        <p:nvPicPr>
          <p:cNvPr id="85006" name="Picture 16" descr="http://www.geekscrunch.com/wp-content/uploads/2012/01/Angry-BirdsJP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162" y="2176368"/>
            <a:ext cx="15827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5007" name="Text Box 7"/>
              <p:cNvSpPr txBox="1">
                <a:spLocks noChangeArrowheads="1"/>
              </p:cNvSpPr>
              <p:nvPr/>
            </p:nvSpPr>
            <p:spPr bwMode="auto">
              <a:xfrm>
                <a:off x="38815" y="3811628"/>
                <a:ext cx="140364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起始位置</a:t>
                </a:r>
                <a14:m>
                  <m:oMath xmlns:m="http://schemas.openxmlformats.org/officeDocument/2006/math">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i="1">
                            <a:latin typeface="Cambria Math"/>
                          </a:rPr>
                          <m:t>0</m:t>
                        </m:r>
                      </m:sub>
                    </m:sSub>
                  </m:oMath>
                </a14:m>
                <a:endParaRPr lang="zh-TW" altLang="en-US" sz="1800" dirty="0"/>
              </a:p>
            </p:txBody>
          </p:sp>
        </mc:Choice>
        <mc:Fallback xmlns="">
          <p:sp>
            <p:nvSpPr>
              <p:cNvPr id="85007" name="Text Box 7"/>
              <p:cNvSpPr txBox="1">
                <a:spLocks noRot="1" noChangeAspect="1" noMove="1" noResize="1" noEditPoints="1" noAdjustHandles="1" noChangeArrowheads="1" noChangeShapeType="1" noTextEdit="1"/>
              </p:cNvSpPr>
              <p:nvPr/>
            </p:nvSpPr>
            <p:spPr bwMode="auto">
              <a:xfrm>
                <a:off x="38815" y="3811628"/>
                <a:ext cx="1403648" cy="369332"/>
              </a:xfrm>
              <a:prstGeom prst="rect">
                <a:avLst/>
              </a:prstGeom>
              <a:blipFill>
                <a:blip r:embed="rId7"/>
                <a:stretch>
                  <a:fillRect l="-2679"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7164288" y="335662"/>
                <a:ext cx="1009823" cy="634789"/>
              </a:xfrm>
              <a:prstGeom prst="rect">
                <a:avLst/>
              </a:prstGeom>
              <a:solidFill>
                <a:srgbClr val="FFFF00"/>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𝑑𝑥</m:t>
                          </m:r>
                        </m:num>
                        <m:den>
                          <m:r>
                            <a:rPr lang="en-US" altLang="zh-TW" sz="1800" b="0" i="1" smtClean="0">
                              <a:latin typeface="Cambria Math"/>
                            </a:rPr>
                            <m:t>𝑑𝑡</m:t>
                          </m:r>
                        </m:den>
                      </m:f>
                      <m:r>
                        <a:rPr lang="en-US" altLang="zh-TW" sz="1800" b="0" i="1" smtClean="0">
                          <a:latin typeface="Cambria Math"/>
                        </a:rPr>
                        <m:t>=</m:t>
                      </m:r>
                      <m:r>
                        <a:rPr lang="en-US" altLang="zh-TW" sz="1800" b="0" i="1" smtClean="0">
                          <a:latin typeface="Cambria Math"/>
                        </a:rPr>
                        <m:t>𝑣</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7164288" y="335662"/>
                <a:ext cx="1009823" cy="634789"/>
              </a:xfrm>
              <a:prstGeom prst="rect">
                <a:avLst/>
              </a:prstGeom>
              <a:blipFill rotWithShape="1">
                <a:blip r:embed="rId14"/>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bwMode="auto">
              <a:xfrm>
                <a:off x="1654175" y="4605781"/>
                <a:ext cx="1474793" cy="369332"/>
              </a:xfrm>
              <a:prstGeom prst="rect">
                <a:avLst/>
              </a:prstGeom>
              <a:solidFill>
                <a:srgbClr val="FFFF00"/>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smtClean="0">
                          <a:latin typeface="Cambria Math"/>
                        </a:rPr>
                        <m:t>∆</m:t>
                      </m:r>
                      <m:r>
                        <a:rPr lang="en-US" altLang="zh-TW" sz="1800" b="0" i="1" smtClean="0">
                          <a:latin typeface="Cambria Math"/>
                        </a:rPr>
                        <m:t>𝑥</m:t>
                      </m:r>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0</m:t>
                          </m:r>
                        </m:sub>
                      </m:sSub>
                      <m:r>
                        <a:rPr lang="en-US" altLang="zh-TW" sz="1800" b="0" i="1" smtClean="0">
                          <a:latin typeface="Cambria Math"/>
                          <a:ea typeface="Cambria Math"/>
                        </a:rPr>
                        <m:t>∙∆</m:t>
                      </m:r>
                      <m:r>
                        <a:rPr lang="en-US" altLang="zh-TW" sz="1800" b="0" i="1" smtClean="0">
                          <a:latin typeface="Cambria Math"/>
                          <a:ea typeface="Cambria Math"/>
                        </a:rPr>
                        <m:t>𝑡</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1654175" y="4605781"/>
                <a:ext cx="1474793" cy="369332"/>
              </a:xfrm>
              <a:prstGeom prst="rect">
                <a:avLst/>
              </a:prstGeom>
              <a:blipFill>
                <a:blip r:embed="rId15"/>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bwMode="auto">
              <a:xfrm>
                <a:off x="5005303" y="1040708"/>
                <a:ext cx="1185050" cy="369332"/>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smtClean="0">
                          <a:latin typeface="Cambria Math"/>
                        </a:rPr>
                        <m:t>∆</m:t>
                      </m:r>
                      <m:r>
                        <a:rPr lang="en-US" altLang="zh-TW" sz="1800" b="0" i="1" smtClean="0">
                          <a:latin typeface="Cambria Math"/>
                        </a:rPr>
                        <m:t>𝑥</m:t>
                      </m:r>
                      <m:r>
                        <a:rPr lang="en-US" altLang="zh-TW" sz="1800" b="0" i="1" smtClean="0">
                          <a:latin typeface="Cambria Math"/>
                          <a:ea typeface="Cambria Math"/>
                        </a:rPr>
                        <m:t>~</m:t>
                      </m:r>
                      <m:r>
                        <a:rPr lang="en-US" altLang="zh-TW" sz="1800" b="0" i="1" smtClean="0">
                          <a:latin typeface="Cambria Math"/>
                          <a:ea typeface="Cambria Math"/>
                        </a:rPr>
                        <m:t>𝑣</m:t>
                      </m:r>
                      <m:r>
                        <a:rPr lang="en-US" altLang="zh-TW" sz="1800" b="0" i="1" smtClean="0">
                          <a:latin typeface="Cambria Math"/>
                          <a:ea typeface="Cambria Math"/>
                        </a:rPr>
                        <m:t>∙∆</m:t>
                      </m:r>
                      <m:r>
                        <a:rPr lang="en-US" altLang="zh-TW" sz="1800" b="0" i="1" smtClean="0">
                          <a:latin typeface="Cambria Math"/>
                          <a:ea typeface="Cambria Math"/>
                        </a:rPr>
                        <m:t>𝑡</m:t>
                      </m:r>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5005303" y="1040708"/>
                <a:ext cx="1185050" cy="369332"/>
              </a:xfrm>
              <a:prstGeom prst="rect">
                <a:avLst/>
              </a:prstGeom>
              <a:blipFill>
                <a:blip r:embed="rId16"/>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01A19973-62D2-294C-98E5-D97CB3A1FBE9}"/>
                  </a:ext>
                </a:extLst>
              </p:cNvPr>
              <p:cNvSpPr txBox="1"/>
              <p:nvPr/>
            </p:nvSpPr>
            <p:spPr bwMode="auto">
              <a:xfrm>
                <a:off x="3659188" y="919906"/>
                <a:ext cx="1027148" cy="610936"/>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𝑣</m:t>
                      </m:r>
                      <m:r>
                        <a:rPr lang="en-US" altLang="zh-TW" sz="1800" i="1">
                          <a:latin typeface="Cambria Math"/>
                          <a:ea typeface="Cambria Math"/>
                        </a:rPr>
                        <m:t>~</m:t>
                      </m:r>
                      <m:f>
                        <m:fPr>
                          <m:ctrlPr>
                            <a:rPr lang="en-US" altLang="zh-TW" sz="1800" i="1" smtClean="0">
                              <a:latin typeface="Cambria Math" panose="02040503050406030204" pitchFamily="18" charset="0"/>
                              <a:ea typeface="Cambria Math"/>
                            </a:rPr>
                          </m:ctrlPr>
                        </m:fPr>
                        <m:num>
                          <m:r>
                            <a:rPr lang="zh-TW" altLang="en-US" sz="1800" i="1">
                              <a:latin typeface="Cambria Math"/>
                            </a:rPr>
                            <m:t>∆</m:t>
                          </m:r>
                          <m:r>
                            <a:rPr lang="en-US" altLang="zh-TW" sz="1800" i="1">
                              <a:latin typeface="Cambria Math"/>
                            </a:rPr>
                            <m:t>𝑥</m:t>
                          </m:r>
                        </m:num>
                        <m:den>
                          <m:r>
                            <a:rPr lang="en-US" altLang="zh-TW"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8" name="文字方塊 17">
                <a:extLst>
                  <a:ext uri="{FF2B5EF4-FFF2-40B4-BE49-F238E27FC236}">
                    <a16:creationId xmlns:a16="http://schemas.microsoft.com/office/drawing/2014/main" id="{01A19973-62D2-294C-98E5-D97CB3A1FBE9}"/>
                  </a:ext>
                </a:extLst>
              </p:cNvPr>
              <p:cNvSpPr txBox="1">
                <a:spLocks noRot="1" noChangeAspect="1" noMove="1" noResize="1" noEditPoints="1" noAdjustHandles="1" noChangeArrowheads="1" noChangeShapeType="1" noTextEdit="1"/>
              </p:cNvSpPr>
              <p:nvPr/>
            </p:nvSpPr>
            <p:spPr bwMode="auto">
              <a:xfrm>
                <a:off x="3659188" y="919906"/>
                <a:ext cx="1027148" cy="610936"/>
              </a:xfrm>
              <a:prstGeom prst="rect">
                <a:avLst/>
              </a:prstGeom>
              <a:blipFill>
                <a:blip r:embed="rId17"/>
                <a:stretch>
                  <a:fillRect b="-4082"/>
                </a:stretch>
              </a:blipFill>
              <a:ln w="9525">
                <a:noFill/>
                <a:miter lim="800000"/>
                <a:headEnd/>
                <a:tailEnd/>
              </a:ln>
            </p:spPr>
            <p:txBody>
              <a:bodyPr/>
              <a:lstStyle/>
              <a:p>
                <a:r>
                  <a:rPr lang="en-TW">
                    <a:noFill/>
                  </a:rPr>
                  <a:t> </a:t>
                </a:r>
              </a:p>
            </p:txBody>
          </p:sp>
        </mc:Fallback>
      </mc:AlternateContent>
      <p:sp>
        <p:nvSpPr>
          <p:cNvPr id="16" name="Line 13">
            <a:extLst>
              <a:ext uri="{FF2B5EF4-FFF2-40B4-BE49-F238E27FC236}">
                <a16:creationId xmlns:a16="http://schemas.microsoft.com/office/drawing/2014/main" id="{E86C0364-CF4B-6C43-A4F9-0A52356BC06A}"/>
              </a:ext>
            </a:extLst>
          </p:cNvPr>
          <p:cNvSpPr>
            <a:spLocks noChangeShapeType="1"/>
          </p:cNvSpPr>
          <p:nvPr/>
        </p:nvSpPr>
        <p:spPr bwMode="auto">
          <a:xfrm>
            <a:off x="1677987" y="3927653"/>
            <a:ext cx="576263"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20" name="Line 14">
            <a:extLst>
              <a:ext uri="{FF2B5EF4-FFF2-40B4-BE49-F238E27FC236}">
                <a16:creationId xmlns:a16="http://schemas.microsoft.com/office/drawing/2014/main" id="{32601F09-1760-2A4D-ADE0-261399B77E8D}"/>
              </a:ext>
            </a:extLst>
          </p:cNvPr>
          <p:cNvSpPr>
            <a:spLocks noChangeShapeType="1"/>
          </p:cNvSpPr>
          <p:nvPr/>
        </p:nvSpPr>
        <p:spPr bwMode="auto">
          <a:xfrm>
            <a:off x="2759075" y="3927653"/>
            <a:ext cx="5762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04CC6869-44A1-0445-8CEF-6B56BB1C26A1}"/>
                  </a:ext>
                </a:extLst>
              </p:cNvPr>
              <p:cNvSpPr/>
              <p:nvPr/>
            </p:nvSpPr>
            <p:spPr>
              <a:xfrm>
                <a:off x="3230124" y="3869196"/>
                <a:ext cx="4655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i="1">
                              <a:latin typeface="Cambria Math" panose="02040503050406030204" pitchFamily="18" charset="0"/>
                            </a:rPr>
                            <m:t>1</m:t>
                          </m:r>
                        </m:sub>
                      </m:sSub>
                    </m:oMath>
                  </m:oMathPara>
                </a14:m>
                <a:endParaRPr lang="en-TW" sz="1800" dirty="0"/>
              </a:p>
            </p:txBody>
          </p:sp>
        </mc:Choice>
        <mc:Fallback xmlns="">
          <p:sp>
            <p:nvSpPr>
              <p:cNvPr id="21" name="Rectangle 20">
                <a:extLst>
                  <a:ext uri="{FF2B5EF4-FFF2-40B4-BE49-F238E27FC236}">
                    <a16:creationId xmlns:a16="http://schemas.microsoft.com/office/drawing/2014/main" id="{04CC6869-44A1-0445-8CEF-6B56BB1C26A1}"/>
                  </a:ext>
                </a:extLst>
              </p:cNvPr>
              <p:cNvSpPr>
                <a:spLocks noRot="1" noChangeAspect="1" noMove="1" noResize="1" noEditPoints="1" noAdjustHandles="1" noChangeArrowheads="1" noChangeShapeType="1" noTextEdit="1"/>
              </p:cNvSpPr>
              <p:nvPr/>
            </p:nvSpPr>
            <p:spPr>
              <a:xfrm>
                <a:off x="3230124" y="3869196"/>
                <a:ext cx="465576" cy="369332"/>
              </a:xfrm>
              <a:prstGeom prst="rect">
                <a:avLst/>
              </a:prstGeom>
              <a:blipFill>
                <a:blip r:embed="rId18"/>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CAAF5D21-9129-854E-BFBA-B5633E8122CB}"/>
                  </a:ext>
                </a:extLst>
              </p:cNvPr>
              <p:cNvSpPr/>
              <p:nvPr/>
            </p:nvSpPr>
            <p:spPr>
              <a:xfrm>
                <a:off x="2248422" y="3763622"/>
                <a:ext cx="5106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𝑥</m:t>
                      </m:r>
                    </m:oMath>
                  </m:oMathPara>
                </a14:m>
                <a:endParaRPr lang="en-TW" sz="1800" dirty="0"/>
              </a:p>
            </p:txBody>
          </p:sp>
        </mc:Choice>
        <mc:Fallback xmlns="">
          <p:sp>
            <p:nvSpPr>
              <p:cNvPr id="22" name="Rectangle 21">
                <a:extLst>
                  <a:ext uri="{FF2B5EF4-FFF2-40B4-BE49-F238E27FC236}">
                    <a16:creationId xmlns:a16="http://schemas.microsoft.com/office/drawing/2014/main" id="{CAAF5D21-9129-854E-BFBA-B5633E8122CB}"/>
                  </a:ext>
                </a:extLst>
              </p:cNvPr>
              <p:cNvSpPr>
                <a:spLocks noRot="1" noChangeAspect="1" noMove="1" noResize="1" noEditPoints="1" noAdjustHandles="1" noChangeArrowheads="1" noChangeShapeType="1" noTextEdit="1"/>
              </p:cNvSpPr>
              <p:nvPr/>
            </p:nvSpPr>
            <p:spPr>
              <a:xfrm>
                <a:off x="2248422" y="3763622"/>
                <a:ext cx="510653" cy="369332"/>
              </a:xfrm>
              <a:prstGeom prst="rect">
                <a:avLst/>
              </a:prstGeom>
              <a:blipFill>
                <a:blip r:embed="rId1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07D689D7-6572-A04B-B3F6-9AFD5A371684}"/>
                  </a:ext>
                </a:extLst>
              </p:cNvPr>
              <p:cNvSpPr/>
              <p:nvPr/>
            </p:nvSpPr>
            <p:spPr>
              <a:xfrm>
                <a:off x="1373393" y="3832130"/>
                <a:ext cx="4708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0</m:t>
                          </m:r>
                        </m:sub>
                      </m:sSub>
                    </m:oMath>
                  </m:oMathPara>
                </a14:m>
                <a:endParaRPr lang="en-TW" sz="1800" dirty="0"/>
              </a:p>
            </p:txBody>
          </p:sp>
        </mc:Choice>
        <mc:Fallback xmlns="">
          <p:sp>
            <p:nvSpPr>
              <p:cNvPr id="23" name="Rectangle 22">
                <a:extLst>
                  <a:ext uri="{FF2B5EF4-FFF2-40B4-BE49-F238E27FC236}">
                    <a16:creationId xmlns:a16="http://schemas.microsoft.com/office/drawing/2014/main" id="{07D689D7-6572-A04B-B3F6-9AFD5A371684}"/>
                  </a:ext>
                </a:extLst>
              </p:cNvPr>
              <p:cNvSpPr>
                <a:spLocks noRot="1" noChangeAspect="1" noMove="1" noResize="1" noEditPoints="1" noAdjustHandles="1" noChangeArrowheads="1" noChangeShapeType="1" noTextEdit="1"/>
              </p:cNvSpPr>
              <p:nvPr/>
            </p:nvSpPr>
            <p:spPr>
              <a:xfrm>
                <a:off x="1373393" y="3832130"/>
                <a:ext cx="470898" cy="369332"/>
              </a:xfrm>
              <a:prstGeom prst="rect">
                <a:avLst/>
              </a:prstGeom>
              <a:blipFill>
                <a:blip r:embed="rId20"/>
                <a:stretch>
                  <a:fillRect/>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42"/>
                                        </p:tgtEl>
                                        <p:attrNameLst>
                                          <p:attrName>style.visibility</p:attrName>
                                        </p:attrNameLst>
                                      </p:cBhvr>
                                      <p:to>
                                        <p:strVal val="visible"/>
                                      </p:to>
                                    </p:set>
                                    <p:anim calcmode="lin" valueType="num">
                                      <p:cBhvr additive="base">
                                        <p:cTn id="13" dur="500" fill="hold"/>
                                        <p:tgtEl>
                                          <p:spTgt spid="22542"/>
                                        </p:tgtEl>
                                        <p:attrNameLst>
                                          <p:attrName>ppt_x</p:attrName>
                                        </p:attrNameLst>
                                      </p:cBhvr>
                                      <p:tavLst>
                                        <p:tav tm="0">
                                          <p:val>
                                            <p:strVal val="#ppt_x"/>
                                          </p:val>
                                        </p:tav>
                                        <p:tav tm="100000">
                                          <p:val>
                                            <p:strVal val="#ppt_x"/>
                                          </p:val>
                                        </p:tav>
                                      </p:tavLst>
                                    </p:anim>
                                    <p:anim calcmode="lin" valueType="num">
                                      <p:cBhvr additive="base">
                                        <p:cTn id="14" dur="500" fill="hold"/>
                                        <p:tgtEl>
                                          <p:spTgt spid="2254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4994"/>
                                        </p:tgtEl>
                                        <p:attrNameLst>
                                          <p:attrName>style.visibility</p:attrName>
                                        </p:attrNameLst>
                                      </p:cBhvr>
                                      <p:to>
                                        <p:strVal val="visible"/>
                                      </p:to>
                                    </p:set>
                                    <p:anim calcmode="lin" valueType="num">
                                      <p:cBhvr additive="base">
                                        <p:cTn id="39" dur="500" fill="hold"/>
                                        <p:tgtEl>
                                          <p:spTgt spid="84994"/>
                                        </p:tgtEl>
                                        <p:attrNameLst>
                                          <p:attrName>ppt_x</p:attrName>
                                        </p:attrNameLst>
                                      </p:cBhvr>
                                      <p:tavLst>
                                        <p:tav tm="0">
                                          <p:val>
                                            <p:strVal val="#ppt_x"/>
                                          </p:val>
                                        </p:tav>
                                        <p:tav tm="100000">
                                          <p:val>
                                            <p:strVal val="#ppt_x"/>
                                          </p:val>
                                        </p:tav>
                                      </p:tavLst>
                                    </p:anim>
                                    <p:anim calcmode="lin" valueType="num">
                                      <p:cBhvr additive="base">
                                        <p:cTn id="40" dur="500" fill="hold"/>
                                        <p:tgtEl>
                                          <p:spTgt spid="8499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nimBg="1"/>
      <p:bldP spid="22542" grpId="0"/>
      <p:bldP spid="15" grpId="0"/>
      <p:bldP spid="2" grpId="0" animBg="1"/>
      <p:bldP spid="19" grpId="0" animBg="1"/>
      <p:bldP spid="18" grpId="0" animBg="1"/>
      <p:bldP spid="16" grpId="0" animBg="1"/>
      <p:bldP spid="20" grpId="0" animBg="1"/>
      <p:bldP spid="21" grpId="0"/>
      <p:bldP spid="22" grpId="0"/>
      <p:bldP spid="2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6" descr="http://www.geekscrunch.com/wp-content/uploads/2012/01/Angry-BirdsJP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4350" y="2077099"/>
            <a:ext cx="1699617" cy="127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Line 4"/>
          <p:cNvSpPr>
            <a:spLocks noChangeShapeType="1"/>
          </p:cNvSpPr>
          <p:nvPr/>
        </p:nvSpPr>
        <p:spPr bwMode="auto">
          <a:xfrm>
            <a:off x="1295400" y="3352266"/>
            <a:ext cx="6553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6019" name="Line 5"/>
          <p:cNvSpPr>
            <a:spLocks noChangeShapeType="1"/>
          </p:cNvSpPr>
          <p:nvPr/>
        </p:nvSpPr>
        <p:spPr bwMode="auto">
          <a:xfrm>
            <a:off x="1295400" y="3999966"/>
            <a:ext cx="720725"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6023" name="Line 13"/>
          <p:cNvSpPr>
            <a:spLocks noChangeShapeType="1"/>
          </p:cNvSpPr>
          <p:nvPr/>
        </p:nvSpPr>
        <p:spPr bwMode="auto">
          <a:xfrm>
            <a:off x="1295400" y="3495141"/>
            <a:ext cx="576263"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86024" name="Line 14"/>
          <p:cNvSpPr>
            <a:spLocks noChangeShapeType="1"/>
          </p:cNvSpPr>
          <p:nvPr/>
        </p:nvSpPr>
        <p:spPr bwMode="auto">
          <a:xfrm>
            <a:off x="2376488" y="3495141"/>
            <a:ext cx="5762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 name="Line 15"/>
          <p:cNvSpPr>
            <a:spLocks noChangeShapeType="1"/>
          </p:cNvSpPr>
          <p:nvPr/>
        </p:nvSpPr>
        <p:spPr bwMode="auto">
          <a:xfrm>
            <a:off x="2879725" y="3999966"/>
            <a:ext cx="1008063"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19461" name="Object 16"/>
          <p:cNvGraphicFramePr>
            <a:graphicFrameLocks noChangeAspect="1"/>
          </p:cNvGraphicFramePr>
          <p:nvPr>
            <p:extLst>
              <p:ext uri="{D42A27DB-BD31-4B8C-83A1-F6EECF244321}">
                <p14:modId xmlns:p14="http://schemas.microsoft.com/office/powerpoint/2010/main" val="1996277296"/>
              </p:ext>
            </p:extLst>
          </p:nvPr>
        </p:nvGraphicFramePr>
        <p:xfrm>
          <a:off x="3313113" y="3784066"/>
          <a:ext cx="241300" cy="376237"/>
        </p:xfrm>
        <a:graphic>
          <a:graphicData uri="http://schemas.openxmlformats.org/presentationml/2006/ole">
            <mc:AlternateContent xmlns:mc="http://schemas.openxmlformats.org/markup-compatibility/2006">
              <mc:Choice xmlns:v="urn:schemas-microsoft-com:vml" Requires="v">
                <p:oleObj name="方程式" r:id="rId3" imgW="114102" imgH="177492" progId="Equation.3">
                  <p:embed/>
                </p:oleObj>
              </mc:Choice>
              <mc:Fallback>
                <p:oleObj name="方程式" r:id="rId3" imgW="114102" imgH="177492" progId="Equation.3">
                  <p:embed/>
                  <p:pic>
                    <p:nvPicPr>
                      <p:cNvPr id="0" name="Object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3113" y="3784066"/>
                        <a:ext cx="241300" cy="376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9474" name="Text Box 21"/>
              <p:cNvSpPr txBox="1">
                <a:spLocks noChangeArrowheads="1"/>
              </p:cNvSpPr>
              <p:nvPr/>
            </p:nvSpPr>
            <p:spPr bwMode="auto">
              <a:xfrm>
                <a:off x="4392613" y="1242726"/>
                <a:ext cx="3995737"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要決定</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1</m:t>
                        </m:r>
                      </m:sub>
                    </m:sSub>
                  </m:oMath>
                </a14:m>
                <a:r>
                  <a:rPr lang="zh-TW" altLang="en-US" sz="1800" dirty="0"/>
                  <a:t>需要速度的變化。</a:t>
                </a:r>
              </a:p>
            </p:txBody>
          </p:sp>
        </mc:Choice>
        <mc:Fallback xmlns="">
          <p:sp>
            <p:nvSpPr>
              <p:cNvPr id="19474" name="Text Box 21"/>
              <p:cNvSpPr txBox="1">
                <a:spLocks noRot="1" noChangeAspect="1" noMove="1" noResize="1" noEditPoints="1" noAdjustHandles="1" noChangeArrowheads="1" noChangeShapeType="1" noTextEdit="1"/>
              </p:cNvSpPr>
              <p:nvPr/>
            </p:nvSpPr>
            <p:spPr bwMode="auto">
              <a:xfrm>
                <a:off x="4392613" y="1242726"/>
                <a:ext cx="3995737" cy="369888"/>
              </a:xfrm>
              <a:prstGeom prst="rect">
                <a:avLst/>
              </a:prstGeom>
              <a:blipFill>
                <a:blip r:embed="rId8"/>
                <a:stretch>
                  <a:fillRect l="-1587"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1" name="向右箭號 20"/>
          <p:cNvSpPr/>
          <p:nvPr/>
        </p:nvSpPr>
        <p:spPr>
          <a:xfrm>
            <a:off x="1250950" y="2272766"/>
            <a:ext cx="1500188"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文字方塊 21"/>
          <p:cNvSpPr txBox="1">
            <a:spLocks noChangeArrowheads="1"/>
          </p:cNvSpPr>
          <p:nvPr/>
        </p:nvSpPr>
        <p:spPr bwMode="auto">
          <a:xfrm>
            <a:off x="2879725" y="4215866"/>
            <a:ext cx="1512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下一步呢？</a:t>
            </a:r>
          </a:p>
        </p:txBody>
      </p:sp>
      <p:sp>
        <p:nvSpPr>
          <p:cNvPr id="24" name="Text Box 18"/>
          <p:cNvSpPr txBox="1">
            <a:spLocks noChangeArrowheads="1"/>
          </p:cNvSpPr>
          <p:nvPr/>
        </p:nvSpPr>
        <p:spPr bwMode="auto">
          <a:xfrm>
            <a:off x="4392613" y="1674526"/>
            <a:ext cx="44404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速度的變化率就是加速度，由力可以算出。</a:t>
            </a:r>
          </a:p>
        </p:txBody>
      </p:sp>
      <p:sp>
        <p:nvSpPr>
          <p:cNvPr id="25" name="文字方塊 18"/>
          <p:cNvSpPr txBox="1">
            <a:spLocks noChangeArrowheads="1"/>
          </p:cNvSpPr>
          <p:nvPr/>
        </p:nvSpPr>
        <p:spPr bwMode="auto">
          <a:xfrm>
            <a:off x="4392613" y="2107914"/>
            <a:ext cx="4143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力則由當時已知的位置與速度算出！</a:t>
            </a:r>
          </a:p>
        </p:txBody>
      </p:sp>
      <mc:AlternateContent xmlns:mc="http://schemas.openxmlformats.org/markup-compatibility/2006" xmlns:a14="http://schemas.microsoft.com/office/drawing/2010/main">
        <mc:Choice Requires="a14">
          <p:sp>
            <p:nvSpPr>
              <p:cNvPr id="26" name="文字方塊 25"/>
              <p:cNvSpPr txBox="1"/>
              <p:nvPr/>
            </p:nvSpPr>
            <p:spPr bwMode="auto">
              <a:xfrm>
                <a:off x="5066559" y="447738"/>
                <a:ext cx="1728192" cy="634789"/>
              </a:xfrm>
              <a:prstGeom prst="rect">
                <a:avLst/>
              </a:prstGeom>
              <a:solidFill>
                <a:srgbClr val="FFFF00"/>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𝑑𝑣</m:t>
                          </m:r>
                        </m:num>
                        <m:den>
                          <m:r>
                            <a:rPr lang="en-US" altLang="zh-TW" sz="1800" b="0" i="1" smtClean="0">
                              <a:latin typeface="Cambria Math"/>
                            </a:rPr>
                            <m:t>𝑑𝑡</m:t>
                          </m:r>
                        </m:den>
                      </m:f>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r>
                            <a:rPr lang="en-US" altLang="zh-TW" sz="1800" b="0" i="1" smtClean="0">
                              <a:latin typeface="Cambria Math"/>
                            </a:rPr>
                            <m:t>𝑚</m:t>
                          </m:r>
                        </m:den>
                      </m:f>
                      <m:r>
                        <a:rPr lang="en-US" altLang="zh-TW" sz="1800" b="0" i="1" smtClean="0">
                          <a:latin typeface="Cambria Math"/>
                        </a:rPr>
                        <m:t>𝑓</m:t>
                      </m:r>
                      <m:d>
                        <m:dPr>
                          <m:ctrlPr>
                            <a:rPr lang="en-US" altLang="zh-TW" sz="1800" b="0" i="1" smtClean="0">
                              <a:latin typeface="Cambria Math" panose="02040503050406030204" pitchFamily="18" charset="0"/>
                            </a:rPr>
                          </m:ctrlPr>
                        </m:dPr>
                        <m:e>
                          <m:r>
                            <a:rPr lang="en-US" altLang="zh-TW" sz="1800" b="0" i="1" smtClean="0">
                              <a:latin typeface="Cambria Math"/>
                            </a:rPr>
                            <m:t>𝑥</m:t>
                          </m:r>
                          <m:r>
                            <a:rPr lang="en-US" altLang="zh-TW" sz="1800" b="0" i="1" smtClean="0">
                              <a:latin typeface="Cambria Math"/>
                            </a:rPr>
                            <m:t>,</m:t>
                          </m:r>
                          <m:r>
                            <a:rPr lang="en-US" altLang="zh-TW" sz="1800" b="0" i="1" smtClean="0">
                              <a:latin typeface="Cambria Math"/>
                            </a:rPr>
                            <m:t>𝑣</m:t>
                          </m:r>
                        </m:e>
                      </m:d>
                    </m:oMath>
                  </m:oMathPara>
                </a14:m>
                <a:endParaRPr lang="zh-TW" altLang="en-US" sz="1800" dirty="0"/>
              </a:p>
            </p:txBody>
          </p:sp>
        </mc:Choice>
        <mc:Fallback xmlns="">
          <p:sp>
            <p:nvSpPr>
              <p:cNvPr id="26" name="文字方塊 25"/>
              <p:cNvSpPr txBox="1">
                <a:spLocks noRot="1" noChangeAspect="1" noMove="1" noResize="1" noEditPoints="1" noAdjustHandles="1" noChangeArrowheads="1" noChangeShapeType="1" noTextEdit="1"/>
              </p:cNvSpPr>
              <p:nvPr/>
            </p:nvSpPr>
            <p:spPr bwMode="auto">
              <a:xfrm>
                <a:off x="5066559" y="447738"/>
                <a:ext cx="1728192" cy="634789"/>
              </a:xfrm>
              <a:prstGeom prst="rect">
                <a:avLst/>
              </a:prstGeom>
              <a:blipFill rotWithShape="1">
                <a:blip r:embed="rId20"/>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bwMode="auto">
              <a:xfrm>
                <a:off x="396870" y="2701391"/>
                <a:ext cx="1474793" cy="369332"/>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smtClean="0">
                          <a:latin typeface="Cambria Math"/>
                        </a:rPr>
                        <m:t>∆</m:t>
                      </m:r>
                      <m:r>
                        <a:rPr lang="en-US" altLang="zh-TW" sz="1800" b="0" i="1" smtClean="0">
                          <a:latin typeface="Cambria Math"/>
                        </a:rPr>
                        <m:t>𝑥</m:t>
                      </m:r>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0</m:t>
                          </m:r>
                        </m:sub>
                      </m:sSub>
                      <m:r>
                        <a:rPr lang="en-US" altLang="zh-TW" sz="1800" b="0" i="1" smtClean="0">
                          <a:latin typeface="Cambria Math"/>
                          <a:ea typeface="Cambria Math"/>
                        </a:rPr>
                        <m:t>∙∆</m:t>
                      </m:r>
                      <m:r>
                        <a:rPr lang="en-US" altLang="zh-TW" sz="1800" b="0" i="1" smtClean="0">
                          <a:latin typeface="Cambria Math"/>
                          <a:ea typeface="Cambria Math"/>
                        </a:rPr>
                        <m:t>𝑡</m:t>
                      </m:r>
                    </m:oMath>
                  </m:oMathPara>
                </a14:m>
                <a:endParaRPr lang="zh-TW" altLang="en-US" sz="1800" dirty="0"/>
              </a:p>
            </p:txBody>
          </p:sp>
        </mc:Choice>
        <mc:Fallback xmlns="">
          <p:sp>
            <p:nvSpPr>
              <p:cNvPr id="27" name="文字方塊 26"/>
              <p:cNvSpPr txBox="1">
                <a:spLocks noRot="1" noChangeAspect="1" noMove="1" noResize="1" noEditPoints="1" noAdjustHandles="1" noChangeArrowheads="1" noChangeShapeType="1" noTextEdit="1"/>
              </p:cNvSpPr>
              <p:nvPr/>
            </p:nvSpPr>
            <p:spPr bwMode="auto">
              <a:xfrm>
                <a:off x="396870" y="2701391"/>
                <a:ext cx="1474793" cy="369332"/>
              </a:xfrm>
              <a:prstGeom prst="rect">
                <a:avLst/>
              </a:prstGeom>
              <a:blipFill>
                <a:blip r:embed="rId21"/>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45CE06CB-C66E-4044-AB20-2667DB1A2B2C}"/>
                  </a:ext>
                </a:extLst>
              </p:cNvPr>
              <p:cNvSpPr/>
              <p:nvPr/>
            </p:nvSpPr>
            <p:spPr>
              <a:xfrm>
                <a:off x="889860" y="3801705"/>
                <a:ext cx="47250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𝑣</m:t>
                          </m:r>
                        </m:e>
                        <m:sub>
                          <m:r>
                            <a:rPr lang="en-US" altLang="zh-TW" sz="1800" i="1">
                              <a:latin typeface="Cambria Math"/>
                            </a:rPr>
                            <m:t>0</m:t>
                          </m:r>
                        </m:sub>
                      </m:sSub>
                    </m:oMath>
                  </m:oMathPara>
                </a14:m>
                <a:endParaRPr lang="en-TW" sz="1800" dirty="0"/>
              </a:p>
            </p:txBody>
          </p:sp>
        </mc:Choice>
        <mc:Fallback xmlns="">
          <p:sp>
            <p:nvSpPr>
              <p:cNvPr id="3" name="Rectangle 2">
                <a:extLst>
                  <a:ext uri="{FF2B5EF4-FFF2-40B4-BE49-F238E27FC236}">
                    <a16:creationId xmlns:a16="http://schemas.microsoft.com/office/drawing/2014/main" id="{45CE06CB-C66E-4044-AB20-2667DB1A2B2C}"/>
                  </a:ext>
                </a:extLst>
              </p:cNvPr>
              <p:cNvSpPr>
                <a:spLocks noRot="1" noChangeAspect="1" noMove="1" noResize="1" noEditPoints="1" noAdjustHandles="1" noChangeArrowheads="1" noChangeShapeType="1" noTextEdit="1"/>
              </p:cNvSpPr>
              <p:nvPr/>
            </p:nvSpPr>
            <p:spPr>
              <a:xfrm>
                <a:off x="889860" y="3801705"/>
                <a:ext cx="472502" cy="369332"/>
              </a:xfrm>
              <a:prstGeom prst="rect">
                <a:avLst/>
              </a:prstGeom>
              <a:blipFill>
                <a:blip r:embed="rId22"/>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22904E84-7D3A-D84F-B4D4-F87610A1E4F1}"/>
                  </a:ext>
                </a:extLst>
              </p:cNvPr>
              <p:cNvSpPr/>
              <p:nvPr/>
            </p:nvSpPr>
            <p:spPr>
              <a:xfrm>
                <a:off x="4466474" y="3778767"/>
                <a:ext cx="3641125" cy="369332"/>
              </a:xfrm>
              <a:prstGeom prst="rect">
                <a:avLst/>
              </a:prstGeom>
            </p:spPr>
            <p:txBody>
              <a:bodyPr wrap="none">
                <a:spAutoFit/>
              </a:bodyPr>
              <a:lstStyle/>
              <a:p>
                <a:r>
                  <a:rPr lang="zh-TW" altLang="en-US" sz="1800" dirty="0"/>
                  <a:t>要決定下一部需要此時的速度</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1</m:t>
                        </m:r>
                      </m:sub>
                    </m:sSub>
                  </m:oMath>
                </a14:m>
                <a:r>
                  <a:rPr lang="en-TW" sz="1800" dirty="0"/>
                  <a:t>。</a:t>
                </a:r>
              </a:p>
            </p:txBody>
          </p:sp>
        </mc:Choice>
        <mc:Fallback xmlns="">
          <p:sp>
            <p:nvSpPr>
              <p:cNvPr id="4" name="Rectangle 3">
                <a:extLst>
                  <a:ext uri="{FF2B5EF4-FFF2-40B4-BE49-F238E27FC236}">
                    <a16:creationId xmlns:a16="http://schemas.microsoft.com/office/drawing/2014/main" id="{22904E84-7D3A-D84F-B4D4-F87610A1E4F1}"/>
                  </a:ext>
                </a:extLst>
              </p:cNvPr>
              <p:cNvSpPr>
                <a:spLocks noRot="1" noChangeAspect="1" noMove="1" noResize="1" noEditPoints="1" noAdjustHandles="1" noChangeArrowheads="1" noChangeShapeType="1" noTextEdit="1"/>
              </p:cNvSpPr>
              <p:nvPr/>
            </p:nvSpPr>
            <p:spPr>
              <a:xfrm>
                <a:off x="4466474" y="3778767"/>
                <a:ext cx="3641125" cy="369332"/>
              </a:xfrm>
              <a:prstGeom prst="rect">
                <a:avLst/>
              </a:prstGeom>
              <a:blipFill>
                <a:blip r:embed="rId23"/>
                <a:stretch>
                  <a:fillRect l="-1389" t="-6667" r="-34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3DD56BB7-EC3D-5148-BF28-78BD05DC0287}"/>
                  </a:ext>
                </a:extLst>
              </p:cNvPr>
              <p:cNvSpPr/>
              <p:nvPr/>
            </p:nvSpPr>
            <p:spPr>
              <a:xfrm>
                <a:off x="2470575" y="3801705"/>
                <a:ext cx="4671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1</m:t>
                          </m:r>
                        </m:sub>
                      </m:sSub>
                    </m:oMath>
                  </m:oMathPara>
                </a14:m>
                <a:endParaRPr lang="en-TW" sz="1800" dirty="0"/>
              </a:p>
            </p:txBody>
          </p:sp>
        </mc:Choice>
        <mc:Fallback xmlns="">
          <p:sp>
            <p:nvSpPr>
              <p:cNvPr id="5" name="Rectangle 4">
                <a:extLst>
                  <a:ext uri="{FF2B5EF4-FFF2-40B4-BE49-F238E27FC236}">
                    <a16:creationId xmlns:a16="http://schemas.microsoft.com/office/drawing/2014/main" id="{3DD56BB7-EC3D-5148-BF28-78BD05DC0287}"/>
                  </a:ext>
                </a:extLst>
              </p:cNvPr>
              <p:cNvSpPr>
                <a:spLocks noRot="1" noChangeAspect="1" noMove="1" noResize="1" noEditPoints="1" noAdjustHandles="1" noChangeArrowheads="1" noChangeShapeType="1" noTextEdit="1"/>
              </p:cNvSpPr>
              <p:nvPr/>
            </p:nvSpPr>
            <p:spPr>
              <a:xfrm>
                <a:off x="2470575" y="3801705"/>
                <a:ext cx="467179" cy="369332"/>
              </a:xfrm>
              <a:prstGeom prst="rect">
                <a:avLst/>
              </a:prstGeom>
              <a:blipFill>
                <a:blip r:embed="rId2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72FA9362-B033-2549-A1EE-C53AD2A809ED}"/>
                  </a:ext>
                </a:extLst>
              </p:cNvPr>
              <p:cNvSpPr/>
              <p:nvPr/>
            </p:nvSpPr>
            <p:spPr>
              <a:xfrm>
                <a:off x="2847537" y="3436684"/>
                <a:ext cx="4655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i="1">
                              <a:latin typeface="Cambria Math" panose="02040503050406030204" pitchFamily="18" charset="0"/>
                            </a:rPr>
                            <m:t>1</m:t>
                          </m:r>
                        </m:sub>
                      </m:sSub>
                    </m:oMath>
                  </m:oMathPara>
                </a14:m>
                <a:endParaRPr lang="en-TW" sz="1800" dirty="0"/>
              </a:p>
            </p:txBody>
          </p:sp>
        </mc:Choice>
        <mc:Fallback xmlns="">
          <p:sp>
            <p:nvSpPr>
              <p:cNvPr id="28" name="Rectangle 27">
                <a:extLst>
                  <a:ext uri="{FF2B5EF4-FFF2-40B4-BE49-F238E27FC236}">
                    <a16:creationId xmlns:a16="http://schemas.microsoft.com/office/drawing/2014/main" id="{72FA9362-B033-2549-A1EE-C53AD2A809ED}"/>
                  </a:ext>
                </a:extLst>
              </p:cNvPr>
              <p:cNvSpPr>
                <a:spLocks noRot="1" noChangeAspect="1" noMove="1" noResize="1" noEditPoints="1" noAdjustHandles="1" noChangeArrowheads="1" noChangeShapeType="1" noTextEdit="1"/>
              </p:cNvSpPr>
              <p:nvPr/>
            </p:nvSpPr>
            <p:spPr>
              <a:xfrm>
                <a:off x="2847537" y="3436684"/>
                <a:ext cx="465576" cy="369332"/>
              </a:xfrm>
              <a:prstGeom prst="rect">
                <a:avLst/>
              </a:prstGeom>
              <a:blipFill>
                <a:blip r:embed="rId2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D5E0E711-68AD-8044-85DF-26EB0782D0A2}"/>
                  </a:ext>
                </a:extLst>
              </p:cNvPr>
              <p:cNvSpPr/>
              <p:nvPr/>
            </p:nvSpPr>
            <p:spPr>
              <a:xfrm>
                <a:off x="1098431" y="3463758"/>
                <a:ext cx="4708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0</m:t>
                          </m:r>
                        </m:sub>
                      </m:sSub>
                    </m:oMath>
                  </m:oMathPara>
                </a14:m>
                <a:endParaRPr lang="en-TW" sz="1800" dirty="0"/>
              </a:p>
            </p:txBody>
          </p:sp>
        </mc:Choice>
        <mc:Fallback xmlns="">
          <p:sp>
            <p:nvSpPr>
              <p:cNvPr id="29" name="Rectangle 28">
                <a:extLst>
                  <a:ext uri="{FF2B5EF4-FFF2-40B4-BE49-F238E27FC236}">
                    <a16:creationId xmlns:a16="http://schemas.microsoft.com/office/drawing/2014/main" id="{D5E0E711-68AD-8044-85DF-26EB0782D0A2}"/>
                  </a:ext>
                </a:extLst>
              </p:cNvPr>
              <p:cNvSpPr>
                <a:spLocks noRot="1" noChangeAspect="1" noMove="1" noResize="1" noEditPoints="1" noAdjustHandles="1" noChangeArrowheads="1" noChangeShapeType="1" noTextEdit="1"/>
              </p:cNvSpPr>
              <p:nvPr/>
            </p:nvSpPr>
            <p:spPr>
              <a:xfrm>
                <a:off x="1098431" y="3463758"/>
                <a:ext cx="470898" cy="369332"/>
              </a:xfrm>
              <a:prstGeom prst="rect">
                <a:avLst/>
              </a:prstGeom>
              <a:blipFill>
                <a:blip r:embed="rId2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F56FFEF6-AFB3-D746-BAAC-E3E83DF5B721}"/>
                  </a:ext>
                </a:extLst>
              </p:cNvPr>
              <p:cNvSpPr/>
              <p:nvPr/>
            </p:nvSpPr>
            <p:spPr>
              <a:xfrm>
                <a:off x="1865835" y="3331110"/>
                <a:ext cx="5106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𝑥</m:t>
                      </m:r>
                    </m:oMath>
                  </m:oMathPara>
                </a14:m>
                <a:endParaRPr lang="en-TW" sz="1800" dirty="0"/>
              </a:p>
            </p:txBody>
          </p:sp>
        </mc:Choice>
        <mc:Fallback xmlns="">
          <p:sp>
            <p:nvSpPr>
              <p:cNvPr id="30" name="Rectangle 29">
                <a:extLst>
                  <a:ext uri="{FF2B5EF4-FFF2-40B4-BE49-F238E27FC236}">
                    <a16:creationId xmlns:a16="http://schemas.microsoft.com/office/drawing/2014/main" id="{F56FFEF6-AFB3-D746-BAAC-E3E83DF5B721}"/>
                  </a:ext>
                </a:extLst>
              </p:cNvPr>
              <p:cNvSpPr>
                <a:spLocks noRot="1" noChangeAspect="1" noMove="1" noResize="1" noEditPoints="1" noAdjustHandles="1" noChangeArrowheads="1" noChangeShapeType="1" noTextEdit="1"/>
              </p:cNvSpPr>
              <p:nvPr/>
            </p:nvSpPr>
            <p:spPr>
              <a:xfrm>
                <a:off x="1865835" y="3331110"/>
                <a:ext cx="510653" cy="369332"/>
              </a:xfrm>
              <a:prstGeom prst="rect">
                <a:avLst/>
              </a:prstGeom>
              <a:blipFill>
                <a:blip r:embed="rId2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文字方塊 14">
                <a:extLst>
                  <a:ext uri="{FF2B5EF4-FFF2-40B4-BE49-F238E27FC236}">
                    <a16:creationId xmlns:a16="http://schemas.microsoft.com/office/drawing/2014/main" id="{D93FEC32-CD27-C445-8C1F-5F54025815E6}"/>
                  </a:ext>
                </a:extLst>
              </p:cNvPr>
              <p:cNvSpPr txBox="1">
                <a:spLocks noChangeArrowheads="1"/>
              </p:cNvSpPr>
              <p:nvPr/>
            </p:nvSpPr>
            <p:spPr bwMode="auto">
              <a:xfrm>
                <a:off x="1169383" y="5501552"/>
                <a:ext cx="4860925"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1</m:t>
                        </m:r>
                      </m:sub>
                    </m:sSub>
                  </m:oMath>
                </a14:m>
                <a:r>
                  <a:rPr lang="zh-TW" altLang="en-US" sz="1800" dirty="0"/>
                  <a:t>可以由起始位置及起始速度得到！</a:t>
                </a:r>
              </a:p>
            </p:txBody>
          </p:sp>
        </mc:Choice>
        <mc:Fallback xmlns="">
          <p:sp>
            <p:nvSpPr>
              <p:cNvPr id="23" name="文字方塊 14">
                <a:extLst>
                  <a:ext uri="{FF2B5EF4-FFF2-40B4-BE49-F238E27FC236}">
                    <a16:creationId xmlns:a16="http://schemas.microsoft.com/office/drawing/2014/main" id="{D93FEC32-CD27-C445-8C1F-5F54025815E6}"/>
                  </a:ext>
                </a:extLst>
              </p:cNvPr>
              <p:cNvSpPr txBox="1">
                <a:spLocks noRot="1" noChangeAspect="1" noMove="1" noResize="1" noEditPoints="1" noAdjustHandles="1" noChangeArrowheads="1" noChangeShapeType="1" noTextEdit="1"/>
              </p:cNvSpPr>
              <p:nvPr/>
            </p:nvSpPr>
            <p:spPr bwMode="auto">
              <a:xfrm>
                <a:off x="1169383" y="5501552"/>
                <a:ext cx="4860925" cy="368300"/>
              </a:xfrm>
              <a:prstGeom prst="rect">
                <a:avLst/>
              </a:prstGeom>
              <a:blipFill>
                <a:blip r:embed="rId28"/>
                <a:stretch>
                  <a:fillRect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1" name="文字方塊 15">
                <a:extLst>
                  <a:ext uri="{FF2B5EF4-FFF2-40B4-BE49-F238E27FC236}">
                    <a16:creationId xmlns:a16="http://schemas.microsoft.com/office/drawing/2014/main" id="{323DCA88-9782-844E-81B7-BE520B680171}"/>
                  </a:ext>
                </a:extLst>
              </p:cNvPr>
              <p:cNvSpPr txBox="1">
                <a:spLocks noChangeArrowheads="1"/>
              </p:cNvSpPr>
              <p:nvPr/>
            </p:nvSpPr>
            <p:spPr bwMode="auto">
              <a:xfrm>
                <a:off x="1126111" y="5929248"/>
                <a:ext cx="634069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總結：由 </a:t>
                </a:r>
                <a14:m>
                  <m:oMath xmlns:m="http://schemas.openxmlformats.org/officeDocument/2006/math">
                    <m:sSub>
                      <m:sSubPr>
                        <m:ctrlPr>
                          <a:rPr lang="en-TW" sz="1800" i="1">
                            <a:latin typeface="Cambria Math" panose="02040503050406030204" pitchFamily="18" charset="0"/>
                          </a:rPr>
                        </m:ctrlPr>
                      </m:sSubPr>
                      <m:e>
                        <m:r>
                          <a:rPr lang="en-US" sz="1800" i="1">
                            <a:latin typeface="Cambria Math" panose="02040503050406030204" pitchFamily="18" charset="0"/>
                          </a:rPr>
                          <m:t>𝑡</m:t>
                        </m:r>
                      </m:e>
                      <m:sub>
                        <m:r>
                          <a:rPr lang="en-US" sz="1800" b="0" i="1" smtClean="0">
                            <a:latin typeface="Cambria Math" panose="02040503050406030204" pitchFamily="18" charset="0"/>
                          </a:rPr>
                          <m:t>0</m:t>
                        </m:r>
                      </m:sub>
                    </m:sSub>
                  </m:oMath>
                </a14:m>
                <a:r>
                  <a:rPr lang="zh-TW" altLang="en-US" sz="1800" dirty="0"/>
                  <a:t> 的位置與速度可以得到 </a:t>
                </a:r>
                <a14:m>
                  <m:oMath xmlns:m="http://schemas.openxmlformats.org/officeDocument/2006/math">
                    <m:sSub>
                      <m:sSubPr>
                        <m:ctrlPr>
                          <a:rPr lang="en-TW" sz="1800" i="1">
                            <a:latin typeface="Cambria Math" panose="02040503050406030204" pitchFamily="18" charset="0"/>
                          </a:rPr>
                        </m:ctrlPr>
                      </m:sSubPr>
                      <m:e>
                        <m:r>
                          <a:rPr lang="en-US" sz="1800" i="1">
                            <a:latin typeface="Cambria Math" panose="02040503050406030204" pitchFamily="18" charset="0"/>
                          </a:rPr>
                          <m:t>𝑡</m:t>
                        </m:r>
                      </m:e>
                      <m:sub>
                        <m:r>
                          <a:rPr lang="en-US" sz="1800" i="1">
                            <a:latin typeface="Cambria Math" panose="02040503050406030204" pitchFamily="18" charset="0"/>
                          </a:rPr>
                          <m:t>1</m:t>
                        </m:r>
                      </m:sub>
                    </m:sSub>
                  </m:oMath>
                </a14:m>
                <a:r>
                  <a:rPr lang="zh-TW" altLang="en-US" sz="1800" dirty="0"/>
                  <a:t> 的位置與速度。</a:t>
                </a:r>
              </a:p>
            </p:txBody>
          </p:sp>
        </mc:Choice>
        <mc:Fallback xmlns="">
          <p:sp>
            <p:nvSpPr>
              <p:cNvPr id="31" name="文字方塊 15">
                <a:extLst>
                  <a:ext uri="{FF2B5EF4-FFF2-40B4-BE49-F238E27FC236}">
                    <a16:creationId xmlns:a16="http://schemas.microsoft.com/office/drawing/2014/main" id="{323DCA88-9782-844E-81B7-BE520B680171}"/>
                  </a:ext>
                </a:extLst>
              </p:cNvPr>
              <p:cNvSpPr txBox="1">
                <a:spLocks noRot="1" noChangeAspect="1" noMove="1" noResize="1" noEditPoints="1" noAdjustHandles="1" noChangeArrowheads="1" noChangeShapeType="1" noTextEdit="1"/>
              </p:cNvSpPr>
              <p:nvPr/>
            </p:nvSpPr>
            <p:spPr bwMode="auto">
              <a:xfrm>
                <a:off x="1126111" y="5929248"/>
                <a:ext cx="6340693" cy="369332"/>
              </a:xfrm>
              <a:prstGeom prst="rect">
                <a:avLst/>
              </a:prstGeom>
              <a:blipFill>
                <a:blip r:embed="rId29"/>
                <a:stretch>
                  <a:fillRect l="-800"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2" name="文字方塊 15">
                <a:extLst>
                  <a:ext uri="{FF2B5EF4-FFF2-40B4-BE49-F238E27FC236}">
                    <a16:creationId xmlns:a16="http://schemas.microsoft.com/office/drawing/2014/main" id="{2BEA6F6D-676B-9848-9B11-925F905BD723}"/>
                  </a:ext>
                </a:extLst>
              </p:cNvPr>
              <p:cNvSpPr txBox="1"/>
              <p:nvPr/>
            </p:nvSpPr>
            <p:spPr bwMode="auto">
              <a:xfrm>
                <a:off x="1213227" y="4662679"/>
                <a:ext cx="3991799" cy="629852"/>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smtClean="0">
                          <a:latin typeface="Cambria Math"/>
                        </a:rPr>
                        <m:t>∆</m:t>
                      </m:r>
                      <m:r>
                        <a:rPr lang="en-US" altLang="zh-TW" sz="1800" b="0" i="1" smtClean="0">
                          <a:latin typeface="Cambria Math" panose="02040503050406030204" pitchFamily="18" charset="0"/>
                        </a:rPr>
                        <m:t>𝑣</m:t>
                      </m:r>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0</m:t>
                          </m:r>
                        </m:sub>
                      </m:sSub>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𝑎</m:t>
                      </m:r>
                      <m:d>
                        <m:dPr>
                          <m:ctrlPr>
                            <a:rPr lang="en-US" altLang="zh-TW" sz="1800" b="0" i="1" smtClean="0">
                              <a:latin typeface="Cambria Math" panose="02040503050406030204" pitchFamily="18" charset="0"/>
                            </a:rPr>
                          </m:ctrlPr>
                        </m:dPr>
                        <m:e>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𝑡</m:t>
                              </m:r>
                            </m:e>
                            <m:sub>
                              <m:r>
                                <a:rPr lang="en-US" altLang="zh-TW" sz="1800" b="0" i="1" smtClean="0">
                                  <a:latin typeface="Cambria Math" panose="02040503050406030204" pitchFamily="18" charset="0"/>
                                </a:rPr>
                                <m:t>0</m:t>
                              </m:r>
                            </m:sub>
                          </m:sSub>
                        </m:e>
                      </m:d>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f>
                        <m:fPr>
                          <m:ctrlPr>
                            <a:rPr lang="en-US" altLang="zh-TW" sz="1800" b="0" i="1" smtClean="0">
                              <a:latin typeface="Cambria Math" panose="02040503050406030204" pitchFamily="18" charset="0"/>
                              <a:ea typeface="Cambria Math" panose="02040503050406030204" pitchFamily="18" charset="0"/>
                            </a:rPr>
                          </m:ctrlPr>
                        </m:fPr>
                        <m:num>
                          <m:r>
                            <a:rPr lang="en-US" altLang="zh-TW" sz="1800" b="0" i="1" smtClean="0">
                              <a:latin typeface="Cambria Math" panose="02040503050406030204" pitchFamily="18" charset="0"/>
                              <a:ea typeface="Cambria Math" panose="02040503050406030204" pitchFamily="18" charset="0"/>
                            </a:rPr>
                            <m:t>𝑓</m:t>
                          </m:r>
                          <m:d>
                            <m:dPr>
                              <m:ctrlPr>
                                <a:rPr lang="en-US" altLang="zh-TW" sz="1800" b="0" i="1" smtClean="0">
                                  <a:latin typeface="Cambria Math" panose="02040503050406030204" pitchFamily="18" charset="0"/>
                                  <a:ea typeface="Cambria Math" panose="02040503050406030204" pitchFamily="18" charset="0"/>
                                </a:rPr>
                              </m:ctrlPr>
                            </m:dPr>
                            <m:e>
                              <m:sSub>
                                <m:sSubPr>
                                  <m:ctrlPr>
                                    <a:rPr lang="en-US" altLang="zh-TW" sz="1800" b="0" i="1" smtClean="0">
                                      <a:latin typeface="Cambria Math" panose="02040503050406030204" pitchFamily="18" charset="0"/>
                                      <a:ea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𝑥</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𝑣</m:t>
                                  </m:r>
                                </m:e>
                                <m:sub>
                                  <m:r>
                                    <a:rPr lang="en-US" altLang="zh-TW" sz="1800" b="0" i="1" smtClean="0">
                                      <a:latin typeface="Cambria Math" panose="02040503050406030204" pitchFamily="18" charset="0"/>
                                      <a:ea typeface="Cambria Math" panose="02040503050406030204" pitchFamily="18" charset="0"/>
                                    </a:rPr>
                                    <m:t>0</m:t>
                                  </m:r>
                                </m:sub>
                              </m:sSub>
                            </m:e>
                          </m:d>
                        </m:num>
                        <m:den>
                          <m:r>
                            <a:rPr lang="en-US" altLang="zh-TW" sz="1800" b="0" i="1" smtClean="0">
                              <a:latin typeface="Cambria Math" panose="02040503050406030204" pitchFamily="18" charset="0"/>
                              <a:ea typeface="Cambria Math" panose="02040503050406030204" pitchFamily="18" charset="0"/>
                            </a:rPr>
                            <m:t>𝑚</m:t>
                          </m:r>
                        </m:den>
                      </m:f>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𝑡</m:t>
                      </m:r>
                    </m:oMath>
                  </m:oMathPara>
                </a14:m>
                <a:endParaRPr lang="zh-TW" altLang="en-US" sz="1800" dirty="0"/>
              </a:p>
            </p:txBody>
          </p:sp>
        </mc:Choice>
        <mc:Fallback xmlns="">
          <p:sp>
            <p:nvSpPr>
              <p:cNvPr id="32" name="文字方塊 15">
                <a:extLst>
                  <a:ext uri="{FF2B5EF4-FFF2-40B4-BE49-F238E27FC236}">
                    <a16:creationId xmlns:a16="http://schemas.microsoft.com/office/drawing/2014/main" id="{2BEA6F6D-676B-9848-9B11-925F905BD723}"/>
                  </a:ext>
                </a:extLst>
              </p:cNvPr>
              <p:cNvSpPr txBox="1">
                <a:spLocks noRot="1" noChangeAspect="1" noMove="1" noResize="1" noEditPoints="1" noAdjustHandles="1" noChangeArrowheads="1" noChangeShapeType="1" noTextEdit="1"/>
              </p:cNvSpPr>
              <p:nvPr/>
            </p:nvSpPr>
            <p:spPr bwMode="auto">
              <a:xfrm>
                <a:off x="1213227" y="4662679"/>
                <a:ext cx="3991799" cy="629852"/>
              </a:xfrm>
              <a:prstGeom prst="rect">
                <a:avLst/>
              </a:prstGeom>
              <a:blipFill>
                <a:blip r:embed="rId30"/>
                <a:stretch>
                  <a:fillRect b="-2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05BF4AC-DAF1-454E-938B-5FF6888961F9}"/>
                  </a:ext>
                </a:extLst>
              </p:cNvPr>
              <p:cNvSpPr txBox="1"/>
              <p:nvPr/>
            </p:nvSpPr>
            <p:spPr bwMode="auto">
              <a:xfrm>
                <a:off x="1485149" y="1154854"/>
                <a:ext cx="1187889" cy="276999"/>
              </a:xfrm>
              <a:prstGeom prst="rect">
                <a:avLst/>
              </a:prstGeom>
              <a:solidFill>
                <a:srgbClr val="FFFF99"/>
              </a:solidFill>
              <a:ln w="9525">
                <a:solidFill>
                  <a:srgbClr val="FF0000"/>
                </a:solid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TW" sz="1800" i="1" smtClean="0">
                              <a:latin typeface="Cambria Math" panose="02040503050406030204" pitchFamily="18" charset="0"/>
                            </a:rPr>
                          </m:ctrlPr>
                        </m:sSubPr>
                        <m:e>
                          <m:r>
                            <a:rPr lang="en-US" sz="1800" b="0" i="1" smtClean="0">
                              <a:latin typeface="Cambria Math" panose="02040503050406030204" pitchFamily="18" charset="0"/>
                            </a:rPr>
                            <m:t>𝑡</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=0+</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oMath>
                  </m:oMathPara>
                </a14:m>
                <a:endParaRPr lang="en-TW" sz="1800" dirty="0"/>
              </a:p>
            </p:txBody>
          </p:sp>
        </mc:Choice>
        <mc:Fallback xmlns="">
          <p:sp>
            <p:nvSpPr>
              <p:cNvPr id="6" name="TextBox 5">
                <a:extLst>
                  <a:ext uri="{FF2B5EF4-FFF2-40B4-BE49-F238E27FC236}">
                    <a16:creationId xmlns:a16="http://schemas.microsoft.com/office/drawing/2014/main" id="{205BF4AC-DAF1-454E-938B-5FF6888961F9}"/>
                  </a:ext>
                </a:extLst>
              </p:cNvPr>
              <p:cNvSpPr txBox="1">
                <a:spLocks noRot="1" noChangeAspect="1" noMove="1" noResize="1" noEditPoints="1" noAdjustHandles="1" noChangeArrowheads="1" noChangeShapeType="1" noTextEdit="1"/>
              </p:cNvSpPr>
              <p:nvPr/>
            </p:nvSpPr>
            <p:spPr bwMode="auto">
              <a:xfrm>
                <a:off x="1485149" y="1154854"/>
                <a:ext cx="1187889" cy="276999"/>
              </a:xfrm>
              <a:prstGeom prst="rect">
                <a:avLst/>
              </a:prstGeom>
              <a:blipFill>
                <a:blip r:embed="rId31"/>
                <a:stretch>
                  <a:fillRect l="-3158" r="-3158" b="-8333"/>
                </a:stretch>
              </a:blipFill>
              <a:ln w="9525">
                <a:solidFill>
                  <a:srgbClr val="FF0000"/>
                </a:solidFill>
                <a:miter lim="800000"/>
                <a:headEnd/>
                <a:tailEnd/>
              </a:ln>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461"/>
                                        </p:tgtEl>
                                        <p:attrNameLst>
                                          <p:attrName>style.visibility</p:attrName>
                                        </p:attrNameLst>
                                      </p:cBhvr>
                                      <p:to>
                                        <p:strVal val="visible"/>
                                      </p:to>
                                    </p:set>
                                    <p:anim calcmode="lin" valueType="num">
                                      <p:cBhvr additive="base">
                                        <p:cTn id="11" dur="500" fill="hold"/>
                                        <p:tgtEl>
                                          <p:spTgt spid="19461"/>
                                        </p:tgtEl>
                                        <p:attrNameLst>
                                          <p:attrName>ppt_x</p:attrName>
                                        </p:attrNameLst>
                                      </p:cBhvr>
                                      <p:tavLst>
                                        <p:tav tm="0">
                                          <p:val>
                                            <p:strVal val="#ppt_x"/>
                                          </p:val>
                                        </p:tav>
                                        <p:tav tm="100000">
                                          <p:val>
                                            <p:strVal val="#ppt_x"/>
                                          </p:val>
                                        </p:tav>
                                      </p:tavLst>
                                    </p:anim>
                                    <p:anim calcmode="lin" valueType="num">
                                      <p:cBhvr additive="base">
                                        <p:cTn id="12" dur="500" fill="hold"/>
                                        <p:tgtEl>
                                          <p:spTgt spid="1946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9474"/>
                                        </p:tgtEl>
                                        <p:attrNameLst>
                                          <p:attrName>style.visibility</p:attrName>
                                        </p:attrNameLst>
                                      </p:cBhvr>
                                      <p:to>
                                        <p:strVal val="visible"/>
                                      </p:to>
                                    </p:set>
                                    <p:anim calcmode="lin" valueType="num">
                                      <p:cBhvr additive="base">
                                        <p:cTn id="33" dur="500" fill="hold"/>
                                        <p:tgtEl>
                                          <p:spTgt spid="19474"/>
                                        </p:tgtEl>
                                        <p:attrNameLst>
                                          <p:attrName>ppt_x</p:attrName>
                                        </p:attrNameLst>
                                      </p:cBhvr>
                                      <p:tavLst>
                                        <p:tav tm="0">
                                          <p:val>
                                            <p:strVal val="#ppt_x"/>
                                          </p:val>
                                        </p:tav>
                                        <p:tav tm="100000">
                                          <p:val>
                                            <p:strVal val="#ppt_x"/>
                                          </p:val>
                                        </p:tav>
                                      </p:tavLst>
                                    </p:anim>
                                    <p:anim calcmode="lin" valueType="num">
                                      <p:cBhvr additive="base">
                                        <p:cTn id="34" dur="500" fill="hold"/>
                                        <p:tgtEl>
                                          <p:spTgt spid="1947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par>
                                <p:cTn id="53" presetID="2" presetClass="exit" presetSubtype="4" fill="hold" nodeType="withEffect">
                                  <p:stCondLst>
                                    <p:cond delay="0"/>
                                  </p:stCondLst>
                                  <p:childTnLst>
                                    <p:anim calcmode="lin" valueType="num">
                                      <p:cBhvr additive="base">
                                        <p:cTn id="54" dur="500"/>
                                        <p:tgtEl>
                                          <p:spTgt spid="19461"/>
                                        </p:tgtEl>
                                        <p:attrNameLst>
                                          <p:attrName>ppt_x</p:attrName>
                                        </p:attrNameLst>
                                      </p:cBhvr>
                                      <p:tavLst>
                                        <p:tav tm="0">
                                          <p:val>
                                            <p:strVal val="ppt_x"/>
                                          </p:val>
                                        </p:tav>
                                        <p:tav tm="100000">
                                          <p:val>
                                            <p:strVal val="ppt_x"/>
                                          </p:val>
                                        </p:tav>
                                      </p:tavLst>
                                    </p:anim>
                                    <p:anim calcmode="lin" valueType="num">
                                      <p:cBhvr additive="base">
                                        <p:cTn id="55" dur="500"/>
                                        <p:tgtEl>
                                          <p:spTgt spid="19461"/>
                                        </p:tgtEl>
                                        <p:attrNameLst>
                                          <p:attrName>ppt_y</p:attrName>
                                        </p:attrNameLst>
                                      </p:cBhvr>
                                      <p:tavLst>
                                        <p:tav tm="0">
                                          <p:val>
                                            <p:strVal val="ppt_y"/>
                                          </p:val>
                                        </p:tav>
                                        <p:tav tm="100000">
                                          <p:val>
                                            <p:strVal val="1+ppt_h/2"/>
                                          </p:val>
                                        </p:tav>
                                      </p:tavLst>
                                    </p:anim>
                                    <p:set>
                                      <p:cBhvr>
                                        <p:cTn id="56" dur="1" fill="hold">
                                          <p:stCondLst>
                                            <p:cond delay="499"/>
                                          </p:stCondLst>
                                        </p:cTn>
                                        <p:tgtEl>
                                          <p:spTgt spid="1946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474" grpId="0"/>
      <p:bldP spid="22" grpId="0"/>
      <p:bldP spid="24" grpId="0"/>
      <p:bldP spid="25" grpId="0"/>
      <p:bldP spid="26" grpId="0" animBg="1"/>
      <p:bldP spid="4" grpId="0"/>
      <p:bldP spid="5" grpId="0"/>
      <p:bldP spid="23" grpId="0"/>
      <p:bldP spid="31" grpId="0"/>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fig02_09"/>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948264" y="1174750"/>
            <a:ext cx="1595437" cy="2717800"/>
          </a:xfrm>
        </p:spPr>
      </p:pic>
      <p:sp>
        <p:nvSpPr>
          <p:cNvPr id="24578" name="文字方塊 5"/>
          <p:cNvSpPr txBox="1">
            <a:spLocks noChangeArrowheads="1"/>
          </p:cNvSpPr>
          <p:nvPr/>
        </p:nvSpPr>
        <p:spPr bwMode="auto">
          <a:xfrm>
            <a:off x="1187450" y="4149725"/>
            <a:ext cx="6929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latin typeface="Arial" pitchFamily="34" charset="0"/>
              </a:rPr>
              <a:t>所以地球對地表物體的萬有引力與該物體的質量成正比！</a:t>
            </a:r>
          </a:p>
        </p:txBody>
      </p:sp>
      <p:sp>
        <p:nvSpPr>
          <p:cNvPr id="24581" name="文字方塊 9"/>
          <p:cNvSpPr txBox="1">
            <a:spLocks noChangeArrowheads="1"/>
          </p:cNvSpPr>
          <p:nvPr/>
        </p:nvSpPr>
        <p:spPr bwMode="auto">
          <a:xfrm>
            <a:off x="1187450" y="2924175"/>
            <a:ext cx="2000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800" i="1">
                <a:cs typeface="Times New Roman" pitchFamily="18" charset="0"/>
              </a:rPr>
              <a:t>a</a:t>
            </a:r>
            <a:r>
              <a:rPr lang="zh-TW" altLang="en-US" sz="1800" i="1">
                <a:cs typeface="Times New Roman" pitchFamily="18" charset="0"/>
              </a:rPr>
              <a:t> </a:t>
            </a:r>
            <a:r>
              <a:rPr lang="zh-TW" altLang="en-US" sz="1800">
                <a:latin typeface="Arial" pitchFamily="34" charset="0"/>
              </a:rPr>
              <a:t>與質量無關</a:t>
            </a:r>
          </a:p>
        </p:txBody>
      </p:sp>
      <p:sp>
        <p:nvSpPr>
          <p:cNvPr id="24583" name="矩形 8"/>
          <p:cNvSpPr>
            <a:spLocks noChangeArrowheads="1"/>
          </p:cNvSpPr>
          <p:nvPr/>
        </p:nvSpPr>
        <p:spPr bwMode="auto">
          <a:xfrm>
            <a:off x="1116013" y="2349500"/>
            <a:ext cx="3960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物體下落運動以同樣的加速度進行</a:t>
            </a:r>
          </a:p>
        </p:txBody>
      </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097D8C8C-B593-214A-B114-22264888E4AE}"/>
                  </a:ext>
                </a:extLst>
              </p:cNvPr>
              <p:cNvSpPr/>
              <p:nvPr/>
            </p:nvSpPr>
            <p:spPr>
              <a:xfrm>
                <a:off x="2706688" y="2924175"/>
                <a:ext cx="1021690" cy="369332"/>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𝐹</m:t>
                      </m:r>
                      <m:r>
                        <a:rPr lang="en-US" altLang="zh-TW" sz="1800" i="1">
                          <a:latin typeface="Cambria Math"/>
                        </a:rPr>
                        <m:t>=</m:t>
                      </m:r>
                      <m:r>
                        <a:rPr lang="en-US" altLang="zh-TW" sz="1800" i="1">
                          <a:latin typeface="Cambria Math"/>
                        </a:rPr>
                        <m:t>𝑚𝑎</m:t>
                      </m:r>
                    </m:oMath>
                  </m:oMathPara>
                </a14:m>
                <a:endParaRPr lang="zh-TW" altLang="en-US" sz="1800" dirty="0"/>
              </a:p>
            </p:txBody>
          </p:sp>
        </mc:Choice>
        <mc:Fallback xmlns="">
          <p:sp>
            <p:nvSpPr>
              <p:cNvPr id="3" name="矩形 2">
                <a:extLst>
                  <a:ext uri="{FF2B5EF4-FFF2-40B4-BE49-F238E27FC236}">
                    <a16:creationId xmlns:a16="http://schemas.microsoft.com/office/drawing/2014/main" id="{097D8C8C-B593-214A-B114-22264888E4AE}"/>
                  </a:ext>
                </a:extLst>
              </p:cNvPr>
              <p:cNvSpPr>
                <a:spLocks noRot="1" noChangeAspect="1" noMove="1" noResize="1" noEditPoints="1" noAdjustHandles="1" noChangeArrowheads="1" noChangeShapeType="1" noTextEdit="1"/>
              </p:cNvSpPr>
              <p:nvPr/>
            </p:nvSpPr>
            <p:spPr>
              <a:xfrm>
                <a:off x="2706688" y="2924175"/>
                <a:ext cx="1021690" cy="369332"/>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ADE936C6-888B-9044-86F9-2076CADE46BD}"/>
                  </a:ext>
                </a:extLst>
              </p:cNvPr>
              <p:cNvSpPr/>
              <p:nvPr/>
            </p:nvSpPr>
            <p:spPr>
              <a:xfrm>
                <a:off x="2706688" y="4725432"/>
                <a:ext cx="1079398" cy="369332"/>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𝐹</m:t>
                      </m:r>
                      <m:r>
                        <a:rPr lang="en-US" altLang="zh-TW" sz="1800" i="1" smtClean="0">
                          <a:latin typeface="Cambria Math"/>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𝑚𝑀</m:t>
                      </m:r>
                    </m:oMath>
                  </m:oMathPara>
                </a14:m>
                <a:endParaRPr lang="zh-TW" altLang="en-US" sz="1800" dirty="0"/>
              </a:p>
            </p:txBody>
          </p:sp>
        </mc:Choice>
        <mc:Fallback xmlns="">
          <p:sp>
            <p:nvSpPr>
              <p:cNvPr id="10" name="矩形 9">
                <a:extLst>
                  <a:ext uri="{FF2B5EF4-FFF2-40B4-BE49-F238E27FC236}">
                    <a16:creationId xmlns:a16="http://schemas.microsoft.com/office/drawing/2014/main" id="{ADE936C6-888B-9044-86F9-2076CADE46BD}"/>
                  </a:ext>
                </a:extLst>
              </p:cNvPr>
              <p:cNvSpPr>
                <a:spLocks noRot="1" noChangeAspect="1" noMove="1" noResize="1" noEditPoints="1" noAdjustHandles="1" noChangeArrowheads="1" noChangeShapeType="1" noTextEdit="1"/>
              </p:cNvSpPr>
              <p:nvPr/>
            </p:nvSpPr>
            <p:spPr>
              <a:xfrm>
                <a:off x="2706688" y="4725432"/>
                <a:ext cx="1079398" cy="369332"/>
              </a:xfrm>
              <a:prstGeom prst="rect">
                <a:avLst/>
              </a:prstGeom>
              <a:blipFill>
                <a:blip r:embed="rId4"/>
                <a:stretch>
                  <a:fillRect/>
                </a:stretch>
              </a:blipFill>
            </p:spPr>
            <p:txBody>
              <a:bodyPr/>
              <a:lstStyle/>
              <a:p>
                <a:r>
                  <a:rPr lang="zh-TW" altLang="en-US">
                    <a:noFill/>
                  </a:rPr>
                  <a:t> </a:t>
                </a:r>
              </a:p>
            </p:txBody>
          </p:sp>
        </mc:Fallback>
      </mc:AlternateContent>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6" descr="http://www.geekscrunch.com/wp-content/uploads/2012/01/Angry-BirdsJP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0136" y="3657403"/>
            <a:ext cx="911794" cy="68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Line 4"/>
          <p:cNvSpPr>
            <a:spLocks noChangeShapeType="1"/>
          </p:cNvSpPr>
          <p:nvPr/>
        </p:nvSpPr>
        <p:spPr bwMode="auto">
          <a:xfrm>
            <a:off x="1258888" y="4365625"/>
            <a:ext cx="6553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8067" name="Line 5"/>
          <p:cNvSpPr>
            <a:spLocks noChangeShapeType="1"/>
          </p:cNvSpPr>
          <p:nvPr/>
        </p:nvSpPr>
        <p:spPr bwMode="auto">
          <a:xfrm>
            <a:off x="1258888" y="5013325"/>
            <a:ext cx="720725"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8068" name="Text Box 6"/>
          <p:cNvSpPr txBox="1">
            <a:spLocks noChangeArrowheads="1"/>
          </p:cNvSpPr>
          <p:nvPr/>
        </p:nvSpPr>
        <p:spPr bwMode="auto">
          <a:xfrm>
            <a:off x="0" y="479742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起使速度</a:t>
            </a:r>
          </a:p>
        </p:txBody>
      </p:sp>
      <p:sp>
        <p:nvSpPr>
          <p:cNvPr id="88072" name="Line 10"/>
          <p:cNvSpPr>
            <a:spLocks noChangeShapeType="1"/>
          </p:cNvSpPr>
          <p:nvPr/>
        </p:nvSpPr>
        <p:spPr bwMode="auto">
          <a:xfrm>
            <a:off x="2916238" y="4508500"/>
            <a:ext cx="792162"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88073" name="Line 11"/>
          <p:cNvSpPr>
            <a:spLocks noChangeShapeType="1"/>
          </p:cNvSpPr>
          <p:nvPr/>
        </p:nvSpPr>
        <p:spPr bwMode="auto">
          <a:xfrm>
            <a:off x="4284663" y="4508500"/>
            <a:ext cx="7191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8074" name="Line 12"/>
          <p:cNvSpPr>
            <a:spLocks noChangeShapeType="1"/>
          </p:cNvSpPr>
          <p:nvPr/>
        </p:nvSpPr>
        <p:spPr bwMode="auto">
          <a:xfrm>
            <a:off x="2843213" y="5013325"/>
            <a:ext cx="1008062"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8077" name="Line 20"/>
          <p:cNvSpPr>
            <a:spLocks noChangeShapeType="1"/>
          </p:cNvSpPr>
          <p:nvPr/>
        </p:nvSpPr>
        <p:spPr bwMode="auto">
          <a:xfrm>
            <a:off x="5076825" y="5013325"/>
            <a:ext cx="503238"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3" name="向右箭號 22"/>
          <p:cNvSpPr/>
          <p:nvPr/>
        </p:nvSpPr>
        <p:spPr>
          <a:xfrm>
            <a:off x="2933700" y="3235959"/>
            <a:ext cx="21431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88083" name="文字方塊 21"/>
              <p:cNvSpPr txBox="1">
                <a:spLocks noChangeArrowheads="1"/>
              </p:cNvSpPr>
              <p:nvPr/>
            </p:nvSpPr>
            <p:spPr bwMode="auto">
              <a:xfrm>
                <a:off x="1116013" y="981075"/>
                <a:ext cx="6840537"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同樣的方法可以讓我們由 </a:t>
                </a:r>
                <a14:m>
                  <m:oMath xmlns:m="http://schemas.openxmlformats.org/officeDocument/2006/math">
                    <m:r>
                      <a:rPr lang="en-US" altLang="zh-TW" sz="1800" i="1" dirty="0" smtClean="0">
                        <a:latin typeface="Cambria Math" panose="02040503050406030204" pitchFamily="18" charset="0"/>
                      </a:rPr>
                      <m:t>𝑡</m:t>
                    </m:r>
                    <m:r>
                      <a:rPr lang="en-US" altLang="zh-TW" sz="1800" i="1" baseline="-25000" dirty="0">
                        <a:latin typeface="Cambria Math" panose="02040503050406030204" pitchFamily="18" charset="0"/>
                      </a:rPr>
                      <m:t>1</m:t>
                    </m:r>
                  </m:oMath>
                </a14:m>
                <a:r>
                  <a:rPr lang="zh-TW" altLang="en-US" sz="1800" dirty="0"/>
                  <a:t> 的位置與速度得到 </a:t>
                </a:r>
                <a14:m>
                  <m:oMath xmlns:m="http://schemas.openxmlformats.org/officeDocument/2006/math">
                    <m:r>
                      <a:rPr lang="en-US" altLang="zh-TW" sz="1800" i="1" dirty="0" smtClean="0">
                        <a:latin typeface="Cambria Math" panose="02040503050406030204" pitchFamily="18" charset="0"/>
                      </a:rPr>
                      <m:t>𝑡</m:t>
                    </m:r>
                    <m:r>
                      <a:rPr lang="en-US" altLang="zh-TW" sz="1800" i="1" baseline="-25000" dirty="0">
                        <a:latin typeface="Cambria Math" panose="02040503050406030204" pitchFamily="18" charset="0"/>
                      </a:rPr>
                      <m:t>2</m:t>
                    </m:r>
                  </m:oMath>
                </a14:m>
                <a:r>
                  <a:rPr lang="zh-TW" altLang="en-US" sz="1800" dirty="0"/>
                  <a:t> 的位置與速度</a:t>
                </a:r>
              </a:p>
            </p:txBody>
          </p:sp>
        </mc:Choice>
        <mc:Fallback xmlns="">
          <p:sp>
            <p:nvSpPr>
              <p:cNvPr id="88083" name="文字方塊 21"/>
              <p:cNvSpPr txBox="1">
                <a:spLocks noRot="1" noChangeAspect="1" noMove="1" noResize="1" noEditPoints="1" noAdjustHandles="1" noChangeArrowheads="1" noChangeShapeType="1" noTextEdit="1"/>
              </p:cNvSpPr>
              <p:nvPr/>
            </p:nvSpPr>
            <p:spPr bwMode="auto">
              <a:xfrm>
                <a:off x="1116013" y="981075"/>
                <a:ext cx="6840537" cy="369888"/>
              </a:xfrm>
              <a:prstGeom prst="rect">
                <a:avLst/>
              </a:prstGeom>
              <a:blipFill>
                <a:blip r:embed="rId3"/>
                <a:stretch>
                  <a:fillRect l="-556"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094A1E1B-C076-554C-AC87-7671016CB631}"/>
                  </a:ext>
                </a:extLst>
              </p:cNvPr>
              <p:cNvSpPr txBox="1"/>
              <p:nvPr/>
            </p:nvSpPr>
            <p:spPr bwMode="auto">
              <a:xfrm>
                <a:off x="4790136" y="5308600"/>
                <a:ext cx="3991799" cy="629852"/>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smtClean="0">
                          <a:latin typeface="Cambria Math"/>
                        </a:rPr>
                        <m:t>∆</m:t>
                      </m:r>
                      <m:r>
                        <a:rPr lang="en-US" altLang="zh-TW" sz="1800" b="0" i="1" smtClean="0">
                          <a:latin typeface="Cambria Math" panose="02040503050406030204" pitchFamily="18" charset="0"/>
                        </a:rPr>
                        <m:t>𝑣</m:t>
                      </m:r>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panose="02040503050406030204" pitchFamily="18" charset="0"/>
                            </a:rPr>
                            <m:t>1</m:t>
                          </m:r>
                        </m:sub>
                      </m:sSub>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𝑎</m:t>
                      </m:r>
                      <m:d>
                        <m:dPr>
                          <m:ctrlPr>
                            <a:rPr lang="en-US" altLang="zh-TW" sz="1800" b="0" i="1" smtClean="0">
                              <a:latin typeface="Cambria Math" panose="02040503050406030204" pitchFamily="18" charset="0"/>
                            </a:rPr>
                          </m:ctrlPr>
                        </m:dPr>
                        <m:e>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𝑡</m:t>
                              </m:r>
                            </m:e>
                            <m:sub>
                              <m:r>
                                <a:rPr lang="en-US" altLang="zh-TW" sz="1800" b="0" i="1" smtClean="0">
                                  <a:latin typeface="Cambria Math" panose="02040503050406030204" pitchFamily="18" charset="0"/>
                                </a:rPr>
                                <m:t>1</m:t>
                              </m:r>
                            </m:sub>
                          </m:sSub>
                        </m:e>
                      </m:d>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f>
                        <m:fPr>
                          <m:ctrlPr>
                            <a:rPr lang="en-US" altLang="zh-TW" sz="1800" b="0" i="1" smtClean="0">
                              <a:latin typeface="Cambria Math" panose="02040503050406030204" pitchFamily="18" charset="0"/>
                              <a:ea typeface="Cambria Math" panose="02040503050406030204" pitchFamily="18" charset="0"/>
                            </a:rPr>
                          </m:ctrlPr>
                        </m:fPr>
                        <m:num>
                          <m:r>
                            <a:rPr lang="en-US" altLang="zh-TW" sz="1800" b="0" i="1" smtClean="0">
                              <a:latin typeface="Cambria Math" panose="02040503050406030204" pitchFamily="18" charset="0"/>
                              <a:ea typeface="Cambria Math" panose="02040503050406030204" pitchFamily="18" charset="0"/>
                            </a:rPr>
                            <m:t>𝑓</m:t>
                          </m:r>
                          <m:d>
                            <m:dPr>
                              <m:ctrlPr>
                                <a:rPr lang="en-US" altLang="zh-TW" sz="1800" b="0" i="1" smtClean="0">
                                  <a:latin typeface="Cambria Math" panose="02040503050406030204" pitchFamily="18" charset="0"/>
                                  <a:ea typeface="Cambria Math" panose="02040503050406030204" pitchFamily="18" charset="0"/>
                                </a:rPr>
                              </m:ctrlPr>
                            </m:dPr>
                            <m:e>
                              <m:sSub>
                                <m:sSubPr>
                                  <m:ctrlPr>
                                    <a:rPr lang="en-US" altLang="zh-TW" sz="1800" b="0" i="1" smtClean="0">
                                      <a:latin typeface="Cambria Math" panose="02040503050406030204" pitchFamily="18" charset="0"/>
                                      <a:ea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𝑥</m:t>
                                  </m:r>
                                </m:e>
                                <m:sub>
                                  <m:r>
                                    <a:rPr lang="en-US" altLang="zh-TW" sz="1800" b="0" i="1" smtClean="0">
                                      <a:latin typeface="Cambria Math" panose="02040503050406030204" pitchFamily="18" charset="0"/>
                                      <a:ea typeface="Cambria Math" panose="02040503050406030204" pitchFamily="18" charset="0"/>
                                    </a:rPr>
                                    <m:t>1</m:t>
                                  </m:r>
                                </m:sub>
                              </m:sSub>
                              <m:r>
                                <a:rPr lang="en-US" altLang="zh-TW" sz="1800" b="0" i="1" smtClean="0">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𝑣</m:t>
                                  </m:r>
                                </m:e>
                                <m:sub>
                                  <m:r>
                                    <a:rPr lang="en-US" altLang="zh-TW" sz="1800" b="0" i="1" smtClean="0">
                                      <a:latin typeface="Cambria Math" panose="02040503050406030204" pitchFamily="18" charset="0"/>
                                      <a:ea typeface="Cambria Math" panose="02040503050406030204" pitchFamily="18" charset="0"/>
                                    </a:rPr>
                                    <m:t>1</m:t>
                                  </m:r>
                                </m:sub>
                              </m:sSub>
                            </m:e>
                          </m:d>
                        </m:num>
                        <m:den>
                          <m:r>
                            <a:rPr lang="en-US" altLang="zh-TW" sz="1800" b="0" i="1" smtClean="0">
                              <a:latin typeface="Cambria Math" panose="02040503050406030204" pitchFamily="18" charset="0"/>
                              <a:ea typeface="Cambria Math" panose="02040503050406030204" pitchFamily="18" charset="0"/>
                            </a:rPr>
                            <m:t>𝑚</m:t>
                          </m:r>
                        </m:den>
                      </m:f>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𝑡</m:t>
                      </m:r>
                    </m:oMath>
                  </m:oMathPara>
                </a14:m>
                <a:endParaRPr lang="zh-TW" altLang="en-US" sz="1800" dirty="0"/>
              </a:p>
            </p:txBody>
          </p:sp>
        </mc:Choice>
        <mc:Fallback xmlns="">
          <p:sp>
            <p:nvSpPr>
              <p:cNvPr id="22" name="文字方塊 21">
                <a:extLst>
                  <a:ext uri="{FF2B5EF4-FFF2-40B4-BE49-F238E27FC236}">
                    <a16:creationId xmlns:a16="http://schemas.microsoft.com/office/drawing/2014/main" id="{094A1E1B-C076-554C-AC87-7671016CB631}"/>
                  </a:ext>
                </a:extLst>
              </p:cNvPr>
              <p:cNvSpPr txBox="1">
                <a:spLocks noRot="1" noChangeAspect="1" noMove="1" noResize="1" noEditPoints="1" noAdjustHandles="1" noChangeArrowheads="1" noChangeShapeType="1" noTextEdit="1"/>
              </p:cNvSpPr>
              <p:nvPr/>
            </p:nvSpPr>
            <p:spPr bwMode="auto">
              <a:xfrm>
                <a:off x="4790136" y="5308600"/>
                <a:ext cx="3991799" cy="629852"/>
              </a:xfrm>
              <a:prstGeom prst="rect">
                <a:avLst/>
              </a:prstGeom>
              <a:blipFill>
                <a:blip r:embed="rId20"/>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4093098A-17D2-F845-9EEC-5D668430BF26}"/>
                  </a:ext>
                </a:extLst>
              </p:cNvPr>
              <p:cNvSpPr txBox="1"/>
              <p:nvPr/>
            </p:nvSpPr>
            <p:spPr bwMode="auto">
              <a:xfrm>
                <a:off x="3267865" y="2763589"/>
                <a:ext cx="1474793" cy="369332"/>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smtClean="0">
                          <a:latin typeface="Cambria Math"/>
                        </a:rPr>
                        <m:t>∆</m:t>
                      </m:r>
                      <m:r>
                        <a:rPr lang="en-US" altLang="zh-TW" sz="1800" b="0" i="1" smtClean="0">
                          <a:latin typeface="Cambria Math"/>
                        </a:rPr>
                        <m:t>𝑥</m:t>
                      </m:r>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panose="02040503050406030204" pitchFamily="18" charset="0"/>
                            </a:rPr>
                            <m:t>1</m:t>
                          </m:r>
                        </m:sub>
                      </m:sSub>
                      <m:r>
                        <a:rPr lang="en-US" altLang="zh-TW" sz="1800" b="0" i="1" smtClean="0">
                          <a:latin typeface="Cambria Math"/>
                          <a:ea typeface="Cambria Math"/>
                        </a:rPr>
                        <m:t>∙∆</m:t>
                      </m:r>
                      <m:r>
                        <a:rPr lang="en-US" altLang="zh-TW" sz="1800" b="0" i="1" smtClean="0">
                          <a:latin typeface="Cambria Math"/>
                          <a:ea typeface="Cambria Math"/>
                        </a:rPr>
                        <m:t>𝑡</m:t>
                      </m:r>
                    </m:oMath>
                  </m:oMathPara>
                </a14:m>
                <a:endParaRPr lang="zh-TW" altLang="en-US" sz="1800" dirty="0"/>
              </a:p>
            </p:txBody>
          </p:sp>
        </mc:Choice>
        <mc:Fallback xmlns="">
          <p:sp>
            <p:nvSpPr>
              <p:cNvPr id="24" name="文字方塊 23">
                <a:extLst>
                  <a:ext uri="{FF2B5EF4-FFF2-40B4-BE49-F238E27FC236}">
                    <a16:creationId xmlns:a16="http://schemas.microsoft.com/office/drawing/2014/main" id="{4093098A-17D2-F845-9EEC-5D668430BF26}"/>
                  </a:ext>
                </a:extLst>
              </p:cNvPr>
              <p:cNvSpPr txBox="1">
                <a:spLocks noRot="1" noChangeAspect="1" noMove="1" noResize="1" noEditPoints="1" noAdjustHandles="1" noChangeArrowheads="1" noChangeShapeType="1" noTextEdit="1"/>
              </p:cNvSpPr>
              <p:nvPr/>
            </p:nvSpPr>
            <p:spPr bwMode="auto">
              <a:xfrm>
                <a:off x="3267865" y="2763589"/>
                <a:ext cx="1474793" cy="369332"/>
              </a:xfrm>
              <a:prstGeom prst="rect">
                <a:avLst/>
              </a:prstGeom>
              <a:blipFill>
                <a:blip r:embed="rId21"/>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16">
                <a:extLst>
                  <a:ext uri="{FF2B5EF4-FFF2-40B4-BE49-F238E27FC236}">
                    <a16:creationId xmlns:a16="http://schemas.microsoft.com/office/drawing/2014/main" id="{8F33A8AD-5252-734D-839A-C6D867FFF8FC}"/>
                  </a:ext>
                </a:extLst>
              </p:cNvPr>
              <p:cNvSpPr txBox="1">
                <a:spLocks noChangeArrowheads="1"/>
              </p:cNvSpPr>
              <p:nvPr/>
            </p:nvSpPr>
            <p:spPr bwMode="auto">
              <a:xfrm>
                <a:off x="2770981" y="6111877"/>
                <a:ext cx="3529013"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於是我們得到 </a:t>
                </a:r>
                <a14:m>
                  <m:oMath xmlns:m="http://schemas.openxmlformats.org/officeDocument/2006/math">
                    <m:r>
                      <a:rPr lang="en-US" altLang="zh-TW" sz="1800" i="1" dirty="0" smtClean="0">
                        <a:latin typeface="Cambria Math" panose="02040503050406030204" pitchFamily="18" charset="0"/>
                      </a:rPr>
                      <m:t>𝑡</m:t>
                    </m:r>
                    <m:r>
                      <a:rPr lang="en-US" altLang="zh-TW" sz="1800" i="1" baseline="-25000" dirty="0">
                        <a:latin typeface="Cambria Math" panose="02040503050406030204" pitchFamily="18" charset="0"/>
                      </a:rPr>
                      <m:t>2</m:t>
                    </m:r>
                  </m:oMath>
                </a14:m>
                <a:r>
                  <a:rPr lang="zh-TW" altLang="en-US" sz="1800" dirty="0"/>
                  <a:t> 的位置與速度</a:t>
                </a:r>
              </a:p>
            </p:txBody>
          </p:sp>
        </mc:Choice>
        <mc:Fallback xmlns="">
          <p:sp>
            <p:nvSpPr>
              <p:cNvPr id="25" name="文字方塊 16">
                <a:extLst>
                  <a:ext uri="{FF2B5EF4-FFF2-40B4-BE49-F238E27FC236}">
                    <a16:creationId xmlns:a16="http://schemas.microsoft.com/office/drawing/2014/main" id="{8F33A8AD-5252-734D-839A-C6D867FFF8FC}"/>
                  </a:ext>
                </a:extLst>
              </p:cNvPr>
              <p:cNvSpPr txBox="1">
                <a:spLocks noRot="1" noChangeAspect="1" noMove="1" noResize="1" noEditPoints="1" noAdjustHandles="1" noChangeArrowheads="1" noChangeShapeType="1" noTextEdit="1"/>
              </p:cNvSpPr>
              <p:nvPr/>
            </p:nvSpPr>
            <p:spPr bwMode="auto">
              <a:xfrm>
                <a:off x="2770981" y="6111877"/>
                <a:ext cx="3529013" cy="368300"/>
              </a:xfrm>
              <a:prstGeom prst="rect">
                <a:avLst/>
              </a:prstGeom>
              <a:blipFill>
                <a:blip r:embed="rId22"/>
                <a:stretch>
                  <a:fillRect l="-1439"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4ABBA8F9-01DC-EF4D-A94C-09CC59F5A8A7}"/>
                  </a:ext>
                </a:extLst>
              </p:cNvPr>
              <p:cNvSpPr/>
              <p:nvPr/>
            </p:nvSpPr>
            <p:spPr>
              <a:xfrm>
                <a:off x="2746092" y="4498749"/>
                <a:ext cx="4655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i="1">
                              <a:latin typeface="Cambria Math" panose="02040503050406030204" pitchFamily="18" charset="0"/>
                            </a:rPr>
                            <m:t>1</m:t>
                          </m:r>
                        </m:sub>
                      </m:sSub>
                    </m:oMath>
                  </m:oMathPara>
                </a14:m>
                <a:endParaRPr lang="en-TW" sz="1800" dirty="0"/>
              </a:p>
            </p:txBody>
          </p:sp>
        </mc:Choice>
        <mc:Fallback xmlns="">
          <p:sp>
            <p:nvSpPr>
              <p:cNvPr id="26" name="Rectangle 25">
                <a:extLst>
                  <a:ext uri="{FF2B5EF4-FFF2-40B4-BE49-F238E27FC236}">
                    <a16:creationId xmlns:a16="http://schemas.microsoft.com/office/drawing/2014/main" id="{4ABBA8F9-01DC-EF4D-A94C-09CC59F5A8A7}"/>
                  </a:ext>
                </a:extLst>
              </p:cNvPr>
              <p:cNvSpPr>
                <a:spLocks noRot="1" noChangeAspect="1" noMove="1" noResize="1" noEditPoints="1" noAdjustHandles="1" noChangeArrowheads="1" noChangeShapeType="1" noTextEdit="1"/>
              </p:cNvSpPr>
              <p:nvPr/>
            </p:nvSpPr>
            <p:spPr>
              <a:xfrm>
                <a:off x="2746092" y="4498749"/>
                <a:ext cx="465576" cy="369332"/>
              </a:xfrm>
              <a:prstGeom prst="rect">
                <a:avLst/>
              </a:prstGeom>
              <a:blipFill>
                <a:blip r:embed="rId2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2907A366-6E54-AB47-BE23-79202F6F0230}"/>
                  </a:ext>
                </a:extLst>
              </p:cNvPr>
              <p:cNvSpPr/>
              <p:nvPr/>
            </p:nvSpPr>
            <p:spPr>
              <a:xfrm>
                <a:off x="1057674" y="4463812"/>
                <a:ext cx="4708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0</m:t>
                          </m:r>
                        </m:sub>
                      </m:sSub>
                    </m:oMath>
                  </m:oMathPara>
                </a14:m>
                <a:endParaRPr lang="en-TW" sz="1800" dirty="0"/>
              </a:p>
            </p:txBody>
          </p:sp>
        </mc:Choice>
        <mc:Fallback xmlns="">
          <p:sp>
            <p:nvSpPr>
              <p:cNvPr id="27" name="Rectangle 26">
                <a:extLst>
                  <a:ext uri="{FF2B5EF4-FFF2-40B4-BE49-F238E27FC236}">
                    <a16:creationId xmlns:a16="http://schemas.microsoft.com/office/drawing/2014/main" id="{2907A366-6E54-AB47-BE23-79202F6F0230}"/>
                  </a:ext>
                </a:extLst>
              </p:cNvPr>
              <p:cNvSpPr>
                <a:spLocks noRot="1" noChangeAspect="1" noMove="1" noResize="1" noEditPoints="1" noAdjustHandles="1" noChangeArrowheads="1" noChangeShapeType="1" noTextEdit="1"/>
              </p:cNvSpPr>
              <p:nvPr/>
            </p:nvSpPr>
            <p:spPr>
              <a:xfrm>
                <a:off x="1057674" y="4463812"/>
                <a:ext cx="470898" cy="369332"/>
              </a:xfrm>
              <a:prstGeom prst="rect">
                <a:avLst/>
              </a:prstGeom>
              <a:blipFill>
                <a:blip r:embed="rId2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C0D2D8DE-A174-B944-B168-5B941AFA9C92}"/>
                  </a:ext>
                </a:extLst>
              </p:cNvPr>
              <p:cNvSpPr/>
              <p:nvPr/>
            </p:nvSpPr>
            <p:spPr>
              <a:xfrm>
                <a:off x="4789819" y="4494946"/>
                <a:ext cx="4708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2</m:t>
                          </m:r>
                        </m:sub>
                      </m:sSub>
                    </m:oMath>
                  </m:oMathPara>
                </a14:m>
                <a:endParaRPr lang="en-TW" sz="1800" dirty="0"/>
              </a:p>
            </p:txBody>
          </p:sp>
        </mc:Choice>
        <mc:Fallback xmlns="">
          <p:sp>
            <p:nvSpPr>
              <p:cNvPr id="28" name="Rectangle 27">
                <a:extLst>
                  <a:ext uri="{FF2B5EF4-FFF2-40B4-BE49-F238E27FC236}">
                    <a16:creationId xmlns:a16="http://schemas.microsoft.com/office/drawing/2014/main" id="{C0D2D8DE-A174-B944-B168-5B941AFA9C92}"/>
                  </a:ext>
                </a:extLst>
              </p:cNvPr>
              <p:cNvSpPr>
                <a:spLocks noRot="1" noChangeAspect="1" noMove="1" noResize="1" noEditPoints="1" noAdjustHandles="1" noChangeArrowheads="1" noChangeShapeType="1" noTextEdit="1"/>
              </p:cNvSpPr>
              <p:nvPr/>
            </p:nvSpPr>
            <p:spPr>
              <a:xfrm>
                <a:off x="4789819" y="4494946"/>
                <a:ext cx="470898" cy="369332"/>
              </a:xfrm>
              <a:prstGeom prst="rect">
                <a:avLst/>
              </a:prstGeom>
              <a:blipFill>
                <a:blip r:embed="rId2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47E9CCC0-4C0C-CF48-8A55-F32D777B5372}"/>
                  </a:ext>
                </a:extLst>
              </p:cNvPr>
              <p:cNvSpPr/>
              <p:nvPr/>
            </p:nvSpPr>
            <p:spPr>
              <a:xfrm>
                <a:off x="916274" y="4804685"/>
                <a:ext cx="47250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𝑣</m:t>
                          </m:r>
                        </m:e>
                        <m:sub>
                          <m:r>
                            <a:rPr lang="en-US" altLang="zh-TW" sz="1800" i="1">
                              <a:latin typeface="Cambria Math"/>
                            </a:rPr>
                            <m:t>0</m:t>
                          </m:r>
                        </m:sub>
                      </m:sSub>
                    </m:oMath>
                  </m:oMathPara>
                </a14:m>
                <a:endParaRPr lang="en-TW" sz="1800" dirty="0"/>
              </a:p>
            </p:txBody>
          </p:sp>
        </mc:Choice>
        <mc:Fallback xmlns="">
          <p:sp>
            <p:nvSpPr>
              <p:cNvPr id="29" name="Rectangle 28">
                <a:extLst>
                  <a:ext uri="{FF2B5EF4-FFF2-40B4-BE49-F238E27FC236}">
                    <a16:creationId xmlns:a16="http://schemas.microsoft.com/office/drawing/2014/main" id="{47E9CCC0-4C0C-CF48-8A55-F32D777B5372}"/>
                  </a:ext>
                </a:extLst>
              </p:cNvPr>
              <p:cNvSpPr>
                <a:spLocks noRot="1" noChangeAspect="1" noMove="1" noResize="1" noEditPoints="1" noAdjustHandles="1" noChangeArrowheads="1" noChangeShapeType="1" noTextEdit="1"/>
              </p:cNvSpPr>
              <p:nvPr/>
            </p:nvSpPr>
            <p:spPr>
              <a:xfrm>
                <a:off x="916274" y="4804685"/>
                <a:ext cx="472502" cy="369332"/>
              </a:xfrm>
              <a:prstGeom prst="rect">
                <a:avLst/>
              </a:prstGeom>
              <a:blipFill>
                <a:blip r:embed="rId2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F47FC8BF-1C63-7948-A924-F193932A6C0F}"/>
                  </a:ext>
                </a:extLst>
              </p:cNvPr>
              <p:cNvSpPr/>
              <p:nvPr/>
            </p:nvSpPr>
            <p:spPr>
              <a:xfrm>
                <a:off x="2520760" y="4816538"/>
                <a:ext cx="4671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1</m:t>
                          </m:r>
                        </m:sub>
                      </m:sSub>
                    </m:oMath>
                  </m:oMathPara>
                </a14:m>
                <a:endParaRPr lang="en-TW" sz="1800" dirty="0"/>
              </a:p>
            </p:txBody>
          </p:sp>
        </mc:Choice>
        <mc:Fallback xmlns="">
          <p:sp>
            <p:nvSpPr>
              <p:cNvPr id="30" name="Rectangle 29">
                <a:extLst>
                  <a:ext uri="{FF2B5EF4-FFF2-40B4-BE49-F238E27FC236}">
                    <a16:creationId xmlns:a16="http://schemas.microsoft.com/office/drawing/2014/main" id="{F47FC8BF-1C63-7948-A924-F193932A6C0F}"/>
                  </a:ext>
                </a:extLst>
              </p:cNvPr>
              <p:cNvSpPr>
                <a:spLocks noRot="1" noChangeAspect="1" noMove="1" noResize="1" noEditPoints="1" noAdjustHandles="1" noChangeArrowheads="1" noChangeShapeType="1" noTextEdit="1"/>
              </p:cNvSpPr>
              <p:nvPr/>
            </p:nvSpPr>
            <p:spPr>
              <a:xfrm>
                <a:off x="2520760" y="4816538"/>
                <a:ext cx="467179" cy="369332"/>
              </a:xfrm>
              <a:prstGeom prst="rect">
                <a:avLst/>
              </a:prstGeom>
              <a:blipFill>
                <a:blip r:embed="rId2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C2D1B105-0885-4B4F-98F3-946073FDB33E}"/>
                  </a:ext>
                </a:extLst>
              </p:cNvPr>
              <p:cNvSpPr/>
              <p:nvPr/>
            </p:nvSpPr>
            <p:spPr>
              <a:xfrm>
                <a:off x="4644231" y="4797425"/>
                <a:ext cx="4725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2</m:t>
                          </m:r>
                        </m:sub>
                      </m:sSub>
                    </m:oMath>
                  </m:oMathPara>
                </a14:m>
                <a:endParaRPr lang="en-TW" sz="1800" dirty="0"/>
              </a:p>
            </p:txBody>
          </p:sp>
        </mc:Choice>
        <mc:Fallback xmlns="">
          <p:sp>
            <p:nvSpPr>
              <p:cNvPr id="31" name="Rectangle 30">
                <a:extLst>
                  <a:ext uri="{FF2B5EF4-FFF2-40B4-BE49-F238E27FC236}">
                    <a16:creationId xmlns:a16="http://schemas.microsoft.com/office/drawing/2014/main" id="{C2D1B105-0885-4B4F-98F3-946073FDB33E}"/>
                  </a:ext>
                </a:extLst>
              </p:cNvPr>
              <p:cNvSpPr>
                <a:spLocks noRot="1" noChangeAspect="1" noMove="1" noResize="1" noEditPoints="1" noAdjustHandles="1" noChangeArrowheads="1" noChangeShapeType="1" noTextEdit="1"/>
              </p:cNvSpPr>
              <p:nvPr/>
            </p:nvSpPr>
            <p:spPr>
              <a:xfrm>
                <a:off x="4644231" y="4797425"/>
                <a:ext cx="472501" cy="369332"/>
              </a:xfrm>
              <a:prstGeom prst="rect">
                <a:avLst/>
              </a:prstGeom>
              <a:blipFill>
                <a:blip r:embed="rId28"/>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3656AEBA-CABA-EB47-8D22-8AC679A55380}"/>
                  </a:ext>
                </a:extLst>
              </p:cNvPr>
              <p:cNvSpPr/>
              <p:nvPr/>
            </p:nvSpPr>
            <p:spPr>
              <a:xfrm>
                <a:off x="3716824" y="4324158"/>
                <a:ext cx="5106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𝑥</m:t>
                      </m:r>
                    </m:oMath>
                  </m:oMathPara>
                </a14:m>
                <a:endParaRPr lang="en-TW" sz="1800" dirty="0"/>
              </a:p>
            </p:txBody>
          </p:sp>
        </mc:Choice>
        <mc:Fallback xmlns="">
          <p:sp>
            <p:nvSpPr>
              <p:cNvPr id="32" name="Rectangle 31">
                <a:extLst>
                  <a:ext uri="{FF2B5EF4-FFF2-40B4-BE49-F238E27FC236}">
                    <a16:creationId xmlns:a16="http://schemas.microsoft.com/office/drawing/2014/main" id="{3656AEBA-CABA-EB47-8D22-8AC679A55380}"/>
                  </a:ext>
                </a:extLst>
              </p:cNvPr>
              <p:cNvSpPr>
                <a:spLocks noRot="1" noChangeAspect="1" noMove="1" noResize="1" noEditPoints="1" noAdjustHandles="1" noChangeArrowheads="1" noChangeShapeType="1" noTextEdit="1"/>
              </p:cNvSpPr>
              <p:nvPr/>
            </p:nvSpPr>
            <p:spPr>
              <a:xfrm>
                <a:off x="3716824" y="4324158"/>
                <a:ext cx="510653" cy="369332"/>
              </a:xfrm>
              <a:prstGeom prst="rect">
                <a:avLst/>
              </a:prstGeom>
              <a:blipFill>
                <a:blip r:embed="rId2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7DA5507-E258-0A45-A837-7D1021865AAC}"/>
                  </a:ext>
                </a:extLst>
              </p:cNvPr>
              <p:cNvSpPr txBox="1"/>
              <p:nvPr/>
            </p:nvSpPr>
            <p:spPr bwMode="auto">
              <a:xfrm>
                <a:off x="5412856" y="1515146"/>
                <a:ext cx="917495" cy="276999"/>
              </a:xfrm>
              <a:prstGeom prst="rect">
                <a:avLst/>
              </a:prstGeom>
              <a:solidFill>
                <a:srgbClr val="FFFF99"/>
              </a:solidFill>
              <a:ln w="9525">
                <a:solidFill>
                  <a:srgbClr val="FF0000"/>
                </a:solid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TW" sz="1800" i="1" smtClean="0">
                              <a:latin typeface="Cambria Math" panose="02040503050406030204" pitchFamily="18" charset="0"/>
                            </a:rPr>
                          </m:ctrlPr>
                        </m:sSubPr>
                        <m:e>
                          <m:r>
                            <a:rPr lang="en-US" sz="1800" b="0" i="1" smtClean="0">
                              <a:latin typeface="Cambria Math" panose="02040503050406030204" pitchFamily="18" charset="0"/>
                            </a:rPr>
                            <m:t>𝑡</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=2</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oMath>
                  </m:oMathPara>
                </a14:m>
                <a:endParaRPr lang="en-TW" sz="1800" dirty="0"/>
              </a:p>
            </p:txBody>
          </p:sp>
        </mc:Choice>
        <mc:Fallback xmlns="">
          <p:sp>
            <p:nvSpPr>
              <p:cNvPr id="33" name="TextBox 32">
                <a:extLst>
                  <a:ext uri="{FF2B5EF4-FFF2-40B4-BE49-F238E27FC236}">
                    <a16:creationId xmlns:a16="http://schemas.microsoft.com/office/drawing/2014/main" id="{D7DA5507-E258-0A45-A837-7D1021865AAC}"/>
                  </a:ext>
                </a:extLst>
              </p:cNvPr>
              <p:cNvSpPr txBox="1">
                <a:spLocks noRot="1" noChangeAspect="1" noMove="1" noResize="1" noEditPoints="1" noAdjustHandles="1" noChangeArrowheads="1" noChangeShapeType="1" noTextEdit="1"/>
              </p:cNvSpPr>
              <p:nvPr/>
            </p:nvSpPr>
            <p:spPr bwMode="auto">
              <a:xfrm>
                <a:off x="5412856" y="1515146"/>
                <a:ext cx="917495" cy="276999"/>
              </a:xfrm>
              <a:prstGeom prst="rect">
                <a:avLst/>
              </a:prstGeom>
              <a:blipFill>
                <a:blip r:embed="rId30"/>
                <a:stretch>
                  <a:fillRect l="-4054" r="-4054" b="-8696"/>
                </a:stretch>
              </a:blipFill>
              <a:ln w="9525">
                <a:solidFill>
                  <a:srgbClr val="FF0000"/>
                </a:solidFill>
                <a:miter lim="800000"/>
                <a:headEnd/>
                <a:tailEnd/>
              </a:ln>
            </p:spPr>
            <p:txBody>
              <a:bodyPr/>
              <a:lstStyle/>
              <a:p>
                <a:r>
                  <a:rPr lang="en-TW">
                    <a:noFill/>
                  </a:rPr>
                  <a:t> </a:t>
                </a:r>
              </a:p>
            </p:txBody>
          </p:sp>
        </mc:Fallback>
      </mc:AlternateContent>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6" descr="http://www.geekscrunch.com/wp-content/uploads/2012/01/Angry-Birds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213100"/>
            <a:ext cx="1487487"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Line 4"/>
          <p:cNvSpPr>
            <a:spLocks noChangeShapeType="1"/>
          </p:cNvSpPr>
          <p:nvPr/>
        </p:nvSpPr>
        <p:spPr bwMode="auto">
          <a:xfrm>
            <a:off x="1258888" y="4365625"/>
            <a:ext cx="6553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0115" name="Line 5"/>
          <p:cNvSpPr>
            <a:spLocks noChangeShapeType="1"/>
          </p:cNvSpPr>
          <p:nvPr/>
        </p:nvSpPr>
        <p:spPr bwMode="auto">
          <a:xfrm>
            <a:off x="1258888" y="5013325"/>
            <a:ext cx="720725"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0116" name="Text Box 6"/>
          <p:cNvSpPr txBox="1">
            <a:spLocks noChangeArrowheads="1"/>
          </p:cNvSpPr>
          <p:nvPr/>
        </p:nvSpPr>
        <p:spPr bwMode="auto">
          <a:xfrm>
            <a:off x="0" y="479742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起使速度</a:t>
            </a:r>
          </a:p>
        </p:txBody>
      </p:sp>
      <p:sp>
        <p:nvSpPr>
          <p:cNvPr id="90118" name="Line 12"/>
          <p:cNvSpPr>
            <a:spLocks noChangeShapeType="1"/>
          </p:cNvSpPr>
          <p:nvPr/>
        </p:nvSpPr>
        <p:spPr bwMode="auto">
          <a:xfrm>
            <a:off x="2843213" y="5013325"/>
            <a:ext cx="1008062"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0120" name="Line 17"/>
          <p:cNvSpPr>
            <a:spLocks noChangeShapeType="1"/>
          </p:cNvSpPr>
          <p:nvPr/>
        </p:nvSpPr>
        <p:spPr bwMode="auto">
          <a:xfrm>
            <a:off x="5076825" y="5013325"/>
            <a:ext cx="503238"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0122" name="Line 21"/>
          <p:cNvSpPr>
            <a:spLocks noChangeShapeType="1"/>
          </p:cNvSpPr>
          <p:nvPr/>
        </p:nvSpPr>
        <p:spPr bwMode="auto">
          <a:xfrm>
            <a:off x="6588125" y="5013325"/>
            <a:ext cx="1152525"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0123" name="Text Box 22"/>
          <p:cNvSpPr txBox="1">
            <a:spLocks noChangeArrowheads="1"/>
          </p:cNvSpPr>
          <p:nvPr/>
        </p:nvSpPr>
        <p:spPr bwMode="auto">
          <a:xfrm>
            <a:off x="0" y="5157788"/>
            <a:ext cx="1152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起始位置</a:t>
            </a:r>
          </a:p>
        </p:txBody>
      </p:sp>
      <p:sp>
        <p:nvSpPr>
          <p:cNvPr id="29" name="向右箭號 28"/>
          <p:cNvSpPr/>
          <p:nvPr/>
        </p:nvSpPr>
        <p:spPr>
          <a:xfrm>
            <a:off x="1285875" y="3500438"/>
            <a:ext cx="1643063"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0131" name="文字方塊 24"/>
          <p:cNvSpPr txBox="1">
            <a:spLocks noChangeArrowheads="1"/>
          </p:cNvSpPr>
          <p:nvPr/>
        </p:nvSpPr>
        <p:spPr bwMode="auto">
          <a:xfrm>
            <a:off x="1258888" y="1196975"/>
            <a:ext cx="6481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有了起始條件，以及運動方程式，我們可以以</a:t>
            </a:r>
            <a:r>
              <a:rPr lang="zh-TW" altLang="en-US" sz="1800">
                <a:solidFill>
                  <a:srgbClr val="FF0000"/>
                </a:solidFill>
              </a:rPr>
              <a:t>加減乘除</a:t>
            </a:r>
            <a:r>
              <a:rPr lang="zh-TW" altLang="en-US" sz="1800"/>
              <a:t>運算，</a:t>
            </a:r>
            <a:r>
              <a:rPr lang="zh-TW" altLang="en-US" sz="1800">
                <a:solidFill>
                  <a:srgbClr val="FF0000"/>
                </a:solidFill>
              </a:rPr>
              <a:t>一步一步</a:t>
            </a:r>
            <a:r>
              <a:rPr lang="zh-TW" altLang="en-US" sz="1800"/>
              <a:t>計算出系統未來的狀態！</a:t>
            </a:r>
          </a:p>
        </p:txBody>
      </p:sp>
      <p:pic>
        <p:nvPicPr>
          <p:cNvPr id="24" name="Picture 16" descr="http://www.geekscrunch.com/wp-content/uploads/2012/01/Angry-Birds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3213100"/>
            <a:ext cx="1487488"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6" descr="http://www.geekscrunch.com/wp-content/uploads/2012/01/Angry-Birds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3213100"/>
            <a:ext cx="1487487"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向右箭號 29"/>
          <p:cNvSpPr/>
          <p:nvPr/>
        </p:nvSpPr>
        <p:spPr>
          <a:xfrm>
            <a:off x="3000375" y="3500438"/>
            <a:ext cx="21431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向右箭號 30"/>
          <p:cNvSpPr/>
          <p:nvPr/>
        </p:nvSpPr>
        <p:spPr>
          <a:xfrm>
            <a:off x="5214938" y="3500438"/>
            <a:ext cx="1500187"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BC28BF4F-3F4D-A74B-8D60-6793159285B7}"/>
                  </a:ext>
                </a:extLst>
              </p:cNvPr>
              <p:cNvSpPr/>
              <p:nvPr/>
            </p:nvSpPr>
            <p:spPr>
              <a:xfrm>
                <a:off x="911602" y="4782330"/>
                <a:ext cx="47250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𝑣</m:t>
                          </m:r>
                        </m:e>
                        <m:sub>
                          <m:r>
                            <a:rPr lang="en-US" altLang="zh-TW" sz="1800" i="1">
                              <a:latin typeface="Cambria Math"/>
                            </a:rPr>
                            <m:t>0</m:t>
                          </m:r>
                        </m:sub>
                      </m:sSub>
                    </m:oMath>
                  </m:oMathPara>
                </a14:m>
                <a:endParaRPr lang="en-TW" sz="1800" dirty="0"/>
              </a:p>
            </p:txBody>
          </p:sp>
        </mc:Choice>
        <mc:Fallback xmlns="">
          <p:sp>
            <p:nvSpPr>
              <p:cNvPr id="28" name="Rectangle 27">
                <a:extLst>
                  <a:ext uri="{FF2B5EF4-FFF2-40B4-BE49-F238E27FC236}">
                    <a16:creationId xmlns:a16="http://schemas.microsoft.com/office/drawing/2014/main" id="{BC28BF4F-3F4D-A74B-8D60-6793159285B7}"/>
                  </a:ext>
                </a:extLst>
              </p:cNvPr>
              <p:cNvSpPr>
                <a:spLocks noRot="1" noChangeAspect="1" noMove="1" noResize="1" noEditPoints="1" noAdjustHandles="1" noChangeArrowheads="1" noChangeShapeType="1" noTextEdit="1"/>
              </p:cNvSpPr>
              <p:nvPr/>
            </p:nvSpPr>
            <p:spPr>
              <a:xfrm>
                <a:off x="911602" y="4782330"/>
                <a:ext cx="472502" cy="369332"/>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7F7BC276-1185-7044-A786-29C8E6006E41}"/>
                  </a:ext>
                </a:extLst>
              </p:cNvPr>
              <p:cNvSpPr/>
              <p:nvPr/>
            </p:nvSpPr>
            <p:spPr>
              <a:xfrm>
                <a:off x="2510008" y="4794451"/>
                <a:ext cx="4671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1</m:t>
                          </m:r>
                        </m:sub>
                      </m:sSub>
                    </m:oMath>
                  </m:oMathPara>
                </a14:m>
                <a:endParaRPr lang="en-TW" sz="1800" dirty="0"/>
              </a:p>
            </p:txBody>
          </p:sp>
        </mc:Choice>
        <mc:Fallback xmlns="">
          <p:sp>
            <p:nvSpPr>
              <p:cNvPr id="32" name="Rectangle 31">
                <a:extLst>
                  <a:ext uri="{FF2B5EF4-FFF2-40B4-BE49-F238E27FC236}">
                    <a16:creationId xmlns:a16="http://schemas.microsoft.com/office/drawing/2014/main" id="{7F7BC276-1185-7044-A786-29C8E6006E41}"/>
                  </a:ext>
                </a:extLst>
              </p:cNvPr>
              <p:cNvSpPr>
                <a:spLocks noRot="1" noChangeAspect="1" noMove="1" noResize="1" noEditPoints="1" noAdjustHandles="1" noChangeArrowheads="1" noChangeShapeType="1" noTextEdit="1"/>
              </p:cNvSpPr>
              <p:nvPr/>
            </p:nvSpPr>
            <p:spPr>
              <a:xfrm>
                <a:off x="2510008" y="4794451"/>
                <a:ext cx="467179" cy="369332"/>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E4707AA6-73B7-A04A-A23D-86082C0CD7AF}"/>
                  </a:ext>
                </a:extLst>
              </p:cNvPr>
              <p:cNvSpPr/>
              <p:nvPr/>
            </p:nvSpPr>
            <p:spPr>
              <a:xfrm>
                <a:off x="4690050" y="4828659"/>
                <a:ext cx="4725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2</m:t>
                          </m:r>
                        </m:sub>
                      </m:sSub>
                    </m:oMath>
                  </m:oMathPara>
                </a14:m>
                <a:endParaRPr lang="en-TW" sz="1800" dirty="0"/>
              </a:p>
            </p:txBody>
          </p:sp>
        </mc:Choice>
        <mc:Fallback xmlns="">
          <p:sp>
            <p:nvSpPr>
              <p:cNvPr id="33" name="Rectangle 32">
                <a:extLst>
                  <a:ext uri="{FF2B5EF4-FFF2-40B4-BE49-F238E27FC236}">
                    <a16:creationId xmlns:a16="http://schemas.microsoft.com/office/drawing/2014/main" id="{E4707AA6-73B7-A04A-A23D-86082C0CD7AF}"/>
                  </a:ext>
                </a:extLst>
              </p:cNvPr>
              <p:cNvSpPr>
                <a:spLocks noRot="1" noChangeAspect="1" noMove="1" noResize="1" noEditPoints="1" noAdjustHandles="1" noChangeArrowheads="1" noChangeShapeType="1" noTextEdit="1"/>
              </p:cNvSpPr>
              <p:nvPr/>
            </p:nvSpPr>
            <p:spPr>
              <a:xfrm>
                <a:off x="4690050" y="4828659"/>
                <a:ext cx="472501" cy="369332"/>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C0DFD161-36B4-3F43-9CF0-281E4AD51052}"/>
                  </a:ext>
                </a:extLst>
              </p:cNvPr>
              <p:cNvSpPr/>
              <p:nvPr/>
            </p:nvSpPr>
            <p:spPr>
              <a:xfrm>
                <a:off x="6222110" y="4802188"/>
                <a:ext cx="4725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3</m:t>
                          </m:r>
                        </m:sub>
                      </m:sSub>
                    </m:oMath>
                  </m:oMathPara>
                </a14:m>
                <a:endParaRPr lang="en-TW" sz="1800" dirty="0"/>
              </a:p>
            </p:txBody>
          </p:sp>
        </mc:Choice>
        <mc:Fallback xmlns="">
          <p:sp>
            <p:nvSpPr>
              <p:cNvPr id="34" name="Rectangle 33">
                <a:extLst>
                  <a:ext uri="{FF2B5EF4-FFF2-40B4-BE49-F238E27FC236}">
                    <a16:creationId xmlns:a16="http://schemas.microsoft.com/office/drawing/2014/main" id="{C0DFD161-36B4-3F43-9CF0-281E4AD51052}"/>
                  </a:ext>
                </a:extLst>
              </p:cNvPr>
              <p:cNvSpPr>
                <a:spLocks noRot="1" noChangeAspect="1" noMove="1" noResize="1" noEditPoints="1" noAdjustHandles="1" noChangeArrowheads="1" noChangeShapeType="1" noTextEdit="1"/>
              </p:cNvSpPr>
              <p:nvPr/>
            </p:nvSpPr>
            <p:spPr>
              <a:xfrm>
                <a:off x="6222110" y="4802188"/>
                <a:ext cx="472501" cy="369332"/>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FEF4D868-FFF2-E641-BBFD-CC8D00FAB90E}"/>
                  </a:ext>
                </a:extLst>
              </p:cNvPr>
              <p:cNvSpPr/>
              <p:nvPr/>
            </p:nvSpPr>
            <p:spPr>
              <a:xfrm>
                <a:off x="2532712" y="4463812"/>
                <a:ext cx="4655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i="1">
                              <a:latin typeface="Cambria Math" panose="02040503050406030204" pitchFamily="18" charset="0"/>
                            </a:rPr>
                            <m:t>1</m:t>
                          </m:r>
                        </m:sub>
                      </m:sSub>
                    </m:oMath>
                  </m:oMathPara>
                </a14:m>
                <a:endParaRPr lang="en-TW" sz="1800" dirty="0"/>
              </a:p>
            </p:txBody>
          </p:sp>
        </mc:Choice>
        <mc:Fallback xmlns="">
          <p:sp>
            <p:nvSpPr>
              <p:cNvPr id="35" name="Rectangle 34">
                <a:extLst>
                  <a:ext uri="{FF2B5EF4-FFF2-40B4-BE49-F238E27FC236}">
                    <a16:creationId xmlns:a16="http://schemas.microsoft.com/office/drawing/2014/main" id="{FEF4D868-FFF2-E641-BBFD-CC8D00FAB90E}"/>
                  </a:ext>
                </a:extLst>
              </p:cNvPr>
              <p:cNvSpPr>
                <a:spLocks noRot="1" noChangeAspect="1" noMove="1" noResize="1" noEditPoints="1" noAdjustHandles="1" noChangeArrowheads="1" noChangeShapeType="1" noTextEdit="1"/>
              </p:cNvSpPr>
              <p:nvPr/>
            </p:nvSpPr>
            <p:spPr>
              <a:xfrm>
                <a:off x="2532712" y="4463812"/>
                <a:ext cx="465576" cy="369332"/>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75F5790B-7776-2A47-A5EC-F07C9101B5CB}"/>
                  </a:ext>
                </a:extLst>
              </p:cNvPr>
              <p:cNvSpPr/>
              <p:nvPr/>
            </p:nvSpPr>
            <p:spPr>
              <a:xfrm>
                <a:off x="964645" y="4463812"/>
                <a:ext cx="4708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0</m:t>
                          </m:r>
                        </m:sub>
                      </m:sSub>
                    </m:oMath>
                  </m:oMathPara>
                </a14:m>
                <a:endParaRPr lang="en-TW" sz="1800" dirty="0"/>
              </a:p>
            </p:txBody>
          </p:sp>
        </mc:Choice>
        <mc:Fallback xmlns="">
          <p:sp>
            <p:nvSpPr>
              <p:cNvPr id="36" name="Rectangle 35">
                <a:extLst>
                  <a:ext uri="{FF2B5EF4-FFF2-40B4-BE49-F238E27FC236}">
                    <a16:creationId xmlns:a16="http://schemas.microsoft.com/office/drawing/2014/main" id="{75F5790B-7776-2A47-A5EC-F07C9101B5CB}"/>
                  </a:ext>
                </a:extLst>
              </p:cNvPr>
              <p:cNvSpPr>
                <a:spLocks noRot="1" noChangeAspect="1" noMove="1" noResize="1" noEditPoints="1" noAdjustHandles="1" noChangeArrowheads="1" noChangeShapeType="1" noTextEdit="1"/>
              </p:cNvSpPr>
              <p:nvPr/>
            </p:nvSpPr>
            <p:spPr>
              <a:xfrm>
                <a:off x="964645" y="4463812"/>
                <a:ext cx="470898" cy="369332"/>
              </a:xfrm>
              <a:prstGeom prst="rect">
                <a:avLst/>
              </a:prstGeom>
              <a:blipFill>
                <a:blip r:embed="rId8"/>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A9F44D2F-19D1-014E-A5C3-03BDCE541A94}"/>
                  </a:ext>
                </a:extLst>
              </p:cNvPr>
              <p:cNvSpPr/>
              <p:nvPr/>
            </p:nvSpPr>
            <p:spPr>
              <a:xfrm>
                <a:off x="4664960" y="4491038"/>
                <a:ext cx="4708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2</m:t>
                          </m:r>
                        </m:sub>
                      </m:sSub>
                    </m:oMath>
                  </m:oMathPara>
                </a14:m>
                <a:endParaRPr lang="en-TW" sz="1800" dirty="0"/>
              </a:p>
            </p:txBody>
          </p:sp>
        </mc:Choice>
        <mc:Fallback xmlns="">
          <p:sp>
            <p:nvSpPr>
              <p:cNvPr id="37" name="Rectangle 36">
                <a:extLst>
                  <a:ext uri="{FF2B5EF4-FFF2-40B4-BE49-F238E27FC236}">
                    <a16:creationId xmlns:a16="http://schemas.microsoft.com/office/drawing/2014/main" id="{A9F44D2F-19D1-014E-A5C3-03BDCE541A94}"/>
                  </a:ext>
                </a:extLst>
              </p:cNvPr>
              <p:cNvSpPr>
                <a:spLocks noRot="1" noChangeAspect="1" noMove="1" noResize="1" noEditPoints="1" noAdjustHandles="1" noChangeArrowheads="1" noChangeShapeType="1" noTextEdit="1"/>
              </p:cNvSpPr>
              <p:nvPr/>
            </p:nvSpPr>
            <p:spPr>
              <a:xfrm>
                <a:off x="4664960" y="4491038"/>
                <a:ext cx="470898" cy="369332"/>
              </a:xfrm>
              <a:prstGeom prst="rect">
                <a:avLst/>
              </a:prstGeom>
              <a:blipFill>
                <a:blip r:embed="rId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A1E35FCA-8876-BD49-9C72-E42164E96A6D}"/>
                  </a:ext>
                </a:extLst>
              </p:cNvPr>
              <p:cNvSpPr/>
              <p:nvPr/>
            </p:nvSpPr>
            <p:spPr>
              <a:xfrm>
                <a:off x="6244227" y="4506825"/>
                <a:ext cx="4708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3</m:t>
                          </m:r>
                        </m:sub>
                      </m:sSub>
                    </m:oMath>
                  </m:oMathPara>
                </a14:m>
                <a:endParaRPr lang="en-TW" sz="1800" dirty="0"/>
              </a:p>
            </p:txBody>
          </p:sp>
        </mc:Choice>
        <mc:Fallback xmlns="">
          <p:sp>
            <p:nvSpPr>
              <p:cNvPr id="38" name="Rectangle 37">
                <a:extLst>
                  <a:ext uri="{FF2B5EF4-FFF2-40B4-BE49-F238E27FC236}">
                    <a16:creationId xmlns:a16="http://schemas.microsoft.com/office/drawing/2014/main" id="{A1E35FCA-8876-BD49-9C72-E42164E96A6D}"/>
                  </a:ext>
                </a:extLst>
              </p:cNvPr>
              <p:cNvSpPr>
                <a:spLocks noRot="1" noChangeAspect="1" noMove="1" noResize="1" noEditPoints="1" noAdjustHandles="1" noChangeArrowheads="1" noChangeShapeType="1" noTextEdit="1"/>
              </p:cNvSpPr>
              <p:nvPr/>
            </p:nvSpPr>
            <p:spPr>
              <a:xfrm>
                <a:off x="6244227" y="4506825"/>
                <a:ext cx="470898" cy="369332"/>
              </a:xfrm>
              <a:prstGeom prst="rect">
                <a:avLst/>
              </a:prstGeom>
              <a:blipFill>
                <a:blip r:embed="rId10"/>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4A798DCB-9CCE-D946-A6ED-2BF63E9BA686}"/>
                  </a:ext>
                </a:extLst>
              </p:cNvPr>
              <p:cNvSpPr/>
              <p:nvPr/>
            </p:nvSpPr>
            <p:spPr>
              <a:xfrm>
                <a:off x="951453" y="5142693"/>
                <a:ext cx="4708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0</m:t>
                          </m:r>
                        </m:sub>
                      </m:sSub>
                    </m:oMath>
                  </m:oMathPara>
                </a14:m>
                <a:endParaRPr lang="en-TW" sz="1800" dirty="0"/>
              </a:p>
            </p:txBody>
          </p:sp>
        </mc:Choice>
        <mc:Fallback xmlns="">
          <p:sp>
            <p:nvSpPr>
              <p:cNvPr id="39" name="Rectangle 38">
                <a:extLst>
                  <a:ext uri="{FF2B5EF4-FFF2-40B4-BE49-F238E27FC236}">
                    <a16:creationId xmlns:a16="http://schemas.microsoft.com/office/drawing/2014/main" id="{4A798DCB-9CCE-D946-A6ED-2BF63E9BA686}"/>
                  </a:ext>
                </a:extLst>
              </p:cNvPr>
              <p:cNvSpPr>
                <a:spLocks noRot="1" noChangeAspect="1" noMove="1" noResize="1" noEditPoints="1" noAdjustHandles="1" noChangeArrowheads="1" noChangeShapeType="1" noTextEdit="1"/>
              </p:cNvSpPr>
              <p:nvPr/>
            </p:nvSpPr>
            <p:spPr>
              <a:xfrm>
                <a:off x="951453" y="5142693"/>
                <a:ext cx="470898" cy="369332"/>
              </a:xfrm>
              <a:prstGeom prst="rect">
                <a:avLst/>
              </a:prstGeom>
              <a:blipFill>
                <a:blip r:embed="rId11"/>
                <a:stretch>
                  <a:fillRect/>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2.77778E-7 -2.94798E-6 L 0.16285 0.00278 " pathEditMode="relative" rAng="0" ptsTypes="AA">
                                      <p:cBhvr>
                                        <p:cTn id="6" dur="2000" fill="hold"/>
                                        <p:tgtEl>
                                          <p:spTgt spid="23"/>
                                        </p:tgtEl>
                                        <p:attrNameLst>
                                          <p:attrName>ppt_x</p:attrName>
                                          <p:attrName>ppt_y</p:attrName>
                                        </p:attrNameLst>
                                      </p:cBhvr>
                                      <p:rCtr x="8142" y="139"/>
                                    </p:animMotion>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par>
                          <p:cTn id="9" fill="hold" nodeType="afterGroup">
                            <p:stCondLst>
                              <p:cond delay="2000"/>
                            </p:stCondLst>
                            <p:childTnLst>
                              <p:par>
                                <p:cTn id="10" presetID="1" presetClass="exit" presetSubtype="0" fill="hold" nodeType="afterEffect">
                                  <p:stCondLst>
                                    <p:cond delay="0"/>
                                  </p:stCondLst>
                                  <p:childTnLst>
                                    <p:set>
                                      <p:cBhvr>
                                        <p:cTn id="11" dur="1" fill="hold">
                                          <p:stCondLst>
                                            <p:cond delay="0"/>
                                          </p:stCondLst>
                                        </p:cTn>
                                        <p:tgtEl>
                                          <p:spTgt spid="23"/>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 presetClass="exit" presetSubtype="0" fill="hold" grpId="1" nodeType="withEffect">
                                  <p:stCondLst>
                                    <p:cond delay="0"/>
                                  </p:stCondLst>
                                  <p:childTnLst>
                                    <p:set>
                                      <p:cBhvr>
                                        <p:cTn id="15" dur="1" fill="hold">
                                          <p:stCondLst>
                                            <p:cond delay="0"/>
                                          </p:stCondLst>
                                        </p:cTn>
                                        <p:tgtEl>
                                          <p:spTgt spid="29"/>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63" presetClass="path" presetSubtype="0" accel="50000" decel="50000" fill="hold" nodeType="clickEffect">
                                  <p:stCondLst>
                                    <p:cond delay="0"/>
                                  </p:stCondLst>
                                  <p:childTnLst>
                                    <p:animMotion origin="layout" path="M -0.00261 0.00277 L 0.26267 0.00555 " pathEditMode="relative" rAng="0" ptsTypes="AA">
                                      <p:cBhvr>
                                        <p:cTn id="19" dur="2000" fill="hold"/>
                                        <p:tgtEl>
                                          <p:spTgt spid="24"/>
                                        </p:tgtEl>
                                        <p:attrNameLst>
                                          <p:attrName>ppt_x</p:attrName>
                                          <p:attrName>ppt_y</p:attrName>
                                        </p:attrNameLst>
                                      </p:cBhvr>
                                      <p:rCtr x="13264" y="139"/>
                                    </p:animMotion>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childTnLst>
                          </p:cTn>
                        </p:par>
                        <p:par>
                          <p:cTn id="22" fill="hold" nodeType="afterGroup">
                            <p:stCondLst>
                              <p:cond delay="2000"/>
                            </p:stCondLst>
                            <p:childTnLst>
                              <p:par>
                                <p:cTn id="23" presetID="1" presetClass="exit" presetSubtype="0" fill="hold" nodeType="afterEffect">
                                  <p:stCondLst>
                                    <p:cond delay="0"/>
                                  </p:stCondLst>
                                  <p:childTnLst>
                                    <p:set>
                                      <p:cBhvr>
                                        <p:cTn id="24" dur="1" fill="hold">
                                          <p:stCondLst>
                                            <p:cond delay="0"/>
                                          </p:stCondLst>
                                        </p:cTn>
                                        <p:tgtEl>
                                          <p:spTgt spid="2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0"/>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63" presetClass="path" presetSubtype="0" accel="50000" decel="50000" fill="hold" nodeType="clickEffect">
                                  <p:stCondLst>
                                    <p:cond delay="0"/>
                                  </p:stCondLst>
                                  <p:childTnLst>
                                    <p:animMotion origin="layout" path="M -3.33333E-6 2.48555E-6 L 0.17327 2.48555E-6 " pathEditMode="relative" rAng="0" ptsTypes="AA">
                                      <p:cBhvr>
                                        <p:cTn id="32" dur="2000" fill="hold"/>
                                        <p:tgtEl>
                                          <p:spTgt spid="26"/>
                                        </p:tgtEl>
                                        <p:attrNameLst>
                                          <p:attrName>ppt_x</p:attrName>
                                          <p:attrName>ppt_y</p:attrName>
                                        </p:attrNameLst>
                                      </p:cBhvr>
                                      <p:rCtr x="8663" y="0"/>
                                    </p:animMotion>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nodeType="afterGroup">
                            <p:stCondLst>
                              <p:cond delay="2000"/>
                            </p:stCondLst>
                            <p:childTnLst>
                              <p:par>
                                <p:cTn id="36" presetID="1" presetClass="exit" presetSubtype="0" fill="hold" grpId="1" nodeType="afterEffect">
                                  <p:stCondLst>
                                    <p:cond delay="0"/>
                                  </p:stCondLst>
                                  <p:childTnLst>
                                    <p:set>
                                      <p:cBhvr>
                                        <p:cTn id="37"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P spid="30" grpId="1" animBg="1"/>
      <p:bldP spid="31" grpId="0" animBg="1"/>
      <p:bldP spid="31"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http://listverse.files.wordpress.com/2007/11/determini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836613"/>
            <a:ext cx="33337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1" name="Object 4"/>
          <p:cNvGraphicFramePr>
            <a:graphicFrameLocks noGrp="1" noChangeAspect="1"/>
          </p:cNvGraphicFramePr>
          <p:nvPr>
            <p:ph/>
          </p:nvPr>
        </p:nvGraphicFramePr>
        <p:xfrm>
          <a:off x="1609725" y="3141663"/>
          <a:ext cx="788988" cy="592137"/>
        </p:xfrm>
        <a:graphic>
          <a:graphicData uri="http://schemas.openxmlformats.org/presentationml/2006/ole">
            <mc:AlternateContent xmlns:mc="http://schemas.openxmlformats.org/markup-compatibility/2006">
              <mc:Choice xmlns:v="urn:schemas-microsoft-com:vml" Requires="v">
                <p:oleObj name="Equation" r:id="rId2" imgW="304668" imgH="228501" progId="Equation.DSMT4">
                  <p:embed/>
                </p:oleObj>
              </mc:Choice>
              <mc:Fallback>
                <p:oleObj name="Equation" r:id="rId2" imgW="304668" imgH="228501" progId="Equation.DSMT4">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725" y="3141663"/>
                        <a:ext cx="788988" cy="592137"/>
                      </a:xfrm>
                      <a:prstGeom prst="rect">
                        <a:avLst/>
                      </a:prstGeom>
                      <a:solidFill>
                        <a:srgbClr val="CCFFCC"/>
                      </a:solidFill>
                      <a:ln w="28575">
                        <a:solidFill>
                          <a:schemeClr val="accent2"/>
                        </a:solidFill>
                        <a:miter lim="800000"/>
                        <a:headEnd/>
                        <a:tailEnd/>
                      </a:ln>
                    </p:spPr>
                  </p:pic>
                </p:oleObj>
              </mc:Fallback>
            </mc:AlternateContent>
          </a:graphicData>
        </a:graphic>
      </p:graphicFrame>
      <p:graphicFrame>
        <p:nvGraphicFramePr>
          <p:cNvPr id="92162" name="Object 6"/>
          <p:cNvGraphicFramePr>
            <a:graphicFrameLocks noChangeAspect="1"/>
          </p:cNvGraphicFramePr>
          <p:nvPr/>
        </p:nvGraphicFramePr>
        <p:xfrm>
          <a:off x="1608138" y="4437063"/>
          <a:ext cx="825500" cy="592137"/>
        </p:xfrm>
        <a:graphic>
          <a:graphicData uri="http://schemas.openxmlformats.org/presentationml/2006/ole">
            <mc:AlternateContent xmlns:mc="http://schemas.openxmlformats.org/markup-compatibility/2006">
              <mc:Choice xmlns:v="urn:schemas-microsoft-com:vml" Requires="v">
                <p:oleObj name="Equation" r:id="rId4" imgW="317362" imgH="228501" progId="Equation.DSMT4">
                  <p:embed/>
                </p:oleObj>
              </mc:Choice>
              <mc:Fallback>
                <p:oleObj name="Equation" r:id="rId4" imgW="317362" imgH="228501"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8138" y="4437063"/>
                        <a:ext cx="825500" cy="592137"/>
                      </a:xfrm>
                      <a:prstGeom prst="rect">
                        <a:avLst/>
                      </a:prstGeom>
                      <a:solidFill>
                        <a:srgbClr val="CCFFCC"/>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2163" name="Object 7"/>
          <p:cNvGraphicFramePr>
            <a:graphicFrameLocks noChangeAspect="1"/>
          </p:cNvGraphicFramePr>
          <p:nvPr/>
        </p:nvGraphicFramePr>
        <p:xfrm>
          <a:off x="4559300" y="4437063"/>
          <a:ext cx="1055688" cy="592137"/>
        </p:xfrm>
        <a:graphic>
          <a:graphicData uri="http://schemas.openxmlformats.org/presentationml/2006/ole">
            <mc:AlternateContent xmlns:mc="http://schemas.openxmlformats.org/markup-compatibility/2006">
              <mc:Choice xmlns:v="urn:schemas-microsoft-com:vml" Requires="v">
                <p:oleObj name="Equation" r:id="rId6" imgW="406224" imgH="228501" progId="Equation.DSMT4">
                  <p:embed/>
                </p:oleObj>
              </mc:Choice>
              <mc:Fallback>
                <p:oleObj name="Equation" r:id="rId6" imgW="406224" imgH="228501"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9300" y="4437063"/>
                        <a:ext cx="1055688" cy="592137"/>
                      </a:xfrm>
                      <a:prstGeom prst="rect">
                        <a:avLst/>
                      </a:prstGeom>
                      <a:solidFill>
                        <a:srgbClr val="CCFFCC"/>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2164" name="Object 8"/>
          <p:cNvGraphicFramePr>
            <a:graphicFrameLocks noChangeAspect="1"/>
          </p:cNvGraphicFramePr>
          <p:nvPr/>
        </p:nvGraphicFramePr>
        <p:xfrm>
          <a:off x="4559300" y="3141663"/>
          <a:ext cx="1022350" cy="592137"/>
        </p:xfrm>
        <a:graphic>
          <a:graphicData uri="http://schemas.openxmlformats.org/presentationml/2006/ole">
            <mc:AlternateContent xmlns:mc="http://schemas.openxmlformats.org/markup-compatibility/2006">
              <mc:Choice xmlns:v="urn:schemas-microsoft-com:vml" Requires="v">
                <p:oleObj name="Equation" r:id="rId8" imgW="393529" imgH="228501" progId="Equation.DSMT4">
                  <p:embed/>
                </p:oleObj>
              </mc:Choice>
              <mc:Fallback>
                <p:oleObj name="Equation" r:id="rId8" imgW="393529" imgH="228501" progId="Equation.DSMT4">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9300" y="3141663"/>
                        <a:ext cx="1022350" cy="592137"/>
                      </a:xfrm>
                      <a:prstGeom prst="rect">
                        <a:avLst/>
                      </a:prstGeom>
                      <a:solidFill>
                        <a:srgbClr val="CCFFCC"/>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2165" name="Line 9"/>
          <p:cNvSpPr>
            <a:spLocks noChangeShapeType="1"/>
          </p:cNvSpPr>
          <p:nvPr/>
        </p:nvSpPr>
        <p:spPr bwMode="auto">
          <a:xfrm>
            <a:off x="2471738" y="4725988"/>
            <a:ext cx="2087562" cy="0"/>
          </a:xfrm>
          <a:prstGeom prst="line">
            <a:avLst/>
          </a:prstGeom>
          <a:noFill/>
          <a:ln w="50800">
            <a:solidFill>
              <a:schemeClr val="accent2"/>
            </a:solidFill>
            <a:round/>
            <a:headEnd/>
            <a:tailEnd type="triangle" w="lg" len="lg"/>
          </a:ln>
          <a:extLst>
            <a:ext uri="{909E8E84-426E-40DD-AFC4-6F175D3DCCD1}">
              <a14:hiddenFill xmlns:a14="http://schemas.microsoft.com/office/drawing/2010/main">
                <a:noFill/>
              </a14:hiddenFill>
            </a:ext>
          </a:extLst>
        </p:spPr>
        <p:txBody>
          <a:bodyPr/>
          <a:lstStyle/>
          <a:p>
            <a:endParaRPr lang="zh-TW" altLang="en-US"/>
          </a:p>
        </p:txBody>
      </p:sp>
      <p:sp>
        <p:nvSpPr>
          <p:cNvPr id="92166" name="Line 10"/>
          <p:cNvSpPr>
            <a:spLocks noChangeShapeType="1"/>
          </p:cNvSpPr>
          <p:nvPr/>
        </p:nvSpPr>
        <p:spPr bwMode="auto">
          <a:xfrm>
            <a:off x="2400300" y="3717925"/>
            <a:ext cx="1150938" cy="1008063"/>
          </a:xfrm>
          <a:prstGeom prst="line">
            <a:avLst/>
          </a:prstGeom>
          <a:noFill/>
          <a:ln w="28575">
            <a:solidFill>
              <a:srgbClr val="CC0099"/>
            </a:solidFill>
            <a:round/>
            <a:headEnd/>
            <a:tailEnd type="triangle" w="lg" len="lg"/>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92167" name="Object 11"/>
          <p:cNvGraphicFramePr>
            <a:graphicFrameLocks noChangeAspect="1"/>
          </p:cNvGraphicFramePr>
          <p:nvPr>
            <p:extLst>
              <p:ext uri="{D42A27DB-BD31-4B8C-83A1-F6EECF244321}">
                <p14:modId xmlns:p14="http://schemas.microsoft.com/office/powerpoint/2010/main" val="325117928"/>
              </p:ext>
            </p:extLst>
          </p:nvPr>
        </p:nvGraphicFramePr>
        <p:xfrm>
          <a:off x="1979614" y="908050"/>
          <a:ext cx="1585911" cy="792163"/>
        </p:xfrm>
        <a:graphic>
          <a:graphicData uri="http://schemas.openxmlformats.org/presentationml/2006/ole">
            <mc:AlternateContent xmlns:mc="http://schemas.openxmlformats.org/markup-compatibility/2006">
              <mc:Choice xmlns:v="urn:schemas-microsoft-com:vml" Requires="v">
                <p:oleObj name="Equation" r:id="rId10" imgW="837836" imgH="393529" progId="Equation.DSMT4">
                  <p:embed/>
                </p:oleObj>
              </mc:Choice>
              <mc:Fallback>
                <p:oleObj name="Equation" r:id="rId10" imgW="837836" imgH="393529" progId="Equation.DSMT4">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79614" y="908050"/>
                        <a:ext cx="1585911" cy="792163"/>
                      </a:xfrm>
                      <a:prstGeom prst="rect">
                        <a:avLst/>
                      </a:prstGeom>
                      <a:solidFill>
                        <a:srgbClr val="CCECFF"/>
                      </a:solidFill>
                      <a:ln w="28575">
                        <a:solidFill>
                          <a:schemeClr val="accent2"/>
                        </a:solidFill>
                        <a:miter lim="800000"/>
                        <a:headEnd/>
                        <a:tailEnd/>
                      </a:ln>
                      <a:effectLst/>
                    </p:spPr>
                  </p:pic>
                </p:oleObj>
              </mc:Fallback>
            </mc:AlternateContent>
          </a:graphicData>
        </a:graphic>
      </p:graphicFrame>
      <p:sp>
        <p:nvSpPr>
          <p:cNvPr id="92168" name="Line 12"/>
          <p:cNvSpPr>
            <a:spLocks noChangeShapeType="1"/>
          </p:cNvSpPr>
          <p:nvPr/>
        </p:nvSpPr>
        <p:spPr bwMode="auto">
          <a:xfrm>
            <a:off x="2400300" y="3429000"/>
            <a:ext cx="2159000" cy="0"/>
          </a:xfrm>
          <a:prstGeom prst="line">
            <a:avLst/>
          </a:prstGeom>
          <a:noFill/>
          <a:ln w="50800">
            <a:solidFill>
              <a:schemeClr val="accent2"/>
            </a:solidFill>
            <a:round/>
            <a:headEnd/>
            <a:tailEnd type="triangle" w="lg" len="lg"/>
          </a:ln>
          <a:extLst>
            <a:ext uri="{909E8E84-426E-40DD-AFC4-6F175D3DCCD1}">
              <a14:hiddenFill xmlns:a14="http://schemas.microsoft.com/office/drawing/2010/main">
                <a:noFill/>
              </a14:hiddenFill>
            </a:ext>
          </a:extLst>
        </p:spPr>
        <p:txBody>
          <a:bodyPr/>
          <a:lstStyle/>
          <a:p>
            <a:endParaRPr lang="zh-TW" altLang="en-US"/>
          </a:p>
        </p:txBody>
      </p:sp>
      <p:sp>
        <p:nvSpPr>
          <p:cNvPr id="92169" name="Line 13"/>
          <p:cNvSpPr>
            <a:spLocks noChangeShapeType="1"/>
          </p:cNvSpPr>
          <p:nvPr/>
        </p:nvSpPr>
        <p:spPr bwMode="auto">
          <a:xfrm>
            <a:off x="2759075" y="1773238"/>
            <a:ext cx="792163" cy="1655762"/>
          </a:xfrm>
          <a:prstGeom prst="line">
            <a:avLst/>
          </a:prstGeom>
          <a:noFill/>
          <a:ln w="28575">
            <a:solidFill>
              <a:srgbClr val="CC0099"/>
            </a:solidFill>
            <a:round/>
            <a:headEnd/>
            <a:tailEnd type="triangle" w="lg" len="lg"/>
          </a:ln>
          <a:extLst>
            <a:ext uri="{909E8E84-426E-40DD-AFC4-6F175D3DCCD1}">
              <a14:hiddenFill xmlns:a14="http://schemas.microsoft.com/office/drawing/2010/main">
                <a:noFill/>
              </a14:hiddenFill>
            </a:ext>
          </a:extLst>
        </p:spPr>
        <p:txBody>
          <a:bodyPr/>
          <a:lstStyle/>
          <a:p>
            <a:endParaRPr lang="zh-TW" altLang="en-US"/>
          </a:p>
        </p:txBody>
      </p:sp>
      <p:sp>
        <p:nvSpPr>
          <p:cNvPr id="92170" name="Line 15"/>
          <p:cNvSpPr>
            <a:spLocks noChangeShapeType="1"/>
          </p:cNvSpPr>
          <p:nvPr/>
        </p:nvSpPr>
        <p:spPr bwMode="auto">
          <a:xfrm>
            <a:off x="5567363" y="3429000"/>
            <a:ext cx="1657350" cy="0"/>
          </a:xfrm>
          <a:prstGeom prst="line">
            <a:avLst/>
          </a:prstGeom>
          <a:noFill/>
          <a:ln w="508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2171" name="Line 16"/>
          <p:cNvSpPr>
            <a:spLocks noChangeShapeType="1"/>
          </p:cNvSpPr>
          <p:nvPr/>
        </p:nvSpPr>
        <p:spPr bwMode="auto">
          <a:xfrm>
            <a:off x="5640388" y="4725988"/>
            <a:ext cx="1584325" cy="0"/>
          </a:xfrm>
          <a:prstGeom prst="line">
            <a:avLst/>
          </a:prstGeom>
          <a:noFill/>
          <a:ln w="508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cxnSp>
        <p:nvCxnSpPr>
          <p:cNvPr id="92172" name="AutoShape 18"/>
          <p:cNvCxnSpPr>
            <a:cxnSpLocks noChangeShapeType="1"/>
          </p:cNvCxnSpPr>
          <p:nvPr/>
        </p:nvCxnSpPr>
        <p:spPr bwMode="auto">
          <a:xfrm rot="10800000" flipH="1">
            <a:off x="1593850" y="1557338"/>
            <a:ext cx="446088" cy="1881187"/>
          </a:xfrm>
          <a:prstGeom prst="curvedConnector4">
            <a:avLst>
              <a:gd name="adj1" fmla="val -194310"/>
              <a:gd name="adj2" fmla="val 98477"/>
            </a:avLst>
          </a:prstGeom>
          <a:noFill/>
          <a:ln w="28575">
            <a:solidFill>
              <a:srgbClr val="92D050"/>
            </a:solidFill>
            <a:round/>
            <a:headEnd/>
            <a:tailEnd type="triangle" w="lg" len="lg"/>
          </a:ln>
          <a:extLst>
            <a:ext uri="{909E8E84-426E-40DD-AFC4-6F175D3DCCD1}">
              <a14:hiddenFill xmlns:a14="http://schemas.microsoft.com/office/drawing/2010/main">
                <a:noFill/>
              </a14:hiddenFill>
            </a:ext>
          </a:extLst>
        </p:spPr>
      </p:cxnSp>
      <p:cxnSp>
        <p:nvCxnSpPr>
          <p:cNvPr id="92173" name="AutoShape 19"/>
          <p:cNvCxnSpPr>
            <a:cxnSpLocks noChangeShapeType="1"/>
          </p:cNvCxnSpPr>
          <p:nvPr/>
        </p:nvCxnSpPr>
        <p:spPr bwMode="auto">
          <a:xfrm rot="10800000" flipH="1">
            <a:off x="1608138" y="1341438"/>
            <a:ext cx="387350" cy="3392487"/>
          </a:xfrm>
          <a:prstGeom prst="curvedConnector4">
            <a:avLst>
              <a:gd name="adj1" fmla="val -359019"/>
              <a:gd name="adj2" fmla="val 99625"/>
            </a:avLst>
          </a:prstGeom>
          <a:noFill/>
          <a:ln w="28575">
            <a:solidFill>
              <a:srgbClr val="92D050"/>
            </a:solidFill>
            <a:round/>
            <a:headEnd/>
            <a:tailEnd type="triangle" w="lg" len="lg"/>
          </a:ln>
          <a:extLst>
            <a:ext uri="{909E8E84-426E-40DD-AFC4-6F175D3DCCD1}">
              <a14:hiddenFill xmlns:a14="http://schemas.microsoft.com/office/drawing/2010/main">
                <a:noFill/>
              </a14:hiddenFill>
            </a:ext>
          </a:extLst>
        </p:spPr>
      </p:cxnSp>
      <p:graphicFrame>
        <p:nvGraphicFramePr>
          <p:cNvPr id="92174" name="Object 20"/>
          <p:cNvGraphicFramePr>
            <a:graphicFrameLocks noChangeAspect="1"/>
          </p:cNvGraphicFramePr>
          <p:nvPr/>
        </p:nvGraphicFramePr>
        <p:xfrm>
          <a:off x="7224713" y="3141663"/>
          <a:ext cx="1055687" cy="592137"/>
        </p:xfrm>
        <a:graphic>
          <a:graphicData uri="http://schemas.openxmlformats.org/presentationml/2006/ole">
            <mc:AlternateContent xmlns:mc="http://schemas.openxmlformats.org/markup-compatibility/2006">
              <mc:Choice xmlns:v="urn:schemas-microsoft-com:vml" Requires="v">
                <p:oleObj name="Equation" r:id="rId12" imgW="406224" imgH="228501" progId="Equation.DSMT4">
                  <p:embed/>
                </p:oleObj>
              </mc:Choice>
              <mc:Fallback>
                <p:oleObj name="Equation" r:id="rId12" imgW="406224" imgH="228501" progId="Equation.DSMT4">
                  <p:embed/>
                  <p:pic>
                    <p:nvPicPr>
                      <p:cNvPr id="0" name="Object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24713" y="3141663"/>
                        <a:ext cx="1055687" cy="592137"/>
                      </a:xfrm>
                      <a:prstGeom prst="rect">
                        <a:avLst/>
                      </a:prstGeom>
                      <a:solidFill>
                        <a:srgbClr val="CCFFCC"/>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2175" name="Object 21"/>
          <p:cNvGraphicFramePr>
            <a:graphicFrameLocks noChangeAspect="1"/>
          </p:cNvGraphicFramePr>
          <p:nvPr/>
        </p:nvGraphicFramePr>
        <p:xfrm>
          <a:off x="7192963" y="4437063"/>
          <a:ext cx="1087437" cy="592137"/>
        </p:xfrm>
        <a:graphic>
          <a:graphicData uri="http://schemas.openxmlformats.org/presentationml/2006/ole">
            <mc:AlternateContent xmlns:mc="http://schemas.openxmlformats.org/markup-compatibility/2006">
              <mc:Choice xmlns:v="urn:schemas-microsoft-com:vml" Requires="v">
                <p:oleObj name="Equation" r:id="rId14" imgW="419100" imgH="228600" progId="Equation.DSMT4">
                  <p:embed/>
                </p:oleObj>
              </mc:Choice>
              <mc:Fallback>
                <p:oleObj name="Equation" r:id="rId14" imgW="419100" imgH="228600" progId="Equation.DSMT4">
                  <p:embed/>
                  <p:pic>
                    <p:nvPicPr>
                      <p:cNvPr id="0" name="Object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92963" y="4437063"/>
                        <a:ext cx="1087437" cy="592137"/>
                      </a:xfrm>
                      <a:prstGeom prst="rect">
                        <a:avLst/>
                      </a:prstGeom>
                      <a:solidFill>
                        <a:srgbClr val="CCFFCC"/>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2176" name="Object 23"/>
          <p:cNvGraphicFramePr>
            <a:graphicFrameLocks noChangeAspect="1"/>
          </p:cNvGraphicFramePr>
          <p:nvPr>
            <p:extLst>
              <p:ext uri="{D42A27DB-BD31-4B8C-83A1-F6EECF244321}">
                <p14:modId xmlns:p14="http://schemas.microsoft.com/office/powerpoint/2010/main" val="4151807880"/>
              </p:ext>
            </p:extLst>
          </p:nvPr>
        </p:nvGraphicFramePr>
        <p:xfrm>
          <a:off x="1320800" y="3933825"/>
          <a:ext cx="2530477" cy="387350"/>
        </p:xfrm>
        <a:graphic>
          <a:graphicData uri="http://schemas.openxmlformats.org/presentationml/2006/ole">
            <mc:AlternateContent xmlns:mc="http://schemas.openxmlformats.org/markup-compatibility/2006">
              <mc:Choice xmlns:v="urn:schemas-microsoft-com:vml" Requires="v">
                <p:oleObj name="Equation" r:id="rId16" imgW="1485900" imgH="228600" progId="Equation.DSMT4">
                  <p:embed/>
                </p:oleObj>
              </mc:Choice>
              <mc:Fallback>
                <p:oleObj name="Equation" r:id="rId16" imgW="1485900" imgH="228600" progId="Equation.DSMT4">
                  <p:embed/>
                  <p:pic>
                    <p:nvPicPr>
                      <p:cNvPr id="0" name="Object 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20800" y="3933825"/>
                        <a:ext cx="2530477" cy="387350"/>
                      </a:xfrm>
                      <a:prstGeom prst="rect">
                        <a:avLst/>
                      </a:prstGeom>
                      <a:solidFill>
                        <a:srgbClr val="FFFF99"/>
                      </a:solidFill>
                      <a:ln>
                        <a:noFill/>
                      </a:ln>
                      <a:effectLst/>
                    </p:spPr>
                  </p:pic>
                </p:oleObj>
              </mc:Fallback>
            </mc:AlternateContent>
          </a:graphicData>
        </a:graphic>
      </p:graphicFrame>
      <p:graphicFrame>
        <p:nvGraphicFramePr>
          <p:cNvPr id="92177" name="Object 24"/>
          <p:cNvGraphicFramePr>
            <a:graphicFrameLocks noChangeAspect="1"/>
          </p:cNvGraphicFramePr>
          <p:nvPr>
            <p:extLst>
              <p:ext uri="{D42A27DB-BD31-4B8C-83A1-F6EECF244321}">
                <p14:modId xmlns:p14="http://schemas.microsoft.com/office/powerpoint/2010/main" val="3899466203"/>
              </p:ext>
            </p:extLst>
          </p:nvPr>
        </p:nvGraphicFramePr>
        <p:xfrm>
          <a:off x="1476375" y="1989138"/>
          <a:ext cx="2074863" cy="979487"/>
        </p:xfrm>
        <a:graphic>
          <a:graphicData uri="http://schemas.openxmlformats.org/presentationml/2006/ole">
            <mc:AlternateContent xmlns:mc="http://schemas.openxmlformats.org/markup-compatibility/2006">
              <mc:Choice xmlns:v="urn:schemas-microsoft-com:vml" Requires="v">
                <p:oleObj name="Equation" r:id="rId18" imgW="1193800" imgH="635000" progId="Equation.DSMT4">
                  <p:embed/>
                </p:oleObj>
              </mc:Choice>
              <mc:Fallback>
                <p:oleObj name="Equation" r:id="rId18" imgW="1193800" imgH="635000" progId="Equation.DSMT4">
                  <p:embed/>
                  <p:pic>
                    <p:nvPicPr>
                      <p:cNvPr id="0" name="Object 2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76375" y="1989138"/>
                        <a:ext cx="2074863" cy="979487"/>
                      </a:xfrm>
                      <a:prstGeom prst="rect">
                        <a:avLst/>
                      </a:prstGeom>
                      <a:solidFill>
                        <a:srgbClr val="FFFF99"/>
                      </a:solidFill>
                      <a:ln>
                        <a:noFill/>
                      </a:ln>
                      <a:effectLst/>
                    </p:spPr>
                  </p:pic>
                </p:oleObj>
              </mc:Fallback>
            </mc:AlternateContent>
          </a:graphicData>
        </a:graphic>
      </p:graphicFrame>
      <p:sp>
        <p:nvSpPr>
          <p:cNvPr id="92178" name="Line 28"/>
          <p:cNvSpPr>
            <a:spLocks noChangeShapeType="1"/>
          </p:cNvSpPr>
          <p:nvPr/>
        </p:nvSpPr>
        <p:spPr bwMode="auto">
          <a:xfrm>
            <a:off x="6588125" y="1628775"/>
            <a:ext cx="204788" cy="1800225"/>
          </a:xfrm>
          <a:prstGeom prst="line">
            <a:avLst/>
          </a:prstGeom>
          <a:noFill/>
          <a:ln w="28575">
            <a:solidFill>
              <a:srgbClr val="CC0099"/>
            </a:solidFill>
            <a:round/>
            <a:headEnd/>
            <a:tailEnd type="triangle" w="lg" len="lg"/>
          </a:ln>
          <a:extLst>
            <a:ext uri="{909E8E84-426E-40DD-AFC4-6F175D3DCCD1}">
              <a14:hiddenFill xmlns:a14="http://schemas.microsoft.com/office/drawing/2010/main">
                <a:noFill/>
              </a14:hiddenFill>
            </a:ext>
          </a:extLst>
        </p:spPr>
        <p:txBody>
          <a:bodyPr/>
          <a:lstStyle/>
          <a:p>
            <a:endParaRPr lang="zh-TW" altLang="en-US"/>
          </a:p>
        </p:txBody>
      </p:sp>
      <p:sp>
        <p:nvSpPr>
          <p:cNvPr id="92179" name="Line 29"/>
          <p:cNvSpPr>
            <a:spLocks noChangeShapeType="1"/>
          </p:cNvSpPr>
          <p:nvPr/>
        </p:nvSpPr>
        <p:spPr bwMode="auto">
          <a:xfrm>
            <a:off x="5567363" y="3573463"/>
            <a:ext cx="863600" cy="1152525"/>
          </a:xfrm>
          <a:prstGeom prst="line">
            <a:avLst/>
          </a:prstGeom>
          <a:noFill/>
          <a:ln w="28575">
            <a:solidFill>
              <a:srgbClr val="CC0099"/>
            </a:solidFill>
            <a:round/>
            <a:headEnd/>
            <a:tailEnd type="triangle" w="lg" len="lg"/>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92180" name="Object 11"/>
          <p:cNvGraphicFramePr>
            <a:graphicFrameLocks noChangeAspect="1"/>
          </p:cNvGraphicFramePr>
          <p:nvPr>
            <p:extLst>
              <p:ext uri="{D42A27DB-BD31-4B8C-83A1-F6EECF244321}">
                <p14:modId xmlns:p14="http://schemas.microsoft.com/office/powerpoint/2010/main" val="2676841236"/>
              </p:ext>
            </p:extLst>
          </p:nvPr>
        </p:nvGraphicFramePr>
        <p:xfrm>
          <a:off x="5761039" y="3860800"/>
          <a:ext cx="2519362" cy="385763"/>
        </p:xfrm>
        <a:graphic>
          <a:graphicData uri="http://schemas.openxmlformats.org/presentationml/2006/ole">
            <mc:AlternateContent xmlns:mc="http://schemas.openxmlformats.org/markup-compatibility/2006">
              <mc:Choice xmlns:v="urn:schemas-microsoft-com:vml" Requires="v">
                <p:oleObj name="方程式" r:id="rId20" imgW="1485900" imgH="228600" progId="Equation.3">
                  <p:embed/>
                </p:oleObj>
              </mc:Choice>
              <mc:Fallback>
                <p:oleObj name="方程式" r:id="rId20" imgW="1485900" imgH="228600" progId="Equation.3">
                  <p:embed/>
                  <p:pic>
                    <p:nvPicPr>
                      <p:cNvPr id="0" name="Object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61039" y="3860800"/>
                        <a:ext cx="2519362" cy="385763"/>
                      </a:xfrm>
                      <a:prstGeom prst="rect">
                        <a:avLst/>
                      </a:prstGeom>
                      <a:solidFill>
                        <a:srgbClr val="FFFF99"/>
                      </a:solidFill>
                      <a:ln>
                        <a:noFill/>
                      </a:ln>
                      <a:effectLst/>
                    </p:spPr>
                  </p:pic>
                </p:oleObj>
              </mc:Fallback>
            </mc:AlternateContent>
          </a:graphicData>
        </a:graphic>
      </p:graphicFrame>
      <p:graphicFrame>
        <p:nvGraphicFramePr>
          <p:cNvPr id="92181" name="Object 12"/>
          <p:cNvGraphicFramePr>
            <a:graphicFrameLocks noChangeAspect="1"/>
          </p:cNvGraphicFramePr>
          <p:nvPr>
            <p:extLst>
              <p:ext uri="{D42A27DB-BD31-4B8C-83A1-F6EECF244321}">
                <p14:modId xmlns:p14="http://schemas.microsoft.com/office/powerpoint/2010/main" val="3792777395"/>
              </p:ext>
            </p:extLst>
          </p:nvPr>
        </p:nvGraphicFramePr>
        <p:xfrm>
          <a:off x="5435601" y="2205038"/>
          <a:ext cx="3124200" cy="547687"/>
        </p:xfrm>
        <a:graphic>
          <a:graphicData uri="http://schemas.openxmlformats.org/presentationml/2006/ole">
            <mc:AlternateContent xmlns:mc="http://schemas.openxmlformats.org/markup-compatibility/2006">
              <mc:Choice xmlns:v="urn:schemas-microsoft-com:vml" Requires="v">
                <p:oleObj name="Equation" r:id="rId21" imgW="1993900" imgH="393700" progId="Equation.DSMT4">
                  <p:embed/>
                </p:oleObj>
              </mc:Choice>
              <mc:Fallback>
                <p:oleObj name="Equation" r:id="rId21" imgW="1993900" imgH="393700" progId="Equation.DSMT4">
                  <p:embed/>
                  <p:pic>
                    <p:nvPicPr>
                      <p:cNvPr id="0" name="Object 1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35601" y="2205038"/>
                        <a:ext cx="3124200" cy="547687"/>
                      </a:xfrm>
                      <a:prstGeom prst="rect">
                        <a:avLst/>
                      </a:prstGeom>
                      <a:solidFill>
                        <a:srgbClr val="FFFF99"/>
                      </a:solidFill>
                      <a:ln>
                        <a:noFill/>
                      </a:ln>
                      <a:effectLst/>
                    </p:spPr>
                  </p:pic>
                </p:oleObj>
              </mc:Fallback>
            </mc:AlternateContent>
          </a:graphicData>
        </a:graphic>
      </p:graphicFrame>
      <p:graphicFrame>
        <p:nvGraphicFramePr>
          <p:cNvPr id="92182" name="Object 25"/>
          <p:cNvGraphicFramePr>
            <a:graphicFrameLocks noChangeAspect="1"/>
          </p:cNvGraphicFramePr>
          <p:nvPr>
            <p:extLst>
              <p:ext uri="{D42A27DB-BD31-4B8C-83A1-F6EECF244321}">
                <p14:modId xmlns:p14="http://schemas.microsoft.com/office/powerpoint/2010/main" val="3463783739"/>
              </p:ext>
            </p:extLst>
          </p:nvPr>
        </p:nvGraphicFramePr>
        <p:xfrm>
          <a:off x="5651500" y="908050"/>
          <a:ext cx="2160588" cy="793750"/>
        </p:xfrm>
        <a:graphic>
          <a:graphicData uri="http://schemas.openxmlformats.org/presentationml/2006/ole">
            <mc:AlternateContent xmlns:mc="http://schemas.openxmlformats.org/markup-compatibility/2006">
              <mc:Choice xmlns:v="urn:schemas-microsoft-com:vml" Requires="v">
                <p:oleObj name="Equation" r:id="rId23" imgW="1104900" imgH="393700" progId="Equation.DSMT4">
                  <p:embed/>
                </p:oleObj>
              </mc:Choice>
              <mc:Fallback>
                <p:oleObj name="Equation" r:id="rId23" imgW="1104900" imgH="393700" progId="Equation.DSMT4">
                  <p:embed/>
                  <p:pic>
                    <p:nvPicPr>
                      <p:cNvPr id="0" name="Object 2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51500" y="908050"/>
                        <a:ext cx="2160588" cy="793750"/>
                      </a:xfrm>
                      <a:prstGeom prst="rect">
                        <a:avLst/>
                      </a:prstGeom>
                      <a:solidFill>
                        <a:srgbClr val="CCECFF"/>
                      </a:solidFill>
                      <a:ln w="28575">
                        <a:solidFill>
                          <a:schemeClr val="accent2"/>
                        </a:solidFill>
                        <a:miter lim="800000"/>
                        <a:headEnd/>
                        <a:tailEnd/>
                      </a:ln>
                      <a:effectLst/>
                    </p:spPr>
                  </p:pic>
                </p:oleObj>
              </mc:Fallback>
            </mc:AlternateContent>
          </a:graphicData>
        </a:graphic>
      </p:graphicFrame>
      <p:cxnSp>
        <p:nvCxnSpPr>
          <p:cNvPr id="92183" name="AutoShape 18"/>
          <p:cNvCxnSpPr>
            <a:cxnSpLocks noChangeShapeType="1"/>
          </p:cNvCxnSpPr>
          <p:nvPr/>
        </p:nvCxnSpPr>
        <p:spPr bwMode="auto">
          <a:xfrm rot="10800000" flipH="1">
            <a:off x="5076825" y="1268413"/>
            <a:ext cx="446088" cy="1881187"/>
          </a:xfrm>
          <a:prstGeom prst="curvedConnector4">
            <a:avLst>
              <a:gd name="adj1" fmla="val -194310"/>
              <a:gd name="adj2" fmla="val 98477"/>
            </a:avLst>
          </a:prstGeom>
          <a:noFill/>
          <a:ln w="28575">
            <a:solidFill>
              <a:srgbClr val="92D050"/>
            </a:solidFill>
            <a:round/>
            <a:headEnd/>
            <a:tailEnd type="triangle" w="lg" len="lg"/>
          </a:ln>
          <a:extLst>
            <a:ext uri="{909E8E84-426E-40DD-AFC4-6F175D3DCCD1}">
              <a14:hiddenFill xmlns:a14="http://schemas.microsoft.com/office/drawing/2010/main">
                <a:noFill/>
              </a14:hiddenFill>
            </a:ext>
          </a:extLst>
        </p:spPr>
      </p:cxnSp>
      <p:cxnSp>
        <p:nvCxnSpPr>
          <p:cNvPr id="92184" name="AutoShape 19"/>
          <p:cNvCxnSpPr>
            <a:cxnSpLocks noChangeShapeType="1"/>
          </p:cNvCxnSpPr>
          <p:nvPr/>
        </p:nvCxnSpPr>
        <p:spPr bwMode="auto">
          <a:xfrm rot="10800000" flipH="1">
            <a:off x="5292725" y="1052513"/>
            <a:ext cx="387350" cy="3392487"/>
          </a:xfrm>
          <a:prstGeom prst="curvedConnector4">
            <a:avLst>
              <a:gd name="adj1" fmla="val -359019"/>
              <a:gd name="adj2" fmla="val 99625"/>
            </a:avLst>
          </a:prstGeom>
          <a:noFill/>
          <a:ln w="28575">
            <a:solidFill>
              <a:srgbClr val="92D050"/>
            </a:solidFill>
            <a:round/>
            <a:headEnd/>
            <a:tailEnd type="triangle" w="lg" len="lg"/>
          </a:ln>
          <a:extLst>
            <a:ext uri="{909E8E84-426E-40DD-AFC4-6F175D3DCCD1}">
              <a14:hiddenFill xmlns:a14="http://schemas.microsoft.com/office/drawing/2010/main">
                <a:noFill/>
              </a14:hiddenFill>
            </a:ext>
          </a:extLst>
        </p:spPr>
      </p:cxnSp>
      <p:sp>
        <p:nvSpPr>
          <p:cNvPr id="92185" name="文字方塊 32"/>
          <p:cNvSpPr txBox="1">
            <a:spLocks noChangeArrowheads="1"/>
          </p:cNvSpPr>
          <p:nvPr/>
        </p:nvSpPr>
        <p:spPr bwMode="auto">
          <a:xfrm>
            <a:off x="2195513" y="5516563"/>
            <a:ext cx="5616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流程圖看起來複雜，卻只是算術而且一直重複</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6" descr="http://www.geekscrunch.com/wp-content/uploads/2012/01/Angry-Birds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3213100"/>
            <a:ext cx="1487487"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Line 4"/>
          <p:cNvSpPr>
            <a:spLocks noChangeShapeType="1"/>
          </p:cNvSpPr>
          <p:nvPr/>
        </p:nvSpPr>
        <p:spPr bwMode="auto">
          <a:xfrm>
            <a:off x="1258888" y="4365625"/>
            <a:ext cx="6553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3187" name="Line 5"/>
          <p:cNvSpPr>
            <a:spLocks noChangeShapeType="1"/>
          </p:cNvSpPr>
          <p:nvPr/>
        </p:nvSpPr>
        <p:spPr bwMode="auto">
          <a:xfrm>
            <a:off x="1258888" y="5013325"/>
            <a:ext cx="720725"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3188" name="Text Box 6"/>
          <p:cNvSpPr txBox="1">
            <a:spLocks noChangeArrowheads="1"/>
          </p:cNvSpPr>
          <p:nvPr/>
        </p:nvSpPr>
        <p:spPr bwMode="auto">
          <a:xfrm>
            <a:off x="0" y="479742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起使速度</a:t>
            </a:r>
          </a:p>
        </p:txBody>
      </p:sp>
      <p:sp>
        <p:nvSpPr>
          <p:cNvPr id="93190" name="Line 12"/>
          <p:cNvSpPr>
            <a:spLocks noChangeShapeType="1"/>
          </p:cNvSpPr>
          <p:nvPr/>
        </p:nvSpPr>
        <p:spPr bwMode="auto">
          <a:xfrm>
            <a:off x="2843213" y="5013325"/>
            <a:ext cx="1008062"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3192" name="Line 17"/>
          <p:cNvSpPr>
            <a:spLocks noChangeShapeType="1"/>
          </p:cNvSpPr>
          <p:nvPr/>
        </p:nvSpPr>
        <p:spPr bwMode="auto">
          <a:xfrm>
            <a:off x="5076825" y="5013325"/>
            <a:ext cx="503238"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3194" name="Line 21"/>
          <p:cNvSpPr>
            <a:spLocks noChangeShapeType="1"/>
          </p:cNvSpPr>
          <p:nvPr/>
        </p:nvSpPr>
        <p:spPr bwMode="auto">
          <a:xfrm>
            <a:off x="6588125" y="5013325"/>
            <a:ext cx="1152525"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3195" name="Text Box 22"/>
          <p:cNvSpPr txBox="1">
            <a:spLocks noChangeArrowheads="1"/>
          </p:cNvSpPr>
          <p:nvPr/>
        </p:nvSpPr>
        <p:spPr bwMode="auto">
          <a:xfrm>
            <a:off x="0" y="2997200"/>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起始位置</a:t>
            </a:r>
          </a:p>
        </p:txBody>
      </p:sp>
      <mc:AlternateContent xmlns:mc="http://schemas.openxmlformats.org/markup-compatibility/2006" xmlns:a14="http://schemas.microsoft.com/office/drawing/2010/main">
        <mc:Choice Requires="a14">
          <p:sp>
            <p:nvSpPr>
              <p:cNvPr id="93197" name="Text Box 24"/>
              <p:cNvSpPr txBox="1">
                <a:spLocks noChangeArrowheads="1"/>
              </p:cNvSpPr>
              <p:nvPr/>
            </p:nvSpPr>
            <p:spPr bwMode="auto">
              <a:xfrm>
                <a:off x="1285875" y="1185274"/>
                <a:ext cx="711939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將時間由不連續趨近連續</a:t>
                </a:r>
                <a14:m>
                  <m:oMath xmlns:m="http://schemas.openxmlformats.org/officeDocument/2006/math">
                    <m:r>
                      <a:rPr lang="zh-TW" altLang="en-US" sz="1800" i="1" smtClean="0">
                        <a:latin typeface="Cambria Math"/>
                      </a:rPr>
                      <m:t>∆</m:t>
                    </m:r>
                    <m:r>
                      <a:rPr lang="en-US" altLang="zh-TW" sz="1800" b="0" i="1" smtClean="0">
                        <a:latin typeface="Cambria Math"/>
                      </a:rPr>
                      <m:t>𝑡</m:t>
                    </m:r>
                    <m:r>
                      <a:rPr lang="en-US" altLang="zh-TW" sz="1800" b="0" i="1" smtClean="0">
                        <a:latin typeface="Cambria Math"/>
                        <a:ea typeface="Cambria Math"/>
                      </a:rPr>
                      <m:t>→0</m:t>
                    </m:r>
                  </m:oMath>
                </a14:m>
                <a:r>
                  <a:rPr lang="zh-TW" altLang="en-US" sz="1800" dirty="0"/>
                  <a:t>，原則上就可以得到真正的解！</a:t>
                </a:r>
              </a:p>
            </p:txBody>
          </p:sp>
        </mc:Choice>
        <mc:Fallback xmlns="">
          <p:sp>
            <p:nvSpPr>
              <p:cNvPr id="93197" name="Text Box 24"/>
              <p:cNvSpPr txBox="1">
                <a:spLocks noRot="1" noChangeAspect="1" noMove="1" noResize="1" noEditPoints="1" noAdjustHandles="1" noChangeArrowheads="1" noChangeShapeType="1" noTextEdit="1"/>
              </p:cNvSpPr>
              <p:nvPr/>
            </p:nvSpPr>
            <p:spPr bwMode="auto">
              <a:xfrm>
                <a:off x="1285875" y="1185274"/>
                <a:ext cx="7119391" cy="369332"/>
              </a:xfrm>
              <a:prstGeom prst="rect">
                <a:avLst/>
              </a:prstGeom>
              <a:blipFill rotWithShape="1">
                <a:blip r:embed="rId12"/>
                <a:stretch>
                  <a:fillRect l="-771"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93199" name="Text Box 31"/>
          <p:cNvSpPr txBox="1">
            <a:spLocks noChangeArrowheads="1"/>
          </p:cNvSpPr>
          <p:nvPr/>
        </p:nvSpPr>
        <p:spPr bwMode="auto">
          <a:xfrm>
            <a:off x="1258887" y="1911208"/>
            <a:ext cx="54721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solidFill>
                  <a:srgbClr val="FF0000"/>
                </a:solidFill>
              </a:rPr>
              <a:t>運動方程式加上兩個起始條件就決定唯一的一個解！</a:t>
            </a:r>
            <a:endParaRPr lang="zh-TW" altLang="en-US" dirty="0"/>
          </a:p>
        </p:txBody>
      </p:sp>
      <p:sp>
        <p:nvSpPr>
          <p:cNvPr id="29" name="向右箭號 28"/>
          <p:cNvSpPr/>
          <p:nvPr/>
        </p:nvSpPr>
        <p:spPr>
          <a:xfrm>
            <a:off x="1285875" y="3500438"/>
            <a:ext cx="1643063"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向右箭號 29"/>
          <p:cNvSpPr/>
          <p:nvPr/>
        </p:nvSpPr>
        <p:spPr>
          <a:xfrm>
            <a:off x="3000375" y="3500438"/>
            <a:ext cx="21431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向右箭號 30"/>
          <p:cNvSpPr/>
          <p:nvPr/>
        </p:nvSpPr>
        <p:spPr>
          <a:xfrm>
            <a:off x="5214938" y="3500438"/>
            <a:ext cx="1500187"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3208" name="Text Box 31"/>
          <p:cNvSpPr txBox="1">
            <a:spLocks noChangeArrowheads="1"/>
          </p:cNvSpPr>
          <p:nvPr/>
        </p:nvSpPr>
        <p:spPr bwMode="auto">
          <a:xfrm>
            <a:off x="1269033" y="689356"/>
            <a:ext cx="5472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不連續時間下，我們得到唯一一個解</a:t>
            </a:r>
          </a:p>
        </p:txBody>
      </p:sp>
      <mc:AlternateContent xmlns:mc="http://schemas.openxmlformats.org/markup-compatibility/2006" xmlns:a14="http://schemas.microsoft.com/office/drawing/2010/main">
        <mc:Choice Requires="a14">
          <p:sp>
            <p:nvSpPr>
              <p:cNvPr id="93209" name="Text Box 31"/>
              <p:cNvSpPr txBox="1">
                <a:spLocks noChangeArrowheads="1"/>
              </p:cNvSpPr>
              <p:nvPr/>
            </p:nvSpPr>
            <p:spPr bwMode="auto">
              <a:xfrm>
                <a:off x="1288790" y="5445224"/>
                <a:ext cx="5472112"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不連續時間</a:t>
                </a:r>
                <a14:m>
                  <m:oMath xmlns:m="http://schemas.openxmlformats.org/officeDocument/2006/math">
                    <m:r>
                      <a:rPr lang="zh-TW" altLang="en-US" sz="1800" i="1">
                        <a:latin typeface="Cambria Math"/>
                      </a:rPr>
                      <m:t>∆</m:t>
                    </m:r>
                    <m:r>
                      <a:rPr lang="en-US" altLang="zh-TW" sz="1800" i="1">
                        <a:latin typeface="Cambria Math"/>
                      </a:rPr>
                      <m:t>𝑡</m:t>
                    </m:r>
                  </m:oMath>
                </a14:m>
                <a:r>
                  <a:rPr lang="zh-TW" altLang="en-US" sz="1800" dirty="0"/>
                  <a:t>下得到的解，就是真實解的一個近似！</a:t>
                </a:r>
              </a:p>
            </p:txBody>
          </p:sp>
        </mc:Choice>
        <mc:Fallback xmlns="">
          <p:sp>
            <p:nvSpPr>
              <p:cNvPr id="93209" name="Text Box 31"/>
              <p:cNvSpPr txBox="1">
                <a:spLocks noRot="1" noChangeAspect="1" noMove="1" noResize="1" noEditPoints="1" noAdjustHandles="1" noChangeArrowheads="1" noChangeShapeType="1" noTextEdit="1"/>
              </p:cNvSpPr>
              <p:nvPr/>
            </p:nvSpPr>
            <p:spPr bwMode="auto">
              <a:xfrm>
                <a:off x="1288790" y="5445224"/>
                <a:ext cx="5472112" cy="368300"/>
              </a:xfrm>
              <a:prstGeom prst="rect">
                <a:avLst/>
              </a:prstGeom>
              <a:blipFill rotWithShape="1">
                <a:blip r:embed="rId23"/>
                <a:stretch>
                  <a:fillRect l="-891" t="-6557" r="-780"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93210" name="文字方塊 27"/>
          <p:cNvSpPr txBox="1">
            <a:spLocks noChangeArrowheads="1"/>
          </p:cNvSpPr>
          <p:nvPr/>
        </p:nvSpPr>
        <p:spPr bwMode="auto">
          <a:xfrm>
            <a:off x="1268774" y="5949280"/>
            <a:ext cx="4105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這個近似可以系統性地進行改善！</a:t>
            </a:r>
          </a:p>
        </p:txBody>
      </p:sp>
      <p:sp>
        <p:nvSpPr>
          <p:cNvPr id="93211" name="文字方塊 10"/>
          <p:cNvSpPr txBox="1">
            <a:spLocks noChangeArrowheads="1"/>
          </p:cNvSpPr>
          <p:nvPr/>
        </p:nvSpPr>
        <p:spPr bwMode="auto">
          <a:xfrm>
            <a:off x="1258887" y="2366963"/>
            <a:ext cx="5472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微分方程式基本定理原則上就是這樣證明的！</a:t>
            </a:r>
          </a:p>
        </p:txBody>
      </p:sp>
      <p:sp>
        <p:nvSpPr>
          <p:cNvPr id="28" name="Line 5">
            <a:extLst>
              <a:ext uri="{FF2B5EF4-FFF2-40B4-BE49-F238E27FC236}">
                <a16:creationId xmlns:a16="http://schemas.microsoft.com/office/drawing/2014/main" id="{8B88D65A-45E0-CB41-9764-D29EDACC8667}"/>
              </a:ext>
            </a:extLst>
          </p:cNvPr>
          <p:cNvSpPr>
            <a:spLocks noChangeShapeType="1"/>
          </p:cNvSpPr>
          <p:nvPr/>
        </p:nvSpPr>
        <p:spPr bwMode="auto">
          <a:xfrm>
            <a:off x="1258888" y="5013325"/>
            <a:ext cx="720725"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2" name="Line 12">
            <a:extLst>
              <a:ext uri="{FF2B5EF4-FFF2-40B4-BE49-F238E27FC236}">
                <a16:creationId xmlns:a16="http://schemas.microsoft.com/office/drawing/2014/main" id="{8EE22D12-3020-7244-AD79-DE9EF55D2559}"/>
              </a:ext>
            </a:extLst>
          </p:cNvPr>
          <p:cNvSpPr>
            <a:spLocks noChangeShapeType="1"/>
          </p:cNvSpPr>
          <p:nvPr/>
        </p:nvSpPr>
        <p:spPr bwMode="auto">
          <a:xfrm>
            <a:off x="2843213" y="5013325"/>
            <a:ext cx="1008062"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3" name="Line 17">
            <a:extLst>
              <a:ext uri="{FF2B5EF4-FFF2-40B4-BE49-F238E27FC236}">
                <a16:creationId xmlns:a16="http://schemas.microsoft.com/office/drawing/2014/main" id="{BC10ECD4-32C3-0D4C-ABCC-F8E0A4C462DA}"/>
              </a:ext>
            </a:extLst>
          </p:cNvPr>
          <p:cNvSpPr>
            <a:spLocks noChangeShapeType="1"/>
          </p:cNvSpPr>
          <p:nvPr/>
        </p:nvSpPr>
        <p:spPr bwMode="auto">
          <a:xfrm>
            <a:off x="5076825" y="5013325"/>
            <a:ext cx="503238"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82A9E3AF-A73F-5B44-B3FA-6A554853AE93}"/>
                  </a:ext>
                </a:extLst>
              </p:cNvPr>
              <p:cNvSpPr/>
              <p:nvPr/>
            </p:nvSpPr>
            <p:spPr>
              <a:xfrm>
                <a:off x="911602" y="4782330"/>
                <a:ext cx="47250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𝑣</m:t>
                          </m:r>
                        </m:e>
                        <m:sub>
                          <m:r>
                            <a:rPr lang="en-US" altLang="zh-TW" sz="1800" i="1">
                              <a:latin typeface="Cambria Math"/>
                            </a:rPr>
                            <m:t>0</m:t>
                          </m:r>
                        </m:sub>
                      </m:sSub>
                    </m:oMath>
                  </m:oMathPara>
                </a14:m>
                <a:endParaRPr lang="en-TW" sz="1800" dirty="0"/>
              </a:p>
            </p:txBody>
          </p:sp>
        </mc:Choice>
        <mc:Fallback xmlns="">
          <p:sp>
            <p:nvSpPr>
              <p:cNvPr id="34" name="Rectangle 33">
                <a:extLst>
                  <a:ext uri="{FF2B5EF4-FFF2-40B4-BE49-F238E27FC236}">
                    <a16:creationId xmlns:a16="http://schemas.microsoft.com/office/drawing/2014/main" id="{82A9E3AF-A73F-5B44-B3FA-6A554853AE93}"/>
                  </a:ext>
                </a:extLst>
              </p:cNvPr>
              <p:cNvSpPr>
                <a:spLocks noRot="1" noChangeAspect="1" noMove="1" noResize="1" noEditPoints="1" noAdjustHandles="1" noChangeArrowheads="1" noChangeShapeType="1" noTextEdit="1"/>
              </p:cNvSpPr>
              <p:nvPr/>
            </p:nvSpPr>
            <p:spPr>
              <a:xfrm>
                <a:off x="911602" y="4782330"/>
                <a:ext cx="472502" cy="369332"/>
              </a:xfrm>
              <a:prstGeom prst="rect">
                <a:avLst/>
              </a:prstGeom>
              <a:blipFill>
                <a:blip r:embed="rId2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934BBFB9-88DB-4347-8455-734800260AF9}"/>
                  </a:ext>
                </a:extLst>
              </p:cNvPr>
              <p:cNvSpPr/>
              <p:nvPr/>
            </p:nvSpPr>
            <p:spPr>
              <a:xfrm>
                <a:off x="2510008" y="4794451"/>
                <a:ext cx="4671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1</m:t>
                          </m:r>
                        </m:sub>
                      </m:sSub>
                    </m:oMath>
                  </m:oMathPara>
                </a14:m>
                <a:endParaRPr lang="en-TW" sz="1800" dirty="0"/>
              </a:p>
            </p:txBody>
          </p:sp>
        </mc:Choice>
        <mc:Fallback xmlns="">
          <p:sp>
            <p:nvSpPr>
              <p:cNvPr id="35" name="Rectangle 34">
                <a:extLst>
                  <a:ext uri="{FF2B5EF4-FFF2-40B4-BE49-F238E27FC236}">
                    <a16:creationId xmlns:a16="http://schemas.microsoft.com/office/drawing/2014/main" id="{934BBFB9-88DB-4347-8455-734800260AF9}"/>
                  </a:ext>
                </a:extLst>
              </p:cNvPr>
              <p:cNvSpPr>
                <a:spLocks noRot="1" noChangeAspect="1" noMove="1" noResize="1" noEditPoints="1" noAdjustHandles="1" noChangeArrowheads="1" noChangeShapeType="1" noTextEdit="1"/>
              </p:cNvSpPr>
              <p:nvPr/>
            </p:nvSpPr>
            <p:spPr>
              <a:xfrm>
                <a:off x="2510008" y="4794451"/>
                <a:ext cx="467179" cy="369332"/>
              </a:xfrm>
              <a:prstGeom prst="rect">
                <a:avLst/>
              </a:prstGeom>
              <a:blipFill>
                <a:blip r:embed="rId2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30118A71-B772-D145-B1C0-424F7B2E21E7}"/>
                  </a:ext>
                </a:extLst>
              </p:cNvPr>
              <p:cNvSpPr/>
              <p:nvPr/>
            </p:nvSpPr>
            <p:spPr>
              <a:xfrm>
                <a:off x="4690050" y="4828659"/>
                <a:ext cx="4725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2</m:t>
                          </m:r>
                        </m:sub>
                      </m:sSub>
                    </m:oMath>
                  </m:oMathPara>
                </a14:m>
                <a:endParaRPr lang="en-TW" sz="1800" dirty="0"/>
              </a:p>
            </p:txBody>
          </p:sp>
        </mc:Choice>
        <mc:Fallback xmlns="">
          <p:sp>
            <p:nvSpPr>
              <p:cNvPr id="36" name="Rectangle 35">
                <a:extLst>
                  <a:ext uri="{FF2B5EF4-FFF2-40B4-BE49-F238E27FC236}">
                    <a16:creationId xmlns:a16="http://schemas.microsoft.com/office/drawing/2014/main" id="{30118A71-B772-D145-B1C0-424F7B2E21E7}"/>
                  </a:ext>
                </a:extLst>
              </p:cNvPr>
              <p:cNvSpPr>
                <a:spLocks noRot="1" noChangeAspect="1" noMove="1" noResize="1" noEditPoints="1" noAdjustHandles="1" noChangeArrowheads="1" noChangeShapeType="1" noTextEdit="1"/>
              </p:cNvSpPr>
              <p:nvPr/>
            </p:nvSpPr>
            <p:spPr>
              <a:xfrm>
                <a:off x="4690050" y="4828659"/>
                <a:ext cx="472501" cy="369332"/>
              </a:xfrm>
              <a:prstGeom prst="rect">
                <a:avLst/>
              </a:prstGeom>
              <a:blipFill>
                <a:blip r:embed="rId2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3EF7352B-6B7A-D443-AF2C-F4EEE0DCC46C}"/>
                  </a:ext>
                </a:extLst>
              </p:cNvPr>
              <p:cNvSpPr/>
              <p:nvPr/>
            </p:nvSpPr>
            <p:spPr>
              <a:xfrm>
                <a:off x="6222110" y="4802188"/>
                <a:ext cx="4725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3</m:t>
                          </m:r>
                        </m:sub>
                      </m:sSub>
                    </m:oMath>
                  </m:oMathPara>
                </a14:m>
                <a:endParaRPr lang="en-TW" sz="1800" dirty="0"/>
              </a:p>
            </p:txBody>
          </p:sp>
        </mc:Choice>
        <mc:Fallback xmlns="">
          <p:sp>
            <p:nvSpPr>
              <p:cNvPr id="37" name="Rectangle 36">
                <a:extLst>
                  <a:ext uri="{FF2B5EF4-FFF2-40B4-BE49-F238E27FC236}">
                    <a16:creationId xmlns:a16="http://schemas.microsoft.com/office/drawing/2014/main" id="{3EF7352B-6B7A-D443-AF2C-F4EEE0DCC46C}"/>
                  </a:ext>
                </a:extLst>
              </p:cNvPr>
              <p:cNvSpPr>
                <a:spLocks noRot="1" noChangeAspect="1" noMove="1" noResize="1" noEditPoints="1" noAdjustHandles="1" noChangeArrowheads="1" noChangeShapeType="1" noTextEdit="1"/>
              </p:cNvSpPr>
              <p:nvPr/>
            </p:nvSpPr>
            <p:spPr>
              <a:xfrm>
                <a:off x="6222110" y="4802188"/>
                <a:ext cx="472501" cy="369332"/>
              </a:xfrm>
              <a:prstGeom prst="rect">
                <a:avLst/>
              </a:prstGeom>
              <a:blipFill>
                <a:blip r:embed="rId2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5E446972-503A-F343-82EF-F8DB21F8FD57}"/>
                  </a:ext>
                </a:extLst>
              </p:cNvPr>
              <p:cNvSpPr/>
              <p:nvPr/>
            </p:nvSpPr>
            <p:spPr>
              <a:xfrm>
                <a:off x="2532712" y="4463812"/>
                <a:ext cx="4655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i="1">
                              <a:latin typeface="Cambria Math" panose="02040503050406030204" pitchFamily="18" charset="0"/>
                            </a:rPr>
                            <m:t>1</m:t>
                          </m:r>
                        </m:sub>
                      </m:sSub>
                    </m:oMath>
                  </m:oMathPara>
                </a14:m>
                <a:endParaRPr lang="en-TW" sz="1800" dirty="0"/>
              </a:p>
            </p:txBody>
          </p:sp>
        </mc:Choice>
        <mc:Fallback xmlns="">
          <p:sp>
            <p:nvSpPr>
              <p:cNvPr id="38" name="Rectangle 37">
                <a:extLst>
                  <a:ext uri="{FF2B5EF4-FFF2-40B4-BE49-F238E27FC236}">
                    <a16:creationId xmlns:a16="http://schemas.microsoft.com/office/drawing/2014/main" id="{5E446972-503A-F343-82EF-F8DB21F8FD57}"/>
                  </a:ext>
                </a:extLst>
              </p:cNvPr>
              <p:cNvSpPr>
                <a:spLocks noRot="1" noChangeAspect="1" noMove="1" noResize="1" noEditPoints="1" noAdjustHandles="1" noChangeArrowheads="1" noChangeShapeType="1" noTextEdit="1"/>
              </p:cNvSpPr>
              <p:nvPr/>
            </p:nvSpPr>
            <p:spPr>
              <a:xfrm>
                <a:off x="2532712" y="4463812"/>
                <a:ext cx="465576" cy="369332"/>
              </a:xfrm>
              <a:prstGeom prst="rect">
                <a:avLst/>
              </a:prstGeom>
              <a:blipFill>
                <a:blip r:embed="rId28"/>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222F4372-4BFD-B44F-B97E-6A6ADB606BCC}"/>
                  </a:ext>
                </a:extLst>
              </p:cNvPr>
              <p:cNvSpPr/>
              <p:nvPr/>
            </p:nvSpPr>
            <p:spPr>
              <a:xfrm>
                <a:off x="1023438" y="2969419"/>
                <a:ext cx="4708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0</m:t>
                          </m:r>
                        </m:sub>
                      </m:sSub>
                    </m:oMath>
                  </m:oMathPara>
                </a14:m>
                <a:endParaRPr lang="en-TW" sz="1800" dirty="0"/>
              </a:p>
            </p:txBody>
          </p:sp>
        </mc:Choice>
        <mc:Fallback xmlns="">
          <p:sp>
            <p:nvSpPr>
              <p:cNvPr id="39" name="Rectangle 38">
                <a:extLst>
                  <a:ext uri="{FF2B5EF4-FFF2-40B4-BE49-F238E27FC236}">
                    <a16:creationId xmlns:a16="http://schemas.microsoft.com/office/drawing/2014/main" id="{222F4372-4BFD-B44F-B97E-6A6ADB606BCC}"/>
                  </a:ext>
                </a:extLst>
              </p:cNvPr>
              <p:cNvSpPr>
                <a:spLocks noRot="1" noChangeAspect="1" noMove="1" noResize="1" noEditPoints="1" noAdjustHandles="1" noChangeArrowheads="1" noChangeShapeType="1" noTextEdit="1"/>
              </p:cNvSpPr>
              <p:nvPr/>
            </p:nvSpPr>
            <p:spPr>
              <a:xfrm>
                <a:off x="1023438" y="2969419"/>
                <a:ext cx="470898" cy="369332"/>
              </a:xfrm>
              <a:prstGeom prst="rect">
                <a:avLst/>
              </a:prstGeom>
              <a:blipFill>
                <a:blip r:embed="rId2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4684EA03-CCC8-6F46-B684-7822F9BDB390}"/>
                  </a:ext>
                </a:extLst>
              </p:cNvPr>
              <p:cNvSpPr/>
              <p:nvPr/>
            </p:nvSpPr>
            <p:spPr>
              <a:xfrm>
                <a:off x="4664960" y="4491038"/>
                <a:ext cx="4708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2</m:t>
                          </m:r>
                        </m:sub>
                      </m:sSub>
                    </m:oMath>
                  </m:oMathPara>
                </a14:m>
                <a:endParaRPr lang="en-TW" sz="1800" dirty="0"/>
              </a:p>
            </p:txBody>
          </p:sp>
        </mc:Choice>
        <mc:Fallback xmlns="">
          <p:sp>
            <p:nvSpPr>
              <p:cNvPr id="40" name="Rectangle 39">
                <a:extLst>
                  <a:ext uri="{FF2B5EF4-FFF2-40B4-BE49-F238E27FC236}">
                    <a16:creationId xmlns:a16="http://schemas.microsoft.com/office/drawing/2014/main" id="{4684EA03-CCC8-6F46-B684-7822F9BDB390}"/>
                  </a:ext>
                </a:extLst>
              </p:cNvPr>
              <p:cNvSpPr>
                <a:spLocks noRot="1" noChangeAspect="1" noMove="1" noResize="1" noEditPoints="1" noAdjustHandles="1" noChangeArrowheads="1" noChangeShapeType="1" noTextEdit="1"/>
              </p:cNvSpPr>
              <p:nvPr/>
            </p:nvSpPr>
            <p:spPr>
              <a:xfrm>
                <a:off x="4664960" y="4491038"/>
                <a:ext cx="470898" cy="369332"/>
              </a:xfrm>
              <a:prstGeom prst="rect">
                <a:avLst/>
              </a:prstGeom>
              <a:blipFill>
                <a:blip r:embed="rId30"/>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BBFB3974-B33D-1D48-96A8-F5A85A98AA1F}"/>
                  </a:ext>
                </a:extLst>
              </p:cNvPr>
              <p:cNvSpPr/>
              <p:nvPr/>
            </p:nvSpPr>
            <p:spPr>
              <a:xfrm>
                <a:off x="6244227" y="4506825"/>
                <a:ext cx="4708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3</m:t>
                          </m:r>
                        </m:sub>
                      </m:sSub>
                    </m:oMath>
                  </m:oMathPara>
                </a14:m>
                <a:endParaRPr lang="en-TW" sz="1800" dirty="0"/>
              </a:p>
            </p:txBody>
          </p:sp>
        </mc:Choice>
        <mc:Fallback xmlns="">
          <p:sp>
            <p:nvSpPr>
              <p:cNvPr id="41" name="Rectangle 40">
                <a:extLst>
                  <a:ext uri="{FF2B5EF4-FFF2-40B4-BE49-F238E27FC236}">
                    <a16:creationId xmlns:a16="http://schemas.microsoft.com/office/drawing/2014/main" id="{BBFB3974-B33D-1D48-96A8-F5A85A98AA1F}"/>
                  </a:ext>
                </a:extLst>
              </p:cNvPr>
              <p:cNvSpPr>
                <a:spLocks noRot="1" noChangeAspect="1" noMove="1" noResize="1" noEditPoints="1" noAdjustHandles="1" noChangeArrowheads="1" noChangeShapeType="1" noTextEdit="1"/>
              </p:cNvSpPr>
              <p:nvPr/>
            </p:nvSpPr>
            <p:spPr>
              <a:xfrm>
                <a:off x="6244227" y="4506825"/>
                <a:ext cx="470898" cy="369332"/>
              </a:xfrm>
              <a:prstGeom prst="rect">
                <a:avLst/>
              </a:prstGeom>
              <a:blipFill>
                <a:blip r:embed="rId3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4065154A-9ED3-6748-93F4-97EBE608BAA1}"/>
                  </a:ext>
                </a:extLst>
              </p:cNvPr>
              <p:cNvSpPr/>
              <p:nvPr/>
            </p:nvSpPr>
            <p:spPr>
              <a:xfrm>
                <a:off x="1117045" y="4616212"/>
                <a:ext cx="4708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0</m:t>
                          </m:r>
                        </m:sub>
                      </m:sSub>
                    </m:oMath>
                  </m:oMathPara>
                </a14:m>
                <a:endParaRPr lang="en-TW" sz="1800" dirty="0"/>
              </a:p>
            </p:txBody>
          </p:sp>
        </mc:Choice>
        <mc:Fallback xmlns="">
          <p:sp>
            <p:nvSpPr>
              <p:cNvPr id="42" name="Rectangle 41">
                <a:extLst>
                  <a:ext uri="{FF2B5EF4-FFF2-40B4-BE49-F238E27FC236}">
                    <a16:creationId xmlns:a16="http://schemas.microsoft.com/office/drawing/2014/main" id="{4065154A-9ED3-6748-93F4-97EBE608BAA1}"/>
                  </a:ext>
                </a:extLst>
              </p:cNvPr>
              <p:cNvSpPr>
                <a:spLocks noRot="1" noChangeAspect="1" noMove="1" noResize="1" noEditPoints="1" noAdjustHandles="1" noChangeArrowheads="1" noChangeShapeType="1" noTextEdit="1"/>
              </p:cNvSpPr>
              <p:nvPr/>
            </p:nvSpPr>
            <p:spPr>
              <a:xfrm>
                <a:off x="1117045" y="4616212"/>
                <a:ext cx="470898" cy="369332"/>
              </a:xfrm>
              <a:prstGeom prst="rect">
                <a:avLst/>
              </a:prstGeom>
              <a:blipFill>
                <a:blip r:embed="rId32"/>
                <a:stretch>
                  <a:fillRect/>
                </a:stretch>
              </a:blipFill>
            </p:spPr>
            <p:txBody>
              <a:bodyPr/>
              <a:lstStyle/>
              <a:p>
                <a:r>
                  <a:rPr lang="en-TW">
                    <a:noFill/>
                  </a:rPr>
                  <a:t> </a:t>
                </a:r>
              </a:p>
            </p:txBody>
          </p:sp>
        </mc:Fallback>
      </mc:AlternateContent>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5" descr="06T03"/>
          <p:cNvPicPr>
            <a:picLocks noChangeAspect="1" noChangeArrowheads="1"/>
          </p:cNvPicPr>
          <p:nvPr/>
        </p:nvPicPr>
        <p:blipFill>
          <a:blip r:embed="rId2">
            <a:extLst>
              <a:ext uri="{28A0092B-C50C-407E-A947-70E740481C1C}">
                <a14:useLocalDpi xmlns:a14="http://schemas.microsoft.com/office/drawing/2010/main" val="0"/>
              </a:ext>
            </a:extLst>
          </a:blip>
          <a:srcRect l="1611" t="13023" r="2798" b="10559"/>
          <a:stretch>
            <a:fillRect/>
          </a:stretch>
        </p:blipFill>
        <p:spPr bwMode="auto">
          <a:xfrm>
            <a:off x="323850" y="1916113"/>
            <a:ext cx="85693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2555776" y="1254630"/>
            <a:ext cx="4464496" cy="369332"/>
          </a:xfrm>
          <a:prstGeom prst="rect">
            <a:avLst/>
          </a:prstGeom>
          <a:noFill/>
          <a:ln w="9525">
            <a:noFill/>
            <a:miter lim="800000"/>
            <a:headEnd/>
            <a:tailEnd/>
          </a:ln>
        </p:spPr>
        <p:txBody>
          <a:bodyPr wrap="square" rtlCol="0">
            <a:spAutoFit/>
          </a:bodyPr>
          <a:lstStyle/>
          <a:p>
            <a:pPr>
              <a:spcBef>
                <a:spcPct val="50000"/>
              </a:spcBef>
            </a:pPr>
            <a:r>
              <a:rPr lang="zh-TW" altLang="en-US" sz="1800" dirty="0"/>
              <a:t>所以數值方法求解，就是一個列表！</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4"/>
          <p:cNvSpPr>
            <a:spLocks noGrp="1" noChangeArrowheads="1"/>
          </p:cNvSpPr>
          <p:nvPr>
            <p:ph type="title"/>
          </p:nvPr>
        </p:nvSpPr>
        <p:spPr>
          <a:xfrm>
            <a:off x="684213" y="404813"/>
            <a:ext cx="7772400" cy="731837"/>
          </a:xfrm>
        </p:spPr>
        <p:txBody>
          <a:bodyPr/>
          <a:lstStyle/>
          <a:p>
            <a:pPr eaLnBrk="1" hangingPunct="1"/>
            <a:r>
              <a:rPr lang="zh-TW" altLang="en-US" sz="1800" dirty="0">
                <a:solidFill>
                  <a:schemeClr val="tx1"/>
                </a:solidFill>
              </a:rPr>
              <a:t>阻力下的落體</a:t>
            </a:r>
          </a:p>
        </p:txBody>
      </p:sp>
      <p:pic>
        <p:nvPicPr>
          <p:cNvPr id="95235" name="Picture 6" descr="06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060575"/>
            <a:ext cx="7775575"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F648B0DF-C766-524E-8EEC-EE9A5D62723F}"/>
                  </a:ext>
                </a:extLst>
              </p:cNvPr>
              <p:cNvSpPr txBox="1"/>
              <p:nvPr/>
            </p:nvSpPr>
            <p:spPr bwMode="auto">
              <a:xfrm>
                <a:off x="3635376" y="1105892"/>
                <a:ext cx="1852367" cy="533479"/>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oMath>
                  </m:oMathPara>
                </a14:m>
                <a:endParaRPr kumimoji="1" lang="zh-TW" altLang="en-US" sz="1800" dirty="0"/>
              </a:p>
            </p:txBody>
          </p:sp>
        </mc:Choice>
        <mc:Fallback xmlns="">
          <p:sp>
            <p:nvSpPr>
              <p:cNvPr id="7" name="文字方塊 6">
                <a:extLst>
                  <a:ext uri="{FF2B5EF4-FFF2-40B4-BE49-F238E27FC236}">
                    <a16:creationId xmlns:a16="http://schemas.microsoft.com/office/drawing/2014/main" id="{F648B0DF-C766-524E-8EEC-EE9A5D62723F}"/>
                  </a:ext>
                </a:extLst>
              </p:cNvPr>
              <p:cNvSpPr txBox="1">
                <a:spLocks noRot="1" noChangeAspect="1" noMove="1" noResize="1" noEditPoints="1" noAdjustHandles="1" noChangeArrowheads="1" noChangeShapeType="1" noTextEdit="1"/>
              </p:cNvSpPr>
              <p:nvPr/>
            </p:nvSpPr>
            <p:spPr bwMode="auto">
              <a:xfrm>
                <a:off x="3635376" y="1105892"/>
                <a:ext cx="1852367" cy="533479"/>
              </a:xfrm>
              <a:prstGeom prst="rect">
                <a:avLst/>
              </a:prstGeom>
              <a:blipFill>
                <a:blip r:embed="rId3"/>
                <a:stretch>
                  <a:fillRect t="-2326" b="-11628"/>
                </a:stretch>
              </a:blipFill>
              <a:ln w="9525">
                <a:noFill/>
                <a:miter lim="800000"/>
                <a:headEnd/>
                <a:tailEnd/>
              </a:ln>
            </p:spPr>
            <p:txBody>
              <a:bodyPr/>
              <a:lstStyle/>
              <a:p>
                <a:r>
                  <a:rPr lang="zh-TW" altLang="en-US">
                    <a:noFill/>
                  </a:rPr>
                  <a:t> </a:t>
                </a:r>
              </a:p>
            </p:txBody>
          </p:sp>
        </mc:Fallback>
      </mc:AlternateContent>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5" descr="06T04"/>
          <p:cNvPicPr>
            <a:picLocks noChangeAspect="1" noChangeArrowheads="1"/>
          </p:cNvPicPr>
          <p:nvPr/>
        </p:nvPicPr>
        <p:blipFill>
          <a:blip r:embed="rId2">
            <a:extLst>
              <a:ext uri="{28A0092B-C50C-407E-A947-70E740481C1C}">
                <a14:useLocalDpi xmlns:a14="http://schemas.microsoft.com/office/drawing/2010/main" val="0"/>
              </a:ext>
            </a:extLst>
          </a:blip>
          <a:srcRect l="3418" t="7782" r="4214" b="6618"/>
          <a:stretch>
            <a:fillRect/>
          </a:stretch>
        </p:blipFill>
        <p:spPr bwMode="auto">
          <a:xfrm>
            <a:off x="468313" y="1125538"/>
            <a:ext cx="828040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6258" name="Object 6"/>
          <p:cNvGraphicFramePr>
            <a:graphicFrameLocks noGrp="1" noChangeAspect="1"/>
          </p:cNvGraphicFramePr>
          <p:nvPr>
            <p:ph sz="half" idx="1"/>
          </p:nvPr>
        </p:nvGraphicFramePr>
        <p:xfrm>
          <a:off x="4211638" y="692150"/>
          <a:ext cx="3814762" cy="407988"/>
        </p:xfrm>
        <a:graphic>
          <a:graphicData uri="http://schemas.openxmlformats.org/presentationml/2006/ole">
            <mc:AlternateContent xmlns:mc="http://schemas.openxmlformats.org/markup-compatibility/2006">
              <mc:Choice xmlns:v="urn:schemas-microsoft-com:vml" Requires="v">
                <p:oleObj name="Equation" r:id="rId3" imgW="2374900" imgH="254000" progId="Equation.DSMT4">
                  <p:embed/>
                </p:oleObj>
              </mc:Choice>
              <mc:Fallback>
                <p:oleObj name="Equation" r:id="rId3" imgW="2374900" imgH="254000" progId="Equation.DSMT4">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692150"/>
                        <a:ext cx="3814762" cy="407988"/>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96259" name="Object 8"/>
          <p:cNvGraphicFramePr>
            <a:graphicFrameLocks noGrp="1" noChangeAspect="1"/>
          </p:cNvGraphicFramePr>
          <p:nvPr>
            <p:ph sz="half" idx="2"/>
          </p:nvPr>
        </p:nvGraphicFramePr>
        <p:xfrm>
          <a:off x="755650" y="188913"/>
          <a:ext cx="1217613" cy="374650"/>
        </p:xfrm>
        <a:graphic>
          <a:graphicData uri="http://schemas.openxmlformats.org/presentationml/2006/ole">
            <mc:AlternateContent xmlns:mc="http://schemas.openxmlformats.org/markup-compatibility/2006">
              <mc:Choice xmlns:v="urn:schemas-microsoft-com:vml" Requires="v">
                <p:oleObj name="方程式" r:id="rId5" imgW="660113" imgH="203112" progId="Equation.3">
                  <p:embed/>
                </p:oleObj>
              </mc:Choice>
              <mc:Fallback>
                <p:oleObj name="方程式" r:id="rId5" imgW="660113" imgH="203112"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188913"/>
                        <a:ext cx="1217613" cy="37465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96260" name="Object 7"/>
          <p:cNvGraphicFramePr>
            <a:graphicFrameLocks noChangeAspect="1"/>
          </p:cNvGraphicFramePr>
          <p:nvPr/>
        </p:nvGraphicFramePr>
        <p:xfrm>
          <a:off x="755650" y="692150"/>
          <a:ext cx="3213100" cy="398463"/>
        </p:xfrm>
        <a:graphic>
          <a:graphicData uri="http://schemas.openxmlformats.org/presentationml/2006/ole">
            <mc:AlternateContent xmlns:mc="http://schemas.openxmlformats.org/markup-compatibility/2006">
              <mc:Choice xmlns:v="urn:schemas-microsoft-com:vml" Requires="v">
                <p:oleObj name="Equation" r:id="rId7" imgW="1587500" imgH="241300" progId="Equation.DSMT4">
                  <p:embed/>
                </p:oleObj>
              </mc:Choice>
              <mc:Fallback>
                <p:oleObj name="Equation" r:id="rId7" imgW="1587500" imgH="241300" progId="Equation.DSMT4">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650" y="692150"/>
                        <a:ext cx="3213100" cy="398463"/>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1515" name="Rectangle 11"/>
          <p:cNvSpPr>
            <a:spLocks noChangeArrowheads="1"/>
          </p:cNvSpPr>
          <p:nvPr/>
        </p:nvSpPr>
        <p:spPr bwMode="auto">
          <a:xfrm>
            <a:off x="6227763" y="620713"/>
            <a:ext cx="1800225" cy="5762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21516" name="Line 12"/>
          <p:cNvSpPr>
            <a:spLocks noChangeShapeType="1"/>
          </p:cNvSpPr>
          <p:nvPr/>
        </p:nvSpPr>
        <p:spPr bwMode="auto">
          <a:xfrm>
            <a:off x="7380288" y="1196975"/>
            <a:ext cx="287337" cy="57626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5"/>
                                        </p:tgtEl>
                                        <p:attrNameLst>
                                          <p:attrName>style.visibility</p:attrName>
                                        </p:attrNameLst>
                                      </p:cBhvr>
                                      <p:to>
                                        <p:strVal val="visible"/>
                                      </p:to>
                                    </p:set>
                                    <p:anim calcmode="lin" valueType="num">
                                      <p:cBhvr additive="base">
                                        <p:cTn id="7" dur="500" fill="hold"/>
                                        <p:tgtEl>
                                          <p:spTgt spid="21515"/>
                                        </p:tgtEl>
                                        <p:attrNameLst>
                                          <p:attrName>ppt_x</p:attrName>
                                        </p:attrNameLst>
                                      </p:cBhvr>
                                      <p:tavLst>
                                        <p:tav tm="0">
                                          <p:val>
                                            <p:strVal val="#ppt_x"/>
                                          </p:val>
                                        </p:tav>
                                        <p:tav tm="100000">
                                          <p:val>
                                            <p:strVal val="#ppt_x"/>
                                          </p:val>
                                        </p:tav>
                                      </p:tavLst>
                                    </p:anim>
                                    <p:anim calcmode="lin" valueType="num">
                                      <p:cBhvr additive="base">
                                        <p:cTn id="8" dur="500" fill="hold"/>
                                        <p:tgtEl>
                                          <p:spTgt spid="215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516"/>
                                        </p:tgtEl>
                                        <p:attrNameLst>
                                          <p:attrName>style.visibility</p:attrName>
                                        </p:attrNameLst>
                                      </p:cBhvr>
                                      <p:to>
                                        <p:strVal val="visible"/>
                                      </p:to>
                                    </p:set>
                                    <p:anim calcmode="lin" valueType="num">
                                      <p:cBhvr additive="base">
                                        <p:cTn id="11" dur="500" fill="hold"/>
                                        <p:tgtEl>
                                          <p:spTgt spid="21516"/>
                                        </p:tgtEl>
                                        <p:attrNameLst>
                                          <p:attrName>ppt_x</p:attrName>
                                        </p:attrNameLst>
                                      </p:cBhvr>
                                      <p:tavLst>
                                        <p:tav tm="0">
                                          <p:val>
                                            <p:strVal val="#ppt_x"/>
                                          </p:val>
                                        </p:tav>
                                        <p:tav tm="100000">
                                          <p:val>
                                            <p:strVal val="#ppt_x"/>
                                          </p:val>
                                        </p:tav>
                                      </p:tavLst>
                                    </p:anim>
                                    <p:anim calcmode="lin" valueType="num">
                                      <p:cBhvr additive="base">
                                        <p:cTn id="12" dur="500" fill="hold"/>
                                        <p:tgtEl>
                                          <p:spTgt spid="215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5" grpId="0" animBg="1"/>
      <p:bldP spid="215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5" descr="06T05"/>
          <p:cNvPicPr>
            <a:picLocks noChangeAspect="1" noChangeArrowheads="1"/>
          </p:cNvPicPr>
          <p:nvPr/>
        </p:nvPicPr>
        <p:blipFill>
          <a:blip r:embed="rId2">
            <a:extLst>
              <a:ext uri="{28A0092B-C50C-407E-A947-70E740481C1C}">
                <a14:useLocalDpi xmlns:a14="http://schemas.microsoft.com/office/drawing/2010/main" val="0"/>
              </a:ext>
            </a:extLst>
          </a:blip>
          <a:srcRect l="2621" t="6996" r="4214" b="8150"/>
          <a:stretch>
            <a:fillRect/>
          </a:stretch>
        </p:blipFill>
        <p:spPr bwMode="auto">
          <a:xfrm>
            <a:off x="323850" y="765175"/>
            <a:ext cx="8351838"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5" descr="0615c"/>
          <p:cNvPicPr>
            <a:picLocks noChangeAspect="1" noChangeArrowheads="1"/>
          </p:cNvPicPr>
          <p:nvPr/>
        </p:nvPicPr>
        <p:blipFill>
          <a:blip r:embed="rId2">
            <a:extLst>
              <a:ext uri="{28A0092B-C50C-407E-A947-70E740481C1C}">
                <a14:useLocalDpi xmlns:a14="http://schemas.microsoft.com/office/drawing/2010/main" val="0"/>
              </a:ext>
            </a:extLst>
          </a:blip>
          <a:srcRect b="8257"/>
          <a:stretch>
            <a:fillRect/>
          </a:stretch>
        </p:blipFill>
        <p:spPr bwMode="auto">
          <a:xfrm>
            <a:off x="539750" y="1557338"/>
            <a:ext cx="4392613" cy="39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9"/>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A0A7170B-A588-234E-A290-805BD19C9D22}"/>
                  </a:ext>
                </a:extLst>
              </p:cNvPr>
              <p:cNvSpPr txBox="1"/>
              <p:nvPr/>
            </p:nvSpPr>
            <p:spPr bwMode="auto">
              <a:xfrm>
                <a:off x="5199964" y="5020358"/>
                <a:ext cx="2919197" cy="513667"/>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𝑦</m:t>
                          </m:r>
                        </m:sub>
                      </m:sSub>
                      <m:r>
                        <a:rPr kumimoji="1" lang="en-US" altLang="zh-TW" sz="1800" b="0" i="1" smtClean="0">
                          <a:latin typeface="Cambria Math" panose="02040503050406030204" pitchFamily="18" charset="0"/>
                        </a:rPr>
                        <m:t>=</m:t>
                      </m:r>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𝑦</m:t>
                              </m:r>
                              <m:r>
                                <a:rPr lang="en-US" altLang="zh-TW" sz="1800" b="0" i="1" smtClean="0">
                                  <a:latin typeface="Cambria Math" panose="02040503050406030204" pitchFamily="18" charset="0"/>
                                </a:rPr>
                                <m:t>0</m:t>
                              </m:r>
                            </m:sub>
                          </m:sSub>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𝑚𝑔</m:t>
                              </m:r>
                            </m:num>
                            <m:den>
                              <m:r>
                                <a:rPr lang="en-US" altLang="zh-TW" sz="1800" i="1">
                                  <a:latin typeface="Cambria Math" panose="02040503050406030204" pitchFamily="18" charset="0"/>
                                </a:rPr>
                                <m:t>𝑘</m:t>
                              </m:r>
                            </m:den>
                          </m:f>
                        </m:e>
                      </m:d>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m:t>
                          </m:r>
                          <m:f>
                            <m:fPr>
                              <m:ctrlPr>
                                <a:rPr lang="en-US" altLang="zh-TW" sz="1800" i="1" dirty="0">
                                  <a:latin typeface="Cambria Math" panose="02040503050406030204" pitchFamily="18" charset="0"/>
                                </a:rPr>
                              </m:ctrlPr>
                            </m:fPr>
                            <m:num>
                              <m:r>
                                <a:rPr lang="en-US" altLang="zh-TW" sz="1800" i="1" dirty="0">
                                  <a:latin typeface="Cambria Math" panose="02040503050406030204" pitchFamily="18" charset="0"/>
                                </a:rPr>
                                <m:t>𝑘</m:t>
                              </m:r>
                            </m:num>
                            <m:den>
                              <m:r>
                                <a:rPr lang="en-US" altLang="zh-TW" sz="1800" i="1" dirty="0">
                                  <a:latin typeface="Cambria Math" panose="02040503050406030204" pitchFamily="18" charset="0"/>
                                </a:rPr>
                                <m:t>𝑚</m:t>
                              </m:r>
                            </m:den>
                          </m:f>
                          <m:r>
                            <a:rPr lang="en-US" altLang="zh-TW" sz="1800" i="1" dirty="0">
                              <a:latin typeface="Cambria Math" panose="02040503050406030204" pitchFamily="18" charset="0"/>
                            </a:rPr>
                            <m:t>𝑡</m:t>
                          </m:r>
                        </m:sup>
                      </m:sSup>
                      <m:r>
                        <a:rPr lang="en-US" altLang="zh-TW" sz="1800" b="0" i="1" dirty="0"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𝑚𝑔</m:t>
                          </m:r>
                        </m:num>
                        <m:den>
                          <m:r>
                            <a:rPr lang="en-US" altLang="zh-TW" sz="1800" i="1">
                              <a:latin typeface="Cambria Math" panose="02040503050406030204" pitchFamily="18" charset="0"/>
                            </a:rPr>
                            <m:t>𝑘</m:t>
                          </m:r>
                        </m:den>
                      </m:f>
                    </m:oMath>
                  </m:oMathPara>
                </a14:m>
                <a:endParaRPr kumimoji="1" lang="zh-TW" altLang="en-US" sz="1800" dirty="0"/>
              </a:p>
            </p:txBody>
          </p:sp>
        </mc:Choice>
        <mc:Fallback xmlns="">
          <p:sp>
            <p:nvSpPr>
              <p:cNvPr id="6" name="文字方塊 5">
                <a:extLst>
                  <a:ext uri="{FF2B5EF4-FFF2-40B4-BE49-F238E27FC236}">
                    <a16:creationId xmlns:a16="http://schemas.microsoft.com/office/drawing/2014/main" id="{A0A7170B-A588-234E-A290-805BD19C9D22}"/>
                  </a:ext>
                </a:extLst>
              </p:cNvPr>
              <p:cNvSpPr txBox="1">
                <a:spLocks noRot="1" noChangeAspect="1" noMove="1" noResize="1" noEditPoints="1" noAdjustHandles="1" noChangeArrowheads="1" noChangeShapeType="1" noTextEdit="1"/>
              </p:cNvSpPr>
              <p:nvPr/>
            </p:nvSpPr>
            <p:spPr bwMode="auto">
              <a:xfrm>
                <a:off x="5199964" y="5020358"/>
                <a:ext cx="2919197" cy="513667"/>
              </a:xfrm>
              <a:prstGeom prst="rect">
                <a:avLst/>
              </a:prstGeom>
              <a:blipFill>
                <a:blip r:embed="rId3"/>
                <a:stretch>
                  <a:fillRect r="-1299" b="-14286"/>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DE81D58F-12BB-1141-BF86-237AE8EF5D71}"/>
                  </a:ext>
                </a:extLst>
              </p:cNvPr>
              <p:cNvSpPr txBox="1"/>
              <p:nvPr/>
            </p:nvSpPr>
            <p:spPr bwMode="auto">
              <a:xfrm>
                <a:off x="5190363" y="2420888"/>
                <a:ext cx="1430200" cy="298928"/>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𝑔</m:t>
                      </m:r>
                      <m:r>
                        <a:rPr lang="en-US" altLang="zh-TW" sz="1800" b="0" i="1" smtClean="0">
                          <a:latin typeface="Cambria Math" panose="02040503050406030204" pitchFamily="18" charset="0"/>
                        </a:rPr>
                        <m:t>+</m:t>
                      </m:r>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𝑦</m:t>
                          </m:r>
                          <m:r>
                            <a:rPr lang="en-US" altLang="zh-TW" sz="1800" b="0" i="1" smtClean="0">
                              <a:latin typeface="Cambria Math" panose="02040503050406030204" pitchFamily="18" charset="0"/>
                            </a:rPr>
                            <m:t>𝑇</m:t>
                          </m:r>
                        </m:sub>
                      </m:sSub>
                      <m:r>
                        <a:rPr kumimoji="1"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p>
            </p:txBody>
          </p:sp>
        </mc:Choice>
        <mc:Fallback xmlns="">
          <p:sp>
            <p:nvSpPr>
              <p:cNvPr id="7" name="文字方塊 6">
                <a:extLst>
                  <a:ext uri="{FF2B5EF4-FFF2-40B4-BE49-F238E27FC236}">
                    <a16:creationId xmlns:a16="http://schemas.microsoft.com/office/drawing/2014/main" id="{DE81D58F-12BB-1141-BF86-237AE8EF5D71}"/>
                  </a:ext>
                </a:extLst>
              </p:cNvPr>
              <p:cNvSpPr txBox="1">
                <a:spLocks noRot="1" noChangeAspect="1" noMove="1" noResize="1" noEditPoints="1" noAdjustHandles="1" noChangeArrowheads="1" noChangeShapeType="1" noTextEdit="1"/>
              </p:cNvSpPr>
              <p:nvPr/>
            </p:nvSpPr>
            <p:spPr bwMode="auto">
              <a:xfrm>
                <a:off x="5190363" y="2420888"/>
                <a:ext cx="1430200" cy="298928"/>
              </a:xfrm>
              <a:prstGeom prst="rect">
                <a:avLst/>
              </a:prstGeom>
              <a:blipFill>
                <a:blip r:embed="rId4"/>
                <a:stretch>
                  <a:fillRect r="-2655" b="-16667"/>
                </a:stretch>
              </a:blipFill>
              <a:ln w="9525">
                <a:noFill/>
                <a:miter lim="800000"/>
                <a:headEnd/>
                <a:tailEnd/>
              </a:ln>
            </p:spPr>
            <p:txBody>
              <a:bodyPr/>
              <a:lstStyle/>
              <a:p>
                <a:r>
                  <a:rPr lang="zh-TW" altLang="en-US">
                    <a:noFill/>
                  </a:rPr>
                  <a:t> </a:t>
                </a:r>
              </a:p>
            </p:txBody>
          </p:sp>
        </mc:Fallback>
      </mc:AlternateContent>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圖片 2" descr="afg0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2686" y="2825081"/>
            <a:ext cx="2881312"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文字方塊 5"/>
          <p:cNvSpPr txBox="1">
            <a:spLocks noChangeArrowheads="1"/>
          </p:cNvSpPr>
          <p:nvPr/>
        </p:nvSpPr>
        <p:spPr bwMode="auto">
          <a:xfrm>
            <a:off x="3995936" y="3144962"/>
            <a:ext cx="3214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800">
                <a:cs typeface="Times New Roman" pitchFamily="18" charset="0"/>
              </a:rPr>
              <a:t>Kepler’s Third Law</a:t>
            </a:r>
            <a:r>
              <a:rPr lang="zh-TW" altLang="en-US" sz="1800">
                <a:cs typeface="Times New Roman" pitchFamily="18" charset="0"/>
              </a:rPr>
              <a:t> </a:t>
            </a:r>
          </a:p>
        </p:txBody>
      </p:sp>
      <p:sp>
        <p:nvSpPr>
          <p:cNvPr id="6150" name="文字方塊 8"/>
          <p:cNvSpPr txBox="1">
            <a:spLocks noChangeArrowheads="1"/>
          </p:cNvSpPr>
          <p:nvPr/>
        </p:nvSpPr>
        <p:spPr bwMode="auto">
          <a:xfrm>
            <a:off x="3976213" y="4940423"/>
            <a:ext cx="4663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solidFill>
                  <a:srgbClr val="FF0000"/>
                </a:solidFill>
                <a:latin typeface="Arial" pitchFamily="34" charset="0"/>
              </a:rPr>
              <a:t>引力必須與距離平方成反比，才能解釋數據。</a:t>
            </a:r>
          </a:p>
        </p:txBody>
      </p:sp>
      <p:sp>
        <p:nvSpPr>
          <p:cNvPr id="6151" name="文字方塊 10"/>
          <p:cNvSpPr txBox="1">
            <a:spLocks noChangeArrowheads="1"/>
          </p:cNvSpPr>
          <p:nvPr/>
        </p:nvSpPr>
        <p:spPr bwMode="auto">
          <a:xfrm>
            <a:off x="682823" y="1666206"/>
            <a:ext cx="7072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latin typeface="Arial" pitchFamily="34" charset="0"/>
              </a:rPr>
              <a:t>行星繞太陽也是由於太陽對行星的萬有引力：</a:t>
            </a:r>
            <a:endParaRPr lang="en-US" altLang="zh-TW" sz="1800">
              <a:latin typeface="Arial" pitchFamily="34" charset="0"/>
            </a:endParaRPr>
          </a:p>
        </p:txBody>
      </p:sp>
      <p:pic>
        <p:nvPicPr>
          <p:cNvPr id="12" name="Picture 3" descr="A-02"/>
          <p:cNvPicPr>
            <a:picLocks noChangeAspect="1" noChangeArrowheads="1"/>
          </p:cNvPicPr>
          <p:nvPr/>
        </p:nvPicPr>
        <p:blipFill>
          <a:blip r:embed="rId3" cstate="print">
            <a:extLst>
              <a:ext uri="{28A0092B-C50C-407E-A947-70E740481C1C}">
                <a14:useLocalDpi xmlns:a14="http://schemas.microsoft.com/office/drawing/2010/main" val="0"/>
              </a:ext>
            </a:extLst>
          </a:blip>
          <a:srcRect l="51910" b="25110"/>
          <a:stretch>
            <a:fillRect/>
          </a:stretch>
        </p:blipFill>
        <p:spPr bwMode="auto">
          <a:xfrm>
            <a:off x="709811" y="2682206"/>
            <a:ext cx="2978150"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文字方塊 13"/>
          <p:cNvSpPr txBox="1">
            <a:spLocks noChangeArrowheads="1"/>
          </p:cNvSpPr>
          <p:nvPr/>
        </p:nvSpPr>
        <p:spPr bwMode="auto">
          <a:xfrm>
            <a:off x="3995936" y="3645024"/>
            <a:ext cx="3929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latin typeface="Arial" pitchFamily="34" charset="0"/>
              </a:rPr>
              <a:t>萬有引力提供了圓周運動的向心力。</a:t>
            </a:r>
          </a:p>
        </p:txBody>
      </p:sp>
      <p:sp>
        <p:nvSpPr>
          <p:cNvPr id="25609" name="文字方塊 12"/>
          <p:cNvSpPr txBox="1">
            <a:spLocks noChangeArrowheads="1"/>
          </p:cNvSpPr>
          <p:nvPr/>
        </p:nvSpPr>
        <p:spPr bwMode="auto">
          <a:xfrm>
            <a:off x="681236" y="727993"/>
            <a:ext cx="287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Arial" pitchFamily="34" charset="0"/>
              </a:rPr>
              <a:t>引力與距離的關係如何？</a:t>
            </a:r>
          </a:p>
        </p:txBody>
      </p:sp>
      <p:sp>
        <p:nvSpPr>
          <p:cNvPr id="25610" name="文字方塊 13"/>
          <p:cNvSpPr txBox="1">
            <a:spLocks noChangeArrowheads="1"/>
          </p:cNvSpPr>
          <p:nvPr/>
        </p:nvSpPr>
        <p:spPr bwMode="auto">
          <a:xfrm>
            <a:off x="681236" y="1161381"/>
            <a:ext cx="4535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latin typeface="Arial" pitchFamily="34" charset="0"/>
              </a:rPr>
              <a:t>我們必須對不同位置的引力作測量！</a:t>
            </a:r>
          </a:p>
        </p:txBody>
      </p:sp>
      <p:sp>
        <p:nvSpPr>
          <p:cNvPr id="6156" name="矩形 14"/>
          <p:cNvSpPr>
            <a:spLocks noChangeArrowheads="1"/>
          </p:cNvSpPr>
          <p:nvPr/>
        </p:nvSpPr>
        <p:spPr bwMode="auto">
          <a:xfrm>
            <a:off x="682823" y="2098006"/>
            <a:ext cx="7751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九大行星系統等於對萬有引力在九個不同距離做了九次觀察與測量。</a:t>
            </a:r>
          </a:p>
        </p:txBody>
      </p:sp>
      <p:sp>
        <p:nvSpPr>
          <p:cNvPr id="10253" name="文字方塊 12"/>
          <p:cNvSpPr txBox="1">
            <a:spLocks noChangeArrowheads="1"/>
          </p:cNvSpPr>
          <p:nvPr/>
        </p:nvSpPr>
        <p:spPr bwMode="auto">
          <a:xfrm>
            <a:off x="3995936" y="2784599"/>
            <a:ext cx="3671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latin typeface="Arial" pitchFamily="34" charset="0"/>
              </a:rPr>
              <a:t>在九個不同位置，圓周軌道滿足：</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5A750CB-09FE-D24D-A741-D9B6768B2CB3}"/>
                  </a:ext>
                </a:extLst>
              </p:cNvPr>
              <p:cNvSpPr txBox="1"/>
              <p:nvPr/>
            </p:nvSpPr>
            <p:spPr bwMode="auto">
              <a:xfrm>
                <a:off x="6112333" y="3191405"/>
                <a:ext cx="833049"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TW" sz="1800" i="1" smtClean="0">
                              <a:latin typeface="Cambria Math" panose="02040503050406030204" pitchFamily="18" charset="0"/>
                            </a:rPr>
                          </m:ctrlPr>
                        </m:sSupPr>
                        <m:e>
                          <m:r>
                            <a:rPr lang="en-US" sz="1800" b="0" i="1" smtClean="0">
                              <a:latin typeface="Cambria Math" panose="02040503050406030204" pitchFamily="18" charset="0"/>
                            </a:rPr>
                            <m:t>𝑇</m:t>
                          </m:r>
                        </m:e>
                        <m:sup>
                          <m:r>
                            <a:rPr lang="en-US" sz="1800" b="0" i="1" smtClean="0">
                              <a:latin typeface="Cambria Math" panose="02040503050406030204" pitchFamily="18" charset="0"/>
                            </a:rPr>
                            <m:t>2</m:t>
                          </m:r>
                        </m:sup>
                      </m:sSup>
                      <m:r>
                        <a:rPr lang="en-TW" sz="1800" i="1" smtClean="0">
                          <a:latin typeface="Cambria Math" panose="02040503050406030204" pitchFamily="18" charset="0"/>
                          <a:ea typeface="Cambria Math" panose="02040503050406030204" pitchFamily="18" charset="0"/>
                        </a:rPr>
                        <m:t>∝</m:t>
                      </m:r>
                      <m:sSup>
                        <m:sSupPr>
                          <m:ctrlPr>
                            <a:rPr lang="en-TW" sz="180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𝑟</m:t>
                          </m:r>
                        </m:e>
                        <m:sup>
                          <m:r>
                            <a:rPr lang="en-US" sz="1800" b="0" i="1" smtClean="0">
                              <a:latin typeface="Cambria Math" panose="02040503050406030204" pitchFamily="18" charset="0"/>
                              <a:ea typeface="Cambria Math" panose="02040503050406030204" pitchFamily="18" charset="0"/>
                            </a:rPr>
                            <m:t>3</m:t>
                          </m:r>
                        </m:sup>
                      </m:sSup>
                    </m:oMath>
                  </m:oMathPara>
                </a14:m>
                <a:endParaRPr lang="en-TW" sz="1800" dirty="0"/>
              </a:p>
            </p:txBody>
          </p:sp>
        </mc:Choice>
        <mc:Fallback xmlns="">
          <p:sp>
            <p:nvSpPr>
              <p:cNvPr id="2" name="TextBox 1">
                <a:extLst>
                  <a:ext uri="{FF2B5EF4-FFF2-40B4-BE49-F238E27FC236}">
                    <a16:creationId xmlns:a16="http://schemas.microsoft.com/office/drawing/2014/main" id="{D5A750CB-09FE-D24D-A741-D9B6768B2CB3}"/>
                  </a:ext>
                </a:extLst>
              </p:cNvPr>
              <p:cNvSpPr txBox="1">
                <a:spLocks noRot="1" noChangeAspect="1" noMove="1" noResize="1" noEditPoints="1" noAdjustHandles="1" noChangeArrowheads="1" noChangeShapeType="1" noTextEdit="1"/>
              </p:cNvSpPr>
              <p:nvPr/>
            </p:nvSpPr>
            <p:spPr bwMode="auto">
              <a:xfrm>
                <a:off x="6112333" y="3191405"/>
                <a:ext cx="833049" cy="276999"/>
              </a:xfrm>
              <a:prstGeom prst="rect">
                <a:avLst/>
              </a:prstGeom>
              <a:blipFill>
                <a:blip r:embed="rId4"/>
                <a:stretch>
                  <a:fillRect l="-6061" t="-4348" r="-3030" b="-434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4D10566-6EC6-0A42-A79D-F2400986AE36}"/>
                  </a:ext>
                </a:extLst>
              </p:cNvPr>
              <p:cNvSpPr txBox="1"/>
              <p:nvPr/>
            </p:nvSpPr>
            <p:spPr bwMode="auto">
              <a:xfrm>
                <a:off x="4067373" y="4094717"/>
                <a:ext cx="2286000" cy="663195"/>
              </a:xfrm>
              <a:prstGeom prst="rect">
                <a:avLst/>
              </a:prstGeom>
              <a:solidFill>
                <a:srgbClr val="FFFF00"/>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𝐹</m:t>
                      </m:r>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𝑣</m:t>
                              </m:r>
                            </m:e>
                            <m:sup>
                              <m:r>
                                <a:rPr lang="en-US" sz="1800" b="0" i="1" smtClean="0">
                                  <a:latin typeface="Cambria Math" panose="02040503050406030204" pitchFamily="18" charset="0"/>
                                  <a:ea typeface="Cambria Math" panose="02040503050406030204" pitchFamily="18" charset="0"/>
                                </a:rPr>
                                <m:t>2</m:t>
                              </m:r>
                            </m:sup>
                          </m:sSup>
                        </m:num>
                        <m:den>
                          <m:r>
                            <a:rPr lang="en-US" sz="1800" b="0" i="1" smtClean="0">
                              <a:latin typeface="Cambria Math" panose="02040503050406030204" pitchFamily="18" charset="0"/>
                              <a:ea typeface="Cambria Math" panose="02040503050406030204" pitchFamily="18" charset="0"/>
                            </a:rPr>
                            <m:t>𝑟</m:t>
                          </m:r>
                        </m:den>
                      </m:f>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𝑟</m:t>
                          </m:r>
                        </m:num>
                        <m:den>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𝑇</m:t>
                              </m:r>
                            </m:e>
                            <m:sup>
                              <m:r>
                                <a:rPr lang="en-US" sz="1800" b="0" i="1" smtClean="0">
                                  <a:latin typeface="Cambria Math" panose="02040503050406030204" pitchFamily="18" charset="0"/>
                                  <a:ea typeface="Cambria Math" panose="02040503050406030204" pitchFamily="18" charset="0"/>
                                </a:rPr>
                                <m:t>2</m:t>
                              </m:r>
                            </m:sup>
                          </m:sSup>
                        </m:den>
                      </m:f>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1</m:t>
                          </m:r>
                        </m:num>
                        <m:den>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𝑟</m:t>
                              </m:r>
                            </m:e>
                            <m:sup>
                              <m:r>
                                <a:rPr lang="en-US" sz="1800" b="0" i="1" smtClean="0">
                                  <a:latin typeface="Cambria Math" panose="02040503050406030204" pitchFamily="18" charset="0"/>
                                  <a:ea typeface="Cambria Math" panose="02040503050406030204" pitchFamily="18" charset="0"/>
                                </a:rPr>
                                <m:t>2</m:t>
                              </m:r>
                            </m:sup>
                          </m:sSup>
                        </m:den>
                      </m:f>
                    </m:oMath>
                  </m:oMathPara>
                </a14:m>
                <a:endParaRPr lang="en-TW" sz="1800" dirty="0"/>
              </a:p>
            </p:txBody>
          </p:sp>
        </mc:Choice>
        <mc:Fallback xmlns="">
          <p:sp>
            <p:nvSpPr>
              <p:cNvPr id="3" name="TextBox 2">
                <a:extLst>
                  <a:ext uri="{FF2B5EF4-FFF2-40B4-BE49-F238E27FC236}">
                    <a16:creationId xmlns:a16="http://schemas.microsoft.com/office/drawing/2014/main" id="{84D10566-6EC6-0A42-A79D-F2400986AE36}"/>
                  </a:ext>
                </a:extLst>
              </p:cNvPr>
              <p:cNvSpPr txBox="1">
                <a:spLocks noRot="1" noChangeAspect="1" noMove="1" noResize="1" noEditPoints="1" noAdjustHandles="1" noChangeArrowheads="1" noChangeShapeType="1" noTextEdit="1"/>
              </p:cNvSpPr>
              <p:nvPr/>
            </p:nvSpPr>
            <p:spPr bwMode="auto">
              <a:xfrm>
                <a:off x="4067373" y="4094717"/>
                <a:ext cx="2286000" cy="663195"/>
              </a:xfrm>
              <a:prstGeom prst="rect">
                <a:avLst/>
              </a:prstGeom>
              <a:blipFill>
                <a:blip r:embed="rId5"/>
                <a:stretch>
                  <a:fillRect b="-1887"/>
                </a:stretch>
              </a:blipFill>
              <a:ln w="9525">
                <a:noFill/>
                <a:miter lim="800000"/>
                <a:headEnd/>
                <a:tailEnd/>
              </a:ln>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51"/>
                                        </p:tgtEl>
                                        <p:attrNameLst>
                                          <p:attrName>style.visibility</p:attrName>
                                        </p:attrNameLst>
                                      </p:cBhvr>
                                      <p:to>
                                        <p:strVal val="visible"/>
                                      </p:to>
                                    </p:set>
                                    <p:anim calcmode="lin" valueType="num">
                                      <p:cBhvr additive="base">
                                        <p:cTn id="7" dur="500" fill="hold"/>
                                        <p:tgtEl>
                                          <p:spTgt spid="6151"/>
                                        </p:tgtEl>
                                        <p:attrNameLst>
                                          <p:attrName>ppt_x</p:attrName>
                                        </p:attrNameLst>
                                      </p:cBhvr>
                                      <p:tavLst>
                                        <p:tav tm="0">
                                          <p:val>
                                            <p:strVal val="#ppt_x"/>
                                          </p:val>
                                        </p:tav>
                                        <p:tav tm="100000">
                                          <p:val>
                                            <p:strVal val="#ppt_x"/>
                                          </p:val>
                                        </p:tav>
                                      </p:tavLst>
                                    </p:anim>
                                    <p:anim calcmode="lin" valueType="num">
                                      <p:cBhvr additive="base">
                                        <p:cTn id="8" dur="500" fill="hold"/>
                                        <p:tgtEl>
                                          <p:spTgt spid="61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56"/>
                                        </p:tgtEl>
                                        <p:attrNameLst>
                                          <p:attrName>style.visibility</p:attrName>
                                        </p:attrNameLst>
                                      </p:cBhvr>
                                      <p:to>
                                        <p:strVal val="visible"/>
                                      </p:to>
                                    </p:set>
                                    <p:anim calcmode="lin" valueType="num">
                                      <p:cBhvr additive="base">
                                        <p:cTn id="11" dur="500" fill="hold"/>
                                        <p:tgtEl>
                                          <p:spTgt spid="6156"/>
                                        </p:tgtEl>
                                        <p:attrNameLst>
                                          <p:attrName>ppt_x</p:attrName>
                                        </p:attrNameLst>
                                      </p:cBhvr>
                                      <p:tavLst>
                                        <p:tav tm="0">
                                          <p:val>
                                            <p:strVal val="#ppt_x"/>
                                          </p:val>
                                        </p:tav>
                                        <p:tav tm="100000">
                                          <p:val>
                                            <p:strVal val="#ppt_x"/>
                                          </p:val>
                                        </p:tav>
                                      </p:tavLst>
                                    </p:anim>
                                    <p:anim calcmode="lin" valueType="num">
                                      <p:cBhvr additive="base">
                                        <p:cTn id="12" dur="500" fill="hold"/>
                                        <p:tgtEl>
                                          <p:spTgt spid="615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 calcmode="lin" valueType="num">
                                      <p:cBhvr additive="base">
                                        <p:cTn id="15" dur="500" fill="hold"/>
                                        <p:tgtEl>
                                          <p:spTgt spid="6148"/>
                                        </p:tgtEl>
                                        <p:attrNameLst>
                                          <p:attrName>ppt_x</p:attrName>
                                        </p:attrNameLst>
                                      </p:cBhvr>
                                      <p:tavLst>
                                        <p:tav tm="0">
                                          <p:val>
                                            <p:strVal val="#ppt_x"/>
                                          </p:val>
                                        </p:tav>
                                        <p:tav tm="100000">
                                          <p:val>
                                            <p:strVal val="#ppt_x"/>
                                          </p:val>
                                        </p:tav>
                                      </p:tavLst>
                                    </p:anim>
                                    <p:anim calcmode="lin" valueType="num">
                                      <p:cBhvr additive="base">
                                        <p:cTn id="16" dur="500" fill="hold"/>
                                        <p:tgtEl>
                                          <p:spTgt spid="614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49"/>
                                        </p:tgtEl>
                                        <p:attrNameLst>
                                          <p:attrName>style.visibility</p:attrName>
                                        </p:attrNameLst>
                                      </p:cBhvr>
                                      <p:to>
                                        <p:strVal val="visible"/>
                                      </p:to>
                                    </p:set>
                                    <p:anim calcmode="lin" valueType="num">
                                      <p:cBhvr additive="base">
                                        <p:cTn id="25" dur="500" fill="hold"/>
                                        <p:tgtEl>
                                          <p:spTgt spid="6149"/>
                                        </p:tgtEl>
                                        <p:attrNameLst>
                                          <p:attrName>ppt_x</p:attrName>
                                        </p:attrNameLst>
                                      </p:cBhvr>
                                      <p:tavLst>
                                        <p:tav tm="0">
                                          <p:val>
                                            <p:strVal val="#ppt_x"/>
                                          </p:val>
                                        </p:tav>
                                        <p:tav tm="100000">
                                          <p:val>
                                            <p:strVal val="#ppt_x"/>
                                          </p:val>
                                        </p:tav>
                                      </p:tavLst>
                                    </p:anim>
                                    <p:anim calcmode="lin" valueType="num">
                                      <p:cBhvr additive="base">
                                        <p:cTn id="26" dur="500" fill="hold"/>
                                        <p:tgtEl>
                                          <p:spTgt spid="614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253"/>
                                        </p:tgtEl>
                                        <p:attrNameLst>
                                          <p:attrName>style.visibility</p:attrName>
                                        </p:attrNameLst>
                                      </p:cBhvr>
                                      <p:to>
                                        <p:strVal val="visible"/>
                                      </p:to>
                                    </p:set>
                                    <p:anim calcmode="lin" valueType="num">
                                      <p:cBhvr additive="base">
                                        <p:cTn id="29" dur="500" fill="hold"/>
                                        <p:tgtEl>
                                          <p:spTgt spid="10253"/>
                                        </p:tgtEl>
                                        <p:attrNameLst>
                                          <p:attrName>ppt_x</p:attrName>
                                        </p:attrNameLst>
                                      </p:cBhvr>
                                      <p:tavLst>
                                        <p:tav tm="0">
                                          <p:val>
                                            <p:strVal val="#ppt_x"/>
                                          </p:val>
                                        </p:tav>
                                        <p:tav tm="100000">
                                          <p:val>
                                            <p:strVal val="#ppt_x"/>
                                          </p:val>
                                        </p:tav>
                                      </p:tavLst>
                                    </p:anim>
                                    <p:anim calcmode="lin" valueType="num">
                                      <p:cBhvr additive="base">
                                        <p:cTn id="30" dur="500" fill="hold"/>
                                        <p:tgtEl>
                                          <p:spTgt spid="1025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xit" presetSubtype="4" fill="hold" nodeType="clickEffect">
                                  <p:stCondLst>
                                    <p:cond delay="0"/>
                                  </p:stCondLst>
                                  <p:childTnLst>
                                    <p:anim calcmode="lin" valueType="num">
                                      <p:cBhvr additive="base">
                                        <p:cTn id="38" dur="500"/>
                                        <p:tgtEl>
                                          <p:spTgt spid="12"/>
                                        </p:tgtEl>
                                        <p:attrNameLst>
                                          <p:attrName>ppt_x</p:attrName>
                                        </p:attrNameLst>
                                      </p:cBhvr>
                                      <p:tavLst>
                                        <p:tav tm="0">
                                          <p:val>
                                            <p:strVal val="ppt_x"/>
                                          </p:val>
                                        </p:tav>
                                        <p:tav tm="100000">
                                          <p:val>
                                            <p:strVal val="ppt_x"/>
                                          </p:val>
                                        </p:tav>
                                      </p:tavLst>
                                    </p:anim>
                                    <p:anim calcmode="lin" valueType="num">
                                      <p:cBhvr additive="base">
                                        <p:cTn id="39" dur="500"/>
                                        <p:tgtEl>
                                          <p:spTgt spid="12"/>
                                        </p:tgtEl>
                                        <p:attrNameLst>
                                          <p:attrName>ppt_y</p:attrName>
                                        </p:attrNameLst>
                                      </p:cBhvr>
                                      <p:tavLst>
                                        <p:tav tm="0">
                                          <p:val>
                                            <p:strVal val="ppt_y"/>
                                          </p:val>
                                        </p:tav>
                                        <p:tav tm="100000">
                                          <p:val>
                                            <p:strVal val="1+ppt_h/2"/>
                                          </p:val>
                                        </p:tav>
                                      </p:tavLst>
                                    </p:anim>
                                    <p:set>
                                      <p:cBhvr>
                                        <p:cTn id="40" dur="1" fill="hold">
                                          <p:stCondLst>
                                            <p:cond delay="499"/>
                                          </p:stCondLst>
                                        </p:cTn>
                                        <p:tgtEl>
                                          <p:spTgt spid="12"/>
                                        </p:tgtEl>
                                        <p:attrNameLst>
                                          <p:attrName>style.visibility</p:attrName>
                                        </p:attrNameLst>
                                      </p:cBhvr>
                                      <p:to>
                                        <p:strVal val="hidden"/>
                                      </p:to>
                                    </p:set>
                                  </p:childTnLst>
                                </p:cTn>
                              </p:par>
                              <p:par>
                                <p:cTn id="41" presetID="2" presetClass="entr" presetSubtype="4" fill="hold" grpId="0" nodeType="withEffect">
                                  <p:stCondLst>
                                    <p:cond delay="0"/>
                                  </p:stCondLst>
                                  <p:childTnLst>
                                    <p:set>
                                      <p:cBhvr>
                                        <p:cTn id="42" dur="1" fill="hold">
                                          <p:stCondLst>
                                            <p:cond delay="0"/>
                                          </p:stCondLst>
                                        </p:cTn>
                                        <p:tgtEl>
                                          <p:spTgt spid="6153"/>
                                        </p:tgtEl>
                                        <p:attrNameLst>
                                          <p:attrName>style.visibility</p:attrName>
                                        </p:attrNameLst>
                                      </p:cBhvr>
                                      <p:to>
                                        <p:strVal val="visible"/>
                                      </p:to>
                                    </p:set>
                                    <p:anim calcmode="lin" valueType="num">
                                      <p:cBhvr additive="base">
                                        <p:cTn id="43" dur="500" fill="hold"/>
                                        <p:tgtEl>
                                          <p:spTgt spid="6153"/>
                                        </p:tgtEl>
                                        <p:attrNameLst>
                                          <p:attrName>ppt_x</p:attrName>
                                        </p:attrNameLst>
                                      </p:cBhvr>
                                      <p:tavLst>
                                        <p:tav tm="0">
                                          <p:val>
                                            <p:strVal val="#ppt_x"/>
                                          </p:val>
                                        </p:tav>
                                        <p:tav tm="100000">
                                          <p:val>
                                            <p:strVal val="#ppt_x"/>
                                          </p:val>
                                        </p:tav>
                                      </p:tavLst>
                                    </p:anim>
                                    <p:anim calcmode="lin" valueType="num">
                                      <p:cBhvr additive="base">
                                        <p:cTn id="44" dur="500" fill="hold"/>
                                        <p:tgtEl>
                                          <p:spTgt spid="615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150"/>
                                        </p:tgtEl>
                                        <p:attrNameLst>
                                          <p:attrName>style.visibility</p:attrName>
                                        </p:attrNameLst>
                                      </p:cBhvr>
                                      <p:to>
                                        <p:strVal val="visible"/>
                                      </p:to>
                                    </p:set>
                                    <p:anim calcmode="lin" valueType="num">
                                      <p:cBhvr additive="base">
                                        <p:cTn id="47" dur="500" fill="hold"/>
                                        <p:tgtEl>
                                          <p:spTgt spid="6150"/>
                                        </p:tgtEl>
                                        <p:attrNameLst>
                                          <p:attrName>ppt_x</p:attrName>
                                        </p:attrNameLst>
                                      </p:cBhvr>
                                      <p:tavLst>
                                        <p:tav tm="0">
                                          <p:val>
                                            <p:strVal val="#ppt_x"/>
                                          </p:val>
                                        </p:tav>
                                        <p:tav tm="100000">
                                          <p:val>
                                            <p:strVal val="#ppt_x"/>
                                          </p:val>
                                        </p:tav>
                                      </p:tavLst>
                                    </p:anim>
                                    <p:anim calcmode="lin" valueType="num">
                                      <p:cBhvr additive="base">
                                        <p:cTn id="48" dur="500" fill="hold"/>
                                        <p:tgtEl>
                                          <p:spTgt spid="615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P spid="6150" grpId="0"/>
      <p:bldP spid="6151" grpId="0"/>
      <p:bldP spid="6153" grpId="0"/>
      <p:bldP spid="6156" grpId="0"/>
      <p:bldP spid="10253" grpId="0"/>
      <p:bldP spid="2" grpId="0" animBg="1"/>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ext Box 22"/>
          <p:cNvSpPr txBox="1">
            <a:spLocks noChangeArrowheads="1"/>
          </p:cNvSpPr>
          <p:nvPr/>
        </p:nvSpPr>
        <p:spPr bwMode="auto">
          <a:xfrm>
            <a:off x="1571625" y="2143125"/>
            <a:ext cx="2016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2000"/>
              <a:t>運動方程式：</a:t>
            </a:r>
          </a:p>
        </p:txBody>
      </p:sp>
      <p:pic>
        <p:nvPicPr>
          <p:cNvPr id="99332" name="Picture 2" descr="F04_14"/>
          <p:cNvPicPr>
            <a:picLocks noChangeAspect="1" noChangeArrowheads="1"/>
          </p:cNvPicPr>
          <p:nvPr/>
        </p:nvPicPr>
        <p:blipFill>
          <a:blip r:embed="rId2">
            <a:extLst>
              <a:ext uri="{28A0092B-C50C-407E-A947-70E740481C1C}">
                <a14:useLocalDpi xmlns:a14="http://schemas.microsoft.com/office/drawing/2010/main" val="0"/>
              </a:ext>
            </a:extLst>
          </a:blip>
          <a:srcRect l="11403" t="4861" r="15903" b="17342"/>
          <a:stretch>
            <a:fillRect/>
          </a:stretch>
        </p:blipFill>
        <p:spPr bwMode="auto">
          <a:xfrm>
            <a:off x="285750" y="3143250"/>
            <a:ext cx="36433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直線單箭頭接點 13"/>
          <p:cNvCxnSpPr/>
          <p:nvPr/>
        </p:nvCxnSpPr>
        <p:spPr>
          <a:xfrm rot="16200000" flipH="1">
            <a:off x="1781969" y="4393407"/>
            <a:ext cx="642937" cy="571500"/>
          </a:xfrm>
          <a:prstGeom prst="straightConnector1">
            <a:avLst/>
          </a:prstGeom>
          <a:ln w="50800">
            <a:solidFill>
              <a:srgbClr val="CC0099"/>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rot="16200000" flipV="1">
            <a:off x="1139031" y="3679032"/>
            <a:ext cx="714375" cy="64293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aphicFrame>
        <p:nvGraphicFramePr>
          <p:cNvPr id="99335" name="Object 13"/>
          <p:cNvGraphicFramePr>
            <a:graphicFrameLocks noChangeAspect="1"/>
          </p:cNvGraphicFramePr>
          <p:nvPr/>
        </p:nvGraphicFramePr>
        <p:xfrm>
          <a:off x="2389188" y="4643438"/>
          <a:ext cx="277812" cy="388937"/>
        </p:xfrm>
        <a:graphic>
          <a:graphicData uri="http://schemas.openxmlformats.org/presentationml/2006/ole">
            <mc:AlternateContent xmlns:mc="http://schemas.openxmlformats.org/markup-compatibility/2006">
              <mc:Choice xmlns:v="urn:schemas-microsoft-com:vml" Requires="v">
                <p:oleObj name="方程式" r:id="rId3" imgW="126725" imgH="177415" progId="Equation.3">
                  <p:embed/>
                </p:oleObj>
              </mc:Choice>
              <mc:Fallback>
                <p:oleObj name="方程式" r:id="rId3" imgW="126725" imgH="177415" progId="Equation.3">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4643438"/>
                        <a:ext cx="277812" cy="388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9337" name="文字方塊 17"/>
          <p:cNvSpPr txBox="1">
            <a:spLocks noChangeArrowheads="1"/>
          </p:cNvSpPr>
          <p:nvPr/>
        </p:nvSpPr>
        <p:spPr bwMode="auto">
          <a:xfrm>
            <a:off x="2484438" y="5516563"/>
            <a:ext cx="3929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這個方程式可以用數值方法來解：</a:t>
            </a:r>
          </a:p>
        </p:txBody>
      </p:sp>
      <p:sp>
        <p:nvSpPr>
          <p:cNvPr id="99338" name="文字方塊 11"/>
          <p:cNvSpPr txBox="1">
            <a:spLocks noChangeArrowheads="1"/>
          </p:cNvSpPr>
          <p:nvPr/>
        </p:nvSpPr>
        <p:spPr bwMode="auto">
          <a:xfrm>
            <a:off x="4211638" y="3573463"/>
            <a:ext cx="3024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這個方程式非常複雜。</a:t>
            </a:r>
          </a:p>
        </p:txBody>
      </p:sp>
      <p:sp>
        <p:nvSpPr>
          <p:cNvPr id="99339" name="文字方塊 12"/>
          <p:cNvSpPr txBox="1">
            <a:spLocks noChangeArrowheads="1"/>
          </p:cNvSpPr>
          <p:nvPr/>
        </p:nvSpPr>
        <p:spPr bwMode="auto">
          <a:xfrm>
            <a:off x="4211638" y="4076700"/>
            <a:ext cx="4392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但對電腦來說，也就是加減乘除而已！</a:t>
            </a:r>
          </a:p>
        </p:txBody>
      </p:sp>
      <p:sp>
        <p:nvSpPr>
          <p:cNvPr id="99340" name="Text Box 3"/>
          <p:cNvSpPr txBox="1">
            <a:spLocks noChangeArrowheads="1"/>
          </p:cNvSpPr>
          <p:nvPr/>
        </p:nvSpPr>
        <p:spPr bwMode="auto">
          <a:xfrm>
            <a:off x="1908175" y="1268413"/>
            <a:ext cx="4949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solidFill>
                  <a:srgbClr val="FF0000"/>
                </a:solidFill>
                <a:latin typeface="Arial" pitchFamily="34" charset="0"/>
              </a:rPr>
              <a:t>空氣阻力大小與速度平方成正比時的拋體運動</a:t>
            </a:r>
          </a:p>
        </p:txBody>
      </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3CD61ABC-0534-5B42-98F0-D4D00E808927}"/>
                  </a:ext>
                </a:extLst>
              </p:cNvPr>
              <p:cNvSpPr txBox="1"/>
              <p:nvPr/>
            </p:nvSpPr>
            <p:spPr bwMode="auto">
              <a:xfrm>
                <a:off x="4245310" y="2069975"/>
                <a:ext cx="2337948" cy="563680"/>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𝐷</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rad>
                        <m:radPr>
                          <m:degHide m:val="on"/>
                          <m:ctrlPr>
                            <a:rPr lang="en-US" altLang="zh-TW" sz="1800" i="1" smtClean="0">
                              <a:latin typeface="Cambria Math" panose="02040503050406030204" pitchFamily="18" charset="0"/>
                            </a:rPr>
                          </m:ctrlPr>
                        </m:radPr>
                        <m:deg/>
                        <m:e>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𝑥</m:t>
                              </m:r>
                            </m:sub>
                            <m:sup>
                              <m:r>
                                <a:rPr lang="en-US" altLang="zh-TW" sz="1800" b="0" i="1" smtClean="0">
                                  <a:latin typeface="Cambria Math" panose="02040503050406030204" pitchFamily="18" charset="0"/>
                                </a:rPr>
                                <m:t>2</m:t>
                              </m:r>
                            </m:sup>
                          </m:sSubSup>
                          <m:r>
                            <a:rPr lang="en-US" altLang="zh-TW" sz="1800" b="0" i="1" smtClean="0">
                              <a:latin typeface="Cambria Math" panose="02040503050406030204" pitchFamily="18" charset="0"/>
                            </a:rPr>
                            <m:t>+</m:t>
                          </m:r>
                          <m:sSubSup>
                            <m:sSubSupPr>
                              <m:ctrlPr>
                                <a:rPr lang="en-US" altLang="zh-TW" sz="1800" b="0" i="1" smtClean="0">
                                  <a:latin typeface="Cambria Math" panose="02040503050406030204" pitchFamily="18" charset="0"/>
                                </a:rPr>
                              </m:ctrlPr>
                            </m:sSubSup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𝑦</m:t>
                              </m:r>
                            </m:sub>
                            <m:sup>
                              <m:r>
                                <a:rPr lang="en-US" altLang="zh-TW" sz="1800" b="0" i="1" smtClean="0">
                                  <a:latin typeface="Cambria Math" panose="02040503050406030204" pitchFamily="18" charset="0"/>
                                </a:rPr>
                                <m:t>2</m:t>
                              </m:r>
                            </m:sup>
                          </m:sSubSup>
                        </m:e>
                      </m:rad>
                    </m:oMath>
                  </m:oMathPara>
                </a14:m>
                <a:endParaRPr kumimoji="1" lang="zh-TW" altLang="en-US" sz="1800" dirty="0"/>
              </a:p>
            </p:txBody>
          </p:sp>
        </mc:Choice>
        <mc:Fallback xmlns="">
          <p:sp>
            <p:nvSpPr>
              <p:cNvPr id="16" name="文字方塊 15">
                <a:extLst>
                  <a:ext uri="{FF2B5EF4-FFF2-40B4-BE49-F238E27FC236}">
                    <a16:creationId xmlns:a16="http://schemas.microsoft.com/office/drawing/2014/main" id="{3CD61ABC-0534-5B42-98F0-D4D00E808927}"/>
                  </a:ext>
                </a:extLst>
              </p:cNvPr>
              <p:cNvSpPr txBox="1">
                <a:spLocks noRot="1" noChangeAspect="1" noMove="1" noResize="1" noEditPoints="1" noAdjustHandles="1" noChangeArrowheads="1" noChangeShapeType="1" noTextEdit="1"/>
              </p:cNvSpPr>
              <p:nvPr/>
            </p:nvSpPr>
            <p:spPr bwMode="auto">
              <a:xfrm>
                <a:off x="4245310" y="2069975"/>
                <a:ext cx="2337948" cy="563680"/>
              </a:xfrm>
              <a:prstGeom prst="rect">
                <a:avLst/>
              </a:prstGeom>
              <a:blipFill>
                <a:blip r:embed="rId8"/>
                <a:stretch>
                  <a:fillRect l="-1622" t="-2222" r="-541" b="-6667"/>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68264122-EDE0-234A-8365-F098876D026A}"/>
                  </a:ext>
                </a:extLst>
              </p:cNvPr>
              <p:cNvSpPr txBox="1"/>
              <p:nvPr/>
            </p:nvSpPr>
            <p:spPr bwMode="auto">
              <a:xfrm>
                <a:off x="4245310" y="2799133"/>
                <a:ext cx="2793008" cy="563680"/>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𝐷</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rad>
                        <m:radPr>
                          <m:degHide m:val="on"/>
                          <m:ctrlPr>
                            <a:rPr lang="en-US" altLang="zh-TW" sz="1800" i="1" smtClean="0">
                              <a:latin typeface="Cambria Math" panose="02040503050406030204" pitchFamily="18" charset="0"/>
                            </a:rPr>
                          </m:ctrlPr>
                        </m:radPr>
                        <m:deg/>
                        <m:e>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𝑥</m:t>
                              </m:r>
                            </m:sub>
                            <m:sup>
                              <m:r>
                                <a:rPr lang="en-US" altLang="zh-TW" sz="1800" b="0" i="1" smtClean="0">
                                  <a:latin typeface="Cambria Math" panose="02040503050406030204" pitchFamily="18" charset="0"/>
                                </a:rPr>
                                <m:t>2</m:t>
                              </m:r>
                            </m:sup>
                          </m:sSubSup>
                          <m:r>
                            <a:rPr lang="en-US" altLang="zh-TW" sz="1800" b="0" i="1" smtClean="0">
                              <a:latin typeface="Cambria Math" panose="02040503050406030204" pitchFamily="18" charset="0"/>
                            </a:rPr>
                            <m:t>+</m:t>
                          </m:r>
                          <m:sSubSup>
                            <m:sSubSupPr>
                              <m:ctrlPr>
                                <a:rPr lang="en-US" altLang="zh-TW" sz="1800" b="0" i="1" smtClean="0">
                                  <a:latin typeface="Cambria Math" panose="02040503050406030204" pitchFamily="18" charset="0"/>
                                </a:rPr>
                              </m:ctrlPr>
                            </m:sSubSup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𝑦</m:t>
                              </m:r>
                            </m:sub>
                            <m:sup>
                              <m:r>
                                <a:rPr lang="en-US" altLang="zh-TW" sz="1800" b="0" i="1" smtClean="0">
                                  <a:latin typeface="Cambria Math" panose="02040503050406030204" pitchFamily="18" charset="0"/>
                                </a:rPr>
                                <m:t>2</m:t>
                              </m:r>
                            </m:sup>
                          </m:sSubSup>
                        </m:e>
                      </m:rad>
                    </m:oMath>
                  </m:oMathPara>
                </a14:m>
                <a:endParaRPr kumimoji="1" lang="zh-TW" altLang="en-US" sz="1800" dirty="0"/>
              </a:p>
            </p:txBody>
          </p:sp>
        </mc:Choice>
        <mc:Fallback xmlns="">
          <p:sp>
            <p:nvSpPr>
              <p:cNvPr id="17" name="文字方塊 16">
                <a:extLst>
                  <a:ext uri="{FF2B5EF4-FFF2-40B4-BE49-F238E27FC236}">
                    <a16:creationId xmlns:a16="http://schemas.microsoft.com/office/drawing/2014/main" id="{68264122-EDE0-234A-8365-F098876D026A}"/>
                  </a:ext>
                </a:extLst>
              </p:cNvPr>
              <p:cNvSpPr txBox="1">
                <a:spLocks noRot="1" noChangeAspect="1" noMove="1" noResize="1" noEditPoints="1" noAdjustHandles="1" noChangeArrowheads="1" noChangeShapeType="1" noTextEdit="1"/>
              </p:cNvSpPr>
              <p:nvPr/>
            </p:nvSpPr>
            <p:spPr bwMode="auto">
              <a:xfrm>
                <a:off x="4245310" y="2799133"/>
                <a:ext cx="2793008" cy="563680"/>
              </a:xfrm>
              <a:prstGeom prst="rect">
                <a:avLst/>
              </a:prstGeom>
              <a:blipFill>
                <a:blip r:embed="rId9"/>
                <a:stretch>
                  <a:fillRect b="-6522"/>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F6BEDBC0-8615-EF4B-AB05-7DD76395EC4D}"/>
                  </a:ext>
                </a:extLst>
              </p:cNvPr>
              <p:cNvSpPr txBox="1"/>
              <p:nvPr/>
            </p:nvSpPr>
            <p:spPr bwMode="auto">
              <a:xfrm>
                <a:off x="1116746" y="3237983"/>
                <a:ext cx="295786" cy="310598"/>
              </a:xfrm>
              <a:prstGeom prst="rect">
                <a:avLst/>
              </a:prstGeom>
              <a:solidFill>
                <a:schemeClr val="bg1"/>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zh-TW" altLang="en-US" sz="1800" i="1" dirty="0" smtClean="0">
                              <a:latin typeface="Cambria Math" panose="02040503050406030204" pitchFamily="18" charset="0"/>
                            </a:rPr>
                          </m:ctrlPr>
                        </m:sSubPr>
                        <m:e>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𝐹</m:t>
                              </m:r>
                            </m:e>
                          </m:acc>
                        </m:e>
                        <m:sub>
                          <m:r>
                            <a:rPr lang="en-US" altLang="zh-TW" sz="1800" b="0" i="1" dirty="0" smtClean="0">
                              <a:latin typeface="Cambria Math" panose="02040503050406030204" pitchFamily="18" charset="0"/>
                            </a:rPr>
                            <m:t>𝑑</m:t>
                          </m:r>
                        </m:sub>
                      </m:sSub>
                    </m:oMath>
                  </m:oMathPara>
                </a14:m>
                <a:endParaRPr kumimoji="1" lang="zh-TW" altLang="en-US" sz="1800" dirty="0"/>
              </a:p>
            </p:txBody>
          </p:sp>
        </mc:Choice>
        <mc:Fallback xmlns="">
          <p:sp>
            <p:nvSpPr>
              <p:cNvPr id="19" name="文字方塊 18">
                <a:extLst>
                  <a:ext uri="{FF2B5EF4-FFF2-40B4-BE49-F238E27FC236}">
                    <a16:creationId xmlns:a16="http://schemas.microsoft.com/office/drawing/2014/main" id="{F6BEDBC0-8615-EF4B-AB05-7DD76395EC4D}"/>
                  </a:ext>
                </a:extLst>
              </p:cNvPr>
              <p:cNvSpPr txBox="1">
                <a:spLocks noRot="1" noChangeAspect="1" noMove="1" noResize="1" noEditPoints="1" noAdjustHandles="1" noChangeArrowheads="1" noChangeShapeType="1" noTextEdit="1"/>
              </p:cNvSpPr>
              <p:nvPr/>
            </p:nvSpPr>
            <p:spPr bwMode="auto">
              <a:xfrm>
                <a:off x="1116746" y="3237983"/>
                <a:ext cx="295786" cy="310598"/>
              </a:xfrm>
              <a:prstGeom prst="rect">
                <a:avLst/>
              </a:prstGeom>
              <a:blipFill>
                <a:blip r:embed="rId10"/>
                <a:stretch>
                  <a:fillRect l="-12500" t="-28000" b="-1200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B240D92B-95BE-A24E-82F6-90B268EF2EFB}"/>
                  </a:ext>
                </a:extLst>
              </p:cNvPr>
              <p:cNvSpPr txBox="1"/>
              <p:nvPr/>
            </p:nvSpPr>
            <p:spPr bwMode="auto">
              <a:xfrm>
                <a:off x="1438191" y="4621422"/>
                <a:ext cx="266868" cy="339517"/>
              </a:xfrm>
              <a:prstGeom prst="rect">
                <a:avLst/>
              </a:prstGeom>
              <a:solidFill>
                <a:schemeClr val="bg1"/>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zh-TW" altLang="en-US" sz="1800" i="1" dirty="0" smtClean="0">
                              <a:latin typeface="Cambria Math" panose="02040503050406030204" pitchFamily="18" charset="0"/>
                            </a:rPr>
                          </m:ctrlPr>
                        </m:sSubPr>
                        <m:e>
                          <m:acc>
                            <m:accPr>
                              <m:chr m:val="⃗"/>
                              <m:ctrlPr>
                                <a:rPr lang="en-US" altLang="zh-TW" sz="1800" i="1">
                                  <a:latin typeface="Cambria Math" panose="02040503050406030204" pitchFamily="18" charset="0"/>
                                </a:rPr>
                              </m:ctrlPr>
                            </m:accPr>
                            <m:e>
                              <m:r>
                                <a:rPr lang="en-US" altLang="zh-TW" sz="1800" i="1">
                                  <a:latin typeface="Cambria Math" panose="02040503050406030204" pitchFamily="18" charset="0"/>
                                </a:rPr>
                                <m:t>𝐹</m:t>
                              </m:r>
                            </m:e>
                          </m:acc>
                        </m:e>
                        <m:sub>
                          <m:r>
                            <a:rPr lang="en-US" altLang="zh-TW" sz="1800" b="0" i="1" smtClean="0">
                              <a:latin typeface="Cambria Math" panose="02040503050406030204" pitchFamily="18" charset="0"/>
                            </a:rPr>
                            <m:t>𝑔</m:t>
                          </m:r>
                        </m:sub>
                      </m:sSub>
                    </m:oMath>
                  </m:oMathPara>
                </a14:m>
                <a:endParaRPr kumimoji="1" lang="zh-TW" altLang="en-US" sz="1800" dirty="0"/>
              </a:p>
            </p:txBody>
          </p:sp>
        </mc:Choice>
        <mc:Fallback xmlns="">
          <p:sp>
            <p:nvSpPr>
              <p:cNvPr id="20" name="文字方塊 19">
                <a:extLst>
                  <a:ext uri="{FF2B5EF4-FFF2-40B4-BE49-F238E27FC236}">
                    <a16:creationId xmlns:a16="http://schemas.microsoft.com/office/drawing/2014/main" id="{B240D92B-95BE-A24E-82F6-90B268EF2EFB}"/>
                  </a:ext>
                </a:extLst>
              </p:cNvPr>
              <p:cNvSpPr txBox="1">
                <a:spLocks noRot="1" noChangeAspect="1" noMove="1" noResize="1" noEditPoints="1" noAdjustHandles="1" noChangeArrowheads="1" noChangeShapeType="1" noTextEdit="1"/>
              </p:cNvSpPr>
              <p:nvPr/>
            </p:nvSpPr>
            <p:spPr bwMode="auto">
              <a:xfrm>
                <a:off x="1438191" y="4621422"/>
                <a:ext cx="266868" cy="339517"/>
              </a:xfrm>
              <a:prstGeom prst="rect">
                <a:avLst/>
              </a:prstGeom>
              <a:blipFill>
                <a:blip r:embed="rId11"/>
                <a:stretch>
                  <a:fillRect l="-13636" t="-25000" r="-4545" b="-14286"/>
                </a:stretch>
              </a:blipFill>
              <a:ln w="9525">
                <a:noFill/>
                <a:miter lim="800000"/>
                <a:headEnd/>
                <a:tailEnd/>
              </a:ln>
            </p:spPr>
            <p:txBody>
              <a:bodyPr/>
              <a:lstStyle/>
              <a:p>
                <a:r>
                  <a:rPr lang="zh-TW" altLang="en-US">
                    <a:noFill/>
                  </a:rPr>
                  <a:t> </a:t>
                </a:r>
              </a:p>
            </p:txBody>
          </p:sp>
        </mc:Fallback>
      </mc:AlternateContent>
      <p:cxnSp>
        <p:nvCxnSpPr>
          <p:cNvPr id="3" name="直線箭頭接點 2">
            <a:extLst>
              <a:ext uri="{FF2B5EF4-FFF2-40B4-BE49-F238E27FC236}">
                <a16:creationId xmlns:a16="http://schemas.microsoft.com/office/drawing/2014/main" id="{BB65B7EB-B230-C542-9430-5524089537C1}"/>
              </a:ext>
            </a:extLst>
          </p:cNvPr>
          <p:cNvCxnSpPr/>
          <p:nvPr/>
        </p:nvCxnSpPr>
        <p:spPr>
          <a:xfrm>
            <a:off x="1817686" y="4357688"/>
            <a:ext cx="0" cy="134381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圖片 1" descr="snap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0538" y="857250"/>
            <a:ext cx="81629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圖片 1" descr="snap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38238"/>
            <a:ext cx="91440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1378" name="Object 2"/>
          <p:cNvGraphicFramePr>
            <a:graphicFrameLocks noChangeAspect="1"/>
          </p:cNvGraphicFramePr>
          <p:nvPr/>
        </p:nvGraphicFramePr>
        <p:xfrm>
          <a:off x="2500313" y="3357563"/>
          <a:ext cx="515937" cy="284162"/>
        </p:xfrm>
        <a:graphic>
          <a:graphicData uri="http://schemas.openxmlformats.org/presentationml/2006/ole">
            <mc:AlternateContent xmlns:mc="http://schemas.openxmlformats.org/markup-compatibility/2006">
              <mc:Choice xmlns:v="urn:schemas-microsoft-com:vml" Requires="v">
                <p:oleObj name="方程式" r:id="rId3" imgW="253890" imgH="139639" progId="Equation.3">
                  <p:embed/>
                </p:oleObj>
              </mc:Choice>
              <mc:Fallback>
                <p:oleObj name="方程式" r:id="rId3" imgW="253890" imgH="139639"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3357563"/>
                        <a:ext cx="515937" cy="284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01379" name="Object 3"/>
          <p:cNvGraphicFramePr>
            <a:graphicFrameLocks noChangeAspect="1"/>
          </p:cNvGraphicFramePr>
          <p:nvPr/>
        </p:nvGraphicFramePr>
        <p:xfrm>
          <a:off x="1806575" y="3578225"/>
          <a:ext cx="619125" cy="414338"/>
        </p:xfrm>
        <a:graphic>
          <a:graphicData uri="http://schemas.openxmlformats.org/presentationml/2006/ole">
            <mc:AlternateContent xmlns:mc="http://schemas.openxmlformats.org/markup-compatibility/2006">
              <mc:Choice xmlns:v="urn:schemas-microsoft-com:vml" Requires="v">
                <p:oleObj name="方程式" r:id="rId5" imgW="304536" imgH="203024" progId="Equation.3">
                  <p:embed/>
                </p:oleObj>
              </mc:Choice>
              <mc:Fallback>
                <p:oleObj name="方程式" r:id="rId5" imgW="304536" imgH="203024"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6575" y="3578225"/>
                        <a:ext cx="619125"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掃瞄0001"/>
          <p:cNvPicPr>
            <a:picLocks noChangeAspect="1" noChangeArrowheads="1"/>
          </p:cNvPicPr>
          <p:nvPr/>
        </p:nvPicPr>
        <p:blipFill>
          <a:blip r:embed="rId2">
            <a:extLst>
              <a:ext uri="{28A0092B-C50C-407E-A947-70E740481C1C}">
                <a14:useLocalDpi xmlns:a14="http://schemas.microsoft.com/office/drawing/2010/main" val="0"/>
              </a:ext>
            </a:extLst>
          </a:blip>
          <a:srcRect l="43596" r="7358" b="73221"/>
          <a:stretch>
            <a:fillRect/>
          </a:stretch>
        </p:blipFill>
        <p:spPr bwMode="auto">
          <a:xfrm>
            <a:off x="357188" y="1643063"/>
            <a:ext cx="8289925"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ext Box 5"/>
          <p:cNvSpPr txBox="1">
            <a:spLocks noChangeArrowheads="1"/>
          </p:cNvSpPr>
          <p:nvPr/>
        </p:nvSpPr>
        <p:spPr bwMode="auto">
          <a:xfrm>
            <a:off x="3563938" y="765175"/>
            <a:ext cx="2735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2000">
                <a:solidFill>
                  <a:srgbClr val="FF0000"/>
                </a:solidFill>
              </a:rPr>
              <a:t>阻力對射程的影響</a:t>
            </a:r>
          </a:p>
        </p:txBody>
      </p:sp>
      <p:sp>
        <p:nvSpPr>
          <p:cNvPr id="102403" name="Text Box 6"/>
          <p:cNvSpPr txBox="1">
            <a:spLocks noChangeArrowheads="1"/>
          </p:cNvSpPr>
          <p:nvPr/>
        </p:nvSpPr>
        <p:spPr bwMode="auto">
          <a:xfrm>
            <a:off x="684213" y="5157788"/>
            <a:ext cx="30241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2000"/>
              <a:t>射程減少近一半</a:t>
            </a:r>
          </a:p>
        </p:txBody>
      </p:sp>
      <p:sp>
        <p:nvSpPr>
          <p:cNvPr id="102404" name="Text Box 8"/>
          <p:cNvSpPr txBox="1">
            <a:spLocks noChangeArrowheads="1"/>
          </p:cNvSpPr>
          <p:nvPr/>
        </p:nvSpPr>
        <p:spPr bwMode="auto">
          <a:xfrm>
            <a:off x="684213" y="5661025"/>
            <a:ext cx="2952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2000"/>
              <a:t>最大射程仰角降低</a:t>
            </a:r>
          </a:p>
        </p:txBody>
      </p:sp>
      <p:pic>
        <p:nvPicPr>
          <p:cNvPr id="6" name="Picture 4" descr="掃瞄0001"/>
          <p:cNvPicPr>
            <a:picLocks noChangeAspect="1" noChangeArrowheads="1"/>
          </p:cNvPicPr>
          <p:nvPr/>
        </p:nvPicPr>
        <p:blipFill>
          <a:blip r:embed="rId2">
            <a:extLst>
              <a:ext uri="{28A0092B-C50C-407E-A947-70E740481C1C}">
                <a14:useLocalDpi xmlns:a14="http://schemas.microsoft.com/office/drawing/2010/main" val="0"/>
              </a:ext>
            </a:extLst>
          </a:blip>
          <a:srcRect l="68681" t="11736" r="21471" b="75430"/>
          <a:stretch>
            <a:fillRect/>
          </a:stretch>
        </p:blipFill>
        <p:spPr bwMode="auto">
          <a:xfrm>
            <a:off x="3132138" y="549275"/>
            <a:ext cx="579755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Line 4"/>
          <p:cNvSpPr>
            <a:spLocks noChangeShapeType="1"/>
          </p:cNvSpPr>
          <p:nvPr/>
        </p:nvSpPr>
        <p:spPr bwMode="auto">
          <a:xfrm>
            <a:off x="1548903" y="1637023"/>
            <a:ext cx="6553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4994" name="Line 6"/>
          <p:cNvSpPr>
            <a:spLocks noChangeShapeType="1"/>
          </p:cNvSpPr>
          <p:nvPr/>
        </p:nvSpPr>
        <p:spPr bwMode="auto">
          <a:xfrm>
            <a:off x="1907678" y="2284723"/>
            <a:ext cx="720725"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4995" name="Text Box 7"/>
          <p:cNvSpPr txBox="1">
            <a:spLocks noChangeArrowheads="1"/>
          </p:cNvSpPr>
          <p:nvPr/>
        </p:nvSpPr>
        <p:spPr bwMode="auto">
          <a:xfrm>
            <a:off x="290015" y="2068823"/>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起始速度</a:t>
            </a:r>
          </a:p>
        </p:txBody>
      </p:sp>
      <p:sp>
        <p:nvSpPr>
          <p:cNvPr id="15" name="Text Box 8"/>
          <p:cNvSpPr txBox="1">
            <a:spLocks noChangeArrowheads="1"/>
          </p:cNvSpPr>
          <p:nvPr/>
        </p:nvSpPr>
        <p:spPr bwMode="auto">
          <a:xfrm>
            <a:off x="2233557" y="1717532"/>
            <a:ext cx="424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下一步走多遠由起始速度決定！</a:t>
            </a:r>
          </a:p>
        </p:txBody>
      </p:sp>
      <p:pic>
        <p:nvPicPr>
          <p:cNvPr id="85006" name="Picture 16" descr="http://www.geekscrunch.com/wp-content/uploads/2012/01/Angry-Birds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665" y="413061"/>
            <a:ext cx="15827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7" name="Text Box 7"/>
          <p:cNvSpPr txBox="1">
            <a:spLocks noChangeArrowheads="1"/>
          </p:cNvSpPr>
          <p:nvPr/>
        </p:nvSpPr>
        <p:spPr bwMode="auto">
          <a:xfrm>
            <a:off x="290015" y="1708461"/>
            <a:ext cx="1152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起始位置</a:t>
            </a:r>
          </a:p>
        </p:txBody>
      </p:sp>
      <mc:AlternateContent xmlns:mc="http://schemas.openxmlformats.org/markup-compatibility/2006" xmlns:a14="http://schemas.microsoft.com/office/drawing/2010/main">
        <mc:Choice Requires="a14">
          <p:sp>
            <p:nvSpPr>
              <p:cNvPr id="17" name="文字方塊 16"/>
              <p:cNvSpPr txBox="1"/>
              <p:nvPr/>
            </p:nvSpPr>
            <p:spPr bwMode="auto">
              <a:xfrm>
                <a:off x="2881524" y="774327"/>
                <a:ext cx="1009823" cy="634789"/>
              </a:xfrm>
              <a:prstGeom prst="rect">
                <a:avLst/>
              </a:prstGeom>
              <a:solidFill>
                <a:srgbClr val="FFFF00"/>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𝑑𝑥</m:t>
                          </m:r>
                        </m:num>
                        <m:den>
                          <m:r>
                            <a:rPr lang="en-US" altLang="zh-TW" sz="1800" b="0" i="1" smtClean="0">
                              <a:latin typeface="Cambria Math"/>
                            </a:rPr>
                            <m:t>𝑑𝑡</m:t>
                          </m:r>
                        </m:den>
                      </m:f>
                      <m:r>
                        <a:rPr lang="en-US" altLang="zh-TW" sz="1800" b="0" i="1" smtClean="0">
                          <a:latin typeface="Cambria Math"/>
                        </a:rPr>
                        <m:t>=</m:t>
                      </m:r>
                      <m:r>
                        <a:rPr lang="en-US" altLang="zh-TW" sz="1800" b="0" i="1" smtClean="0">
                          <a:latin typeface="Cambria Math"/>
                        </a:rPr>
                        <m:t>𝑣</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2881524" y="774327"/>
                <a:ext cx="1009823" cy="634789"/>
              </a:xfrm>
              <a:prstGeom prst="rect">
                <a:avLst/>
              </a:prstGeom>
              <a:blipFill>
                <a:blip r:embed="rId8"/>
                <a:stretch>
                  <a:fillRect b="-1961"/>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bwMode="auto">
              <a:xfrm>
                <a:off x="3574266" y="2701076"/>
                <a:ext cx="2907441" cy="369332"/>
              </a:xfrm>
              <a:prstGeom prst="rect">
                <a:avLst/>
              </a:prstGeom>
              <a:solidFill>
                <a:srgbClr val="FFFF99"/>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𝑥</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𝑡</m:t>
                          </m:r>
                        </m:e>
                      </m:d>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𝑥</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a:rPr>
                        <m:t>=</m:t>
                      </m:r>
                      <m:r>
                        <a:rPr lang="en-US" altLang="zh-TW" sz="1800" b="0" i="1" smtClean="0">
                          <a:latin typeface="Cambria Math" panose="02040503050406030204" pitchFamily="18" charset="0"/>
                        </a:rPr>
                        <m:t>𝑣</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a:ea typeface="Cambria Math"/>
                        </a:rPr>
                        <m:t>∙∆</m:t>
                      </m:r>
                      <m:r>
                        <a:rPr lang="en-US" altLang="zh-TW" sz="1800" b="0" i="1" smtClean="0">
                          <a:latin typeface="Cambria Math"/>
                          <a:ea typeface="Cambria Math"/>
                        </a:rPr>
                        <m:t>𝑡</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3574266" y="2701076"/>
                <a:ext cx="2907441" cy="369332"/>
              </a:xfrm>
              <a:prstGeom prst="rect">
                <a:avLst/>
              </a:prstGeom>
              <a:blipFill>
                <a:blip r:embed="rId9"/>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bwMode="auto">
              <a:xfrm>
                <a:off x="956378" y="2701076"/>
                <a:ext cx="1185050" cy="369332"/>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smtClean="0">
                          <a:latin typeface="Cambria Math"/>
                        </a:rPr>
                        <m:t>∆</m:t>
                      </m:r>
                      <m:r>
                        <a:rPr lang="en-US" altLang="zh-TW" sz="1800" b="0" i="1" smtClean="0">
                          <a:latin typeface="Cambria Math"/>
                        </a:rPr>
                        <m:t>𝑥</m:t>
                      </m:r>
                      <m:r>
                        <a:rPr lang="en-US" altLang="zh-TW" sz="1800" b="0" i="1" smtClean="0">
                          <a:latin typeface="Cambria Math"/>
                          <a:ea typeface="Cambria Math"/>
                        </a:rPr>
                        <m:t>~</m:t>
                      </m:r>
                      <m:r>
                        <a:rPr lang="en-US" altLang="zh-TW" sz="1800" b="0" i="1" smtClean="0">
                          <a:latin typeface="Cambria Math"/>
                          <a:ea typeface="Cambria Math"/>
                        </a:rPr>
                        <m:t>𝑣</m:t>
                      </m:r>
                      <m:r>
                        <a:rPr lang="en-US" altLang="zh-TW" sz="1800" b="0" i="1" smtClean="0">
                          <a:latin typeface="Cambria Math"/>
                          <a:ea typeface="Cambria Math"/>
                        </a:rPr>
                        <m:t>∙∆</m:t>
                      </m:r>
                      <m:r>
                        <a:rPr lang="en-US" altLang="zh-TW" sz="1800" b="0" i="1" smtClean="0">
                          <a:latin typeface="Cambria Math"/>
                          <a:ea typeface="Cambria Math"/>
                        </a:rPr>
                        <m:t>𝑡</m:t>
                      </m:r>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956378" y="2701076"/>
                <a:ext cx="1185050" cy="369332"/>
              </a:xfrm>
              <a:prstGeom prst="rect">
                <a:avLst/>
              </a:prstGeom>
              <a:blipFill>
                <a:blip r:embed="rId10"/>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01A19973-62D2-294C-98E5-D97CB3A1FBE9}"/>
                  </a:ext>
                </a:extLst>
              </p:cNvPr>
              <p:cNvSpPr txBox="1"/>
              <p:nvPr/>
            </p:nvSpPr>
            <p:spPr bwMode="auto">
              <a:xfrm>
                <a:off x="4778431" y="751511"/>
                <a:ext cx="1027148" cy="610936"/>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𝑣</m:t>
                      </m:r>
                      <m:r>
                        <a:rPr lang="en-US" altLang="zh-TW" sz="1800" i="1">
                          <a:latin typeface="Cambria Math"/>
                          <a:ea typeface="Cambria Math"/>
                        </a:rPr>
                        <m:t>~</m:t>
                      </m:r>
                      <m:f>
                        <m:fPr>
                          <m:ctrlPr>
                            <a:rPr lang="en-US" altLang="zh-TW" sz="1800" i="1" smtClean="0">
                              <a:latin typeface="Cambria Math" panose="02040503050406030204" pitchFamily="18" charset="0"/>
                              <a:ea typeface="Cambria Math"/>
                            </a:rPr>
                          </m:ctrlPr>
                        </m:fPr>
                        <m:num>
                          <m:r>
                            <a:rPr lang="zh-TW" altLang="en-US" sz="1800" i="1">
                              <a:latin typeface="Cambria Math"/>
                            </a:rPr>
                            <m:t>∆</m:t>
                          </m:r>
                          <m:r>
                            <a:rPr lang="en-US" altLang="zh-TW" sz="1800" i="1">
                              <a:latin typeface="Cambria Math"/>
                            </a:rPr>
                            <m:t>𝑥</m:t>
                          </m:r>
                        </m:num>
                        <m:den>
                          <m:r>
                            <a:rPr lang="en-US" altLang="zh-TW"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8" name="文字方塊 17">
                <a:extLst>
                  <a:ext uri="{FF2B5EF4-FFF2-40B4-BE49-F238E27FC236}">
                    <a16:creationId xmlns:a16="http://schemas.microsoft.com/office/drawing/2014/main" id="{01A19973-62D2-294C-98E5-D97CB3A1FBE9}"/>
                  </a:ext>
                </a:extLst>
              </p:cNvPr>
              <p:cNvSpPr txBox="1">
                <a:spLocks noRot="1" noChangeAspect="1" noMove="1" noResize="1" noEditPoints="1" noAdjustHandles="1" noChangeArrowheads="1" noChangeShapeType="1" noTextEdit="1"/>
              </p:cNvSpPr>
              <p:nvPr/>
            </p:nvSpPr>
            <p:spPr bwMode="auto">
              <a:xfrm>
                <a:off x="4778431" y="751511"/>
                <a:ext cx="1027148" cy="610936"/>
              </a:xfrm>
              <a:prstGeom prst="rect">
                <a:avLst/>
              </a:prstGeom>
              <a:blipFill>
                <a:blip r:embed="rId11"/>
                <a:stretch>
                  <a:fillRect b="-2041"/>
                </a:stretch>
              </a:blipFill>
              <a:ln w="9525">
                <a:noFill/>
                <a:miter lim="800000"/>
                <a:headEnd/>
                <a:tailEnd/>
              </a:ln>
            </p:spPr>
            <p:txBody>
              <a:bodyPr/>
              <a:lstStyle/>
              <a:p>
                <a:r>
                  <a:rPr lang="zh-TW" altLang="en-US">
                    <a:noFill/>
                  </a:rPr>
                  <a:t> </a:t>
                </a:r>
              </a:p>
            </p:txBody>
          </p:sp>
        </mc:Fallback>
      </mc:AlternateContent>
      <p:sp>
        <p:nvSpPr>
          <p:cNvPr id="3" name="向右箭號 2">
            <a:extLst>
              <a:ext uri="{FF2B5EF4-FFF2-40B4-BE49-F238E27FC236}">
                <a16:creationId xmlns:a16="http://schemas.microsoft.com/office/drawing/2014/main" id="{CABBB05E-08B0-1B45-A9A7-F9E5A62A5E82}"/>
              </a:ext>
            </a:extLst>
          </p:cNvPr>
          <p:cNvSpPr/>
          <p:nvPr/>
        </p:nvSpPr>
        <p:spPr>
          <a:xfrm>
            <a:off x="2483768" y="2701076"/>
            <a:ext cx="648072"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文字方塊 3">
            <a:extLst>
              <a:ext uri="{FF2B5EF4-FFF2-40B4-BE49-F238E27FC236}">
                <a16:creationId xmlns:a16="http://schemas.microsoft.com/office/drawing/2014/main" id="{002D9ADD-F9F5-E44D-A380-72D6F5E20EA0}"/>
              </a:ext>
            </a:extLst>
          </p:cNvPr>
          <p:cNvSpPr txBox="1"/>
          <p:nvPr/>
        </p:nvSpPr>
        <p:spPr bwMode="auto">
          <a:xfrm>
            <a:off x="6660232" y="2701076"/>
            <a:ext cx="2232248" cy="369332"/>
          </a:xfrm>
          <a:prstGeom prst="rect">
            <a:avLst/>
          </a:prstGeom>
          <a:noFill/>
          <a:ln w="9525">
            <a:noFill/>
            <a:miter lim="800000"/>
            <a:headEnd/>
            <a:tailEnd/>
          </a:ln>
        </p:spPr>
        <p:txBody>
          <a:bodyPr wrap="square" rtlCol="0">
            <a:spAutoFit/>
          </a:bodyPr>
          <a:lstStyle/>
          <a:p>
            <a:pPr>
              <a:spcBef>
                <a:spcPct val="50000"/>
              </a:spcBef>
            </a:pPr>
            <a:r>
              <a:rPr lang="zh-CN" altLang="en-US" sz="1800" dirty="0"/>
              <a:t>這事實上只是近似</a:t>
            </a:r>
            <a:r>
              <a:rPr lang="zh-TW" altLang="en-US" sz="1800" dirty="0"/>
              <a:t>！</a:t>
            </a:r>
            <a:endParaRPr kumimoji="1" lang="zh-TW" altLang="en-US" sz="1800" dirty="0"/>
          </a:p>
        </p:txBody>
      </p:sp>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BF11477B-B282-274C-BDB1-74E2A0AA8786}"/>
                  </a:ext>
                </a:extLst>
              </p:cNvPr>
              <p:cNvSpPr txBox="1"/>
              <p:nvPr/>
            </p:nvSpPr>
            <p:spPr bwMode="auto">
              <a:xfrm>
                <a:off x="526040" y="3992188"/>
                <a:ext cx="7311734"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但中值定理告訴我們的確時間在</a:t>
                </a:r>
                <a14:m>
                  <m:oMath xmlns:m="http://schemas.openxmlformats.org/officeDocument/2006/math">
                    <m:d>
                      <m:dPr>
                        <m:ctrlPr>
                          <a:rPr lang="en-US" altLang="zh-TW" sz="1800" i="1">
                            <a:latin typeface="Cambria Math" panose="02040503050406030204" pitchFamily="18" charset="0"/>
                          </a:rPr>
                        </m:ctrlPr>
                      </m:dPr>
                      <m:e>
                        <m:r>
                          <a:rPr lang="en-US" altLang="zh-TW" sz="1800" i="1">
                            <a:latin typeface="Cambria Math" panose="02040503050406030204" pitchFamily="18" charset="0"/>
                          </a:rPr>
                          <m:t>0</m:t>
                        </m:r>
                        <m:r>
                          <a:rPr lang="en-US" altLang="zh-TW" sz="1800" i="1" smtClean="0">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𝑡</m:t>
                        </m:r>
                      </m:e>
                    </m:d>
                  </m:oMath>
                </a14:m>
                <a:r>
                  <a:rPr kumimoji="1" lang="zh-TW" altLang="en-US" sz="1800" dirty="0"/>
                  <a:t>之間</a:t>
                </a:r>
                <a:r>
                  <a:rPr lang="zh-TW" altLang="en-US" sz="1800" dirty="0"/>
                  <a:t>，存在</a:t>
                </a:r>
                <a:r>
                  <a:rPr kumimoji="1" lang="zh-TW" altLang="en-US" sz="1800" dirty="0"/>
                  <a:t>某一個時間</a:t>
                </a:r>
                <a14:m>
                  <m:oMath xmlns:m="http://schemas.openxmlformats.org/officeDocument/2006/math">
                    <m:sSub>
                      <m:sSubPr>
                        <m:ctrlPr>
                          <a:rPr kumimoji="1" lang="en-US" altLang="zh-TW" sz="1800" i="1" smtClean="0">
                            <a:latin typeface="Cambria Math" panose="02040503050406030204" pitchFamily="18" charset="0"/>
                          </a:rPr>
                        </m:ctrlPr>
                      </m:sSubPr>
                      <m:e>
                        <m:r>
                          <a:rPr kumimoji="1" lang="en-US" altLang="zh-TW" sz="1800" b="0" i="1" smtClean="0">
                            <a:latin typeface="Cambria Math" panose="02040503050406030204" pitchFamily="18" charset="0"/>
                          </a:rPr>
                          <m:t>𝑡</m:t>
                        </m:r>
                      </m:e>
                      <m:sub>
                        <m:r>
                          <a:rPr kumimoji="1" lang="en-US" altLang="zh-TW" sz="1800" b="0" i="1" smtClean="0">
                            <a:latin typeface="Cambria Math" panose="02040503050406030204" pitchFamily="18" charset="0"/>
                          </a:rPr>
                          <m:t>0</m:t>
                        </m:r>
                      </m:sub>
                    </m:sSub>
                  </m:oMath>
                </a14:m>
                <a:endParaRPr kumimoji="1" lang="zh-TW" altLang="en-US" sz="1800" dirty="0"/>
              </a:p>
            </p:txBody>
          </p:sp>
        </mc:Choice>
        <mc:Fallback xmlns="">
          <p:sp>
            <p:nvSpPr>
              <p:cNvPr id="5" name="文字方塊 4">
                <a:extLst>
                  <a:ext uri="{FF2B5EF4-FFF2-40B4-BE49-F238E27FC236}">
                    <a16:creationId xmlns:a16="http://schemas.microsoft.com/office/drawing/2014/main" id="{BF11477B-B282-274C-BDB1-74E2A0AA8786}"/>
                  </a:ext>
                </a:extLst>
              </p:cNvPr>
              <p:cNvSpPr txBox="1">
                <a:spLocks noRot="1" noChangeAspect="1" noMove="1" noResize="1" noEditPoints="1" noAdjustHandles="1" noChangeArrowheads="1" noChangeShapeType="1" noTextEdit="1"/>
              </p:cNvSpPr>
              <p:nvPr/>
            </p:nvSpPr>
            <p:spPr bwMode="auto">
              <a:xfrm>
                <a:off x="526040" y="3992188"/>
                <a:ext cx="7311734" cy="369332"/>
              </a:xfrm>
              <a:prstGeom prst="rect">
                <a:avLst/>
              </a:prstGeom>
              <a:blipFill>
                <a:blip r:embed="rId12"/>
                <a:stretch>
                  <a:fillRect l="-693"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B10E92E2-78A6-9641-9E04-C49B7DB9AEB9}"/>
                  </a:ext>
                </a:extLst>
              </p:cNvPr>
              <p:cNvSpPr txBox="1"/>
              <p:nvPr/>
            </p:nvSpPr>
            <p:spPr bwMode="auto">
              <a:xfrm>
                <a:off x="2940714" y="4512476"/>
                <a:ext cx="2907441" cy="369332"/>
              </a:xfrm>
              <a:prstGeom prst="rect">
                <a:avLst/>
              </a:prstGeom>
              <a:solidFill>
                <a:srgbClr val="FFFF00"/>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𝑥</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𝑡</m:t>
                          </m:r>
                        </m:e>
                      </m:d>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𝑥</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a:rPr>
                        <m:t>=</m:t>
                      </m:r>
                      <m:r>
                        <a:rPr lang="en-US" altLang="zh-TW" sz="1800" b="0" i="1" smtClean="0">
                          <a:latin typeface="Cambria Math" panose="02040503050406030204" pitchFamily="18" charset="0"/>
                        </a:rPr>
                        <m:t>𝑣</m:t>
                      </m:r>
                      <m:d>
                        <m:dPr>
                          <m:ctrlPr>
                            <a:rPr lang="en-US" altLang="zh-TW" sz="1800" b="0" i="1" smtClean="0">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𝑡</m:t>
                              </m:r>
                            </m:e>
                            <m:sub>
                              <m:r>
                                <a:rPr lang="en-US" altLang="zh-TW" sz="1800" i="1">
                                  <a:latin typeface="Cambria Math" panose="02040503050406030204" pitchFamily="18" charset="0"/>
                                </a:rPr>
                                <m:t>0</m:t>
                              </m:r>
                            </m:sub>
                          </m:sSub>
                        </m:e>
                      </m:d>
                      <m:r>
                        <a:rPr lang="en-US" altLang="zh-TW" sz="1800" b="0" i="1" smtClean="0">
                          <a:latin typeface="Cambria Math"/>
                          <a:ea typeface="Cambria Math"/>
                        </a:rPr>
                        <m:t>∙∆</m:t>
                      </m:r>
                      <m:r>
                        <a:rPr lang="en-US" altLang="zh-TW" sz="1800" b="0" i="1" smtClean="0">
                          <a:latin typeface="Cambria Math"/>
                          <a:ea typeface="Cambria Math"/>
                        </a:rPr>
                        <m:t>𝑡</m:t>
                      </m:r>
                    </m:oMath>
                  </m:oMathPara>
                </a14:m>
                <a:endParaRPr lang="zh-TW" altLang="en-US" sz="1800" dirty="0"/>
              </a:p>
            </p:txBody>
          </p:sp>
        </mc:Choice>
        <mc:Fallback xmlns="">
          <p:sp>
            <p:nvSpPr>
              <p:cNvPr id="21" name="文字方塊 20">
                <a:extLst>
                  <a:ext uri="{FF2B5EF4-FFF2-40B4-BE49-F238E27FC236}">
                    <a16:creationId xmlns:a16="http://schemas.microsoft.com/office/drawing/2014/main" id="{B10E92E2-78A6-9641-9E04-C49B7DB9AEB9}"/>
                  </a:ext>
                </a:extLst>
              </p:cNvPr>
              <p:cNvSpPr txBox="1">
                <a:spLocks noRot="1" noChangeAspect="1" noMove="1" noResize="1" noEditPoints="1" noAdjustHandles="1" noChangeArrowheads="1" noChangeShapeType="1" noTextEdit="1"/>
              </p:cNvSpPr>
              <p:nvPr/>
            </p:nvSpPr>
            <p:spPr bwMode="auto">
              <a:xfrm>
                <a:off x="2940714" y="4512476"/>
                <a:ext cx="2907441" cy="369332"/>
              </a:xfrm>
              <a:prstGeom prst="rect">
                <a:avLst/>
              </a:prstGeom>
              <a:blipFill>
                <a:blip r:embed="rId15"/>
                <a:stretch>
                  <a:fillRect/>
                </a:stretch>
              </a:blipFill>
              <a:ln w="9525">
                <a:noFill/>
                <a:miter lim="800000"/>
                <a:headEnd/>
                <a:tailEnd/>
              </a:ln>
            </p:spPr>
            <p:txBody>
              <a:bodyPr/>
              <a:lstStyle/>
              <a:p>
                <a:r>
                  <a:rPr lang="zh-TW" altLang="en-US">
                    <a:noFill/>
                  </a:rPr>
                  <a:t> </a:t>
                </a:r>
              </a:p>
            </p:txBody>
          </p:sp>
        </mc:Fallback>
      </mc:AlternateContent>
      <p:sp>
        <p:nvSpPr>
          <p:cNvPr id="6" name="文字方塊 5">
            <a:extLst>
              <a:ext uri="{FF2B5EF4-FFF2-40B4-BE49-F238E27FC236}">
                <a16:creationId xmlns:a16="http://schemas.microsoft.com/office/drawing/2014/main" id="{B7EC50EC-3002-4045-9AB9-B93D0C1F1864}"/>
              </a:ext>
            </a:extLst>
          </p:cNvPr>
          <p:cNvSpPr txBox="1"/>
          <p:nvPr/>
        </p:nvSpPr>
        <p:spPr bwMode="auto">
          <a:xfrm>
            <a:off x="6071350" y="4512476"/>
            <a:ext cx="1872208" cy="369332"/>
          </a:xfrm>
          <a:prstGeom prst="rect">
            <a:avLst/>
          </a:prstGeom>
          <a:noFill/>
          <a:ln w="9525">
            <a:noFill/>
            <a:miter lim="800000"/>
            <a:headEnd/>
            <a:tailEnd/>
          </a:ln>
        </p:spPr>
        <p:txBody>
          <a:bodyPr wrap="square" rtlCol="0">
            <a:spAutoFit/>
          </a:bodyPr>
          <a:lstStyle/>
          <a:p>
            <a:pPr>
              <a:spcBef>
                <a:spcPct val="50000"/>
              </a:spcBef>
            </a:pPr>
            <a:r>
              <a:rPr kumimoji="1" lang="zh-CN" altLang="en-US" sz="1800" dirty="0"/>
              <a:t>是真實的等式。</a:t>
            </a:r>
            <a:endParaRPr kumimoji="1" lang="zh-TW" altLang="en-US" sz="1800" dirty="0"/>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2823A0DA-F3CA-9747-BA37-44B0BFE36E77}"/>
                  </a:ext>
                </a:extLst>
              </p:cNvPr>
              <p:cNvSpPr txBox="1"/>
              <p:nvPr/>
            </p:nvSpPr>
            <p:spPr bwMode="auto">
              <a:xfrm>
                <a:off x="526040" y="5347683"/>
                <a:ext cx="7648071"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所以上法是選擇</a:t>
                </a:r>
                <a14:m>
                  <m:oMath xmlns:m="http://schemas.openxmlformats.org/officeDocument/2006/math">
                    <m:d>
                      <m:dPr>
                        <m:ctrlPr>
                          <a:rPr lang="en-US" altLang="zh-TW" sz="1800" i="1">
                            <a:latin typeface="Cambria Math" panose="02040503050406030204" pitchFamily="18" charset="0"/>
                          </a:rPr>
                        </m:ctrlPr>
                      </m:dPr>
                      <m:e>
                        <m:r>
                          <a:rPr lang="en-US" altLang="zh-TW" sz="1800" i="1">
                            <a:latin typeface="Cambria Math" panose="02040503050406030204" pitchFamily="18" charset="0"/>
                          </a:rPr>
                          <m:t>0</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𝑡</m:t>
                        </m:r>
                      </m:e>
                    </m:d>
                  </m:oMath>
                </a14:m>
                <a:r>
                  <a:rPr kumimoji="1" lang="zh-TW" altLang="en-US" sz="1800" dirty="0"/>
                  <a:t>的一端</a:t>
                </a:r>
                <a:r>
                  <a:rPr kumimoji="1" lang="en-US" altLang="zh-TW" sz="1800" dirty="0"/>
                  <a:t>0</a:t>
                </a:r>
                <a:r>
                  <a:rPr lang="zh-TW" altLang="en-US" sz="1800" dirty="0"/>
                  <a:t>來近似在</a:t>
                </a:r>
                <a14:m>
                  <m:oMath xmlns:m="http://schemas.openxmlformats.org/officeDocument/2006/math">
                    <m:d>
                      <m:dPr>
                        <m:ctrlPr>
                          <a:rPr lang="en-US" altLang="zh-TW" sz="1800" i="1">
                            <a:latin typeface="Cambria Math" panose="02040503050406030204" pitchFamily="18" charset="0"/>
                          </a:rPr>
                        </m:ctrlPr>
                      </m:dPr>
                      <m:e>
                        <m:r>
                          <a:rPr lang="en-US" altLang="zh-TW" sz="1800" i="1">
                            <a:latin typeface="Cambria Math" panose="02040503050406030204" pitchFamily="18" charset="0"/>
                          </a:rPr>
                          <m:t>0</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𝑡</m:t>
                        </m:r>
                      </m:e>
                    </m:d>
                  </m:oMath>
                </a14:m>
                <a:r>
                  <a:rPr lang="zh-TW" altLang="en-US" sz="1800" dirty="0"/>
                  <a:t>之間的</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𝑡</m:t>
                        </m:r>
                      </m:e>
                      <m:sub>
                        <m:r>
                          <a:rPr lang="en-US" altLang="zh-TW" sz="1800" i="1">
                            <a:latin typeface="Cambria Math" panose="02040503050406030204" pitchFamily="18" charset="0"/>
                          </a:rPr>
                          <m:t>0</m:t>
                        </m:r>
                      </m:sub>
                    </m:sSub>
                  </m:oMath>
                </a14:m>
                <a:r>
                  <a:rPr kumimoji="1" lang="zh-TW" altLang="en-US" sz="1800" dirty="0"/>
                  <a:t>。</a:t>
                </a:r>
              </a:p>
            </p:txBody>
          </p:sp>
        </mc:Choice>
        <mc:Fallback xmlns="">
          <p:sp>
            <p:nvSpPr>
              <p:cNvPr id="7" name="文字方塊 6">
                <a:extLst>
                  <a:ext uri="{FF2B5EF4-FFF2-40B4-BE49-F238E27FC236}">
                    <a16:creationId xmlns:a16="http://schemas.microsoft.com/office/drawing/2014/main" id="{2823A0DA-F3CA-9747-BA37-44B0BFE36E77}"/>
                  </a:ext>
                </a:extLst>
              </p:cNvPr>
              <p:cNvSpPr txBox="1">
                <a:spLocks noRot="1" noChangeAspect="1" noMove="1" noResize="1" noEditPoints="1" noAdjustHandles="1" noChangeArrowheads="1" noChangeShapeType="1" noTextEdit="1"/>
              </p:cNvSpPr>
              <p:nvPr/>
            </p:nvSpPr>
            <p:spPr bwMode="auto">
              <a:xfrm>
                <a:off x="526040" y="5347683"/>
                <a:ext cx="7648071" cy="369332"/>
              </a:xfrm>
              <a:prstGeom prst="rect">
                <a:avLst/>
              </a:prstGeom>
              <a:blipFill>
                <a:blip r:embed="rId16"/>
                <a:stretch>
                  <a:fillRect l="-497" t="-3333" b="-2000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FA870E23-E8D0-FB4C-9F41-2D6163779801}"/>
                  </a:ext>
                </a:extLst>
              </p:cNvPr>
              <p:cNvSpPr txBox="1"/>
              <p:nvPr/>
            </p:nvSpPr>
            <p:spPr bwMode="auto">
              <a:xfrm>
                <a:off x="539552" y="6178183"/>
                <a:ext cx="7634559"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比較聰明的辦法是以</a:t>
                </a:r>
                <a14:m>
                  <m:oMath xmlns:m="http://schemas.openxmlformats.org/officeDocument/2006/math">
                    <m:d>
                      <m:dPr>
                        <m:ctrlPr>
                          <a:rPr lang="en-US" altLang="zh-TW" sz="1800" i="1">
                            <a:latin typeface="Cambria Math" panose="02040503050406030204" pitchFamily="18" charset="0"/>
                          </a:rPr>
                        </m:ctrlPr>
                      </m:dPr>
                      <m:e>
                        <m:r>
                          <a:rPr lang="en-US" altLang="zh-TW" sz="1800" i="1">
                            <a:latin typeface="Cambria Math" panose="02040503050406030204" pitchFamily="18" charset="0"/>
                          </a:rPr>
                          <m:t>0</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𝑡</m:t>
                        </m:r>
                      </m:e>
                    </m:d>
                  </m:oMath>
                </a14:m>
                <a:r>
                  <a:rPr lang="zh-TW" altLang="en-US" sz="1800" dirty="0"/>
                  <a:t>的中點</a:t>
                </a:r>
                <a14:m>
                  <m:oMath xmlns:m="http://schemas.openxmlformats.org/officeDocument/2006/math">
                    <m:f>
                      <m:fPr>
                        <m:type m:val="lin"/>
                        <m:ctrlPr>
                          <a:rPr lang="zh-TW" altLang="en-US" sz="1800" i="1" smtClean="0">
                            <a:latin typeface="Cambria Math" panose="02040503050406030204" pitchFamily="18" charset="0"/>
                          </a:rPr>
                        </m:ctrlPr>
                      </m:fPr>
                      <m:num>
                        <m:r>
                          <a:rPr lang="zh-TW" altLang="en-US" sz="1800" i="1" smtClean="0">
                            <a:latin typeface="Cambria Math" panose="02040503050406030204" pitchFamily="18" charset="0"/>
                          </a:rPr>
                          <m:t>∆</m:t>
                        </m:r>
                        <m:r>
                          <a:rPr lang="en-US" altLang="zh-TW" sz="1800" b="0" i="1" smtClean="0">
                            <a:latin typeface="Cambria Math" panose="02040503050406030204" pitchFamily="18" charset="0"/>
                          </a:rPr>
                          <m:t>𝑡</m:t>
                        </m:r>
                      </m:num>
                      <m:den>
                        <m:r>
                          <a:rPr lang="en-US" altLang="zh-TW" sz="1800" b="0" i="1" smtClean="0">
                            <a:latin typeface="Cambria Math" panose="02040503050406030204" pitchFamily="18" charset="0"/>
                          </a:rPr>
                          <m:t>2</m:t>
                        </m:r>
                      </m:den>
                    </m:f>
                  </m:oMath>
                </a14:m>
                <a:r>
                  <a:rPr lang="zh-TW" altLang="en-US" sz="1800" dirty="0"/>
                  <a:t>來近似在</a:t>
                </a:r>
                <a14:m>
                  <m:oMath xmlns:m="http://schemas.openxmlformats.org/officeDocument/2006/math">
                    <m:d>
                      <m:dPr>
                        <m:ctrlPr>
                          <a:rPr lang="en-US" altLang="zh-TW" sz="1800" i="1">
                            <a:latin typeface="Cambria Math" panose="02040503050406030204" pitchFamily="18" charset="0"/>
                          </a:rPr>
                        </m:ctrlPr>
                      </m:dPr>
                      <m:e>
                        <m:r>
                          <a:rPr lang="en-US" altLang="zh-TW" sz="1800" i="1">
                            <a:latin typeface="Cambria Math" panose="02040503050406030204" pitchFamily="18" charset="0"/>
                          </a:rPr>
                          <m:t>0</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𝑡</m:t>
                        </m:r>
                      </m:e>
                    </m:d>
                  </m:oMath>
                </a14:m>
                <a:r>
                  <a:rPr lang="zh-TW" altLang="en-US" sz="1800" dirty="0"/>
                  <a:t>之間的</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𝑡</m:t>
                        </m:r>
                      </m:e>
                      <m:sub>
                        <m:r>
                          <a:rPr lang="en-US" altLang="zh-TW" sz="1800" i="1">
                            <a:latin typeface="Cambria Math" panose="02040503050406030204" pitchFamily="18" charset="0"/>
                          </a:rPr>
                          <m:t>0</m:t>
                        </m:r>
                      </m:sub>
                    </m:sSub>
                  </m:oMath>
                </a14:m>
                <a:r>
                  <a:rPr lang="zh-TW" altLang="en-US" sz="1800" dirty="0"/>
                  <a:t>。</a:t>
                </a:r>
                <a:endParaRPr kumimoji="1" lang="zh-TW" altLang="en-US" sz="1800" dirty="0"/>
              </a:p>
            </p:txBody>
          </p:sp>
        </mc:Choice>
        <mc:Fallback xmlns="">
          <p:sp>
            <p:nvSpPr>
              <p:cNvPr id="8" name="文字方塊 7">
                <a:extLst>
                  <a:ext uri="{FF2B5EF4-FFF2-40B4-BE49-F238E27FC236}">
                    <a16:creationId xmlns:a16="http://schemas.microsoft.com/office/drawing/2014/main" id="{FA870E23-E8D0-FB4C-9F41-2D6163779801}"/>
                  </a:ext>
                </a:extLst>
              </p:cNvPr>
              <p:cNvSpPr txBox="1">
                <a:spLocks noRot="1" noChangeAspect="1" noMove="1" noResize="1" noEditPoints="1" noAdjustHandles="1" noChangeArrowheads="1" noChangeShapeType="1" noTextEdit="1"/>
              </p:cNvSpPr>
              <p:nvPr/>
            </p:nvSpPr>
            <p:spPr bwMode="auto">
              <a:xfrm>
                <a:off x="539552" y="6178183"/>
                <a:ext cx="7634559" cy="369332"/>
              </a:xfrm>
              <a:prstGeom prst="rect">
                <a:avLst/>
              </a:prstGeom>
              <a:blipFill>
                <a:blip r:embed="rId17"/>
                <a:stretch>
                  <a:fillRect l="-498" t="-103226" b="-158065"/>
                </a:stretch>
              </a:blipFill>
              <a:ln w="9525">
                <a:noFill/>
                <a:miter lim="800000"/>
                <a:headEnd/>
                <a:tailEnd/>
              </a:ln>
            </p:spPr>
            <p:txBody>
              <a:bodyPr/>
              <a:lstStyle/>
              <a:p>
                <a:r>
                  <a:rPr lang="zh-TW" altLang="en-US">
                    <a:noFill/>
                  </a:rPr>
                  <a:t> </a:t>
                </a:r>
              </a:p>
            </p:txBody>
          </p:sp>
        </mc:Fallback>
      </mc:AlternateContent>
      <p:sp>
        <p:nvSpPr>
          <p:cNvPr id="25" name="向右箭號 24">
            <a:extLst>
              <a:ext uri="{FF2B5EF4-FFF2-40B4-BE49-F238E27FC236}">
                <a16:creationId xmlns:a16="http://schemas.microsoft.com/office/drawing/2014/main" id="{0D382E07-B5CF-F74B-AFFD-B3BF5C894E0A}"/>
              </a:ext>
            </a:extLst>
          </p:cNvPr>
          <p:cNvSpPr/>
          <p:nvPr/>
        </p:nvSpPr>
        <p:spPr>
          <a:xfrm>
            <a:off x="4033596" y="907055"/>
            <a:ext cx="648072"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BE860C67-93CB-DD41-BB62-7A13C988F368}"/>
                  </a:ext>
                </a:extLst>
              </p:cNvPr>
              <p:cNvSpPr txBox="1"/>
              <p:nvPr/>
            </p:nvSpPr>
            <p:spPr bwMode="auto">
              <a:xfrm>
                <a:off x="539552" y="4958421"/>
                <a:ext cx="5531798" cy="369332"/>
              </a:xfrm>
              <a:prstGeom prst="rect">
                <a:avLst/>
              </a:prstGeom>
              <a:noFill/>
              <a:ln w="9525">
                <a:noFill/>
                <a:miter lim="800000"/>
                <a:headEnd/>
                <a:tailEnd/>
              </a:ln>
            </p:spPr>
            <p:txBody>
              <a:bodyPr wrap="square" rtlCol="0">
                <a:spAutoFit/>
              </a:bodyPr>
              <a:lstStyle/>
              <a:p>
                <a:pPr>
                  <a:spcBef>
                    <a:spcPct val="50000"/>
                  </a:spcBef>
                </a:pPr>
                <a:r>
                  <a:rPr lang="zh-TW" altLang="en-US" sz="1800" dirty="0"/>
                  <a:t>當然，</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𝑡</m:t>
                        </m:r>
                      </m:e>
                      <m:sub>
                        <m:r>
                          <a:rPr lang="en-US" altLang="zh-TW" sz="1800" i="1">
                            <a:latin typeface="Cambria Math" panose="02040503050406030204" pitchFamily="18" charset="0"/>
                          </a:rPr>
                          <m:t>0</m:t>
                        </m:r>
                      </m:sub>
                    </m:sSub>
                  </m:oMath>
                </a14:m>
                <a:r>
                  <a:rPr kumimoji="1" lang="zh-CN" altLang="en-US" sz="1800" dirty="0"/>
                  <a:t>的確切值未知，只知道一定存在</a:t>
                </a:r>
                <a:r>
                  <a:rPr lang="zh-CN" altLang="en-US" sz="1800" dirty="0"/>
                  <a:t>。</a:t>
                </a:r>
                <a:endParaRPr kumimoji="1" lang="zh-TW" altLang="en-US" sz="1800" dirty="0"/>
              </a:p>
            </p:txBody>
          </p:sp>
        </mc:Choice>
        <mc:Fallback xmlns="">
          <p:sp>
            <p:nvSpPr>
              <p:cNvPr id="9" name="文字方塊 8">
                <a:extLst>
                  <a:ext uri="{FF2B5EF4-FFF2-40B4-BE49-F238E27FC236}">
                    <a16:creationId xmlns:a16="http://schemas.microsoft.com/office/drawing/2014/main" id="{BE860C67-93CB-DD41-BB62-7A13C988F368}"/>
                  </a:ext>
                </a:extLst>
              </p:cNvPr>
              <p:cNvSpPr txBox="1">
                <a:spLocks noRot="1" noChangeAspect="1" noMove="1" noResize="1" noEditPoints="1" noAdjustHandles="1" noChangeArrowheads="1" noChangeShapeType="1" noTextEdit="1"/>
              </p:cNvSpPr>
              <p:nvPr/>
            </p:nvSpPr>
            <p:spPr bwMode="auto">
              <a:xfrm>
                <a:off x="539552" y="4958421"/>
                <a:ext cx="5531798" cy="369332"/>
              </a:xfrm>
              <a:prstGeom prst="rect">
                <a:avLst/>
              </a:prstGeom>
              <a:blipFill>
                <a:blip r:embed="rId18"/>
                <a:stretch>
                  <a:fillRect l="-686" t="-3226" b="-19355"/>
                </a:stretch>
              </a:blipFill>
              <a:ln w="9525">
                <a:noFill/>
                <a:miter lim="800000"/>
                <a:headEnd/>
                <a:tailEnd/>
              </a:ln>
            </p:spPr>
            <p:txBody>
              <a:bodyPr/>
              <a:lstStyle/>
              <a:p>
                <a:r>
                  <a:rPr lang="zh-TW" altLang="en-US">
                    <a:noFill/>
                  </a:rPr>
                  <a:t> </a:t>
                </a:r>
              </a:p>
            </p:txBody>
          </p:sp>
        </mc:Fallback>
      </mc:AlternateContent>
      <p:sp>
        <p:nvSpPr>
          <p:cNvPr id="10" name="文字方塊 9">
            <a:extLst>
              <a:ext uri="{FF2B5EF4-FFF2-40B4-BE49-F238E27FC236}">
                <a16:creationId xmlns:a16="http://schemas.microsoft.com/office/drawing/2014/main" id="{E2465829-5060-8E46-9480-F36AC5C6ABFF}"/>
              </a:ext>
            </a:extLst>
          </p:cNvPr>
          <p:cNvSpPr txBox="1"/>
          <p:nvPr/>
        </p:nvSpPr>
        <p:spPr bwMode="auto">
          <a:xfrm>
            <a:off x="526040" y="5767219"/>
            <a:ext cx="5531798"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如此容易偏頗，造成誤差容易累積。</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3203DF4-BDF9-8464-3794-0A90F8366B76}"/>
                  </a:ext>
                </a:extLst>
              </p:cNvPr>
              <p:cNvSpPr txBox="1"/>
              <p:nvPr/>
            </p:nvSpPr>
            <p:spPr bwMode="auto">
              <a:xfrm>
                <a:off x="1442540" y="1638218"/>
                <a:ext cx="485800" cy="461665"/>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i="1">
                              <a:latin typeface="Cambria Math" panose="02040503050406030204" pitchFamily="18" charset="0"/>
                            </a:rPr>
                            <m:t>0</m:t>
                          </m:r>
                        </m:sub>
                      </m:sSub>
                    </m:oMath>
                  </m:oMathPara>
                </a14:m>
                <a:endParaRPr lang="en-TW" dirty="0"/>
              </a:p>
            </p:txBody>
          </p:sp>
        </mc:Choice>
        <mc:Fallback xmlns="">
          <p:sp>
            <p:nvSpPr>
              <p:cNvPr id="12" name="TextBox 11">
                <a:extLst>
                  <a:ext uri="{FF2B5EF4-FFF2-40B4-BE49-F238E27FC236}">
                    <a16:creationId xmlns:a16="http://schemas.microsoft.com/office/drawing/2014/main" id="{B3203DF4-BDF9-8464-3794-0A90F8366B76}"/>
                  </a:ext>
                </a:extLst>
              </p:cNvPr>
              <p:cNvSpPr txBox="1">
                <a:spLocks noRot="1" noChangeAspect="1" noMove="1" noResize="1" noEditPoints="1" noAdjustHandles="1" noChangeArrowheads="1" noChangeShapeType="1" noTextEdit="1"/>
              </p:cNvSpPr>
              <p:nvPr/>
            </p:nvSpPr>
            <p:spPr bwMode="auto">
              <a:xfrm>
                <a:off x="1442540" y="1638218"/>
                <a:ext cx="485800" cy="461665"/>
              </a:xfrm>
              <a:prstGeom prst="rect">
                <a:avLst/>
              </a:prstGeom>
              <a:blipFill>
                <a:blip r:embed="rId19"/>
                <a:stretch>
                  <a:fillRect b="-270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78C2A70-2109-1645-2769-3F3394D6CB5B}"/>
                  </a:ext>
                </a:extLst>
              </p:cNvPr>
              <p:cNvSpPr txBox="1"/>
              <p:nvPr/>
            </p:nvSpPr>
            <p:spPr bwMode="auto">
              <a:xfrm>
                <a:off x="1421878" y="2008234"/>
                <a:ext cx="485800" cy="461665"/>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𝑣</m:t>
                          </m:r>
                        </m:e>
                        <m:sub>
                          <m:r>
                            <a:rPr lang="en-US" altLang="zh-TW" sz="2400" i="1">
                              <a:latin typeface="Cambria Math" panose="02040503050406030204" pitchFamily="18" charset="0"/>
                            </a:rPr>
                            <m:t>0</m:t>
                          </m:r>
                        </m:sub>
                      </m:sSub>
                    </m:oMath>
                  </m:oMathPara>
                </a14:m>
                <a:endParaRPr lang="en-TW" dirty="0"/>
              </a:p>
            </p:txBody>
          </p:sp>
        </mc:Choice>
        <mc:Fallback xmlns="">
          <p:sp>
            <p:nvSpPr>
              <p:cNvPr id="13" name="TextBox 12">
                <a:extLst>
                  <a:ext uri="{FF2B5EF4-FFF2-40B4-BE49-F238E27FC236}">
                    <a16:creationId xmlns:a16="http://schemas.microsoft.com/office/drawing/2014/main" id="{D78C2A70-2109-1645-2769-3F3394D6CB5B}"/>
                  </a:ext>
                </a:extLst>
              </p:cNvPr>
              <p:cNvSpPr txBox="1">
                <a:spLocks noRot="1" noChangeAspect="1" noMove="1" noResize="1" noEditPoints="1" noAdjustHandles="1" noChangeArrowheads="1" noChangeShapeType="1" noTextEdit="1"/>
              </p:cNvSpPr>
              <p:nvPr/>
            </p:nvSpPr>
            <p:spPr bwMode="auto">
              <a:xfrm>
                <a:off x="1421878" y="2008234"/>
                <a:ext cx="485800" cy="461665"/>
              </a:xfrm>
              <a:prstGeom prst="rect">
                <a:avLst/>
              </a:prstGeom>
              <a:blipFill>
                <a:blip r:embed="rId20"/>
                <a:stretch>
                  <a:fillRect b="-2632"/>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02983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6" grpId="0"/>
      <p:bldP spid="7" grpId="0"/>
      <p:bldP spid="8" grpId="0"/>
      <p:bldP spid="9" grpId="0"/>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Line 4"/>
          <p:cNvSpPr>
            <a:spLocks noChangeShapeType="1"/>
          </p:cNvSpPr>
          <p:nvPr/>
        </p:nvSpPr>
        <p:spPr bwMode="auto">
          <a:xfrm>
            <a:off x="1619672" y="2299806"/>
            <a:ext cx="6553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5" name="Text Box 8"/>
          <p:cNvSpPr txBox="1">
            <a:spLocks noChangeArrowheads="1"/>
          </p:cNvSpPr>
          <p:nvPr/>
        </p:nvSpPr>
        <p:spPr bwMode="auto">
          <a:xfrm>
            <a:off x="2772197" y="1206224"/>
            <a:ext cx="424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下一步走多遠由中點速度決定！</a:t>
            </a:r>
          </a:p>
        </p:txBody>
      </p:sp>
      <p:pic>
        <p:nvPicPr>
          <p:cNvPr id="85006" name="Picture 16" descr="http://www.geekscrunch.com/wp-content/uploads/2012/01/Angry-Birds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434" y="1075844"/>
            <a:ext cx="15827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bwMode="auto">
              <a:xfrm>
                <a:off x="2875755" y="1594501"/>
                <a:ext cx="3042791" cy="618631"/>
              </a:xfrm>
              <a:prstGeom prst="rect">
                <a:avLst/>
              </a:prstGeom>
              <a:solidFill>
                <a:srgbClr val="FFFF00"/>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𝑥</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𝑡</m:t>
                          </m:r>
                        </m:e>
                      </m:d>
                      <m:r>
                        <a:rPr lang="en-US" altLang="zh-TW" sz="1800" b="0" i="1" smtClean="0">
                          <a:latin typeface="Cambria Math"/>
                        </a:rPr>
                        <m:t>=</m:t>
                      </m:r>
                      <m:r>
                        <a:rPr lang="en-US" altLang="zh-TW" sz="1800" b="0" i="1" smtClean="0">
                          <a:latin typeface="Cambria Math" panose="02040503050406030204" pitchFamily="18" charset="0"/>
                        </a:rPr>
                        <m:t>𝑥</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𝑣</m:t>
                      </m:r>
                      <m:d>
                        <m:dPr>
                          <m:ctrlPr>
                            <a:rPr lang="zh-TW" altLang="en-US" sz="1800" b="0" i="1" dirty="0" smtClean="0">
                              <a:latin typeface="Cambria Math" panose="02040503050406030204" pitchFamily="18" charset="0"/>
                            </a:rPr>
                          </m:ctrlPr>
                        </m:dPr>
                        <m:e>
                          <m:f>
                            <m:fPr>
                              <m:ctrlPr>
                                <a:rPr lang="en-US" altLang="zh-TW" sz="1800" b="0" i="1" dirty="0" smtClean="0">
                                  <a:latin typeface="Cambria Math" panose="02040503050406030204" pitchFamily="18" charset="0"/>
                                </a:rPr>
                              </m:ctrlPr>
                            </m:fPr>
                            <m:num>
                              <m:r>
                                <a:rPr lang="en-US" altLang="zh-TW" sz="1800" b="0" i="1" dirty="0" smtClean="0">
                                  <a:latin typeface="Cambria Math" panose="02040503050406030204" pitchFamily="18" charset="0"/>
                                  <a:ea typeface="Cambria Math" panose="02040503050406030204" pitchFamily="18" charset="0"/>
                                </a:rPr>
                                <m:t>∆</m:t>
                              </m:r>
                              <m:r>
                                <a:rPr lang="en-US" altLang="zh-TW" sz="1800" b="0" i="1" dirty="0" smtClean="0">
                                  <a:latin typeface="Cambria Math" panose="02040503050406030204" pitchFamily="18" charset="0"/>
                                  <a:ea typeface="Cambria Math" panose="02040503050406030204" pitchFamily="18" charset="0"/>
                                </a:rPr>
                                <m:t>𝑡</m:t>
                              </m:r>
                            </m:num>
                            <m:den>
                              <m:r>
                                <a:rPr lang="en-US" altLang="zh-TW" sz="1800" b="0" i="1" dirty="0" smtClean="0">
                                  <a:latin typeface="Cambria Math" panose="02040503050406030204" pitchFamily="18" charset="0"/>
                                </a:rPr>
                                <m:t>2</m:t>
                              </m:r>
                            </m:den>
                          </m:f>
                        </m:e>
                      </m:d>
                      <m:r>
                        <a:rPr lang="en-US" altLang="zh-TW" sz="1800" b="0" i="1" smtClean="0">
                          <a:latin typeface="Cambria Math"/>
                          <a:ea typeface="Cambria Math"/>
                        </a:rPr>
                        <m:t>∙∆</m:t>
                      </m:r>
                      <m:r>
                        <a:rPr lang="en-US" altLang="zh-TW" sz="1800" b="0" i="1" smtClean="0">
                          <a:latin typeface="Cambria Math"/>
                          <a:ea typeface="Cambria Math"/>
                        </a:rPr>
                        <m:t>𝑡</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2875755" y="1594501"/>
                <a:ext cx="3042791" cy="618631"/>
              </a:xfrm>
              <a:prstGeom prst="rect">
                <a:avLst/>
              </a:prstGeom>
              <a:blipFill>
                <a:blip r:embed="rId3"/>
                <a:stretch>
                  <a:fillRect b="-2041"/>
                </a:stretch>
              </a:blipFill>
              <a:ln w="9525">
                <a:noFill/>
                <a:miter lim="800000"/>
                <a:headEnd/>
                <a:tailEnd/>
              </a:ln>
            </p:spPr>
            <p:txBody>
              <a:bodyPr/>
              <a:lstStyle/>
              <a:p>
                <a:r>
                  <a:rPr lang="zh-TW" altLang="en-US">
                    <a:noFill/>
                  </a:rPr>
                  <a:t> </a:t>
                </a:r>
              </a:p>
            </p:txBody>
          </p:sp>
        </mc:Fallback>
      </mc:AlternateContent>
      <p:sp>
        <p:nvSpPr>
          <p:cNvPr id="20" name="Line 5">
            <a:extLst>
              <a:ext uri="{FF2B5EF4-FFF2-40B4-BE49-F238E27FC236}">
                <a16:creationId xmlns:a16="http://schemas.microsoft.com/office/drawing/2014/main" id="{38683F17-CD29-0A49-811E-F65E82F5756E}"/>
              </a:ext>
            </a:extLst>
          </p:cNvPr>
          <p:cNvSpPr>
            <a:spLocks noChangeShapeType="1"/>
          </p:cNvSpPr>
          <p:nvPr/>
        </p:nvSpPr>
        <p:spPr bwMode="auto">
          <a:xfrm>
            <a:off x="1937293" y="3140968"/>
            <a:ext cx="540246"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6" name="文字方塊 25">
            <a:extLst>
              <a:ext uri="{FF2B5EF4-FFF2-40B4-BE49-F238E27FC236}">
                <a16:creationId xmlns:a16="http://schemas.microsoft.com/office/drawing/2014/main" id="{F854BACD-2881-8B44-936B-A2C78FE20A17}"/>
              </a:ext>
            </a:extLst>
          </p:cNvPr>
          <p:cNvSpPr txBox="1">
            <a:spLocks noChangeArrowheads="1"/>
          </p:cNvSpPr>
          <p:nvPr/>
        </p:nvSpPr>
        <p:spPr bwMode="auto">
          <a:xfrm>
            <a:off x="880736" y="4520232"/>
            <a:ext cx="4860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而中點速度可以由起始位置及起始速度得到。</a:t>
            </a:r>
          </a:p>
        </p:txBody>
      </p:sp>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6EF99735-C9A6-9B4C-88B4-52D18E63954F}"/>
                  </a:ext>
                </a:extLst>
              </p:cNvPr>
              <p:cNvSpPr txBox="1"/>
              <p:nvPr/>
            </p:nvSpPr>
            <p:spPr bwMode="auto">
              <a:xfrm>
                <a:off x="879856" y="3717032"/>
                <a:ext cx="3991799" cy="629852"/>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dirty="0" smtClean="0">
                          <a:latin typeface="Cambria Math" panose="02040503050406030204" pitchFamily="18" charset="0"/>
                        </a:rPr>
                        <m:t>𝑣</m:t>
                      </m:r>
                      <m:d>
                        <m:dPr>
                          <m:ctrlPr>
                            <a:rPr lang="zh-TW" altLang="en-US" sz="1800" i="1" dirty="0">
                              <a:latin typeface="Cambria Math" panose="02040503050406030204" pitchFamily="18" charset="0"/>
                            </a:rPr>
                          </m:ctrlPr>
                        </m:dPr>
                        <m:e>
                          <m:f>
                            <m:fPr>
                              <m:ctrlPr>
                                <a:rPr lang="en-US" altLang="zh-TW" sz="1800" i="1" dirty="0">
                                  <a:latin typeface="Cambria Math" panose="02040503050406030204" pitchFamily="18" charset="0"/>
                                </a:rPr>
                              </m:ctrlPr>
                            </m:fPr>
                            <m:num>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𝑡</m:t>
                              </m:r>
                            </m:num>
                            <m:den>
                              <m:r>
                                <a:rPr lang="en-US" altLang="zh-TW" sz="1800" i="1" dirty="0">
                                  <a:latin typeface="Cambria Math" panose="02040503050406030204" pitchFamily="18" charset="0"/>
                                </a:rPr>
                                <m:t>2</m:t>
                              </m:r>
                            </m:den>
                          </m:f>
                        </m:e>
                      </m:d>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0</m:t>
                          </m:r>
                        </m:sub>
                      </m:sSub>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𝑎</m:t>
                      </m:r>
                      <m:d>
                        <m:dPr>
                          <m:ctrlPr>
                            <a:rPr lang="en-US" altLang="zh-TW" sz="1800" b="0" i="1" smtClean="0">
                              <a:latin typeface="Cambria Math" panose="02040503050406030204" pitchFamily="18" charset="0"/>
                            </a:rPr>
                          </m:ctrlPr>
                        </m:dPr>
                        <m:e>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𝑥</m:t>
                              </m:r>
                            </m:e>
                            <m:sub>
                              <m:r>
                                <a:rPr lang="en-US" altLang="zh-TW" sz="1800" i="1">
                                  <a:latin typeface="Cambria Math" panose="02040503050406030204" pitchFamily="18" charset="0"/>
                                  <a:ea typeface="Cambria Math" panose="02040503050406030204" pitchFamily="18" charset="0"/>
                                </a:rPr>
                                <m:t>0</m:t>
                              </m:r>
                            </m:sub>
                          </m:sSub>
                        </m:e>
                      </m:d>
                      <m:r>
                        <a:rPr lang="en-US" altLang="zh-TW" sz="1800" b="0" i="1" smtClean="0">
                          <a:latin typeface="Cambria Math" panose="02040503050406030204" pitchFamily="18" charset="0"/>
                          <a:ea typeface="Cambria Math" panose="02040503050406030204" pitchFamily="18" charset="0"/>
                        </a:rPr>
                        <m:t>∙</m:t>
                      </m:r>
                      <m:f>
                        <m:fPr>
                          <m:ctrlPr>
                            <a:rPr lang="en-US" altLang="zh-TW" sz="1800" i="1" dirty="0">
                              <a:latin typeface="Cambria Math" panose="02040503050406030204" pitchFamily="18" charset="0"/>
                            </a:rPr>
                          </m:ctrlPr>
                        </m:fPr>
                        <m:num>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𝑡</m:t>
                          </m:r>
                        </m:num>
                        <m:den>
                          <m:r>
                            <a:rPr lang="en-US" altLang="zh-TW" sz="1800" i="1" dirty="0">
                              <a:latin typeface="Cambria Math" panose="02040503050406030204" pitchFamily="18" charset="0"/>
                            </a:rPr>
                            <m:t>2</m:t>
                          </m:r>
                        </m:den>
                      </m:f>
                      <m:r>
                        <a:rPr lang="en-US" altLang="zh-TW" sz="1800" b="0" i="1" smtClean="0">
                          <a:latin typeface="Cambria Math" panose="02040503050406030204" pitchFamily="18" charset="0"/>
                          <a:ea typeface="Cambria Math" panose="02040503050406030204" pitchFamily="18" charset="0"/>
                        </a:rPr>
                        <m:t>=</m:t>
                      </m:r>
                      <m:f>
                        <m:fPr>
                          <m:ctrlPr>
                            <a:rPr lang="en-US" altLang="zh-TW" sz="1800" b="0" i="1" smtClean="0">
                              <a:latin typeface="Cambria Math" panose="02040503050406030204" pitchFamily="18" charset="0"/>
                              <a:ea typeface="Cambria Math" panose="02040503050406030204" pitchFamily="18" charset="0"/>
                            </a:rPr>
                          </m:ctrlPr>
                        </m:fPr>
                        <m:num>
                          <m:r>
                            <a:rPr lang="en-US" altLang="zh-TW" sz="1800" b="0" i="1" smtClean="0">
                              <a:latin typeface="Cambria Math" panose="02040503050406030204" pitchFamily="18" charset="0"/>
                              <a:ea typeface="Cambria Math" panose="02040503050406030204" pitchFamily="18" charset="0"/>
                            </a:rPr>
                            <m:t>𝑓</m:t>
                          </m:r>
                          <m:d>
                            <m:dPr>
                              <m:ctrlPr>
                                <a:rPr lang="en-US" altLang="zh-TW" sz="1800" b="0" i="1" smtClean="0">
                                  <a:latin typeface="Cambria Math" panose="02040503050406030204" pitchFamily="18" charset="0"/>
                                  <a:ea typeface="Cambria Math" panose="02040503050406030204" pitchFamily="18" charset="0"/>
                                </a:rPr>
                              </m:ctrlPr>
                            </m:dPr>
                            <m:e>
                              <m:sSub>
                                <m:sSubPr>
                                  <m:ctrlPr>
                                    <a:rPr lang="en-US" altLang="zh-TW" sz="1800" b="0" i="1" smtClean="0">
                                      <a:latin typeface="Cambria Math" panose="02040503050406030204" pitchFamily="18" charset="0"/>
                                      <a:ea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𝑥</m:t>
                                  </m:r>
                                </m:e>
                                <m:sub>
                                  <m:r>
                                    <a:rPr lang="en-US" altLang="zh-TW" sz="1800" b="0" i="1" smtClean="0">
                                      <a:latin typeface="Cambria Math" panose="02040503050406030204" pitchFamily="18" charset="0"/>
                                      <a:ea typeface="Cambria Math" panose="02040503050406030204" pitchFamily="18" charset="0"/>
                                    </a:rPr>
                                    <m:t>0</m:t>
                                  </m:r>
                                </m:sub>
                              </m:sSub>
                            </m:e>
                          </m:d>
                        </m:num>
                        <m:den>
                          <m:r>
                            <a:rPr lang="en-US" altLang="zh-TW" sz="1800" b="0" i="1" smtClean="0">
                              <a:latin typeface="Cambria Math" panose="02040503050406030204" pitchFamily="18" charset="0"/>
                              <a:ea typeface="Cambria Math" panose="02040503050406030204" pitchFamily="18" charset="0"/>
                            </a:rPr>
                            <m:t>𝑚</m:t>
                          </m:r>
                        </m:den>
                      </m:f>
                      <m:r>
                        <a:rPr lang="en-US" altLang="zh-TW" sz="1800" b="0" i="1" smtClean="0">
                          <a:latin typeface="Cambria Math" panose="02040503050406030204" pitchFamily="18" charset="0"/>
                          <a:ea typeface="Cambria Math" panose="02040503050406030204" pitchFamily="18" charset="0"/>
                        </a:rPr>
                        <m:t>∙</m:t>
                      </m:r>
                      <m:f>
                        <m:fPr>
                          <m:ctrlPr>
                            <a:rPr lang="en-US" altLang="zh-TW" sz="1800" i="1" dirty="0">
                              <a:latin typeface="Cambria Math" panose="02040503050406030204" pitchFamily="18" charset="0"/>
                            </a:rPr>
                          </m:ctrlPr>
                        </m:fPr>
                        <m:num>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𝑡</m:t>
                          </m:r>
                        </m:num>
                        <m:den>
                          <m:r>
                            <a:rPr lang="en-US" altLang="zh-TW" sz="1800" i="1" dirty="0">
                              <a:latin typeface="Cambria Math" panose="02040503050406030204" pitchFamily="18" charset="0"/>
                            </a:rPr>
                            <m:t>2</m:t>
                          </m:r>
                        </m:den>
                      </m:f>
                    </m:oMath>
                  </m:oMathPara>
                </a14:m>
                <a:endParaRPr lang="zh-TW" altLang="en-US" sz="1800" dirty="0"/>
              </a:p>
            </p:txBody>
          </p:sp>
        </mc:Choice>
        <mc:Fallback xmlns="">
          <p:sp>
            <p:nvSpPr>
              <p:cNvPr id="27" name="文字方塊 26">
                <a:extLst>
                  <a:ext uri="{FF2B5EF4-FFF2-40B4-BE49-F238E27FC236}">
                    <a16:creationId xmlns:a16="http://schemas.microsoft.com/office/drawing/2014/main" id="{6EF99735-C9A6-9B4C-88B4-52D18E63954F}"/>
                  </a:ext>
                </a:extLst>
              </p:cNvPr>
              <p:cNvSpPr txBox="1">
                <a:spLocks noRot="1" noChangeAspect="1" noMove="1" noResize="1" noEditPoints="1" noAdjustHandles="1" noChangeArrowheads="1" noChangeShapeType="1" noTextEdit="1"/>
              </p:cNvSpPr>
              <p:nvPr/>
            </p:nvSpPr>
            <p:spPr bwMode="auto">
              <a:xfrm>
                <a:off x="879856" y="3717032"/>
                <a:ext cx="3991799" cy="629852"/>
              </a:xfrm>
              <a:prstGeom prst="rect">
                <a:avLst/>
              </a:prstGeom>
              <a:blipFill>
                <a:blip r:embed="rId4"/>
                <a:stretch>
                  <a:fillRect b="-400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573898BF-9C73-CA4B-98F7-A5AB6737F57F}"/>
                  </a:ext>
                </a:extLst>
              </p:cNvPr>
              <p:cNvSpPr txBox="1"/>
              <p:nvPr/>
            </p:nvSpPr>
            <p:spPr bwMode="auto">
              <a:xfrm>
                <a:off x="2477539" y="3036723"/>
                <a:ext cx="897950" cy="560153"/>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600" b="0" i="1" dirty="0" smtClean="0">
                          <a:latin typeface="Cambria Math" panose="02040503050406030204" pitchFamily="18" charset="0"/>
                        </a:rPr>
                        <m:t>𝑣</m:t>
                      </m:r>
                      <m:d>
                        <m:dPr>
                          <m:ctrlPr>
                            <a:rPr lang="zh-TW" altLang="en-US" sz="1600" i="1" dirty="0">
                              <a:latin typeface="Cambria Math" panose="02040503050406030204" pitchFamily="18" charset="0"/>
                            </a:rPr>
                          </m:ctrlPr>
                        </m:dPr>
                        <m:e>
                          <m:f>
                            <m:fPr>
                              <m:ctrlPr>
                                <a:rPr lang="en-US" altLang="zh-TW" sz="1600" i="1" dirty="0">
                                  <a:latin typeface="Cambria Math" panose="02040503050406030204" pitchFamily="18" charset="0"/>
                                </a:rPr>
                              </m:ctrlPr>
                            </m:fPr>
                            <m:num>
                              <m:r>
                                <a:rPr lang="en-US" altLang="zh-TW" sz="1600" i="1" dirty="0">
                                  <a:latin typeface="Cambria Math" panose="02040503050406030204" pitchFamily="18" charset="0"/>
                                  <a:ea typeface="Cambria Math" panose="02040503050406030204" pitchFamily="18" charset="0"/>
                                </a:rPr>
                                <m:t>∆</m:t>
                              </m:r>
                              <m:r>
                                <a:rPr lang="en-US" altLang="zh-TW" sz="1600" i="1" dirty="0">
                                  <a:latin typeface="Cambria Math" panose="02040503050406030204" pitchFamily="18" charset="0"/>
                                  <a:ea typeface="Cambria Math" panose="02040503050406030204" pitchFamily="18" charset="0"/>
                                </a:rPr>
                                <m:t>𝑡</m:t>
                              </m:r>
                            </m:num>
                            <m:den>
                              <m:r>
                                <a:rPr lang="en-US" altLang="zh-TW" sz="1600" i="1" dirty="0">
                                  <a:latin typeface="Cambria Math" panose="02040503050406030204" pitchFamily="18" charset="0"/>
                                </a:rPr>
                                <m:t>2</m:t>
                              </m:r>
                            </m:den>
                          </m:f>
                        </m:e>
                      </m:d>
                    </m:oMath>
                  </m:oMathPara>
                </a14:m>
                <a:endParaRPr lang="zh-TW" altLang="en-US" sz="1600" dirty="0"/>
              </a:p>
            </p:txBody>
          </p:sp>
        </mc:Choice>
        <mc:Fallback xmlns="">
          <p:sp>
            <p:nvSpPr>
              <p:cNvPr id="28" name="文字方塊 27">
                <a:extLst>
                  <a:ext uri="{FF2B5EF4-FFF2-40B4-BE49-F238E27FC236}">
                    <a16:creationId xmlns:a16="http://schemas.microsoft.com/office/drawing/2014/main" id="{573898BF-9C73-CA4B-98F7-A5AB6737F57F}"/>
                  </a:ext>
                </a:extLst>
              </p:cNvPr>
              <p:cNvSpPr txBox="1">
                <a:spLocks noRot="1" noChangeAspect="1" noMove="1" noResize="1" noEditPoints="1" noAdjustHandles="1" noChangeArrowheads="1" noChangeShapeType="1" noTextEdit="1"/>
              </p:cNvSpPr>
              <p:nvPr/>
            </p:nvSpPr>
            <p:spPr bwMode="auto">
              <a:xfrm>
                <a:off x="2477539" y="3036723"/>
                <a:ext cx="897950" cy="560153"/>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4D810C89-AA5B-7B45-A841-4DD33C1B84A4}"/>
                  </a:ext>
                </a:extLst>
              </p:cNvPr>
              <p:cNvSpPr txBox="1"/>
              <p:nvPr/>
            </p:nvSpPr>
            <p:spPr bwMode="auto">
              <a:xfrm>
                <a:off x="1397047" y="2910195"/>
                <a:ext cx="540246" cy="338554"/>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600" b="0" i="1" dirty="0" smtClean="0">
                          <a:latin typeface="Cambria Math" panose="02040503050406030204" pitchFamily="18" charset="0"/>
                        </a:rPr>
                        <m:t>𝑣</m:t>
                      </m:r>
                      <m:d>
                        <m:dPr>
                          <m:ctrlPr>
                            <a:rPr lang="zh-TW" altLang="en-US" sz="1600" i="1" dirty="0">
                              <a:latin typeface="Cambria Math" panose="02040503050406030204" pitchFamily="18" charset="0"/>
                            </a:rPr>
                          </m:ctrlPr>
                        </m:dPr>
                        <m:e>
                          <m:r>
                            <a:rPr lang="en-US" altLang="zh-TW" sz="1600" b="0" i="1" dirty="0" smtClean="0">
                              <a:latin typeface="Cambria Math" panose="02040503050406030204" pitchFamily="18" charset="0"/>
                            </a:rPr>
                            <m:t>0</m:t>
                          </m:r>
                        </m:e>
                      </m:d>
                    </m:oMath>
                  </m:oMathPara>
                </a14:m>
                <a:endParaRPr lang="zh-TW" altLang="en-US" sz="1600" dirty="0"/>
              </a:p>
            </p:txBody>
          </p:sp>
        </mc:Choice>
        <mc:Fallback xmlns="">
          <p:sp>
            <p:nvSpPr>
              <p:cNvPr id="29" name="文字方塊 28">
                <a:extLst>
                  <a:ext uri="{FF2B5EF4-FFF2-40B4-BE49-F238E27FC236}">
                    <a16:creationId xmlns:a16="http://schemas.microsoft.com/office/drawing/2014/main" id="{4D810C89-AA5B-7B45-A841-4DD33C1B84A4}"/>
                  </a:ext>
                </a:extLst>
              </p:cNvPr>
              <p:cNvSpPr txBox="1">
                <a:spLocks noRot="1" noChangeAspect="1" noMove="1" noResize="1" noEditPoints="1" noAdjustHandles="1" noChangeArrowheads="1" noChangeShapeType="1" noTextEdit="1"/>
              </p:cNvSpPr>
              <p:nvPr/>
            </p:nvSpPr>
            <p:spPr bwMode="auto">
              <a:xfrm>
                <a:off x="1397047" y="2910195"/>
                <a:ext cx="540246" cy="338554"/>
              </a:xfrm>
              <a:prstGeom prst="rect">
                <a:avLst/>
              </a:prstGeom>
              <a:blipFill>
                <a:blip r:embed="rId11"/>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文字方塊 29">
                <a:extLst>
                  <a:ext uri="{FF2B5EF4-FFF2-40B4-BE49-F238E27FC236}">
                    <a16:creationId xmlns:a16="http://schemas.microsoft.com/office/drawing/2014/main" id="{0695D5CC-CA69-194D-A7BE-97E6E24FB5EB}"/>
                  </a:ext>
                </a:extLst>
              </p:cNvPr>
              <p:cNvSpPr txBox="1"/>
              <p:nvPr/>
            </p:nvSpPr>
            <p:spPr bwMode="auto">
              <a:xfrm>
                <a:off x="3649275" y="2430048"/>
                <a:ext cx="989789" cy="369332"/>
              </a:xfrm>
              <a:prstGeom prst="rect">
                <a:avLst/>
              </a:prstGeom>
              <a:solidFill>
                <a:srgbClr val="FFFF99"/>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𝑥</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𝑡</m:t>
                          </m:r>
                        </m:e>
                      </m:d>
                    </m:oMath>
                  </m:oMathPara>
                </a14:m>
                <a:endParaRPr lang="zh-TW" altLang="en-US" sz="1800" dirty="0"/>
              </a:p>
            </p:txBody>
          </p:sp>
        </mc:Choice>
        <mc:Fallback xmlns="">
          <p:sp>
            <p:nvSpPr>
              <p:cNvPr id="30" name="文字方塊 29">
                <a:extLst>
                  <a:ext uri="{FF2B5EF4-FFF2-40B4-BE49-F238E27FC236}">
                    <a16:creationId xmlns:a16="http://schemas.microsoft.com/office/drawing/2014/main" id="{0695D5CC-CA69-194D-A7BE-97E6E24FB5EB}"/>
                  </a:ext>
                </a:extLst>
              </p:cNvPr>
              <p:cNvSpPr txBox="1">
                <a:spLocks noRot="1" noChangeAspect="1" noMove="1" noResize="1" noEditPoints="1" noAdjustHandles="1" noChangeArrowheads="1" noChangeShapeType="1" noTextEdit="1"/>
              </p:cNvSpPr>
              <p:nvPr/>
            </p:nvSpPr>
            <p:spPr bwMode="auto">
              <a:xfrm>
                <a:off x="3649275" y="2430048"/>
                <a:ext cx="989789" cy="369332"/>
              </a:xfrm>
              <a:prstGeom prst="rect">
                <a:avLst/>
              </a:prstGeom>
              <a:blipFill>
                <a:blip r:embed="rId12"/>
                <a:stretch>
                  <a:fillRect/>
                </a:stretch>
              </a:blipFill>
              <a:ln w="9525">
                <a:noFill/>
                <a:miter lim="800000"/>
                <a:headEnd/>
                <a:tailEnd/>
              </a:ln>
            </p:spPr>
            <p:txBody>
              <a:bodyPr/>
              <a:lstStyle/>
              <a:p>
                <a:r>
                  <a:rPr lang="zh-TW" altLang="en-US">
                    <a:noFill/>
                  </a:rPr>
                  <a:t> </a:t>
                </a:r>
              </a:p>
            </p:txBody>
          </p:sp>
        </mc:Fallback>
      </mc:AlternateContent>
      <p:sp>
        <p:nvSpPr>
          <p:cNvPr id="31" name="Line 5">
            <a:extLst>
              <a:ext uri="{FF2B5EF4-FFF2-40B4-BE49-F238E27FC236}">
                <a16:creationId xmlns:a16="http://schemas.microsoft.com/office/drawing/2014/main" id="{0E19E5F9-B85C-D14A-A198-E955B3F8367D}"/>
              </a:ext>
            </a:extLst>
          </p:cNvPr>
          <p:cNvSpPr>
            <a:spLocks noChangeShapeType="1"/>
          </p:cNvSpPr>
          <p:nvPr/>
        </p:nvSpPr>
        <p:spPr bwMode="auto">
          <a:xfrm flipV="1">
            <a:off x="1977979" y="2602806"/>
            <a:ext cx="1671296" cy="5485"/>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2" name="Line 5">
            <a:extLst>
              <a:ext uri="{FF2B5EF4-FFF2-40B4-BE49-F238E27FC236}">
                <a16:creationId xmlns:a16="http://schemas.microsoft.com/office/drawing/2014/main" id="{6ADC3618-93A5-694F-9E81-5D0FD6784E35}"/>
              </a:ext>
            </a:extLst>
          </p:cNvPr>
          <p:cNvSpPr>
            <a:spLocks noChangeShapeType="1"/>
          </p:cNvSpPr>
          <p:nvPr/>
        </p:nvSpPr>
        <p:spPr bwMode="auto">
          <a:xfrm flipH="1" flipV="1">
            <a:off x="2875755" y="2608291"/>
            <a:ext cx="0" cy="418384"/>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3" name="Line 5">
            <a:extLst>
              <a:ext uri="{FF2B5EF4-FFF2-40B4-BE49-F238E27FC236}">
                <a16:creationId xmlns:a16="http://schemas.microsoft.com/office/drawing/2014/main" id="{DC06E74A-C9EE-3D42-BFFD-466384A5F1F8}"/>
              </a:ext>
            </a:extLst>
          </p:cNvPr>
          <p:cNvSpPr>
            <a:spLocks noChangeShapeType="1"/>
          </p:cNvSpPr>
          <p:nvPr/>
        </p:nvSpPr>
        <p:spPr bwMode="auto">
          <a:xfrm flipH="1" flipV="1">
            <a:off x="2149897" y="3192862"/>
            <a:ext cx="0" cy="480783"/>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D2BF9DFA-9A48-864D-A8E8-C1287B5F33DD}"/>
                  </a:ext>
                </a:extLst>
              </p:cNvPr>
              <p:cNvSpPr txBox="1"/>
              <p:nvPr/>
            </p:nvSpPr>
            <p:spPr bwMode="auto">
              <a:xfrm>
                <a:off x="1331029" y="2433130"/>
                <a:ext cx="672282" cy="369332"/>
              </a:xfrm>
              <a:prstGeom prst="rect">
                <a:avLst/>
              </a:prstGeom>
              <a:solidFill>
                <a:srgbClr val="FFFF99"/>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𝑥</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0</m:t>
                          </m:r>
                        </m:e>
                      </m:d>
                    </m:oMath>
                  </m:oMathPara>
                </a14:m>
                <a:endParaRPr lang="zh-TW" altLang="en-US" sz="1800" dirty="0"/>
              </a:p>
            </p:txBody>
          </p:sp>
        </mc:Choice>
        <mc:Fallback xmlns="">
          <p:sp>
            <p:nvSpPr>
              <p:cNvPr id="19" name="文字方塊 18">
                <a:extLst>
                  <a:ext uri="{FF2B5EF4-FFF2-40B4-BE49-F238E27FC236}">
                    <a16:creationId xmlns:a16="http://schemas.microsoft.com/office/drawing/2014/main" id="{D2BF9DFA-9A48-864D-A8E8-C1287B5F33DD}"/>
                  </a:ext>
                </a:extLst>
              </p:cNvPr>
              <p:cNvSpPr txBox="1">
                <a:spLocks noRot="1" noChangeAspect="1" noMove="1" noResize="1" noEditPoints="1" noAdjustHandles="1" noChangeArrowheads="1" noChangeShapeType="1" noTextEdit="1"/>
              </p:cNvSpPr>
              <p:nvPr/>
            </p:nvSpPr>
            <p:spPr bwMode="auto">
              <a:xfrm>
                <a:off x="1331029" y="2433130"/>
                <a:ext cx="672282" cy="369332"/>
              </a:xfrm>
              <a:prstGeom prst="rect">
                <a:avLst/>
              </a:prstGeom>
              <a:blipFill>
                <a:blip r:embed="rId13"/>
                <a:stretch>
                  <a:fillRect/>
                </a:stretch>
              </a:blipFill>
              <a:ln w="9525">
                <a:noFill/>
                <a:miter lim="800000"/>
                <a:headEnd/>
                <a:tailEnd/>
              </a:ln>
            </p:spPr>
            <p:txBody>
              <a:bodyPr/>
              <a:lstStyle/>
              <a:p>
                <a:r>
                  <a:rPr lang="zh-TW" altLang="en-US">
                    <a:noFill/>
                  </a:rPr>
                  <a:t> </a:t>
                </a:r>
              </a:p>
            </p:txBody>
          </p:sp>
        </mc:Fallback>
      </mc:AlternateContent>
    </p:spTree>
    <p:extLst>
      <p:ext uri="{BB962C8B-B14F-4D97-AF65-F5344CB8AC3E}">
        <p14:creationId xmlns:p14="http://schemas.microsoft.com/office/powerpoint/2010/main" val="37098408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Line 5">
            <a:extLst>
              <a:ext uri="{FF2B5EF4-FFF2-40B4-BE49-F238E27FC236}">
                <a16:creationId xmlns:a16="http://schemas.microsoft.com/office/drawing/2014/main" id="{DC06E74A-C9EE-3D42-BFFD-466384A5F1F8}"/>
              </a:ext>
            </a:extLst>
          </p:cNvPr>
          <p:cNvSpPr>
            <a:spLocks noChangeShapeType="1"/>
          </p:cNvSpPr>
          <p:nvPr/>
        </p:nvSpPr>
        <p:spPr bwMode="auto">
          <a:xfrm>
            <a:off x="4139577" y="2558294"/>
            <a:ext cx="0" cy="710742"/>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85006" name="Picture 16" descr="http://www.geekscrunch.com/wp-content/uploads/2012/01/Angry-Birds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434" y="1075844"/>
            <a:ext cx="15827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bwMode="auto">
              <a:xfrm>
                <a:off x="4853411" y="1752008"/>
                <a:ext cx="3207426" cy="618631"/>
              </a:xfrm>
              <a:prstGeom prst="rect">
                <a:avLst/>
              </a:prstGeom>
              <a:solidFill>
                <a:srgbClr val="FFFF00"/>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𝑥</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2</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𝑡</m:t>
                          </m:r>
                        </m:e>
                      </m:d>
                      <m:r>
                        <a:rPr lang="en-US" altLang="zh-TW" sz="1800" b="0" i="1" smtClean="0">
                          <a:latin typeface="Cambria Math"/>
                        </a:rPr>
                        <m:t>=</m:t>
                      </m:r>
                      <m:r>
                        <a:rPr lang="en-US" altLang="zh-TW" sz="1800" b="0" i="1" smtClean="0">
                          <a:latin typeface="Cambria Math" panose="02040503050406030204" pitchFamily="18" charset="0"/>
                        </a:rPr>
                        <m:t>𝑥</m:t>
                      </m:r>
                      <m:d>
                        <m:dPr>
                          <m:ctrlPr>
                            <a:rPr lang="en-US" altLang="zh-TW" sz="1800" b="0" i="1" smtClean="0">
                              <a:latin typeface="Cambria Math" panose="02040503050406030204" pitchFamily="18" charset="0"/>
                            </a:rPr>
                          </m:ctrlPr>
                        </m:dPr>
                        <m:e>
                          <m:r>
                            <a:rPr lang="en-US" altLang="zh-TW" sz="1800" i="1">
                              <a:latin typeface="Cambria Math"/>
                              <a:ea typeface="Cambria Math"/>
                            </a:rPr>
                            <m:t>∆</m:t>
                          </m:r>
                          <m:r>
                            <a:rPr lang="en-US" altLang="zh-TW" sz="1800" i="1">
                              <a:latin typeface="Cambria Math"/>
                              <a:ea typeface="Cambria Math"/>
                            </a:rPr>
                            <m:t>𝑡</m:t>
                          </m:r>
                        </m:e>
                      </m:d>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𝑣</m:t>
                      </m:r>
                      <m:d>
                        <m:dPr>
                          <m:ctrlPr>
                            <a:rPr lang="zh-TW" altLang="en-US" sz="1800" b="0" i="1" dirty="0" smtClean="0">
                              <a:latin typeface="Cambria Math" panose="02040503050406030204" pitchFamily="18" charset="0"/>
                            </a:rPr>
                          </m:ctrlPr>
                        </m:dPr>
                        <m:e>
                          <m:f>
                            <m:fPr>
                              <m:ctrlPr>
                                <a:rPr lang="en-US" altLang="zh-TW" sz="1800" b="0" i="1" dirty="0" smtClean="0">
                                  <a:latin typeface="Cambria Math" panose="02040503050406030204" pitchFamily="18" charset="0"/>
                                </a:rPr>
                              </m:ctrlPr>
                            </m:fPr>
                            <m:num>
                              <m:r>
                                <a:rPr lang="en-US" altLang="zh-TW" sz="1800" b="0" i="1" dirty="0" smtClean="0">
                                  <a:latin typeface="Cambria Math" panose="02040503050406030204" pitchFamily="18" charset="0"/>
                                </a:rPr>
                                <m:t>3</m:t>
                              </m:r>
                              <m:r>
                                <a:rPr lang="en-US" altLang="zh-TW" sz="1800" b="0" i="1" dirty="0" smtClean="0">
                                  <a:latin typeface="Cambria Math" panose="02040503050406030204" pitchFamily="18" charset="0"/>
                                  <a:ea typeface="Cambria Math" panose="02040503050406030204" pitchFamily="18" charset="0"/>
                                </a:rPr>
                                <m:t>∆</m:t>
                              </m:r>
                              <m:r>
                                <a:rPr lang="en-US" altLang="zh-TW" sz="1800" b="0" i="1" dirty="0" smtClean="0">
                                  <a:latin typeface="Cambria Math" panose="02040503050406030204" pitchFamily="18" charset="0"/>
                                  <a:ea typeface="Cambria Math" panose="02040503050406030204" pitchFamily="18" charset="0"/>
                                </a:rPr>
                                <m:t>𝑡</m:t>
                              </m:r>
                            </m:num>
                            <m:den>
                              <m:r>
                                <a:rPr lang="en-US" altLang="zh-TW" sz="1800" b="0" i="1" dirty="0" smtClean="0">
                                  <a:latin typeface="Cambria Math" panose="02040503050406030204" pitchFamily="18" charset="0"/>
                                </a:rPr>
                                <m:t>2</m:t>
                              </m:r>
                            </m:den>
                          </m:f>
                        </m:e>
                      </m:d>
                      <m:r>
                        <a:rPr lang="en-US" altLang="zh-TW" sz="1800" b="0" i="1" smtClean="0">
                          <a:latin typeface="Cambria Math"/>
                          <a:ea typeface="Cambria Math"/>
                        </a:rPr>
                        <m:t>∙∆</m:t>
                      </m:r>
                      <m:r>
                        <a:rPr lang="en-US" altLang="zh-TW" sz="1800" b="0" i="1" smtClean="0">
                          <a:latin typeface="Cambria Math"/>
                          <a:ea typeface="Cambria Math"/>
                        </a:rPr>
                        <m:t>𝑡</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853411" y="1752008"/>
                <a:ext cx="3207426" cy="618631"/>
              </a:xfrm>
              <a:prstGeom prst="rect">
                <a:avLst/>
              </a:prstGeom>
              <a:blipFill>
                <a:blip r:embed="rId6"/>
                <a:stretch>
                  <a:fillRect/>
                </a:stretch>
              </a:blipFill>
              <a:ln w="9525">
                <a:noFill/>
                <a:miter lim="800000"/>
                <a:headEnd/>
                <a:tailEnd/>
              </a:ln>
            </p:spPr>
            <p:txBody>
              <a:bodyPr/>
              <a:lstStyle/>
              <a:p>
                <a:r>
                  <a:rPr lang="zh-TW" altLang="en-US">
                    <a:noFill/>
                  </a:rPr>
                  <a:t> </a:t>
                </a:r>
              </a:p>
            </p:txBody>
          </p:sp>
        </mc:Fallback>
      </mc:AlternateContent>
      <p:sp>
        <p:nvSpPr>
          <p:cNvPr id="20" name="Line 5">
            <a:extLst>
              <a:ext uri="{FF2B5EF4-FFF2-40B4-BE49-F238E27FC236}">
                <a16:creationId xmlns:a16="http://schemas.microsoft.com/office/drawing/2014/main" id="{38683F17-CD29-0A49-811E-F65E82F5756E}"/>
              </a:ext>
            </a:extLst>
          </p:cNvPr>
          <p:cNvSpPr>
            <a:spLocks noChangeShapeType="1"/>
          </p:cNvSpPr>
          <p:nvPr/>
        </p:nvSpPr>
        <p:spPr bwMode="auto">
          <a:xfrm>
            <a:off x="1937293" y="3294124"/>
            <a:ext cx="540246"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6EF99735-C9A6-9B4C-88B4-52D18E63954F}"/>
                  </a:ext>
                </a:extLst>
              </p:cNvPr>
              <p:cNvSpPr txBox="1"/>
              <p:nvPr/>
            </p:nvSpPr>
            <p:spPr bwMode="auto">
              <a:xfrm>
                <a:off x="2418530" y="3861759"/>
                <a:ext cx="3446934" cy="669799"/>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dirty="0" smtClean="0">
                          <a:latin typeface="Cambria Math" panose="02040503050406030204" pitchFamily="18" charset="0"/>
                        </a:rPr>
                        <m:t>𝑣</m:t>
                      </m:r>
                      <m:d>
                        <m:dPr>
                          <m:ctrlPr>
                            <a:rPr lang="zh-TW" altLang="en-US" sz="1800" i="1" dirty="0">
                              <a:latin typeface="Cambria Math" panose="02040503050406030204" pitchFamily="18" charset="0"/>
                            </a:rPr>
                          </m:ctrlPr>
                        </m:dPr>
                        <m:e>
                          <m:f>
                            <m:fPr>
                              <m:ctrlPr>
                                <a:rPr lang="en-US" altLang="zh-TW" sz="1800" i="1" dirty="0">
                                  <a:latin typeface="Cambria Math" panose="02040503050406030204" pitchFamily="18" charset="0"/>
                                </a:rPr>
                              </m:ctrlPr>
                            </m:fPr>
                            <m:num>
                              <m:r>
                                <a:rPr lang="en-US" altLang="zh-TW" sz="1800" b="0" i="1" dirty="0" smtClean="0">
                                  <a:latin typeface="Cambria Math" panose="02040503050406030204" pitchFamily="18" charset="0"/>
                                </a:rPr>
                                <m:t>3</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𝑡</m:t>
                              </m:r>
                            </m:num>
                            <m:den>
                              <m:r>
                                <a:rPr lang="en-US" altLang="zh-TW" sz="1800" i="1" dirty="0">
                                  <a:latin typeface="Cambria Math" panose="02040503050406030204" pitchFamily="18" charset="0"/>
                                </a:rPr>
                                <m:t>2</m:t>
                              </m:r>
                            </m:den>
                          </m:f>
                        </m:e>
                      </m:d>
                      <m:r>
                        <a:rPr lang="en-US" altLang="zh-TW" sz="1800" b="0" i="1" smtClean="0">
                          <a:latin typeface="Cambria Math" panose="02040503050406030204" pitchFamily="18" charset="0"/>
                        </a:rPr>
                        <m:t>−</m:t>
                      </m:r>
                      <m:r>
                        <a:rPr lang="en-US" altLang="zh-TW" sz="1800" i="1" dirty="0">
                          <a:latin typeface="Cambria Math" panose="02040503050406030204" pitchFamily="18" charset="0"/>
                        </a:rPr>
                        <m:t>𝑣</m:t>
                      </m:r>
                      <m:d>
                        <m:dPr>
                          <m:ctrlPr>
                            <a:rPr lang="zh-TW" altLang="en-US" sz="1800" i="1" dirty="0">
                              <a:latin typeface="Cambria Math" panose="02040503050406030204" pitchFamily="18" charset="0"/>
                            </a:rPr>
                          </m:ctrlPr>
                        </m:dPr>
                        <m:e>
                          <m:f>
                            <m:fPr>
                              <m:ctrlPr>
                                <a:rPr lang="en-US" altLang="zh-TW" sz="1800" i="1" dirty="0">
                                  <a:latin typeface="Cambria Math" panose="02040503050406030204" pitchFamily="18" charset="0"/>
                                </a:rPr>
                              </m:ctrlPr>
                            </m:fPr>
                            <m:num>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𝑡</m:t>
                              </m:r>
                            </m:num>
                            <m:den>
                              <m:r>
                                <a:rPr lang="en-US" altLang="zh-TW" sz="1800" i="1" dirty="0">
                                  <a:latin typeface="Cambria Math" panose="02040503050406030204" pitchFamily="18" charset="0"/>
                                </a:rPr>
                                <m:t>2</m:t>
                              </m:r>
                            </m:den>
                          </m:f>
                        </m:e>
                      </m:d>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ea typeface="Cambria Math" panose="02040503050406030204" pitchFamily="18" charset="0"/>
                            </a:rPr>
                          </m:ctrlPr>
                        </m:fPr>
                        <m:num>
                          <m:r>
                            <a:rPr lang="en-US" altLang="zh-TW" sz="1800" b="0" i="1" smtClean="0">
                              <a:latin typeface="Cambria Math" panose="02040503050406030204" pitchFamily="18" charset="0"/>
                              <a:ea typeface="Cambria Math" panose="02040503050406030204" pitchFamily="18" charset="0"/>
                            </a:rPr>
                            <m:t>𝑓</m:t>
                          </m:r>
                          <m:d>
                            <m:dPr>
                              <m:ctrlPr>
                                <a:rPr lang="en-US" altLang="zh-TW" sz="1800" b="0" i="1" smtClean="0">
                                  <a:latin typeface="Cambria Math" panose="02040503050406030204" pitchFamily="18" charset="0"/>
                                  <a:ea typeface="Cambria Math" panose="02040503050406030204" pitchFamily="18" charset="0"/>
                                </a:rPr>
                              </m:ctrlPr>
                            </m:dPr>
                            <m:e>
                              <m:r>
                                <a:rPr lang="en-US" altLang="zh-TW" sz="1800" i="1">
                                  <a:latin typeface="Cambria Math"/>
                                </a:rPr>
                                <m:t>𝑥</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𝑡</m:t>
                                  </m:r>
                                </m:e>
                              </m:d>
                            </m:e>
                          </m:d>
                        </m:num>
                        <m:den>
                          <m:r>
                            <a:rPr lang="en-US" altLang="zh-TW" sz="1800" b="0" i="1" smtClean="0">
                              <a:latin typeface="Cambria Math" panose="02040503050406030204" pitchFamily="18" charset="0"/>
                              <a:ea typeface="Cambria Math" panose="02040503050406030204" pitchFamily="18" charset="0"/>
                            </a:rPr>
                            <m:t>𝑚</m:t>
                          </m:r>
                        </m:den>
                      </m:f>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𝑡</m:t>
                      </m:r>
                    </m:oMath>
                  </m:oMathPara>
                </a14:m>
                <a:endParaRPr lang="zh-TW" altLang="en-US" sz="1800" dirty="0"/>
              </a:p>
            </p:txBody>
          </p:sp>
        </mc:Choice>
        <mc:Fallback xmlns="">
          <p:sp>
            <p:nvSpPr>
              <p:cNvPr id="27" name="文字方塊 26">
                <a:extLst>
                  <a:ext uri="{FF2B5EF4-FFF2-40B4-BE49-F238E27FC236}">
                    <a16:creationId xmlns:a16="http://schemas.microsoft.com/office/drawing/2014/main" id="{6EF99735-C9A6-9B4C-88B4-52D18E63954F}"/>
                  </a:ext>
                </a:extLst>
              </p:cNvPr>
              <p:cNvSpPr txBox="1">
                <a:spLocks noRot="1" noChangeAspect="1" noMove="1" noResize="1" noEditPoints="1" noAdjustHandles="1" noChangeArrowheads="1" noChangeShapeType="1" noTextEdit="1"/>
              </p:cNvSpPr>
              <p:nvPr/>
            </p:nvSpPr>
            <p:spPr bwMode="auto">
              <a:xfrm>
                <a:off x="2418530" y="3861759"/>
                <a:ext cx="3446934" cy="669799"/>
              </a:xfrm>
              <a:prstGeom prst="rect">
                <a:avLst/>
              </a:prstGeom>
              <a:blipFill>
                <a:blip r:embed="rId7"/>
                <a:stretch>
                  <a:fillRect b="-1852"/>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573898BF-9C73-CA4B-98F7-A5AB6737F57F}"/>
                  </a:ext>
                </a:extLst>
              </p:cNvPr>
              <p:cNvSpPr txBox="1"/>
              <p:nvPr/>
            </p:nvSpPr>
            <p:spPr bwMode="auto">
              <a:xfrm>
                <a:off x="2434511" y="3039077"/>
                <a:ext cx="897950" cy="560153"/>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600" b="0" i="1" dirty="0" smtClean="0">
                          <a:latin typeface="Cambria Math" panose="02040503050406030204" pitchFamily="18" charset="0"/>
                        </a:rPr>
                        <m:t>𝑣</m:t>
                      </m:r>
                      <m:d>
                        <m:dPr>
                          <m:ctrlPr>
                            <a:rPr lang="zh-TW" altLang="en-US" sz="1600" i="1" dirty="0">
                              <a:latin typeface="Cambria Math" panose="02040503050406030204" pitchFamily="18" charset="0"/>
                            </a:rPr>
                          </m:ctrlPr>
                        </m:dPr>
                        <m:e>
                          <m:f>
                            <m:fPr>
                              <m:ctrlPr>
                                <a:rPr lang="en-US" altLang="zh-TW" sz="1600" i="1" dirty="0">
                                  <a:latin typeface="Cambria Math" panose="02040503050406030204" pitchFamily="18" charset="0"/>
                                </a:rPr>
                              </m:ctrlPr>
                            </m:fPr>
                            <m:num>
                              <m:r>
                                <a:rPr lang="en-US" altLang="zh-TW" sz="1600" i="1" dirty="0">
                                  <a:latin typeface="Cambria Math" panose="02040503050406030204" pitchFamily="18" charset="0"/>
                                  <a:ea typeface="Cambria Math" panose="02040503050406030204" pitchFamily="18" charset="0"/>
                                </a:rPr>
                                <m:t>∆</m:t>
                              </m:r>
                              <m:r>
                                <a:rPr lang="en-US" altLang="zh-TW" sz="1600" i="1" dirty="0">
                                  <a:latin typeface="Cambria Math" panose="02040503050406030204" pitchFamily="18" charset="0"/>
                                  <a:ea typeface="Cambria Math" panose="02040503050406030204" pitchFamily="18" charset="0"/>
                                </a:rPr>
                                <m:t>𝑡</m:t>
                              </m:r>
                            </m:num>
                            <m:den>
                              <m:r>
                                <a:rPr lang="en-US" altLang="zh-TW" sz="1600" i="1" dirty="0">
                                  <a:latin typeface="Cambria Math" panose="02040503050406030204" pitchFamily="18" charset="0"/>
                                </a:rPr>
                                <m:t>2</m:t>
                              </m:r>
                            </m:den>
                          </m:f>
                        </m:e>
                      </m:d>
                    </m:oMath>
                  </m:oMathPara>
                </a14:m>
                <a:endParaRPr lang="zh-TW" altLang="en-US" sz="1600" dirty="0"/>
              </a:p>
            </p:txBody>
          </p:sp>
        </mc:Choice>
        <mc:Fallback xmlns="">
          <p:sp>
            <p:nvSpPr>
              <p:cNvPr id="28" name="文字方塊 27">
                <a:extLst>
                  <a:ext uri="{FF2B5EF4-FFF2-40B4-BE49-F238E27FC236}">
                    <a16:creationId xmlns:a16="http://schemas.microsoft.com/office/drawing/2014/main" id="{573898BF-9C73-CA4B-98F7-A5AB6737F57F}"/>
                  </a:ext>
                </a:extLst>
              </p:cNvPr>
              <p:cNvSpPr txBox="1">
                <a:spLocks noRot="1" noChangeAspect="1" noMove="1" noResize="1" noEditPoints="1" noAdjustHandles="1" noChangeArrowheads="1" noChangeShapeType="1" noTextEdit="1"/>
              </p:cNvSpPr>
              <p:nvPr/>
            </p:nvSpPr>
            <p:spPr bwMode="auto">
              <a:xfrm>
                <a:off x="2434511" y="3039077"/>
                <a:ext cx="897950" cy="560153"/>
              </a:xfrm>
              <a:prstGeom prst="rect">
                <a:avLst/>
              </a:prstGeom>
              <a:blipFill>
                <a:blip r:embed="rId8"/>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4D810C89-AA5B-7B45-A841-4DD33C1B84A4}"/>
                  </a:ext>
                </a:extLst>
              </p:cNvPr>
              <p:cNvSpPr txBox="1"/>
              <p:nvPr/>
            </p:nvSpPr>
            <p:spPr bwMode="auto">
              <a:xfrm>
                <a:off x="1397047" y="3125285"/>
                <a:ext cx="540246" cy="338554"/>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600" b="0" i="1" dirty="0" smtClean="0">
                          <a:latin typeface="Cambria Math" panose="02040503050406030204" pitchFamily="18" charset="0"/>
                        </a:rPr>
                        <m:t>𝑣</m:t>
                      </m:r>
                      <m:d>
                        <m:dPr>
                          <m:ctrlPr>
                            <a:rPr lang="zh-TW" altLang="en-US" sz="1600" i="1" dirty="0">
                              <a:latin typeface="Cambria Math" panose="02040503050406030204" pitchFamily="18" charset="0"/>
                            </a:rPr>
                          </m:ctrlPr>
                        </m:dPr>
                        <m:e>
                          <m:r>
                            <a:rPr lang="en-US" altLang="zh-TW" sz="1600" b="0" i="1" dirty="0" smtClean="0">
                              <a:latin typeface="Cambria Math" panose="02040503050406030204" pitchFamily="18" charset="0"/>
                            </a:rPr>
                            <m:t>0</m:t>
                          </m:r>
                        </m:e>
                      </m:d>
                    </m:oMath>
                  </m:oMathPara>
                </a14:m>
                <a:endParaRPr lang="zh-TW" altLang="en-US" sz="1600" dirty="0"/>
              </a:p>
            </p:txBody>
          </p:sp>
        </mc:Choice>
        <mc:Fallback xmlns="">
          <p:sp>
            <p:nvSpPr>
              <p:cNvPr id="29" name="文字方塊 28">
                <a:extLst>
                  <a:ext uri="{FF2B5EF4-FFF2-40B4-BE49-F238E27FC236}">
                    <a16:creationId xmlns:a16="http://schemas.microsoft.com/office/drawing/2014/main" id="{4D810C89-AA5B-7B45-A841-4DD33C1B84A4}"/>
                  </a:ext>
                </a:extLst>
              </p:cNvPr>
              <p:cNvSpPr txBox="1">
                <a:spLocks noRot="1" noChangeAspect="1" noMove="1" noResize="1" noEditPoints="1" noAdjustHandles="1" noChangeArrowheads="1" noChangeShapeType="1" noTextEdit="1"/>
              </p:cNvSpPr>
              <p:nvPr/>
            </p:nvSpPr>
            <p:spPr bwMode="auto">
              <a:xfrm>
                <a:off x="1397047" y="3125285"/>
                <a:ext cx="540246" cy="338554"/>
              </a:xfrm>
              <a:prstGeom prst="rect">
                <a:avLst/>
              </a:prstGeom>
              <a:blipFill>
                <a:blip r:embed="rId9"/>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文字方塊 29">
                <a:extLst>
                  <a:ext uri="{FF2B5EF4-FFF2-40B4-BE49-F238E27FC236}">
                    <a16:creationId xmlns:a16="http://schemas.microsoft.com/office/drawing/2014/main" id="{0695D5CC-CA69-194D-A7BE-97E6E24FB5EB}"/>
                  </a:ext>
                </a:extLst>
              </p:cNvPr>
              <p:cNvSpPr txBox="1"/>
              <p:nvPr/>
            </p:nvSpPr>
            <p:spPr bwMode="auto">
              <a:xfrm>
                <a:off x="3649275" y="2430048"/>
                <a:ext cx="989789" cy="369332"/>
              </a:xfrm>
              <a:prstGeom prst="rect">
                <a:avLst/>
              </a:prstGeom>
              <a:solidFill>
                <a:srgbClr val="FFFF99"/>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𝑥</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𝑡</m:t>
                          </m:r>
                        </m:e>
                      </m:d>
                    </m:oMath>
                  </m:oMathPara>
                </a14:m>
                <a:endParaRPr lang="zh-TW" altLang="en-US" sz="1800" dirty="0"/>
              </a:p>
            </p:txBody>
          </p:sp>
        </mc:Choice>
        <mc:Fallback xmlns="">
          <p:sp>
            <p:nvSpPr>
              <p:cNvPr id="30" name="文字方塊 29">
                <a:extLst>
                  <a:ext uri="{FF2B5EF4-FFF2-40B4-BE49-F238E27FC236}">
                    <a16:creationId xmlns:a16="http://schemas.microsoft.com/office/drawing/2014/main" id="{0695D5CC-CA69-194D-A7BE-97E6E24FB5EB}"/>
                  </a:ext>
                </a:extLst>
              </p:cNvPr>
              <p:cNvSpPr txBox="1">
                <a:spLocks noRot="1" noChangeAspect="1" noMove="1" noResize="1" noEditPoints="1" noAdjustHandles="1" noChangeArrowheads="1" noChangeShapeType="1" noTextEdit="1"/>
              </p:cNvSpPr>
              <p:nvPr/>
            </p:nvSpPr>
            <p:spPr bwMode="auto">
              <a:xfrm>
                <a:off x="3649275" y="2430048"/>
                <a:ext cx="989789" cy="369332"/>
              </a:xfrm>
              <a:prstGeom prst="rect">
                <a:avLst/>
              </a:prstGeom>
              <a:blipFill>
                <a:blip r:embed="rId10"/>
                <a:stretch>
                  <a:fillRect/>
                </a:stretch>
              </a:blipFill>
              <a:ln w="9525">
                <a:noFill/>
                <a:miter lim="800000"/>
                <a:headEnd/>
                <a:tailEnd/>
              </a:ln>
            </p:spPr>
            <p:txBody>
              <a:bodyPr/>
              <a:lstStyle/>
              <a:p>
                <a:r>
                  <a:rPr lang="zh-TW" altLang="en-US">
                    <a:noFill/>
                  </a:rPr>
                  <a:t> </a:t>
                </a:r>
              </a:p>
            </p:txBody>
          </p:sp>
        </mc:Fallback>
      </mc:AlternateContent>
      <p:sp>
        <p:nvSpPr>
          <p:cNvPr id="31" name="Line 5">
            <a:extLst>
              <a:ext uri="{FF2B5EF4-FFF2-40B4-BE49-F238E27FC236}">
                <a16:creationId xmlns:a16="http://schemas.microsoft.com/office/drawing/2014/main" id="{0E19E5F9-B85C-D14A-A198-E955B3F8367D}"/>
              </a:ext>
            </a:extLst>
          </p:cNvPr>
          <p:cNvSpPr>
            <a:spLocks noChangeShapeType="1"/>
          </p:cNvSpPr>
          <p:nvPr/>
        </p:nvSpPr>
        <p:spPr bwMode="auto">
          <a:xfrm flipV="1">
            <a:off x="1977979" y="2602806"/>
            <a:ext cx="1671296" cy="5485"/>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2" name="Line 5">
            <a:extLst>
              <a:ext uri="{FF2B5EF4-FFF2-40B4-BE49-F238E27FC236}">
                <a16:creationId xmlns:a16="http://schemas.microsoft.com/office/drawing/2014/main" id="{6ADC3618-93A5-694F-9E81-5D0FD6784E35}"/>
              </a:ext>
            </a:extLst>
          </p:cNvPr>
          <p:cNvSpPr>
            <a:spLocks noChangeShapeType="1"/>
          </p:cNvSpPr>
          <p:nvPr/>
        </p:nvSpPr>
        <p:spPr bwMode="auto">
          <a:xfrm flipH="1" flipV="1">
            <a:off x="2886795" y="2631638"/>
            <a:ext cx="0" cy="407438"/>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9" name="Line 5">
            <a:extLst>
              <a:ext uri="{FF2B5EF4-FFF2-40B4-BE49-F238E27FC236}">
                <a16:creationId xmlns:a16="http://schemas.microsoft.com/office/drawing/2014/main" id="{02B67CF4-E7F2-E942-8821-2F9C1FBEC3C6}"/>
              </a:ext>
            </a:extLst>
          </p:cNvPr>
          <p:cNvSpPr>
            <a:spLocks noChangeShapeType="1"/>
          </p:cNvSpPr>
          <p:nvPr/>
        </p:nvSpPr>
        <p:spPr bwMode="auto">
          <a:xfrm flipV="1">
            <a:off x="3333989" y="3285770"/>
            <a:ext cx="2531467"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8D217173-2F4A-B248-B877-AF3AD5580999}"/>
                  </a:ext>
                </a:extLst>
              </p:cNvPr>
              <p:cNvSpPr txBox="1"/>
              <p:nvPr/>
            </p:nvSpPr>
            <p:spPr bwMode="auto">
              <a:xfrm>
                <a:off x="5875899" y="3076138"/>
                <a:ext cx="897950" cy="560153"/>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600" b="0" i="1" dirty="0" smtClean="0">
                          <a:latin typeface="Cambria Math" panose="02040503050406030204" pitchFamily="18" charset="0"/>
                        </a:rPr>
                        <m:t>𝑣</m:t>
                      </m:r>
                      <m:d>
                        <m:dPr>
                          <m:ctrlPr>
                            <a:rPr lang="zh-TW" altLang="en-US" sz="1600" i="1" dirty="0">
                              <a:latin typeface="Cambria Math" panose="02040503050406030204" pitchFamily="18" charset="0"/>
                            </a:rPr>
                          </m:ctrlPr>
                        </m:dPr>
                        <m:e>
                          <m:f>
                            <m:fPr>
                              <m:ctrlPr>
                                <a:rPr lang="en-US" altLang="zh-TW" sz="1600" i="1" dirty="0">
                                  <a:latin typeface="Cambria Math" panose="02040503050406030204" pitchFamily="18" charset="0"/>
                                </a:rPr>
                              </m:ctrlPr>
                            </m:fPr>
                            <m:num>
                              <m:r>
                                <a:rPr lang="en-US" altLang="zh-TW" sz="1600" b="0" i="1" dirty="0" smtClean="0">
                                  <a:latin typeface="Cambria Math" panose="02040503050406030204" pitchFamily="18" charset="0"/>
                                </a:rPr>
                                <m:t>3</m:t>
                              </m:r>
                              <m:r>
                                <a:rPr lang="en-US" altLang="zh-TW" sz="1600" i="1" dirty="0">
                                  <a:latin typeface="Cambria Math" panose="02040503050406030204" pitchFamily="18" charset="0"/>
                                  <a:ea typeface="Cambria Math" panose="02040503050406030204" pitchFamily="18" charset="0"/>
                                </a:rPr>
                                <m:t>∆</m:t>
                              </m:r>
                              <m:r>
                                <a:rPr lang="en-US" altLang="zh-TW" sz="1600" i="1" dirty="0">
                                  <a:latin typeface="Cambria Math" panose="02040503050406030204" pitchFamily="18" charset="0"/>
                                  <a:ea typeface="Cambria Math" panose="02040503050406030204" pitchFamily="18" charset="0"/>
                                </a:rPr>
                                <m:t>𝑡</m:t>
                              </m:r>
                            </m:num>
                            <m:den>
                              <m:r>
                                <a:rPr lang="en-US" altLang="zh-TW" sz="1600" i="1" dirty="0">
                                  <a:latin typeface="Cambria Math" panose="02040503050406030204" pitchFamily="18" charset="0"/>
                                </a:rPr>
                                <m:t>2</m:t>
                              </m:r>
                            </m:den>
                          </m:f>
                        </m:e>
                      </m:d>
                    </m:oMath>
                  </m:oMathPara>
                </a14:m>
                <a:endParaRPr lang="zh-TW" altLang="en-US" sz="1600" dirty="0"/>
              </a:p>
            </p:txBody>
          </p:sp>
        </mc:Choice>
        <mc:Fallback xmlns="">
          <p:sp>
            <p:nvSpPr>
              <p:cNvPr id="21" name="文字方塊 20">
                <a:extLst>
                  <a:ext uri="{FF2B5EF4-FFF2-40B4-BE49-F238E27FC236}">
                    <a16:creationId xmlns:a16="http://schemas.microsoft.com/office/drawing/2014/main" id="{8D217173-2F4A-B248-B877-AF3AD5580999}"/>
                  </a:ext>
                </a:extLst>
              </p:cNvPr>
              <p:cNvSpPr txBox="1">
                <a:spLocks noRot="1" noChangeAspect="1" noMove="1" noResize="1" noEditPoints="1" noAdjustHandles="1" noChangeArrowheads="1" noChangeShapeType="1" noTextEdit="1"/>
              </p:cNvSpPr>
              <p:nvPr/>
            </p:nvSpPr>
            <p:spPr bwMode="auto">
              <a:xfrm>
                <a:off x="5875899" y="3076138"/>
                <a:ext cx="897950" cy="560153"/>
              </a:xfrm>
              <a:prstGeom prst="rect">
                <a:avLst/>
              </a:prstGeom>
              <a:blipFill>
                <a:blip r:embed="rId11"/>
                <a:stretch>
                  <a:fillRect/>
                </a:stretch>
              </a:blipFill>
              <a:ln w="9525">
                <a:noFill/>
                <a:miter lim="800000"/>
                <a:headEnd/>
                <a:tailEnd/>
              </a:ln>
            </p:spPr>
            <p:txBody>
              <a:bodyPr/>
              <a:lstStyle/>
              <a:p>
                <a:r>
                  <a:rPr lang="zh-TW" altLang="en-US">
                    <a:noFill/>
                  </a:rPr>
                  <a:t> </a:t>
                </a:r>
              </a:p>
            </p:txBody>
          </p:sp>
        </mc:Fallback>
      </mc:AlternateContent>
      <p:sp>
        <p:nvSpPr>
          <p:cNvPr id="22" name="Line 5">
            <a:extLst>
              <a:ext uri="{FF2B5EF4-FFF2-40B4-BE49-F238E27FC236}">
                <a16:creationId xmlns:a16="http://schemas.microsoft.com/office/drawing/2014/main" id="{E0AE9CC3-6A09-AC4E-9CFB-2A981851F818}"/>
              </a:ext>
            </a:extLst>
          </p:cNvPr>
          <p:cNvSpPr>
            <a:spLocks noChangeShapeType="1"/>
          </p:cNvSpPr>
          <p:nvPr/>
        </p:nvSpPr>
        <p:spPr bwMode="auto">
          <a:xfrm flipH="1" flipV="1">
            <a:off x="4139577" y="3285770"/>
            <a:ext cx="0" cy="480783"/>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3" name="Line 5">
            <a:extLst>
              <a:ext uri="{FF2B5EF4-FFF2-40B4-BE49-F238E27FC236}">
                <a16:creationId xmlns:a16="http://schemas.microsoft.com/office/drawing/2014/main" id="{EED2A1E6-4887-F141-9538-0134E9E4CA73}"/>
              </a:ext>
            </a:extLst>
          </p:cNvPr>
          <p:cNvSpPr>
            <a:spLocks noChangeShapeType="1"/>
          </p:cNvSpPr>
          <p:nvPr/>
        </p:nvSpPr>
        <p:spPr bwMode="auto">
          <a:xfrm>
            <a:off x="4639064" y="2625356"/>
            <a:ext cx="3207426" cy="19273"/>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1273BF88-318E-1D41-8A06-4B2DB86E4829}"/>
                  </a:ext>
                </a:extLst>
              </p:cNvPr>
              <p:cNvSpPr txBox="1"/>
              <p:nvPr/>
            </p:nvSpPr>
            <p:spPr bwMode="auto">
              <a:xfrm>
                <a:off x="7846551" y="2478394"/>
                <a:ext cx="989789" cy="369332"/>
              </a:xfrm>
              <a:prstGeom prst="rect">
                <a:avLst/>
              </a:prstGeom>
              <a:solidFill>
                <a:srgbClr val="FFFF99"/>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𝑥</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2</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𝑡</m:t>
                          </m:r>
                        </m:e>
                      </m:d>
                    </m:oMath>
                  </m:oMathPara>
                </a14:m>
                <a:endParaRPr lang="zh-TW" altLang="en-US" sz="1800" dirty="0"/>
              </a:p>
            </p:txBody>
          </p:sp>
        </mc:Choice>
        <mc:Fallback xmlns="">
          <p:sp>
            <p:nvSpPr>
              <p:cNvPr id="24" name="文字方塊 23">
                <a:extLst>
                  <a:ext uri="{FF2B5EF4-FFF2-40B4-BE49-F238E27FC236}">
                    <a16:creationId xmlns:a16="http://schemas.microsoft.com/office/drawing/2014/main" id="{1273BF88-318E-1D41-8A06-4B2DB86E4829}"/>
                  </a:ext>
                </a:extLst>
              </p:cNvPr>
              <p:cNvSpPr txBox="1">
                <a:spLocks noRot="1" noChangeAspect="1" noMove="1" noResize="1" noEditPoints="1" noAdjustHandles="1" noChangeArrowheads="1" noChangeShapeType="1" noTextEdit="1"/>
              </p:cNvSpPr>
              <p:nvPr/>
            </p:nvSpPr>
            <p:spPr bwMode="auto">
              <a:xfrm>
                <a:off x="7846551" y="2478394"/>
                <a:ext cx="989789" cy="369332"/>
              </a:xfrm>
              <a:prstGeom prst="rect">
                <a:avLst/>
              </a:prstGeom>
              <a:blipFill>
                <a:blip r:embed="rId12"/>
                <a:stretch>
                  <a:fillRect/>
                </a:stretch>
              </a:blipFill>
              <a:ln w="9525">
                <a:noFill/>
                <a:miter lim="800000"/>
                <a:headEnd/>
                <a:tailEnd/>
              </a:ln>
            </p:spPr>
            <p:txBody>
              <a:bodyPr/>
              <a:lstStyle/>
              <a:p>
                <a:r>
                  <a:rPr lang="zh-TW" altLang="en-US">
                    <a:noFill/>
                  </a:rPr>
                  <a:t> </a:t>
                </a:r>
              </a:p>
            </p:txBody>
          </p:sp>
        </mc:Fallback>
      </mc:AlternateContent>
      <p:sp>
        <p:nvSpPr>
          <p:cNvPr id="25" name="Line 5">
            <a:extLst>
              <a:ext uri="{FF2B5EF4-FFF2-40B4-BE49-F238E27FC236}">
                <a16:creationId xmlns:a16="http://schemas.microsoft.com/office/drawing/2014/main" id="{9B60F919-8A78-424A-9570-DBD3DD9745D9}"/>
              </a:ext>
            </a:extLst>
          </p:cNvPr>
          <p:cNvSpPr>
            <a:spLocks noChangeShapeType="1"/>
          </p:cNvSpPr>
          <p:nvPr/>
        </p:nvSpPr>
        <p:spPr bwMode="auto">
          <a:xfrm flipV="1">
            <a:off x="6242777" y="2644629"/>
            <a:ext cx="0" cy="455099"/>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4" name="Line 5">
            <a:extLst>
              <a:ext uri="{FF2B5EF4-FFF2-40B4-BE49-F238E27FC236}">
                <a16:creationId xmlns:a16="http://schemas.microsoft.com/office/drawing/2014/main" id="{6A3138D9-8E5F-884E-A234-438A7944D07E}"/>
              </a:ext>
            </a:extLst>
          </p:cNvPr>
          <p:cNvSpPr>
            <a:spLocks noChangeShapeType="1"/>
          </p:cNvSpPr>
          <p:nvPr/>
        </p:nvSpPr>
        <p:spPr bwMode="auto">
          <a:xfrm flipH="1">
            <a:off x="6242777" y="2213432"/>
            <a:ext cx="0" cy="401282"/>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 name="文字方塊 2">
            <a:extLst>
              <a:ext uri="{FF2B5EF4-FFF2-40B4-BE49-F238E27FC236}">
                <a16:creationId xmlns:a16="http://schemas.microsoft.com/office/drawing/2014/main" id="{3A79F6BD-2C36-214A-B1B5-1B6D7B029C35}"/>
              </a:ext>
            </a:extLst>
          </p:cNvPr>
          <p:cNvSpPr txBox="1"/>
          <p:nvPr/>
        </p:nvSpPr>
        <p:spPr bwMode="auto">
          <a:xfrm>
            <a:off x="1397047" y="4797152"/>
            <a:ext cx="4210545" cy="369332"/>
          </a:xfrm>
          <a:prstGeom prst="rect">
            <a:avLst/>
          </a:prstGeom>
          <a:noFill/>
          <a:ln w="9525">
            <a:noFill/>
            <a:miter lim="800000"/>
            <a:headEnd/>
            <a:tailEnd/>
          </a:ln>
        </p:spPr>
        <p:txBody>
          <a:bodyPr wrap="square" rtlCol="0">
            <a:spAutoFit/>
          </a:bodyPr>
          <a:lstStyle/>
          <a:p>
            <a:pPr>
              <a:spcBef>
                <a:spcPct val="50000"/>
              </a:spcBef>
            </a:pPr>
            <a:r>
              <a:rPr lang="zh-CN" altLang="en-US" sz="1800" dirty="0"/>
              <a:t>速度與位置會間隔分佈</a:t>
            </a:r>
            <a:r>
              <a:rPr lang="zh-TW" altLang="en-US" sz="1800" dirty="0"/>
              <a:t>！</a:t>
            </a:r>
            <a:endParaRPr kumimoji="1" lang="zh-TW" altLang="en-US" sz="1800" dirty="0"/>
          </a:p>
        </p:txBody>
      </p:sp>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47B2F5DD-0E9B-AA41-8FA0-BBA4071D61A0}"/>
                  </a:ext>
                </a:extLst>
              </p:cNvPr>
              <p:cNvSpPr txBox="1"/>
              <p:nvPr/>
            </p:nvSpPr>
            <p:spPr bwMode="auto">
              <a:xfrm>
                <a:off x="1331029" y="2433130"/>
                <a:ext cx="672282" cy="369332"/>
              </a:xfrm>
              <a:prstGeom prst="rect">
                <a:avLst/>
              </a:prstGeom>
              <a:solidFill>
                <a:srgbClr val="FFFF99"/>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𝑥</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0</m:t>
                          </m:r>
                        </m:e>
                      </m:d>
                    </m:oMath>
                  </m:oMathPara>
                </a14:m>
                <a:endParaRPr lang="zh-TW" altLang="en-US" sz="1800" dirty="0"/>
              </a:p>
            </p:txBody>
          </p:sp>
        </mc:Choice>
        <mc:Fallback xmlns="">
          <p:sp>
            <p:nvSpPr>
              <p:cNvPr id="26" name="文字方塊 25">
                <a:extLst>
                  <a:ext uri="{FF2B5EF4-FFF2-40B4-BE49-F238E27FC236}">
                    <a16:creationId xmlns:a16="http://schemas.microsoft.com/office/drawing/2014/main" id="{47B2F5DD-0E9B-AA41-8FA0-BBA4071D61A0}"/>
                  </a:ext>
                </a:extLst>
              </p:cNvPr>
              <p:cNvSpPr txBox="1">
                <a:spLocks noRot="1" noChangeAspect="1" noMove="1" noResize="1" noEditPoints="1" noAdjustHandles="1" noChangeArrowheads="1" noChangeShapeType="1" noTextEdit="1"/>
              </p:cNvSpPr>
              <p:nvPr/>
            </p:nvSpPr>
            <p:spPr bwMode="auto">
              <a:xfrm>
                <a:off x="1331029" y="2433130"/>
                <a:ext cx="672282" cy="369332"/>
              </a:xfrm>
              <a:prstGeom prst="rect">
                <a:avLst/>
              </a:prstGeom>
              <a:blipFill>
                <a:blip r:embed="rId13"/>
                <a:stretch>
                  <a:fillRect/>
                </a:stretch>
              </a:blipFill>
              <a:ln w="9525">
                <a:noFill/>
                <a:miter lim="800000"/>
                <a:headEnd/>
                <a:tailEnd/>
              </a:ln>
            </p:spPr>
            <p:txBody>
              <a:bodyPr/>
              <a:lstStyle/>
              <a:p>
                <a:r>
                  <a:rPr lang="zh-TW" altLang="en-US">
                    <a:noFill/>
                  </a:rPr>
                  <a:t> </a:t>
                </a:r>
              </a:p>
            </p:txBody>
          </p:sp>
        </mc:Fallback>
      </mc:AlternateContent>
    </p:spTree>
    <p:extLst>
      <p:ext uri="{BB962C8B-B14F-4D97-AF65-F5344CB8AC3E}">
        <p14:creationId xmlns:p14="http://schemas.microsoft.com/office/powerpoint/2010/main" val="8516796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7EF31CC-C17C-8843-8A80-FDCAB6F48BD5}"/>
              </a:ext>
            </a:extLst>
          </p:cNvPr>
          <p:cNvPicPr>
            <a:picLocks noChangeAspect="1"/>
          </p:cNvPicPr>
          <p:nvPr/>
        </p:nvPicPr>
        <p:blipFill>
          <a:blip r:embed="rId2"/>
          <a:stretch>
            <a:fillRect/>
          </a:stretch>
        </p:blipFill>
        <p:spPr>
          <a:xfrm>
            <a:off x="2195736" y="2924944"/>
            <a:ext cx="4263657" cy="2304256"/>
          </a:xfrm>
          <a:prstGeom prst="rect">
            <a:avLst/>
          </a:prstGeom>
        </p:spPr>
      </p:pic>
      <p:sp>
        <p:nvSpPr>
          <p:cNvPr id="3" name="文字方塊 2">
            <a:extLst>
              <a:ext uri="{FF2B5EF4-FFF2-40B4-BE49-F238E27FC236}">
                <a16:creationId xmlns:a16="http://schemas.microsoft.com/office/drawing/2014/main" id="{9C2F0123-1C24-B14C-9D56-CC7104E7C271}"/>
              </a:ext>
            </a:extLst>
          </p:cNvPr>
          <p:cNvSpPr txBox="1"/>
          <p:nvPr/>
        </p:nvSpPr>
        <p:spPr bwMode="auto">
          <a:xfrm>
            <a:off x="2178156" y="673048"/>
            <a:ext cx="3473963"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行星繞日</a:t>
            </a:r>
            <a:r>
              <a:rPr kumimoji="1" lang="zh-CN" altLang="en-US" sz="1800" dirty="0"/>
              <a:t>軌道的模擬</a:t>
            </a:r>
            <a:r>
              <a:rPr kumimoji="1" lang="zh-TW" altLang="en-US" sz="1800" dirty="0"/>
              <a:t> </a:t>
            </a:r>
            <a:r>
              <a:rPr kumimoji="1" lang="en-US" altLang="zh-TW" sz="1800" dirty="0"/>
              <a:t>simulation</a:t>
            </a:r>
            <a:endParaRPr kumimoji="1" lang="zh-TW" altLang="en-US" sz="1800" dirty="0"/>
          </a:p>
        </p:txBody>
      </p:sp>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DE1C21CE-0423-C74F-977C-53F8A7B37A8D}"/>
                  </a:ext>
                </a:extLst>
              </p:cNvPr>
              <p:cNvSpPr txBox="1"/>
              <p:nvPr/>
            </p:nvSpPr>
            <p:spPr bwMode="auto">
              <a:xfrm>
                <a:off x="2178157" y="1219689"/>
                <a:ext cx="3105081" cy="540982"/>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𝑚</m:t>
                      </m:r>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𝑣</m:t>
                              </m:r>
                            </m:e>
                            <m:sub>
                              <m:r>
                                <a:rPr kumimoji="1" lang="en-US" altLang="zh-TW" sz="1800" b="0" i="1" smtClean="0">
                                  <a:latin typeface="Cambria Math" panose="02040503050406030204" pitchFamily="18" charset="0"/>
                                </a:rPr>
                                <m:t>𝑥</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𝐺𝑀𝑚</m:t>
                          </m:r>
                        </m:num>
                        <m:den>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𝑟</m:t>
                              </m:r>
                            </m:e>
                            <m:sup>
                              <m:r>
                                <a:rPr kumimoji="1" lang="en-US" altLang="zh-TW" sz="1800" b="0" i="1" smtClean="0">
                                  <a:latin typeface="Cambria Math" panose="02040503050406030204" pitchFamily="18" charset="0"/>
                                </a:rPr>
                                <m:t>2</m:t>
                              </m:r>
                            </m:sup>
                          </m:sSup>
                        </m:den>
                      </m:f>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𝑥</m:t>
                          </m:r>
                        </m:num>
                        <m:den>
                          <m:r>
                            <a:rPr kumimoji="1" lang="en-US" altLang="zh-TW" sz="1800" b="0" i="1" smtClean="0">
                              <a:latin typeface="Cambria Math" panose="02040503050406030204" pitchFamily="18" charset="0"/>
                            </a:rPr>
                            <m:t>𝑟</m:t>
                          </m:r>
                        </m:den>
                      </m:f>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𝐺𝑀𝑚</m:t>
                          </m:r>
                        </m:num>
                        <m:den>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𝑟</m:t>
                              </m:r>
                            </m:e>
                            <m:sup>
                              <m:r>
                                <a:rPr lang="en-US" altLang="zh-TW" sz="1800" b="0" i="1" smtClean="0">
                                  <a:latin typeface="Cambria Math" panose="02040503050406030204" pitchFamily="18" charset="0"/>
                                </a:rPr>
                                <m:t>3</m:t>
                              </m:r>
                            </m:sup>
                          </m:sSup>
                        </m:den>
                      </m:f>
                      <m:r>
                        <a:rPr lang="en-US" altLang="zh-TW" sz="1800" b="0" i="1" smtClean="0">
                          <a:latin typeface="Cambria Math" panose="02040503050406030204" pitchFamily="18" charset="0"/>
                        </a:rPr>
                        <m:t>𝑥</m:t>
                      </m:r>
                    </m:oMath>
                  </m:oMathPara>
                </a14:m>
                <a:endParaRPr kumimoji="1" lang="zh-TW" altLang="en-US" sz="1800" dirty="0"/>
              </a:p>
            </p:txBody>
          </p:sp>
        </mc:Choice>
        <mc:Fallback xmlns="">
          <p:sp>
            <p:nvSpPr>
              <p:cNvPr id="5" name="文字方塊 4">
                <a:extLst>
                  <a:ext uri="{FF2B5EF4-FFF2-40B4-BE49-F238E27FC236}">
                    <a16:creationId xmlns:a16="http://schemas.microsoft.com/office/drawing/2014/main" id="{DE1C21CE-0423-C74F-977C-53F8A7B37A8D}"/>
                  </a:ext>
                </a:extLst>
              </p:cNvPr>
              <p:cNvSpPr txBox="1">
                <a:spLocks noRot="1" noChangeAspect="1" noMove="1" noResize="1" noEditPoints="1" noAdjustHandles="1" noChangeArrowheads="1" noChangeShapeType="1" noTextEdit="1"/>
              </p:cNvSpPr>
              <p:nvPr/>
            </p:nvSpPr>
            <p:spPr bwMode="auto">
              <a:xfrm>
                <a:off x="2178157" y="1219689"/>
                <a:ext cx="3105081" cy="540982"/>
              </a:xfrm>
              <a:prstGeom prst="rect">
                <a:avLst/>
              </a:prstGeom>
              <a:blipFill>
                <a:blip r:embed="rId3"/>
                <a:stretch>
                  <a:fillRect l="-816" t="-2326" b="-11628"/>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197368A9-CABA-244F-B435-708E81F8D276}"/>
                  </a:ext>
                </a:extLst>
              </p:cNvPr>
              <p:cNvSpPr txBox="1"/>
              <p:nvPr/>
            </p:nvSpPr>
            <p:spPr bwMode="auto">
              <a:xfrm>
                <a:off x="2196345" y="1844824"/>
                <a:ext cx="3119508" cy="533479"/>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𝑚</m:t>
                      </m:r>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𝑣</m:t>
                              </m:r>
                            </m:e>
                            <m:sub>
                              <m:r>
                                <a:rPr kumimoji="1" lang="en-US" altLang="zh-TW" sz="1800" b="0" i="1" smtClean="0">
                                  <a:latin typeface="Cambria Math" panose="02040503050406030204" pitchFamily="18" charset="0"/>
                                </a:rPr>
                                <m:t>𝑦</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𝐺𝑀𝑚</m:t>
                          </m:r>
                        </m:num>
                        <m:den>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𝑟</m:t>
                              </m:r>
                            </m:e>
                            <m:sup>
                              <m:r>
                                <a:rPr kumimoji="1" lang="en-US" altLang="zh-TW" sz="1800" b="0" i="1" smtClean="0">
                                  <a:latin typeface="Cambria Math" panose="02040503050406030204" pitchFamily="18" charset="0"/>
                                </a:rPr>
                                <m:t>2</m:t>
                              </m:r>
                            </m:sup>
                          </m:sSup>
                        </m:den>
                      </m:f>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𝑦</m:t>
                          </m:r>
                        </m:num>
                        <m:den>
                          <m:r>
                            <a:rPr kumimoji="1" lang="en-US" altLang="zh-TW" sz="1800" b="0" i="1" smtClean="0">
                              <a:latin typeface="Cambria Math" panose="02040503050406030204" pitchFamily="18" charset="0"/>
                            </a:rPr>
                            <m:t>𝑟</m:t>
                          </m:r>
                        </m:den>
                      </m:f>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𝐺𝑀𝑚</m:t>
                          </m:r>
                        </m:num>
                        <m:den>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𝑟</m:t>
                              </m:r>
                            </m:e>
                            <m:sup>
                              <m:r>
                                <a:rPr lang="en-US" altLang="zh-TW" sz="1800" b="0" i="1" smtClean="0">
                                  <a:latin typeface="Cambria Math" panose="02040503050406030204" pitchFamily="18" charset="0"/>
                                </a:rPr>
                                <m:t>3</m:t>
                              </m:r>
                            </m:sup>
                          </m:sSup>
                        </m:den>
                      </m:f>
                      <m:r>
                        <a:rPr lang="en-US" altLang="zh-TW" sz="1800" b="0" i="1" smtClean="0">
                          <a:latin typeface="Cambria Math" panose="02040503050406030204" pitchFamily="18" charset="0"/>
                        </a:rPr>
                        <m:t>𝑦</m:t>
                      </m:r>
                    </m:oMath>
                  </m:oMathPara>
                </a14:m>
                <a:endParaRPr kumimoji="1" lang="zh-TW" altLang="en-US" sz="1800" dirty="0"/>
              </a:p>
            </p:txBody>
          </p:sp>
        </mc:Choice>
        <mc:Fallback xmlns="">
          <p:sp>
            <p:nvSpPr>
              <p:cNvPr id="6" name="文字方塊 5">
                <a:extLst>
                  <a:ext uri="{FF2B5EF4-FFF2-40B4-BE49-F238E27FC236}">
                    <a16:creationId xmlns:a16="http://schemas.microsoft.com/office/drawing/2014/main" id="{197368A9-CABA-244F-B435-708E81F8D276}"/>
                  </a:ext>
                </a:extLst>
              </p:cNvPr>
              <p:cNvSpPr txBox="1">
                <a:spLocks noRot="1" noChangeAspect="1" noMove="1" noResize="1" noEditPoints="1" noAdjustHandles="1" noChangeArrowheads="1" noChangeShapeType="1" noTextEdit="1"/>
              </p:cNvSpPr>
              <p:nvPr/>
            </p:nvSpPr>
            <p:spPr bwMode="auto">
              <a:xfrm>
                <a:off x="2196345" y="1844824"/>
                <a:ext cx="3119508" cy="533479"/>
              </a:xfrm>
              <a:prstGeom prst="rect">
                <a:avLst/>
              </a:prstGeom>
              <a:blipFill>
                <a:blip r:embed="rId4"/>
                <a:stretch>
                  <a:fillRect l="-405" r="-810" b="-11628"/>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05C082F7-1F94-234B-AC8D-ADFB47135CAA}"/>
                  </a:ext>
                </a:extLst>
              </p:cNvPr>
              <p:cNvSpPr txBox="1"/>
              <p:nvPr/>
            </p:nvSpPr>
            <p:spPr bwMode="auto">
              <a:xfrm>
                <a:off x="5510905" y="1968775"/>
                <a:ext cx="1412181" cy="33541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𝑟</m:t>
                      </m:r>
                      <m:r>
                        <a:rPr kumimoji="1" lang="en-US" altLang="zh-TW" sz="1800" b="0" i="1" smtClean="0">
                          <a:latin typeface="Cambria Math" panose="02040503050406030204" pitchFamily="18" charset="0"/>
                        </a:rPr>
                        <m:t>=</m:t>
                      </m:r>
                      <m:rad>
                        <m:radPr>
                          <m:degHide m:val="on"/>
                          <m:ctrlPr>
                            <a:rPr kumimoji="1" lang="en-US" altLang="zh-TW" sz="1800" b="0" i="1" smtClean="0">
                              <a:latin typeface="Cambria Math" panose="02040503050406030204" pitchFamily="18" charset="0"/>
                            </a:rPr>
                          </m:ctrlPr>
                        </m:radPr>
                        <m:deg/>
                        <m:e>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𝑥</m:t>
                              </m:r>
                            </m:e>
                            <m:sup>
                              <m:r>
                                <a:rPr kumimoji="1" lang="en-US" altLang="zh-TW" sz="1800" b="0" i="1" smtClean="0">
                                  <a:latin typeface="Cambria Math" panose="02040503050406030204" pitchFamily="18" charset="0"/>
                                </a:rPr>
                                <m:t>2</m:t>
                              </m:r>
                            </m:sup>
                          </m:sSup>
                          <m:r>
                            <a:rPr kumimoji="1" lang="en-US" altLang="zh-TW" sz="1800" b="0" i="1" smtClean="0">
                              <a:latin typeface="Cambria Math" panose="02040503050406030204" pitchFamily="18" charset="0"/>
                            </a:rPr>
                            <m:t>+</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𝑦</m:t>
                              </m:r>
                            </m:e>
                            <m:sup>
                              <m:r>
                                <a:rPr kumimoji="1" lang="en-US" altLang="zh-TW" sz="1800" b="0" i="1" smtClean="0">
                                  <a:latin typeface="Cambria Math" panose="02040503050406030204" pitchFamily="18" charset="0"/>
                                </a:rPr>
                                <m:t>2</m:t>
                              </m:r>
                            </m:sup>
                          </m:sSup>
                        </m:e>
                      </m:rad>
                    </m:oMath>
                  </m:oMathPara>
                </a14:m>
                <a:endParaRPr kumimoji="1" lang="zh-TW" altLang="en-US" sz="1800" dirty="0"/>
              </a:p>
            </p:txBody>
          </p:sp>
        </mc:Choice>
        <mc:Fallback xmlns="">
          <p:sp>
            <p:nvSpPr>
              <p:cNvPr id="7" name="文字方塊 6">
                <a:extLst>
                  <a:ext uri="{FF2B5EF4-FFF2-40B4-BE49-F238E27FC236}">
                    <a16:creationId xmlns:a16="http://schemas.microsoft.com/office/drawing/2014/main" id="{05C082F7-1F94-234B-AC8D-ADFB47135CAA}"/>
                  </a:ext>
                </a:extLst>
              </p:cNvPr>
              <p:cNvSpPr txBox="1">
                <a:spLocks noRot="1" noChangeAspect="1" noMove="1" noResize="1" noEditPoints="1" noAdjustHandles="1" noChangeArrowheads="1" noChangeShapeType="1" noTextEdit="1"/>
              </p:cNvSpPr>
              <p:nvPr/>
            </p:nvSpPr>
            <p:spPr bwMode="auto">
              <a:xfrm>
                <a:off x="5510905" y="1968775"/>
                <a:ext cx="1412181" cy="335413"/>
              </a:xfrm>
              <a:prstGeom prst="rect">
                <a:avLst/>
              </a:prstGeom>
              <a:blipFill>
                <a:blip r:embed="rId5"/>
                <a:stretch>
                  <a:fillRect l="-893" b="-22222"/>
                </a:stretch>
              </a:blipFill>
              <a:ln w="9525">
                <a:noFill/>
                <a:miter lim="800000"/>
                <a:headEnd/>
                <a:tailEnd/>
              </a:ln>
            </p:spPr>
            <p:txBody>
              <a:bodyPr/>
              <a:lstStyle/>
              <a:p>
                <a:r>
                  <a:rPr lang="zh-TW" altLang="en-US">
                    <a:noFill/>
                  </a:rPr>
                  <a:t> </a:t>
                </a:r>
              </a:p>
            </p:txBody>
          </p:sp>
        </mc:Fallback>
      </mc:AlternateContent>
    </p:spTree>
    <p:extLst>
      <p:ext uri="{BB962C8B-B14F-4D97-AF65-F5344CB8AC3E}">
        <p14:creationId xmlns:p14="http://schemas.microsoft.com/office/powerpoint/2010/main" val="9608328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C58F735C-E38B-A54B-8672-1BCD379B335E}"/>
              </a:ext>
            </a:extLst>
          </p:cNvPr>
          <p:cNvPicPr>
            <a:picLocks noChangeAspect="1"/>
          </p:cNvPicPr>
          <p:nvPr/>
        </p:nvPicPr>
        <p:blipFill>
          <a:blip r:embed="rId2"/>
          <a:stretch>
            <a:fillRect/>
          </a:stretch>
        </p:blipFill>
        <p:spPr>
          <a:xfrm>
            <a:off x="1221636" y="1261244"/>
            <a:ext cx="6553200" cy="1663700"/>
          </a:xfrm>
          <a:prstGeom prst="rect">
            <a:avLst/>
          </a:prstGeom>
        </p:spPr>
      </p:pic>
      <p:pic>
        <p:nvPicPr>
          <p:cNvPr id="3" name="圖片 2">
            <a:extLst>
              <a:ext uri="{FF2B5EF4-FFF2-40B4-BE49-F238E27FC236}">
                <a16:creationId xmlns:a16="http://schemas.microsoft.com/office/drawing/2014/main" id="{5C2943F9-24A8-9843-B321-0783330B1C12}"/>
              </a:ext>
            </a:extLst>
          </p:cNvPr>
          <p:cNvPicPr>
            <a:picLocks noChangeAspect="1"/>
          </p:cNvPicPr>
          <p:nvPr/>
        </p:nvPicPr>
        <p:blipFill>
          <a:blip r:embed="rId3"/>
          <a:stretch>
            <a:fillRect/>
          </a:stretch>
        </p:blipFill>
        <p:spPr>
          <a:xfrm>
            <a:off x="1231900" y="2924944"/>
            <a:ext cx="6680200" cy="3530600"/>
          </a:xfrm>
          <a:prstGeom prst="rect">
            <a:avLst/>
          </a:prstGeom>
        </p:spPr>
      </p:pic>
    </p:spTree>
    <p:extLst>
      <p:ext uri="{BB962C8B-B14F-4D97-AF65-F5344CB8AC3E}">
        <p14:creationId xmlns:p14="http://schemas.microsoft.com/office/powerpoint/2010/main" val="42927804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52460E96-290B-E547-ACA6-C90E8C773CDC}"/>
              </a:ext>
            </a:extLst>
          </p:cNvPr>
          <p:cNvPicPr>
            <a:picLocks noChangeAspect="1"/>
          </p:cNvPicPr>
          <p:nvPr/>
        </p:nvPicPr>
        <p:blipFill>
          <a:blip r:embed="rId2"/>
          <a:stretch>
            <a:fillRect/>
          </a:stretch>
        </p:blipFill>
        <p:spPr>
          <a:xfrm>
            <a:off x="1301750" y="1250950"/>
            <a:ext cx="6540500" cy="4356100"/>
          </a:xfrm>
          <a:prstGeom prst="rect">
            <a:avLst/>
          </a:prstGeom>
        </p:spPr>
      </p:pic>
    </p:spTree>
    <p:extLst>
      <p:ext uri="{BB962C8B-B14F-4D97-AF65-F5344CB8AC3E}">
        <p14:creationId xmlns:p14="http://schemas.microsoft.com/office/powerpoint/2010/main" val="729471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方塊 3"/>
          <p:cNvSpPr txBox="1">
            <a:spLocks noChangeArrowheads="1"/>
          </p:cNvSpPr>
          <p:nvPr/>
        </p:nvSpPr>
        <p:spPr bwMode="auto">
          <a:xfrm>
            <a:off x="3924300" y="692150"/>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solidFill>
                  <a:srgbClr val="FF0000"/>
                </a:solidFill>
                <a:latin typeface="Arial" pitchFamily="34" charset="0"/>
              </a:rPr>
              <a:t>萬有引力</a:t>
            </a:r>
          </a:p>
        </p:txBody>
      </p:sp>
      <p:sp>
        <p:nvSpPr>
          <p:cNvPr id="5125" name="文字方塊 7"/>
          <p:cNvSpPr txBox="1">
            <a:spLocks noChangeArrowheads="1"/>
          </p:cNvSpPr>
          <p:nvPr/>
        </p:nvSpPr>
        <p:spPr bwMode="auto">
          <a:xfrm>
            <a:off x="2286000" y="4572000"/>
            <a:ext cx="4643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latin typeface="Arial" pitchFamily="34" charset="0"/>
              </a:rPr>
              <a:t>牛頓將此猜想運用於月球軌道的計算！</a:t>
            </a:r>
          </a:p>
        </p:txBody>
      </p:sp>
      <p:pic>
        <p:nvPicPr>
          <p:cNvPr id="5126" name="Picture 9" descr="月球">
            <a:hlinkClick r:id="rId2" tooltip="月球"/>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975" y="5013325"/>
            <a:ext cx="9604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descr="C:\Users\Chia-Hung Chang\Downloads\Data\Knight\Media\Chapter6\Images\06_06Figur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88" y="1628775"/>
            <a:ext cx="3033712"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線單箭頭接點 9"/>
          <p:cNvCxnSpPr/>
          <p:nvPr/>
        </p:nvCxnSpPr>
        <p:spPr>
          <a:xfrm flipV="1">
            <a:off x="2700338" y="1628775"/>
            <a:ext cx="431800" cy="21590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向下箭號 8"/>
          <p:cNvSpPr/>
          <p:nvPr/>
        </p:nvSpPr>
        <p:spPr>
          <a:xfrm>
            <a:off x="5214937" y="2288028"/>
            <a:ext cx="285750" cy="857250"/>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向下箭號 10"/>
          <p:cNvSpPr/>
          <p:nvPr/>
        </p:nvSpPr>
        <p:spPr>
          <a:xfrm>
            <a:off x="5219699" y="3642312"/>
            <a:ext cx="276225" cy="509587"/>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131" name="文字方塊 11"/>
          <p:cNvSpPr txBox="1">
            <a:spLocks noChangeArrowheads="1"/>
          </p:cNvSpPr>
          <p:nvPr/>
        </p:nvSpPr>
        <p:spPr bwMode="auto">
          <a:xfrm>
            <a:off x="4929188" y="4143375"/>
            <a:ext cx="1357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latin typeface="Arial" pitchFamily="34" charset="0"/>
              </a:rPr>
              <a:t>運動方程式</a:t>
            </a: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16FC796A-5F1C-0946-9B13-8BD0ACC274B5}"/>
                  </a:ext>
                </a:extLst>
              </p:cNvPr>
              <p:cNvSpPr txBox="1"/>
              <p:nvPr/>
            </p:nvSpPr>
            <p:spPr bwMode="auto">
              <a:xfrm>
                <a:off x="4717530" y="1722692"/>
                <a:ext cx="1426095" cy="516745"/>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kumimoji="1" lang="zh-TW" altLang="en-US" sz="1800" i="1" smtClean="0">
                              <a:latin typeface="Cambria Math" panose="02040503050406030204" pitchFamily="18" charset="0"/>
                            </a:rPr>
                          </m:ctrlPr>
                        </m:accPr>
                        <m:e>
                          <m:r>
                            <a:rPr kumimoji="1" lang="en-US" altLang="zh-TW" sz="1800" b="0" i="1" smtClean="0">
                              <a:latin typeface="Cambria Math" panose="02040503050406030204" pitchFamily="18" charset="0"/>
                            </a:rPr>
                            <m:t>𝐹</m:t>
                          </m:r>
                        </m:e>
                      </m:acc>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𝐺</m:t>
                      </m:r>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𝑚𝑀</m:t>
                          </m:r>
                        </m:num>
                        <m:den>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𝑟</m:t>
                              </m:r>
                            </m:e>
                            <m:sup>
                              <m:r>
                                <a:rPr kumimoji="1" lang="en-US" altLang="zh-TW" sz="1800" b="0" i="1" smtClean="0">
                                  <a:latin typeface="Cambria Math" panose="02040503050406030204" pitchFamily="18" charset="0"/>
                                </a:rPr>
                                <m:t>2</m:t>
                              </m:r>
                            </m:sup>
                          </m:sSup>
                        </m:den>
                      </m:f>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𝑟</m:t>
                          </m:r>
                        </m:e>
                      </m:acc>
                    </m:oMath>
                  </m:oMathPara>
                </a14:m>
                <a:endParaRPr kumimoji="1" lang="zh-TW" altLang="en-US" sz="1800" dirty="0"/>
              </a:p>
            </p:txBody>
          </p:sp>
        </mc:Choice>
        <mc:Fallback xmlns="">
          <p:sp>
            <p:nvSpPr>
              <p:cNvPr id="12" name="文字方塊 11">
                <a:extLst>
                  <a:ext uri="{FF2B5EF4-FFF2-40B4-BE49-F238E27FC236}">
                    <a16:creationId xmlns:a16="http://schemas.microsoft.com/office/drawing/2014/main" id="{16FC796A-5F1C-0946-9B13-8BD0ACC274B5}"/>
                  </a:ext>
                </a:extLst>
              </p:cNvPr>
              <p:cNvSpPr txBox="1">
                <a:spLocks noRot="1" noChangeAspect="1" noMove="1" noResize="1" noEditPoints="1" noAdjustHandles="1" noChangeArrowheads="1" noChangeShapeType="1" noTextEdit="1"/>
              </p:cNvSpPr>
              <p:nvPr/>
            </p:nvSpPr>
            <p:spPr bwMode="auto">
              <a:xfrm>
                <a:off x="4717530" y="1722692"/>
                <a:ext cx="1426095" cy="516745"/>
              </a:xfrm>
              <a:prstGeom prst="rect">
                <a:avLst/>
              </a:prstGeom>
              <a:blipFill>
                <a:blip r:embed="rId5"/>
                <a:stretch>
                  <a:fillRect l="-1754" t="-2439" r="-877" b="-9756"/>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7282488A-AA0F-B14C-BC21-FBF83792F9AB}"/>
                  </a:ext>
                </a:extLst>
              </p:cNvPr>
              <p:cNvSpPr/>
              <p:nvPr/>
            </p:nvSpPr>
            <p:spPr>
              <a:xfrm>
                <a:off x="4717530" y="3162448"/>
                <a:ext cx="1025665" cy="402931"/>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sz="1800" i="1">
                              <a:latin typeface="Cambria Math" panose="02040503050406030204" pitchFamily="18" charset="0"/>
                            </a:rPr>
                          </m:ctrlPr>
                        </m:accPr>
                        <m:e>
                          <m:r>
                            <a:rPr lang="en-US" altLang="zh-TW" sz="1800" i="1">
                              <a:latin typeface="Cambria Math"/>
                            </a:rPr>
                            <m:t>𝐹</m:t>
                          </m:r>
                        </m:e>
                      </m:acc>
                      <m:r>
                        <a:rPr lang="en-US" altLang="zh-TW" sz="1800" i="1">
                          <a:latin typeface="Cambria Math"/>
                        </a:rPr>
                        <m:t>=</m:t>
                      </m:r>
                      <m:r>
                        <a:rPr lang="en-US" altLang="zh-TW" sz="1800" i="1">
                          <a:latin typeface="Cambria Math"/>
                        </a:rPr>
                        <m:t>𝑚</m:t>
                      </m:r>
                      <m:acc>
                        <m:accPr>
                          <m:chr m:val="⃗"/>
                          <m:ctrlPr>
                            <a:rPr lang="en-US" altLang="zh-TW" sz="1800" i="1">
                              <a:latin typeface="Cambria Math" panose="02040503050406030204" pitchFamily="18" charset="0"/>
                            </a:rPr>
                          </m:ctrlPr>
                        </m:accPr>
                        <m:e>
                          <m:r>
                            <a:rPr lang="en-US" altLang="zh-TW" sz="1800" i="1">
                              <a:latin typeface="Cambria Math"/>
                            </a:rPr>
                            <m:t>𝑎</m:t>
                          </m:r>
                        </m:e>
                      </m:acc>
                    </m:oMath>
                  </m:oMathPara>
                </a14:m>
                <a:endParaRPr lang="zh-TW" altLang="en-US" sz="1800" dirty="0"/>
              </a:p>
            </p:txBody>
          </p:sp>
        </mc:Choice>
        <mc:Fallback xmlns="">
          <p:sp>
            <p:nvSpPr>
              <p:cNvPr id="3" name="矩形 2">
                <a:extLst>
                  <a:ext uri="{FF2B5EF4-FFF2-40B4-BE49-F238E27FC236}">
                    <a16:creationId xmlns:a16="http://schemas.microsoft.com/office/drawing/2014/main" id="{7282488A-AA0F-B14C-BC21-FBF83792F9AB}"/>
                  </a:ext>
                </a:extLst>
              </p:cNvPr>
              <p:cNvSpPr>
                <a:spLocks noRot="1" noChangeAspect="1" noMove="1" noResize="1" noEditPoints="1" noAdjustHandles="1" noChangeArrowheads="1" noChangeShapeType="1" noTextEdit="1"/>
              </p:cNvSpPr>
              <p:nvPr/>
            </p:nvSpPr>
            <p:spPr>
              <a:xfrm>
                <a:off x="4717530" y="3162448"/>
                <a:ext cx="1025665" cy="402931"/>
              </a:xfrm>
              <a:prstGeom prst="rect">
                <a:avLst/>
              </a:prstGeom>
              <a:blipFill>
                <a:blip r:embed="rId6"/>
                <a:stretch>
                  <a:fillRect t="-12121"/>
                </a:stretch>
              </a:blipFill>
            </p:spPr>
            <p:txBody>
              <a:bodyPr/>
              <a:lstStyle/>
              <a:p>
                <a:r>
                  <a:rPr lang="zh-TW" altLang="en-US">
                    <a:noFill/>
                  </a:rPr>
                  <a:t> </a:t>
                </a:r>
              </a:p>
            </p:txBody>
          </p:sp>
        </mc:Fallback>
      </mc:AlternateContent>
      <p:sp>
        <p:nvSpPr>
          <p:cNvPr id="2" name="TextBox 1">
            <a:extLst>
              <a:ext uri="{FF2B5EF4-FFF2-40B4-BE49-F238E27FC236}">
                <a16:creationId xmlns:a16="http://schemas.microsoft.com/office/drawing/2014/main" id="{87303E7C-3E7C-82B4-2A65-BBF8DC003F5D}"/>
              </a:ext>
            </a:extLst>
          </p:cNvPr>
          <p:cNvSpPr txBox="1"/>
          <p:nvPr/>
        </p:nvSpPr>
        <p:spPr bwMode="auto">
          <a:xfrm>
            <a:off x="5596351" y="2506716"/>
            <a:ext cx="2285189" cy="369332"/>
          </a:xfrm>
          <a:prstGeom prst="rect">
            <a:avLst/>
          </a:prstGeom>
          <a:noFill/>
          <a:ln w="9525">
            <a:noFill/>
            <a:miter lim="800000"/>
            <a:headEnd/>
            <a:tailEnd/>
          </a:ln>
        </p:spPr>
        <p:txBody>
          <a:bodyPr wrap="square" rtlCol="0">
            <a:spAutoFit/>
          </a:bodyPr>
          <a:lstStyle/>
          <a:p>
            <a:pPr>
              <a:spcBef>
                <a:spcPct val="50000"/>
              </a:spcBef>
            </a:pPr>
            <a:r>
              <a:rPr lang="en-TW" sz="1800" dirty="0"/>
              <a:t>代入運動定律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131"/>
                                        </p:tgtEl>
                                        <p:attrNameLst>
                                          <p:attrName>style.visibility</p:attrName>
                                        </p:attrNameLst>
                                      </p:cBhvr>
                                      <p:to>
                                        <p:strVal val="visible"/>
                                      </p:to>
                                    </p:set>
                                    <p:anim calcmode="lin" valueType="num">
                                      <p:cBhvr additive="base">
                                        <p:cTn id="25" dur="500" fill="hold"/>
                                        <p:tgtEl>
                                          <p:spTgt spid="5131"/>
                                        </p:tgtEl>
                                        <p:attrNameLst>
                                          <p:attrName>ppt_x</p:attrName>
                                        </p:attrNameLst>
                                      </p:cBhvr>
                                      <p:tavLst>
                                        <p:tav tm="0">
                                          <p:val>
                                            <p:strVal val="#ppt_x"/>
                                          </p:val>
                                        </p:tav>
                                        <p:tav tm="100000">
                                          <p:val>
                                            <p:strVal val="#ppt_x"/>
                                          </p:val>
                                        </p:tav>
                                      </p:tavLst>
                                    </p:anim>
                                    <p:anim calcmode="lin" valueType="num">
                                      <p:cBhvr additive="base">
                                        <p:cTn id="26" dur="500" fill="hold"/>
                                        <p:tgtEl>
                                          <p:spTgt spid="513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5"/>
                                        </p:tgtEl>
                                        <p:attrNameLst>
                                          <p:attrName>style.visibility</p:attrName>
                                        </p:attrNameLst>
                                      </p:cBhvr>
                                      <p:to>
                                        <p:strVal val="visible"/>
                                      </p:to>
                                    </p:set>
                                    <p:anim calcmode="lin" valueType="num">
                                      <p:cBhvr additive="base">
                                        <p:cTn id="31" dur="500" fill="hold"/>
                                        <p:tgtEl>
                                          <p:spTgt spid="5125"/>
                                        </p:tgtEl>
                                        <p:attrNameLst>
                                          <p:attrName>ppt_x</p:attrName>
                                        </p:attrNameLst>
                                      </p:cBhvr>
                                      <p:tavLst>
                                        <p:tav tm="0">
                                          <p:val>
                                            <p:strVal val="#ppt_x"/>
                                          </p:val>
                                        </p:tav>
                                        <p:tav tm="100000">
                                          <p:val>
                                            <p:strVal val="#ppt_x"/>
                                          </p:val>
                                        </p:tav>
                                      </p:tavLst>
                                    </p:anim>
                                    <p:anim calcmode="lin" valueType="num">
                                      <p:cBhvr additive="base">
                                        <p:cTn id="32" dur="500" fill="hold"/>
                                        <p:tgtEl>
                                          <p:spTgt spid="51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126"/>
                                        </p:tgtEl>
                                        <p:attrNameLst>
                                          <p:attrName>style.visibility</p:attrName>
                                        </p:attrNameLst>
                                      </p:cBhvr>
                                      <p:to>
                                        <p:strVal val="visible"/>
                                      </p:to>
                                    </p:set>
                                    <p:anim calcmode="lin" valueType="num">
                                      <p:cBhvr additive="base">
                                        <p:cTn id="35" dur="500" fill="hold"/>
                                        <p:tgtEl>
                                          <p:spTgt spid="5126"/>
                                        </p:tgtEl>
                                        <p:attrNameLst>
                                          <p:attrName>ppt_x</p:attrName>
                                        </p:attrNameLst>
                                      </p:cBhvr>
                                      <p:tavLst>
                                        <p:tav tm="0">
                                          <p:val>
                                            <p:strVal val="#ppt_x"/>
                                          </p:val>
                                        </p:tav>
                                        <p:tav tm="100000">
                                          <p:val>
                                            <p:strVal val="#ppt_x"/>
                                          </p:val>
                                        </p:tav>
                                      </p:tavLst>
                                    </p:anim>
                                    <p:anim calcmode="lin" valueType="num">
                                      <p:cBhvr additive="base">
                                        <p:cTn id="36"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P spid="9" grpId="0" animBg="1"/>
      <p:bldP spid="11" grpId="0" animBg="1"/>
      <p:bldP spid="5131" grpId="0"/>
      <p:bldP spid="3" grpId="0" animBg="1"/>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ABEB026-779D-854F-8173-9C4C3A85B7ED}"/>
              </a:ext>
            </a:extLst>
          </p:cNvPr>
          <p:cNvPicPr>
            <a:picLocks noChangeAspect="1"/>
          </p:cNvPicPr>
          <p:nvPr/>
        </p:nvPicPr>
        <p:blipFill>
          <a:blip r:embed="rId2"/>
          <a:stretch>
            <a:fillRect/>
          </a:stretch>
        </p:blipFill>
        <p:spPr>
          <a:xfrm>
            <a:off x="1331640" y="2060848"/>
            <a:ext cx="6628136" cy="3061816"/>
          </a:xfrm>
          <a:prstGeom prst="rect">
            <a:avLst/>
          </a:prstGeom>
        </p:spPr>
      </p:pic>
    </p:spTree>
    <p:extLst>
      <p:ext uri="{BB962C8B-B14F-4D97-AF65-F5344CB8AC3E}">
        <p14:creationId xmlns:p14="http://schemas.microsoft.com/office/powerpoint/2010/main" val="2647859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B54881-CC86-154A-8BED-99D483D00038}"/>
              </a:ext>
            </a:extLst>
          </p:cNvPr>
          <p:cNvSpPr/>
          <p:nvPr/>
        </p:nvSpPr>
        <p:spPr>
          <a:xfrm>
            <a:off x="179512" y="1934665"/>
            <a:ext cx="2808163" cy="2737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3425" name="Rectangle 2"/>
          <p:cNvSpPr>
            <a:spLocks noGrp="1" noChangeArrowheads="1"/>
          </p:cNvSpPr>
          <p:nvPr>
            <p:ph type="title"/>
          </p:nvPr>
        </p:nvSpPr>
        <p:spPr>
          <a:xfrm>
            <a:off x="2843213" y="476250"/>
            <a:ext cx="2376487" cy="442913"/>
          </a:xfrm>
        </p:spPr>
        <p:txBody>
          <a:bodyPr/>
          <a:lstStyle/>
          <a:p>
            <a:pPr eaLnBrk="1" hangingPunct="1"/>
            <a:r>
              <a:rPr lang="zh-TW" altLang="en-US" sz="2000">
                <a:solidFill>
                  <a:srgbClr val="FF0000"/>
                </a:solidFill>
              </a:rPr>
              <a:t>行星系之運動</a:t>
            </a:r>
          </a:p>
        </p:txBody>
      </p:sp>
      <p:sp>
        <p:nvSpPr>
          <p:cNvPr id="103426" name="Line 3"/>
          <p:cNvSpPr>
            <a:spLocks noChangeShapeType="1"/>
          </p:cNvSpPr>
          <p:nvPr/>
        </p:nvSpPr>
        <p:spPr bwMode="auto">
          <a:xfrm flipV="1">
            <a:off x="827088" y="2781300"/>
            <a:ext cx="1512887" cy="1152525"/>
          </a:xfrm>
          <a:prstGeom prst="line">
            <a:avLst/>
          </a:prstGeom>
          <a:noFill/>
          <a:ln w="952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3427" name="Line 4"/>
          <p:cNvSpPr>
            <a:spLocks noChangeShapeType="1"/>
          </p:cNvSpPr>
          <p:nvPr/>
        </p:nvSpPr>
        <p:spPr bwMode="auto">
          <a:xfrm>
            <a:off x="900113" y="3933825"/>
            <a:ext cx="1439862" cy="0"/>
          </a:xfrm>
          <a:prstGeom prst="line">
            <a:avLst/>
          </a:prstGeom>
          <a:noFill/>
          <a:ln w="952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3428" name="Line 5"/>
          <p:cNvSpPr>
            <a:spLocks noChangeShapeType="1"/>
          </p:cNvSpPr>
          <p:nvPr/>
        </p:nvSpPr>
        <p:spPr bwMode="auto">
          <a:xfrm flipV="1">
            <a:off x="755650" y="2781300"/>
            <a:ext cx="0" cy="1079500"/>
          </a:xfrm>
          <a:prstGeom prst="line">
            <a:avLst/>
          </a:prstGeom>
          <a:noFill/>
          <a:ln w="952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3429" name="Line 6"/>
          <p:cNvSpPr>
            <a:spLocks noChangeShapeType="1"/>
          </p:cNvSpPr>
          <p:nvPr/>
        </p:nvSpPr>
        <p:spPr bwMode="auto">
          <a:xfrm flipH="1">
            <a:off x="1403350" y="2924175"/>
            <a:ext cx="865188" cy="647700"/>
          </a:xfrm>
          <a:prstGeom prst="line">
            <a:avLst/>
          </a:prstGeom>
          <a:noFill/>
          <a:ln w="9525">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3430" name="Line 7"/>
          <p:cNvSpPr>
            <a:spLocks noChangeShapeType="1"/>
          </p:cNvSpPr>
          <p:nvPr/>
        </p:nvSpPr>
        <p:spPr bwMode="auto">
          <a:xfrm>
            <a:off x="2411413" y="2708275"/>
            <a:ext cx="0" cy="865188"/>
          </a:xfrm>
          <a:prstGeom prst="line">
            <a:avLst/>
          </a:prstGeom>
          <a:noFill/>
          <a:ln w="9525">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3431" name="Line 8"/>
          <p:cNvSpPr>
            <a:spLocks noChangeShapeType="1"/>
          </p:cNvSpPr>
          <p:nvPr/>
        </p:nvSpPr>
        <p:spPr bwMode="auto">
          <a:xfrm flipH="1">
            <a:off x="1403350" y="2708275"/>
            <a:ext cx="1009650" cy="0"/>
          </a:xfrm>
          <a:prstGeom prst="line">
            <a:avLst/>
          </a:prstGeom>
          <a:noFill/>
          <a:ln w="9525">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03434" name="Text Box 13"/>
              <p:cNvSpPr txBox="1">
                <a:spLocks noChangeArrowheads="1"/>
              </p:cNvSpPr>
              <p:nvPr/>
            </p:nvSpPr>
            <p:spPr bwMode="auto">
              <a:xfrm>
                <a:off x="2339975" y="3141663"/>
                <a:ext cx="647700" cy="39164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14:m>
                  <m:oMathPara xmlns:m="http://schemas.openxmlformats.org/officeDocument/2006/math">
                    <m:oMathParaPr>
                      <m:jc m:val="centerGroup"/>
                    </m:oMathParaPr>
                    <m:oMath xmlns:m="http://schemas.openxmlformats.org/officeDocument/2006/math">
                      <m:sSub>
                        <m:sSubPr>
                          <m:ctrlPr>
                            <a:rPr lang="en-TW" sz="1800" i="1" smtClean="0">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𝑖𝑗</m:t>
                          </m:r>
                          <m:r>
                            <a:rPr lang="en-US" sz="1800" b="0" i="1" smtClean="0">
                              <a:latin typeface="Cambria Math" panose="02040503050406030204" pitchFamily="18" charset="0"/>
                            </a:rPr>
                            <m:t>𝑦</m:t>
                          </m:r>
                        </m:sub>
                      </m:sSub>
                    </m:oMath>
                  </m:oMathPara>
                </a14:m>
                <a:endParaRPr lang="en-US" altLang="zh-TW" sz="1800" i="1" dirty="0"/>
              </a:p>
            </p:txBody>
          </p:sp>
        </mc:Choice>
        <mc:Fallback xmlns="">
          <p:sp>
            <p:nvSpPr>
              <p:cNvPr id="103434" name="Text Box 13"/>
              <p:cNvSpPr txBox="1">
                <a:spLocks noRot="1" noChangeAspect="1" noMove="1" noResize="1" noEditPoints="1" noAdjustHandles="1" noChangeArrowheads="1" noChangeShapeType="1" noTextEdit="1"/>
              </p:cNvSpPr>
              <p:nvPr/>
            </p:nvSpPr>
            <p:spPr bwMode="auto">
              <a:xfrm>
                <a:off x="2339975" y="3141663"/>
                <a:ext cx="647700" cy="391646"/>
              </a:xfrm>
              <a:prstGeom prst="rect">
                <a:avLst/>
              </a:prstGeom>
              <a:blipFill>
                <a:blip r:embed="rId2"/>
                <a:stretch>
                  <a:fillRect b="-625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03437" name="Text Box 18"/>
          <p:cNvSpPr txBox="1">
            <a:spLocks noChangeArrowheads="1"/>
          </p:cNvSpPr>
          <p:nvPr/>
        </p:nvSpPr>
        <p:spPr bwMode="auto">
          <a:xfrm>
            <a:off x="3132138" y="3860800"/>
            <a:ext cx="3527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2000"/>
              <a:t>第</a:t>
            </a:r>
            <a:r>
              <a:rPr lang="en-US" altLang="zh-TW" sz="2000"/>
              <a:t> </a:t>
            </a:r>
            <a:r>
              <a:rPr lang="en-US" altLang="zh-TW" sz="2000" i="1"/>
              <a:t>i </a:t>
            </a:r>
            <a:r>
              <a:rPr lang="zh-TW" altLang="en-US" sz="2000"/>
              <a:t>個星球的運動方程式：</a:t>
            </a:r>
          </a:p>
        </p:txBody>
      </p:sp>
      <p:sp>
        <p:nvSpPr>
          <p:cNvPr id="103439" name="Oval 21"/>
          <p:cNvSpPr>
            <a:spLocks noChangeArrowheads="1"/>
          </p:cNvSpPr>
          <p:nvPr/>
        </p:nvSpPr>
        <p:spPr bwMode="auto">
          <a:xfrm>
            <a:off x="2268538" y="2565400"/>
            <a:ext cx="285750" cy="287338"/>
          </a:xfrm>
          <a:prstGeom prst="ellipse">
            <a:avLst/>
          </a:prstGeom>
          <a:solidFill>
            <a:schemeClr val="accent1"/>
          </a:solidFill>
          <a:ln w="9525">
            <a:solidFill>
              <a:schemeClr val="tx1"/>
            </a:solidFill>
            <a:round/>
            <a:headEnd/>
            <a:tailEnd/>
          </a:ln>
        </p:spPr>
        <p:txBody>
          <a:bodyPr wrap="none" anchor="ct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103440" name="Oval 22"/>
          <p:cNvSpPr>
            <a:spLocks noChangeArrowheads="1"/>
          </p:cNvSpPr>
          <p:nvPr/>
        </p:nvSpPr>
        <p:spPr bwMode="auto">
          <a:xfrm>
            <a:off x="539750" y="3860800"/>
            <a:ext cx="358775" cy="360363"/>
          </a:xfrm>
          <a:prstGeom prst="ellipse">
            <a:avLst/>
          </a:prstGeom>
          <a:solidFill>
            <a:schemeClr val="accent1"/>
          </a:solidFill>
          <a:ln w="9525">
            <a:solidFill>
              <a:schemeClr val="tx1"/>
            </a:solidFill>
            <a:round/>
            <a:headEnd/>
            <a:tailEnd/>
          </a:ln>
        </p:spPr>
        <p:txBody>
          <a:bodyPr wrap="none" anchor="ct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103441" name="Text Box 24"/>
          <p:cNvSpPr txBox="1">
            <a:spLocks noChangeArrowheads="1"/>
          </p:cNvSpPr>
          <p:nvPr/>
        </p:nvSpPr>
        <p:spPr bwMode="auto">
          <a:xfrm>
            <a:off x="611188" y="3789363"/>
            <a:ext cx="3603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en-US" altLang="zh-TW" sz="2000" i="1"/>
              <a:t>j</a:t>
            </a:r>
          </a:p>
        </p:txBody>
      </p:sp>
      <p:sp>
        <p:nvSpPr>
          <p:cNvPr id="103442" name="Text Box 26"/>
          <p:cNvSpPr txBox="1">
            <a:spLocks noChangeArrowheads="1"/>
          </p:cNvSpPr>
          <p:nvPr/>
        </p:nvSpPr>
        <p:spPr bwMode="auto">
          <a:xfrm>
            <a:off x="2268538" y="2492375"/>
            <a:ext cx="358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en-US" altLang="zh-TW" sz="2000" i="1"/>
              <a:t>i</a:t>
            </a:r>
          </a:p>
        </p:txBody>
      </p:sp>
      <p:sp>
        <p:nvSpPr>
          <p:cNvPr id="103448" name="Text Box 33"/>
          <p:cNvSpPr txBox="1">
            <a:spLocks noChangeArrowheads="1"/>
          </p:cNvSpPr>
          <p:nvPr/>
        </p:nvSpPr>
        <p:spPr bwMode="auto">
          <a:xfrm>
            <a:off x="3059113" y="1125538"/>
            <a:ext cx="3348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第</a:t>
            </a:r>
            <a:r>
              <a:rPr lang="zh-TW" altLang="en-US" sz="1800" i="1"/>
              <a:t> </a:t>
            </a:r>
            <a:r>
              <a:rPr lang="en-US" altLang="zh-TW" sz="1800" i="1"/>
              <a:t>j </a:t>
            </a:r>
            <a:r>
              <a:rPr lang="zh-TW" altLang="en-US" sz="1800"/>
              <a:t>個星球對第</a:t>
            </a:r>
            <a:r>
              <a:rPr lang="zh-TW" altLang="en-US" sz="1800" i="1"/>
              <a:t> </a:t>
            </a:r>
            <a:r>
              <a:rPr lang="en-US" altLang="zh-TW" sz="1800" i="1"/>
              <a:t>i</a:t>
            </a:r>
            <a:r>
              <a:rPr lang="en-US" altLang="zh-TW" sz="1800"/>
              <a:t> </a:t>
            </a:r>
            <a:r>
              <a:rPr lang="zh-TW" altLang="en-US" sz="1800"/>
              <a:t>個星球的引力</a:t>
            </a:r>
          </a:p>
        </p:txBody>
      </p:sp>
      <p:sp>
        <p:nvSpPr>
          <p:cNvPr id="103449" name="文字方塊 1"/>
          <p:cNvSpPr txBox="1">
            <a:spLocks noChangeArrowheads="1"/>
          </p:cNvSpPr>
          <p:nvPr/>
        </p:nvSpPr>
        <p:spPr bwMode="auto">
          <a:xfrm>
            <a:off x="3132138" y="2420938"/>
            <a:ext cx="345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此引力的</a:t>
            </a:r>
            <a:r>
              <a:rPr lang="en-US" altLang="zh-TW" sz="1800"/>
              <a:t> </a:t>
            </a:r>
            <a:r>
              <a:rPr lang="en-US" altLang="zh-TW" sz="1800" i="1"/>
              <a:t>x</a:t>
            </a:r>
            <a:r>
              <a:rPr lang="en-US" altLang="zh-TW" sz="1800"/>
              <a:t> </a:t>
            </a:r>
            <a:r>
              <a:rPr lang="zh-TW" altLang="en-US" sz="1800"/>
              <a:t>分量：</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C7C853E-0B52-6140-8CFA-7BE879ADB95B}"/>
                  </a:ext>
                </a:extLst>
              </p:cNvPr>
              <p:cNvSpPr txBox="1"/>
              <p:nvPr/>
            </p:nvSpPr>
            <p:spPr bwMode="auto">
              <a:xfrm>
                <a:off x="3205163" y="1627927"/>
                <a:ext cx="1531573" cy="632674"/>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TW" sz="180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𝑖𝑗</m:t>
                          </m:r>
                        </m:sub>
                      </m:sSub>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𝐺</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𝑚</m:t>
                              </m:r>
                            </m:e>
                            <m:sub>
                              <m:r>
                                <a:rPr lang="en-US" sz="1800" b="0" i="1" smtClean="0">
                                  <a:latin typeface="Cambria Math" panose="02040503050406030204" pitchFamily="18" charset="0"/>
                                </a:rPr>
                                <m:t>𝑖</m:t>
                              </m:r>
                            </m:sub>
                          </m:sSub>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𝑚</m:t>
                              </m:r>
                            </m:e>
                            <m:sub>
                              <m:r>
                                <a:rPr lang="en-US" sz="1800" b="0" i="1" smtClean="0">
                                  <a:latin typeface="Cambria Math" panose="02040503050406030204" pitchFamily="18" charset="0"/>
                                </a:rPr>
                                <m:t>𝑗</m:t>
                              </m:r>
                            </m:sub>
                          </m:sSub>
                        </m:num>
                        <m:den>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𝑟</m:t>
                              </m:r>
                            </m:e>
                            <m:sub>
                              <m:r>
                                <a:rPr lang="en-US" sz="1800" b="0" i="1" smtClean="0">
                                  <a:latin typeface="Cambria Math" panose="02040503050406030204" pitchFamily="18" charset="0"/>
                                </a:rPr>
                                <m:t>𝑖𝑗</m:t>
                              </m:r>
                            </m:sub>
                            <m:sup>
                              <m:r>
                                <a:rPr lang="en-US" sz="1800" b="0" i="1" smtClean="0">
                                  <a:latin typeface="Cambria Math" panose="02040503050406030204" pitchFamily="18" charset="0"/>
                                </a:rPr>
                                <m:t>2</m:t>
                              </m:r>
                            </m:sup>
                          </m:sSubSup>
                        </m:den>
                      </m:f>
                    </m:oMath>
                  </m:oMathPara>
                </a14:m>
                <a:endParaRPr lang="en-TW" sz="1800" dirty="0"/>
              </a:p>
            </p:txBody>
          </p:sp>
        </mc:Choice>
        <mc:Fallback xmlns="">
          <p:sp>
            <p:nvSpPr>
              <p:cNvPr id="2" name="TextBox 1">
                <a:extLst>
                  <a:ext uri="{FF2B5EF4-FFF2-40B4-BE49-F238E27FC236}">
                    <a16:creationId xmlns:a16="http://schemas.microsoft.com/office/drawing/2014/main" id="{5C7C853E-0B52-6140-8CFA-7BE879ADB95B}"/>
                  </a:ext>
                </a:extLst>
              </p:cNvPr>
              <p:cNvSpPr txBox="1">
                <a:spLocks noRot="1" noChangeAspect="1" noMove="1" noResize="1" noEditPoints="1" noAdjustHandles="1" noChangeArrowheads="1" noChangeShapeType="1" noTextEdit="1"/>
              </p:cNvSpPr>
              <p:nvPr/>
            </p:nvSpPr>
            <p:spPr bwMode="auto">
              <a:xfrm>
                <a:off x="3205163" y="1627927"/>
                <a:ext cx="1531573" cy="632674"/>
              </a:xfrm>
              <a:prstGeom prst="rect">
                <a:avLst/>
              </a:prstGeom>
              <a:blipFill>
                <a:blip r:embed="rId3"/>
                <a:stretch>
                  <a:fillRect l="-2479" t="-1961" r="-2479" b="-1176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0073C8F-A178-9E42-8E51-90DD68715A26}"/>
                  </a:ext>
                </a:extLst>
              </p:cNvPr>
              <p:cNvSpPr txBox="1"/>
              <p:nvPr/>
            </p:nvSpPr>
            <p:spPr bwMode="auto">
              <a:xfrm>
                <a:off x="3203575" y="2919413"/>
                <a:ext cx="2671437" cy="68230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TW" sz="180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𝑖𝑗𝑥</m:t>
                          </m:r>
                        </m:sub>
                      </m:sSub>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𝐺</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𝑚</m:t>
                              </m:r>
                            </m:e>
                            <m:sub>
                              <m:r>
                                <a:rPr lang="en-US" sz="1800" b="0" i="1" smtClean="0">
                                  <a:latin typeface="Cambria Math" panose="02040503050406030204" pitchFamily="18" charset="0"/>
                                </a:rPr>
                                <m:t>𝑖</m:t>
                              </m:r>
                            </m:sub>
                          </m:sSub>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𝑚</m:t>
                              </m:r>
                            </m:e>
                            <m:sub>
                              <m:r>
                                <a:rPr lang="en-US" sz="1800" b="0" i="1" smtClean="0">
                                  <a:latin typeface="Cambria Math" panose="02040503050406030204" pitchFamily="18" charset="0"/>
                                </a:rPr>
                                <m:t>𝑗</m:t>
                              </m:r>
                            </m:sub>
                          </m:sSub>
                        </m:num>
                        <m:den>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𝑟</m:t>
                              </m:r>
                            </m:e>
                            <m:sub>
                              <m:r>
                                <a:rPr lang="en-US" sz="1800" b="0" i="1" smtClean="0">
                                  <a:latin typeface="Cambria Math" panose="02040503050406030204" pitchFamily="18" charset="0"/>
                                </a:rPr>
                                <m:t>𝑖𝑗</m:t>
                              </m:r>
                            </m:sub>
                            <m:sup>
                              <m:r>
                                <a:rPr lang="en-US" sz="1800" b="0" i="1" smtClean="0">
                                  <a:latin typeface="Cambria Math" panose="02040503050406030204" pitchFamily="18" charset="0"/>
                                </a:rPr>
                                <m:t>2</m:t>
                              </m:r>
                            </m:sup>
                          </m:sSubSup>
                        </m:den>
                      </m:f>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d>
                            <m:dPr>
                              <m:ctrlPr>
                                <a:rPr lang="en-US" sz="1800" b="0" i="1" smtClean="0">
                                  <a:latin typeface="Cambria Math" panose="02040503050406030204" pitchFamily="18" charset="0"/>
                                  <a:ea typeface="Cambria Math" panose="02040503050406030204" pitchFamily="18" charset="0"/>
                                </a:rPr>
                              </m:ctrlPr>
                            </m:dPr>
                            <m:e>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𝑥</m:t>
                                  </m:r>
                                </m:e>
                                <m:sub>
                                  <m:r>
                                    <a:rPr lang="en-US" sz="1800" b="0" i="1" smtClean="0">
                                      <a:latin typeface="Cambria Math" panose="02040503050406030204" pitchFamily="18" charset="0"/>
                                      <a:ea typeface="Cambria Math" panose="02040503050406030204" pitchFamily="18" charset="0"/>
                                    </a:rPr>
                                    <m:t>𝑖</m:t>
                                  </m:r>
                                </m:sub>
                              </m:sSub>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𝑥</m:t>
                                  </m:r>
                                </m:e>
                                <m:sub>
                                  <m:r>
                                    <a:rPr lang="en-US" sz="1800" b="0" i="1" smtClean="0">
                                      <a:latin typeface="Cambria Math" panose="02040503050406030204" pitchFamily="18" charset="0"/>
                                      <a:ea typeface="Cambria Math" panose="02040503050406030204" pitchFamily="18" charset="0"/>
                                    </a:rPr>
                                    <m:t>𝑗</m:t>
                                  </m:r>
                                </m:sub>
                              </m:sSub>
                            </m:e>
                          </m:d>
                        </m:num>
                        <m:den>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𝑟</m:t>
                              </m:r>
                            </m:e>
                            <m:sub>
                              <m:r>
                                <a:rPr lang="en-US" sz="1800" b="0" i="1" smtClean="0">
                                  <a:latin typeface="Cambria Math" panose="02040503050406030204" pitchFamily="18" charset="0"/>
                                  <a:ea typeface="Cambria Math" panose="02040503050406030204" pitchFamily="18" charset="0"/>
                                </a:rPr>
                                <m:t>𝑖𝑗</m:t>
                              </m:r>
                            </m:sub>
                          </m:sSub>
                        </m:den>
                      </m:f>
                    </m:oMath>
                  </m:oMathPara>
                </a14:m>
                <a:endParaRPr lang="en-TW" sz="1800" dirty="0"/>
              </a:p>
            </p:txBody>
          </p:sp>
        </mc:Choice>
        <mc:Fallback xmlns="">
          <p:sp>
            <p:nvSpPr>
              <p:cNvPr id="28" name="TextBox 27">
                <a:extLst>
                  <a:ext uri="{FF2B5EF4-FFF2-40B4-BE49-F238E27FC236}">
                    <a16:creationId xmlns:a16="http://schemas.microsoft.com/office/drawing/2014/main" id="{E0073C8F-A178-9E42-8E51-90DD68715A26}"/>
                  </a:ext>
                </a:extLst>
              </p:cNvPr>
              <p:cNvSpPr txBox="1">
                <a:spLocks noRot="1" noChangeAspect="1" noMove="1" noResize="1" noEditPoints="1" noAdjustHandles="1" noChangeArrowheads="1" noChangeShapeType="1" noTextEdit="1"/>
              </p:cNvSpPr>
              <p:nvPr/>
            </p:nvSpPr>
            <p:spPr bwMode="auto">
              <a:xfrm>
                <a:off x="3203575" y="2919413"/>
                <a:ext cx="2671437" cy="682303"/>
              </a:xfrm>
              <a:prstGeom prst="rect">
                <a:avLst/>
              </a:prstGeom>
              <a:blipFill>
                <a:blip r:embed="rId4"/>
                <a:stretch>
                  <a:fillRect l="-1422" b="-1090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EC3241B-50BE-7544-B39D-F4BE9231268E}"/>
                  </a:ext>
                </a:extLst>
              </p:cNvPr>
              <p:cNvSpPr txBox="1"/>
              <p:nvPr/>
            </p:nvSpPr>
            <p:spPr bwMode="auto">
              <a:xfrm>
                <a:off x="5175250" y="1662424"/>
                <a:ext cx="3096810" cy="56368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𝑟</m:t>
                          </m:r>
                        </m:e>
                        <m:sub>
                          <m:r>
                            <a:rPr lang="en-US" sz="1800" i="1">
                              <a:latin typeface="Cambria Math" panose="02040503050406030204" pitchFamily="18" charset="0"/>
                              <a:ea typeface="Cambria Math" panose="02040503050406030204" pitchFamily="18" charset="0"/>
                            </a:rPr>
                            <m:t>𝑖𝑗</m:t>
                          </m:r>
                        </m:sub>
                      </m:sSub>
                      <m:r>
                        <a:rPr lang="en-US" sz="1800" b="0" i="1" smtClean="0">
                          <a:latin typeface="Cambria Math" panose="02040503050406030204" pitchFamily="18" charset="0"/>
                          <a:ea typeface="Cambria Math" panose="02040503050406030204" pitchFamily="18" charset="0"/>
                        </a:rPr>
                        <m:t>=</m:t>
                      </m:r>
                      <m:rad>
                        <m:radPr>
                          <m:degHide m:val="on"/>
                          <m:ctrlPr>
                            <a:rPr lang="en-US" sz="1800" b="0" i="1" smtClean="0">
                              <a:latin typeface="Cambria Math" panose="02040503050406030204" pitchFamily="18" charset="0"/>
                              <a:ea typeface="Cambria Math" panose="02040503050406030204" pitchFamily="18" charset="0"/>
                            </a:rPr>
                          </m:ctrlPr>
                        </m:radPr>
                        <m:deg/>
                        <m:e>
                          <m:sSup>
                            <m:sSupPr>
                              <m:ctrlPr>
                                <a:rPr lang="en-US" sz="1800" b="0" i="1" smtClean="0">
                                  <a:latin typeface="Cambria Math" panose="02040503050406030204" pitchFamily="18" charset="0"/>
                                  <a:ea typeface="Cambria Math" panose="02040503050406030204" pitchFamily="18" charset="0"/>
                                </a:rPr>
                              </m:ctrlPr>
                            </m:sSupPr>
                            <m:e>
                              <m:d>
                                <m:dPr>
                                  <m:ctrlPr>
                                    <a:rPr lang="en-US" sz="1800" b="0" i="1" smtClean="0">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𝑥</m:t>
                                      </m:r>
                                    </m:e>
                                    <m:sub>
                                      <m:r>
                                        <a:rPr lang="en-US" sz="1800" i="1">
                                          <a:latin typeface="Cambria Math" panose="02040503050406030204" pitchFamily="18" charset="0"/>
                                          <a:ea typeface="Cambria Math" panose="02040503050406030204" pitchFamily="18" charset="0"/>
                                        </a:rPr>
                                        <m:t>𝑖</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𝑥</m:t>
                                      </m:r>
                                    </m:e>
                                    <m:sub>
                                      <m:r>
                                        <a:rPr lang="en-US" sz="1800" i="1">
                                          <a:latin typeface="Cambria Math" panose="02040503050406030204" pitchFamily="18" charset="0"/>
                                          <a:ea typeface="Cambria Math" panose="02040503050406030204" pitchFamily="18" charset="0"/>
                                        </a:rPr>
                                        <m:t>𝑗</m:t>
                                      </m:r>
                                    </m:sub>
                                  </m:sSub>
                                </m:e>
                              </m:d>
                            </m:e>
                            <m:sup>
                              <m:r>
                                <a:rPr lang="en-US" sz="1800" b="0" i="1" smtClean="0">
                                  <a:latin typeface="Cambria Math" panose="02040503050406030204" pitchFamily="18" charset="0"/>
                                  <a:ea typeface="Cambria Math" panose="02040503050406030204" pitchFamily="18" charset="0"/>
                                </a:rPr>
                                <m:t>2</m:t>
                              </m:r>
                            </m:sup>
                          </m:sSup>
                          <m:r>
                            <a:rPr lang="en-US" sz="1800" b="0" i="1" smtClean="0">
                              <a:latin typeface="Cambria Math" panose="02040503050406030204" pitchFamily="18" charset="0"/>
                              <a:ea typeface="Cambria Math" panose="02040503050406030204" pitchFamily="18" charset="0"/>
                            </a:rPr>
                            <m:t>+</m:t>
                          </m:r>
                          <m:sSup>
                            <m:sSupPr>
                              <m:ctrlPr>
                                <a:rPr lang="en-US" sz="1800" i="1">
                                  <a:latin typeface="Cambria Math" panose="02040503050406030204" pitchFamily="18" charset="0"/>
                                  <a:ea typeface="Cambria Math" panose="02040503050406030204" pitchFamily="18" charset="0"/>
                                </a:rPr>
                              </m:ctrlPr>
                            </m:sSupPr>
                            <m:e>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𝑦</m:t>
                                      </m:r>
                                    </m:e>
                                    <m:sub>
                                      <m:r>
                                        <a:rPr lang="en-US" sz="1800" i="1">
                                          <a:latin typeface="Cambria Math" panose="02040503050406030204" pitchFamily="18" charset="0"/>
                                          <a:ea typeface="Cambria Math" panose="02040503050406030204" pitchFamily="18" charset="0"/>
                                        </a:rPr>
                                        <m:t>𝑖</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𝑦</m:t>
                                      </m:r>
                                    </m:e>
                                    <m:sub>
                                      <m:r>
                                        <a:rPr lang="en-US" sz="1800" i="1">
                                          <a:latin typeface="Cambria Math" panose="02040503050406030204" pitchFamily="18" charset="0"/>
                                          <a:ea typeface="Cambria Math" panose="02040503050406030204" pitchFamily="18" charset="0"/>
                                        </a:rPr>
                                        <m:t>𝑗</m:t>
                                      </m:r>
                                    </m:sub>
                                  </m:sSub>
                                </m:e>
                              </m:d>
                            </m:e>
                            <m:sup>
                              <m:r>
                                <a:rPr lang="en-US" sz="1800" i="1">
                                  <a:latin typeface="Cambria Math" panose="02040503050406030204" pitchFamily="18" charset="0"/>
                                  <a:ea typeface="Cambria Math" panose="02040503050406030204" pitchFamily="18" charset="0"/>
                                </a:rPr>
                                <m:t>2</m:t>
                              </m:r>
                            </m:sup>
                          </m:sSup>
                        </m:e>
                      </m:rad>
                    </m:oMath>
                  </m:oMathPara>
                </a14:m>
                <a:endParaRPr lang="en-TW" sz="1800" dirty="0"/>
              </a:p>
            </p:txBody>
          </p:sp>
        </mc:Choice>
        <mc:Fallback xmlns="">
          <p:sp>
            <p:nvSpPr>
              <p:cNvPr id="29" name="TextBox 28">
                <a:extLst>
                  <a:ext uri="{FF2B5EF4-FFF2-40B4-BE49-F238E27FC236}">
                    <a16:creationId xmlns:a16="http://schemas.microsoft.com/office/drawing/2014/main" id="{4EC3241B-50BE-7544-B39D-F4BE9231268E}"/>
                  </a:ext>
                </a:extLst>
              </p:cNvPr>
              <p:cNvSpPr txBox="1">
                <a:spLocks noRot="1" noChangeAspect="1" noMove="1" noResize="1" noEditPoints="1" noAdjustHandles="1" noChangeArrowheads="1" noChangeShapeType="1" noTextEdit="1"/>
              </p:cNvSpPr>
              <p:nvPr/>
            </p:nvSpPr>
            <p:spPr bwMode="auto">
              <a:xfrm>
                <a:off x="5175250" y="1662424"/>
                <a:ext cx="3096810" cy="563680"/>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960E84E-7085-4F47-B98E-2800655D71E5}"/>
                  </a:ext>
                </a:extLst>
              </p:cNvPr>
              <p:cNvSpPr txBox="1"/>
              <p:nvPr/>
            </p:nvSpPr>
            <p:spPr bwMode="auto">
              <a:xfrm>
                <a:off x="3203575" y="4355949"/>
                <a:ext cx="4734116" cy="841962"/>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𝑑</m:t>
                              </m:r>
                            </m:e>
                            <m:sup>
                              <m:r>
                                <a:rPr lang="en-US" sz="1800" b="0" i="1" smtClean="0">
                                  <a:latin typeface="Cambria Math" panose="02040503050406030204" pitchFamily="18" charset="0"/>
                                </a:rPr>
                                <m:t>2</m:t>
                              </m:r>
                            </m:sup>
                          </m:sSup>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𝑖</m:t>
                              </m:r>
                            </m:sub>
                          </m:sSub>
                        </m:num>
                        <m:den>
                          <m:r>
                            <a:rPr lang="en-US" sz="1800" b="0" i="1" smtClean="0">
                              <a:latin typeface="Cambria Math" panose="02040503050406030204" pitchFamily="18" charset="0"/>
                            </a:rPr>
                            <m:t>𝑑</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den>
                      </m:f>
                      <m:r>
                        <a:rPr lang="en-US" sz="1800" b="0" i="1" smtClean="0">
                          <a:latin typeface="Cambria Math" panose="02040503050406030204" pitchFamily="18" charset="0"/>
                        </a:rPr>
                        <m:t>=−</m:t>
                      </m:r>
                      <m:nary>
                        <m:naryPr>
                          <m:chr m:val="∑"/>
                          <m:supHide m:val="on"/>
                          <m:ctrlPr>
                            <a:rPr lang="en-US" sz="1800" b="0" i="1" smtClean="0">
                              <a:latin typeface="Cambria Math" panose="02040503050406030204" pitchFamily="18" charset="0"/>
                            </a:rPr>
                          </m:ctrlPr>
                        </m:naryPr>
                        <m:sub>
                          <m:r>
                            <m:rPr>
                              <m:brk m:alnAt="7"/>
                            </m:rPr>
                            <a:rPr lang="en-US" sz="1800" b="0" i="1" smtClean="0">
                              <a:latin typeface="Cambria Math" panose="02040503050406030204" pitchFamily="18" charset="0"/>
                            </a:rPr>
                            <m:t>𝑗</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𝑖</m:t>
                          </m:r>
                        </m:sub>
                        <m:sup/>
                        <m:e>
                          <m:r>
                            <a:rPr lang="en-US" sz="1800" i="1">
                              <a:latin typeface="Cambria Math" panose="02040503050406030204" pitchFamily="18" charset="0"/>
                            </a:rPr>
                            <m:t>𝐺</m:t>
                          </m:r>
                          <m:sSub>
                            <m:sSubPr>
                              <m:ctrlPr>
                                <a:rPr lang="en-US" sz="1800" i="1">
                                  <a:latin typeface="Cambria Math" panose="02040503050406030204" pitchFamily="18" charset="0"/>
                                </a:rPr>
                              </m:ctrlPr>
                            </m:sSubPr>
                            <m:e>
                              <m:r>
                                <a:rPr lang="en-US" sz="1800" i="1">
                                  <a:latin typeface="Cambria Math" panose="02040503050406030204" pitchFamily="18" charset="0"/>
                                </a:rPr>
                                <m:t>𝑚</m:t>
                              </m:r>
                            </m:e>
                            <m:sub>
                              <m:r>
                                <a:rPr lang="en-US" sz="1800" b="0" i="1" smtClean="0">
                                  <a:latin typeface="Cambria Math" panose="02040503050406030204" pitchFamily="18" charset="0"/>
                                </a:rPr>
                                <m:t>𝑗</m:t>
                              </m:r>
                            </m:sub>
                          </m:sSub>
                          <m:f>
                            <m:fPr>
                              <m:ctrlPr>
                                <a:rPr lang="en-US" sz="1800" i="1">
                                  <a:latin typeface="Cambria Math" panose="02040503050406030204" pitchFamily="18" charset="0"/>
                                  <a:ea typeface="Cambria Math" panose="02040503050406030204" pitchFamily="18" charset="0"/>
                                </a:rPr>
                              </m:ctrlPr>
                            </m:fPr>
                            <m:num>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𝑥</m:t>
                                      </m:r>
                                    </m:e>
                                    <m:sub>
                                      <m:r>
                                        <a:rPr lang="en-US" sz="1800" i="1">
                                          <a:latin typeface="Cambria Math" panose="02040503050406030204" pitchFamily="18" charset="0"/>
                                          <a:ea typeface="Cambria Math" panose="02040503050406030204" pitchFamily="18" charset="0"/>
                                        </a:rPr>
                                        <m:t>𝑖</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𝑥</m:t>
                                      </m:r>
                                    </m:e>
                                    <m:sub>
                                      <m:r>
                                        <a:rPr lang="en-US" sz="1800" i="1">
                                          <a:latin typeface="Cambria Math" panose="02040503050406030204" pitchFamily="18" charset="0"/>
                                          <a:ea typeface="Cambria Math" panose="02040503050406030204" pitchFamily="18" charset="0"/>
                                        </a:rPr>
                                        <m:t>𝑗</m:t>
                                      </m:r>
                                    </m:sub>
                                  </m:sSub>
                                </m:e>
                              </m:d>
                            </m:num>
                            <m:den>
                              <m:sSup>
                                <m:sSupPr>
                                  <m:ctrlPr>
                                    <a:rPr lang="en-US" sz="1800" i="1" smtClean="0">
                                      <a:latin typeface="Cambria Math" panose="02040503050406030204" pitchFamily="18" charset="0"/>
                                      <a:ea typeface="Cambria Math" panose="02040503050406030204" pitchFamily="18" charset="0"/>
                                    </a:rPr>
                                  </m:ctrlPr>
                                </m:sSupPr>
                                <m:e>
                                  <m:d>
                                    <m:dPr>
                                      <m:begChr m:val="["/>
                                      <m:endChr m:val="]"/>
                                      <m:ctrlPr>
                                        <a:rPr lang="en-US" sz="1800" i="1" smtClean="0">
                                          <a:latin typeface="Cambria Math" panose="02040503050406030204" pitchFamily="18" charset="0"/>
                                          <a:ea typeface="Cambria Math" panose="02040503050406030204" pitchFamily="18" charset="0"/>
                                        </a:rPr>
                                      </m:ctrlPr>
                                    </m:dPr>
                                    <m:e>
                                      <m:sSup>
                                        <m:sSupPr>
                                          <m:ctrlPr>
                                            <a:rPr lang="en-US" sz="1800" i="1">
                                              <a:latin typeface="Cambria Math" panose="02040503050406030204" pitchFamily="18" charset="0"/>
                                              <a:ea typeface="Cambria Math" panose="02040503050406030204" pitchFamily="18" charset="0"/>
                                            </a:rPr>
                                          </m:ctrlPr>
                                        </m:sSupPr>
                                        <m:e>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𝑥</m:t>
                                                  </m:r>
                                                </m:e>
                                                <m:sub>
                                                  <m:r>
                                                    <a:rPr lang="en-US" sz="1800" i="1">
                                                      <a:latin typeface="Cambria Math" panose="02040503050406030204" pitchFamily="18" charset="0"/>
                                                      <a:ea typeface="Cambria Math" panose="02040503050406030204" pitchFamily="18" charset="0"/>
                                                    </a:rPr>
                                                    <m:t>𝑖</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𝑥</m:t>
                                                  </m:r>
                                                </m:e>
                                                <m:sub>
                                                  <m:r>
                                                    <a:rPr lang="en-US" sz="1800" i="1">
                                                      <a:latin typeface="Cambria Math" panose="02040503050406030204" pitchFamily="18" charset="0"/>
                                                      <a:ea typeface="Cambria Math" panose="02040503050406030204" pitchFamily="18" charset="0"/>
                                                    </a:rPr>
                                                    <m:t>𝑗</m:t>
                                                  </m:r>
                                                </m:sub>
                                              </m:sSub>
                                            </m:e>
                                          </m:d>
                                        </m:e>
                                        <m:sup>
                                          <m:r>
                                            <a:rPr lang="en-US" sz="1800" i="1">
                                              <a:latin typeface="Cambria Math" panose="02040503050406030204" pitchFamily="18" charset="0"/>
                                              <a:ea typeface="Cambria Math" panose="02040503050406030204" pitchFamily="18" charset="0"/>
                                            </a:rPr>
                                            <m:t>2</m:t>
                                          </m:r>
                                        </m:sup>
                                      </m:sSup>
                                      <m:r>
                                        <a:rPr lang="en-US" sz="1800" i="1">
                                          <a:latin typeface="Cambria Math" panose="02040503050406030204" pitchFamily="18" charset="0"/>
                                          <a:ea typeface="Cambria Math" panose="02040503050406030204" pitchFamily="18" charset="0"/>
                                        </a:rPr>
                                        <m:t>+</m:t>
                                      </m:r>
                                      <m:sSup>
                                        <m:sSupPr>
                                          <m:ctrlPr>
                                            <a:rPr lang="en-US" sz="1800" i="1">
                                              <a:latin typeface="Cambria Math" panose="02040503050406030204" pitchFamily="18" charset="0"/>
                                              <a:ea typeface="Cambria Math" panose="02040503050406030204" pitchFamily="18" charset="0"/>
                                            </a:rPr>
                                          </m:ctrlPr>
                                        </m:sSupPr>
                                        <m:e>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𝑦</m:t>
                                                  </m:r>
                                                </m:e>
                                                <m:sub>
                                                  <m:r>
                                                    <a:rPr lang="en-US" sz="1800" i="1">
                                                      <a:latin typeface="Cambria Math" panose="02040503050406030204" pitchFamily="18" charset="0"/>
                                                      <a:ea typeface="Cambria Math" panose="02040503050406030204" pitchFamily="18" charset="0"/>
                                                    </a:rPr>
                                                    <m:t>𝑖</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𝑦</m:t>
                                                  </m:r>
                                                </m:e>
                                                <m:sub>
                                                  <m:r>
                                                    <a:rPr lang="en-US" sz="1800" i="1">
                                                      <a:latin typeface="Cambria Math" panose="02040503050406030204" pitchFamily="18" charset="0"/>
                                                      <a:ea typeface="Cambria Math" panose="02040503050406030204" pitchFamily="18" charset="0"/>
                                                    </a:rPr>
                                                    <m:t>𝑗</m:t>
                                                  </m:r>
                                                </m:sub>
                                              </m:sSub>
                                            </m:e>
                                          </m:d>
                                        </m:e>
                                        <m:sup>
                                          <m:r>
                                            <a:rPr lang="en-US" sz="1800" i="1">
                                              <a:latin typeface="Cambria Math" panose="02040503050406030204" pitchFamily="18" charset="0"/>
                                              <a:ea typeface="Cambria Math" panose="02040503050406030204" pitchFamily="18" charset="0"/>
                                            </a:rPr>
                                            <m:t>2</m:t>
                                          </m:r>
                                        </m:sup>
                                      </m:sSup>
                                    </m:e>
                                  </m:d>
                                </m:e>
                                <m:sup>
                                  <m:r>
                                    <a:rPr lang="en-US" sz="1800" b="0" i="1" smtClean="0">
                                      <a:latin typeface="Cambria Math" panose="02040503050406030204" pitchFamily="18" charset="0"/>
                                      <a:ea typeface="Cambria Math" panose="02040503050406030204" pitchFamily="18" charset="0"/>
                                    </a:rPr>
                                    <m:t>3/2</m:t>
                                  </m:r>
                                </m:sup>
                              </m:sSup>
                            </m:den>
                          </m:f>
                        </m:e>
                      </m:nary>
                      <m:r>
                        <a:rPr lang="en-US" sz="1800" b="0" i="1" smtClean="0">
                          <a:latin typeface="Cambria Math" panose="02040503050406030204" pitchFamily="18" charset="0"/>
                          <a:ea typeface="Cambria Math" panose="02040503050406030204" pitchFamily="18" charset="0"/>
                        </a:rPr>
                        <m:t>∙</m:t>
                      </m:r>
                    </m:oMath>
                  </m:oMathPara>
                </a14:m>
                <a:endParaRPr lang="en-TW" sz="1800" dirty="0"/>
              </a:p>
            </p:txBody>
          </p:sp>
        </mc:Choice>
        <mc:Fallback xmlns="">
          <p:sp>
            <p:nvSpPr>
              <p:cNvPr id="30" name="TextBox 29">
                <a:extLst>
                  <a:ext uri="{FF2B5EF4-FFF2-40B4-BE49-F238E27FC236}">
                    <a16:creationId xmlns:a16="http://schemas.microsoft.com/office/drawing/2014/main" id="{A960E84E-7085-4F47-B98E-2800655D71E5}"/>
                  </a:ext>
                </a:extLst>
              </p:cNvPr>
              <p:cNvSpPr txBox="1">
                <a:spLocks noRot="1" noChangeAspect="1" noMove="1" noResize="1" noEditPoints="1" noAdjustHandles="1" noChangeArrowheads="1" noChangeShapeType="1" noTextEdit="1"/>
              </p:cNvSpPr>
              <p:nvPr/>
            </p:nvSpPr>
            <p:spPr bwMode="auto">
              <a:xfrm>
                <a:off x="3203575" y="4355949"/>
                <a:ext cx="4734116" cy="841962"/>
              </a:xfrm>
              <a:prstGeom prst="rect">
                <a:avLst/>
              </a:prstGeom>
              <a:blipFill>
                <a:blip r:embed="rId6"/>
                <a:stretch>
                  <a:fillRect t="-111940" b="-14626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934DFFF-A50D-164D-95BA-73366DD9E30E}"/>
                  </a:ext>
                </a:extLst>
              </p:cNvPr>
              <p:cNvSpPr txBox="1"/>
              <p:nvPr/>
            </p:nvSpPr>
            <p:spPr bwMode="auto">
              <a:xfrm>
                <a:off x="3203575" y="5330825"/>
                <a:ext cx="4734116" cy="841962"/>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𝑑</m:t>
                              </m:r>
                            </m:e>
                            <m:sup>
                              <m:r>
                                <a:rPr lang="en-US" sz="1800" b="0" i="1" smtClean="0">
                                  <a:latin typeface="Cambria Math" panose="02040503050406030204" pitchFamily="18" charset="0"/>
                                </a:rPr>
                                <m:t>2</m:t>
                              </m:r>
                            </m:sup>
                          </m:sSup>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𝑖</m:t>
                              </m:r>
                            </m:sub>
                          </m:sSub>
                        </m:num>
                        <m:den>
                          <m:r>
                            <a:rPr lang="en-US" sz="1800" b="0" i="1" smtClean="0">
                              <a:latin typeface="Cambria Math" panose="02040503050406030204" pitchFamily="18" charset="0"/>
                            </a:rPr>
                            <m:t>𝑑</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den>
                      </m:f>
                      <m:r>
                        <a:rPr lang="en-US" sz="1800" b="0" i="1" smtClean="0">
                          <a:latin typeface="Cambria Math" panose="02040503050406030204" pitchFamily="18" charset="0"/>
                        </a:rPr>
                        <m:t>=−</m:t>
                      </m:r>
                      <m:nary>
                        <m:naryPr>
                          <m:chr m:val="∑"/>
                          <m:supHide m:val="on"/>
                          <m:ctrlPr>
                            <a:rPr lang="en-US" sz="1800" b="0" i="1" smtClean="0">
                              <a:latin typeface="Cambria Math" panose="02040503050406030204" pitchFamily="18" charset="0"/>
                            </a:rPr>
                          </m:ctrlPr>
                        </m:naryPr>
                        <m:sub>
                          <m:r>
                            <m:rPr>
                              <m:brk m:alnAt="7"/>
                            </m:rPr>
                            <a:rPr lang="en-US" sz="1800" b="0" i="1" smtClean="0">
                              <a:latin typeface="Cambria Math" panose="02040503050406030204" pitchFamily="18" charset="0"/>
                            </a:rPr>
                            <m:t>𝑗</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𝑖</m:t>
                          </m:r>
                        </m:sub>
                        <m:sup/>
                        <m:e>
                          <m:r>
                            <a:rPr lang="en-US" sz="1800" i="1">
                              <a:latin typeface="Cambria Math" panose="02040503050406030204" pitchFamily="18" charset="0"/>
                            </a:rPr>
                            <m:t>𝐺</m:t>
                          </m:r>
                          <m:sSub>
                            <m:sSubPr>
                              <m:ctrlPr>
                                <a:rPr lang="en-US" sz="1800" i="1">
                                  <a:latin typeface="Cambria Math" panose="02040503050406030204" pitchFamily="18" charset="0"/>
                                </a:rPr>
                              </m:ctrlPr>
                            </m:sSubPr>
                            <m:e>
                              <m:r>
                                <a:rPr lang="en-US" sz="1800" i="1">
                                  <a:latin typeface="Cambria Math" panose="02040503050406030204" pitchFamily="18" charset="0"/>
                                </a:rPr>
                                <m:t>𝑚</m:t>
                              </m:r>
                            </m:e>
                            <m:sub>
                              <m:r>
                                <a:rPr lang="en-US" sz="1800" b="0" i="1" smtClean="0">
                                  <a:latin typeface="Cambria Math" panose="02040503050406030204" pitchFamily="18" charset="0"/>
                                </a:rPr>
                                <m:t>𝑗</m:t>
                              </m:r>
                            </m:sub>
                          </m:sSub>
                          <m:f>
                            <m:fPr>
                              <m:ctrlPr>
                                <a:rPr lang="en-US" sz="1800" i="1">
                                  <a:latin typeface="Cambria Math" panose="02040503050406030204" pitchFamily="18" charset="0"/>
                                  <a:ea typeface="Cambria Math" panose="02040503050406030204" pitchFamily="18" charset="0"/>
                                </a:rPr>
                              </m:ctrlPr>
                            </m:fPr>
                            <m:num>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𝑦</m:t>
                                      </m:r>
                                    </m:e>
                                    <m:sub>
                                      <m:r>
                                        <a:rPr lang="en-US" sz="1800" i="1">
                                          <a:latin typeface="Cambria Math" panose="02040503050406030204" pitchFamily="18" charset="0"/>
                                          <a:ea typeface="Cambria Math" panose="02040503050406030204" pitchFamily="18" charset="0"/>
                                        </a:rPr>
                                        <m:t>𝑖</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𝑦</m:t>
                                      </m:r>
                                    </m:e>
                                    <m:sub>
                                      <m:r>
                                        <a:rPr lang="en-US" sz="1800" i="1">
                                          <a:latin typeface="Cambria Math" panose="02040503050406030204" pitchFamily="18" charset="0"/>
                                          <a:ea typeface="Cambria Math" panose="02040503050406030204" pitchFamily="18" charset="0"/>
                                        </a:rPr>
                                        <m:t>𝑗</m:t>
                                      </m:r>
                                    </m:sub>
                                  </m:sSub>
                                </m:e>
                              </m:d>
                            </m:num>
                            <m:den>
                              <m:sSup>
                                <m:sSupPr>
                                  <m:ctrlPr>
                                    <a:rPr lang="en-US" sz="1800" i="1" smtClean="0">
                                      <a:latin typeface="Cambria Math" panose="02040503050406030204" pitchFamily="18" charset="0"/>
                                      <a:ea typeface="Cambria Math" panose="02040503050406030204" pitchFamily="18" charset="0"/>
                                    </a:rPr>
                                  </m:ctrlPr>
                                </m:sSupPr>
                                <m:e>
                                  <m:d>
                                    <m:dPr>
                                      <m:begChr m:val="["/>
                                      <m:endChr m:val="]"/>
                                      <m:ctrlPr>
                                        <a:rPr lang="en-US" sz="1800" i="1" smtClean="0">
                                          <a:latin typeface="Cambria Math" panose="02040503050406030204" pitchFamily="18" charset="0"/>
                                          <a:ea typeface="Cambria Math" panose="02040503050406030204" pitchFamily="18" charset="0"/>
                                        </a:rPr>
                                      </m:ctrlPr>
                                    </m:dPr>
                                    <m:e>
                                      <m:sSup>
                                        <m:sSupPr>
                                          <m:ctrlPr>
                                            <a:rPr lang="en-US" sz="1800" i="1">
                                              <a:latin typeface="Cambria Math" panose="02040503050406030204" pitchFamily="18" charset="0"/>
                                              <a:ea typeface="Cambria Math" panose="02040503050406030204" pitchFamily="18" charset="0"/>
                                            </a:rPr>
                                          </m:ctrlPr>
                                        </m:sSupPr>
                                        <m:e>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𝑥</m:t>
                                                  </m:r>
                                                </m:e>
                                                <m:sub>
                                                  <m:r>
                                                    <a:rPr lang="en-US" sz="1800" i="1">
                                                      <a:latin typeface="Cambria Math" panose="02040503050406030204" pitchFamily="18" charset="0"/>
                                                      <a:ea typeface="Cambria Math" panose="02040503050406030204" pitchFamily="18" charset="0"/>
                                                    </a:rPr>
                                                    <m:t>𝑖</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𝑥</m:t>
                                                  </m:r>
                                                </m:e>
                                                <m:sub>
                                                  <m:r>
                                                    <a:rPr lang="en-US" sz="1800" i="1">
                                                      <a:latin typeface="Cambria Math" panose="02040503050406030204" pitchFamily="18" charset="0"/>
                                                      <a:ea typeface="Cambria Math" panose="02040503050406030204" pitchFamily="18" charset="0"/>
                                                    </a:rPr>
                                                    <m:t>𝑗</m:t>
                                                  </m:r>
                                                </m:sub>
                                              </m:sSub>
                                            </m:e>
                                          </m:d>
                                        </m:e>
                                        <m:sup>
                                          <m:r>
                                            <a:rPr lang="en-US" sz="1800" i="1">
                                              <a:latin typeface="Cambria Math" panose="02040503050406030204" pitchFamily="18" charset="0"/>
                                              <a:ea typeface="Cambria Math" panose="02040503050406030204" pitchFamily="18" charset="0"/>
                                            </a:rPr>
                                            <m:t>2</m:t>
                                          </m:r>
                                        </m:sup>
                                      </m:sSup>
                                      <m:r>
                                        <a:rPr lang="en-US" sz="1800" i="1">
                                          <a:latin typeface="Cambria Math" panose="02040503050406030204" pitchFamily="18" charset="0"/>
                                          <a:ea typeface="Cambria Math" panose="02040503050406030204" pitchFamily="18" charset="0"/>
                                        </a:rPr>
                                        <m:t>+</m:t>
                                      </m:r>
                                      <m:sSup>
                                        <m:sSupPr>
                                          <m:ctrlPr>
                                            <a:rPr lang="en-US" sz="1800" i="1">
                                              <a:latin typeface="Cambria Math" panose="02040503050406030204" pitchFamily="18" charset="0"/>
                                              <a:ea typeface="Cambria Math" panose="02040503050406030204" pitchFamily="18" charset="0"/>
                                            </a:rPr>
                                          </m:ctrlPr>
                                        </m:sSupPr>
                                        <m:e>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𝑦</m:t>
                                                  </m:r>
                                                </m:e>
                                                <m:sub>
                                                  <m:r>
                                                    <a:rPr lang="en-US" sz="1800" i="1">
                                                      <a:latin typeface="Cambria Math" panose="02040503050406030204" pitchFamily="18" charset="0"/>
                                                      <a:ea typeface="Cambria Math" panose="02040503050406030204" pitchFamily="18" charset="0"/>
                                                    </a:rPr>
                                                    <m:t>𝑖</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𝑦</m:t>
                                                  </m:r>
                                                </m:e>
                                                <m:sub>
                                                  <m:r>
                                                    <a:rPr lang="en-US" sz="1800" i="1">
                                                      <a:latin typeface="Cambria Math" panose="02040503050406030204" pitchFamily="18" charset="0"/>
                                                      <a:ea typeface="Cambria Math" panose="02040503050406030204" pitchFamily="18" charset="0"/>
                                                    </a:rPr>
                                                    <m:t>𝑗</m:t>
                                                  </m:r>
                                                </m:sub>
                                              </m:sSub>
                                            </m:e>
                                          </m:d>
                                        </m:e>
                                        <m:sup>
                                          <m:r>
                                            <a:rPr lang="en-US" sz="1800" i="1">
                                              <a:latin typeface="Cambria Math" panose="02040503050406030204" pitchFamily="18" charset="0"/>
                                              <a:ea typeface="Cambria Math" panose="02040503050406030204" pitchFamily="18" charset="0"/>
                                            </a:rPr>
                                            <m:t>2</m:t>
                                          </m:r>
                                        </m:sup>
                                      </m:sSup>
                                    </m:e>
                                  </m:d>
                                </m:e>
                                <m:sup>
                                  <m:r>
                                    <a:rPr lang="en-US" sz="1800" b="0" i="1" smtClean="0">
                                      <a:latin typeface="Cambria Math" panose="02040503050406030204" pitchFamily="18" charset="0"/>
                                      <a:ea typeface="Cambria Math" panose="02040503050406030204" pitchFamily="18" charset="0"/>
                                    </a:rPr>
                                    <m:t>3/2</m:t>
                                  </m:r>
                                </m:sup>
                              </m:sSup>
                            </m:den>
                          </m:f>
                        </m:e>
                      </m:nary>
                      <m:r>
                        <a:rPr lang="en-US" sz="1800" b="0" i="1" smtClean="0">
                          <a:latin typeface="Cambria Math" panose="02040503050406030204" pitchFamily="18" charset="0"/>
                          <a:ea typeface="Cambria Math" panose="02040503050406030204" pitchFamily="18" charset="0"/>
                        </a:rPr>
                        <m:t>∙</m:t>
                      </m:r>
                    </m:oMath>
                  </m:oMathPara>
                </a14:m>
                <a:endParaRPr lang="en-TW" sz="1800" dirty="0"/>
              </a:p>
            </p:txBody>
          </p:sp>
        </mc:Choice>
        <mc:Fallback xmlns="">
          <p:sp>
            <p:nvSpPr>
              <p:cNvPr id="31" name="TextBox 30">
                <a:extLst>
                  <a:ext uri="{FF2B5EF4-FFF2-40B4-BE49-F238E27FC236}">
                    <a16:creationId xmlns:a16="http://schemas.microsoft.com/office/drawing/2014/main" id="{8934DFFF-A50D-164D-95BA-73366DD9E30E}"/>
                  </a:ext>
                </a:extLst>
              </p:cNvPr>
              <p:cNvSpPr txBox="1">
                <a:spLocks noRot="1" noChangeAspect="1" noMove="1" noResize="1" noEditPoints="1" noAdjustHandles="1" noChangeArrowheads="1" noChangeShapeType="1" noTextEdit="1"/>
              </p:cNvSpPr>
              <p:nvPr/>
            </p:nvSpPr>
            <p:spPr bwMode="auto">
              <a:xfrm>
                <a:off x="3203575" y="5330825"/>
                <a:ext cx="4734116" cy="841962"/>
              </a:xfrm>
              <a:prstGeom prst="rect">
                <a:avLst/>
              </a:prstGeom>
              <a:blipFill>
                <a:blip r:embed="rId7"/>
                <a:stretch>
                  <a:fillRect t="-108824" b="-14411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6D2ACF20-9D47-7C40-AE28-2F50215F4B92}"/>
                  </a:ext>
                </a:extLst>
              </p:cNvPr>
              <p:cNvSpPr/>
              <p:nvPr/>
            </p:nvSpPr>
            <p:spPr>
              <a:xfrm>
                <a:off x="1439819" y="2231138"/>
                <a:ext cx="609462"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TW"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𝑖𝑗𝑥</m:t>
                          </m:r>
                        </m:sub>
                      </m:sSub>
                    </m:oMath>
                  </m:oMathPara>
                </a14:m>
                <a:endParaRPr lang="en-TW" sz="1800" dirty="0"/>
              </a:p>
            </p:txBody>
          </p:sp>
        </mc:Choice>
        <mc:Fallback xmlns="">
          <p:sp>
            <p:nvSpPr>
              <p:cNvPr id="4" name="Rectangle 3">
                <a:extLst>
                  <a:ext uri="{FF2B5EF4-FFF2-40B4-BE49-F238E27FC236}">
                    <a16:creationId xmlns:a16="http://schemas.microsoft.com/office/drawing/2014/main" id="{6D2ACF20-9D47-7C40-AE28-2F50215F4B92}"/>
                  </a:ext>
                </a:extLst>
              </p:cNvPr>
              <p:cNvSpPr>
                <a:spLocks noRot="1" noChangeAspect="1" noMove="1" noResize="1" noEditPoints="1" noAdjustHandles="1" noChangeArrowheads="1" noChangeShapeType="1" noTextEdit="1"/>
              </p:cNvSpPr>
              <p:nvPr/>
            </p:nvSpPr>
            <p:spPr>
              <a:xfrm>
                <a:off x="1439819" y="2231138"/>
                <a:ext cx="609462" cy="391646"/>
              </a:xfrm>
              <a:prstGeom prst="rect">
                <a:avLst/>
              </a:prstGeom>
              <a:blipFill>
                <a:blip r:embed="rId8"/>
                <a:stretch>
                  <a:fillRect b="-937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32ECB59-92F2-994B-ABA0-416DE2116FCA}"/>
                  </a:ext>
                </a:extLst>
              </p:cNvPr>
              <p:cNvSpPr/>
              <p:nvPr/>
            </p:nvSpPr>
            <p:spPr>
              <a:xfrm>
                <a:off x="1690688" y="3224119"/>
                <a:ext cx="511358"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TW"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𝑖𝑗</m:t>
                          </m:r>
                        </m:sub>
                      </m:sSub>
                    </m:oMath>
                  </m:oMathPara>
                </a14:m>
                <a:endParaRPr lang="en-TW" sz="1800" dirty="0"/>
              </a:p>
            </p:txBody>
          </p:sp>
        </mc:Choice>
        <mc:Fallback xmlns="">
          <p:sp>
            <p:nvSpPr>
              <p:cNvPr id="5" name="Rectangle 4">
                <a:extLst>
                  <a:ext uri="{FF2B5EF4-FFF2-40B4-BE49-F238E27FC236}">
                    <a16:creationId xmlns:a16="http://schemas.microsoft.com/office/drawing/2014/main" id="{132ECB59-92F2-994B-ABA0-416DE2116FCA}"/>
                  </a:ext>
                </a:extLst>
              </p:cNvPr>
              <p:cNvSpPr>
                <a:spLocks noRot="1" noChangeAspect="1" noMove="1" noResize="1" noEditPoints="1" noAdjustHandles="1" noChangeArrowheads="1" noChangeShapeType="1" noTextEdit="1"/>
              </p:cNvSpPr>
              <p:nvPr/>
            </p:nvSpPr>
            <p:spPr>
              <a:xfrm>
                <a:off x="1690688" y="3224119"/>
                <a:ext cx="511358" cy="391646"/>
              </a:xfrm>
              <a:prstGeom prst="rect">
                <a:avLst/>
              </a:prstGeom>
              <a:blipFill>
                <a:blip r:embed="rId9"/>
                <a:stretch>
                  <a:fillRect b="-937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BE44988D-E5B8-BF4E-AB33-13D158DF46EF}"/>
                  </a:ext>
                </a:extLst>
              </p:cNvPr>
              <p:cNvSpPr/>
              <p:nvPr/>
            </p:nvSpPr>
            <p:spPr>
              <a:xfrm>
                <a:off x="1171704" y="3052202"/>
                <a:ext cx="479169"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TW" sz="1800" i="1" smtClean="0">
                              <a:latin typeface="Cambria Math" panose="02040503050406030204" pitchFamily="18" charset="0"/>
                            </a:rPr>
                          </m:ctrlPr>
                        </m:sSubPr>
                        <m:e>
                          <m:r>
                            <a:rPr lang="en-US" sz="1800" b="0" i="1" smtClean="0">
                              <a:latin typeface="Cambria Math" panose="02040503050406030204" pitchFamily="18" charset="0"/>
                            </a:rPr>
                            <m:t>𝑟</m:t>
                          </m:r>
                        </m:e>
                        <m:sub>
                          <m:r>
                            <a:rPr lang="en-US" sz="1800" i="1">
                              <a:latin typeface="Cambria Math" panose="02040503050406030204" pitchFamily="18" charset="0"/>
                            </a:rPr>
                            <m:t>𝑖𝑗</m:t>
                          </m:r>
                        </m:sub>
                      </m:sSub>
                    </m:oMath>
                  </m:oMathPara>
                </a14:m>
                <a:endParaRPr lang="en-TW" sz="1800" dirty="0"/>
              </a:p>
            </p:txBody>
          </p:sp>
        </mc:Choice>
        <mc:Fallback xmlns="">
          <p:sp>
            <p:nvSpPr>
              <p:cNvPr id="35" name="Rectangle 34">
                <a:extLst>
                  <a:ext uri="{FF2B5EF4-FFF2-40B4-BE49-F238E27FC236}">
                    <a16:creationId xmlns:a16="http://schemas.microsoft.com/office/drawing/2014/main" id="{BE44988D-E5B8-BF4E-AB33-13D158DF46EF}"/>
                  </a:ext>
                </a:extLst>
              </p:cNvPr>
              <p:cNvSpPr>
                <a:spLocks noRot="1" noChangeAspect="1" noMove="1" noResize="1" noEditPoints="1" noAdjustHandles="1" noChangeArrowheads="1" noChangeShapeType="1" noTextEdit="1"/>
              </p:cNvSpPr>
              <p:nvPr/>
            </p:nvSpPr>
            <p:spPr>
              <a:xfrm>
                <a:off x="1171704" y="3052202"/>
                <a:ext cx="479169" cy="391646"/>
              </a:xfrm>
              <a:prstGeom prst="rect">
                <a:avLst/>
              </a:prstGeom>
              <a:blipFill>
                <a:blip r:embed="rId10"/>
                <a:stretch>
                  <a:fillRect b="-937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F36AD79-E3FD-1840-A602-598767D009BA}"/>
                  </a:ext>
                </a:extLst>
              </p:cNvPr>
              <p:cNvSpPr/>
              <p:nvPr/>
            </p:nvSpPr>
            <p:spPr>
              <a:xfrm>
                <a:off x="1258763" y="3956392"/>
                <a:ext cx="908454"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𝑥</m:t>
                          </m:r>
                        </m:e>
                        <m:sub>
                          <m:r>
                            <a:rPr lang="en-US" sz="1800" i="1">
                              <a:latin typeface="Cambria Math" panose="02040503050406030204" pitchFamily="18" charset="0"/>
                              <a:ea typeface="Cambria Math" panose="02040503050406030204" pitchFamily="18" charset="0"/>
                            </a:rPr>
                            <m:t>𝑖</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𝑥</m:t>
                          </m:r>
                        </m:e>
                        <m:sub>
                          <m:r>
                            <a:rPr lang="en-US" sz="1800" i="1">
                              <a:latin typeface="Cambria Math" panose="02040503050406030204" pitchFamily="18" charset="0"/>
                              <a:ea typeface="Cambria Math" panose="02040503050406030204" pitchFamily="18" charset="0"/>
                            </a:rPr>
                            <m:t>𝑗</m:t>
                          </m:r>
                        </m:sub>
                      </m:sSub>
                    </m:oMath>
                  </m:oMathPara>
                </a14:m>
                <a:endParaRPr lang="en-TW" sz="1800" dirty="0"/>
              </a:p>
            </p:txBody>
          </p:sp>
        </mc:Choice>
        <mc:Fallback xmlns="">
          <p:sp>
            <p:nvSpPr>
              <p:cNvPr id="6" name="Rectangle 5">
                <a:extLst>
                  <a:ext uri="{FF2B5EF4-FFF2-40B4-BE49-F238E27FC236}">
                    <a16:creationId xmlns:a16="http://schemas.microsoft.com/office/drawing/2014/main" id="{2F36AD79-E3FD-1840-A602-598767D009BA}"/>
                  </a:ext>
                </a:extLst>
              </p:cNvPr>
              <p:cNvSpPr>
                <a:spLocks noRot="1" noChangeAspect="1" noMove="1" noResize="1" noEditPoints="1" noAdjustHandles="1" noChangeArrowheads="1" noChangeShapeType="1" noTextEdit="1"/>
              </p:cNvSpPr>
              <p:nvPr/>
            </p:nvSpPr>
            <p:spPr>
              <a:xfrm>
                <a:off x="1258763" y="3956392"/>
                <a:ext cx="908454" cy="391646"/>
              </a:xfrm>
              <a:prstGeom prst="rect">
                <a:avLst/>
              </a:prstGeom>
              <a:blipFill>
                <a:blip r:embed="rId11"/>
                <a:stretch>
                  <a:fillRect b="-937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BC206C7B-7FFF-934E-A4F9-B9DCE4D3BAB9}"/>
                  </a:ext>
                </a:extLst>
              </p:cNvPr>
              <p:cNvSpPr/>
              <p:nvPr/>
            </p:nvSpPr>
            <p:spPr>
              <a:xfrm>
                <a:off x="363144" y="2392472"/>
                <a:ext cx="919033"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𝑦</m:t>
                          </m:r>
                        </m:e>
                        <m:sub>
                          <m:r>
                            <a:rPr lang="en-US" sz="1800" i="1">
                              <a:latin typeface="Cambria Math" panose="02040503050406030204" pitchFamily="18" charset="0"/>
                              <a:ea typeface="Cambria Math" panose="02040503050406030204" pitchFamily="18" charset="0"/>
                            </a:rPr>
                            <m:t>𝑖</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𝑦</m:t>
                          </m:r>
                        </m:e>
                        <m:sub>
                          <m:r>
                            <a:rPr lang="en-US" sz="1800" i="1">
                              <a:latin typeface="Cambria Math" panose="02040503050406030204" pitchFamily="18" charset="0"/>
                              <a:ea typeface="Cambria Math" panose="02040503050406030204" pitchFamily="18" charset="0"/>
                            </a:rPr>
                            <m:t>𝑗</m:t>
                          </m:r>
                        </m:sub>
                      </m:sSub>
                    </m:oMath>
                  </m:oMathPara>
                </a14:m>
                <a:endParaRPr lang="en-TW" sz="1800" dirty="0"/>
              </a:p>
            </p:txBody>
          </p:sp>
        </mc:Choice>
        <mc:Fallback xmlns="">
          <p:sp>
            <p:nvSpPr>
              <p:cNvPr id="37" name="Rectangle 36">
                <a:extLst>
                  <a:ext uri="{FF2B5EF4-FFF2-40B4-BE49-F238E27FC236}">
                    <a16:creationId xmlns:a16="http://schemas.microsoft.com/office/drawing/2014/main" id="{BC206C7B-7FFF-934E-A4F9-B9DCE4D3BAB9}"/>
                  </a:ext>
                </a:extLst>
              </p:cNvPr>
              <p:cNvSpPr>
                <a:spLocks noRot="1" noChangeAspect="1" noMove="1" noResize="1" noEditPoints="1" noAdjustHandles="1" noChangeArrowheads="1" noChangeShapeType="1" noTextEdit="1"/>
              </p:cNvSpPr>
              <p:nvPr/>
            </p:nvSpPr>
            <p:spPr>
              <a:xfrm>
                <a:off x="363144" y="2392472"/>
                <a:ext cx="919033" cy="391646"/>
              </a:xfrm>
              <a:prstGeom prst="rect">
                <a:avLst/>
              </a:prstGeom>
              <a:blipFill>
                <a:blip r:embed="rId12"/>
                <a:stretch>
                  <a:fillRect b="-6250"/>
                </a:stretch>
              </a:blipFill>
            </p:spPr>
            <p:txBody>
              <a:bodyPr/>
              <a:lstStyle/>
              <a:p>
                <a:r>
                  <a:rPr lang="en-TW">
                    <a:noFill/>
                  </a:rPr>
                  <a:t> </a:t>
                </a:r>
              </a:p>
            </p:txBody>
          </p:sp>
        </mc:Fallback>
      </mc:AlternateContent>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圖片 1" descr="snap4.jpg"/>
          <p:cNvPicPr>
            <a:picLocks noChangeAspect="1"/>
          </p:cNvPicPr>
          <p:nvPr/>
        </p:nvPicPr>
        <p:blipFill>
          <a:blip r:embed="rId2">
            <a:extLst>
              <a:ext uri="{28A0092B-C50C-407E-A947-70E740481C1C}">
                <a14:useLocalDpi xmlns:a14="http://schemas.microsoft.com/office/drawing/2010/main" val="0"/>
              </a:ext>
            </a:extLst>
          </a:blip>
          <a:srcRect l="20741" t="15318" r="13914" b="28323"/>
          <a:stretch>
            <a:fillRect/>
          </a:stretch>
        </p:blipFill>
        <p:spPr bwMode="auto">
          <a:xfrm>
            <a:off x="2428875" y="1143000"/>
            <a:ext cx="4786313"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圖片 1" descr="snap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9638" y="133350"/>
            <a:ext cx="7324725"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圖片 1" descr="snap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9638" y="133350"/>
            <a:ext cx="7324725"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a:extLst>
              <a:ext uri="{FF2B5EF4-FFF2-40B4-BE49-F238E27FC236}">
                <a16:creationId xmlns:a16="http://schemas.microsoft.com/office/drawing/2014/main" id="{679F604E-E237-7F4C-AC6B-7258BF0B7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124595"/>
            <a:ext cx="3288048" cy="4608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1097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2"/>
          <p:cNvSpPr txBox="1">
            <a:spLocks noChangeArrowheads="1"/>
          </p:cNvSpPr>
          <p:nvPr/>
        </p:nvSpPr>
        <p:spPr bwMode="auto">
          <a:xfrm>
            <a:off x="2411413" y="765994"/>
            <a:ext cx="4897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latin typeface="Arial" pitchFamily="34" charset="0"/>
              </a:rPr>
              <a:t>任何系統，有了運動方程式，加上起使條件，</a:t>
            </a:r>
          </a:p>
        </p:txBody>
      </p:sp>
      <p:pic>
        <p:nvPicPr>
          <p:cNvPr id="108546" name="Picture 7" descr="2007KROSA20071007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25" y="2060575"/>
            <a:ext cx="295275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9" descr="mancy-palmr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4292600"/>
            <a:ext cx="2449512"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文字方塊 8"/>
          <p:cNvSpPr txBox="1">
            <a:spLocks noChangeArrowheads="1"/>
          </p:cNvSpPr>
          <p:nvPr/>
        </p:nvSpPr>
        <p:spPr bwMode="auto">
          <a:xfrm>
            <a:off x="2411413" y="377839"/>
            <a:ext cx="3889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這樣的預測模式，不只適用於物理。</a:t>
            </a:r>
          </a:p>
        </p:txBody>
      </p:sp>
      <p:pic>
        <p:nvPicPr>
          <p:cNvPr id="37898" name="Picture 10" descr="股票选择指标">
            <a:hlinkClick r:id="rId4" tooltip="股票选择指标"/>
          </p:cNvPr>
          <p:cNvPicPr>
            <a:picLocks noChangeAspect="1" noChangeArrowheads="1"/>
          </p:cNvPicPr>
          <p:nvPr/>
        </p:nvPicPr>
        <p:blipFill>
          <a:blip r:embed="rId5">
            <a:extLst>
              <a:ext uri="{28A0092B-C50C-407E-A947-70E740481C1C}">
                <a14:useLocalDpi xmlns:a14="http://schemas.microsoft.com/office/drawing/2010/main" val="0"/>
              </a:ext>
            </a:extLst>
          </a:blip>
          <a:srcRect t="6825"/>
          <a:stretch>
            <a:fillRect/>
          </a:stretch>
        </p:blipFill>
        <p:spPr bwMode="auto">
          <a:xfrm>
            <a:off x="4356100" y="2492375"/>
            <a:ext cx="4314825"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文字方塊 6"/>
          <p:cNvSpPr txBox="1">
            <a:spLocks noChangeArrowheads="1"/>
          </p:cNvSpPr>
          <p:nvPr/>
        </p:nvSpPr>
        <p:spPr bwMode="auto">
          <a:xfrm>
            <a:off x="2411412" y="1628800"/>
            <a:ext cx="5113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使用越精確的運動方程式，預測越準！</a:t>
            </a:r>
          </a:p>
        </p:txBody>
      </p:sp>
      <p:sp>
        <p:nvSpPr>
          <p:cNvPr id="2" name="矩形 1"/>
          <p:cNvSpPr/>
          <p:nvPr/>
        </p:nvSpPr>
        <p:spPr>
          <a:xfrm>
            <a:off x="2411413" y="1175109"/>
            <a:ext cx="4572000" cy="369332"/>
          </a:xfrm>
          <a:prstGeom prst="rect">
            <a:avLst/>
          </a:prstGeom>
        </p:spPr>
        <p:txBody>
          <a:bodyPr>
            <a:spAutoFit/>
          </a:bodyPr>
          <a:lstStyle/>
          <a:p>
            <a:pPr>
              <a:spcBef>
                <a:spcPct val="50000"/>
              </a:spcBef>
            </a:pPr>
            <a:r>
              <a:rPr lang="zh-TW" altLang="en-US" sz="1800" dirty="0">
                <a:latin typeface="Arial" pitchFamily="34" charset="0"/>
              </a:rPr>
              <a:t>便能決定此系統未來任一時間的狀態！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898"/>
                                        </p:tgtEl>
                                        <p:attrNameLst>
                                          <p:attrName>style.visibility</p:attrName>
                                        </p:attrNameLst>
                                      </p:cBhvr>
                                      <p:to>
                                        <p:strVal val="visible"/>
                                      </p:to>
                                    </p:set>
                                    <p:anim calcmode="lin" valueType="num">
                                      <p:cBhvr additive="base">
                                        <p:cTn id="7" dur="500" fill="hold"/>
                                        <p:tgtEl>
                                          <p:spTgt spid="37898"/>
                                        </p:tgtEl>
                                        <p:attrNameLst>
                                          <p:attrName>ppt_x</p:attrName>
                                        </p:attrNameLst>
                                      </p:cBhvr>
                                      <p:tavLst>
                                        <p:tav tm="0">
                                          <p:val>
                                            <p:strVal val="#ppt_x"/>
                                          </p:val>
                                        </p:tav>
                                        <p:tav tm="100000">
                                          <p:val>
                                            <p:strVal val="#ppt_x"/>
                                          </p:val>
                                        </p:tav>
                                      </p:tavLst>
                                    </p:anim>
                                    <p:anim calcmode="lin" valueType="num">
                                      <p:cBhvr additive="base">
                                        <p:cTn id="8" dur="500" fill="hold"/>
                                        <p:tgtEl>
                                          <p:spTgt spid="378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rtlCol="0">
        <a:spAutoFit/>
      </a:bodyPr>
      <a:lstStyle>
        <a:defPPr>
          <a:spcBef>
            <a:spcPct val="50000"/>
          </a:spcBef>
          <a:defRPr sz="1800" dirty="0" smtClean="0"/>
        </a:defPPr>
      </a:lstStyle>
    </a:tx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6479</TotalTime>
  <Words>3976</Words>
  <Application>Microsoft Macintosh PowerPoint</Application>
  <PresentationFormat>On-screen Show (4:3)</PresentationFormat>
  <Paragraphs>516</Paragraphs>
  <Slides>96</Slides>
  <Notes>1</Notes>
  <HiddenSlides>1</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2</vt:i4>
      </vt:variant>
      <vt:variant>
        <vt:lpstr>Slide Titles</vt:lpstr>
      </vt:variant>
      <vt:variant>
        <vt:i4>96</vt:i4>
      </vt:variant>
    </vt:vector>
  </HeadingPairs>
  <TitlesOfParts>
    <vt:vector size="105" baseType="lpstr">
      <vt:lpstr>Arial</vt:lpstr>
      <vt:lpstr>Calibri</vt:lpstr>
      <vt:lpstr>Cambria Math</vt:lpstr>
      <vt:lpstr>Tahoma</vt:lpstr>
      <vt:lpstr>Times New Roman</vt:lpstr>
      <vt:lpstr>預設簡報設計</vt:lpstr>
      <vt:lpstr>Office 佈景主題</vt:lpstr>
      <vt:lpstr>方程式</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因垂直與水平的獨立性，因此等同於阻力下的自由落體。</vt:lpstr>
      <vt:lpstr>阻力下的落體</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阻力下的落體</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行星系之運動</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Chang</dc:creator>
  <cp:lastModifiedBy>Chia-Hung Vincent Chang</cp:lastModifiedBy>
  <cp:revision>465</cp:revision>
  <dcterms:created xsi:type="dcterms:W3CDTF">1601-01-01T00:00:00Z</dcterms:created>
  <dcterms:modified xsi:type="dcterms:W3CDTF">2023-10-16T03:01:33Z</dcterms:modified>
</cp:coreProperties>
</file>