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1562" r:id="rId2"/>
    <p:sldId id="1561" r:id="rId3"/>
    <p:sldId id="409" r:id="rId4"/>
    <p:sldId id="411" r:id="rId5"/>
    <p:sldId id="1564" r:id="rId6"/>
    <p:sldId id="412" r:id="rId7"/>
    <p:sldId id="413" r:id="rId8"/>
    <p:sldId id="414" r:id="rId9"/>
    <p:sldId id="1565" r:id="rId10"/>
    <p:sldId id="1568" r:id="rId11"/>
    <p:sldId id="416" r:id="rId12"/>
    <p:sldId id="556" r:id="rId13"/>
    <p:sldId id="1566" r:id="rId14"/>
    <p:sldId id="1569" r:id="rId15"/>
    <p:sldId id="425" r:id="rId16"/>
    <p:sldId id="1063" r:id="rId17"/>
    <p:sldId id="1093" r:id="rId18"/>
    <p:sldId id="1563" r:id="rId19"/>
    <p:sldId id="426" r:id="rId20"/>
    <p:sldId id="1544" r:id="rId21"/>
    <p:sldId id="947" r:id="rId22"/>
    <p:sldId id="1406" r:id="rId23"/>
    <p:sldId id="429" r:id="rId24"/>
    <p:sldId id="1110" r:id="rId25"/>
    <p:sldId id="1066" r:id="rId26"/>
    <p:sldId id="1069" r:id="rId27"/>
    <p:sldId id="1070" r:id="rId28"/>
    <p:sldId id="1071" r:id="rId29"/>
    <p:sldId id="1072" r:id="rId30"/>
    <p:sldId id="1073" r:id="rId31"/>
    <p:sldId id="1074" r:id="rId32"/>
    <p:sldId id="1573" r:id="rId33"/>
    <p:sldId id="440" r:id="rId34"/>
    <p:sldId id="430" r:id="rId35"/>
    <p:sldId id="431" r:id="rId36"/>
    <p:sldId id="640" r:id="rId37"/>
    <p:sldId id="432" r:id="rId38"/>
    <p:sldId id="1083" r:id="rId39"/>
    <p:sldId id="1571" r:id="rId40"/>
    <p:sldId id="1572" r:id="rId41"/>
    <p:sldId id="433" r:id="rId42"/>
    <p:sldId id="428" r:id="rId43"/>
    <p:sldId id="400" r:id="rId44"/>
    <p:sldId id="1067" r:id="rId45"/>
    <p:sldId id="1540" r:id="rId46"/>
    <p:sldId id="1541" r:id="rId47"/>
    <p:sldId id="1094" r:id="rId48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42"/>
    <p:restoredTop sz="96197" autoAdjust="0"/>
  </p:normalViewPr>
  <p:slideViewPr>
    <p:cSldViewPr>
      <p:cViewPr varScale="1">
        <p:scale>
          <a:sx n="124" d="100"/>
          <a:sy n="124" d="100"/>
        </p:scale>
        <p:origin x="17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2023/10/23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2023/10/23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003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07CC8DC-6039-4C44-ABF7-7C2143629144}" type="slidenum">
              <a:rPr lang="zh-TW" altLang="en-US" smtClean="0"/>
              <a:pPr eaLnBrk="1" hangingPunct="1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8284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2023/10/23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2023/10/23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2023/10/23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2023/10/23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2023/10/23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2023/10/23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2023/10/23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2023/10/23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2023/10/23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2023/10/23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2023/10/23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2023/10/23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1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38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0.png"/><Relationship Id="rId4" Type="http://schemas.openxmlformats.org/officeDocument/2006/relationships/image" Target="../media/image6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13" Type="http://schemas.openxmlformats.org/officeDocument/2006/relationships/image" Target="../media/image70.png"/><Relationship Id="rId3" Type="http://schemas.openxmlformats.org/officeDocument/2006/relationships/image" Target="../media/image840.png"/><Relationship Id="rId7" Type="http://schemas.openxmlformats.org/officeDocument/2006/relationships/image" Target="../media/image880.png"/><Relationship Id="rId12" Type="http://schemas.openxmlformats.org/officeDocument/2006/relationships/image" Target="../media/image69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0.png"/><Relationship Id="rId11" Type="http://schemas.openxmlformats.org/officeDocument/2006/relationships/image" Target="../media/image682.png"/><Relationship Id="rId5" Type="http://schemas.openxmlformats.org/officeDocument/2006/relationships/image" Target="../media/image860.png"/><Relationship Id="rId10" Type="http://schemas.openxmlformats.org/officeDocument/2006/relationships/image" Target="../media/image671.png"/><Relationship Id="rId4" Type="http://schemas.openxmlformats.org/officeDocument/2006/relationships/image" Target="../media/image850.png"/><Relationship Id="rId9" Type="http://schemas.openxmlformats.org/officeDocument/2006/relationships/image" Target="../media/image6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1.png"/><Relationship Id="rId7" Type="http://schemas.openxmlformats.org/officeDocument/2006/relationships/image" Target="../media/image7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1.png"/><Relationship Id="rId4" Type="http://schemas.openxmlformats.org/officeDocument/2006/relationships/image" Target="../media/image692.pn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591.png"/><Relationship Id="rId7" Type="http://schemas.openxmlformats.org/officeDocument/2006/relationships/image" Target="../media/image7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0.png"/><Relationship Id="rId3" Type="http://schemas.openxmlformats.org/officeDocument/2006/relationships/image" Target="../media/image750.png"/><Relationship Id="rId7" Type="http://schemas.openxmlformats.org/officeDocument/2006/relationships/image" Target="../media/image661.png"/><Relationship Id="rId12" Type="http://schemas.openxmlformats.org/officeDocument/2006/relationships/image" Target="../media/image71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42.jpeg"/><Relationship Id="rId5" Type="http://schemas.openxmlformats.org/officeDocument/2006/relationships/image" Target="../media/image770.png"/><Relationship Id="rId10" Type="http://schemas.openxmlformats.org/officeDocument/2006/relationships/image" Target="../media/image691.png"/><Relationship Id="rId4" Type="http://schemas.openxmlformats.org/officeDocument/2006/relationships/image" Target="../media/image760.png"/><Relationship Id="rId9" Type="http://schemas.openxmlformats.org/officeDocument/2006/relationships/image" Target="../media/image8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852.png"/><Relationship Id="rId7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64.png"/><Relationship Id="rId4" Type="http://schemas.openxmlformats.org/officeDocument/2006/relationships/image" Target="../media/image8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5.gif"/><Relationship Id="rId3" Type="http://schemas.openxmlformats.org/officeDocument/2006/relationships/image" Target="../media/image86.png"/><Relationship Id="rId7" Type="http://schemas.openxmlformats.org/officeDocument/2006/relationships/image" Target="../media/image91.png"/><Relationship Id="rId12" Type="http://schemas.openxmlformats.org/officeDocument/2006/relationships/image" Target="../media/image9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5.jpeg"/><Relationship Id="rId10" Type="http://schemas.openxmlformats.org/officeDocument/2006/relationships/image" Target="../media/image86.jpeg"/><Relationship Id="rId4" Type="http://schemas.openxmlformats.org/officeDocument/2006/relationships/image" Target="../media/image87.png"/><Relationship Id="rId9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jpe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12" Type="http://schemas.openxmlformats.org/officeDocument/2006/relationships/image" Target="../media/image10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641.png"/><Relationship Id="rId10" Type="http://schemas.openxmlformats.org/officeDocument/2006/relationships/image" Target="../media/image102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2.png"/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3.png"/><Relationship Id="rId13" Type="http://schemas.openxmlformats.org/officeDocument/2006/relationships/image" Target="../media/image115.png"/><Relationship Id="rId3" Type="http://schemas.openxmlformats.org/officeDocument/2006/relationships/image" Target="../media/image106.jpe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9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08.jpeg"/><Relationship Id="rId5" Type="http://schemas.openxmlformats.org/officeDocument/2006/relationships/image" Target="../media/image107.jpe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002.png"/><Relationship Id="rId12" Type="http://schemas.openxmlformats.org/officeDocument/2006/relationships/image" Target="../media/image105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1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109.wmf"/><Relationship Id="rId9" Type="http://schemas.openxmlformats.org/officeDocument/2006/relationships/image" Target="../media/image10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0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0.png"/><Relationship Id="rId3" Type="http://schemas.openxmlformats.org/officeDocument/2006/relationships/image" Target="../media/image1010.png"/><Relationship Id="rId7" Type="http://schemas.openxmlformats.org/officeDocument/2006/relationships/image" Target="../media/image1050.png"/><Relationship Id="rId2" Type="http://schemas.openxmlformats.org/officeDocument/2006/relationships/image" Target="../media/image10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0.png"/><Relationship Id="rId5" Type="http://schemas.openxmlformats.org/officeDocument/2006/relationships/image" Target="../media/image1031.png"/><Relationship Id="rId10" Type="http://schemas.openxmlformats.org/officeDocument/2006/relationships/image" Target="../media/image1080.png"/><Relationship Id="rId4" Type="http://schemas.openxmlformats.org/officeDocument/2006/relationships/image" Target="../media/image1021.png"/><Relationship Id="rId9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1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650.png"/><Relationship Id="rId7" Type="http://schemas.openxmlformats.org/officeDocument/2006/relationships/image" Target="../media/image690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0.png"/><Relationship Id="rId11" Type="http://schemas.openxmlformats.org/officeDocument/2006/relationships/image" Target="../media/image720.png"/><Relationship Id="rId5" Type="http://schemas.openxmlformats.org/officeDocument/2006/relationships/image" Target="../media/image670.png"/><Relationship Id="rId10" Type="http://schemas.openxmlformats.org/officeDocument/2006/relationships/image" Target="../media/image1170.png"/><Relationship Id="rId4" Type="http://schemas.openxmlformats.org/officeDocument/2006/relationships/image" Target="../media/image660.png"/><Relationship Id="rId9" Type="http://schemas.openxmlformats.org/officeDocument/2006/relationships/image" Target="../media/image1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0.png"/><Relationship Id="rId4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2" Type="http://schemas.openxmlformats.org/officeDocument/2006/relationships/image" Target="../media/image1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50.png"/><Relationship Id="rId4" Type="http://schemas.openxmlformats.org/officeDocument/2006/relationships/image" Target="../media/image11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4.png"/><Relationship Id="rId4" Type="http://schemas.openxmlformats.org/officeDocument/2006/relationships/image" Target="../media/image10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at, black, sitting&#10;&#10;Description automatically generated">
            <a:extLst>
              <a:ext uri="{FF2B5EF4-FFF2-40B4-BE49-F238E27FC236}">
                <a16:creationId xmlns:a16="http://schemas.microsoft.com/office/drawing/2014/main" id="{518ABE48-CCA5-4AAA-AB6E-DBA9CAC55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4664"/>
            <a:ext cx="4536504" cy="586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45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C2DA47-1F06-B6C5-0F93-B37DC4841BFC}"/>
              </a:ext>
            </a:extLst>
          </p:cNvPr>
          <p:cNvSpPr txBox="1"/>
          <p:nvPr/>
        </p:nvSpPr>
        <p:spPr bwMode="auto">
          <a:xfrm>
            <a:off x="634368" y="785577"/>
            <a:ext cx="8077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正弦波還有另一個寫法：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虛數的指數函數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，這會不會是電子波正確的寫法呢？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6">
                <a:extLst>
                  <a:ext uri="{FF2B5EF4-FFF2-40B4-BE49-F238E27FC236}">
                    <a16:creationId xmlns:a16="http://schemas.microsoft.com/office/drawing/2014/main" id="{6A42B16B-3700-9945-88BA-AE826B535868}"/>
                  </a:ext>
                </a:extLst>
              </p:cNvPr>
              <p:cNvSpPr txBox="1"/>
              <p:nvPr/>
            </p:nvSpPr>
            <p:spPr bwMode="auto">
              <a:xfrm>
                <a:off x="5702524" y="1226016"/>
                <a:ext cx="2259849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6">
                <a:extLst>
                  <a:ext uri="{FF2B5EF4-FFF2-40B4-BE49-F238E27FC236}">
                    <a16:creationId xmlns:a16="http://schemas.microsoft.com/office/drawing/2014/main" id="{6A42B16B-3700-9945-88BA-AE826B535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2524" y="1226016"/>
                <a:ext cx="2259849" cy="3879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68CFE9A-16AC-FE24-D5C1-844EAF230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8867"/>
            <a:ext cx="9144000" cy="1905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241A4-EFDD-34D6-C043-53EDECFAE4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6"/>
          <a:stretch/>
        </p:blipFill>
        <p:spPr>
          <a:xfrm>
            <a:off x="0" y="1688787"/>
            <a:ext cx="9144000" cy="720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FAC2E1-196D-F3F9-2A41-270699362B72}"/>
              </a:ext>
            </a:extLst>
          </p:cNvPr>
          <p:cNvSpPr txBox="1"/>
          <p:nvPr/>
        </p:nvSpPr>
        <p:spPr bwMode="auto">
          <a:xfrm>
            <a:off x="634368" y="4476335"/>
            <a:ext cx="6624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相似的疊加，不會有全部為零的片刻！可能可以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7" name="Picture 5" descr="f40_02">
            <a:extLst>
              <a:ext uri="{FF2B5EF4-FFF2-40B4-BE49-F238E27FC236}">
                <a16:creationId xmlns:a16="http://schemas.microsoft.com/office/drawing/2014/main" id="{B9FC0B67-F850-650E-33A9-91FF21F20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74" y="4662433"/>
            <a:ext cx="3116078" cy="210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25">
                <a:extLst>
                  <a:ext uri="{FF2B5EF4-FFF2-40B4-BE49-F238E27FC236}">
                    <a16:creationId xmlns:a16="http://schemas.microsoft.com/office/drawing/2014/main" id="{95BEBA11-41F9-4E98-6976-C5B4B0E170B7}"/>
                  </a:ext>
                </a:extLst>
              </p:cNvPr>
              <p:cNvSpPr/>
              <p:nvPr/>
            </p:nvSpPr>
            <p:spPr>
              <a:xfrm>
                <a:off x="7596336" y="6526321"/>
                <a:ext cx="288032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8" name="矩形 25">
                <a:extLst>
                  <a:ext uri="{FF2B5EF4-FFF2-40B4-BE49-F238E27FC236}">
                    <a16:creationId xmlns:a16="http://schemas.microsoft.com/office/drawing/2014/main" id="{95BEBA11-41F9-4E98-6976-C5B4B0E170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336" y="6526321"/>
                <a:ext cx="288032" cy="246221"/>
              </a:xfrm>
              <a:prstGeom prst="rect">
                <a:avLst/>
              </a:prstGeom>
              <a:blipFill>
                <a:blip r:embed="rId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132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2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4107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FD95D46-4594-FD28-DD96-EB0414A14741}"/>
              </a:ext>
            </a:extLst>
          </p:cNvPr>
          <p:cNvSpPr txBox="1"/>
          <p:nvPr/>
        </p:nvSpPr>
        <p:spPr bwMode="auto">
          <a:xfrm>
            <a:off x="647056" y="2488260"/>
            <a:ext cx="78360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這個虛數的指數函數有實數部與虛數部，分別是同相的餘弦波與正弦波！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字方塊 10">
            <a:extLst>
              <a:ext uri="{FF2B5EF4-FFF2-40B4-BE49-F238E27FC236}">
                <a16:creationId xmlns:a16="http://schemas.microsoft.com/office/drawing/2014/main" id="{B6538F79-3A41-5E56-AEF8-C125B8E44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79" y="3355500"/>
            <a:ext cx="62512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虛數或複數的指數函數具有非常簡單的微分特性：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BB2822E9-E3E3-71A1-3B63-DB821727659C}"/>
                  </a:ext>
                </a:extLst>
              </p:cNvPr>
              <p:cNvSpPr txBox="1"/>
              <p:nvPr/>
            </p:nvSpPr>
            <p:spPr bwMode="auto">
              <a:xfrm>
                <a:off x="690532" y="2913481"/>
                <a:ext cx="401994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BB2822E9-E3E3-71A1-3B63-DB8217276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0532" y="2913481"/>
                <a:ext cx="401994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5">
                <a:extLst>
                  <a:ext uri="{FF2B5EF4-FFF2-40B4-BE49-F238E27FC236}">
                    <a16:creationId xmlns:a16="http://schemas.microsoft.com/office/drawing/2014/main" id="{CF6573DE-2C1F-0B69-8C11-24DA724622B7}"/>
                  </a:ext>
                </a:extLst>
              </p:cNvPr>
              <p:cNvSpPr txBox="1"/>
              <p:nvPr/>
            </p:nvSpPr>
            <p:spPr bwMode="auto">
              <a:xfrm>
                <a:off x="5629917" y="2907421"/>
                <a:ext cx="2285434" cy="38145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25">
                <a:extLst>
                  <a:ext uri="{FF2B5EF4-FFF2-40B4-BE49-F238E27FC236}">
                    <a16:creationId xmlns:a16="http://schemas.microsoft.com/office/drawing/2014/main" id="{CF6573DE-2C1F-0B69-8C11-24DA72462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29917" y="2907421"/>
                <a:ext cx="2285434" cy="381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6">
                <a:extLst>
                  <a:ext uri="{FF2B5EF4-FFF2-40B4-BE49-F238E27FC236}">
                    <a16:creationId xmlns:a16="http://schemas.microsoft.com/office/drawing/2014/main" id="{20234D97-A31C-C19B-36E1-277297283F32}"/>
                  </a:ext>
                </a:extLst>
              </p:cNvPr>
              <p:cNvSpPr txBox="1"/>
              <p:nvPr/>
            </p:nvSpPr>
            <p:spPr bwMode="auto">
              <a:xfrm>
                <a:off x="5573212" y="1272974"/>
                <a:ext cx="2259849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6">
                <a:extLst>
                  <a:ext uri="{FF2B5EF4-FFF2-40B4-BE49-F238E27FC236}">
                    <a16:creationId xmlns:a16="http://schemas.microsoft.com/office/drawing/2014/main" id="{20234D97-A31C-C19B-36E1-277297283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73212" y="1272974"/>
                <a:ext cx="2259849" cy="387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7">
                <a:extLst>
                  <a:ext uri="{FF2B5EF4-FFF2-40B4-BE49-F238E27FC236}">
                    <a16:creationId xmlns:a16="http://schemas.microsoft.com/office/drawing/2014/main" id="{B8EAFBDA-0598-7490-28DB-5A2CBC1E3395}"/>
                  </a:ext>
                </a:extLst>
              </p:cNvPr>
              <p:cNvSpPr txBox="1"/>
              <p:nvPr/>
            </p:nvSpPr>
            <p:spPr bwMode="auto">
              <a:xfrm>
                <a:off x="719142" y="3731739"/>
                <a:ext cx="2146742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27">
                <a:extLst>
                  <a:ext uri="{FF2B5EF4-FFF2-40B4-BE49-F238E27FC236}">
                    <a16:creationId xmlns:a16="http://schemas.microsoft.com/office/drawing/2014/main" id="{B8EAFBDA-0598-7490-28DB-5A2CBC1E3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9142" y="3731739"/>
                <a:ext cx="2146742" cy="625556"/>
              </a:xfrm>
              <a:prstGeom prst="rect">
                <a:avLst/>
              </a:prstGeom>
              <a:blipFill>
                <a:blip r:embed="rId5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CFED0432-9FEB-A5B8-9AA1-FE2FED2438C8}"/>
                  </a:ext>
                </a:extLst>
              </p:cNvPr>
              <p:cNvSpPr txBox="1"/>
              <p:nvPr/>
            </p:nvSpPr>
            <p:spPr bwMode="auto">
              <a:xfrm>
                <a:off x="701030" y="1613082"/>
                <a:ext cx="1739835" cy="66511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CFED0432-9FEB-A5B8-9AA1-FE2FED243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030" y="1613082"/>
                <a:ext cx="1739835" cy="665118"/>
              </a:xfrm>
              <a:prstGeom prst="rect">
                <a:avLst/>
              </a:prstGeom>
              <a:blipFill>
                <a:blip r:embed="rId6"/>
                <a:stretch>
                  <a:fillRect b="-18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000C74F-9B79-56B2-1852-D5B328EF9F3C}"/>
              </a:ext>
            </a:extLst>
          </p:cNvPr>
          <p:cNvSpPr txBox="1"/>
          <p:nvPr/>
        </p:nvSpPr>
        <p:spPr bwMode="auto">
          <a:xfrm>
            <a:off x="634368" y="1219923"/>
            <a:ext cx="51873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一般的波，滿足如下的波方程式：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6AC44-866B-22C3-75DC-ACF64DF74B86}"/>
              </a:ext>
            </a:extLst>
          </p:cNvPr>
          <p:cNvSpPr txBox="1"/>
          <p:nvPr/>
        </p:nvSpPr>
        <p:spPr bwMode="auto">
          <a:xfrm>
            <a:off x="647055" y="4581128"/>
            <a:ext cx="80648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雖然明明知道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一般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波函數是實數不是複數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，但複數的指數函數很方便計算，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F556DB-AB59-56CC-C493-B852D552DBCE}"/>
              </a:ext>
            </a:extLst>
          </p:cNvPr>
          <p:cNvSpPr txBox="1"/>
          <p:nvPr/>
        </p:nvSpPr>
        <p:spPr bwMode="auto">
          <a:xfrm>
            <a:off x="634368" y="785577"/>
            <a:ext cx="8402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虛數的指數函數可能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是電子波正確的寫法，先看看這個寫法在一般的波怎麼用：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8B250EC6-19DB-A834-2A71-D90C5D330E07}"/>
                  </a:ext>
                </a:extLst>
              </p:cNvPr>
              <p:cNvSpPr txBox="1"/>
              <p:nvPr/>
            </p:nvSpPr>
            <p:spPr bwMode="auto">
              <a:xfrm>
                <a:off x="3513398" y="3729936"/>
                <a:ext cx="2308324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sz="1800" b="0" i="1" smtClean="0"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8B250EC6-19DB-A834-2A71-D90C5D330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13398" y="3729936"/>
                <a:ext cx="2308324" cy="625556"/>
              </a:xfrm>
              <a:prstGeom prst="rect">
                <a:avLst/>
              </a:prstGeom>
              <a:blipFill>
                <a:blip r:embed="rId7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BBEDA7-6840-C0A9-487E-F0BF88CCAF5E}"/>
                  </a:ext>
                </a:extLst>
              </p:cNvPr>
              <p:cNvSpPr txBox="1"/>
              <p:nvPr/>
            </p:nvSpPr>
            <p:spPr bwMode="auto">
              <a:xfrm>
                <a:off x="654318" y="5017088"/>
                <a:ext cx="80576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我們可以先將以虛數的指數函數寫成的解代入波方程式，找到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𝑘</m:t>
                    </m:r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−</m:t>
                    </m:r>
                    <m:r>
                      <a:rPr lang="zh-CN" alt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的關係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BBEDA7-6840-C0A9-487E-F0BF88CCA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4318" y="5017088"/>
                <a:ext cx="8057633" cy="369332"/>
              </a:xfrm>
              <a:prstGeom prst="rect">
                <a:avLst/>
              </a:prstGeom>
              <a:blipFill>
                <a:blip r:embed="rId8"/>
                <a:stretch>
                  <a:fillRect l="-63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A2B5524-C68F-F883-7B75-7AE7CD9761B0}"/>
              </a:ext>
            </a:extLst>
          </p:cNvPr>
          <p:cNvSpPr txBox="1"/>
          <p:nvPr/>
        </p:nvSpPr>
        <p:spPr bwMode="auto">
          <a:xfrm>
            <a:off x="668779" y="5490652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最後再加上波函數必須為實數的條件。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183314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 animBg="1"/>
      <p:bldP spid="10" grpId="0" animBg="1"/>
      <p:bldP spid="8" grpId="0"/>
      <p:bldP spid="15" grpId="0" animBg="1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文字方塊 5"/>
          <p:cNvSpPr txBox="1">
            <a:spLocks noChangeArrowheads="1"/>
          </p:cNvSpPr>
          <p:nvPr/>
        </p:nvSpPr>
        <p:spPr bwMode="auto">
          <a:xfrm>
            <a:off x="1280684" y="6289675"/>
            <a:ext cx="4857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Arial" charset="0"/>
              </a:rPr>
              <a:t>此定義滿足指數函數所有重要性質！</a:t>
            </a:r>
          </a:p>
        </p:txBody>
      </p:sp>
      <p:sp>
        <p:nvSpPr>
          <p:cNvPr id="7175" name="文字方塊 6"/>
          <p:cNvSpPr txBox="1">
            <a:spLocks noChangeArrowheads="1"/>
          </p:cNvSpPr>
          <p:nvPr/>
        </p:nvSpPr>
        <p:spPr bwMode="auto">
          <a:xfrm>
            <a:off x="1254602" y="2636912"/>
            <a:ext cx="4912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正好是我們期待指數函數必須滿足的微分關係。</a:t>
            </a:r>
          </a:p>
        </p:txBody>
      </p:sp>
      <p:sp>
        <p:nvSpPr>
          <p:cNvPr id="7176" name="文字方塊 7"/>
          <p:cNvSpPr txBox="1">
            <a:spLocks noChangeArrowheads="1"/>
          </p:cNvSpPr>
          <p:nvPr/>
        </p:nvSpPr>
        <p:spPr bwMode="auto">
          <a:xfrm>
            <a:off x="1280684" y="5733256"/>
            <a:ext cx="674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Arial" charset="0"/>
              </a:rPr>
              <a:t>正好是我們期待指數函數必須滿足的乘積關係。</a:t>
            </a:r>
          </a:p>
        </p:txBody>
      </p:sp>
      <p:pic>
        <p:nvPicPr>
          <p:cNvPr id="232525" name="Picture 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771" y="260648"/>
            <a:ext cx="1486329" cy="190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761591" y="2204864"/>
            <a:ext cx="3358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Carl Friedrich Gauss (1777–1855)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1280684" y="604463"/>
            <a:ext cx="19446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Euler’s Formula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 bwMode="auto">
          <a:xfrm>
            <a:off x="3225371" y="604463"/>
            <a:ext cx="2232521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虛數的指數函數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1309372" y="223012"/>
                <a:ext cx="2285434" cy="38145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CN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9372" y="223012"/>
                <a:ext cx="2285434" cy="381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1309372" y="1056028"/>
                <a:ext cx="3419911" cy="61831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den>
                      </m:f>
                      <m:sSup>
                        <m:sSup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 b="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zh-CN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9372" y="1056028"/>
                <a:ext cx="3419911" cy="61831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1287943" y="1776108"/>
                <a:ext cx="4432752" cy="6481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8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800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zh-CN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7943" y="1776108"/>
                <a:ext cx="4432752" cy="64819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1322870" y="4021678"/>
                <a:ext cx="4867486" cy="38228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𝛼</m:t>
                          </m:r>
                        </m:sup>
                      </m:sSup>
                      <m:r>
                        <a:rPr lang="zh-CN" altLang="en-US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𝛽</m:t>
                          </m:r>
                        </m:sup>
                      </m:sSup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1800" dirty="0">
                  <a:solidFill>
                    <a:prstClr val="black"/>
                  </a:solidFill>
                  <a:ea typeface="Cambria Math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2870" y="4021678"/>
                <a:ext cx="4867486" cy="382284"/>
              </a:xfrm>
              <a:prstGeom prst="rect">
                <a:avLst/>
              </a:prstGeom>
              <a:blipFill rotWithShape="1">
                <a:blip r:embed="rId6"/>
                <a:stretch>
                  <a:fillRect b="-1451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1300295" y="4669750"/>
                <a:ext cx="585365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d>
                        <m:d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1800" dirty="0">
                  <a:solidFill>
                    <a:prstClr val="black"/>
                  </a:solidFill>
                  <a:ea typeface="Cambria Math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0295" y="4669750"/>
                <a:ext cx="5853654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31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1300295" y="5317822"/>
                <a:ext cx="3770456" cy="3879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  <m: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altLang="zh-CN" sz="1800" dirty="0">
                  <a:solidFill>
                    <a:prstClr val="black"/>
                  </a:solidFill>
                  <a:ea typeface="Cambria Math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0295" y="5317822"/>
                <a:ext cx="3770456" cy="387927"/>
              </a:xfrm>
              <a:prstGeom prst="rect">
                <a:avLst/>
              </a:prstGeom>
              <a:blipFill rotWithShape="1">
                <a:blip r:embed="rId8"/>
                <a:stretch>
                  <a:fillRect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1309372" y="3068960"/>
                <a:ext cx="2508699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zh-TW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zh-TW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zh-TW" altLang="en-US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9372" y="3068960"/>
                <a:ext cx="2508699" cy="625556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588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5" grpId="0"/>
      <p:bldP spid="7176" grpId="0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2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4107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4109" name="Line 12"/>
          <p:cNvSpPr>
            <a:spLocks noChangeShapeType="1"/>
          </p:cNvSpPr>
          <p:nvPr/>
        </p:nvSpPr>
        <p:spPr bwMode="auto">
          <a:xfrm>
            <a:off x="2999586" y="3509666"/>
            <a:ext cx="14398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1040830" y="3177107"/>
                <a:ext cx="1739835" cy="665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0830" y="3177107"/>
                <a:ext cx="1739835" cy="665118"/>
              </a:xfrm>
              <a:prstGeom prst="rect">
                <a:avLst/>
              </a:prstGeom>
              <a:blipFill>
                <a:blip r:embed="rId2"/>
                <a:stretch>
                  <a:fillRect b="-18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4640754" y="3203236"/>
                <a:ext cx="2099357" cy="6128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0754" y="3203236"/>
                <a:ext cx="2099357" cy="6128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10">
            <a:extLst>
              <a:ext uri="{FF2B5EF4-FFF2-40B4-BE49-F238E27FC236}">
                <a16:creationId xmlns:a16="http://schemas.microsoft.com/office/drawing/2014/main" id="{B6538F79-3A41-5E56-AEF8-C125B8E44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142" y="568839"/>
            <a:ext cx="62512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虛數或複數的指數函數具有非常簡單的微分特性：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6">
                <a:extLst>
                  <a:ext uri="{FF2B5EF4-FFF2-40B4-BE49-F238E27FC236}">
                    <a16:creationId xmlns:a16="http://schemas.microsoft.com/office/drawing/2014/main" id="{20234D97-A31C-C19B-36E1-277297283F32}"/>
                  </a:ext>
                </a:extLst>
              </p:cNvPr>
              <p:cNvSpPr txBox="1"/>
              <p:nvPr/>
            </p:nvSpPr>
            <p:spPr bwMode="auto">
              <a:xfrm>
                <a:off x="1048615" y="1943478"/>
                <a:ext cx="2259849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6">
                <a:extLst>
                  <a:ext uri="{FF2B5EF4-FFF2-40B4-BE49-F238E27FC236}">
                    <a16:creationId xmlns:a16="http://schemas.microsoft.com/office/drawing/2014/main" id="{20234D97-A31C-C19B-36E1-277297283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8615" y="1943478"/>
                <a:ext cx="2259849" cy="387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649E39B-7703-21A8-8D44-5BA606C0A28F}"/>
              </a:ext>
            </a:extLst>
          </p:cNvPr>
          <p:cNvSpPr txBox="1"/>
          <p:nvPr/>
        </p:nvSpPr>
        <p:spPr bwMode="auto">
          <a:xfrm>
            <a:off x="944004" y="2682393"/>
            <a:ext cx="6305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將此波函數代入，可以確定它的確是波方程式的解，只要：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70CC75-A439-A8C3-19B8-66E89B4F032B}"/>
              </a:ext>
            </a:extLst>
          </p:cNvPr>
          <p:cNvSpPr txBox="1"/>
          <p:nvPr/>
        </p:nvSpPr>
        <p:spPr bwMode="auto">
          <a:xfrm>
            <a:off x="5976379" y="4018800"/>
            <a:ext cx="237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Dispersion 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8B250EC6-19DB-A834-2A71-D90C5D330E07}"/>
                  </a:ext>
                </a:extLst>
              </p:cNvPr>
              <p:cNvSpPr txBox="1"/>
              <p:nvPr/>
            </p:nvSpPr>
            <p:spPr bwMode="auto">
              <a:xfrm>
                <a:off x="1057664" y="1014568"/>
                <a:ext cx="2308324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sz="1800" b="0" i="1" smtClean="0"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8B250EC6-19DB-A834-2A71-D90C5D330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7664" y="1014568"/>
                <a:ext cx="2308324" cy="625556"/>
              </a:xfrm>
              <a:prstGeom prst="rect">
                <a:avLst/>
              </a:prstGeom>
              <a:blipFill>
                <a:blip r:embed="rId5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3016D13-BA6F-D01A-47EC-82819A904D8E}"/>
              </a:ext>
            </a:extLst>
          </p:cNvPr>
          <p:cNvSpPr txBox="1"/>
          <p:nvPr/>
        </p:nvSpPr>
        <p:spPr bwMode="auto">
          <a:xfrm>
            <a:off x="1057664" y="5301208"/>
            <a:ext cx="416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波方程式給出了色散關係！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F0A843-3B85-E42B-D87F-300E58D2D18F}"/>
              </a:ext>
            </a:extLst>
          </p:cNvPr>
          <p:cNvSpPr txBox="1"/>
          <p:nvPr/>
        </p:nvSpPr>
        <p:spPr bwMode="auto">
          <a:xfrm>
            <a:off x="1057664" y="5733256"/>
            <a:ext cx="646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或者說從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色散關係就能倒回去得到波方程式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18" name="Picture 6" descr="http://www.projectrho.com/rocket/rosettaStone.jpg">
            <a:extLst>
              <a:ext uri="{FF2B5EF4-FFF2-40B4-BE49-F238E27FC236}">
                <a16:creationId xmlns:a16="http://schemas.microsoft.com/office/drawing/2014/main" id="{CEF62221-9D7C-6B1D-1850-43931EFF3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65994"/>
            <a:ext cx="2368905" cy="208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5">
                <a:extLst>
                  <a:ext uri="{FF2B5EF4-FFF2-40B4-BE49-F238E27FC236}">
                    <a16:creationId xmlns:a16="http://schemas.microsoft.com/office/drawing/2014/main" id="{24F5F3A8-00CA-6BB4-224C-F70E48E02258}"/>
                  </a:ext>
                </a:extLst>
              </p:cNvPr>
              <p:cNvSpPr txBox="1"/>
              <p:nvPr/>
            </p:nvSpPr>
            <p:spPr bwMode="auto">
              <a:xfrm>
                <a:off x="3869087" y="1797876"/>
                <a:ext cx="1852879" cy="6424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𝑖𝑘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5">
                <a:extLst>
                  <a:ext uri="{FF2B5EF4-FFF2-40B4-BE49-F238E27FC236}">
                    <a16:creationId xmlns:a16="http://schemas.microsoft.com/office/drawing/2014/main" id="{24F5F3A8-00CA-6BB4-224C-F70E48E02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9087" y="1797876"/>
                <a:ext cx="1852879" cy="642420"/>
              </a:xfrm>
              <a:prstGeom prst="rect">
                <a:avLst/>
              </a:prstGeom>
              <a:blipFill>
                <a:blip r:embed="rId7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6">
                <a:extLst>
                  <a:ext uri="{FF2B5EF4-FFF2-40B4-BE49-F238E27FC236}">
                    <a16:creationId xmlns:a16="http://schemas.microsoft.com/office/drawing/2014/main" id="{3914C985-9A3E-3E8B-6231-A291A9CE96F1}"/>
                  </a:ext>
                </a:extLst>
              </p:cNvPr>
              <p:cNvSpPr txBox="1"/>
              <p:nvPr/>
            </p:nvSpPr>
            <p:spPr bwMode="auto">
              <a:xfrm>
                <a:off x="6020964" y="1797876"/>
                <a:ext cx="2064411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6">
                <a:extLst>
                  <a:ext uri="{FF2B5EF4-FFF2-40B4-BE49-F238E27FC236}">
                    <a16:creationId xmlns:a16="http://schemas.microsoft.com/office/drawing/2014/main" id="{3914C985-9A3E-3E8B-6231-A291A9CE9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20964" y="1797876"/>
                <a:ext cx="2064411" cy="625556"/>
              </a:xfrm>
              <a:prstGeom prst="rect">
                <a:avLst/>
              </a:prstGeom>
              <a:blipFill>
                <a:blip r:embed="rId8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9ABF34-E98A-A08E-653B-CDF607D1061C}"/>
                  </a:ext>
                </a:extLst>
              </p:cNvPr>
              <p:cNvSpPr txBox="1"/>
              <p:nvPr/>
            </p:nvSpPr>
            <p:spPr bwMode="auto">
              <a:xfrm>
                <a:off x="3650596" y="1149217"/>
                <a:ext cx="216419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𝛼</m:t>
                    </m:r>
                  </m:oMath>
                </a14:m>
                <a:r>
                  <a:rPr lang="en-US" dirty="0"/>
                  <a:t>是任意複數常數。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9ABF34-E98A-A08E-653B-CDF607D10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50596" y="1149217"/>
                <a:ext cx="2164197" cy="369332"/>
              </a:xfrm>
              <a:prstGeom prst="rect">
                <a:avLst/>
              </a:prstGeom>
              <a:blipFill>
                <a:blip r:embed="rId9"/>
                <a:stretch>
                  <a:fillRect t="-6667" r="-2339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399B57-E83B-1FB1-59EC-69C8DD7805E8}"/>
                  </a:ext>
                </a:extLst>
              </p:cNvPr>
              <p:cNvSpPr txBox="1"/>
              <p:nvPr/>
            </p:nvSpPr>
            <p:spPr bwMode="auto">
              <a:xfrm>
                <a:off x="2482282" y="4027529"/>
                <a:ext cx="23366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𝑘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,</m:t>
                    </m:r>
                    <m:r>
                      <a:rPr lang="zh-CN" alt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滿足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色散關係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399B57-E83B-1FB1-59EC-69C8DD780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2282" y="4027529"/>
                <a:ext cx="2336628" cy="369332"/>
              </a:xfrm>
              <a:prstGeom prst="rect">
                <a:avLst/>
              </a:prstGeom>
              <a:blipFill>
                <a:blip r:embed="rId10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0">
                <a:extLst>
                  <a:ext uri="{FF2B5EF4-FFF2-40B4-BE49-F238E27FC236}">
                    <a16:creationId xmlns:a16="http://schemas.microsoft.com/office/drawing/2014/main" id="{0F142CBC-CD81-8031-D14D-CEEB911E9A41}"/>
                  </a:ext>
                </a:extLst>
              </p:cNvPr>
              <p:cNvSpPr txBox="1"/>
              <p:nvPr/>
            </p:nvSpPr>
            <p:spPr bwMode="auto">
              <a:xfrm>
                <a:off x="4624022" y="3887023"/>
                <a:ext cx="1352357" cy="6128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30">
                <a:extLst>
                  <a:ext uri="{FF2B5EF4-FFF2-40B4-BE49-F238E27FC236}">
                    <a16:creationId xmlns:a16="http://schemas.microsoft.com/office/drawing/2014/main" id="{0F142CBC-CD81-8031-D14D-CEEB911E9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4022" y="3887023"/>
                <a:ext cx="1352357" cy="6128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35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9" grpId="0" animBg="1"/>
      <p:bldP spid="30" grpId="0" animBg="1"/>
      <p:bldP spid="31" grpId="0" animBg="1"/>
      <p:bldP spid="9" grpId="0"/>
      <p:bldP spid="12" grpId="0"/>
      <p:bldP spid="16" grpId="0"/>
      <p:bldP spid="17" grpId="0"/>
      <p:bldP spid="8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6D20C5E4-5A30-AD43-8397-6866C2F28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726385"/>
            <a:ext cx="4554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複數解的實數部與虛數部都滿足波方程式！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FFF27B6-6DE4-B24B-A7C1-0AF1E5EC3FF0}"/>
                  </a:ext>
                </a:extLst>
              </p:cNvPr>
              <p:cNvSpPr txBox="1"/>
              <p:nvPr/>
            </p:nvSpPr>
            <p:spPr bwMode="auto">
              <a:xfrm>
                <a:off x="6012160" y="2769771"/>
                <a:ext cx="2275238" cy="64825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FFF27B6-6DE4-B24B-A7C1-0AF1E5EC3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2160" y="2769771"/>
                <a:ext cx="2275238" cy="648254"/>
              </a:xfrm>
              <a:prstGeom prst="rect">
                <a:avLst/>
              </a:prstGeom>
              <a:blipFill>
                <a:blip r:embed="rId2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own Arrow 6">
            <a:extLst>
              <a:ext uri="{FF2B5EF4-FFF2-40B4-BE49-F238E27FC236}">
                <a16:creationId xmlns:a16="http://schemas.microsoft.com/office/drawing/2014/main" id="{C86F6313-4912-DF43-A668-47B75D1D4AF7}"/>
              </a:ext>
            </a:extLst>
          </p:cNvPr>
          <p:cNvSpPr/>
          <p:nvPr/>
        </p:nvSpPr>
        <p:spPr>
          <a:xfrm rot="19358945">
            <a:off x="5702700" y="2103476"/>
            <a:ext cx="360040" cy="43204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EAEEC6D-5F42-AE4E-9681-C98DBEBE8D7D}"/>
              </a:ext>
            </a:extLst>
          </p:cNvPr>
          <p:cNvSpPr/>
          <p:nvPr/>
        </p:nvSpPr>
        <p:spPr>
          <a:xfrm rot="1938094">
            <a:off x="3261303" y="2132856"/>
            <a:ext cx="360040" cy="43204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11C5F8-B24F-C94F-BBFA-1BD8A1624293}"/>
              </a:ext>
            </a:extLst>
          </p:cNvPr>
          <p:cNvSpPr txBox="1"/>
          <p:nvPr/>
        </p:nvSpPr>
        <p:spPr bwMode="auto">
          <a:xfrm>
            <a:off x="1331640" y="2070088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方程式的實數部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AD43F1-0144-0548-999B-C0A7BE8D508B}"/>
              </a:ext>
            </a:extLst>
          </p:cNvPr>
          <p:cNvSpPr txBox="1"/>
          <p:nvPr/>
        </p:nvSpPr>
        <p:spPr bwMode="auto">
          <a:xfrm>
            <a:off x="6300192" y="2070621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方程式的虛數部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1B1F3794-9076-3542-91C9-C6D0ACA0F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014" y="4197766"/>
            <a:ext cx="4554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複數解的實數部與虛數部彼此獨立的！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3551B-39A3-80F2-81E7-8A8E96B6B043}"/>
              </a:ext>
            </a:extLst>
          </p:cNvPr>
          <p:cNvSpPr txBox="1"/>
          <p:nvPr/>
        </p:nvSpPr>
        <p:spPr bwMode="auto">
          <a:xfrm>
            <a:off x="1328014" y="4704133"/>
            <a:ext cx="68443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實數部與虛數部都是解。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26711087-D5BB-870A-6297-66447E914CB2}"/>
                  </a:ext>
                </a:extLst>
              </p:cNvPr>
              <p:cNvSpPr txBox="1"/>
              <p:nvPr/>
            </p:nvSpPr>
            <p:spPr bwMode="auto">
              <a:xfrm>
                <a:off x="3822145" y="1271390"/>
                <a:ext cx="1739835" cy="665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26711087-D5BB-870A-6297-66447E914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22145" y="1271390"/>
                <a:ext cx="1739835" cy="665118"/>
              </a:xfrm>
              <a:prstGeom prst="rect">
                <a:avLst/>
              </a:prstGeom>
              <a:blipFill>
                <a:blip r:embed="rId3"/>
                <a:stretch>
                  <a:fillRect b="-18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EE7C106-1446-D391-D03B-DB4B1356AA81}"/>
              </a:ext>
            </a:extLst>
          </p:cNvPr>
          <p:cNvSpPr txBox="1"/>
          <p:nvPr/>
        </p:nvSpPr>
        <p:spPr bwMode="auto">
          <a:xfrm>
            <a:off x="1427750" y="689307"/>
            <a:ext cx="65286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最後再加上波函數必須為實數的條件。這很容易：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EDF88786-DDDB-E46A-5607-48333C9420DA}"/>
                  </a:ext>
                </a:extLst>
              </p:cNvPr>
              <p:cNvSpPr txBox="1"/>
              <p:nvPr/>
            </p:nvSpPr>
            <p:spPr bwMode="auto">
              <a:xfrm>
                <a:off x="519064" y="2766735"/>
                <a:ext cx="2268826" cy="6482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EDF88786-DDDB-E46A-5607-48333C942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064" y="2766735"/>
                <a:ext cx="2268826" cy="648254"/>
              </a:xfrm>
              <a:prstGeom prst="rect">
                <a:avLst/>
              </a:prstGeom>
              <a:blipFill>
                <a:blip r:embed="rId4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4">
                <a:extLst>
                  <a:ext uri="{FF2B5EF4-FFF2-40B4-BE49-F238E27FC236}">
                    <a16:creationId xmlns:a16="http://schemas.microsoft.com/office/drawing/2014/main" id="{40126A59-2CD0-707A-8C2D-22A6C8990374}"/>
                  </a:ext>
                </a:extLst>
              </p:cNvPr>
              <p:cNvSpPr txBox="1"/>
              <p:nvPr/>
            </p:nvSpPr>
            <p:spPr bwMode="auto">
              <a:xfrm>
                <a:off x="2999869" y="2766735"/>
                <a:ext cx="2191882" cy="64825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24">
                <a:extLst>
                  <a:ext uri="{FF2B5EF4-FFF2-40B4-BE49-F238E27FC236}">
                    <a16:creationId xmlns:a16="http://schemas.microsoft.com/office/drawing/2014/main" id="{40126A59-2CD0-707A-8C2D-22A6C8990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99869" y="2766735"/>
                <a:ext cx="2191882" cy="648254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6">
                <a:extLst>
                  <a:ext uri="{FF2B5EF4-FFF2-40B4-BE49-F238E27FC236}">
                    <a16:creationId xmlns:a16="http://schemas.microsoft.com/office/drawing/2014/main" id="{F90CA441-E27C-32B9-E116-BC2757CEE65F}"/>
                  </a:ext>
                </a:extLst>
              </p:cNvPr>
              <p:cNvSpPr txBox="1"/>
              <p:nvPr/>
            </p:nvSpPr>
            <p:spPr bwMode="auto">
              <a:xfrm>
                <a:off x="1328281" y="5268189"/>
                <a:ext cx="4280274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26">
                <a:extLst>
                  <a:ext uri="{FF2B5EF4-FFF2-40B4-BE49-F238E27FC236}">
                    <a16:creationId xmlns:a16="http://schemas.microsoft.com/office/drawing/2014/main" id="{F90CA441-E27C-32B9-E116-BC2757CEE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8281" y="5268189"/>
                <a:ext cx="4280274" cy="387927"/>
              </a:xfrm>
              <a:prstGeom prst="rect">
                <a:avLst/>
              </a:prstGeom>
              <a:blipFill>
                <a:blip r:embed="rId6"/>
                <a:stretch>
                  <a:fillRect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040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1" grpId="0"/>
      <p:bldP spid="12" grpId="0"/>
      <p:bldP spid="17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3522352" y="5224675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2352" y="5224675"/>
                <a:ext cx="2111283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8" name="Rectangle 2"/>
          <p:cNvSpPr>
            <a:spLocks noChangeArrowheads="1"/>
          </p:cNvSpPr>
          <p:nvPr/>
        </p:nvSpPr>
        <p:spPr bwMode="auto">
          <a:xfrm>
            <a:off x="6516216" y="3212976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299" name="Rectangle 3"/>
          <p:cNvSpPr>
            <a:spLocks noChangeArrowheads="1"/>
          </p:cNvSpPr>
          <p:nvPr/>
        </p:nvSpPr>
        <p:spPr bwMode="auto">
          <a:xfrm>
            <a:off x="-1" y="187689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0" name="Rectangle 6"/>
          <p:cNvSpPr>
            <a:spLocks noChangeArrowheads="1"/>
          </p:cNvSpPr>
          <p:nvPr/>
        </p:nvSpPr>
        <p:spPr bwMode="auto">
          <a:xfrm>
            <a:off x="-1" y="187054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1" name="Text Box 9"/>
          <p:cNvSpPr txBox="1">
            <a:spLocks noChangeArrowheads="1"/>
          </p:cNvSpPr>
          <p:nvPr/>
        </p:nvSpPr>
        <p:spPr bwMode="auto">
          <a:xfrm>
            <a:off x="5517857" y="733798"/>
            <a:ext cx="34097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對電子波而言，色散關係如下：</a:t>
            </a:r>
          </a:p>
        </p:txBody>
      </p:sp>
      <p:sp>
        <p:nvSpPr>
          <p:cNvPr id="12304" name="Text Box 14"/>
          <p:cNvSpPr txBox="1">
            <a:spLocks noChangeArrowheads="1"/>
          </p:cNvSpPr>
          <p:nvPr/>
        </p:nvSpPr>
        <p:spPr bwMode="auto">
          <a:xfrm>
            <a:off x="3464860" y="5931911"/>
            <a:ext cx="3779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endParaRPr kumimoji="0"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6100998" y="3318666"/>
                <a:ext cx="1852879" cy="6424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𝑖𝑘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00998" y="3318666"/>
                <a:ext cx="1852879" cy="642420"/>
              </a:xfrm>
              <a:prstGeom prst="rect">
                <a:avLst/>
              </a:prstGeom>
              <a:blipFill>
                <a:blip r:embed="rId3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6100998" y="4051436"/>
                <a:ext cx="2064411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00998" y="4051436"/>
                <a:ext cx="2064411" cy="62555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5718958" y="1150019"/>
                <a:ext cx="1525739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8958" y="1150019"/>
                <a:ext cx="1525739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49E6A3-0900-E9BC-5645-91D9C89BAA48}"/>
              </a:ext>
            </a:extLst>
          </p:cNvPr>
          <p:cNvSpPr txBox="1"/>
          <p:nvPr/>
        </p:nvSpPr>
        <p:spPr bwMode="auto">
          <a:xfrm>
            <a:off x="690138" y="1308201"/>
            <a:ext cx="3460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對於自由電子，已知：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D2372DFB-BBDE-408C-D27E-5C3D9CA6B9F6}"/>
                  </a:ext>
                </a:extLst>
              </p:cNvPr>
              <p:cNvSpPr txBox="1"/>
              <p:nvPr/>
            </p:nvSpPr>
            <p:spPr bwMode="auto">
              <a:xfrm>
                <a:off x="3061235" y="1160324"/>
                <a:ext cx="102964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D2372DFB-BBDE-408C-D27E-5C3D9CA6B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61235" y="1160324"/>
                <a:ext cx="1029641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ine 10">
            <a:extLst>
              <a:ext uri="{FF2B5EF4-FFF2-40B4-BE49-F238E27FC236}">
                <a16:creationId xmlns:a16="http://schemas.microsoft.com/office/drawing/2014/main" id="{9F94FF38-9C4D-A88C-3E70-8A3D7EAFB4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40532" y="1484387"/>
            <a:ext cx="1293103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8">
                <a:extLst>
                  <a:ext uri="{FF2B5EF4-FFF2-40B4-BE49-F238E27FC236}">
                    <a16:creationId xmlns:a16="http://schemas.microsoft.com/office/drawing/2014/main" id="{A0BF2591-ED28-0CD0-7E7A-6451ED6CEBF2}"/>
                  </a:ext>
                </a:extLst>
              </p:cNvPr>
              <p:cNvSpPr txBox="1"/>
              <p:nvPr/>
            </p:nvSpPr>
            <p:spPr bwMode="auto">
              <a:xfrm>
                <a:off x="4428832" y="1039552"/>
                <a:ext cx="101149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8">
                <a:extLst>
                  <a:ext uri="{FF2B5EF4-FFF2-40B4-BE49-F238E27FC236}">
                    <a16:creationId xmlns:a16="http://schemas.microsoft.com/office/drawing/2014/main" id="{A0BF2591-ED28-0CD0-7E7A-6451ED6CE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8832" y="1039552"/>
                <a:ext cx="101149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9">
                <a:extLst>
                  <a:ext uri="{FF2B5EF4-FFF2-40B4-BE49-F238E27FC236}">
                    <a16:creationId xmlns:a16="http://schemas.microsoft.com/office/drawing/2014/main" id="{F487602C-EFDB-913B-7649-0943BFA81557}"/>
                  </a:ext>
                </a:extLst>
              </p:cNvPr>
              <p:cNvSpPr txBox="1"/>
              <p:nvPr/>
            </p:nvSpPr>
            <p:spPr bwMode="auto">
              <a:xfrm>
                <a:off x="4459160" y="1590084"/>
                <a:ext cx="95083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19">
                <a:extLst>
                  <a:ext uri="{FF2B5EF4-FFF2-40B4-BE49-F238E27FC236}">
                    <a16:creationId xmlns:a16="http://schemas.microsoft.com/office/drawing/2014/main" id="{F487602C-EFDB-913B-7649-0943BFA81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9160" y="1590084"/>
                <a:ext cx="950838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3">
                <a:extLst>
                  <a:ext uri="{FF2B5EF4-FFF2-40B4-BE49-F238E27FC236}">
                    <a16:creationId xmlns:a16="http://schemas.microsoft.com/office/drawing/2014/main" id="{87EBC466-F137-E753-90DC-7599787618BB}"/>
                  </a:ext>
                </a:extLst>
              </p:cNvPr>
              <p:cNvSpPr txBox="1"/>
              <p:nvPr/>
            </p:nvSpPr>
            <p:spPr bwMode="auto">
              <a:xfrm>
                <a:off x="7249142" y="2068576"/>
                <a:ext cx="1754263" cy="3879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23">
                <a:extLst>
                  <a:ext uri="{FF2B5EF4-FFF2-40B4-BE49-F238E27FC236}">
                    <a16:creationId xmlns:a16="http://schemas.microsoft.com/office/drawing/2014/main" id="{87EBC466-F137-E753-90DC-759978761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49142" y="2068576"/>
                <a:ext cx="1754263" cy="3879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171620A-B511-82A9-8B13-CB7BDA27297D}"/>
              </a:ext>
            </a:extLst>
          </p:cNvPr>
          <p:cNvSpPr txBox="1"/>
          <p:nvPr/>
        </p:nvSpPr>
        <p:spPr bwMode="auto">
          <a:xfrm>
            <a:off x="697478" y="2092064"/>
            <a:ext cx="70522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如果模仿前述的波方程式，在色散關係乘一個自由電子波函數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0">
                <a:extLst>
                  <a:ext uri="{FF2B5EF4-FFF2-40B4-BE49-F238E27FC236}">
                    <a16:creationId xmlns:a16="http://schemas.microsoft.com/office/drawing/2014/main" id="{2A068ED4-3A66-8D51-CC74-D2C2B1F7910A}"/>
                  </a:ext>
                </a:extLst>
              </p:cNvPr>
              <p:cNvSpPr txBox="1"/>
              <p:nvPr/>
            </p:nvSpPr>
            <p:spPr bwMode="auto">
              <a:xfrm>
                <a:off x="3068575" y="2488438"/>
                <a:ext cx="182524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30">
                <a:extLst>
                  <a:ext uri="{FF2B5EF4-FFF2-40B4-BE49-F238E27FC236}">
                    <a16:creationId xmlns:a16="http://schemas.microsoft.com/office/drawing/2014/main" id="{2A068ED4-3A66-8D51-CC74-D2C2B1F79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68575" y="2488438"/>
                <a:ext cx="1825243" cy="648126"/>
              </a:xfrm>
              <a:prstGeom prst="rect">
                <a:avLst/>
              </a:prstGeom>
              <a:blipFill>
                <a:blip r:embed="rId10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968A85-4CBF-44D8-74D9-5B177D930EF1}"/>
                  </a:ext>
                </a:extLst>
              </p:cNvPr>
              <p:cNvSpPr txBox="1"/>
              <p:nvPr/>
            </p:nvSpPr>
            <p:spPr bwMode="auto">
              <a:xfrm>
                <a:off x="697210" y="3455210"/>
                <a:ext cx="55309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已知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，對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這一個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波函數取時空微分就分別得到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𝑘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a:rPr lang="zh-TW" altLang="en-US" i="1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968A85-4CBF-44D8-74D9-5B177D930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7210" y="3455210"/>
                <a:ext cx="5530974" cy="369332"/>
              </a:xfrm>
              <a:prstGeom prst="rect">
                <a:avLst/>
              </a:prstGeom>
              <a:blipFill>
                <a:blip r:embed="rId11"/>
                <a:stretch>
                  <a:fillRect l="-915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30BF542-C096-774A-3064-B975E429912B}"/>
              </a:ext>
            </a:extLst>
          </p:cNvPr>
          <p:cNvSpPr txBox="1"/>
          <p:nvPr/>
        </p:nvSpPr>
        <p:spPr bwMode="auto">
          <a:xfrm>
            <a:off x="690138" y="4791291"/>
            <a:ext cx="70522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由色散關係，自然猜出可以得出此關係的波方程式如下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5C217E-DF0F-1979-14B1-C2DC4181CC19}"/>
              </a:ext>
            </a:extLst>
          </p:cNvPr>
          <p:cNvSpPr txBox="1"/>
          <p:nvPr/>
        </p:nvSpPr>
        <p:spPr bwMode="auto">
          <a:xfrm>
            <a:off x="697478" y="518423"/>
            <a:ext cx="4503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現在把同樣辦法用在電子波：</a:t>
            </a:r>
          </a:p>
        </p:txBody>
      </p:sp>
      <p:pic>
        <p:nvPicPr>
          <p:cNvPr id="10" name="Picture 8" descr="http://www.google.com/url?source=imglanding&amp;ct=img&amp;q=http://laboratorynews.files.wordpress.com/2010/11/electron.jpg&amp;sa=X&amp;ei=WsWEUIDyN4PZmAWQmICABQ&amp;ved=0CAwQ8wc&amp;usg=AFQjCNEz28Rbu36JFGofuKvyWvmTfIxB1w">
            <a:extLst>
              <a:ext uri="{FF2B5EF4-FFF2-40B4-BE49-F238E27FC236}">
                <a16:creationId xmlns:a16="http://schemas.microsoft.com/office/drawing/2014/main" id="{DF490796-AB0D-55E6-37EA-D4828B616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152" y="4934153"/>
            <a:ext cx="1042932" cy="122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11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2301" grpId="0"/>
      <p:bldP spid="12304" grpId="0"/>
      <p:bldP spid="26" grpId="0" animBg="1"/>
      <p:bldP spid="27" grpId="0" animBg="1"/>
      <p:bldP spid="31" grpId="0" animBg="1"/>
      <p:bldP spid="5" grpId="0" animBg="1"/>
      <p:bldP spid="6" grpId="0" animBg="1"/>
      <p:bldP spid="7" grpId="0" animBg="1"/>
      <p:bldP spid="11" grpId="0" animBg="1"/>
      <p:bldP spid="12" grpId="0"/>
      <p:bldP spid="13" grpId="0" animBg="1"/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6D20C5E4-5A30-AD43-8397-6866C2F28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420851"/>
            <a:ext cx="4554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現在解的實數部與虛數部是糾纏在一起的！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7C351702-1B70-E144-A33B-C0696B63554F}"/>
                  </a:ext>
                </a:extLst>
              </p:cNvPr>
              <p:cNvSpPr txBox="1"/>
              <p:nvPr/>
            </p:nvSpPr>
            <p:spPr bwMode="auto">
              <a:xfrm>
                <a:off x="3120229" y="1044587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7C351702-1B70-E144-A33B-C0696B635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20229" y="1044587"/>
                <a:ext cx="2111283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5BE07460-BF86-C341-A45F-7332AB611454}"/>
                  </a:ext>
                </a:extLst>
              </p:cNvPr>
              <p:cNvSpPr txBox="1"/>
              <p:nvPr/>
            </p:nvSpPr>
            <p:spPr bwMode="auto">
              <a:xfrm>
                <a:off x="1445828" y="2567371"/>
                <a:ext cx="273004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5BE07460-BF86-C341-A45F-7332AB611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5828" y="2567371"/>
                <a:ext cx="2730043" cy="648126"/>
              </a:xfrm>
              <a:prstGeom prst="rect">
                <a:avLst/>
              </a:prstGeom>
              <a:blipFill>
                <a:blip r:embed="rId3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FFF27B6-6DE4-B24B-A7C1-0AF1E5EC3FF0}"/>
                  </a:ext>
                </a:extLst>
              </p:cNvPr>
              <p:cNvSpPr txBox="1"/>
              <p:nvPr/>
            </p:nvSpPr>
            <p:spPr bwMode="auto">
              <a:xfrm>
                <a:off x="4560593" y="2556701"/>
                <a:ext cx="2630657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FFF27B6-6DE4-B24B-A7C1-0AF1E5EC3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60593" y="2556701"/>
                <a:ext cx="2630657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own Arrow 6">
            <a:extLst>
              <a:ext uri="{FF2B5EF4-FFF2-40B4-BE49-F238E27FC236}">
                <a16:creationId xmlns:a16="http://schemas.microsoft.com/office/drawing/2014/main" id="{C86F6313-4912-DF43-A668-47B75D1D4AF7}"/>
              </a:ext>
            </a:extLst>
          </p:cNvPr>
          <p:cNvSpPr/>
          <p:nvPr/>
        </p:nvSpPr>
        <p:spPr>
          <a:xfrm rot="19358945">
            <a:off x="4885794" y="1885836"/>
            <a:ext cx="360040" cy="43204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EAEEC6D-5F42-AE4E-9681-C98DBEBE8D7D}"/>
              </a:ext>
            </a:extLst>
          </p:cNvPr>
          <p:cNvSpPr/>
          <p:nvPr/>
        </p:nvSpPr>
        <p:spPr>
          <a:xfrm rot="1938094">
            <a:off x="3264929" y="1908683"/>
            <a:ext cx="360040" cy="43204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11C5F8-B24F-C94F-BBFA-1BD8A1624293}"/>
              </a:ext>
            </a:extLst>
          </p:cNvPr>
          <p:cNvSpPr txBox="1"/>
          <p:nvPr/>
        </p:nvSpPr>
        <p:spPr bwMode="auto">
          <a:xfrm>
            <a:off x="1335266" y="1845915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方程式的實數部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AD43F1-0144-0548-999B-C0A7BE8D508B}"/>
              </a:ext>
            </a:extLst>
          </p:cNvPr>
          <p:cNvSpPr txBox="1"/>
          <p:nvPr/>
        </p:nvSpPr>
        <p:spPr bwMode="auto">
          <a:xfrm>
            <a:off x="5338587" y="1845915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方程式的虛數部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1B1F3794-9076-3542-91C9-C6D0ACA0F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973593"/>
            <a:ext cx="4554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解的實數部與虛數部不是彼此獨立的！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5837D5-FB60-C77E-5614-76CC7207FAEA}"/>
              </a:ext>
            </a:extLst>
          </p:cNvPr>
          <p:cNvSpPr txBox="1"/>
          <p:nvPr/>
        </p:nvSpPr>
        <p:spPr bwMode="auto">
          <a:xfrm>
            <a:off x="1331640" y="4458418"/>
            <a:ext cx="57454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所以我已經不能要求這個電子波函數是實數了！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3551B-39A3-80F2-81E7-8A8E96B6B043}"/>
              </a:ext>
            </a:extLst>
          </p:cNvPr>
          <p:cNvSpPr txBox="1"/>
          <p:nvPr/>
        </p:nvSpPr>
        <p:spPr bwMode="auto">
          <a:xfrm>
            <a:off x="1331640" y="5445224"/>
            <a:ext cx="75644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電子波函數真的是複數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！它的實數部與虛數部都有意義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且</a:t>
            </a:r>
            <a:r>
              <a:rPr kumimoji="0" lang="zh-TW" altLang="en-US" dirty="0">
                <a:latin typeface="Calibri" pitchFamily="34" charset="0"/>
              </a:rPr>
              <a:t>糾纏在一起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14883D-719B-0C80-5868-C11D1D847E3B}"/>
              </a:ext>
            </a:extLst>
          </p:cNvPr>
          <p:cNvSpPr txBox="1"/>
          <p:nvPr/>
        </p:nvSpPr>
        <p:spPr bwMode="auto">
          <a:xfrm>
            <a:off x="1334420" y="4951821"/>
            <a:ext cx="3345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假戲真作！弄假成真。</a:t>
            </a:r>
          </a:p>
        </p:txBody>
      </p:sp>
    </p:spTree>
    <p:extLst>
      <p:ext uri="{BB962C8B-B14F-4D97-AF65-F5344CB8AC3E}">
        <p14:creationId xmlns:p14="http://schemas.microsoft.com/office/powerpoint/2010/main" val="2671162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" name="Rectangle 2"/>
          <p:cNvSpPr>
            <a:spLocks noChangeArrowheads="1"/>
          </p:cNvSpPr>
          <p:nvPr/>
        </p:nvSpPr>
        <p:spPr bwMode="auto">
          <a:xfrm>
            <a:off x="0" y="2801706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299" name="Rectangle 3"/>
          <p:cNvSpPr>
            <a:spLocks noChangeArrowheads="1"/>
          </p:cNvSpPr>
          <p:nvPr/>
        </p:nvSpPr>
        <p:spPr bwMode="auto">
          <a:xfrm>
            <a:off x="0" y="276836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0" name="Rectangle 6"/>
          <p:cNvSpPr>
            <a:spLocks noChangeArrowheads="1"/>
          </p:cNvSpPr>
          <p:nvPr/>
        </p:nvSpPr>
        <p:spPr bwMode="auto">
          <a:xfrm>
            <a:off x="0" y="276201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3" name="Text Box 11"/>
          <p:cNvSpPr txBox="1">
            <a:spLocks noChangeArrowheads="1"/>
          </p:cNvSpPr>
          <p:nvPr/>
        </p:nvSpPr>
        <p:spPr bwMode="auto">
          <a:xfrm>
            <a:off x="1901729" y="5481595"/>
            <a:ext cx="720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4000">
                <a:latin typeface="Calibri" pitchFamily="34" charset="0"/>
              </a:rPr>
              <a:t>?</a:t>
            </a:r>
          </a:p>
        </p:txBody>
      </p:sp>
      <p:sp>
        <p:nvSpPr>
          <p:cNvPr id="12304" name="Text Box 14"/>
          <p:cNvSpPr txBox="1">
            <a:spLocks noChangeArrowheads="1"/>
          </p:cNvSpPr>
          <p:nvPr/>
        </p:nvSpPr>
        <p:spPr bwMode="auto">
          <a:xfrm>
            <a:off x="1131883" y="5078925"/>
            <a:ext cx="3779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Times New Roman" pitchFamily="18" charset="0"/>
                <a:cs typeface="Times New Roman" pitchFamily="18" charset="0"/>
              </a:rPr>
              <a:t>滿足此</a:t>
            </a: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endParaRPr kumimoji="0"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5" name="Text Box 10"/>
          <p:cNvSpPr txBox="1">
            <a:spLocks noChangeArrowheads="1"/>
          </p:cNvSpPr>
          <p:nvPr/>
        </p:nvSpPr>
        <p:spPr bwMode="auto">
          <a:xfrm>
            <a:off x="1067778" y="539080"/>
            <a:ext cx="32881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自由電子波複數的波函數：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1131883" y="5628066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1883" y="5628066"/>
                <a:ext cx="2111283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5" descr="D:\Dropbox\Documents\課程\YoungTextBook\Images\Chapter40\A_Images\A_Figures_and_Photos\40_03_Figure.jpg">
            <a:extLst>
              <a:ext uri="{FF2B5EF4-FFF2-40B4-BE49-F238E27FC236}">
                <a16:creationId xmlns:a16="http://schemas.microsoft.com/office/drawing/2014/main" id="{6A3F24D2-17A6-EDA6-F409-8F3AF428B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3" y="1596046"/>
            <a:ext cx="3779837" cy="340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5">
                <a:extLst>
                  <a:ext uri="{FF2B5EF4-FFF2-40B4-BE49-F238E27FC236}">
                    <a16:creationId xmlns:a16="http://schemas.microsoft.com/office/drawing/2014/main" id="{F07A182A-C392-8063-169B-B00F9A774727}"/>
                  </a:ext>
                </a:extLst>
              </p:cNvPr>
              <p:cNvSpPr txBox="1"/>
              <p:nvPr/>
            </p:nvSpPr>
            <p:spPr bwMode="auto">
              <a:xfrm>
                <a:off x="1131883" y="1054883"/>
                <a:ext cx="5350696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5">
                <a:extLst>
                  <a:ext uri="{FF2B5EF4-FFF2-40B4-BE49-F238E27FC236}">
                    <a16:creationId xmlns:a16="http://schemas.microsoft.com/office/drawing/2014/main" id="{F07A182A-C392-8063-169B-B00F9A774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1883" y="1054883"/>
                <a:ext cx="5350696" cy="387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0">
                <a:extLst>
                  <a:ext uri="{FF2B5EF4-FFF2-40B4-BE49-F238E27FC236}">
                    <a16:creationId xmlns:a16="http://schemas.microsoft.com/office/drawing/2014/main" id="{6B2CEA8D-7952-5EC2-923B-E2E560516D40}"/>
                  </a:ext>
                </a:extLst>
              </p:cNvPr>
              <p:cNvSpPr txBox="1"/>
              <p:nvPr/>
            </p:nvSpPr>
            <p:spPr bwMode="auto">
              <a:xfrm>
                <a:off x="6732240" y="908412"/>
                <a:ext cx="1525739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30">
                <a:extLst>
                  <a:ext uri="{FF2B5EF4-FFF2-40B4-BE49-F238E27FC236}">
                    <a16:creationId xmlns:a16="http://schemas.microsoft.com/office/drawing/2014/main" id="{6B2CEA8D-7952-5EC2-923B-E2E560516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32240" y="908412"/>
                <a:ext cx="1525739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8" descr="http://www.google.com/url?source=imglanding&amp;ct=img&amp;q=http://laboratorynews.files.wordpress.com/2010/11/electron.jpg&amp;sa=X&amp;ei=WsWEUIDyN4PZmAWQmICABQ&amp;ved=0CAwQ8wc&amp;usg=AFQjCNEz28Rbu36JFGofuKvyWvmTfIxB1w">
            <a:extLst>
              <a:ext uri="{FF2B5EF4-FFF2-40B4-BE49-F238E27FC236}">
                <a16:creationId xmlns:a16="http://schemas.microsoft.com/office/drawing/2014/main" id="{317BAA61-2265-E6E0-E60C-835CB1198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20" y="2262236"/>
            <a:ext cx="23114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195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" name="Rectangle 2"/>
          <p:cNvSpPr>
            <a:spLocks noChangeArrowheads="1"/>
          </p:cNvSpPr>
          <p:nvPr/>
        </p:nvSpPr>
        <p:spPr bwMode="auto">
          <a:xfrm>
            <a:off x="-1" y="191023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299" name="Rectangle 3"/>
          <p:cNvSpPr>
            <a:spLocks noChangeArrowheads="1"/>
          </p:cNvSpPr>
          <p:nvPr/>
        </p:nvSpPr>
        <p:spPr bwMode="auto">
          <a:xfrm>
            <a:off x="-1" y="187689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0" name="Rectangle 6"/>
          <p:cNvSpPr>
            <a:spLocks noChangeArrowheads="1"/>
          </p:cNvSpPr>
          <p:nvPr/>
        </p:nvSpPr>
        <p:spPr bwMode="auto">
          <a:xfrm>
            <a:off x="-1" y="187054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>
            <a:off x="3823130" y="1776137"/>
            <a:ext cx="936625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307" name="Line 19"/>
          <p:cNvSpPr>
            <a:spLocks noChangeShapeType="1"/>
          </p:cNvSpPr>
          <p:nvPr/>
        </p:nvSpPr>
        <p:spPr bwMode="auto">
          <a:xfrm>
            <a:off x="3823130" y="2561950"/>
            <a:ext cx="936625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09" name="文字方塊 23"/>
              <p:cNvSpPr txBox="1">
                <a:spLocks noChangeArrowheads="1"/>
              </p:cNvSpPr>
              <p:nvPr/>
            </p:nvSpPr>
            <p:spPr bwMode="auto">
              <a:xfrm>
                <a:off x="858565" y="3068361"/>
                <a:ext cx="810592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這暗示我們：在量子翻譯表中，時間微分翻譯為</a:t>
                </a:r>
                <a14:m>
                  <m:oMath xmlns:m="http://schemas.openxmlformats.org/officeDocument/2006/math">
                    <m:r>
                      <a:rPr lang="el-GR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zh-TW" altLang="en-US" dirty="0"/>
                  <a:t>，位置微分翻譯為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309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8565" y="3068361"/>
                <a:ext cx="8105923" cy="369332"/>
              </a:xfrm>
              <a:prstGeom prst="rect">
                <a:avLst/>
              </a:prstGeom>
              <a:blipFill>
                <a:blip r:embed="rId2"/>
                <a:stretch>
                  <a:fillRect l="-62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/>
          <p:cNvSpPr/>
          <p:nvPr/>
        </p:nvSpPr>
        <p:spPr>
          <a:xfrm>
            <a:off x="4894692" y="1204637"/>
            <a:ext cx="2357438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311" name="矩形 21"/>
          <p:cNvSpPr>
            <a:spLocks noChangeArrowheads="1"/>
          </p:cNvSpPr>
          <p:nvPr/>
        </p:nvSpPr>
        <p:spPr bwMode="auto">
          <a:xfrm>
            <a:off x="858565" y="3501008"/>
            <a:ext cx="74268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左手邊的運算作用於</a:t>
            </a:r>
            <a:r>
              <a:rPr lang="zh-TW" altLang="en-US" dirty="0"/>
              <a:t>自由電子</a:t>
            </a:r>
            <a:r>
              <a:rPr lang="zh-TW" altLang="zh-TW" dirty="0"/>
              <a:t>波函數</a:t>
            </a:r>
            <a:r>
              <a:rPr lang="zh-TW" altLang="en-US" dirty="0"/>
              <a:t>時</a:t>
            </a:r>
            <a:r>
              <a:rPr lang="zh-TW" altLang="zh-TW" dirty="0"/>
              <a:t>，與右手邊的數乘該波函數一樣</a:t>
            </a:r>
            <a:r>
              <a:rPr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1726340" y="1337243"/>
                <a:ext cx="1852879" cy="6424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𝑖𝑘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6340" y="1337243"/>
                <a:ext cx="1852879" cy="642420"/>
              </a:xfrm>
              <a:prstGeom prst="rect">
                <a:avLst/>
              </a:prstGeom>
              <a:blipFill>
                <a:blip r:embed="rId3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1498158" y="2237887"/>
                <a:ext cx="2064411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98158" y="2237887"/>
                <a:ext cx="2064411" cy="62555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 bwMode="auto">
              <a:xfrm>
                <a:off x="5505955" y="1466629"/>
                <a:ext cx="1055995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5955" y="1466629"/>
                <a:ext cx="1055995" cy="619016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5489305" y="2224869"/>
                <a:ext cx="1234120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89305" y="2224869"/>
                <a:ext cx="1234120" cy="61901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FD4FE90-D7C2-F78E-2AE1-8AA774FECDD8}"/>
              </a:ext>
            </a:extLst>
          </p:cNvPr>
          <p:cNvSpPr txBox="1"/>
          <p:nvPr/>
        </p:nvSpPr>
        <p:spPr bwMode="auto">
          <a:xfrm>
            <a:off x="896452" y="806042"/>
            <a:ext cx="66998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請注意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在上述的推導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，以下的對應關係扮演重要角色：</a:t>
            </a:r>
          </a:p>
        </p:txBody>
      </p:sp>
    </p:spTree>
    <p:extLst>
      <p:ext uri="{BB962C8B-B14F-4D97-AF65-F5344CB8AC3E}">
        <p14:creationId xmlns:p14="http://schemas.microsoft.com/office/powerpoint/2010/main" val="2178387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文字方塊 1"/>
          <p:cNvSpPr txBox="1">
            <a:spLocks noChangeArrowheads="1"/>
          </p:cNvSpPr>
          <p:nvPr/>
        </p:nvSpPr>
        <p:spPr bwMode="auto">
          <a:xfrm>
            <a:off x="2826766" y="830247"/>
            <a:ext cx="60314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因此，終極翻譯表，直接由粒子圖像翻譯為波函數的運算！</a:t>
            </a:r>
          </a:p>
        </p:txBody>
      </p:sp>
      <p:sp>
        <p:nvSpPr>
          <p:cNvPr id="5" name="矩形 4"/>
          <p:cNvSpPr/>
          <p:nvPr/>
        </p:nvSpPr>
        <p:spPr>
          <a:xfrm>
            <a:off x="1357313" y="1714500"/>
            <a:ext cx="2357437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857875" y="1714500"/>
            <a:ext cx="2357438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>
            <a:off x="2643188" y="4642916"/>
            <a:ext cx="500062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5698808" y="3643313"/>
            <a:ext cx="290564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動量翻譯為空間微分運算。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5698808" y="4000500"/>
            <a:ext cx="315944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能量翻譯為時間微分運算。</a:t>
            </a: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2893219" y="5264880"/>
            <a:ext cx="296465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運算得運算於某個東西之上。</a:t>
            </a:r>
          </a:p>
        </p:txBody>
      </p:sp>
      <p:sp>
        <p:nvSpPr>
          <p:cNvPr id="18" name="向右箭號 17"/>
          <p:cNvSpPr/>
          <p:nvPr/>
        </p:nvSpPr>
        <p:spPr>
          <a:xfrm>
            <a:off x="5572125" y="4642916"/>
            <a:ext cx="500063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3331" name="Picture 6" descr="http://www.projectrho.com/rocket/rosetta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94" y="247436"/>
            <a:ext cx="15398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1399529" y="6046453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粒子</a:t>
            </a:r>
          </a:p>
        </p:txBody>
      </p:sp>
      <p:sp>
        <p:nvSpPr>
          <p:cNvPr id="21" name="向右箭號 20"/>
          <p:cNvSpPr/>
          <p:nvPr/>
        </p:nvSpPr>
        <p:spPr>
          <a:xfrm>
            <a:off x="3153042" y="6124241"/>
            <a:ext cx="2357438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6863192" y="6031316"/>
            <a:ext cx="1071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2014532" y="1952734"/>
                <a:ext cx="1055995" cy="6190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4532" y="1952734"/>
                <a:ext cx="1055995" cy="61901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1997882" y="2710974"/>
                <a:ext cx="1234120" cy="6190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97882" y="2710974"/>
                <a:ext cx="1234120" cy="61901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6259869" y="1975933"/>
                <a:ext cx="1401538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59869" y="1975933"/>
                <a:ext cx="1401538" cy="61901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6242798" y="2726038"/>
                <a:ext cx="1217256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2798" y="2726038"/>
                <a:ext cx="1217256" cy="61901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4313086" y="2835816"/>
                <a:ext cx="101149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3086" y="2835816"/>
                <a:ext cx="1011495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4340125" y="2077576"/>
                <a:ext cx="95083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0125" y="2077576"/>
                <a:ext cx="950838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8333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 bwMode="auto">
              <a:xfrm>
                <a:off x="1187450" y="4461728"/>
                <a:ext cx="102964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450" y="4461728"/>
                <a:ext cx="1029641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3351328" y="4447788"/>
                <a:ext cx="197759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1328" y="4447788"/>
                <a:ext cx="1977593" cy="648126"/>
              </a:xfrm>
              <a:prstGeom prst="rect">
                <a:avLst/>
              </a:prstGeom>
              <a:blipFill>
                <a:blip r:embed="rId10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6343333" y="4437557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43333" y="4437557"/>
                <a:ext cx="2111283" cy="648126"/>
              </a:xfrm>
              <a:prstGeom prst="rect">
                <a:avLst/>
              </a:prstGeom>
              <a:blipFill>
                <a:blip r:embed="rId11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14">
            <a:extLst>
              <a:ext uri="{FF2B5EF4-FFF2-40B4-BE49-F238E27FC236}">
                <a16:creationId xmlns:a16="http://schemas.microsoft.com/office/drawing/2014/main" id="{CF7ACD79-D741-B301-0054-38D1A762E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3033" y="5316021"/>
            <a:ext cx="29654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endParaRPr kumimoji="0"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3">
                <a:extLst>
                  <a:ext uri="{FF2B5EF4-FFF2-40B4-BE49-F238E27FC236}">
                    <a16:creationId xmlns:a16="http://schemas.microsoft.com/office/drawing/2014/main" id="{393542CF-0971-91C8-D2B3-31C8C9636E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41039" y="425196"/>
                <a:ext cx="546217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我們又已經知道：</a:t>
                </a:r>
                <a14:m>
                  <m:oMath xmlns:m="http://schemas.openxmlformats.org/officeDocument/2006/math">
                    <m:r>
                      <a:rPr lang="el-GR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zh-TW" altLang="en-US" dirty="0"/>
                  <a:t>翻譯為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翻譯為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文字方塊 23">
                <a:extLst>
                  <a:ext uri="{FF2B5EF4-FFF2-40B4-BE49-F238E27FC236}">
                    <a16:creationId xmlns:a16="http://schemas.microsoft.com/office/drawing/2014/main" id="{393542CF-0971-91C8-D2B3-31C8C9636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1039" y="425196"/>
                <a:ext cx="5462172" cy="369332"/>
              </a:xfrm>
              <a:prstGeom prst="rect">
                <a:avLst/>
              </a:prstGeom>
              <a:blipFill>
                <a:blip r:embed="rId12"/>
                <a:stretch>
                  <a:fillRect l="-92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5">
                <a:extLst>
                  <a:ext uri="{FF2B5EF4-FFF2-40B4-BE49-F238E27FC236}">
                    <a16:creationId xmlns:a16="http://schemas.microsoft.com/office/drawing/2014/main" id="{94A4FEC1-5849-91C4-6660-D99A82CEEA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3219" y="5631607"/>
                <a:ext cx="2964656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這東西自然是波函數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Ψ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4" name="文字方塊 15">
                <a:extLst>
                  <a:ext uri="{FF2B5EF4-FFF2-40B4-BE49-F238E27FC236}">
                    <a16:creationId xmlns:a16="http://schemas.microsoft.com/office/drawing/2014/main" id="{94A4FEC1-5849-91C4-6660-D99A82CEE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3219" y="5631607"/>
                <a:ext cx="2964656" cy="369887"/>
              </a:xfrm>
              <a:prstGeom prst="rect">
                <a:avLst/>
              </a:prstGeom>
              <a:blipFill>
                <a:blip r:embed="rId13"/>
                <a:stretch>
                  <a:fillRect l="-213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303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/>
      <p:bldP spid="15" grpId="0"/>
      <p:bldP spid="16" grpId="0"/>
      <p:bldP spid="18" grpId="0" animBg="1"/>
      <p:bldP spid="20" grpId="0"/>
      <p:bldP spid="21" grpId="0" animBg="1"/>
      <p:bldP spid="22" grpId="0"/>
      <p:bldP spid="25" grpId="0" animBg="1"/>
      <p:bldP spid="26" grpId="0" animBg="1"/>
      <p:bldP spid="29" grpId="0" animBg="1"/>
      <p:bldP spid="30" grpId="0" animBg="1"/>
      <p:bldP spid="31" grpId="0" animBg="1"/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A70C18-6DD9-E70B-1C28-4FFD97C3D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689" y="133403"/>
            <a:ext cx="6658622" cy="6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38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文字方塊 1"/>
          <p:cNvSpPr txBox="1">
            <a:spLocks noChangeArrowheads="1"/>
          </p:cNvSpPr>
          <p:nvPr/>
        </p:nvSpPr>
        <p:spPr bwMode="auto">
          <a:xfrm>
            <a:off x="2105690" y="675983"/>
            <a:ext cx="62827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將波函數的運算動作取名，定義為一個個</a:t>
            </a:r>
            <a:r>
              <a:rPr lang="zh-TW" altLang="en-US" dirty="0">
                <a:solidFill>
                  <a:srgbClr val="FF0000"/>
                </a:solidFill>
              </a:rPr>
              <a:t>算子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Operator</a:t>
            </a:r>
            <a:r>
              <a:rPr lang="zh-TW" altLang="en-US" dirty="0"/>
              <a:t>！</a:t>
            </a:r>
          </a:p>
        </p:txBody>
      </p:sp>
      <p:sp>
        <p:nvSpPr>
          <p:cNvPr id="10" name="矩形 9"/>
          <p:cNvSpPr/>
          <p:nvPr/>
        </p:nvSpPr>
        <p:spPr>
          <a:xfrm>
            <a:off x="3005515" y="1446284"/>
            <a:ext cx="2357438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5747876" y="2505781"/>
            <a:ext cx="256431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動量就是空間微分運算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5743537" y="2874481"/>
            <a:ext cx="256431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能量就是時間微分運算</a:t>
            </a:r>
          </a:p>
        </p:txBody>
      </p:sp>
      <p:pic>
        <p:nvPicPr>
          <p:cNvPr id="13331" name="Picture 6" descr="http://www.projectrho.com/rocket/rosetta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04664"/>
            <a:ext cx="15398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1331640" y="5532262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</a:t>
            </a:r>
          </a:p>
        </p:txBody>
      </p:sp>
      <p:sp>
        <p:nvSpPr>
          <p:cNvPr id="21" name="向右箭號 20"/>
          <p:cNvSpPr/>
          <p:nvPr/>
        </p:nvSpPr>
        <p:spPr>
          <a:xfrm>
            <a:off x="2811178" y="4208040"/>
            <a:ext cx="2357438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6069457" y="5506685"/>
            <a:ext cx="1071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量子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3407509" y="1707717"/>
                <a:ext cx="1361462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7509" y="1707717"/>
                <a:ext cx="1361462" cy="619016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3390438" y="2457822"/>
                <a:ext cx="1198918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90438" y="2457822"/>
                <a:ext cx="1198918" cy="61901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 bwMode="auto">
              <a:xfrm>
                <a:off x="1046772" y="3991134"/>
                <a:ext cx="102964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6772" y="3991134"/>
                <a:ext cx="1029641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DEFD40C0-B080-0AA2-66BC-8769D7852575}"/>
                  </a:ext>
                </a:extLst>
              </p:cNvPr>
              <p:cNvSpPr txBox="1"/>
              <p:nvPr/>
            </p:nvSpPr>
            <p:spPr bwMode="auto">
              <a:xfrm>
                <a:off x="6156176" y="4005064"/>
                <a:ext cx="1051377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DEFD40C0-B080-0AA2-66BC-8769D7852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56176" y="4005064"/>
                <a:ext cx="1051377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30">
                <a:extLst>
                  <a:ext uri="{FF2B5EF4-FFF2-40B4-BE49-F238E27FC236}">
                    <a16:creationId xmlns:a16="http://schemas.microsoft.com/office/drawing/2014/main" id="{E21E677E-BEE7-E794-5664-7CC0716DEB47}"/>
                  </a:ext>
                </a:extLst>
              </p:cNvPr>
              <p:cNvSpPr txBox="1"/>
              <p:nvPr/>
            </p:nvSpPr>
            <p:spPr bwMode="auto">
              <a:xfrm>
                <a:off x="5873148" y="1466857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30">
                <a:extLst>
                  <a:ext uri="{FF2B5EF4-FFF2-40B4-BE49-F238E27FC236}">
                    <a16:creationId xmlns:a16="http://schemas.microsoft.com/office/drawing/2014/main" id="{E21E677E-BEE7-E794-5664-7CC0716DE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3148" y="1466857"/>
                <a:ext cx="2111283" cy="648126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B4320E-922C-B577-5938-C9C9497E7433}"/>
                  </a:ext>
                </a:extLst>
              </p:cNvPr>
              <p:cNvSpPr txBox="1"/>
              <p:nvPr/>
            </p:nvSpPr>
            <p:spPr bwMode="auto">
              <a:xfrm>
                <a:off x="2197930" y="4754884"/>
                <a:ext cx="5254390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/>
                  <a:t>若</a:t>
                </a:r>
                <a:r>
                  <a:rPr lang="en-TW"/>
                  <a:t>有古典對應</a:t>
                </a:r>
                <a:r>
                  <a:rPr lang="en-GB" dirty="0"/>
                  <a:t>，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/>
                  <a:t>就</a:t>
                </a:r>
                <a:r>
                  <a:rPr lang="en-GB" dirty="0"/>
                  <a:t>採取</a:t>
                </a:r>
                <a:r>
                  <a:rPr lang="en-TW" dirty="0"/>
                  <a:t>古典一樣的形式，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B4320E-922C-B577-5938-C9C9497E7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7930" y="4754884"/>
                <a:ext cx="5254390" cy="376770"/>
              </a:xfrm>
              <a:prstGeom prst="rect">
                <a:avLst/>
              </a:prstGeom>
              <a:blipFill>
                <a:blip r:embed="rId9"/>
                <a:stretch>
                  <a:fillRect l="-1208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8ACD37B-2668-257E-3DE2-6FBD3145528B}"/>
              </a:ext>
            </a:extLst>
          </p:cNvPr>
          <p:cNvSpPr txBox="1"/>
          <p:nvPr/>
        </p:nvSpPr>
        <p:spPr bwMode="auto">
          <a:xfrm>
            <a:off x="2025118" y="3417964"/>
            <a:ext cx="4852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大膽地猜，所有物理量都對應到一個算子！</a:t>
            </a:r>
          </a:p>
        </p:txBody>
      </p:sp>
    </p:spTree>
    <p:extLst>
      <p:ext uri="{BB962C8B-B14F-4D97-AF65-F5344CB8AC3E}">
        <p14:creationId xmlns:p14="http://schemas.microsoft.com/office/powerpoint/2010/main" val="43727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9" grpId="0" animBg="1"/>
      <p:bldP spid="2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5" descr="11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411" y="1454669"/>
            <a:ext cx="2697583" cy="234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4" name="文字方塊 14"/>
          <p:cNvSpPr txBox="1">
            <a:spLocks noChangeArrowheads="1"/>
          </p:cNvSpPr>
          <p:nvPr/>
        </p:nvSpPr>
        <p:spPr bwMode="auto">
          <a:xfrm>
            <a:off x="1291254" y="1199210"/>
            <a:ext cx="14689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角動量算子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7B48F3-148E-0021-264F-1FCED4A704DB}"/>
                  </a:ext>
                </a:extLst>
              </p:cNvPr>
              <p:cNvSpPr txBox="1"/>
              <p:nvPr/>
            </p:nvSpPr>
            <p:spPr bwMode="auto">
              <a:xfrm>
                <a:off x="1341868" y="1641953"/>
                <a:ext cx="1052629" cy="31059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acc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7B48F3-148E-0021-264F-1FCED4A70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1868" y="1641953"/>
                <a:ext cx="1052629" cy="310598"/>
              </a:xfrm>
              <a:prstGeom prst="rect">
                <a:avLst/>
              </a:prstGeom>
              <a:blipFill>
                <a:blip r:embed="rId3"/>
                <a:stretch>
                  <a:fillRect t="-16000" b="-2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F35F5030-2CAA-9DCB-7039-0C4CC733A5AF}"/>
                  </a:ext>
                </a:extLst>
              </p:cNvPr>
              <p:cNvSpPr/>
              <p:nvPr/>
            </p:nvSpPr>
            <p:spPr>
              <a:xfrm>
                <a:off x="1330385" y="5437950"/>
                <a:ext cx="1860356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𝑧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F35F5030-2CAA-9DCB-7039-0C4CC733A5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385" y="5437950"/>
                <a:ext cx="1860356" cy="391261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3">
                <a:extLst>
                  <a:ext uri="{FF2B5EF4-FFF2-40B4-BE49-F238E27FC236}">
                    <a16:creationId xmlns:a16="http://schemas.microsoft.com/office/drawing/2014/main" id="{8FAAF284-CE45-FB3A-7901-30107C67B350}"/>
                  </a:ext>
                </a:extLst>
              </p:cNvPr>
              <p:cNvSpPr/>
              <p:nvPr/>
            </p:nvSpPr>
            <p:spPr>
              <a:xfrm>
                <a:off x="1319992" y="2431116"/>
                <a:ext cx="1870749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矩形 3">
                <a:extLst>
                  <a:ext uri="{FF2B5EF4-FFF2-40B4-BE49-F238E27FC236}">
                    <a16:creationId xmlns:a16="http://schemas.microsoft.com/office/drawing/2014/main" id="{8FAAF284-CE45-FB3A-7901-30107C67B3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992" y="2431116"/>
                <a:ext cx="1870749" cy="391261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E806FDCB-E59D-413D-850B-745BE4050FDC}"/>
                  </a:ext>
                </a:extLst>
              </p:cNvPr>
              <p:cNvSpPr/>
              <p:nvPr/>
            </p:nvSpPr>
            <p:spPr>
              <a:xfrm>
                <a:off x="1330385" y="4906693"/>
                <a:ext cx="1870749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𝑧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E806FDCB-E59D-413D-850B-745BE4050F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385" y="4906693"/>
                <a:ext cx="1870749" cy="391261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3">
                <a:extLst>
                  <a:ext uri="{FF2B5EF4-FFF2-40B4-BE49-F238E27FC236}">
                    <a16:creationId xmlns:a16="http://schemas.microsoft.com/office/drawing/2014/main" id="{16DE6345-B73C-C32B-05E1-9AB5B1E6C91D}"/>
                  </a:ext>
                </a:extLst>
              </p:cNvPr>
              <p:cNvSpPr/>
              <p:nvPr/>
            </p:nvSpPr>
            <p:spPr>
              <a:xfrm>
                <a:off x="4851050" y="4736995"/>
                <a:ext cx="2697583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0" name="矩形 3">
                <a:extLst>
                  <a:ext uri="{FF2B5EF4-FFF2-40B4-BE49-F238E27FC236}">
                    <a16:creationId xmlns:a16="http://schemas.microsoft.com/office/drawing/2014/main" id="{16DE6345-B73C-C32B-05E1-9AB5B1E6C9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1050" y="4736995"/>
                <a:ext cx="2697583" cy="666336"/>
              </a:xfrm>
              <a:prstGeom prst="rect">
                <a:avLst/>
              </a:prstGeom>
              <a:blipFill>
                <a:blip r:embed="rId7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3">
                <a:extLst>
                  <a:ext uri="{FF2B5EF4-FFF2-40B4-BE49-F238E27FC236}">
                    <a16:creationId xmlns:a16="http://schemas.microsoft.com/office/drawing/2014/main" id="{BB71B96E-08FA-72D9-A6A6-CDB88AA9F9AE}"/>
                  </a:ext>
                </a:extLst>
              </p:cNvPr>
              <p:cNvSpPr/>
              <p:nvPr/>
            </p:nvSpPr>
            <p:spPr>
              <a:xfrm>
                <a:off x="4860032" y="5516753"/>
                <a:ext cx="2673803" cy="62491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2" name="矩形 3">
                <a:extLst>
                  <a:ext uri="{FF2B5EF4-FFF2-40B4-BE49-F238E27FC236}">
                    <a16:creationId xmlns:a16="http://schemas.microsoft.com/office/drawing/2014/main" id="{BB71B96E-08FA-72D9-A6A6-CDB88AA9F9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5516753"/>
                <a:ext cx="2673803" cy="624915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3">
                <a:extLst>
                  <a:ext uri="{FF2B5EF4-FFF2-40B4-BE49-F238E27FC236}">
                    <a16:creationId xmlns:a16="http://schemas.microsoft.com/office/drawing/2014/main" id="{C99A56C7-42A1-1B46-639B-CB4193F6C807}"/>
                  </a:ext>
                </a:extLst>
              </p:cNvPr>
              <p:cNvSpPr/>
              <p:nvPr/>
            </p:nvSpPr>
            <p:spPr>
              <a:xfrm>
                <a:off x="1319992" y="3286385"/>
                <a:ext cx="2673803" cy="6663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3" name="矩形 3">
                <a:extLst>
                  <a:ext uri="{FF2B5EF4-FFF2-40B4-BE49-F238E27FC236}">
                    <a16:creationId xmlns:a16="http://schemas.microsoft.com/office/drawing/2014/main" id="{C99A56C7-42A1-1B46-639B-CB4193F6C8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992" y="3286385"/>
                <a:ext cx="2673803" cy="666336"/>
              </a:xfrm>
              <a:prstGeom prst="rect">
                <a:avLst/>
              </a:prstGeom>
              <a:blipFill>
                <a:blip r:embed="rId9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Down Arrow 23">
            <a:extLst>
              <a:ext uri="{FF2B5EF4-FFF2-40B4-BE49-F238E27FC236}">
                <a16:creationId xmlns:a16="http://schemas.microsoft.com/office/drawing/2014/main" id="{C7BFD621-C1BF-7952-0B8C-F77834E9AFBD}"/>
              </a:ext>
            </a:extLst>
          </p:cNvPr>
          <p:cNvSpPr/>
          <p:nvPr/>
        </p:nvSpPr>
        <p:spPr>
          <a:xfrm>
            <a:off x="2260563" y="2923222"/>
            <a:ext cx="295213" cy="26562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0235447B-D476-AE4E-93D5-F511CFFF2732}"/>
              </a:ext>
            </a:extLst>
          </p:cNvPr>
          <p:cNvSpPr/>
          <p:nvPr/>
        </p:nvSpPr>
        <p:spPr>
          <a:xfrm>
            <a:off x="3491880" y="5297954"/>
            <a:ext cx="648072" cy="33562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9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0" grpId="0" animBg="1"/>
      <p:bldP spid="22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209636" y="2477092"/>
                <a:ext cx="2160240" cy="582147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i="1" smtClean="0">
                                <a:latin typeface="Cambria Math"/>
                                <a:ea typeface="Cambria Math"/>
                              </a:rPr>
                              <m:t>↑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+</m:t>
                    </m:r>
                  </m:oMath>
                </a14:m>
                <a:r>
                  <a:rPr lang="en-US" altLang="zh-TW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i="1" smtClean="0">
                                <a:latin typeface="Cambria Math"/>
                                <a:ea typeface="Cambria Math"/>
                              </a:rPr>
                              <m:t>↓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636" y="2477092"/>
                <a:ext cx="2160240" cy="582147"/>
              </a:xfrm>
              <a:prstGeom prst="rect">
                <a:avLst/>
              </a:prstGeom>
              <a:blipFill>
                <a:blip r:embed="rId2"/>
                <a:stretch>
                  <a:fillRect l="-5848" t="-55319" b="-87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80198" y="2667069"/>
            <a:ext cx="53920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或是兩者的疊加狀態，因此組成一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二維</a:t>
            </a:r>
            <a:r>
              <a:rPr kumimoji="0" lang="zh-TW" altLang="en-US" sz="1800" dirty="0">
                <a:solidFill>
                  <a:srgbClr val="000000"/>
                </a:solidFill>
              </a:rPr>
              <a:t>線性空間。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1047850" y="3941134"/>
                <a:ext cx="1655646" cy="610936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850" y="3941134"/>
                <a:ext cx="1655646" cy="610936"/>
              </a:xfrm>
              <a:prstGeom prst="rect">
                <a:avLst/>
              </a:prstGeom>
              <a:blipFill>
                <a:blip r:embed="rId3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3066503" y="3951680"/>
                <a:ext cx="1789208" cy="610936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503" y="3951680"/>
                <a:ext cx="1789208" cy="610936"/>
              </a:xfrm>
              <a:prstGeom prst="rect">
                <a:avLst/>
              </a:prstGeom>
              <a:blipFill>
                <a:blip r:embed="rId4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218718" y="3962857"/>
                <a:ext cx="1818382" cy="610936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718" y="3962857"/>
                <a:ext cx="1818382" cy="610936"/>
              </a:xfrm>
              <a:prstGeom prst="rect">
                <a:avLst/>
              </a:prstGeom>
              <a:blipFill>
                <a:blip r:embed="rId5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7"/>
          <p:cNvSpPr txBox="1"/>
          <p:nvPr/>
        </p:nvSpPr>
        <p:spPr>
          <a:xfrm>
            <a:off x="987806" y="640984"/>
            <a:ext cx="654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電子自旋的狀態只有兩個，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960309" y="3477385"/>
                <a:ext cx="68520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自旋角動量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，大膽猜想在此二維</a:t>
                </a:r>
                <a:r>
                  <a:rPr kumimoji="0" lang="zh-TW" altLang="en-US" dirty="0">
                    <a:solidFill>
                      <a:srgbClr val="000000"/>
                    </a:solidFill>
                  </a:rPr>
                  <a:t>線性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空間上，就表示為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×2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矩陣：</a:t>
                </a: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309" y="3477385"/>
                <a:ext cx="6852051" cy="369332"/>
              </a:xfrm>
              <a:prstGeom prst="rect">
                <a:avLst/>
              </a:prstGeom>
              <a:blipFill>
                <a:blip r:embed="rId6"/>
                <a:stretch>
                  <a:fillRect l="-739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字方塊 19"/>
          <p:cNvSpPr txBox="1"/>
          <p:nvPr/>
        </p:nvSpPr>
        <p:spPr>
          <a:xfrm>
            <a:off x="947546" y="4635132"/>
            <a:ext cx="7630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在電磁學中，能量等於磁偶極矩與磁場的內積，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060109" y="5579449"/>
                <a:ext cx="2343339" cy="564898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109" y="5579449"/>
                <a:ext cx="2343339" cy="564898"/>
              </a:xfrm>
              <a:prstGeom prst="rect">
                <a:avLst/>
              </a:prstGeom>
              <a:blipFill>
                <a:blip r:embed="rId7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68E30AF2-8F47-A456-73C4-3B39C5FCCE88}"/>
                  </a:ext>
                </a:extLst>
              </p:cNvPr>
              <p:cNvSpPr/>
              <p:nvPr/>
            </p:nvSpPr>
            <p:spPr>
              <a:xfrm>
                <a:off x="1784710" y="1109724"/>
                <a:ext cx="1113477" cy="552459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68E30AF2-8F47-A456-73C4-3B39C5FCCE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710" y="1109724"/>
                <a:ext cx="1113477" cy="552459"/>
              </a:xfrm>
              <a:prstGeom prst="rect">
                <a:avLst/>
              </a:prstGeom>
              <a:blipFill>
                <a:blip r:embed="rId8"/>
                <a:stretch>
                  <a:fillRect l="-26966" t="-60000" b="-9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5">
            <a:extLst>
              <a:ext uri="{FF2B5EF4-FFF2-40B4-BE49-F238E27FC236}">
                <a16:creationId xmlns:a16="http://schemas.microsoft.com/office/drawing/2014/main" id="{E4ADBBAB-C96A-0D82-15EF-DDF41ECFB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982" y="1165608"/>
            <a:ext cx="857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狀態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1">
                <a:extLst>
                  <a:ext uri="{FF2B5EF4-FFF2-40B4-BE49-F238E27FC236}">
                    <a16:creationId xmlns:a16="http://schemas.microsoft.com/office/drawing/2014/main" id="{FEF1A3EA-1441-0D20-6C18-5CCA87E068FC}"/>
                  </a:ext>
                </a:extLst>
              </p:cNvPr>
              <p:cNvSpPr/>
              <p:nvPr/>
            </p:nvSpPr>
            <p:spPr>
              <a:xfrm>
                <a:off x="3510643" y="1109723"/>
                <a:ext cx="1278349" cy="552459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/>
                                  <a:ea typeface="Cambria Math"/>
                                </a:rPr>
                                <m:t>↓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1">
                <a:extLst>
                  <a:ext uri="{FF2B5EF4-FFF2-40B4-BE49-F238E27FC236}">
                    <a16:creationId xmlns:a16="http://schemas.microsoft.com/office/drawing/2014/main" id="{FEF1A3EA-1441-0D20-6C18-5CCA87E068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643" y="1109723"/>
                <a:ext cx="1278349" cy="552459"/>
              </a:xfrm>
              <a:prstGeom prst="rect">
                <a:avLst/>
              </a:prstGeom>
              <a:blipFill>
                <a:blip r:embed="rId9"/>
                <a:stretch>
                  <a:fillRect l="-17647" t="-60000" b="-9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19">
            <a:extLst>
              <a:ext uri="{FF2B5EF4-FFF2-40B4-BE49-F238E27FC236}">
                <a16:creationId xmlns:a16="http://schemas.microsoft.com/office/drawing/2014/main" id="{8755CD6E-0E2F-98FD-DD2A-10930B5A0497}"/>
              </a:ext>
            </a:extLst>
          </p:cNvPr>
          <p:cNvSpPr txBox="1"/>
          <p:nvPr/>
        </p:nvSpPr>
        <p:spPr>
          <a:xfrm>
            <a:off x="1004053" y="5032040"/>
            <a:ext cx="565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注意磁偶極矩與電子角動量成正比，若選磁場方向為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0">
                <a:extLst>
                  <a:ext uri="{FF2B5EF4-FFF2-40B4-BE49-F238E27FC236}">
                    <a16:creationId xmlns:a16="http://schemas.microsoft.com/office/drawing/2014/main" id="{BB2B6934-894E-C469-6B7E-EE70DF9FCE70}"/>
                  </a:ext>
                </a:extLst>
              </p:cNvPr>
              <p:cNvSpPr txBox="1"/>
              <p:nvPr/>
            </p:nvSpPr>
            <p:spPr>
              <a:xfrm>
                <a:off x="4621119" y="5589240"/>
                <a:ext cx="2238713" cy="610873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20">
                <a:extLst>
                  <a:ext uri="{FF2B5EF4-FFF2-40B4-BE49-F238E27FC236}">
                    <a16:creationId xmlns:a16="http://schemas.microsoft.com/office/drawing/2014/main" id="{BB2B6934-894E-C469-6B7E-EE70DF9FC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119" y="5589240"/>
                <a:ext cx="2238713" cy="6108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9BC00204-48D0-4A1E-B57C-04EE53D93514}"/>
              </a:ext>
            </a:extLst>
          </p:cNvPr>
          <p:cNvSpPr/>
          <p:nvPr/>
        </p:nvSpPr>
        <p:spPr>
          <a:xfrm>
            <a:off x="3798494" y="5709131"/>
            <a:ext cx="397042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3" name="Picture 2" descr="F32_10">
            <a:extLst>
              <a:ext uri="{FF2B5EF4-FFF2-40B4-BE49-F238E27FC236}">
                <a16:creationId xmlns:a16="http://schemas.microsoft.com/office/drawing/2014/main" id="{675B040F-2C30-27CD-51F4-241CB40D3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27" y="3846717"/>
            <a:ext cx="1241015" cy="240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5">
            <a:extLst>
              <a:ext uri="{FF2B5EF4-FFF2-40B4-BE49-F238E27FC236}">
                <a16:creationId xmlns:a16="http://schemas.microsoft.com/office/drawing/2014/main" id="{6E5B8E51-4A74-378D-731D-B1B8FD111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82" y="1899252"/>
            <a:ext cx="503238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" name="Line 16">
            <a:extLst>
              <a:ext uri="{FF2B5EF4-FFF2-40B4-BE49-F238E27FC236}">
                <a16:creationId xmlns:a16="http://schemas.microsoft.com/office/drawing/2014/main" id="{0904119F-7132-A346-D085-4E6E8F68B8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97799" y="1719864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" name="AutoShape 20">
            <a:extLst>
              <a:ext uri="{FF2B5EF4-FFF2-40B4-BE49-F238E27FC236}">
                <a16:creationId xmlns:a16="http://schemas.microsoft.com/office/drawing/2014/main" id="{40E84A37-A4A2-707C-2301-F78BBED50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132" y="2402489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" name="Oval 18">
            <a:extLst>
              <a:ext uri="{FF2B5EF4-FFF2-40B4-BE49-F238E27FC236}">
                <a16:creationId xmlns:a16="http://schemas.microsoft.com/office/drawing/2014/main" id="{92C5F57D-7982-23E0-9593-CCB93324B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238" y="1807237"/>
            <a:ext cx="433388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821DCEC7-A3D9-1D53-DB51-B6B95CE245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4726" y="2094575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" name="AutoShape 22">
            <a:extLst>
              <a:ext uri="{FF2B5EF4-FFF2-40B4-BE49-F238E27FC236}">
                <a16:creationId xmlns:a16="http://schemas.microsoft.com/office/drawing/2014/main" id="{F2B2026E-E581-46FE-DE66-DEEE0DB7A82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768313" y="2310475"/>
            <a:ext cx="935038" cy="287337"/>
          </a:xfrm>
          <a:prstGeom prst="curvedUpArrow">
            <a:avLst>
              <a:gd name="adj1" fmla="val 65083"/>
              <a:gd name="adj2" fmla="val 130166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A0B9D4-F45A-C970-F8F7-9F49F3719AA3}"/>
                  </a:ext>
                </a:extLst>
              </p:cNvPr>
              <p:cNvSpPr txBox="1"/>
              <p:nvPr/>
            </p:nvSpPr>
            <p:spPr bwMode="auto">
              <a:xfrm>
                <a:off x="989618" y="6270402"/>
                <a:ext cx="7470813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在電子自旋的情況，能量算子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就正比於沿磁場方向的自旋算子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A0B9D4-F45A-C970-F8F7-9F49F3719A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9618" y="6270402"/>
                <a:ext cx="7470813" cy="376770"/>
              </a:xfrm>
              <a:prstGeom prst="rect">
                <a:avLst/>
              </a:prstGeom>
              <a:blipFill>
                <a:blip r:embed="rId12"/>
                <a:stretch>
                  <a:fillRect l="-678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E7F7BF87-70D9-F919-FE0F-16A6EF03CB96}"/>
              </a:ext>
            </a:extLst>
          </p:cNvPr>
          <p:cNvSpPr txBox="1"/>
          <p:nvPr/>
        </p:nvSpPr>
        <p:spPr bwMode="auto">
          <a:xfrm>
            <a:off x="951492" y="250743"/>
            <a:ext cx="81514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所有物理量都對應到一個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運算的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算子！</a:t>
            </a:r>
            <a:r>
              <a:rPr lang="en-TW"/>
              <a:t>例如電子自旋</a:t>
            </a:r>
            <a:r>
              <a:rPr lang="en-GB" dirty="0" err="1"/>
              <a:t>的情況</a:t>
            </a:r>
            <a:r>
              <a:rPr lang="en-GB" dirty="0"/>
              <a:t>，</a:t>
            </a:r>
            <a:endParaRPr lang="en-TW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47D15B-54DA-EA26-23E5-EF76F851AACC}"/>
              </a:ext>
            </a:extLst>
          </p:cNvPr>
          <p:cNvSpPr txBox="1"/>
          <p:nvPr/>
        </p:nvSpPr>
        <p:spPr bwMode="auto">
          <a:xfrm>
            <a:off x="980198" y="3082078"/>
            <a:ext cx="7408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/>
              <a:t>線性空間上運算就是線性變換，而線性變換等價於矩陣</a:t>
            </a:r>
            <a:r>
              <a:rPr lang="en-TW"/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92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2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0" y="3213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906959" y="3409882"/>
            <a:ext cx="2736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solidFill>
                  <a:srgbClr val="FF0000"/>
                </a:solidFill>
                <a:latin typeface="Calibri" pitchFamily="34" charset="0"/>
              </a:rPr>
              <a:t>電子波波方程式</a:t>
            </a:r>
          </a:p>
        </p:txBody>
      </p:sp>
      <p:sp>
        <p:nvSpPr>
          <p:cNvPr id="19468" name="Text Box 19"/>
          <p:cNvSpPr txBox="1">
            <a:spLocks noChangeArrowheads="1"/>
          </p:cNvSpPr>
          <p:nvPr/>
        </p:nvSpPr>
        <p:spPr bwMode="auto">
          <a:xfrm>
            <a:off x="827583" y="4722745"/>
            <a:ext cx="64160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r>
              <a:rPr kumimoji="0" lang="zh-TW" altLang="en-US" dirty="0">
                <a:latin typeface="Times New Roman" pitchFamily="18" charset="0"/>
                <a:cs typeface="Times New Roman" pitchFamily="18" charset="0"/>
              </a:rPr>
              <a:t> 以上大致是一個猜出來的過程。</a:t>
            </a:r>
          </a:p>
        </p:txBody>
      </p:sp>
      <p:sp>
        <p:nvSpPr>
          <p:cNvPr id="16397" name="Text Box 20"/>
          <p:cNvSpPr txBox="1">
            <a:spLocks noChangeArrowheads="1"/>
          </p:cNvSpPr>
          <p:nvPr/>
        </p:nvSpPr>
        <p:spPr bwMode="auto">
          <a:xfrm>
            <a:off x="732087" y="340165"/>
            <a:ext cx="79532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當電子不是自由粒子，而是受到一個位能的影響，假設</a:t>
            </a:r>
            <a:r>
              <a:rPr lang="zh-TW" altLang="en-US" dirty="0"/>
              <a:t>翻譯表還是可以用！</a:t>
            </a:r>
            <a:endParaRPr kumimoji="0" lang="zh-TW" altLang="en-US" dirty="0">
              <a:latin typeface="Calibri" pitchFamily="34" charset="0"/>
            </a:endParaRPr>
          </a:p>
        </p:txBody>
      </p:sp>
      <p:sp>
        <p:nvSpPr>
          <p:cNvPr id="16399" name="文字方塊 13"/>
          <p:cNvSpPr txBox="1">
            <a:spLocks noChangeArrowheads="1"/>
          </p:cNvSpPr>
          <p:nvPr/>
        </p:nvSpPr>
        <p:spPr bwMode="auto">
          <a:xfrm>
            <a:off x="745421" y="775427"/>
            <a:ext cx="709772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此時動量與能量的關係要修改為：然後代入翻譯表：</a:t>
            </a:r>
          </a:p>
        </p:txBody>
      </p:sp>
      <p:sp>
        <p:nvSpPr>
          <p:cNvPr id="16400" name="Line 13"/>
          <p:cNvSpPr>
            <a:spLocks noChangeShapeType="1"/>
          </p:cNvSpPr>
          <p:nvPr/>
        </p:nvSpPr>
        <p:spPr bwMode="auto">
          <a:xfrm flipV="1">
            <a:off x="1643559" y="2117657"/>
            <a:ext cx="0" cy="1357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2351258" y="1430720"/>
            <a:ext cx="2066976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869871" y="3843433"/>
                <a:ext cx="2811026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871" y="3843433"/>
                <a:ext cx="2811026" cy="648126"/>
              </a:xfrm>
              <a:prstGeom prst="rect">
                <a:avLst/>
              </a:prstGeom>
              <a:blipFill>
                <a:blip r:embed="rId3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2654350" y="1646935"/>
                <a:ext cx="1401538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54350" y="1646935"/>
                <a:ext cx="1401538" cy="61901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2637279" y="2397040"/>
                <a:ext cx="1217256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7279" y="2397040"/>
                <a:ext cx="1217256" cy="619016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745422" y="1419514"/>
                <a:ext cx="1456937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422" y="1419514"/>
                <a:ext cx="1456937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819217" y="3834335"/>
                <a:ext cx="303531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217" y="3834335"/>
                <a:ext cx="3035318" cy="648126"/>
              </a:xfrm>
              <a:prstGeom prst="rect">
                <a:avLst/>
              </a:prstGeom>
              <a:blipFill>
                <a:blip r:embed="rId7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94A4EFB-F958-B449-A65D-BEA5D1A8FFF0}"/>
              </a:ext>
            </a:extLst>
          </p:cNvPr>
          <p:cNvSpPr txBox="1"/>
          <p:nvPr/>
        </p:nvSpPr>
        <p:spPr bwMode="auto">
          <a:xfrm>
            <a:off x="827583" y="5170129"/>
            <a:ext cx="7015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此方程式的正確性是在薛丁格以它計算出氫原子能階，才算確立。</a:t>
            </a:r>
          </a:p>
        </p:txBody>
      </p:sp>
      <p:pic>
        <p:nvPicPr>
          <p:cNvPr id="5" name="Picture 3" descr="C:\Users\Chia-Hung Chang\Downloads\Data\Knight\Media\Chapter41\Images\41_21Figure-F.jpg">
            <a:extLst>
              <a:ext uri="{FF2B5EF4-FFF2-40B4-BE49-F238E27FC236}">
                <a16:creationId xmlns:a16="http://schemas.microsoft.com/office/drawing/2014/main" id="{9CCE64AF-7C12-DAF2-6C8B-9AA46794C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086" y="1430720"/>
            <a:ext cx="3558062" cy="257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95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/>
      <p:bldP spid="19468" grpId="0"/>
      <p:bldP spid="16400" grpId="0" animBg="1"/>
      <p:bldP spid="18" grpId="0" animBg="1"/>
      <p:bldP spid="20" grpId="0" animBg="1"/>
      <p:bldP spid="21" grpId="0" animBg="1"/>
      <p:bldP spid="22" grpId="0" animBg="1"/>
      <p:bldP spid="19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quare&#10;&#10;Description automatically generated">
            <a:extLst>
              <a:ext uri="{FF2B5EF4-FFF2-40B4-BE49-F238E27FC236}">
                <a16:creationId xmlns:a16="http://schemas.microsoft.com/office/drawing/2014/main" id="{074B8F6F-CC83-D810-FBD8-9D4BF2748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6672"/>
            <a:ext cx="4400035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66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3A95B2-EE6E-D0F6-C666-F0A57BD21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88"/>
            <a:ext cx="9144000" cy="780585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26BA181A-772B-405B-62FF-7FB6BEDF5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73"/>
            <a:ext cx="9144000" cy="492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18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C935B8E-4BE1-9730-A2D5-BE1BF4B3E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" y="2852936"/>
            <a:ext cx="9144000" cy="1905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7776A4-A7C4-FA1C-D3EA-6893BE2CC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3176"/>
            <a:ext cx="9144000" cy="800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E10ACE-352A-370F-7249-A62C22578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" y="1844824"/>
            <a:ext cx="9144000" cy="80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61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letter&#10;&#10;Description automatically generated">
            <a:extLst>
              <a:ext uri="{FF2B5EF4-FFF2-40B4-BE49-F238E27FC236}">
                <a16:creationId xmlns:a16="http://schemas.microsoft.com/office/drawing/2014/main" id="{EA2BE83A-A26E-02E5-860D-23F5FE62A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35"/>
            <a:ext cx="9144000" cy="4693650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54999C91-2871-C237-5E11-13FD72C20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73"/>
          <a:stretch/>
        </p:blipFill>
        <p:spPr>
          <a:xfrm>
            <a:off x="0" y="4709585"/>
            <a:ext cx="9144000" cy="18995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7E2DDB-CC37-C10F-7871-B08126A8F0E6}"/>
              </a:ext>
            </a:extLst>
          </p:cNvPr>
          <p:cNvSpPr/>
          <p:nvPr/>
        </p:nvSpPr>
        <p:spPr>
          <a:xfrm>
            <a:off x="395536" y="2420888"/>
            <a:ext cx="1800200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122212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1949FF0-85F5-65A5-F11B-77031CA52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48"/>
          <a:stretch/>
        </p:blipFill>
        <p:spPr>
          <a:xfrm>
            <a:off x="20371" y="1340768"/>
            <a:ext cx="9144000" cy="222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2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3444295-1E92-9BD2-DE11-238121159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7" y="0"/>
            <a:ext cx="8193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44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文字方塊 1"/>
          <p:cNvSpPr txBox="1">
            <a:spLocks noChangeArrowheads="1"/>
          </p:cNvSpPr>
          <p:nvPr/>
        </p:nvSpPr>
        <p:spPr bwMode="auto">
          <a:xfrm>
            <a:off x="3132138" y="4076700"/>
            <a:ext cx="2520950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由波函數來描述的粒子</a:t>
            </a:r>
          </a:p>
        </p:txBody>
      </p:sp>
      <p:sp>
        <p:nvSpPr>
          <p:cNvPr id="4" name="矩形圖說文字 3"/>
          <p:cNvSpPr/>
          <p:nvPr/>
        </p:nvSpPr>
        <p:spPr>
          <a:xfrm flipH="1">
            <a:off x="755650" y="2781300"/>
            <a:ext cx="3529013" cy="1152525"/>
          </a:xfrm>
          <a:prstGeom prst="wedgeRect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1800" dirty="0"/>
              <a:t>未觀察時，狀態的變化以波方程式來計算。</a:t>
            </a:r>
          </a:p>
        </p:txBody>
      </p:sp>
      <p:sp>
        <p:nvSpPr>
          <p:cNvPr id="5" name="矩形圖說文字 4"/>
          <p:cNvSpPr/>
          <p:nvPr/>
        </p:nvSpPr>
        <p:spPr>
          <a:xfrm>
            <a:off x="4716463" y="2781300"/>
            <a:ext cx="3240087" cy="1152525"/>
          </a:xfrm>
          <a:prstGeom prst="wedgeRect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1800"/>
              <a:t>觀察時電荷及位置總是顆粒狀</a:t>
            </a:r>
          </a:p>
        </p:txBody>
      </p:sp>
      <p:sp>
        <p:nvSpPr>
          <p:cNvPr id="7" name="拱形 6"/>
          <p:cNvSpPr/>
          <p:nvPr/>
        </p:nvSpPr>
        <p:spPr>
          <a:xfrm>
            <a:off x="3492500" y="2133600"/>
            <a:ext cx="1728788" cy="122396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6854" name="矩形 7"/>
          <p:cNvSpPr>
            <a:spLocks noChangeArrowheads="1"/>
          </p:cNvSpPr>
          <p:nvPr/>
        </p:nvSpPr>
        <p:spPr bwMode="auto">
          <a:xfrm>
            <a:off x="2197100" y="1701800"/>
            <a:ext cx="5111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波的強度等於若觀察時在該處發現此粒子的機率！</a:t>
            </a:r>
          </a:p>
        </p:txBody>
      </p:sp>
      <p:sp>
        <p:nvSpPr>
          <p:cNvPr id="206855" name="文字方塊 8"/>
          <p:cNvSpPr txBox="1">
            <a:spLocks noChangeArrowheads="1"/>
          </p:cNvSpPr>
          <p:nvPr/>
        </p:nvSpPr>
        <p:spPr bwMode="auto">
          <a:xfrm>
            <a:off x="3636963" y="981075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電子的真面目</a:t>
            </a:r>
          </a:p>
        </p:txBody>
      </p:sp>
      <p:pic>
        <p:nvPicPr>
          <p:cNvPr id="206856" name="Picture 9" descr="http://www.thegeekestlink.com/store/images/uploads/thumbs/thumb_particleelectr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37" b="17528"/>
          <a:stretch>
            <a:fillRect/>
          </a:stretch>
        </p:blipFill>
        <p:spPr bwMode="auto">
          <a:xfrm>
            <a:off x="6805613" y="4078288"/>
            <a:ext cx="17272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3348038" y="4437063"/>
            <a:ext cx="2089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/>
              <a:t>（而不是位置函數）</a:t>
            </a:r>
          </a:p>
        </p:txBody>
      </p:sp>
      <p:sp>
        <p:nvSpPr>
          <p:cNvPr id="206859" name="文字方塊 10"/>
          <p:cNvSpPr txBox="1">
            <a:spLocks noChangeArrowheads="1"/>
          </p:cNvSpPr>
          <p:nvPr/>
        </p:nvSpPr>
        <p:spPr bwMode="auto">
          <a:xfrm>
            <a:off x="2843734" y="5127570"/>
            <a:ext cx="37454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latin typeface="Calibri" pitchFamily="34" charset="0"/>
              </a:rPr>
              <a:t>讓我們從一維的電子波開始研究！</a:t>
            </a:r>
          </a:p>
        </p:txBody>
      </p:sp>
    </p:spTree>
    <p:extLst>
      <p:ext uri="{BB962C8B-B14F-4D97-AF65-F5344CB8AC3E}">
        <p14:creationId xmlns:p14="http://schemas.microsoft.com/office/powerpoint/2010/main" val="275114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0" grpId="0" animBg="1"/>
      <p:bldP spid="7" grpId="0" animBg="1"/>
      <p:bldP spid="206854" grpId="0"/>
      <p:bldP spid="9" grpId="0"/>
      <p:bldP spid="20685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9FD7C72-F946-CAB0-E90C-92AA09ADE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" y="654470"/>
            <a:ext cx="9144000" cy="299055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B14A8C7-2A48-4E83-6972-7A846571C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5" y="3645024"/>
            <a:ext cx="9144000" cy="29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22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C4BD963-8F79-A9F7-7853-810084B02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2401556"/>
          </a:xfrm>
          <a:prstGeom prst="rect">
            <a:avLst/>
          </a:prstGeom>
        </p:spPr>
      </p:pic>
      <p:pic>
        <p:nvPicPr>
          <p:cNvPr id="5" name="Picture 4" descr="Chart, text&#10;&#10;Description automatically generated">
            <a:extLst>
              <a:ext uri="{FF2B5EF4-FFF2-40B4-BE49-F238E27FC236}">
                <a16:creationId xmlns:a16="http://schemas.microsoft.com/office/drawing/2014/main" id="{7AB07E5F-136B-EA78-79A2-1FDF85B5D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2244"/>
            <a:ext cx="9144000" cy="122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88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9C2649CC-1EA6-54F3-3126-0A4609E638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7272" y="344308"/>
                <a:ext cx="734481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cs typeface="Times New Roman" pitchFamily="18" charset="0"/>
                  </a:rPr>
                  <a:t>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 smtClean="0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l-GR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dirty="0"/>
                  <a:t>與時間變數的關聯，與空間變數的關聯可以分開來看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9C2649CC-1EA6-54F3-3126-0A4609E63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7272" y="344308"/>
                <a:ext cx="7344816" cy="369332"/>
              </a:xfrm>
              <a:prstGeom prst="rect">
                <a:avLst/>
              </a:prstGeom>
              <a:blipFill>
                <a:blip r:embed="rId2"/>
                <a:stretch>
                  <a:fillRect l="-691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14">
                <a:extLst>
                  <a:ext uri="{FF2B5EF4-FFF2-40B4-BE49-F238E27FC236}">
                    <a16:creationId xmlns:a16="http://schemas.microsoft.com/office/drawing/2014/main" id="{09BA7856-3DB8-0BDD-05F1-749C166295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6586" y="764106"/>
                <a:ext cx="74973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None/>
                </a:pPr>
                <a:r>
                  <a:rPr lang="zh-TW" altLang="en-US" sz="1800" dirty="0"/>
                  <a:t>固定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i="1" dirty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dirty="0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altLang="zh-TW" sz="1800" b="0" i="1" dirty="0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n-US" altLang="zh-TW" sz="1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/>
                          </a:rPr>
                          <m:t>𝑥</m:t>
                        </m:r>
                        <m:r>
                          <a:rPr lang="en-US" altLang="zh-TW" sz="1800" b="0" i="1" dirty="0" smtClean="0">
                            <a:latin typeface="Cambria Math"/>
                          </a:rPr>
                          <m:t>,</m:t>
                        </m:r>
                        <m:r>
                          <a:rPr lang="en-US" altLang="zh-TW" sz="1800" b="0" i="1" dirty="0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altLang="zh-TW" sz="1800" b="0" i="1" dirty="0" smtClean="0">
                        <a:latin typeface="Cambria Math"/>
                        <a:ea typeface="Cambria Math"/>
                      </a:rPr>
                      <m:t>→</m:t>
                    </m:r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1800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zh-TW" altLang="en-US" sz="1800" i="1" dirty="0">
                        <a:latin typeface="Cambria Math"/>
                      </a:rPr>
                      <m:t>波函數成</m:t>
                    </m:r>
                    <m:r>
                      <a:rPr lang="zh-TW" altLang="en-US" sz="1800" b="0" i="1" dirty="0" smtClean="0">
                        <a:latin typeface="Cambria Math"/>
                      </a:rPr>
                      <m:t>為</m:t>
                    </m:r>
                    <m:r>
                      <a:rPr lang="zh-TW" altLang="en-US" sz="1800" i="1" dirty="0">
                        <a:latin typeface="Cambria Math"/>
                      </a:rPr>
                      <m:t>一</m:t>
                    </m:r>
                    <m:r>
                      <a:rPr lang="zh-TW" altLang="en-US" sz="1800" b="0" i="1" dirty="0" smtClean="0">
                        <a:latin typeface="Cambria Math"/>
                      </a:rPr>
                      <m:t>個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zh-TW" altLang="en-US" sz="1800" i="1" dirty="0">
                        <a:latin typeface="Cambria Math"/>
                      </a:rPr>
                      <m:t>的單變數函數</m:t>
                    </m:r>
                    <m:r>
                      <a:rPr lang="zh-TW" altLang="en-US" sz="1800" b="0" i="1" dirty="0" smtClean="0">
                        <a:latin typeface="Cambria Math"/>
                      </a:rPr>
                      <m:t>。</m:t>
                    </m:r>
                  </m:oMath>
                </a14:m>
                <a:endParaRPr lang="en-US" altLang="zh-TW" sz="1800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 Box 14">
                <a:extLst>
                  <a:ext uri="{FF2B5EF4-FFF2-40B4-BE49-F238E27FC236}">
                    <a16:creationId xmlns:a16="http://schemas.microsoft.com/office/drawing/2014/main" id="{09BA7856-3DB8-0BDD-05F1-749C16629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6586" y="764106"/>
                <a:ext cx="7497330" cy="369332"/>
              </a:xfrm>
              <a:prstGeom prst="rect">
                <a:avLst/>
              </a:prstGeom>
              <a:blipFill>
                <a:blip r:embed="rId3"/>
                <a:stretch>
                  <a:fillRect l="-677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7">
                <a:extLst>
                  <a:ext uri="{FF2B5EF4-FFF2-40B4-BE49-F238E27FC236}">
                    <a16:creationId xmlns:a16="http://schemas.microsoft.com/office/drawing/2014/main" id="{5FDCA43E-E73E-6FFE-7344-F64FE2459D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7556" y="2671328"/>
                <a:ext cx="55335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在古典波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1800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/>
                  <a:t>就是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0 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時的瞬間波形。</a:t>
                </a:r>
                <a:endParaRPr lang="zh-TW" altLang="en-US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 Box 17">
                <a:extLst>
                  <a:ext uri="{FF2B5EF4-FFF2-40B4-BE49-F238E27FC236}">
                    <a16:creationId xmlns:a16="http://schemas.microsoft.com/office/drawing/2014/main" id="{5FDCA43E-E73E-6FFE-7344-F64FE2459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7556" y="2671328"/>
                <a:ext cx="5533522" cy="369332"/>
              </a:xfrm>
              <a:prstGeom prst="rect">
                <a:avLst/>
              </a:prstGeom>
              <a:blipFill>
                <a:blip r:embed="rId4"/>
                <a:stretch>
                  <a:fillRect l="-91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" descr="16_04_FigureB.jpg">
            <a:extLst>
              <a:ext uri="{FF2B5EF4-FFF2-40B4-BE49-F238E27FC236}">
                <a16:creationId xmlns:a16="http://schemas.microsoft.com/office/drawing/2014/main" id="{C4BF659A-AA49-E1AB-740A-F98B541474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4713"/>
          <a:stretch/>
        </p:blipFill>
        <p:spPr>
          <a:xfrm>
            <a:off x="1106586" y="1286274"/>
            <a:ext cx="3853885" cy="1211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0F055C4E-945B-7AD7-DDCF-D813F57A56ED}"/>
                  </a:ext>
                </a:extLst>
              </p:cNvPr>
              <p:cNvSpPr/>
              <p:nvPr/>
            </p:nvSpPr>
            <p:spPr>
              <a:xfrm>
                <a:off x="4016285" y="1338226"/>
                <a:ext cx="9864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dirty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i="1" dirty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0F055C4E-945B-7AD7-DDCF-D813F57A56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285" y="1338226"/>
                <a:ext cx="986487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3E9A9-54E1-F2E5-3EE6-7E9C85327DAA}"/>
                  </a:ext>
                </a:extLst>
              </p:cNvPr>
              <p:cNvSpPr txBox="1"/>
              <p:nvPr/>
            </p:nvSpPr>
            <p:spPr bwMode="auto">
              <a:xfrm>
                <a:off x="1089149" y="3107226"/>
                <a:ext cx="750573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在電子波</a:t>
                </a:r>
                <a:r>
                  <a:rPr lang="zh-TW" altLang="en-US" sz="1800" dirty="0">
                    <a:ea typeface="Cambria Math"/>
                  </a:rPr>
                  <a:t>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 smtClean="0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1800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dirty="0"/>
                  <a:t>就描述電子在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𝑡</m:t>
                    </m:r>
                    <m:r>
                      <a:rPr lang="en-US" altLang="zh-TW" i="1" dirty="0" smtClean="0">
                        <a:latin typeface="Cambria Math"/>
                      </a:rPr>
                      <m:t>=</m:t>
                    </m:r>
                    <m:r>
                      <a:rPr lang="en-US" altLang="zh-TW" i="1" dirty="0">
                        <a:latin typeface="Cambria Math"/>
                      </a:rPr>
                      <m:t>𝑡</m:t>
                    </m:r>
                    <m:r>
                      <a:rPr lang="en-US" altLang="zh-TW" i="1" baseline="-25000" dirty="0">
                        <a:latin typeface="Cambria Math"/>
                      </a:rPr>
                      <m:t>0 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</a:rPr>
                  <a:t>時的狀態，可稱為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</a:rPr>
                  <a:t>瞬間波函數</a:t>
                </a:r>
                <a:r>
                  <a:rPr lang="zh-TW" altLang="en-US" dirty="0">
                    <a:latin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3E9A9-54E1-F2E5-3EE6-7E9C85327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9149" y="3107226"/>
                <a:ext cx="7505737" cy="369332"/>
              </a:xfrm>
              <a:prstGeom prst="rect">
                <a:avLst/>
              </a:prstGeom>
              <a:blipFill>
                <a:blip r:embed="rId7"/>
                <a:stretch>
                  <a:fillRect l="-676" t="-6667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6452D4-11A9-01DF-8F9D-FB563480F81D}"/>
                  </a:ext>
                </a:extLst>
              </p:cNvPr>
              <p:cNvSpPr txBox="1"/>
              <p:nvPr/>
            </p:nvSpPr>
            <p:spPr bwMode="auto">
              <a:xfrm>
                <a:off x="1097556" y="3550025"/>
                <a:ext cx="750573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例如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 smtClean="0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,0 </m:t>
                        </m:r>
                      </m:e>
                    </m:d>
                  </m:oMath>
                </a14:m>
                <a:r>
                  <a:rPr lang="zh-TW" altLang="en-US" dirty="0"/>
                  <a:t>就描述電子在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𝑡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altLang="zh-TW" i="1" baseline="-25000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</a:rPr>
                  <a:t>時的瞬間波函數，也就是起始條件。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6452D4-11A9-01DF-8F9D-FB563480F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7556" y="3550025"/>
                <a:ext cx="7505737" cy="369332"/>
              </a:xfrm>
              <a:prstGeom prst="rect">
                <a:avLst/>
              </a:prstGeom>
              <a:blipFill>
                <a:blip r:embed="rId8"/>
                <a:stretch>
                  <a:fillRect l="-67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7FEE1A2-AE6B-8945-62AE-30B7F0A86DCC}"/>
              </a:ext>
            </a:extLst>
          </p:cNvPr>
          <p:cNvSpPr txBox="1"/>
          <p:nvPr/>
        </p:nvSpPr>
        <p:spPr bwMode="auto">
          <a:xfrm>
            <a:off x="1089149" y="3992825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如同古典波，接下來波型隨時間的演化，就由波方程式決定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E59978D-6BBE-E9D5-CA9E-AAE71D90CF81}"/>
                  </a:ext>
                </a:extLst>
              </p:cNvPr>
              <p:cNvSpPr txBox="1"/>
              <p:nvPr/>
            </p:nvSpPr>
            <p:spPr bwMode="auto">
              <a:xfrm>
                <a:off x="1106586" y="4428907"/>
                <a:ext cx="63897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電子波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隨時間的演化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 smtClean="0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l-GR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就由薛丁格方程式決定。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E59978D-6BBE-E9D5-CA9E-AAE71D90C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6586" y="4428907"/>
                <a:ext cx="6389764" cy="369332"/>
              </a:xfrm>
              <a:prstGeom prst="rect">
                <a:avLst/>
              </a:prstGeom>
              <a:blipFill>
                <a:blip r:embed="rId9"/>
                <a:stretch>
                  <a:fillRect l="-79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16_04_FigureA.jpg">
            <a:extLst>
              <a:ext uri="{FF2B5EF4-FFF2-40B4-BE49-F238E27FC236}">
                <a16:creationId xmlns:a16="http://schemas.microsoft.com/office/drawing/2014/main" id="{96C89764-06B5-AE6B-0192-64874CDFFF1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4" b="3770"/>
          <a:stretch/>
        </p:blipFill>
        <p:spPr>
          <a:xfrm>
            <a:off x="5490044" y="1113119"/>
            <a:ext cx="3240360" cy="15817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">
                <a:extLst>
                  <a:ext uri="{FF2B5EF4-FFF2-40B4-BE49-F238E27FC236}">
                    <a16:creationId xmlns:a16="http://schemas.microsoft.com/office/drawing/2014/main" id="{DFEB89EA-4573-4225-D0DD-67D26E819CDF}"/>
                  </a:ext>
                </a:extLst>
              </p:cNvPr>
              <p:cNvSpPr/>
              <p:nvPr/>
            </p:nvSpPr>
            <p:spPr>
              <a:xfrm>
                <a:off x="6666128" y="1032505"/>
                <a:ext cx="8881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1">
                <a:extLst>
                  <a:ext uri="{FF2B5EF4-FFF2-40B4-BE49-F238E27FC236}">
                    <a16:creationId xmlns:a16="http://schemas.microsoft.com/office/drawing/2014/main" id="{DFEB89EA-4573-4225-D0DD-67D26E819C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128" y="1032505"/>
                <a:ext cx="888192" cy="369332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FFB427D0-BF50-B9A4-7681-AD0E595CF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793" y="4864989"/>
            <a:ext cx="1930707" cy="17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are">
            <a:extLst>
              <a:ext uri="{FF2B5EF4-FFF2-40B4-BE49-F238E27FC236}">
                <a16:creationId xmlns:a16="http://schemas.microsoft.com/office/drawing/2014/main" id="{DA9049CE-336A-46CE-3669-344F61952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5" y="4971306"/>
            <a:ext cx="1607478" cy="160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96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0" grpId="0"/>
      <p:bldP spid="11" grpId="0"/>
      <p:bldP spid="12" grpId="0"/>
      <p:bldP spid="14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765072" y="806042"/>
                <a:ext cx="3512308" cy="4101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5072" y="806042"/>
                <a:ext cx="3512308" cy="4101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583" name="Rectangle 13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19" name="文字方塊 11"/>
          <p:cNvSpPr txBox="1">
            <a:spLocks noChangeArrowheads="1"/>
          </p:cNvSpPr>
          <p:nvPr/>
        </p:nvSpPr>
        <p:spPr bwMode="auto">
          <a:xfrm>
            <a:off x="690581" y="335216"/>
            <a:ext cx="48352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注意自由電子波有一特徵與一般波完全迥異：</a:t>
            </a: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730198" y="1209183"/>
            <a:ext cx="5455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cs typeface="Times New Roman" pitchFamily="18" charset="0"/>
              </a:rPr>
              <a:t>波函數的</a:t>
            </a:r>
            <a:r>
              <a:rPr lang="zh-TW" altLang="en-US" dirty="0">
                <a:solidFill>
                  <a:srgbClr val="FF0000"/>
                </a:solidFill>
              </a:rPr>
              <a:t>時間部分與空間部分可以分離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separable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22995D68-6316-881B-6A46-C5A60A7D6730}"/>
                  </a:ext>
                </a:extLst>
              </p:cNvPr>
              <p:cNvSpPr txBox="1"/>
              <p:nvPr/>
            </p:nvSpPr>
            <p:spPr bwMode="auto">
              <a:xfrm>
                <a:off x="763435" y="1583273"/>
                <a:ext cx="234314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22995D68-6316-881B-6A46-C5A60A7D6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3435" y="1583273"/>
                <a:ext cx="2343142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D9BDF622-C258-458D-92C4-7271ACB92E66}"/>
                  </a:ext>
                </a:extLst>
              </p:cNvPr>
              <p:cNvSpPr txBox="1"/>
              <p:nvPr/>
            </p:nvSpPr>
            <p:spPr bwMode="auto">
              <a:xfrm>
                <a:off x="791810" y="5135917"/>
                <a:ext cx="1739258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D9BDF622-C258-458D-92C4-7271ACB92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1810" y="5135917"/>
                <a:ext cx="173925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266DC52-BDF0-3D87-4D27-82579F34C5CC}"/>
              </a:ext>
            </a:extLst>
          </p:cNvPr>
          <p:cNvSpPr txBox="1"/>
          <p:nvPr/>
        </p:nvSpPr>
        <p:spPr bwMode="auto">
          <a:xfrm>
            <a:off x="694685" y="3507757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這個特徵比較接近駐波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6B5F76-5948-2949-1892-FDCC6E3484AF}"/>
              </a:ext>
            </a:extLst>
          </p:cNvPr>
          <p:cNvSpPr txBox="1"/>
          <p:nvPr/>
        </p:nvSpPr>
        <p:spPr bwMode="auto">
          <a:xfrm>
            <a:off x="765391" y="6132216"/>
            <a:ext cx="7463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這樣可以分離的量子波函數，稱為定態。它可測量的量都與時間無關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8" name="Picture 8" descr="http://free.yes81.net/userfiles/image/%E6%89%93%E5%9D%90.jpg">
            <a:extLst>
              <a:ext uri="{FF2B5EF4-FFF2-40B4-BE49-F238E27FC236}">
                <a16:creationId xmlns:a16="http://schemas.microsoft.com/office/drawing/2014/main" id="{50D48822-C5E3-B160-F286-9F62F85D6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322" y="260785"/>
            <a:ext cx="2160619" cy="172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0A3D38-3201-806E-FF3D-A9FDB5AD9E26}"/>
                  </a:ext>
                </a:extLst>
              </p:cNvPr>
              <p:cNvSpPr txBox="1"/>
              <p:nvPr/>
            </p:nvSpPr>
            <p:spPr bwMode="auto">
              <a:xfrm>
                <a:off x="689037" y="1982090"/>
                <a:ext cx="8115904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US" dirty="0" err="1"/>
                  <a:t>是時間為零時的瞬間波函數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/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zh-CN" alt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𝜔</m:t>
                        </m:r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 err="1"/>
                  <a:t>是未來的演化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evolution</a:t>
                </a:r>
                <a:r>
                  <a:rPr lang="en-US" dirty="0"/>
                  <a:t>。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0A3D38-3201-806E-FF3D-A9FDB5AD9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9037" y="1982090"/>
                <a:ext cx="8115904" cy="378245"/>
              </a:xfrm>
              <a:prstGeom prst="rect">
                <a:avLst/>
              </a:prstGeom>
              <a:blipFill>
                <a:blip r:embed="rId7"/>
                <a:stretch>
                  <a:fillRect t="-33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9AF6CB-1605-E72A-F3C5-D412DDE78AFA}"/>
                  </a:ext>
                </a:extLst>
              </p:cNvPr>
              <p:cNvSpPr txBox="1"/>
              <p:nvPr/>
            </p:nvSpPr>
            <p:spPr bwMode="auto">
              <a:xfrm>
                <a:off x="689037" y="2358659"/>
                <a:ext cx="52965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/>
                  <a:t>不同位置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 err="1"/>
                  <a:t>的起始條件與未來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err="1"/>
                  <a:t>的演化可分離</a:t>
                </a:r>
                <a:r>
                  <a:rPr lang="en-US" dirty="0"/>
                  <a:t>，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9AF6CB-1605-E72A-F3C5-D412DDE78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9037" y="2358659"/>
                <a:ext cx="5296554" cy="369332"/>
              </a:xfrm>
              <a:prstGeom prst="rect">
                <a:avLst/>
              </a:prstGeom>
              <a:blipFill>
                <a:blip r:embed="rId8"/>
                <a:stretch>
                  <a:fillRect l="-95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7C4606-F6E3-6151-CA64-8110478974BB}"/>
                  </a:ext>
                </a:extLst>
              </p:cNvPr>
              <p:cNvSpPr txBox="1"/>
              <p:nvPr/>
            </p:nvSpPr>
            <p:spPr bwMode="auto">
              <a:xfrm>
                <a:off x="677518" y="2724667"/>
                <a:ext cx="52965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表示</a:t>
                </a:r>
                <a:r>
                  <a:rPr lang="en-US" dirty="0" err="1"/>
                  <a:t>不同位置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/>
                  <a:t>的</a:t>
                </a:r>
                <a:r>
                  <a:rPr lang="en-US" dirty="0" err="1"/>
                  <a:t>波是用同樣方式、一起變化的</a:t>
                </a:r>
                <a:r>
                  <a:rPr lang="en-US" dirty="0"/>
                  <a:t>。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7C4606-F6E3-6151-CA64-811047897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518" y="2724667"/>
                <a:ext cx="5296554" cy="369332"/>
              </a:xfrm>
              <a:prstGeom prst="rect">
                <a:avLst/>
              </a:prstGeom>
              <a:blipFill>
                <a:blip r:embed="rId9"/>
                <a:stretch>
                  <a:fillRect l="-95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1FC6DDB-4232-1682-0B2B-4517AC6AC746}"/>
              </a:ext>
            </a:extLst>
          </p:cNvPr>
          <p:cNvSpPr txBox="1"/>
          <p:nvPr/>
        </p:nvSpPr>
        <p:spPr bwMode="auto">
          <a:xfrm>
            <a:off x="765391" y="4706640"/>
            <a:ext cx="43022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一般行進波波函數是無法分離的！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矩形 2">
                <a:extLst>
                  <a:ext uri="{FF2B5EF4-FFF2-40B4-BE49-F238E27FC236}">
                    <a16:creationId xmlns:a16="http://schemas.microsoft.com/office/drawing/2014/main" id="{F0089C1A-B4E6-A68F-6FCA-DA45D6869BA2}"/>
                  </a:ext>
                </a:extLst>
              </p:cNvPr>
              <p:cNvSpPr/>
              <p:nvPr/>
            </p:nvSpPr>
            <p:spPr>
              <a:xfrm>
                <a:off x="721104" y="3924642"/>
                <a:ext cx="194521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𝐴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𝑘𝑥</m:t>
                          </m:r>
                        </m:e>
                      </m:fun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5" name="矩形 2">
                <a:extLst>
                  <a:ext uri="{FF2B5EF4-FFF2-40B4-BE49-F238E27FC236}">
                    <a16:creationId xmlns:a16="http://schemas.microsoft.com/office/drawing/2014/main" id="{F0089C1A-B4E6-A68F-6FCA-DA45D6869B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104" y="3924642"/>
                <a:ext cx="194521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7" descr="D:\Downloads\Data\Halliday8E-Figure-solution\Figure\CH16\afg008.jpg">
            <a:extLst>
              <a:ext uri="{FF2B5EF4-FFF2-40B4-BE49-F238E27FC236}">
                <a16:creationId xmlns:a16="http://schemas.microsoft.com/office/drawing/2014/main" id="{8B222E04-3460-C9DD-9E34-214763594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67636"/>
            <a:ext cx="3158849" cy="172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E74F44-0788-CE12-97C7-CE531E85605E}"/>
              </a:ext>
            </a:extLst>
          </p:cNvPr>
          <p:cNvCxnSpPr/>
          <p:nvPr/>
        </p:nvCxnSpPr>
        <p:spPr>
          <a:xfrm>
            <a:off x="6320741" y="5004425"/>
            <a:ext cx="0" cy="208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709A38-20DE-E1C9-D84E-EBEA42DCE8BB}"/>
              </a:ext>
            </a:extLst>
          </p:cNvPr>
          <p:cNvCxnSpPr>
            <a:cxnSpLocks/>
          </p:cNvCxnSpPr>
          <p:nvPr/>
        </p:nvCxnSpPr>
        <p:spPr>
          <a:xfrm flipV="1">
            <a:off x="6536765" y="5004425"/>
            <a:ext cx="0" cy="208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6" descr="fig16">
            <a:extLst>
              <a:ext uri="{FF2B5EF4-FFF2-40B4-BE49-F238E27FC236}">
                <a16:creationId xmlns:a16="http://schemas.microsoft.com/office/drawing/2014/main" id="{0054748B-8B5D-F96C-86B4-57F329E95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46"/>
          <a:stretch>
            <a:fillRect/>
          </a:stretch>
        </p:blipFill>
        <p:spPr bwMode="auto">
          <a:xfrm>
            <a:off x="4471460" y="3091473"/>
            <a:ext cx="2087988" cy="121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fig16">
            <a:extLst>
              <a:ext uri="{FF2B5EF4-FFF2-40B4-BE49-F238E27FC236}">
                <a16:creationId xmlns:a16="http://schemas.microsoft.com/office/drawing/2014/main" id="{FCF6DE76-6D0C-9375-8545-8EF626B68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60" b="34882"/>
          <a:stretch/>
        </p:blipFill>
        <p:spPr bwMode="auto">
          <a:xfrm>
            <a:off x="6748132" y="3090184"/>
            <a:ext cx="2278861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EC07B1A-2565-CF6C-A8E3-973C9F811702}"/>
              </a:ext>
            </a:extLst>
          </p:cNvPr>
          <p:cNvCxnSpPr/>
          <p:nvPr/>
        </p:nvCxnSpPr>
        <p:spPr>
          <a:xfrm>
            <a:off x="5266685" y="3324911"/>
            <a:ext cx="0" cy="208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55D2C7-348A-C829-B412-87184A2D875A}"/>
              </a:ext>
            </a:extLst>
          </p:cNvPr>
          <p:cNvCxnSpPr/>
          <p:nvPr/>
        </p:nvCxnSpPr>
        <p:spPr>
          <a:xfrm>
            <a:off x="5796136" y="3324911"/>
            <a:ext cx="0" cy="208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75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9" grpId="0"/>
      <p:bldP spid="10" grpId="0"/>
      <p:bldP spid="14" grpId="0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011046" y="936625"/>
            <a:ext cx="3779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endParaRPr kumimoji="0"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1020570" y="2430463"/>
            <a:ext cx="75118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給定起始條件，未來的波函數原則上可以完全被決定，沒有不確定性！</a:t>
            </a: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1020571" y="2857825"/>
            <a:ext cx="525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但複數波函數不是可以測量的物理量。</a:t>
            </a: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1020571" y="4158942"/>
            <a:ext cx="6911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因此波強度對單次實驗雖然無法預測，但能預測機率。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033830" y="1484784"/>
                <a:ext cx="303531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3830" y="1484784"/>
                <a:ext cx="3035318" cy="64812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1763688" y="5571549"/>
                <a:ext cx="352109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𝐼</m:t>
                      </m:r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5571549"/>
                <a:ext cx="352109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00F29A3D-BFF6-EA43-9EA7-A3AFBAE4E1F3}"/>
                  </a:ext>
                </a:extLst>
              </p:cNvPr>
              <p:cNvSpPr txBox="1"/>
              <p:nvPr/>
            </p:nvSpPr>
            <p:spPr bwMode="auto">
              <a:xfrm>
                <a:off x="1020571" y="5117766"/>
                <a:ext cx="527977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0" lang="zh-TW" altLang="en-US" dirty="0">
                    <a:solidFill>
                      <a:schemeClr val="tx1"/>
                    </a:solidFill>
                    <a:latin typeface="Calibri" pitchFamily="34" charset="0"/>
                  </a:rPr>
                  <a:t>波強度可以以波</a:t>
                </a:r>
                <a:r>
                  <a:rPr lang="zh-CN" altLang="en-US" dirty="0">
                    <a:solidFill>
                      <a:schemeClr val="tx1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函數的絕對值平方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l-GR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計算。</a:t>
                </a:r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00F29A3D-BFF6-EA43-9EA7-A3AFBAE4E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0571" y="5117766"/>
                <a:ext cx="5279779" cy="369332"/>
              </a:xfrm>
              <a:prstGeom prst="rect">
                <a:avLst/>
              </a:prstGeom>
              <a:blipFill>
                <a:blip r:embed="rId4"/>
                <a:stretch>
                  <a:fillRect l="-959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8">
            <a:extLst>
              <a:ext uri="{FF2B5EF4-FFF2-40B4-BE49-F238E27FC236}">
                <a16:creationId xmlns:a16="http://schemas.microsoft.com/office/drawing/2014/main" id="{44765BCB-0E54-6163-FDF7-E5609AD41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571" y="3716047"/>
            <a:ext cx="721057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實驗顯示：波強度正比於以電子束進行實驗得到的分布，應可觀測。</a:t>
            </a:r>
          </a:p>
        </p:txBody>
      </p:sp>
    </p:spTree>
    <p:extLst>
      <p:ext uri="{BB962C8B-B14F-4D97-AF65-F5344CB8AC3E}">
        <p14:creationId xmlns:p14="http://schemas.microsoft.com/office/powerpoint/2010/main" val="414857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439" name="Text Box 6"/>
              <p:cNvSpPr txBox="1">
                <a:spLocks noChangeArrowheads="1"/>
              </p:cNvSpPr>
              <p:nvPr/>
            </p:nvSpPr>
            <p:spPr bwMode="auto">
              <a:xfrm>
                <a:off x="969094" y="996752"/>
                <a:ext cx="68076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時間為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的瞬間</m:t>
                    </m:r>
                  </m:oMath>
                </a14:m>
                <a:r>
                  <a:rPr lang="zh-TW" altLang="en-US" dirty="0"/>
                  <a:t>在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𝑑𝑥</m:t>
                    </m:r>
                  </m:oMath>
                </a14:m>
                <a:r>
                  <a:rPr lang="zh-TW" altLang="en-US" dirty="0"/>
                  <a:t>之間發現該粒子的機率，可以寫成：</a:t>
                </a:r>
              </a:p>
            </p:txBody>
          </p:sp>
        </mc:Choice>
        <mc:Fallback xmlns="">
          <p:sp>
            <p:nvSpPr>
              <p:cNvPr id="18439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094" y="996752"/>
                <a:ext cx="6807601" cy="369332"/>
              </a:xfrm>
              <a:prstGeom prst="rect">
                <a:avLst/>
              </a:prstGeom>
              <a:blipFill>
                <a:blip r:embed="rId2"/>
                <a:stretch>
                  <a:fillRect l="-74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440" name="Picture 7" descr="4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2"/>
          <a:stretch>
            <a:fillRect/>
          </a:stretch>
        </p:blipFill>
        <p:spPr bwMode="auto">
          <a:xfrm>
            <a:off x="1009893" y="2672331"/>
            <a:ext cx="30607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441" name="Text Box 9"/>
              <p:cNvSpPr txBox="1">
                <a:spLocks noChangeArrowheads="1"/>
              </p:cNvSpPr>
              <p:nvPr/>
            </p:nvSpPr>
            <p:spPr bwMode="auto">
              <a:xfrm>
                <a:off x="2965813" y="6075018"/>
                <a:ext cx="597666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將機率密度積分，可以得在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𝑏</m:t>
                    </m:r>
                  </m:oMath>
                </a14:m>
                <a:r>
                  <a:rPr lang="zh-TW" altLang="en-US" dirty="0"/>
                  <a:t>之間發現該粒子的機率。</a:t>
                </a:r>
              </a:p>
            </p:txBody>
          </p:sp>
        </mc:Choice>
        <mc:Fallback xmlns="">
          <p:sp>
            <p:nvSpPr>
              <p:cNvPr id="18441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5813" y="6075018"/>
                <a:ext cx="5976664" cy="369332"/>
              </a:xfrm>
              <a:prstGeom prst="rect">
                <a:avLst/>
              </a:prstGeom>
              <a:blipFill>
                <a:blip r:embed="rId4"/>
                <a:stretch>
                  <a:fillRect l="-84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42" name="Rectangle 13"/>
          <p:cNvSpPr>
            <a:spLocks noChangeArrowheads="1"/>
          </p:cNvSpPr>
          <p:nvPr/>
        </p:nvSpPr>
        <p:spPr bwMode="auto">
          <a:xfrm>
            <a:off x="2522781" y="3717033"/>
            <a:ext cx="142875" cy="161912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8443" name="Picture 7" descr="D:\Downloads\Data\Knight\Media\Chapter40\Images\40_07Figure-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08920"/>
            <a:ext cx="3120362" cy="290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977118" y="1837214"/>
                <a:ext cx="5374869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𝑑𝑥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𝑑𝑥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7118" y="1837214"/>
                <a:ext cx="537486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007711" y="5785482"/>
                <a:ext cx="1849737" cy="93262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𝑏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m:rPr>
                              <m:nor/>
                            </m:rPr>
                            <a:rPr lang="zh-CN" altLang="en-US" dirty="0"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7711" y="5785482"/>
                <a:ext cx="1849737" cy="932628"/>
              </a:xfrm>
              <a:prstGeom prst="rect">
                <a:avLst/>
              </a:prstGeom>
              <a:blipFill>
                <a:blip r:embed="rId7"/>
                <a:stretch>
                  <a:fillRect l="-46259" t="-105405" b="-16621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4499992" y="5661249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有時會以點的數目來表示機率大小！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6F3DBFB6-ABC2-128D-D23A-9450B4B3E25F}"/>
                  </a:ext>
                </a:extLst>
              </p:cNvPr>
              <p:cNvSpPr txBox="1"/>
              <p:nvPr/>
            </p:nvSpPr>
            <p:spPr bwMode="auto">
              <a:xfrm>
                <a:off x="969094" y="2206546"/>
                <a:ext cx="69872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此瞬間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的波函數絕對值平方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l-GR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就是</a:t>
                </a:r>
                <a:r>
                  <a:rPr lang="zh-CN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此瞬間的</a:t>
                </a:r>
                <a:r>
                  <a:rPr lang="zh-CN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機率密度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6F3DBFB6-ABC2-128D-D23A-9450B4B3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094" y="2206546"/>
                <a:ext cx="6987282" cy="369332"/>
              </a:xfrm>
              <a:prstGeom prst="rect">
                <a:avLst/>
              </a:prstGeom>
              <a:blipFill>
                <a:blip r:embed="rId8"/>
                <a:stretch>
                  <a:fillRect l="-726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56AA022-5CB0-DBFD-047A-44C6F05E869E}"/>
              </a:ext>
            </a:extLst>
          </p:cNvPr>
          <p:cNvSpPr txBox="1"/>
          <p:nvPr/>
        </p:nvSpPr>
        <p:spPr bwMode="auto">
          <a:xfrm>
            <a:off x="2857448" y="188485"/>
            <a:ext cx="2362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波函數的機率解釋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0105FF-96F4-513D-C687-FD16F976ECD3}"/>
                  </a:ext>
                </a:extLst>
              </p:cNvPr>
              <p:cNvSpPr txBox="1"/>
              <p:nvPr/>
            </p:nvSpPr>
            <p:spPr bwMode="auto">
              <a:xfrm>
                <a:off x="2282302" y="5266013"/>
                <a:ext cx="2356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0105FF-96F4-513D-C687-FD16F976E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2302" y="5266013"/>
                <a:ext cx="235640" cy="369332"/>
              </a:xfrm>
              <a:prstGeom prst="rect">
                <a:avLst/>
              </a:prstGeom>
              <a:blipFill>
                <a:blip r:embed="rId9"/>
                <a:stretch>
                  <a:fillRect r="-1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B3EDC5-0194-E1C8-C878-7C162F7DF2D6}"/>
                  </a:ext>
                </a:extLst>
              </p:cNvPr>
              <p:cNvSpPr txBox="1"/>
              <p:nvPr/>
            </p:nvSpPr>
            <p:spPr bwMode="auto">
              <a:xfrm>
                <a:off x="2465656" y="5276393"/>
                <a:ext cx="96336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𝑑𝑥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B3EDC5-0194-E1C8-C878-7C162F7DF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5656" y="5276393"/>
                <a:ext cx="96336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9" descr="http://www.aip.org/history/heisenberg/images/borna1.jpg">
            <a:extLst>
              <a:ext uri="{FF2B5EF4-FFF2-40B4-BE49-F238E27FC236}">
                <a16:creationId xmlns:a16="http://schemas.microsoft.com/office/drawing/2014/main" id="{87E25A06-F305-4F32-FE57-1B74DEF71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54" y="391566"/>
            <a:ext cx="1181265" cy="174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6">
                <a:extLst>
                  <a:ext uri="{FF2B5EF4-FFF2-40B4-BE49-F238E27FC236}">
                    <a16:creationId xmlns:a16="http://schemas.microsoft.com/office/drawing/2014/main" id="{811DDC17-9D94-73FD-2CA7-CFD6D9A578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986" y="1417991"/>
                <a:ext cx="619075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（意思就是位置在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附近，不準度大約是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𝑑𝑥</m:t>
                    </m:r>
                  </m:oMath>
                </a14:m>
                <a:r>
                  <a:rPr lang="zh-TW" altLang="en-US" dirty="0"/>
                  <a:t>）</a:t>
                </a:r>
              </a:p>
            </p:txBody>
          </p:sp>
        </mc:Choice>
        <mc:Fallback xmlns="">
          <p:sp>
            <p:nvSpPr>
              <p:cNvPr id="5" name="Text Box 6">
                <a:extLst>
                  <a:ext uri="{FF2B5EF4-FFF2-40B4-BE49-F238E27FC236}">
                    <a16:creationId xmlns:a16="http://schemas.microsoft.com/office/drawing/2014/main" id="{811DDC17-9D94-73FD-2CA7-CFD6D9A57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986" y="1417991"/>
                <a:ext cx="6190759" cy="369332"/>
              </a:xfrm>
              <a:prstGeom prst="rect">
                <a:avLst/>
              </a:prstGeom>
              <a:blipFill>
                <a:blip r:embed="rId12"/>
                <a:stretch>
                  <a:fillRect l="-82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6555F19E-D407-88EE-99BB-5F2D129118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8661" y="579194"/>
                <a:ext cx="68076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是連續變數</m:t>
                    </m:r>
                  </m:oMath>
                </a14:m>
                <a:r>
                  <a:rPr lang="zh-TW" altLang="en-US" dirty="0"/>
                  <a:t>，所以機率大小是以機率密度表示！</a:t>
                </a:r>
              </a:p>
            </p:txBody>
          </p:sp>
        </mc:Choice>
        <mc:Fallback xmlns="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6555F19E-D407-88EE-99BB-5F2D12911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8661" y="579194"/>
                <a:ext cx="6807601" cy="369332"/>
              </a:xfrm>
              <a:prstGeom prst="rect">
                <a:avLst/>
              </a:prstGeom>
              <a:blipFill>
                <a:blip r:embed="rId1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458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/>
      <p:bldP spid="13" grpId="0" animBg="1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758675" y="1941974"/>
            <a:ext cx="4175125" cy="38163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4" name="Text Box 4"/>
              <p:cNvSpPr txBox="1">
                <a:spLocks noChangeArrowheads="1"/>
              </p:cNvSpPr>
              <p:nvPr/>
            </p:nvSpPr>
            <p:spPr bwMode="auto">
              <a:xfrm>
                <a:off x="714225" y="1366307"/>
                <a:ext cx="58134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在複數平面上表示</a:t>
                </a:r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，</a:t>
                </a:r>
                <a14:m>
                  <m:oMath xmlns:m="http://schemas.openxmlformats.org/officeDocument/2006/math">
                    <m:r>
                      <a:rPr kumimoji="0"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kumimoji="0" lang="zh-TW" altLang="en-US" sz="1800" i="1" dirty="0">
                    <a:solidFill>
                      <a:srgbClr val="FF0000"/>
                    </a:solidFill>
                    <a:cs typeface="Times New Roman" pitchFamily="18" charset="0"/>
                  </a:rPr>
                  <a:t> </a:t>
                </a:r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決定絕對值，</a:t>
                </a:r>
                <a14:m>
                  <m:oMath xmlns:m="http://schemas.openxmlformats.org/officeDocument/2006/math">
                    <m:r>
                      <a:rPr kumimoji="0" lang="el-GR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kumimoji="0" lang="zh-TW" altLang="en-US" sz="1800" i="1" dirty="0">
                    <a:solidFill>
                      <a:srgbClr val="FF0000"/>
                    </a:solidFill>
                    <a:cs typeface="Times New Roman" pitchFamily="18" charset="0"/>
                  </a:rPr>
                  <a:t> </a:t>
                </a:r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決定幅角</a:t>
                </a:r>
                <a:endParaRPr kumimoji="0" lang="en-US" altLang="zh-TW" sz="1800" dirty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127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225" y="1366307"/>
                <a:ext cx="5813425" cy="369332"/>
              </a:xfrm>
              <a:prstGeom prst="rect">
                <a:avLst/>
              </a:prstGeom>
              <a:blipFill>
                <a:blip r:embed="rId2"/>
                <a:stretch>
                  <a:fillRect l="-87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5" name="Line 5"/>
          <p:cNvSpPr>
            <a:spLocks noChangeShapeType="1"/>
          </p:cNvSpPr>
          <p:nvPr/>
        </p:nvSpPr>
        <p:spPr bwMode="auto">
          <a:xfrm>
            <a:off x="901550" y="4029537"/>
            <a:ext cx="3457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76" name="Line 6"/>
          <p:cNvSpPr>
            <a:spLocks noChangeShapeType="1"/>
          </p:cNvSpPr>
          <p:nvPr/>
        </p:nvSpPr>
        <p:spPr bwMode="auto">
          <a:xfrm flipV="1">
            <a:off x="2558900" y="2156287"/>
            <a:ext cx="0" cy="3241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77" name="Line 7"/>
          <p:cNvSpPr>
            <a:spLocks noChangeShapeType="1"/>
          </p:cNvSpPr>
          <p:nvPr/>
        </p:nvSpPr>
        <p:spPr bwMode="auto">
          <a:xfrm flipV="1">
            <a:off x="2558900" y="3022491"/>
            <a:ext cx="1584325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78" name="Text Box 9"/>
          <p:cNvSpPr txBox="1">
            <a:spLocks noChangeArrowheads="1"/>
          </p:cNvSpPr>
          <p:nvPr/>
        </p:nvSpPr>
        <p:spPr bwMode="auto">
          <a:xfrm>
            <a:off x="3133575" y="3597737"/>
            <a:ext cx="647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l-GR" altLang="zh-TW" sz="2000">
                <a:solidFill>
                  <a:srgbClr val="000000"/>
                </a:solidFill>
                <a:latin typeface="新細明體" charset="-120"/>
              </a:rPr>
              <a:t>θ</a:t>
            </a:r>
          </a:p>
        </p:txBody>
      </p:sp>
      <p:graphicFrame>
        <p:nvGraphicFramePr>
          <p:cNvPr id="11268" name="Object 10"/>
          <p:cNvGraphicFramePr>
            <a:graphicFrameLocks noChangeAspect="1"/>
          </p:cNvGraphicFramePr>
          <p:nvPr/>
        </p:nvGraphicFramePr>
        <p:xfrm>
          <a:off x="3062138" y="3021474"/>
          <a:ext cx="374650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64880" imgH="203040" progId="Equation.3">
                  <p:embed/>
                </p:oleObj>
              </mc:Choice>
              <mc:Fallback>
                <p:oleObj name="方程式" r:id="rId3" imgW="164880" imgH="203040" progId="Equation.3">
                  <p:embed/>
                  <p:pic>
                    <p:nvPicPr>
                      <p:cNvPr id="1126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2138" y="3021474"/>
                        <a:ext cx="374650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9" name="Line 11"/>
          <p:cNvSpPr>
            <a:spLocks noChangeShapeType="1"/>
          </p:cNvSpPr>
          <p:nvPr/>
        </p:nvSpPr>
        <p:spPr bwMode="auto">
          <a:xfrm>
            <a:off x="3278038" y="3381837"/>
            <a:ext cx="730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80" name="Text Box 13"/>
          <p:cNvSpPr txBox="1">
            <a:spLocks noChangeArrowheads="1"/>
          </p:cNvSpPr>
          <p:nvPr/>
        </p:nvSpPr>
        <p:spPr bwMode="auto">
          <a:xfrm>
            <a:off x="4430563" y="3813637"/>
            <a:ext cx="720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800">
                <a:solidFill>
                  <a:srgbClr val="000000"/>
                </a:solidFill>
                <a:latin typeface="Calibri" pitchFamily="34" charset="0"/>
              </a:rPr>
              <a:t>Re</a:t>
            </a:r>
            <a:endParaRPr kumimoji="0" lang="zh-TW" altLang="en-US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281" name="Text Box 14"/>
          <p:cNvSpPr txBox="1">
            <a:spLocks noChangeArrowheads="1"/>
          </p:cNvSpPr>
          <p:nvPr/>
        </p:nvSpPr>
        <p:spPr bwMode="auto">
          <a:xfrm>
            <a:off x="1982638" y="1940387"/>
            <a:ext cx="576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800">
                <a:solidFill>
                  <a:srgbClr val="000000"/>
                </a:solidFill>
                <a:latin typeface="Calibri" pitchFamily="34" charset="0"/>
              </a:rPr>
              <a:t>Im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82" name="文字方塊 16"/>
              <p:cNvSpPr txBox="1">
                <a:spLocks noChangeArrowheads="1"/>
              </p:cNvSpPr>
              <p:nvPr/>
            </p:nvSpPr>
            <p:spPr bwMode="auto">
              <a:xfrm>
                <a:off x="714225" y="308437"/>
                <a:ext cx="581342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sz="1800" dirty="0">
                    <a:solidFill>
                      <a:srgbClr val="000000"/>
                    </a:solidFill>
                  </a:rPr>
                  <a:t>我們可以更進一步定義複數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</a:rPr>
                  <a:t>的指數函數：</a:t>
                </a:r>
              </a:p>
            </p:txBody>
          </p:sp>
        </mc:Choice>
        <mc:Fallback xmlns="">
          <p:sp>
            <p:nvSpPr>
              <p:cNvPr id="11282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225" y="308437"/>
                <a:ext cx="5813424" cy="369332"/>
              </a:xfrm>
              <a:prstGeom prst="rect">
                <a:avLst/>
              </a:prstGeom>
              <a:blipFill>
                <a:blip r:embed="rId5"/>
                <a:stretch>
                  <a:fillRect l="-87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sz="180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5076056" y="5085184"/>
                <a:ext cx="2308324" cy="62555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5085184"/>
                <a:ext cx="2308324" cy="62555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6224362" y="838184"/>
                <a:ext cx="2285434" cy="38145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sz="18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CN" altLang="en-US" sz="18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4362" y="838184"/>
                <a:ext cx="2285434" cy="3814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758675" y="5902811"/>
            <a:ext cx="7056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prstClr val="black"/>
                </a:solidFill>
                <a:cs typeface="Times New Roman" pitchFamily="18" charset="0"/>
              </a:rPr>
              <a:t>所以，</a:t>
            </a:r>
            <a:r>
              <a:rPr lang="zh-CN" altLang="en-US" sz="1800" dirty="0">
                <a:solidFill>
                  <a:prstClr val="black"/>
                </a:solidFill>
                <a:cs typeface="Times New Roman" pitchFamily="18" charset="0"/>
              </a:rPr>
              <a:t>複</a:t>
            </a:r>
            <a:r>
              <a:rPr lang="zh-TW" altLang="en-US" sz="1800" dirty="0">
                <a:solidFill>
                  <a:prstClr val="black"/>
                </a:solidFill>
                <a:cs typeface="Times New Roman" pitchFamily="18" charset="0"/>
              </a:rPr>
              <a:t>數的指數函數，所有的微分都與自己成正比！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744887" y="790243"/>
                <a:ext cx="4288162" cy="38145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zh-CN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𝛼</m:t>
                          </m:r>
                        </m:sup>
                      </m:sSup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</m:sSup>
                      <m:d>
                        <m:d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sz="18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4887" y="790243"/>
                <a:ext cx="4288162" cy="3814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5098926" y="1968923"/>
                <a:ext cx="1125436" cy="40498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</m:sup>
                          </m:sSup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sz="18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8926" y="1968923"/>
                <a:ext cx="1125436" cy="4049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5098926" y="2527185"/>
                <a:ext cx="1474571" cy="40498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𝑎</m:t>
                              </m:r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</m:sup>
                          </m:sSup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CN" altLang="en-US" sz="18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8926" y="2527185"/>
                <a:ext cx="1474571" cy="4049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5076056" y="3086370"/>
                <a:ext cx="180818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𝑚𝑛</m:t>
                          </m:r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zh-CN" altLang="en-US" sz="18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3086370"/>
                <a:ext cx="180818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6">
                <a:extLst>
                  <a:ext uri="{FF2B5EF4-FFF2-40B4-BE49-F238E27FC236}">
                    <a16:creationId xmlns:a16="http://schemas.microsoft.com/office/drawing/2014/main" id="{AB2F3815-7ADE-EB5A-FDF3-45876DE2CDB1}"/>
                  </a:ext>
                </a:extLst>
              </p:cNvPr>
              <p:cNvSpPr txBox="1"/>
              <p:nvPr/>
            </p:nvSpPr>
            <p:spPr bwMode="auto">
              <a:xfrm>
                <a:off x="2810716" y="4576654"/>
                <a:ext cx="599061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altLang="zh-CN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zh-CN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𝐵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𝐵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𝐴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6">
                <a:extLst>
                  <a:ext uri="{FF2B5EF4-FFF2-40B4-BE49-F238E27FC236}">
                    <a16:creationId xmlns:a16="http://schemas.microsoft.com/office/drawing/2014/main" id="{AB2F3815-7ADE-EB5A-FDF3-45876DE2C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0716" y="4576654"/>
                <a:ext cx="599061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91782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4354145" y="3773247"/>
            <a:ext cx="357541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機率密度的總積分必需等於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19460" name="Picture 12" descr="D:\Downloads\Data\Knight\Media\Chapter40\Images\40_08Figureb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4"/>
          <a:stretch>
            <a:fillRect/>
          </a:stretch>
        </p:blipFill>
        <p:spPr bwMode="auto">
          <a:xfrm>
            <a:off x="1755407" y="1222676"/>
            <a:ext cx="51974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文字方塊 12"/>
          <p:cNvSpPr txBox="1">
            <a:spLocks noChangeArrowheads="1"/>
          </p:cNvSpPr>
          <p:nvPr/>
        </p:nvSpPr>
        <p:spPr bwMode="auto">
          <a:xfrm>
            <a:off x="1706424" y="4646545"/>
            <a:ext cx="4464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歸一化條件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Normalization Condition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2" name="矩形 15"/>
          <p:cNvSpPr>
            <a:spLocks noChangeArrowheads="1"/>
          </p:cNvSpPr>
          <p:nvPr/>
        </p:nvSpPr>
        <p:spPr bwMode="auto">
          <a:xfrm>
            <a:off x="1694550" y="5079892"/>
            <a:ext cx="70270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這個是</a:t>
            </a:r>
            <a:r>
              <a:rPr lang="zh-TW" altLang="en-US" dirty="0"/>
              <a:t>電子</a:t>
            </a:r>
            <a:r>
              <a:rPr lang="zh-TW" altLang="zh-TW" dirty="0"/>
              <a:t>波函數在薛丁格方程式以外必須滿足的額外的條件</a:t>
            </a:r>
            <a:r>
              <a:rPr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1800638" y="3520629"/>
                <a:ext cx="2388090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m:rPr>
                              <m:nor/>
                            </m:rPr>
                            <a:rPr lang="zh-CN" altLang="en-US" dirty="0"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00638" y="3520629"/>
                <a:ext cx="2388090" cy="901914"/>
              </a:xfrm>
              <a:prstGeom prst="rect">
                <a:avLst/>
              </a:prstGeom>
              <a:blipFill>
                <a:blip r:embed="rId3"/>
                <a:stretch>
                  <a:fillRect l="-32275" t="-112676" b="-1732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1318B9A2-E729-3BD3-3101-749DE5277EB3}"/>
              </a:ext>
            </a:extLst>
          </p:cNvPr>
          <p:cNvSpPr txBox="1"/>
          <p:nvPr/>
        </p:nvSpPr>
        <p:spPr bwMode="auto">
          <a:xfrm>
            <a:off x="1695261" y="5925585"/>
            <a:ext cx="49388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但總機率是不是會隨時間變化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47A03558-79D7-A87B-022B-64CE8BF2E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407" y="708644"/>
            <a:ext cx="496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發現該粒子的總機率必需等於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46C53-F7D7-831F-C33F-B9F9A8B4BA70}"/>
              </a:ext>
            </a:extLst>
          </p:cNvPr>
          <p:cNvSpPr txBox="1"/>
          <p:nvPr/>
        </p:nvSpPr>
        <p:spPr bwMode="auto">
          <a:xfrm>
            <a:off x="1706424" y="5491206"/>
            <a:ext cx="5768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光子或會衰變生成的粒子就不滿足此條件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431553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579B40-5BEA-EEE2-6661-BD1E36DD5C90}"/>
              </a:ext>
            </a:extLst>
          </p:cNvPr>
          <p:cNvSpPr txBox="1"/>
          <p:nvPr/>
        </p:nvSpPr>
        <p:spPr bwMode="auto">
          <a:xfrm>
            <a:off x="4923544" y="4869160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Probability Current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2B068-1018-8048-F8FD-44C346C9FCBC}"/>
              </a:ext>
            </a:extLst>
          </p:cNvPr>
          <p:cNvSpPr txBox="1"/>
          <p:nvPr/>
        </p:nvSpPr>
        <p:spPr bwMode="auto">
          <a:xfrm>
            <a:off x="834184" y="222099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計算機率密度的時變率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33ABC4-0600-1F3F-4CCD-87F3CABCCB84}"/>
                  </a:ext>
                </a:extLst>
              </p:cNvPr>
              <p:cNvSpPr txBox="1"/>
              <p:nvPr/>
            </p:nvSpPr>
            <p:spPr bwMode="auto">
              <a:xfrm>
                <a:off x="5719627" y="4023337"/>
                <a:ext cx="1580754" cy="52668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33ABC4-0600-1F3F-4CCD-87F3CABCC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9627" y="4023337"/>
                <a:ext cx="1580754" cy="526683"/>
              </a:xfrm>
              <a:prstGeom prst="rect">
                <a:avLst/>
              </a:prstGeom>
              <a:blipFill>
                <a:blip r:embed="rId2"/>
                <a:stretch>
                  <a:fillRect l="-3175" t="-2326" r="-2381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54A60824-3872-1B16-4AD5-C36EAB83D19F}"/>
                  </a:ext>
                </a:extLst>
              </p:cNvPr>
              <p:cNvSpPr txBox="1"/>
              <p:nvPr/>
            </p:nvSpPr>
            <p:spPr bwMode="auto">
              <a:xfrm>
                <a:off x="815236" y="654218"/>
                <a:ext cx="5896173" cy="62081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54A60824-3872-1B16-4AD5-C36EAB83D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236" y="654218"/>
                <a:ext cx="5896173" cy="620811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B920A508-DA26-9618-704E-E906B407A84D}"/>
                  </a:ext>
                </a:extLst>
              </p:cNvPr>
              <p:cNvSpPr txBox="1"/>
              <p:nvPr/>
            </p:nvSpPr>
            <p:spPr bwMode="auto">
              <a:xfrm>
                <a:off x="834184" y="1671836"/>
                <a:ext cx="2875915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B920A508-DA26-9618-704E-E906B407A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4184" y="1671836"/>
                <a:ext cx="2875915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4B2FAB95-E644-97F8-F78A-702F7E0B6A1B}"/>
                  </a:ext>
                </a:extLst>
              </p:cNvPr>
              <p:cNvSpPr txBox="1"/>
              <p:nvPr/>
            </p:nvSpPr>
            <p:spPr bwMode="auto">
              <a:xfrm>
                <a:off x="4031857" y="1671836"/>
                <a:ext cx="3350725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4B2FAB95-E644-97F8-F78A-702F7E0B6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1857" y="1671836"/>
                <a:ext cx="3350725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5BC6DB3E-95C7-69F2-E7EC-C35B91596D28}"/>
                  </a:ext>
                </a:extLst>
              </p:cNvPr>
              <p:cNvSpPr txBox="1"/>
              <p:nvPr/>
            </p:nvSpPr>
            <p:spPr bwMode="auto">
              <a:xfrm>
                <a:off x="107504" y="2759788"/>
                <a:ext cx="8942192" cy="72032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5BC6DB3E-95C7-69F2-E7EC-C35B91596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504" y="2759788"/>
                <a:ext cx="8942192" cy="7203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0F9A51E-68C3-6809-7EF6-B9CCB02BD337}"/>
                  </a:ext>
                </a:extLst>
              </p:cNvPr>
              <p:cNvSpPr txBox="1"/>
              <p:nvPr/>
            </p:nvSpPr>
            <p:spPr bwMode="auto">
              <a:xfrm>
                <a:off x="937375" y="3941074"/>
                <a:ext cx="2351413" cy="61901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0F9A51E-68C3-6809-7EF6-B9CCB02BD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375" y="3941074"/>
                <a:ext cx="2351413" cy="619016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49DBDA01-51B4-C4F3-DA89-0CF601828556}"/>
                  </a:ext>
                </a:extLst>
              </p:cNvPr>
              <p:cNvSpPr txBox="1"/>
              <p:nvPr/>
            </p:nvSpPr>
            <p:spPr bwMode="auto">
              <a:xfrm>
                <a:off x="937374" y="4740471"/>
                <a:ext cx="3818546" cy="62671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49DBDA01-51B4-C4F3-DA89-0CF601828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374" y="4740471"/>
                <a:ext cx="3818546" cy="626710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DBFCB234-FF40-DB52-1EA6-D9701135E299}"/>
                  </a:ext>
                </a:extLst>
              </p:cNvPr>
              <p:cNvSpPr txBox="1"/>
              <p:nvPr/>
            </p:nvSpPr>
            <p:spPr bwMode="auto">
              <a:xfrm>
                <a:off x="945870" y="5813603"/>
                <a:ext cx="4324517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DBFCB234-FF40-DB52-1EA6-D9701135E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870" y="5813603"/>
                <a:ext cx="4324517" cy="901914"/>
              </a:xfrm>
              <a:prstGeom prst="rect">
                <a:avLst/>
              </a:prstGeom>
              <a:blipFill>
                <a:blip r:embed="rId9"/>
                <a:stretch>
                  <a:fillRect l="-11696"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FBDD482-BC27-BF54-616C-D21971B2AEAC}"/>
              </a:ext>
            </a:extLst>
          </p:cNvPr>
          <p:cNvSpPr txBox="1"/>
          <p:nvPr/>
        </p:nvSpPr>
        <p:spPr bwMode="auto">
          <a:xfrm>
            <a:off x="834184" y="1302504"/>
            <a:ext cx="3921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薛丁格方程式給出波函數的時變率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9CBA80-908A-FA08-1FF0-8EBBCF17450F}"/>
              </a:ext>
            </a:extLst>
          </p:cNvPr>
          <p:cNvSpPr txBox="1"/>
          <p:nvPr/>
        </p:nvSpPr>
        <p:spPr bwMode="auto">
          <a:xfrm>
            <a:off x="834183" y="2378513"/>
            <a:ext cx="46694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代入前式，有位能的第二項會消掉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4AD8F8-15B3-4222-685C-1D915FAE095D}"/>
              </a:ext>
            </a:extLst>
          </p:cNvPr>
          <p:cNvSpPr txBox="1"/>
          <p:nvPr/>
        </p:nvSpPr>
        <p:spPr bwMode="auto">
          <a:xfrm>
            <a:off x="815236" y="3507398"/>
            <a:ext cx="7586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機率密度的時變率等於一個量的空間微分，這與電荷守恆式一樣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4240219-F4CE-492C-11FF-6828216EB48F}"/>
                  </a:ext>
                </a:extLst>
              </p:cNvPr>
              <p:cNvSpPr txBox="1"/>
              <p:nvPr/>
            </p:nvSpPr>
            <p:spPr bwMode="auto">
              <a:xfrm>
                <a:off x="945869" y="5367181"/>
                <a:ext cx="80183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取機率密度時變率的全空間積分，右手邊會出現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±∞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的差，此處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Ψ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應為零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4240219-F4CE-492C-11FF-6828216EB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869" y="5367181"/>
                <a:ext cx="8018383" cy="369332"/>
              </a:xfrm>
              <a:prstGeom prst="rect">
                <a:avLst/>
              </a:prstGeom>
              <a:blipFill>
                <a:blip r:embed="rId10"/>
                <a:stretch>
                  <a:fillRect l="-63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19772BC-7EF4-63DC-7293-9BEFB470601A}"/>
              </a:ext>
            </a:extLst>
          </p:cNvPr>
          <p:cNvSpPr txBox="1"/>
          <p:nvPr/>
        </p:nvSpPr>
        <p:spPr bwMode="auto">
          <a:xfrm>
            <a:off x="5340246" y="6058456"/>
            <a:ext cx="31836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因此總機率守恆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59D960E-1EA2-F386-4851-7F77639D3423}"/>
              </a:ext>
            </a:extLst>
          </p:cNvPr>
          <p:cNvCxnSpPr/>
          <p:nvPr/>
        </p:nvCxnSpPr>
        <p:spPr>
          <a:xfrm flipV="1">
            <a:off x="3288788" y="1121487"/>
            <a:ext cx="2867388" cy="7233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E79A013-3CFD-8AA5-978C-89444D2C85AE}"/>
              </a:ext>
            </a:extLst>
          </p:cNvPr>
          <p:cNvCxnSpPr>
            <a:cxnSpLocks/>
          </p:cNvCxnSpPr>
          <p:nvPr/>
        </p:nvCxnSpPr>
        <p:spPr>
          <a:xfrm flipH="1" flipV="1">
            <a:off x="5077678" y="1152005"/>
            <a:ext cx="1105973" cy="6208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68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8DA2B1-B569-4FED-B249-F533B13ED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77" b="54330"/>
          <a:stretch/>
        </p:blipFill>
        <p:spPr>
          <a:xfrm>
            <a:off x="789332" y="2276872"/>
            <a:ext cx="4032448" cy="3037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A3753C-34AD-A216-1132-8623F4F72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r="2829" b="50882"/>
          <a:stretch/>
        </p:blipFill>
        <p:spPr>
          <a:xfrm>
            <a:off x="4958458" y="2276872"/>
            <a:ext cx="3600400" cy="3037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45DD42-5D6D-125F-82B6-35C025074DDB}"/>
              </a:ext>
            </a:extLst>
          </p:cNvPr>
          <p:cNvSpPr txBox="1"/>
          <p:nvPr/>
        </p:nvSpPr>
        <p:spPr bwMode="auto">
          <a:xfrm>
            <a:off x="819354" y="908720"/>
            <a:ext cx="45365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假設某時間時，瞬間波函數可以寫成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18F208-84FF-2749-05FF-59FD6CDB9BBE}"/>
                  </a:ext>
                </a:extLst>
              </p:cNvPr>
              <p:cNvSpPr txBox="1"/>
              <p:nvPr/>
            </p:nvSpPr>
            <p:spPr bwMode="auto">
              <a:xfrm>
                <a:off x="4853847" y="896889"/>
                <a:ext cx="1014297" cy="3929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18F208-84FF-2749-05FF-59FD6CDB9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3847" y="896889"/>
                <a:ext cx="1014297" cy="3929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43B999C-F0CC-B98E-40B1-751B1A7CEBD7}"/>
              </a:ext>
            </a:extLst>
          </p:cNvPr>
          <p:cNvSpPr txBox="1"/>
          <p:nvPr/>
        </p:nvSpPr>
        <p:spPr bwMode="auto">
          <a:xfrm>
            <a:off x="789332" y="1419960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考慮其歸一化條件，並計算機率密度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657269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57250"/>
            <a:ext cx="3059113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文字方塊 6"/>
          <p:cNvSpPr txBox="1">
            <a:spLocks noChangeArrowheads="1"/>
          </p:cNvSpPr>
          <p:nvPr/>
        </p:nvSpPr>
        <p:spPr bwMode="auto">
          <a:xfrm>
            <a:off x="2928938" y="285750"/>
            <a:ext cx="3429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total of five papers in 1926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8" name="文字方塊 6"/>
          <p:cNvSpPr txBox="1">
            <a:spLocks noChangeArrowheads="1"/>
          </p:cNvSpPr>
          <p:nvPr/>
        </p:nvSpPr>
        <p:spPr bwMode="auto">
          <a:xfrm>
            <a:off x="928688" y="564356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根據少數的線索</a:t>
            </a:r>
            <a:r>
              <a:rPr lang="zh-TW" altLang="en-US">
                <a:solidFill>
                  <a:srgbClr val="FF0000"/>
                </a:solidFill>
              </a:rPr>
              <a:t>，猜出</a:t>
            </a:r>
            <a:r>
              <a:rPr lang="zh-TW" altLang="en-US"/>
              <a:t>物質波的波動方程式。</a:t>
            </a:r>
          </a:p>
        </p:txBody>
      </p:sp>
      <p:pic>
        <p:nvPicPr>
          <p:cNvPr id="57349" name="Picture 8" descr="http://photos.aip.org/history/Thumbnails/schrodinger_erwin_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785938"/>
            <a:ext cx="20859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10" descr="http://upload.wikimedia.org/wikipedia/commons/e/e1/Psi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5000625"/>
            <a:ext cx="15716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文字方塊 8"/>
          <p:cNvSpPr txBox="1">
            <a:spLocks noChangeArrowheads="1"/>
          </p:cNvSpPr>
          <p:nvPr/>
        </p:nvSpPr>
        <p:spPr bwMode="auto">
          <a:xfrm>
            <a:off x="928688" y="5143500"/>
            <a:ext cx="4500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無法如其他的波方程式由介質的性質</a:t>
            </a:r>
            <a:r>
              <a:rPr lang="zh-TW" altLang="en-US">
                <a:solidFill>
                  <a:srgbClr val="FF0000"/>
                </a:solidFill>
              </a:rPr>
              <a:t>推導</a:t>
            </a:r>
            <a:r>
              <a:rPr lang="zh-TW" altLang="en-US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903739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D4ABF2-407F-BE8C-54BF-0835D32B4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49" y="188640"/>
            <a:ext cx="7908903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359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f39_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281" y="2060848"/>
            <a:ext cx="4897438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1547664" y="1412776"/>
            <a:ext cx="68760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自由電子波波函數及其機率解釋能計算雙狹縫干涉的粒子分佈嗎？</a:t>
            </a:r>
          </a:p>
        </p:txBody>
      </p:sp>
    </p:spTree>
    <p:extLst>
      <p:ext uri="{BB962C8B-B14F-4D97-AF65-F5344CB8AC3E}">
        <p14:creationId xmlns:p14="http://schemas.microsoft.com/office/powerpoint/2010/main" val="28036636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0" y="3213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pic>
        <p:nvPicPr>
          <p:cNvPr id="15367" name="Picture 5" descr="f39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849" y="3800655"/>
            <a:ext cx="2691804" cy="27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直線接點 19"/>
          <p:cNvCxnSpPr>
            <a:cxnSpLocks/>
          </p:cNvCxnSpPr>
          <p:nvPr/>
        </p:nvCxnSpPr>
        <p:spPr>
          <a:xfrm flipV="1">
            <a:off x="6743700" y="4651375"/>
            <a:ext cx="1199895" cy="21386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69" name="文字方塊 22"/>
              <p:cNvSpPr txBox="1">
                <a:spLocks noChangeArrowheads="1"/>
              </p:cNvSpPr>
              <p:nvPr/>
            </p:nvSpPr>
            <p:spPr bwMode="auto">
              <a:xfrm>
                <a:off x="1042988" y="2853487"/>
                <a:ext cx="4033068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Re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Ψ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Ψ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就是干涉的結果！</a:t>
                </a:r>
              </a:p>
            </p:txBody>
          </p:sp>
        </mc:Choice>
        <mc:Fallback xmlns="">
          <p:sp>
            <p:nvSpPr>
              <p:cNvPr id="15369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988" y="2853487"/>
                <a:ext cx="4033068" cy="369888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接點 12"/>
          <p:cNvCxnSpPr>
            <a:cxnSpLocks/>
          </p:cNvCxnSpPr>
          <p:nvPr/>
        </p:nvCxnSpPr>
        <p:spPr>
          <a:xfrm flipV="1">
            <a:off x="6743700" y="4651375"/>
            <a:ext cx="1199895" cy="85478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1042988" y="413958"/>
                <a:ext cx="4394408" cy="3879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988" y="413958"/>
                <a:ext cx="4394408" cy="387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6">
                <a:extLst>
                  <a:ext uri="{FF2B5EF4-FFF2-40B4-BE49-F238E27FC236}">
                    <a16:creationId xmlns:a16="http://schemas.microsoft.com/office/drawing/2014/main" id="{E7E14B09-6CE0-A41A-0CB0-062A1F8131CB}"/>
                  </a:ext>
                </a:extLst>
              </p:cNvPr>
              <p:cNvSpPr txBox="1"/>
              <p:nvPr/>
            </p:nvSpPr>
            <p:spPr bwMode="auto">
              <a:xfrm>
                <a:off x="1042988" y="1772163"/>
                <a:ext cx="690060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6">
                <a:extLst>
                  <a:ext uri="{FF2B5EF4-FFF2-40B4-BE49-F238E27FC236}">
                    <a16:creationId xmlns:a16="http://schemas.microsoft.com/office/drawing/2014/main" id="{E7E14B09-6CE0-A41A-0CB0-062A1F813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988" y="1772163"/>
                <a:ext cx="690060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6">
                <a:extLst>
                  <a:ext uri="{FF2B5EF4-FFF2-40B4-BE49-F238E27FC236}">
                    <a16:creationId xmlns:a16="http://schemas.microsoft.com/office/drawing/2014/main" id="{89AFA043-23C5-590B-78C8-E8FB3447723D}"/>
                  </a:ext>
                </a:extLst>
              </p:cNvPr>
              <p:cNvSpPr txBox="1"/>
              <p:nvPr/>
            </p:nvSpPr>
            <p:spPr bwMode="auto">
              <a:xfrm>
                <a:off x="2147497" y="2301316"/>
                <a:ext cx="454489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6">
                <a:extLst>
                  <a:ext uri="{FF2B5EF4-FFF2-40B4-BE49-F238E27FC236}">
                    <a16:creationId xmlns:a16="http://schemas.microsoft.com/office/drawing/2014/main" id="{89AFA043-23C5-590B-78C8-E8FB34477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7497" y="2301316"/>
                <a:ext cx="4544899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6">
                <a:extLst>
                  <a:ext uri="{FF2B5EF4-FFF2-40B4-BE49-F238E27FC236}">
                    <a16:creationId xmlns:a16="http://schemas.microsoft.com/office/drawing/2014/main" id="{D0EE5D34-0383-E246-D470-C4AC380345A5}"/>
                  </a:ext>
                </a:extLst>
              </p:cNvPr>
              <p:cNvSpPr txBox="1"/>
              <p:nvPr/>
            </p:nvSpPr>
            <p:spPr bwMode="auto">
              <a:xfrm>
                <a:off x="127257" y="3329846"/>
                <a:ext cx="8889485" cy="4101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i="0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16">
                <a:extLst>
                  <a:ext uri="{FF2B5EF4-FFF2-40B4-BE49-F238E27FC236}">
                    <a16:creationId xmlns:a16="http://schemas.microsoft.com/office/drawing/2014/main" id="{D0EE5D34-0383-E246-D470-C4AC38034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257" y="3329846"/>
                <a:ext cx="8889485" cy="410177"/>
              </a:xfrm>
              <a:prstGeom prst="rect">
                <a:avLst/>
              </a:prstGeom>
              <a:blipFill>
                <a:blip r:embed="rId7"/>
                <a:stretch>
                  <a:fillRect b="-121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6">
                <a:extLst>
                  <a:ext uri="{FF2B5EF4-FFF2-40B4-BE49-F238E27FC236}">
                    <a16:creationId xmlns:a16="http://schemas.microsoft.com/office/drawing/2014/main" id="{D864EA57-58B4-E850-BCE2-D729589E5419}"/>
                  </a:ext>
                </a:extLst>
              </p:cNvPr>
              <p:cNvSpPr txBox="1"/>
              <p:nvPr/>
            </p:nvSpPr>
            <p:spPr bwMode="auto">
              <a:xfrm>
                <a:off x="1158109" y="4680577"/>
                <a:ext cx="411593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16">
                <a:extLst>
                  <a:ext uri="{FF2B5EF4-FFF2-40B4-BE49-F238E27FC236}">
                    <a16:creationId xmlns:a16="http://schemas.microsoft.com/office/drawing/2014/main" id="{D864EA57-58B4-E850-BCE2-D729589E5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8109" y="4680577"/>
                <a:ext cx="411593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17DF92F-637F-013B-5000-533272A68ED2}"/>
              </a:ext>
            </a:extLst>
          </p:cNvPr>
          <p:cNvSpPr txBox="1"/>
          <p:nvPr/>
        </p:nvSpPr>
        <p:spPr bwMode="auto">
          <a:xfrm>
            <a:off x="7092280" y="2301316"/>
            <a:ext cx="10087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2-16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F547BD-C7FC-EDF9-6435-DE3A48479442}"/>
                  </a:ext>
                </a:extLst>
              </p:cNvPr>
              <p:cNvSpPr txBox="1"/>
              <p:nvPr/>
            </p:nvSpPr>
            <p:spPr bwMode="auto">
              <a:xfrm>
                <a:off x="7092280" y="4382303"/>
                <a:ext cx="291483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F547BD-C7FC-EDF9-6435-DE3A48479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2280" y="4382303"/>
                <a:ext cx="291483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663238-AA0C-EECF-4528-F044969093EE}"/>
                  </a:ext>
                </a:extLst>
              </p:cNvPr>
              <p:cNvSpPr txBox="1"/>
              <p:nvPr/>
            </p:nvSpPr>
            <p:spPr bwMode="auto">
              <a:xfrm>
                <a:off x="7343647" y="5095611"/>
                <a:ext cx="324697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663238-AA0C-EECF-4528-F04496909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43647" y="5095611"/>
                <a:ext cx="324697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AC1C7D-31AD-0267-4DAE-A5808A800F15}"/>
                  </a:ext>
                </a:extLst>
              </p:cNvPr>
              <p:cNvSpPr txBox="1"/>
              <p:nvPr/>
            </p:nvSpPr>
            <p:spPr bwMode="auto">
              <a:xfrm>
                <a:off x="1158109" y="870893"/>
                <a:ext cx="43944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是狹縫1,2距觀測點的距離！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AC1C7D-31AD-0267-4DAE-A5808A800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8109" y="870893"/>
                <a:ext cx="4394408" cy="369332"/>
              </a:xfrm>
              <a:prstGeom prst="rect">
                <a:avLst/>
              </a:prstGeom>
              <a:blipFill>
                <a:blip r:embed="rId11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949610F-A82E-E36A-E885-962D604B3DBF}"/>
              </a:ext>
            </a:extLst>
          </p:cNvPr>
          <p:cNvSpPr txBox="1"/>
          <p:nvPr/>
        </p:nvSpPr>
        <p:spPr bwMode="auto">
          <a:xfrm>
            <a:off x="1127500" y="1316271"/>
            <a:ext cx="2261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觀測點的機率密度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7040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6" b="17860"/>
          <a:stretch/>
        </p:blipFill>
        <p:spPr bwMode="auto">
          <a:xfrm>
            <a:off x="827584" y="2336304"/>
            <a:ext cx="784860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6">
                <a:extLst>
                  <a:ext uri="{FF2B5EF4-FFF2-40B4-BE49-F238E27FC236}">
                    <a16:creationId xmlns:a16="http://schemas.microsoft.com/office/drawing/2014/main" id="{F3CC8955-21C4-E4B2-ED17-885C4886C883}"/>
                  </a:ext>
                </a:extLst>
              </p:cNvPr>
              <p:cNvSpPr txBox="1"/>
              <p:nvPr/>
            </p:nvSpPr>
            <p:spPr bwMode="auto">
              <a:xfrm>
                <a:off x="1042497" y="764704"/>
                <a:ext cx="6873356" cy="76937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i="1">
                                              <a:latin typeface="Cambria Math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6">
                <a:extLst>
                  <a:ext uri="{FF2B5EF4-FFF2-40B4-BE49-F238E27FC236}">
                    <a16:creationId xmlns:a16="http://schemas.microsoft.com/office/drawing/2014/main" id="{F3CC8955-21C4-E4B2-ED17-885C4886C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497" y="764704"/>
                <a:ext cx="6873356" cy="7693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7968611-25EF-C5EB-5C61-D139D28F9CCE}"/>
              </a:ext>
            </a:extLst>
          </p:cNvPr>
          <p:cNvSpPr txBox="1"/>
          <p:nvPr/>
        </p:nvSpPr>
        <p:spPr bwMode="auto">
          <a:xfrm>
            <a:off x="3059832" y="1769062"/>
            <a:ext cx="41044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與一般雙狹縫干涉完全一致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f39_08">
            <a:extLst>
              <a:ext uri="{FF2B5EF4-FFF2-40B4-BE49-F238E27FC236}">
                <a16:creationId xmlns:a16="http://schemas.microsoft.com/office/drawing/2014/main" id="{F1B64FBB-D2AE-9B07-3297-1C9E892AF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67033" r="48530"/>
          <a:stretch/>
        </p:blipFill>
        <p:spPr bwMode="auto">
          <a:xfrm>
            <a:off x="3635896" y="5301208"/>
            <a:ext cx="2232248" cy="106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C4291C-806B-3C6D-A2C0-4A84616F6D4D}"/>
                  </a:ext>
                </a:extLst>
              </p:cNvPr>
              <p:cNvSpPr txBox="1"/>
              <p:nvPr/>
            </p:nvSpPr>
            <p:spPr bwMode="auto">
              <a:xfrm>
                <a:off x="7884096" y="5216624"/>
                <a:ext cx="792088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14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C4291C-806B-3C6D-A2C0-4A84616F6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4096" y="5216624"/>
                <a:ext cx="792088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8089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1751" name="Text Box 25"/>
          <p:cNvSpPr txBox="1">
            <a:spLocks noChangeArrowheads="1"/>
          </p:cNvSpPr>
          <p:nvPr/>
        </p:nvSpPr>
        <p:spPr bwMode="auto">
          <a:xfrm>
            <a:off x="926538" y="1641181"/>
            <a:ext cx="56890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但這一單一方向傳播電子波機率密度為一常數。</a:t>
            </a:r>
          </a:p>
        </p:txBody>
      </p:sp>
      <p:sp>
        <p:nvSpPr>
          <p:cNvPr id="31752" name="文字方塊 26"/>
          <p:cNvSpPr txBox="1">
            <a:spLocks noChangeArrowheads="1"/>
          </p:cNvSpPr>
          <p:nvPr/>
        </p:nvSpPr>
        <p:spPr bwMode="auto">
          <a:xfrm>
            <a:off x="944508" y="2663718"/>
            <a:ext cx="6457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動量完全確定，位置完全不確定，（這是波狀的態的波函數）。</a:t>
            </a:r>
          </a:p>
        </p:txBody>
      </p:sp>
      <p:sp>
        <p:nvSpPr>
          <p:cNvPr id="31753" name="Text Box 25"/>
          <p:cNvSpPr txBox="1">
            <a:spLocks noChangeArrowheads="1"/>
          </p:cNvSpPr>
          <p:nvPr/>
        </p:nvSpPr>
        <p:spPr bwMode="auto">
          <a:xfrm>
            <a:off x="927734" y="1016008"/>
            <a:ext cx="6265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通常會說這是單一方向傳播的電子波，波長確定，</a:t>
            </a:r>
            <a:r>
              <a:rPr lang="zh-TW" altLang="en-US" dirty="0">
                <a:solidFill>
                  <a:srgbClr val="FF0000"/>
                </a:solidFill>
              </a:rPr>
              <a:t>動量確定。</a:t>
            </a:r>
            <a:endParaRPr lang="zh-TW" altLang="en-US" dirty="0"/>
          </a:p>
        </p:txBody>
      </p:sp>
      <p:sp>
        <p:nvSpPr>
          <p:cNvPr id="31756" name="矩形 11"/>
          <p:cNvSpPr>
            <a:spLocks noChangeArrowheads="1"/>
          </p:cNvSpPr>
          <p:nvPr/>
        </p:nvSpPr>
        <p:spPr bwMode="auto">
          <a:xfrm>
            <a:off x="926538" y="3207404"/>
            <a:ext cx="72012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因為沒有任何位置資訊，</a:t>
            </a:r>
            <a:r>
              <a:rPr lang="zh-TW" altLang="en-US" dirty="0"/>
              <a:t>不能</a:t>
            </a:r>
            <a:r>
              <a:rPr lang="zh-TW" altLang="zh-TW" dirty="0"/>
              <a:t>稱它為沿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zh-TW" dirty="0"/>
              <a:t>方向運動</a:t>
            </a:r>
            <a:r>
              <a:rPr lang="zh-TW" altLang="en-US" dirty="0"/>
              <a:t>的電子</a:t>
            </a:r>
            <a:r>
              <a:rPr lang="zh-TW" altLang="zh-TW" dirty="0"/>
              <a:t>，</a:t>
            </a:r>
            <a:endParaRPr lang="zh-TW" altLang="en-US" dirty="0"/>
          </a:p>
        </p:txBody>
      </p:sp>
      <p:sp>
        <p:nvSpPr>
          <p:cNvPr id="31757" name="矩形 12"/>
          <p:cNvSpPr>
            <a:spLocks noChangeArrowheads="1"/>
          </p:cNvSpPr>
          <p:nvPr/>
        </p:nvSpPr>
        <p:spPr bwMode="auto">
          <a:xfrm>
            <a:off x="909764" y="3626819"/>
            <a:ext cx="70019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它只是擁有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zh-TW" dirty="0"/>
              <a:t>方向的動量，</a:t>
            </a:r>
            <a:r>
              <a:rPr lang="zh-TW" altLang="en-US" dirty="0"/>
              <a:t>但</a:t>
            </a:r>
            <a:r>
              <a:rPr lang="zh-TW" altLang="zh-TW" dirty="0"/>
              <a:t>並沒有任何</a:t>
            </a:r>
            <a:r>
              <a:rPr lang="zh-TW" altLang="en-US" dirty="0"/>
              <a:t>實質</a:t>
            </a:r>
            <a:r>
              <a:rPr lang="zh-TW" altLang="zh-TW" dirty="0"/>
              <a:t>東西</a:t>
            </a:r>
            <a:r>
              <a:rPr lang="zh-TW" altLang="en-US" dirty="0"/>
              <a:t>的位置在改變</a:t>
            </a:r>
            <a:r>
              <a:rPr lang="zh-TW" altLang="zh-TW" dirty="0"/>
              <a:t>。</a:t>
            </a:r>
            <a:endParaRPr lang="zh-TW" altLang="en-US" dirty="0"/>
          </a:p>
        </p:txBody>
      </p:sp>
      <p:sp>
        <p:nvSpPr>
          <p:cNvPr id="31758" name="矩形 13"/>
          <p:cNvSpPr>
            <a:spLocks noChangeArrowheads="1"/>
          </p:cNvSpPr>
          <p:nvPr/>
        </p:nvSpPr>
        <p:spPr bwMode="auto">
          <a:xfrm>
            <a:off x="899592" y="4086633"/>
            <a:ext cx="72257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</a:t>
            </a:r>
            <a:r>
              <a:rPr lang="zh-TW" altLang="zh-TW" dirty="0"/>
              <a:t>傳播</a:t>
            </a:r>
            <a:r>
              <a:rPr lang="zh-TW" altLang="en-US" dirty="0"/>
              <a:t>與運動的是</a:t>
            </a:r>
            <a:r>
              <a:rPr lang="zh-TW" altLang="zh-TW" dirty="0"/>
              <a:t>波函數的相位</a:t>
            </a:r>
            <a:r>
              <a:rPr lang="zh-TW" altLang="en-US" dirty="0"/>
              <a:t>及</a:t>
            </a:r>
            <a:r>
              <a:rPr lang="zh-TW" altLang="zh-TW" dirty="0"/>
              <a:t>波形，但那不是可觀察的物理量。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985426" y="478056"/>
                <a:ext cx="1754263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5426" y="478056"/>
                <a:ext cx="1754263" cy="3879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985426" y="2204057"/>
                <a:ext cx="233506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5426" y="2204057"/>
                <a:ext cx="233506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C85B416-03EB-D5BF-809A-7319622D7C1C}"/>
              </a:ext>
            </a:extLst>
          </p:cNvPr>
          <p:cNvSpPr txBox="1"/>
          <p:nvPr/>
        </p:nvSpPr>
        <p:spPr bwMode="auto">
          <a:xfrm>
            <a:off x="3386098" y="2238088"/>
            <a:ext cx="4392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這個解根本不滿足Normalization Condition.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D2648155-7DA6-5758-04DB-CDFBD1BBCE75}"/>
                  </a:ext>
                </a:extLst>
              </p:cNvPr>
              <p:cNvSpPr txBox="1"/>
              <p:nvPr/>
            </p:nvSpPr>
            <p:spPr bwMode="auto">
              <a:xfrm>
                <a:off x="5834370" y="1389924"/>
                <a:ext cx="2463430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m:rPr>
                              <m:nor/>
                            </m:rPr>
                            <a:rPr lang="zh-CN" altLang="en-US" dirty="0"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∞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D2648155-7DA6-5758-04DB-CDFBD1BBCE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4370" y="1389924"/>
                <a:ext cx="2463430" cy="901914"/>
              </a:xfrm>
              <a:prstGeom prst="rect">
                <a:avLst/>
              </a:prstGeom>
              <a:blipFill>
                <a:blip r:embed="rId4"/>
                <a:stretch>
                  <a:fillRect l="-31282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30">
                <a:extLst>
                  <a:ext uri="{FF2B5EF4-FFF2-40B4-BE49-F238E27FC236}">
                    <a16:creationId xmlns:a16="http://schemas.microsoft.com/office/drawing/2014/main" id="{89C8FD2D-0B62-C4D2-0134-28CC212D9706}"/>
                  </a:ext>
                </a:extLst>
              </p:cNvPr>
              <p:cNvSpPr txBox="1"/>
              <p:nvPr/>
            </p:nvSpPr>
            <p:spPr bwMode="auto">
              <a:xfrm>
                <a:off x="3320489" y="317574"/>
                <a:ext cx="1525739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30">
                <a:extLst>
                  <a:ext uri="{FF2B5EF4-FFF2-40B4-BE49-F238E27FC236}">
                    <a16:creationId xmlns:a16="http://schemas.microsoft.com/office/drawing/2014/main" id="{89C8FD2D-0B62-C4D2-0134-28CC212D9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20489" y="317574"/>
                <a:ext cx="1525739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26">
            <a:extLst>
              <a:ext uri="{FF2B5EF4-FFF2-40B4-BE49-F238E27FC236}">
                <a16:creationId xmlns:a16="http://schemas.microsoft.com/office/drawing/2014/main" id="{C6ED69C5-E15C-FC6F-9F8B-35EBAA5E2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5859" y="5577720"/>
            <a:ext cx="40626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位置完全不確定，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完全的全球化。</a:t>
            </a:r>
          </a:p>
        </p:txBody>
      </p:sp>
      <p:pic>
        <p:nvPicPr>
          <p:cNvPr id="10" name="Picture 12" descr="http://www.uweb.ucsb.edu/~ana_melgoza/large_globalization_e.jpg">
            <a:extLst>
              <a:ext uri="{FF2B5EF4-FFF2-40B4-BE49-F238E27FC236}">
                <a16:creationId xmlns:a16="http://schemas.microsoft.com/office/drawing/2014/main" id="{5D85435A-C907-D74E-A6C1-5447DFB70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2" y="4552950"/>
            <a:ext cx="37830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35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/>
      <p:bldP spid="31756" grpId="0"/>
      <p:bldP spid="31757" grpId="0"/>
      <p:bldP spid="31758" grpId="0"/>
      <p:bldP spid="18" grpId="0" animBg="1"/>
      <p:bldP spid="5" grpId="0"/>
      <p:bldP spid="6" grpId="0" animBg="1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4602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"/>
          <a:stretch>
            <a:fillRect/>
          </a:stretch>
        </p:blipFill>
        <p:spPr bwMode="auto">
          <a:xfrm>
            <a:off x="5795963" y="2420938"/>
            <a:ext cx="2849562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5" descr="C:\Users\Chia-Hung Chang\Downloads\Data\Knight\Media\Chapter43\Images\43_14Figureb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3255"/>
          <a:stretch>
            <a:fillRect/>
          </a:stretch>
        </p:blipFill>
        <p:spPr bwMode="auto">
          <a:xfrm>
            <a:off x="395288" y="981075"/>
            <a:ext cx="528002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文字方塊 9"/>
          <p:cNvSpPr txBox="1">
            <a:spLocks noChangeArrowheads="1"/>
          </p:cNvSpPr>
          <p:nvPr/>
        </p:nvSpPr>
        <p:spPr bwMode="auto">
          <a:xfrm>
            <a:off x="1908175" y="5445125"/>
            <a:ext cx="583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我們觀察到的粒子總是得有一些地方特色：區域性！</a:t>
            </a:r>
          </a:p>
        </p:txBody>
      </p:sp>
    </p:spTree>
    <p:extLst>
      <p:ext uri="{BB962C8B-B14F-4D97-AF65-F5344CB8AC3E}">
        <p14:creationId xmlns:p14="http://schemas.microsoft.com/office/powerpoint/2010/main" val="24483754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mediaarchive.cern.ch/MediaArchive/Photo/Public/2010/1003058/1003058_04/1003058_04-A4-at-144-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6447631" cy="454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8655915-CE49-2C2E-1772-4332EBB54C90}"/>
                  </a:ext>
                </a:extLst>
              </p:cNvPr>
              <p:cNvSpPr/>
              <p:nvPr/>
            </p:nvSpPr>
            <p:spPr>
              <a:xfrm>
                <a:off x="1691680" y="5589240"/>
                <a:ext cx="6447630" cy="387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zh-TW" altLang="en-US" dirty="0"/>
                  <a:t>波函數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zh-TW" altLang="zh-TW" dirty="0"/>
                  <a:t>並不</a:t>
                </a:r>
                <a:r>
                  <a:rPr lang="zh-TW" altLang="en-US" dirty="0"/>
                  <a:t>能描述圖中</a:t>
                </a:r>
                <a:r>
                  <a:rPr lang="zh-TW" altLang="zh-TW" dirty="0"/>
                  <a:t>一個</a:t>
                </a:r>
                <a:r>
                  <a:rPr lang="zh-TW" altLang="en-US" dirty="0"/>
                  <a:t>個自由運動的粒子。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8655915-CE49-2C2E-1772-4332EBB54C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5589240"/>
                <a:ext cx="6447630" cy="387927"/>
              </a:xfrm>
              <a:prstGeom prst="rect">
                <a:avLst/>
              </a:prstGeom>
              <a:blipFill>
                <a:blip r:embed="rId3"/>
                <a:stretch>
                  <a:fillRect l="-787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59549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09554E-782C-78B8-2C92-BE3596C23D0A}"/>
                  </a:ext>
                </a:extLst>
              </p:cNvPr>
              <p:cNvSpPr txBox="1"/>
              <p:nvPr/>
            </p:nvSpPr>
            <p:spPr bwMode="auto">
              <a:xfrm>
                <a:off x="611334" y="1849226"/>
                <a:ext cx="8280920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Times New Roman" pitchFamily="18" charset="0"/>
                    <a:cs typeface="Times New Roman" pitchFamily="18" charset="0"/>
                  </a:rPr>
                  <a:t>而且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可以作為材料，建造出比較像觀察到的自由電子的狀態：波包。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09554E-782C-78B8-2C92-BE3596C23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334" y="1849226"/>
                <a:ext cx="8280920" cy="387927"/>
              </a:xfrm>
              <a:prstGeom prst="rect">
                <a:avLst/>
              </a:prstGeom>
              <a:blipFill>
                <a:blip r:embed="rId2"/>
                <a:stretch>
                  <a:fillRect l="-613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4" descr="C:\Users\Chia-Hung Chang\Downloads\Data\Knight\Media\Chapter40\Images\40_17Figure-F.jpg">
            <a:extLst>
              <a:ext uri="{FF2B5EF4-FFF2-40B4-BE49-F238E27FC236}">
                <a16:creationId xmlns:a16="http://schemas.microsoft.com/office/drawing/2014/main" id="{C22825B8-A0AC-3E2E-88FC-91A25E22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22" y="2423528"/>
            <a:ext cx="1898700" cy="165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9">
            <a:extLst>
              <a:ext uri="{FF2B5EF4-FFF2-40B4-BE49-F238E27FC236}">
                <a16:creationId xmlns:a16="http://schemas.microsoft.com/office/drawing/2014/main" id="{011AAD95-8A40-73D3-A2F9-D007351CF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4293096"/>
            <a:ext cx="74888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波包如粒子具有一些區域性，而這區域性又會如自由粒子般運動。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0AE4E-E060-D8DD-8BCA-FFB01CF54FD6}"/>
              </a:ext>
            </a:extLst>
          </p:cNvPr>
          <p:cNvSpPr txBox="1"/>
          <p:nvPr/>
        </p:nvSpPr>
        <p:spPr bwMode="auto">
          <a:xfrm>
            <a:off x="611334" y="4761178"/>
            <a:ext cx="4392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波包也滿足薛丁格方程式。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85CB99-344F-8446-F1CB-C9B0C7CEBD60}"/>
                  </a:ext>
                </a:extLst>
              </p:cNvPr>
              <p:cNvSpPr txBox="1"/>
              <p:nvPr/>
            </p:nvSpPr>
            <p:spPr bwMode="auto">
              <a:xfrm>
                <a:off x="611334" y="900252"/>
                <a:ext cx="7489058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雖然不是一顆觀察到的自由電子的狀態，但具有確定的動量。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85CB99-344F-8446-F1CB-C9B0C7CEB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334" y="900252"/>
                <a:ext cx="7489058" cy="387927"/>
              </a:xfrm>
              <a:prstGeom prst="rect">
                <a:avLst/>
              </a:prstGeom>
              <a:blipFill>
                <a:blip r:embed="rId4"/>
                <a:stretch>
                  <a:fillRect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63B222-07D4-0D35-CEFC-F38D1700EB22}"/>
                  </a:ext>
                </a:extLst>
              </p:cNvPr>
              <p:cNvSpPr txBox="1"/>
              <p:nvPr/>
            </p:nvSpPr>
            <p:spPr bwMode="auto">
              <a:xfrm>
                <a:off x="631438" y="1378632"/>
                <a:ext cx="8045018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是動量的本徵態Eigenstate，在自由空間中是定態Stationary State。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63B222-07D4-0D35-CEFC-F38D1700E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1438" y="1378632"/>
                <a:ext cx="8045018" cy="387927"/>
              </a:xfrm>
              <a:prstGeom prst="rect">
                <a:avLst/>
              </a:prstGeom>
              <a:blipFill>
                <a:blip r:embed="rId6"/>
                <a:stretch>
                  <a:fillRect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4600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A31299-9C2E-130D-71E0-621FC0B2D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88640"/>
            <a:ext cx="7200900" cy="1384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8BEC44-CB16-518D-6474-C3AEB81B1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63"/>
          <a:stretch/>
        </p:blipFill>
        <p:spPr>
          <a:xfrm>
            <a:off x="1187624" y="1572940"/>
            <a:ext cx="7200900" cy="2146300"/>
          </a:xfrm>
          <a:prstGeom prst="rect">
            <a:avLst/>
          </a:prstGeom>
        </p:spPr>
      </p:pic>
      <p:pic>
        <p:nvPicPr>
          <p:cNvPr id="5" name="Picture 4" descr="A sign with text on it&#10;&#10;Description automatically generated">
            <a:extLst>
              <a:ext uri="{FF2B5EF4-FFF2-40B4-BE49-F238E27FC236}">
                <a16:creationId xmlns:a16="http://schemas.microsoft.com/office/drawing/2014/main" id="{A5E8E91B-2302-4B8B-1825-5F27D93B85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3"/>
          <a:stretch/>
        </p:blipFill>
        <p:spPr>
          <a:xfrm>
            <a:off x="1187624" y="3861048"/>
            <a:ext cx="3933794" cy="2847675"/>
          </a:xfrm>
          <a:prstGeom prst="rect">
            <a:avLst/>
          </a:prstGeom>
        </p:spPr>
      </p:pic>
      <p:pic>
        <p:nvPicPr>
          <p:cNvPr id="7" name="Picture 6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1223E8CA-1A1A-E46D-F5CA-436D9EBAC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806111"/>
            <a:ext cx="2160240" cy="28632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907FE7-819A-AD89-7862-B4E9FFE13CD7}"/>
              </a:ext>
            </a:extLst>
          </p:cNvPr>
          <p:cNvSpPr/>
          <p:nvPr/>
        </p:nvSpPr>
        <p:spPr>
          <a:xfrm>
            <a:off x="1619672" y="836712"/>
            <a:ext cx="633670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84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eso-garden.com/images/uploads_bilder/game_da_vinci_cod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968500"/>
            <a:ext cx="3286125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 descr="http://www.cyber-cinema.com/reprint/DaVinciCodeAd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428750"/>
            <a:ext cx="330517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文字方塊 9"/>
          <p:cNvSpPr txBox="1">
            <a:spLocks noChangeArrowheads="1"/>
          </p:cNvSpPr>
          <p:nvPr/>
        </p:nvSpPr>
        <p:spPr bwMode="auto">
          <a:xfrm>
            <a:off x="2214563" y="78581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找物質波的波方程式如同解讀一個密碼</a:t>
            </a:r>
          </a:p>
        </p:txBody>
      </p:sp>
    </p:spTree>
    <p:extLst>
      <p:ext uri="{BB962C8B-B14F-4D97-AF65-F5344CB8AC3E}">
        <p14:creationId xmlns:p14="http://schemas.microsoft.com/office/powerpoint/2010/main" val="1157576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http://www.projectrho.com/rocket/rosetta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285875"/>
            <a:ext cx="59944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8" descr="http://sixcp.sixcp.com/~admin7/images/Rosetta_St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t="4044" r="3906" b="2963"/>
          <a:stretch>
            <a:fillRect/>
          </a:stretch>
        </p:blipFill>
        <p:spPr bwMode="auto">
          <a:xfrm>
            <a:off x="142875" y="3214688"/>
            <a:ext cx="278606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矩形 7"/>
          <p:cNvSpPr>
            <a:spLocks noChangeArrowheads="1"/>
          </p:cNvSpPr>
          <p:nvPr/>
        </p:nvSpPr>
        <p:spPr bwMode="auto">
          <a:xfrm>
            <a:off x="0" y="2071688"/>
            <a:ext cx="29289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Rosetta</a:t>
            </a:r>
            <a:r>
              <a:rPr lang="zh-TW" altLang="en-US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Stone</a:t>
            </a:r>
          </a:p>
          <a:p>
            <a:pPr eaLnBrk="1" hangingPunct="1"/>
            <a:r>
              <a:rPr lang="en-US" altLang="zh-TW" sz="1600">
                <a:latin typeface="Times New Roman" pitchFamily="18" charset="0"/>
                <a:cs typeface="Times New Roman" pitchFamily="18" charset="0"/>
              </a:rPr>
              <a:t>It was created in 196 BC, discovered by the French in 1799 at Rosetta</a:t>
            </a:r>
            <a:endParaRPr lang="zh-TW" alt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7" name="文字方塊 9"/>
          <p:cNvSpPr txBox="1">
            <a:spLocks noChangeArrowheads="1"/>
          </p:cNvSpPr>
          <p:nvPr/>
        </p:nvSpPr>
        <p:spPr bwMode="auto">
          <a:xfrm>
            <a:off x="1000125" y="714375"/>
            <a:ext cx="7000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解碼，如果如一個古老的失傳的語言，有對照表就非常有用</a:t>
            </a:r>
          </a:p>
        </p:txBody>
      </p:sp>
    </p:spTree>
    <p:extLst>
      <p:ext uri="{BB962C8B-B14F-4D97-AF65-F5344CB8AC3E}">
        <p14:creationId xmlns:p14="http://schemas.microsoft.com/office/powerpoint/2010/main" val="609873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18"/>
          <p:cNvSpPr txBox="1">
            <a:spLocks noChangeArrowheads="1"/>
          </p:cNvSpPr>
          <p:nvPr/>
        </p:nvSpPr>
        <p:spPr bwMode="auto">
          <a:xfrm>
            <a:off x="2166372" y="4268060"/>
            <a:ext cx="2232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粒子與波的翻譯表</a:t>
            </a:r>
          </a:p>
        </p:txBody>
      </p:sp>
      <p:sp>
        <p:nvSpPr>
          <p:cNvPr id="2057" name="Text Box 10"/>
          <p:cNvSpPr txBox="1">
            <a:spLocks noChangeArrowheads="1"/>
          </p:cNvSpPr>
          <p:nvPr/>
        </p:nvSpPr>
        <p:spPr bwMode="auto">
          <a:xfrm>
            <a:off x="757856" y="817658"/>
            <a:ext cx="741454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找尋波方程式時可以用的線索：</a:t>
            </a:r>
          </a:p>
        </p:txBody>
      </p:sp>
      <p:sp>
        <p:nvSpPr>
          <p:cNvPr id="2058" name="Oval 7"/>
          <p:cNvSpPr>
            <a:spLocks noChangeArrowheads="1"/>
          </p:cNvSpPr>
          <p:nvPr/>
        </p:nvSpPr>
        <p:spPr bwMode="auto">
          <a:xfrm>
            <a:off x="1497389" y="2607741"/>
            <a:ext cx="320675" cy="317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060" name="文字方塊 12"/>
          <p:cNvSpPr txBox="1">
            <a:spLocks noChangeArrowheads="1"/>
          </p:cNvSpPr>
          <p:nvPr/>
        </p:nvSpPr>
        <p:spPr bwMode="auto">
          <a:xfrm>
            <a:off x="757856" y="1228821"/>
            <a:ext cx="81148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德布羅意的猜想：一個不受力、動量固定的自由粒子對應於波長固定的正弦波。</a:t>
            </a:r>
          </a:p>
        </p:txBody>
      </p:sp>
      <p:sp>
        <p:nvSpPr>
          <p:cNvPr id="16" name="左-右雙向箭號 15"/>
          <p:cNvSpPr/>
          <p:nvPr/>
        </p:nvSpPr>
        <p:spPr>
          <a:xfrm>
            <a:off x="2486468" y="2507359"/>
            <a:ext cx="981767" cy="500063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62" name="文字方塊 14"/>
          <p:cNvSpPr txBox="1">
            <a:spLocks noChangeArrowheads="1"/>
          </p:cNvSpPr>
          <p:nvPr/>
        </p:nvSpPr>
        <p:spPr bwMode="auto">
          <a:xfrm>
            <a:off x="5331403" y="3740603"/>
            <a:ext cx="128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波函數</a:t>
            </a:r>
          </a:p>
        </p:txBody>
      </p:sp>
      <p:pic>
        <p:nvPicPr>
          <p:cNvPr id="2063" name="Picture 16" descr="D:\Dropbox\Documents\課程\YoungTextBook\Images\Chapter15\A_Images\A_Figures_and_Photos\15_09_Figure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26041" r="19110" b="5304"/>
          <a:stretch/>
        </p:blipFill>
        <p:spPr bwMode="auto">
          <a:xfrm>
            <a:off x="4427984" y="1700808"/>
            <a:ext cx="2512769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2642969" y="4862075"/>
                <a:ext cx="96507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h𝑓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2969" y="4862075"/>
                <a:ext cx="965072" cy="369332"/>
              </a:xfrm>
              <a:prstGeom prst="rect">
                <a:avLst/>
              </a:prstGeom>
              <a:blipFill>
                <a:blip r:embed="rId3"/>
                <a:stretch>
                  <a:fillRect b="-206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2642969" y="5356716"/>
                <a:ext cx="813428" cy="61831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h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2969" y="5356716"/>
                <a:ext cx="813428" cy="618311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4452119" y="4857157"/>
                <a:ext cx="1011495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2119" y="4857157"/>
                <a:ext cx="101149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4461054" y="5457767"/>
                <a:ext cx="95083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61054" y="5457767"/>
                <a:ext cx="950838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字方塊 12">
            <a:extLst>
              <a:ext uri="{FF2B5EF4-FFF2-40B4-BE49-F238E27FC236}">
                <a16:creationId xmlns:a16="http://schemas.microsoft.com/office/drawing/2014/main" id="{4E4C5727-E7A1-4D4B-9603-BB143BBA3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5269" y="5973155"/>
            <a:ext cx="40574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尋找一個波方程式可以得到這個關係。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0CD9F7D7-3BD2-0FB8-D1C9-56114E2EA823}"/>
                  </a:ext>
                </a:extLst>
              </p:cNvPr>
              <p:cNvSpPr txBox="1"/>
              <p:nvPr/>
            </p:nvSpPr>
            <p:spPr bwMode="auto">
              <a:xfrm>
                <a:off x="6886501" y="5133704"/>
                <a:ext cx="1525739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0CD9F7D7-3BD2-0FB8-D1C9-56114E2EA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86501" y="5133704"/>
                <a:ext cx="1525739" cy="648126"/>
              </a:xfrm>
              <a:prstGeom prst="rect">
                <a:avLst/>
              </a:prstGeom>
              <a:blipFill>
                <a:blip r:embed="rId7"/>
                <a:stretch>
                  <a:fillRect b="-1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3F830012-B8C0-898A-914C-FC01E020F337}"/>
                  </a:ext>
                </a:extLst>
              </p:cNvPr>
              <p:cNvSpPr txBox="1"/>
              <p:nvPr/>
            </p:nvSpPr>
            <p:spPr bwMode="auto">
              <a:xfrm>
                <a:off x="544215" y="5178973"/>
                <a:ext cx="1029641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3F830012-B8C0-898A-914C-FC01E020F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4215" y="5178973"/>
                <a:ext cx="1029641" cy="648126"/>
              </a:xfrm>
              <a:prstGeom prst="rect">
                <a:avLst/>
              </a:prstGeom>
              <a:blipFill>
                <a:blip r:embed="rId8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5" descr="40bio3">
            <a:extLst>
              <a:ext uri="{FF2B5EF4-FFF2-40B4-BE49-F238E27FC236}">
                <a16:creationId xmlns:a16="http://schemas.microsoft.com/office/drawing/2014/main" id="{B28490D2-550A-00BD-9CC8-D212B5DC0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371" y="2276872"/>
            <a:ext cx="1160096" cy="152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2EB79BC4-C229-861F-FD2D-C430CBCB6C8A}"/>
              </a:ext>
            </a:extLst>
          </p:cNvPr>
          <p:cNvSpPr/>
          <p:nvPr/>
        </p:nvSpPr>
        <p:spPr>
          <a:xfrm>
            <a:off x="5796136" y="5356716"/>
            <a:ext cx="432048" cy="28571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4">
                <a:extLst>
                  <a:ext uri="{FF2B5EF4-FFF2-40B4-BE49-F238E27FC236}">
                    <a16:creationId xmlns:a16="http://schemas.microsoft.com/office/drawing/2014/main" id="{2DF4BC15-9E33-39BC-3ECF-39D3B8E8BD92}"/>
                  </a:ext>
                </a:extLst>
              </p:cNvPr>
              <p:cNvSpPr txBox="1"/>
              <p:nvPr/>
            </p:nvSpPr>
            <p:spPr bwMode="auto">
              <a:xfrm>
                <a:off x="4461054" y="4247414"/>
                <a:ext cx="234487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4">
                <a:extLst>
                  <a:ext uri="{FF2B5EF4-FFF2-40B4-BE49-F238E27FC236}">
                    <a16:creationId xmlns:a16="http://schemas.microsoft.com/office/drawing/2014/main" id="{2DF4BC15-9E33-39BC-3ECF-39D3B8E8B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61054" y="4247414"/>
                <a:ext cx="234487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D639991-F2FB-712B-B8C2-E9445D8CCD33}"/>
              </a:ext>
            </a:extLst>
          </p:cNvPr>
          <p:cNvSpPr txBox="1"/>
          <p:nvPr/>
        </p:nvSpPr>
        <p:spPr bwMode="auto">
          <a:xfrm>
            <a:off x="757856" y="164380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dirty="0">
                <a:latin typeface="Calibri" pitchFamily="34" charset="0"/>
              </a:rPr>
              <a:t>牛頓第一運動定律！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33444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/>
      <p:bldP spid="2" grpId="0" animBg="1"/>
      <p:bldP spid="3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5520BECD-393E-BA7C-6887-1A12C9D2329B}"/>
                  </a:ext>
                </a:extLst>
              </p:cNvPr>
              <p:cNvSpPr txBox="1"/>
              <p:nvPr/>
            </p:nvSpPr>
            <p:spPr bwMode="auto">
              <a:xfrm>
                <a:off x="1115616" y="724054"/>
                <a:ext cx="234487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5520BECD-393E-BA7C-6887-1A12C9D23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724054"/>
                <a:ext cx="2344873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A4BE567-84FC-ADE9-610D-66078AED34E0}"/>
              </a:ext>
            </a:extLst>
          </p:cNvPr>
          <p:cNvSpPr txBox="1"/>
          <p:nvPr/>
        </p:nvSpPr>
        <p:spPr bwMode="auto">
          <a:xfrm>
            <a:off x="3460489" y="724054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但這個波函數用在電子波會有問題！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C85471-D481-6574-52B5-886668E55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097" y="1196752"/>
            <a:ext cx="6618038" cy="1152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A17A8C-AB29-7713-D6C6-57CDD18AA3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44"/>
          <a:stretch/>
        </p:blipFill>
        <p:spPr>
          <a:xfrm>
            <a:off x="1094890" y="2348880"/>
            <a:ext cx="6627245" cy="814334"/>
          </a:xfrm>
          <a:prstGeom prst="rect">
            <a:avLst/>
          </a:prstGeom>
        </p:spPr>
      </p:pic>
      <p:pic>
        <p:nvPicPr>
          <p:cNvPr id="6" name="Picture 23">
            <a:extLst>
              <a:ext uri="{FF2B5EF4-FFF2-40B4-BE49-F238E27FC236}">
                <a16:creationId xmlns:a16="http://schemas.microsoft.com/office/drawing/2014/main" id="{B970D4C6-F615-D962-987C-F327E5AF0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75" y="4185889"/>
            <a:ext cx="3608991" cy="15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7B4387-5BA0-635C-2319-24E57880950C}"/>
              </a:ext>
            </a:extLst>
          </p:cNvPr>
          <p:cNvSpPr txBox="1"/>
          <p:nvPr/>
        </p:nvSpPr>
        <p:spPr bwMode="auto">
          <a:xfrm>
            <a:off x="1115616" y="3284984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疊加後就是傳統的駐波，駐波會在特定時間波函數全為零！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D03C36-797D-C453-31EF-6A2B76D83CDE}"/>
              </a:ext>
            </a:extLst>
          </p:cNvPr>
          <p:cNvSpPr txBox="1"/>
          <p:nvPr/>
        </p:nvSpPr>
        <p:spPr bwMode="auto">
          <a:xfrm>
            <a:off x="1104097" y="3694787"/>
            <a:ext cx="4176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但電子不能有任何時間不見了！</a:t>
            </a:r>
          </a:p>
        </p:txBody>
      </p:sp>
    </p:spTree>
    <p:extLst>
      <p:ext uri="{BB962C8B-B14F-4D97-AF65-F5344CB8AC3E}">
        <p14:creationId xmlns:p14="http://schemas.microsoft.com/office/powerpoint/2010/main" val="1096535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9543</TotalTime>
  <Words>2289</Words>
  <Application>Microsoft Macintosh PowerPoint</Application>
  <PresentationFormat>On-screen Show (4:3)</PresentationFormat>
  <Paragraphs>303</Paragraphs>
  <Slides>47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PMingLiU</vt:lpstr>
      <vt:lpstr>PMingLiU</vt:lpstr>
      <vt:lpstr>Arial</vt:lpstr>
      <vt:lpstr>Calibri</vt:lpstr>
      <vt:lpstr>Cambria Math</vt:lpstr>
      <vt:lpstr>Times New Roman</vt:lpstr>
      <vt:lpstr>Office 佈景主題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624</cp:revision>
  <dcterms:created xsi:type="dcterms:W3CDTF">2008-03-17T12:32:20Z</dcterms:created>
  <dcterms:modified xsi:type="dcterms:W3CDTF">2023-10-23T15:41:06Z</dcterms:modified>
</cp:coreProperties>
</file>