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1720" r:id="rId2"/>
    <p:sldId id="1811" r:id="rId3"/>
    <p:sldId id="1812" r:id="rId4"/>
    <p:sldId id="1810" r:id="rId5"/>
    <p:sldId id="1832" r:id="rId6"/>
    <p:sldId id="1716" r:id="rId7"/>
    <p:sldId id="1717" r:id="rId8"/>
    <p:sldId id="1718" r:id="rId9"/>
    <p:sldId id="1866" r:id="rId10"/>
    <p:sldId id="1859" r:id="rId11"/>
    <p:sldId id="1861" r:id="rId12"/>
    <p:sldId id="1864" r:id="rId13"/>
    <p:sldId id="1858" r:id="rId14"/>
    <p:sldId id="1862" r:id="rId15"/>
    <p:sldId id="1751" r:id="rId16"/>
    <p:sldId id="1863" r:id="rId17"/>
    <p:sldId id="1860" r:id="rId18"/>
    <p:sldId id="1865" r:id="rId19"/>
    <p:sldId id="1855" r:id="rId20"/>
    <p:sldId id="1841" r:id="rId21"/>
    <p:sldId id="1752" r:id="rId22"/>
    <p:sldId id="1842" r:id="rId23"/>
    <p:sldId id="1836" r:id="rId24"/>
    <p:sldId id="1837" r:id="rId25"/>
    <p:sldId id="1847" r:id="rId26"/>
    <p:sldId id="1849" r:id="rId27"/>
    <p:sldId id="1838" r:id="rId28"/>
    <p:sldId id="1839" r:id="rId29"/>
    <p:sldId id="1840" r:id="rId30"/>
    <p:sldId id="1867" r:id="rId31"/>
    <p:sldId id="872" r:id="rId32"/>
    <p:sldId id="269" r:id="rId33"/>
    <p:sldId id="1129" r:id="rId34"/>
    <p:sldId id="1130" r:id="rId35"/>
    <p:sldId id="873" r:id="rId36"/>
    <p:sldId id="875" r:id="rId37"/>
    <p:sldId id="877" r:id="rId38"/>
    <p:sldId id="1818" r:id="rId39"/>
    <p:sldId id="1817" r:id="rId40"/>
    <p:sldId id="1819" r:id="rId41"/>
    <p:sldId id="876" r:id="rId42"/>
    <p:sldId id="1142" r:id="rId43"/>
    <p:sldId id="1138" r:id="rId44"/>
    <p:sldId id="548" r:id="rId45"/>
    <p:sldId id="1137" r:id="rId46"/>
    <p:sldId id="1140" r:id="rId47"/>
    <p:sldId id="1133" r:id="rId48"/>
    <p:sldId id="1131" r:id="rId49"/>
    <p:sldId id="1848" r:id="rId50"/>
    <p:sldId id="1754" r:id="rId51"/>
    <p:sldId id="1756" r:id="rId52"/>
    <p:sldId id="1757" r:id="rId53"/>
    <p:sldId id="1758" r:id="rId54"/>
    <p:sldId id="1759" r:id="rId55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31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83"/>
    <p:restoredTop sz="96197" autoAdjust="0"/>
  </p:normalViewPr>
  <p:slideViewPr>
    <p:cSldViewPr>
      <p:cViewPr varScale="1">
        <p:scale>
          <a:sx n="128" d="100"/>
          <a:sy n="128" d="100"/>
        </p:scale>
        <p:origin x="1048" y="176"/>
      </p:cViewPr>
      <p:guideLst>
        <p:guide orient="horz" pos="293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2024/5/12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2024/5/12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51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TW" altLang="en-US">
              <a:ea typeface="新細明體" pitchFamily="18" charset="-120"/>
            </a:endParaRPr>
          </a:p>
        </p:txBody>
      </p:sp>
      <p:sp>
        <p:nvSpPr>
          <p:cNvPr id="3051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fld id="{987976A6-CD16-48DA-90DD-A40C8E7173A4}" type="slidenum">
              <a:rPr lang="zh-TW" altLang="en-US" sz="1200">
                <a:solidFill>
                  <a:srgbClr val="000000"/>
                </a:solidFill>
              </a:rPr>
              <a:pPr/>
              <a:t>45</a:t>
            </a:fld>
            <a:endParaRPr lang="zh-TW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49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51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TW" altLang="en-US">
              <a:ea typeface="新細明體" pitchFamily="18" charset="-120"/>
            </a:endParaRPr>
          </a:p>
        </p:txBody>
      </p:sp>
      <p:sp>
        <p:nvSpPr>
          <p:cNvPr id="3051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fld id="{987976A6-CD16-48DA-90DD-A40C8E7173A4}" type="slidenum">
              <a:rPr lang="zh-TW" altLang="en-US" sz="1200">
                <a:solidFill>
                  <a:srgbClr val="000000"/>
                </a:solidFill>
              </a:rPr>
              <a:pPr/>
              <a:t>46</a:t>
            </a:fld>
            <a:endParaRPr lang="zh-TW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18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2024/5/12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2024/5/12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2024/5/12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2024/5/12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2024/5/12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2024/5/12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2024/5/12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2024/5/12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2024/5/12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2024/5/12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2024/5/12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2024/5/12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2.png"/><Relationship Id="rId4" Type="http://schemas.openxmlformats.org/officeDocument/2006/relationships/image" Target="NUL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0.png"/><Relationship Id="rId3" Type="http://schemas.openxmlformats.org/officeDocument/2006/relationships/image" Target="../media/image6060.png"/><Relationship Id="rId7" Type="http://schemas.openxmlformats.org/officeDocument/2006/relationships/image" Target="../media/image950.png"/><Relationship Id="rId2" Type="http://schemas.openxmlformats.org/officeDocument/2006/relationships/image" Target="../media/image6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0.png"/><Relationship Id="rId5" Type="http://schemas.openxmlformats.org/officeDocument/2006/relationships/image" Target="../media/image930.png"/><Relationship Id="rId10" Type="http://schemas.openxmlformats.org/officeDocument/2006/relationships/image" Target="../media/image970.png"/><Relationship Id="rId4" Type="http://schemas.openxmlformats.org/officeDocument/2006/relationships/image" Target="../media/image648.png"/><Relationship Id="rId9" Type="http://schemas.openxmlformats.org/officeDocument/2006/relationships/image" Target="../media/image61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0.png"/><Relationship Id="rId13" Type="http://schemas.openxmlformats.org/officeDocument/2006/relationships/image" Target="../media/image1090.png"/><Relationship Id="rId3" Type="http://schemas.openxmlformats.org/officeDocument/2006/relationships/image" Target="../media/image990.png"/><Relationship Id="rId7" Type="http://schemas.openxmlformats.org/officeDocument/2006/relationships/image" Target="../media/image1030.png"/><Relationship Id="rId12" Type="http://schemas.openxmlformats.org/officeDocument/2006/relationships/image" Target="../media/image108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0.png"/><Relationship Id="rId11" Type="http://schemas.openxmlformats.org/officeDocument/2006/relationships/image" Target="../media/image1070.png"/><Relationship Id="rId5" Type="http://schemas.openxmlformats.org/officeDocument/2006/relationships/image" Target="../media/image1010.png"/><Relationship Id="rId15" Type="http://schemas.openxmlformats.org/officeDocument/2006/relationships/image" Target="../media/image1110.png"/><Relationship Id="rId10" Type="http://schemas.openxmlformats.org/officeDocument/2006/relationships/image" Target="../media/image1060.png"/><Relationship Id="rId4" Type="http://schemas.openxmlformats.org/officeDocument/2006/relationships/image" Target="../media/image1000.png"/><Relationship Id="rId9" Type="http://schemas.openxmlformats.org/officeDocument/2006/relationships/image" Target="../media/image1050.png"/><Relationship Id="rId14" Type="http://schemas.openxmlformats.org/officeDocument/2006/relationships/image" Target="../media/image110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5.png"/><Relationship Id="rId3" Type="http://schemas.openxmlformats.org/officeDocument/2006/relationships/image" Target="../media/image6690.png"/><Relationship Id="rId7" Type="http://schemas.openxmlformats.org/officeDocument/2006/relationships/image" Target="../media/image67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672.png"/><Relationship Id="rId10" Type="http://schemas.openxmlformats.org/officeDocument/2006/relationships/image" Target="../media/image677.png"/><Relationship Id="rId4" Type="http://schemas.openxmlformats.org/officeDocument/2006/relationships/image" Target="../media/image6710.png"/><Relationship Id="rId9" Type="http://schemas.openxmlformats.org/officeDocument/2006/relationships/image" Target="../media/image67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3" Type="http://schemas.openxmlformats.org/officeDocument/2006/relationships/image" Target="../media/image550.png"/><Relationship Id="rId21" Type="http://schemas.openxmlformats.org/officeDocument/2006/relationships/image" Target="../media/image108.png"/><Relationship Id="rId7" Type="http://schemas.openxmlformats.org/officeDocument/2006/relationships/image" Target="../media/image81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image" Target="../media/image540.png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98.png"/><Relationship Id="rId5" Type="http://schemas.openxmlformats.org/officeDocument/2006/relationships/image" Target="../media/image57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4" Type="http://schemas.openxmlformats.org/officeDocument/2006/relationships/image" Target="../media/image560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Relationship Id="rId22" Type="http://schemas.openxmlformats.org/officeDocument/2006/relationships/image" Target="../media/image109.png"/></Relationships>
</file>

<file path=ppt/slides/_rels/slide1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01.png"/><Relationship Id="rId3" Type="http://schemas.openxmlformats.org/officeDocument/2006/relationships/image" Target="../media/image860.png"/><Relationship Id="rId7" Type="http://schemas.openxmlformats.org/officeDocument/2006/relationships/image" Target="../media/image900.png"/><Relationship Id="rId17" Type="http://schemas.openxmlformats.org/officeDocument/2006/relationships/image" Target="../media/image110.png"/><Relationship Id="rId2" Type="http://schemas.openxmlformats.org/officeDocument/2006/relationships/image" Target="../media/image850.png"/><Relationship Id="rId16" Type="http://schemas.openxmlformats.org/officeDocument/2006/relationships/image" Target="../media/image910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0.png"/><Relationship Id="rId5" Type="http://schemas.openxmlformats.org/officeDocument/2006/relationships/image" Target="../media/image880.png"/><Relationship Id="rId19" Type="http://schemas.openxmlformats.org/officeDocument/2006/relationships/image" Target="../media/image111.png"/><Relationship Id="rId4" Type="http://schemas.openxmlformats.org/officeDocument/2006/relationships/image" Target="../media/image8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2.png"/><Relationship Id="rId3" Type="http://schemas.openxmlformats.org/officeDocument/2006/relationships/image" Target="../media/image626.png"/><Relationship Id="rId7" Type="http://schemas.openxmlformats.org/officeDocument/2006/relationships/image" Target="../media/image630.png"/><Relationship Id="rId12" Type="http://schemas.openxmlformats.org/officeDocument/2006/relationships/image" Target="../media/image636.png"/><Relationship Id="rId2" Type="http://schemas.openxmlformats.org/officeDocument/2006/relationships/image" Target="../media/image6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9.png"/><Relationship Id="rId11" Type="http://schemas.openxmlformats.org/officeDocument/2006/relationships/image" Target="../media/image635.png"/><Relationship Id="rId5" Type="http://schemas.openxmlformats.org/officeDocument/2006/relationships/image" Target="../media/image628.png"/><Relationship Id="rId10" Type="http://schemas.openxmlformats.org/officeDocument/2006/relationships/image" Target="../media/image634.png"/><Relationship Id="rId4" Type="http://schemas.openxmlformats.org/officeDocument/2006/relationships/image" Target="../media/image627.png"/><Relationship Id="rId9" Type="http://schemas.openxmlformats.org/officeDocument/2006/relationships/image" Target="../media/image6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0.png"/><Relationship Id="rId7" Type="http://schemas.openxmlformats.org/officeDocument/2006/relationships/image" Target="../media/image117.png"/><Relationship Id="rId2" Type="http://schemas.openxmlformats.org/officeDocument/2006/relationships/image" Target="../media/image1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0.png"/><Relationship Id="rId9" Type="http://schemas.openxmlformats.org/officeDocument/2006/relationships/image" Target="../media/image1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6490.png"/><Relationship Id="rId7" Type="http://schemas.openxmlformats.org/officeDocument/2006/relationships/image" Target="../media/image12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30.png"/><Relationship Id="rId5" Type="http://schemas.openxmlformats.org/officeDocument/2006/relationships/image" Target="../media/image6520.png"/><Relationship Id="rId4" Type="http://schemas.openxmlformats.org/officeDocument/2006/relationships/image" Target="../media/image6510.png"/><Relationship Id="rId9" Type="http://schemas.openxmlformats.org/officeDocument/2006/relationships/image" Target="../media/image6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3" Type="http://schemas.openxmlformats.org/officeDocument/2006/relationships/image" Target="../media/image127.png"/><Relationship Id="rId21" Type="http://schemas.openxmlformats.org/officeDocument/2006/relationships/image" Target="../media/image145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" Type="http://schemas.openxmlformats.org/officeDocument/2006/relationships/image" Target="../media/image126.png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24" Type="http://schemas.openxmlformats.org/officeDocument/2006/relationships/image" Target="../media/image45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23" Type="http://schemas.openxmlformats.org/officeDocument/2006/relationships/image" Target="../media/image147.png"/><Relationship Id="rId10" Type="http://schemas.openxmlformats.org/officeDocument/2006/relationships/image" Target="../media/image134.png"/><Relationship Id="rId19" Type="http://schemas.openxmlformats.org/officeDocument/2006/relationships/image" Target="../media/image143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Relationship Id="rId22" Type="http://schemas.openxmlformats.org/officeDocument/2006/relationships/image" Target="../media/image1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10.pn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80.png"/><Relationship Id="rId4" Type="http://schemas.openxmlformats.org/officeDocument/2006/relationships/image" Target="../media/image1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60.png"/><Relationship Id="rId3" Type="http://schemas.openxmlformats.org/officeDocument/2006/relationships/image" Target="../media/image6210.png"/><Relationship Id="rId7" Type="http://schemas.openxmlformats.org/officeDocument/2006/relationships/image" Target="../media/image6250.png"/><Relationship Id="rId12" Type="http://schemas.openxmlformats.org/officeDocument/2006/relationships/image" Target="../media/image646.png"/><Relationship Id="rId2" Type="http://schemas.openxmlformats.org/officeDocument/2006/relationships/image" Target="../media/image6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40.png"/><Relationship Id="rId11" Type="http://schemas.openxmlformats.org/officeDocument/2006/relationships/image" Target="../media/image645.png"/><Relationship Id="rId5" Type="http://schemas.openxmlformats.org/officeDocument/2006/relationships/image" Target="../media/image6230.png"/><Relationship Id="rId10" Type="http://schemas.openxmlformats.org/officeDocument/2006/relationships/image" Target="../media/image644.png"/><Relationship Id="rId4" Type="http://schemas.openxmlformats.org/officeDocument/2006/relationships/image" Target="../media/image6220.png"/><Relationship Id="rId9" Type="http://schemas.openxmlformats.org/officeDocument/2006/relationships/image" Target="../media/image64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31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8.png"/><Relationship Id="rId13" Type="http://schemas.openxmlformats.org/officeDocument/2006/relationships/image" Target="../media/image694.png"/><Relationship Id="rId3" Type="http://schemas.openxmlformats.org/officeDocument/2006/relationships/image" Target="../media/image152.png"/><Relationship Id="rId7" Type="http://schemas.openxmlformats.org/officeDocument/2006/relationships/image" Target="../media/image687.png"/><Relationship Id="rId12" Type="http://schemas.openxmlformats.org/officeDocument/2006/relationships/image" Target="../media/image693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6.png"/><Relationship Id="rId11" Type="http://schemas.openxmlformats.org/officeDocument/2006/relationships/image" Target="../media/image692.png"/><Relationship Id="rId5" Type="http://schemas.openxmlformats.org/officeDocument/2006/relationships/image" Target="../media/image685.png"/><Relationship Id="rId10" Type="http://schemas.openxmlformats.org/officeDocument/2006/relationships/image" Target="../media/image691.png"/><Relationship Id="rId4" Type="http://schemas.openxmlformats.org/officeDocument/2006/relationships/image" Target="../media/image149.png"/><Relationship Id="rId9" Type="http://schemas.openxmlformats.org/officeDocument/2006/relationships/image" Target="../media/image68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61.png"/><Relationship Id="rId4" Type="http://schemas.openxmlformats.org/officeDocument/2006/relationships/image" Target="../media/image485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40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0.png"/><Relationship Id="rId3" Type="http://schemas.openxmlformats.org/officeDocument/2006/relationships/image" Target="../media/image158.wmf"/><Relationship Id="rId7" Type="http://schemas.openxmlformats.org/officeDocument/2006/relationships/image" Target="../media/image171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0.png"/><Relationship Id="rId5" Type="http://schemas.openxmlformats.org/officeDocument/2006/relationships/image" Target="../media/image1510.png"/><Relationship Id="rId4" Type="http://schemas.openxmlformats.org/officeDocument/2006/relationships/image" Target="../media/image1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13" Type="http://schemas.openxmlformats.org/officeDocument/2006/relationships/image" Target="../media/image716.png"/><Relationship Id="rId3" Type="http://schemas.openxmlformats.org/officeDocument/2006/relationships/image" Target="../media/image166.png"/><Relationship Id="rId7" Type="http://schemas.openxmlformats.org/officeDocument/2006/relationships/image" Target="../media/image711.png"/><Relationship Id="rId12" Type="http://schemas.openxmlformats.org/officeDocument/2006/relationships/image" Target="../media/image715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0.png"/><Relationship Id="rId11" Type="http://schemas.openxmlformats.org/officeDocument/2006/relationships/image" Target="../media/image714.png"/><Relationship Id="rId5" Type="http://schemas.openxmlformats.org/officeDocument/2006/relationships/image" Target="../media/image7090.png"/><Relationship Id="rId10" Type="http://schemas.openxmlformats.org/officeDocument/2006/relationships/image" Target="../media/image713.png"/><Relationship Id="rId4" Type="http://schemas.openxmlformats.org/officeDocument/2006/relationships/image" Target="../media/image709.png"/><Relationship Id="rId9" Type="http://schemas.openxmlformats.org/officeDocument/2006/relationships/image" Target="../media/image712.png"/><Relationship Id="rId14" Type="http://schemas.openxmlformats.org/officeDocument/2006/relationships/image" Target="../media/image71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13" Type="http://schemas.openxmlformats.org/officeDocument/2006/relationships/image" Target="../media/image729.png"/><Relationship Id="rId3" Type="http://schemas.openxmlformats.org/officeDocument/2006/relationships/image" Target="../media/image719.png"/><Relationship Id="rId7" Type="http://schemas.openxmlformats.org/officeDocument/2006/relationships/image" Target="../media/image724.png"/><Relationship Id="rId12" Type="http://schemas.openxmlformats.org/officeDocument/2006/relationships/image" Target="../media/image728.png"/><Relationship Id="rId2" Type="http://schemas.openxmlformats.org/officeDocument/2006/relationships/image" Target="../media/image7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3.png"/><Relationship Id="rId11" Type="http://schemas.openxmlformats.org/officeDocument/2006/relationships/image" Target="../media/image727.png"/><Relationship Id="rId5" Type="http://schemas.openxmlformats.org/officeDocument/2006/relationships/image" Target="../media/image722.png"/><Relationship Id="rId15" Type="http://schemas.openxmlformats.org/officeDocument/2006/relationships/image" Target="../media/image733.png"/><Relationship Id="rId10" Type="http://schemas.openxmlformats.org/officeDocument/2006/relationships/image" Target="../media/image726.png"/><Relationship Id="rId4" Type="http://schemas.openxmlformats.org/officeDocument/2006/relationships/image" Target="../media/image721.png"/><Relationship Id="rId9" Type="http://schemas.openxmlformats.org/officeDocument/2006/relationships/image" Target="../media/image725.png"/><Relationship Id="rId14" Type="http://schemas.openxmlformats.org/officeDocument/2006/relationships/image" Target="../media/image7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80.png"/><Relationship Id="rId3" Type="http://schemas.openxmlformats.org/officeDocument/2006/relationships/image" Target="../media/image5.png"/><Relationship Id="rId7" Type="http://schemas.openxmlformats.org/officeDocument/2006/relationships/image" Target="../media/image46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60.png"/><Relationship Id="rId5" Type="http://schemas.openxmlformats.org/officeDocument/2006/relationships/image" Target="../media/image4650.png"/><Relationship Id="rId10" Type="http://schemas.openxmlformats.org/officeDocument/2006/relationships/image" Target="../media/image4700.png"/><Relationship Id="rId4" Type="http://schemas.openxmlformats.org/officeDocument/2006/relationships/image" Target="../media/image4640.png"/><Relationship Id="rId9" Type="http://schemas.openxmlformats.org/officeDocument/2006/relationships/image" Target="../media/image469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4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7" Type="http://schemas.openxmlformats.org/officeDocument/2006/relationships/image" Target="../media/image22800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wmf"/><Relationship Id="rId4" Type="http://schemas.openxmlformats.org/officeDocument/2006/relationships/oleObject" Target="../embeddings/oleObject2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../media/image17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7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900.png"/><Relationship Id="rId4" Type="http://schemas.openxmlformats.org/officeDocument/2006/relationships/image" Target="../media/image258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image" Target="../media/image6.png"/><Relationship Id="rId16" Type="http://schemas.openxmlformats.org/officeDocument/2006/relationships/image" Target="../media/image1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7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0.png"/><Relationship Id="rId18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image" Target="../media/image43.png"/><Relationship Id="rId3" Type="http://schemas.openxmlformats.org/officeDocument/2006/relationships/image" Target="../media/image49.png"/><Relationship Id="rId17" Type="http://schemas.openxmlformats.org/officeDocument/2006/relationships/image" Target="../media/image42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9" Type="http://schemas.openxmlformats.org/officeDocument/2006/relationships/image" Target="../media/image44.png"/><Relationship Id="rId4" Type="http://schemas.openxmlformats.org/officeDocument/2006/relationships/image" Target="../media/image50.png"/><Relationship Id="rId1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53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B3B3D6-9CF4-56D8-007C-6322A5008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8" r="42610" b="33415"/>
          <a:stretch/>
        </p:blipFill>
        <p:spPr>
          <a:xfrm>
            <a:off x="2555776" y="1052707"/>
            <a:ext cx="3600400" cy="19030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8F8F29-7FCC-1148-AD00-F9CA3790D80F}"/>
              </a:ext>
            </a:extLst>
          </p:cNvPr>
          <p:cNvSpPr txBox="1"/>
          <p:nvPr/>
        </p:nvSpPr>
        <p:spPr bwMode="auto">
          <a:xfrm>
            <a:off x="1115616" y="497902"/>
            <a:ext cx="6329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微擾論最典型的用途就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是描述氫原子簡併能階的細微分裂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D132AC-F545-C3F0-1852-0768FE9547C1}"/>
              </a:ext>
            </a:extLst>
          </p:cNvPr>
          <p:cNvSpPr txBox="1"/>
          <p:nvPr/>
        </p:nvSpPr>
        <p:spPr bwMode="auto">
          <a:xfrm>
            <a:off x="1115616" y="4026766"/>
            <a:ext cx="75248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運動的電子會感受到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原子核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庫倫電場因相對論效應產生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磁場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D4CB841C-596B-22AD-E046-EA36937110E5}"/>
                  </a:ext>
                </a:extLst>
              </p:cNvPr>
              <p:cNvSpPr txBox="1"/>
              <p:nvPr/>
            </p:nvSpPr>
            <p:spPr bwMode="auto">
              <a:xfrm>
                <a:off x="6300192" y="3255294"/>
                <a:ext cx="2104672" cy="69519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0">
                <a:extLst>
                  <a:ext uri="{FF2B5EF4-FFF2-40B4-BE49-F238E27FC236}">
                    <a16:creationId xmlns:a16="http://schemas.microsoft.com/office/drawing/2014/main" id="{D4CB841C-596B-22AD-E046-EA3693711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0192" y="3255294"/>
                <a:ext cx="2104672" cy="6951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88D962D6-BB49-5070-373C-E4B47ADBDFF6}"/>
                  </a:ext>
                </a:extLst>
              </p:cNvPr>
              <p:cNvSpPr txBox="1"/>
              <p:nvPr/>
            </p:nvSpPr>
            <p:spPr bwMode="auto">
              <a:xfrm>
                <a:off x="6660232" y="5032909"/>
                <a:ext cx="1270450" cy="40479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88D962D6-BB49-5070-373C-E4B47ADBD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60232" y="5032909"/>
                <a:ext cx="1270450" cy="404791"/>
              </a:xfrm>
              <a:prstGeom prst="rect">
                <a:avLst/>
              </a:prstGeom>
              <a:blipFill>
                <a:blip r:embed="rId4"/>
                <a:stretch>
                  <a:fillRect t="-121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E7B2DE1-8039-14B8-67D2-592F35FFC7C4}"/>
              </a:ext>
            </a:extLst>
          </p:cNvPr>
          <p:cNvSpPr txBox="1"/>
          <p:nvPr/>
        </p:nvSpPr>
        <p:spPr bwMode="auto">
          <a:xfrm>
            <a:off x="1115616" y="5040004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於是能量要加上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微擾項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稱為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Spin-Orbit Coupling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1DF611-94C6-125D-8AD4-1BA3AD298049}"/>
              </a:ext>
            </a:extLst>
          </p:cNvPr>
          <p:cNvSpPr txBox="1"/>
          <p:nvPr/>
        </p:nvSpPr>
        <p:spPr bwMode="auto">
          <a:xfrm>
            <a:off x="1115616" y="4524024"/>
            <a:ext cx="70761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電子自旋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的磁偶極矩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會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感受到此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磁場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的磁力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A60755-7BB3-422E-A5D9-7E2676D71960}"/>
              </a:ext>
            </a:extLst>
          </p:cNvPr>
          <p:cNvSpPr txBox="1"/>
          <p:nvPr/>
        </p:nvSpPr>
        <p:spPr bwMode="auto">
          <a:xfrm>
            <a:off x="1115616" y="5526610"/>
            <a:ext cx="78128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原來簡併的能階，精細的測量會發現細微的分裂：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精細結構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Fine Structure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2F8573-76EA-5927-ED9D-254E532CFDBE}"/>
                  </a:ext>
                </a:extLst>
              </p:cNvPr>
              <p:cNvSpPr txBox="1"/>
              <p:nvPr/>
            </p:nvSpPr>
            <p:spPr bwMode="auto">
              <a:xfrm>
                <a:off x="2555776" y="1564140"/>
                <a:ext cx="1908214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=2,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=0,1,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=1/2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2F8573-76EA-5927-ED9D-254E532CF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1564140"/>
                <a:ext cx="1908214" cy="307777"/>
              </a:xfrm>
              <a:prstGeom prst="rect">
                <a:avLst/>
              </a:prstGeom>
              <a:blipFill>
                <a:blip r:embed="rId5"/>
                <a:stretch>
                  <a:fillRect b="-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74BDB5-98DA-92E4-3C47-2A3824774881}"/>
                  </a:ext>
                </a:extLst>
              </p:cNvPr>
              <p:cNvSpPr txBox="1"/>
              <p:nvPr/>
            </p:nvSpPr>
            <p:spPr bwMode="auto">
              <a:xfrm>
                <a:off x="1115616" y="3440767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未微擾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就是一般氫原子的電子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動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能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與庫倫位能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74BDB5-98DA-92E4-3C47-2A3824774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3440767"/>
                <a:ext cx="5328592" cy="369332"/>
              </a:xfrm>
              <a:prstGeom prst="rect">
                <a:avLst/>
              </a:prstGeom>
              <a:blipFill>
                <a:blip r:embed="rId6"/>
                <a:stretch>
                  <a:fillRect l="-71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332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48A5853-6069-590F-B11D-5275A4A311F0}"/>
              </a:ext>
            </a:extLst>
          </p:cNvPr>
          <p:cNvSpPr txBox="1"/>
          <p:nvPr/>
        </p:nvSpPr>
        <p:spPr bwMode="auto">
          <a:xfrm>
            <a:off x="928313" y="641404"/>
            <a:ext cx="3737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對LS coupling作微擾計算，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609C7D-AD2B-06D8-E0B6-941FBFBA4B7E}"/>
                  </a:ext>
                </a:extLst>
              </p:cNvPr>
              <p:cNvSpPr txBox="1"/>
              <p:nvPr/>
            </p:nvSpPr>
            <p:spPr bwMode="auto">
              <a:xfrm>
                <a:off x="944098" y="1006655"/>
                <a:ext cx="8040066" cy="41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才是適當的零次未微擾項！</a:t>
                </a:r>
                <a14:m>
                  <m:oMath xmlns:m="http://schemas.openxmlformats.org/officeDocument/2006/math">
                    <m:r>
                      <a:rPr lang="en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時，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真實本徵態會趨近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609C7D-AD2B-06D8-E0B6-941FBFBA4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4098" y="1006655"/>
                <a:ext cx="8040066" cy="411395"/>
              </a:xfrm>
              <a:prstGeom prst="rect">
                <a:avLst/>
              </a:prstGeom>
              <a:blipFill>
                <a:blip r:embed="rId2"/>
                <a:stretch>
                  <a:fillRect l="-5836" t="-148485" r="-1104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409EF3-3B90-AF28-0FA8-3031322B9AFB}"/>
                  </a:ext>
                </a:extLst>
              </p:cNvPr>
              <p:cNvSpPr txBox="1"/>
              <p:nvPr/>
            </p:nvSpPr>
            <p:spPr bwMode="auto">
              <a:xfrm>
                <a:off x="944098" y="1854952"/>
                <a:ext cx="6316929" cy="65562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409EF3-3B90-AF28-0FA8-3031322B9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4098" y="1854952"/>
                <a:ext cx="6316929" cy="655629"/>
              </a:xfrm>
              <a:prstGeom prst="rect">
                <a:avLst/>
              </a:prstGeom>
              <a:blipFill>
                <a:blip r:embed="rId3"/>
                <a:stretch>
                  <a:fillRect t="-67925" r="-4618" b="-1245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E2A60E9-0EC9-5C96-2F59-730752D1340A}"/>
                  </a:ext>
                </a:extLst>
              </p:cNvPr>
              <p:cNvSpPr txBox="1"/>
              <p:nvPr/>
            </p:nvSpPr>
            <p:spPr bwMode="auto">
              <a:xfrm>
                <a:off x="944098" y="2703390"/>
                <a:ext cx="259913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−1/2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、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+1/2</m:t>
                    </m:r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E2A60E9-0EC9-5C96-2F59-730752D13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4098" y="2703390"/>
                <a:ext cx="2599139" cy="369332"/>
              </a:xfrm>
              <a:prstGeom prst="rect">
                <a:avLst/>
              </a:prstGeom>
              <a:blipFill>
                <a:blip r:embed="rId4"/>
                <a:stretch>
                  <a:fillRect l="-48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BEAF94-B37B-5EAB-99A1-BB4451A8A273}"/>
                  </a:ext>
                </a:extLst>
              </p:cNvPr>
              <p:cNvSpPr txBox="1"/>
              <p:nvPr/>
            </p:nvSpPr>
            <p:spPr bwMode="auto">
              <a:xfrm>
                <a:off x="894121" y="3110704"/>
                <a:ext cx="4613983" cy="65562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BEAF94-B37B-5EAB-99A1-BB4451A8A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4121" y="3110704"/>
                <a:ext cx="4613983" cy="655629"/>
              </a:xfrm>
              <a:prstGeom prst="rect">
                <a:avLst/>
              </a:prstGeom>
              <a:blipFill>
                <a:blip r:embed="rId5"/>
                <a:stretch>
                  <a:fillRect l="-6044" t="-147170" r="-13462" b="-2301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6ADA36-53D9-D751-AD00-BAB580AEBF5E}"/>
                  </a:ext>
                </a:extLst>
              </p:cNvPr>
              <p:cNvSpPr txBox="1"/>
              <p:nvPr/>
            </p:nvSpPr>
            <p:spPr bwMode="auto">
              <a:xfrm>
                <a:off x="2555776" y="3821945"/>
                <a:ext cx="2894475" cy="62023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6ADA36-53D9-D751-AD00-BAB580AEB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3821945"/>
                <a:ext cx="2894475" cy="620234"/>
              </a:xfrm>
              <a:prstGeom prst="rect">
                <a:avLst/>
              </a:prstGeom>
              <a:blipFill>
                <a:blip r:embed="rId6"/>
                <a:stretch>
                  <a:fillRect l="-4803" t="-162000" b="-24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20AF4A-6A8D-E49B-ED87-A7EFF2D03031}"/>
                  </a:ext>
                </a:extLst>
              </p:cNvPr>
              <p:cNvSpPr txBox="1"/>
              <p:nvPr/>
            </p:nvSpPr>
            <p:spPr bwMode="auto">
              <a:xfrm>
                <a:off x="838145" y="4913856"/>
                <a:ext cx="4612106" cy="65562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−2−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20AF4A-6A8D-E49B-ED87-A7EFF2D03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145" y="4913856"/>
                <a:ext cx="4612106" cy="655629"/>
              </a:xfrm>
              <a:prstGeom prst="rect">
                <a:avLst/>
              </a:prstGeom>
              <a:blipFill>
                <a:blip r:embed="rId7"/>
                <a:stretch>
                  <a:fillRect l="-5753" t="-147170" r="-13425" b="-2301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252ED7-AD93-7557-CDCC-64FBDC54711E}"/>
                  </a:ext>
                </a:extLst>
              </p:cNvPr>
              <p:cNvSpPr txBox="1"/>
              <p:nvPr/>
            </p:nvSpPr>
            <p:spPr bwMode="auto">
              <a:xfrm>
                <a:off x="2574049" y="5631363"/>
                <a:ext cx="1894331" cy="65562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252ED7-AD93-7557-CDCC-64FBDC5471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4049" y="5631363"/>
                <a:ext cx="1894331" cy="655629"/>
              </a:xfrm>
              <a:prstGeom prst="rect">
                <a:avLst/>
              </a:prstGeom>
              <a:blipFill>
                <a:blip r:embed="rId8"/>
                <a:stretch>
                  <a:fillRect l="-16000" t="-151923" r="-29333" b="-236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2208F7-8303-76A4-0D61-943F937A203B}"/>
                  </a:ext>
                </a:extLst>
              </p:cNvPr>
              <p:cNvSpPr txBox="1"/>
              <p:nvPr/>
            </p:nvSpPr>
            <p:spPr bwMode="auto">
              <a:xfrm>
                <a:off x="6228184" y="3987822"/>
                <a:ext cx="1386667" cy="3916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TW" dirty="0"/>
                  <a:t>無關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2208F7-8303-76A4-0D61-943F937A2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8184" y="3987822"/>
                <a:ext cx="1386667" cy="391646"/>
              </a:xfrm>
              <a:prstGeom prst="rect">
                <a:avLst/>
              </a:prstGeom>
              <a:blipFill>
                <a:blip r:embed="rId9"/>
                <a:stretch>
                  <a:fillRect l="-3636" t="-3125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638BFC-20BC-3F5E-2C27-E3F0DF63890E}"/>
                  </a:ext>
                </a:extLst>
              </p:cNvPr>
              <p:cNvSpPr txBox="1"/>
              <p:nvPr/>
            </p:nvSpPr>
            <p:spPr bwMode="auto">
              <a:xfrm>
                <a:off x="944640" y="1401773"/>
                <a:ext cx="6939728" cy="404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本徵值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，即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一階能量修正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注意修正與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無關，由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決定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638BFC-20BC-3F5E-2C27-E3F0DF638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4640" y="1401773"/>
                <a:ext cx="6939728" cy="404791"/>
              </a:xfrm>
              <a:prstGeom prst="rect">
                <a:avLst/>
              </a:prstGeom>
              <a:blipFill>
                <a:blip r:embed="rId10"/>
                <a:stretch>
                  <a:fillRect t="-15152" b="-181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47791EA3-B437-3D86-0B7D-3E870FDD09FB}"/>
              </a:ext>
            </a:extLst>
          </p:cNvPr>
          <p:cNvSpPr/>
          <p:nvPr/>
        </p:nvSpPr>
        <p:spPr>
          <a:xfrm>
            <a:off x="2555776" y="5625097"/>
            <a:ext cx="792088" cy="8311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244B7AF-4E10-A5E7-5816-1952DAB58502}"/>
              </a:ext>
            </a:extLst>
          </p:cNvPr>
          <p:cNvSpPr/>
          <p:nvPr/>
        </p:nvSpPr>
        <p:spPr>
          <a:xfrm>
            <a:off x="2555776" y="3731646"/>
            <a:ext cx="792088" cy="8311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45701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A00FBD-67C5-7D81-D4BE-884B826870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15" r="43206" b="21960"/>
          <a:stretch/>
        </p:blipFill>
        <p:spPr>
          <a:xfrm>
            <a:off x="2879812" y="3410410"/>
            <a:ext cx="3384376" cy="2018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FC1BEE-4FF7-497A-624A-8B3C10EAC424}"/>
                  </a:ext>
                </a:extLst>
              </p:cNvPr>
              <p:cNvSpPr txBox="1"/>
              <p:nvPr/>
            </p:nvSpPr>
            <p:spPr bwMode="auto">
              <a:xfrm>
                <a:off x="2271753" y="861542"/>
                <a:ext cx="43204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/>
                    </a:solidFill>
                  </a:rPr>
                  <a:t>原來簡併的</a:t>
                </a:r>
                <a:r>
                  <a:rPr lang="en-US" altLang="zh-TW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個態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1,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,1/2,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</a:rPr>
                      <m:t>現在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分裂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FC1BEE-4FF7-497A-624A-8B3C10EAC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71753" y="861542"/>
                <a:ext cx="4320480" cy="369332"/>
              </a:xfrm>
              <a:prstGeom prst="rect">
                <a:avLst/>
              </a:prstGeom>
              <a:blipFill>
                <a:blip r:embed="rId3"/>
                <a:stretch>
                  <a:fillRect l="-1471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FECD88-0D1A-CB06-B421-04CD9CB5822A}"/>
                  </a:ext>
                </a:extLst>
              </p:cNvPr>
              <p:cNvSpPr txBox="1"/>
              <p:nvPr/>
            </p:nvSpPr>
            <p:spPr bwMode="auto">
              <a:xfrm>
                <a:off x="1187624" y="1844824"/>
                <a:ext cx="2936199" cy="62023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FECD88-0D1A-CB06-B421-04CD9CB58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1844824"/>
                <a:ext cx="2936199" cy="620234"/>
              </a:xfrm>
              <a:prstGeom prst="rect">
                <a:avLst/>
              </a:prstGeom>
              <a:blipFill>
                <a:blip r:embed="rId4"/>
                <a:stretch>
                  <a:fillRect l="-9052" t="-167347" r="-21121" b="-25102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BF331E-8AA3-552C-A7F7-9E7465461F99}"/>
                  </a:ext>
                </a:extLst>
              </p:cNvPr>
              <p:cNvSpPr txBox="1"/>
              <p:nvPr/>
            </p:nvSpPr>
            <p:spPr bwMode="auto">
              <a:xfrm>
                <a:off x="1187624" y="854547"/>
                <a:ext cx="1136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=1, 2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BF331E-8AA3-552C-A7F7-9E7465461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854547"/>
                <a:ext cx="1136000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B450A7-2014-4008-BC78-502AE6CD00A1}"/>
                  </a:ext>
                </a:extLst>
              </p:cNvPr>
              <p:cNvSpPr txBox="1"/>
              <p:nvPr/>
            </p:nvSpPr>
            <p:spPr bwMode="auto">
              <a:xfrm>
                <a:off x="1187624" y="2576128"/>
                <a:ext cx="2720175" cy="65562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B450A7-2014-4008-BC78-502AE6CD0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2576128"/>
                <a:ext cx="2720175" cy="655629"/>
              </a:xfrm>
              <a:prstGeom prst="rect">
                <a:avLst/>
              </a:prstGeom>
              <a:blipFill>
                <a:blip r:embed="rId6"/>
                <a:stretch>
                  <a:fillRect l="-10698" t="-151923" r="-23721" b="-2346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F0E24B-0938-9701-927B-2C1DB90B69F4}"/>
                  </a:ext>
                </a:extLst>
              </p:cNvPr>
              <p:cNvSpPr txBox="1"/>
              <p:nvPr/>
            </p:nvSpPr>
            <p:spPr bwMode="auto">
              <a:xfrm>
                <a:off x="1027479" y="1257185"/>
                <a:ext cx="6264696" cy="41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為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m:rPr>
                          <m:nor/>
                        </m:rPr>
                        <a:rPr lang="zh-TW" altLang="en-US" dirty="0"/>
                        <m:t>個態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=3/2,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,1/2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2,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及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zh-TW" altLang="en-US" dirty="0"/>
                        <m:t>個態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=1/2,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,1,1/2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F0E24B-0938-9701-927B-2C1DB90B6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7479" y="1257185"/>
                <a:ext cx="6264696" cy="411395"/>
              </a:xfrm>
              <a:prstGeom prst="rect">
                <a:avLst/>
              </a:prstGeom>
              <a:blipFill>
                <a:blip r:embed="rId7"/>
                <a:stretch>
                  <a:fillRect t="-141176" r="-2632" b="-21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129F23-3D17-D83B-15B0-92F293BA4376}"/>
                  </a:ext>
                </a:extLst>
              </p:cNvPr>
              <p:cNvSpPr txBox="1"/>
              <p:nvPr/>
            </p:nvSpPr>
            <p:spPr bwMode="auto">
              <a:xfrm>
                <a:off x="2406709" y="4181846"/>
                <a:ext cx="2304256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=1,</m:t>
                      </m:r>
                      <m:sSub>
                        <m:sSubPr>
                          <m:ctrlPr>
                            <a:rPr lang="en-TW" sz="14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±1,0,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±</m:t>
                      </m:r>
                      <m:r>
                        <a:rPr lang="en-US" sz="1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1/2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129F23-3D17-D83B-15B0-92F293BA4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06709" y="4181846"/>
                <a:ext cx="2304256" cy="307777"/>
              </a:xfrm>
              <a:prstGeom prst="rect">
                <a:avLst/>
              </a:prstGeom>
              <a:blipFill>
                <a:blip r:embed="rId8"/>
                <a:stretch>
                  <a:fillRect b="-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1D10C2-7699-B431-B7EF-335B82CB64BE}"/>
                  </a:ext>
                </a:extLst>
              </p:cNvPr>
              <p:cNvSpPr txBox="1"/>
              <p:nvPr/>
            </p:nvSpPr>
            <p:spPr bwMode="auto">
              <a:xfrm>
                <a:off x="2527747" y="3799656"/>
                <a:ext cx="2088232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=0,</m:t>
                      </m:r>
                      <m:sSub>
                        <m:sSubPr>
                          <m:ctrlPr>
                            <a:rPr lang="en-TW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±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1/2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1D10C2-7699-B431-B7EF-335B82CB6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27747" y="3799656"/>
                <a:ext cx="2088232" cy="307777"/>
              </a:xfrm>
              <a:prstGeom prst="rect">
                <a:avLst/>
              </a:prstGeom>
              <a:blipFill>
                <a:blip r:embed="rId9"/>
                <a:stretch>
                  <a:fillRect b="-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29A3D7-E606-5694-EBD4-4737E72817A0}"/>
                  </a:ext>
                </a:extLst>
              </p:cNvPr>
              <p:cNvSpPr txBox="1"/>
              <p:nvPr/>
            </p:nvSpPr>
            <p:spPr bwMode="auto">
              <a:xfrm>
                <a:off x="4915911" y="2605263"/>
                <a:ext cx="1800200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29A3D7-E606-5694-EBD4-4737E7281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5911" y="2605263"/>
                <a:ext cx="1800200" cy="610936"/>
              </a:xfrm>
              <a:prstGeom prst="rect">
                <a:avLst/>
              </a:prstGeom>
              <a:blipFill>
                <a:blip r:embed="rId10"/>
                <a:stretch>
                  <a:fillRect b="-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51D93C-038E-CB88-FE6B-06C3491BCE44}"/>
                  </a:ext>
                </a:extLst>
              </p:cNvPr>
              <p:cNvSpPr txBox="1"/>
              <p:nvPr/>
            </p:nvSpPr>
            <p:spPr bwMode="auto">
              <a:xfrm>
                <a:off x="4915911" y="1842033"/>
                <a:ext cx="1224136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51D93C-038E-CB88-FE6B-06C3491BC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5911" y="1842033"/>
                <a:ext cx="1224136" cy="610936"/>
              </a:xfrm>
              <a:prstGeom prst="rect">
                <a:avLst/>
              </a:prstGeom>
              <a:blipFill>
                <a:blip r:embed="rId11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C671A9-DE34-6950-F59E-B83B4FFBCA90}"/>
                  </a:ext>
                </a:extLst>
              </p:cNvPr>
              <p:cNvSpPr txBox="1"/>
              <p:nvPr/>
            </p:nvSpPr>
            <p:spPr bwMode="auto">
              <a:xfrm>
                <a:off x="1187624" y="5548285"/>
                <a:ext cx="6795952" cy="41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注意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才是正確標注能態的方式！</a:t>
                </a:r>
                <a:r>
                  <a:rPr lang="en-GB" dirty="0"/>
                  <a:t>一般會用</a:t>
                </a:r>
                <a:r>
                  <a:rPr lang="en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TW" i="1" smtClean="0">
                        <a:latin typeface="Cambria Math" panose="02040503050406030204" pitchFamily="18" charset="0"/>
                      </a:rPr>
                      <m:t>表示</m:t>
                    </m:r>
                  </m:oMath>
                </a14:m>
                <a:r>
                  <a:rPr lang="en-TW" dirty="0"/>
                  <a:t>！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C671A9-DE34-6950-F59E-B83B4FFBC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5548285"/>
                <a:ext cx="6795952" cy="411395"/>
              </a:xfrm>
              <a:prstGeom prst="rect">
                <a:avLst/>
              </a:prstGeom>
              <a:blipFill>
                <a:blip r:embed="rId12"/>
                <a:stretch>
                  <a:fillRect l="-187" t="-141176" b="-21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2702638-5994-D446-5BE4-D75A9958B2C2}"/>
                  </a:ext>
                </a:extLst>
              </p:cNvPr>
              <p:cNvSpPr txBox="1"/>
              <p:nvPr/>
            </p:nvSpPr>
            <p:spPr bwMode="auto">
              <a:xfrm>
                <a:off x="1187915" y="5986229"/>
                <a:ext cx="37282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在此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𝑗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較大的的能態，能量較高。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2702638-5994-D446-5BE4-D75A9958B2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915" y="5986229"/>
                <a:ext cx="3728287" cy="369332"/>
              </a:xfrm>
              <a:prstGeom prst="rect">
                <a:avLst/>
              </a:prstGeom>
              <a:blipFill>
                <a:blip r:embed="rId13"/>
                <a:stretch>
                  <a:fillRect l="-136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319D79-34F7-1071-8936-886A309E6684}"/>
                  </a:ext>
                </a:extLst>
              </p:cNvPr>
              <p:cNvSpPr txBox="1"/>
              <p:nvPr/>
            </p:nvSpPr>
            <p:spPr bwMode="auto">
              <a:xfrm>
                <a:off x="6687431" y="1989979"/>
                <a:ext cx="180020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 panose="02040503050406030204" pitchFamily="18" charset="0"/>
                        </a:rPr>
                        <m:t>本徵值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319D79-34F7-1071-8936-886A309E6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87431" y="1989979"/>
                <a:ext cx="1800200" cy="369332"/>
              </a:xfrm>
              <a:prstGeom prst="rect">
                <a:avLst/>
              </a:prstGeom>
              <a:blipFill>
                <a:blip r:embed="rId14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4992DA5-732A-040D-E5B7-AE88B7892B7B}"/>
                  </a:ext>
                </a:extLst>
              </p:cNvPr>
              <p:cNvSpPr txBox="1"/>
              <p:nvPr/>
            </p:nvSpPr>
            <p:spPr bwMode="auto">
              <a:xfrm>
                <a:off x="6975464" y="2618390"/>
                <a:ext cx="1512167" cy="6463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 panose="02040503050406030204" pitchFamily="18" charset="0"/>
                        </a:rPr>
                        <m:t>本徵值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4992DA5-732A-040D-E5B7-AE88B7892B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75464" y="2618390"/>
                <a:ext cx="1512167" cy="646331"/>
              </a:xfrm>
              <a:prstGeom prst="rect">
                <a:avLst/>
              </a:prstGeom>
              <a:blipFill>
                <a:blip r:embed="rId15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4551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438C33-A5EF-E429-9C3E-60308889A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80"/>
          <a:stretch/>
        </p:blipFill>
        <p:spPr>
          <a:xfrm>
            <a:off x="616747" y="641318"/>
            <a:ext cx="7910506" cy="22431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FC1BEE-4FF7-497A-624A-8B3C10EAC424}"/>
                  </a:ext>
                </a:extLst>
              </p:cNvPr>
              <p:cNvSpPr txBox="1"/>
              <p:nvPr/>
            </p:nvSpPr>
            <p:spPr bwMode="auto">
              <a:xfrm>
                <a:off x="1619672" y="2955139"/>
                <a:ext cx="6279007" cy="41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1,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,1/2,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對應的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=3/2,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=1/2,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FC1BEE-4FF7-497A-624A-8B3C10EAC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2955139"/>
                <a:ext cx="6279007" cy="411395"/>
              </a:xfrm>
              <a:prstGeom prst="rect">
                <a:avLst/>
              </a:prstGeom>
              <a:blipFill>
                <a:blip r:embed="rId3"/>
                <a:stretch>
                  <a:fillRect l="-5040" t="-148485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BF331E-8AA3-552C-A7F7-9E7465461F99}"/>
                  </a:ext>
                </a:extLst>
              </p:cNvPr>
              <p:cNvSpPr txBox="1"/>
              <p:nvPr/>
            </p:nvSpPr>
            <p:spPr bwMode="auto">
              <a:xfrm>
                <a:off x="917848" y="2976170"/>
                <a:ext cx="7018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BF331E-8AA3-552C-A7F7-9E7465461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7848" y="2976170"/>
                <a:ext cx="70182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247A003A-7050-E53E-2AAC-B714754172D5}"/>
                  </a:ext>
                </a:extLst>
              </p:cNvPr>
              <p:cNvSpPr txBox="1"/>
              <p:nvPr/>
            </p:nvSpPr>
            <p:spPr bwMode="auto">
              <a:xfrm>
                <a:off x="1696529" y="137285"/>
                <a:ext cx="4239750" cy="41139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247A003A-7050-E53E-2AAC-B71475417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6529" y="137285"/>
                <a:ext cx="4239750" cy="411395"/>
              </a:xfrm>
              <a:prstGeom prst="rect">
                <a:avLst/>
              </a:prstGeom>
              <a:blipFill>
                <a:blip r:embed="rId5"/>
                <a:stretch>
                  <a:fillRect t="-148485" r="-7761" b="-2212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490716F-763B-30F9-699C-FB9ED8970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3458270"/>
            <a:ext cx="5986602" cy="29546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C2A026-C3E6-C371-0A86-037B2A5BDEB7}"/>
                  </a:ext>
                </a:extLst>
              </p:cNvPr>
              <p:cNvSpPr txBox="1"/>
              <p:nvPr/>
            </p:nvSpPr>
            <p:spPr bwMode="auto">
              <a:xfrm>
                <a:off x="6300192" y="4725144"/>
                <a:ext cx="1061316" cy="55399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=1</m:t>
                          </m:r>
                        </m:e>
                      </m:groupChr>
                      <m:d>
                        <m:dPr>
                          <m:begChr m:val="|"/>
                          <m:endChr m:val="|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C2A026-C3E6-C371-0A86-037B2A5BD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0192" y="4725144"/>
                <a:ext cx="1061316" cy="553998"/>
              </a:xfrm>
              <a:prstGeom prst="rect">
                <a:avLst/>
              </a:prstGeom>
              <a:blipFill>
                <a:blip r:embed="rId7"/>
                <a:stretch>
                  <a:fillRect l="-2353" r="-4706" b="-1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26BBF8-7987-D6C0-DAF5-45F075593B81}"/>
                  </a:ext>
                </a:extLst>
              </p:cNvPr>
              <p:cNvSpPr txBox="1"/>
              <p:nvPr/>
            </p:nvSpPr>
            <p:spPr bwMode="auto">
              <a:xfrm>
                <a:off x="6062948" y="5579723"/>
                <a:ext cx="1298561" cy="5557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=1</m:t>
                          </m:r>
                        </m:e>
                      </m:groupCh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A26BBF8-7987-D6C0-DAF5-45F075593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62948" y="5579723"/>
                <a:ext cx="1298561" cy="555793"/>
              </a:xfrm>
              <a:prstGeom prst="rect">
                <a:avLst/>
              </a:prstGeom>
              <a:blipFill>
                <a:blip r:embed="rId8"/>
                <a:stretch>
                  <a:fillRect l="-1942" r="-971" b="-136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18D5E1-099F-9DFA-5C88-A36EF56DF790}"/>
                  </a:ext>
                </a:extLst>
              </p:cNvPr>
              <p:cNvSpPr txBox="1"/>
              <p:nvPr/>
            </p:nvSpPr>
            <p:spPr bwMode="auto">
              <a:xfrm>
                <a:off x="7524328" y="4867747"/>
                <a:ext cx="1512168" cy="41139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=3/2,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18D5E1-099F-9DFA-5C88-A36EF56DF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24328" y="4867747"/>
                <a:ext cx="1512168" cy="411395"/>
              </a:xfrm>
              <a:prstGeom prst="rect">
                <a:avLst/>
              </a:prstGeom>
              <a:blipFill>
                <a:blip r:embed="rId9"/>
                <a:stretch>
                  <a:fillRect l="-28333" t="-148485" r="-23333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0D8A54-7EB1-58D3-EBFC-34C1EAF208BF}"/>
                  </a:ext>
                </a:extLst>
              </p:cNvPr>
              <p:cNvSpPr txBox="1"/>
              <p:nvPr/>
            </p:nvSpPr>
            <p:spPr bwMode="auto">
              <a:xfrm>
                <a:off x="7549321" y="5651024"/>
                <a:ext cx="1512168" cy="41139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=1/2,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0D8A54-7EB1-58D3-EBFC-34C1EAF20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49321" y="5651024"/>
                <a:ext cx="1512168" cy="411395"/>
              </a:xfrm>
              <a:prstGeom prst="rect">
                <a:avLst/>
              </a:prstGeom>
              <a:blipFill>
                <a:blip r:embed="rId10"/>
                <a:stretch>
                  <a:fillRect l="-28333" t="-141176" r="-23333" b="-2176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77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4" grpId="0" animBg="1"/>
      <p:bldP spid="7" grpId="0" animBg="1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742F405-646B-C9D9-13B2-92495F04A4BA}"/>
                  </a:ext>
                </a:extLst>
              </p:cNvPr>
              <p:cNvSpPr txBox="1"/>
              <p:nvPr/>
            </p:nvSpPr>
            <p:spPr bwMode="auto">
              <a:xfrm>
                <a:off x="918668" y="3405406"/>
                <a:ext cx="2997265" cy="62023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,1,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1, 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742F405-646B-C9D9-13B2-92495F04A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8668" y="3405406"/>
                <a:ext cx="2997265" cy="620234"/>
              </a:xfrm>
              <a:prstGeom prst="rect">
                <a:avLst/>
              </a:prstGeom>
              <a:blipFill>
                <a:blip r:embed="rId2"/>
                <a:stretch>
                  <a:fillRect l="-25738" t="-167347" r="-6329" b="-25102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96F5F4-427B-D183-0D4C-CD44CD1EBF4E}"/>
                  </a:ext>
                </a:extLst>
              </p:cNvPr>
              <p:cNvSpPr txBox="1"/>
              <p:nvPr/>
            </p:nvSpPr>
            <p:spPr bwMode="auto">
              <a:xfrm>
                <a:off x="1657690" y="4149080"/>
                <a:ext cx="3348914" cy="62023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,1,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−1, 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96F5F4-427B-D183-0D4C-CD44CD1EB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7690" y="4149080"/>
                <a:ext cx="3348914" cy="620234"/>
              </a:xfrm>
              <a:prstGeom prst="rect">
                <a:avLst/>
              </a:prstGeom>
              <a:blipFill>
                <a:blip r:embed="rId3"/>
                <a:stretch>
                  <a:fillRect l="-23396" t="-162000" r="-6038" b="-24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A0940B1-CEF3-C705-6832-AA3E5DCFF830}"/>
                  </a:ext>
                </a:extLst>
              </p:cNvPr>
              <p:cNvSpPr txBox="1"/>
              <p:nvPr/>
            </p:nvSpPr>
            <p:spPr bwMode="auto">
              <a:xfrm>
                <a:off x="855042" y="149151"/>
                <a:ext cx="8188771" cy="41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是什麼？它們如何表示為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的線性組合？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A0940B1-CEF3-C705-6832-AA3E5DCFF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5042" y="149151"/>
                <a:ext cx="8188771" cy="411395"/>
              </a:xfrm>
              <a:prstGeom prst="rect">
                <a:avLst/>
              </a:prstGeom>
              <a:blipFill>
                <a:blip r:embed="rId4"/>
                <a:stretch>
                  <a:fillRect l="-5728" t="-141176" b="-21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61F4E60-5E04-9C3D-3EDA-3BEE552BCE48}"/>
                  </a:ext>
                </a:extLst>
              </p:cNvPr>
              <p:cNvSpPr txBox="1"/>
              <p:nvPr/>
            </p:nvSpPr>
            <p:spPr bwMode="auto">
              <a:xfrm>
                <a:off x="6274070" y="191214"/>
                <a:ext cx="90308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61F4E60-5E04-9C3D-3EDA-3BEE552BC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74070" y="191214"/>
                <a:ext cx="903081" cy="369332"/>
              </a:xfrm>
              <a:prstGeom prst="rect">
                <a:avLst/>
              </a:prstGeom>
              <a:blipFill>
                <a:blip r:embed="rId5"/>
                <a:stretch>
                  <a:fillRect l="-26389" t="-103226" r="-19444" b="-16451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4AD36F3-7799-5E38-9F60-E8B19D878D70}"/>
                  </a:ext>
                </a:extLst>
              </p:cNvPr>
              <p:cNvSpPr txBox="1"/>
              <p:nvPr/>
            </p:nvSpPr>
            <p:spPr bwMode="auto">
              <a:xfrm>
                <a:off x="6282171" y="615711"/>
                <a:ext cx="89498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4AD36F3-7799-5E38-9F60-E8B19D878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2171" y="615711"/>
                <a:ext cx="894980" cy="369332"/>
              </a:xfrm>
              <a:prstGeom prst="rect">
                <a:avLst/>
              </a:prstGeom>
              <a:blipFill>
                <a:blip r:embed="rId6"/>
                <a:stretch>
                  <a:fillRect l="-28169" t="-106667" r="-19718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E1175D0-9AF1-8CCC-C2FC-357F732687FB}"/>
                  </a:ext>
                </a:extLst>
              </p:cNvPr>
              <p:cNvSpPr txBox="1"/>
              <p:nvPr/>
            </p:nvSpPr>
            <p:spPr bwMode="auto">
              <a:xfrm>
                <a:off x="6301021" y="1040208"/>
                <a:ext cx="101259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E1175D0-9AF1-8CCC-C2FC-357F732687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1021" y="1040208"/>
                <a:ext cx="1012598" cy="369332"/>
              </a:xfrm>
              <a:prstGeom prst="rect">
                <a:avLst/>
              </a:prstGeom>
              <a:blipFill>
                <a:blip r:embed="rId7"/>
                <a:stretch>
                  <a:fillRect l="-27500" t="-113793" r="-20000" b="-17931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52A74DE-5632-F037-97D9-018FCAB82764}"/>
                  </a:ext>
                </a:extLst>
              </p:cNvPr>
              <p:cNvSpPr txBox="1"/>
              <p:nvPr/>
            </p:nvSpPr>
            <p:spPr bwMode="auto">
              <a:xfrm>
                <a:off x="3124317" y="615711"/>
                <a:ext cx="1558170" cy="39164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52A74DE-5632-F037-97D9-018FCAB82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24317" y="615711"/>
                <a:ext cx="1558170" cy="391646"/>
              </a:xfrm>
              <a:prstGeom prst="rect">
                <a:avLst/>
              </a:prstGeom>
              <a:blipFill>
                <a:blip r:embed="rId8"/>
                <a:stretch>
                  <a:fillRect b="-93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0">
                <a:extLst>
                  <a:ext uri="{FF2B5EF4-FFF2-40B4-BE49-F238E27FC236}">
                    <a16:creationId xmlns:a16="http://schemas.microsoft.com/office/drawing/2014/main" id="{A6707042-EB3C-16AD-13C6-615A94C45C3E}"/>
                  </a:ext>
                </a:extLst>
              </p:cNvPr>
              <p:cNvSpPr/>
              <p:nvPr/>
            </p:nvSpPr>
            <p:spPr>
              <a:xfrm>
                <a:off x="918668" y="627149"/>
                <a:ext cx="141381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0" name="矩形 10">
                <a:extLst>
                  <a:ext uri="{FF2B5EF4-FFF2-40B4-BE49-F238E27FC236}">
                    <a16:creationId xmlns:a16="http://schemas.microsoft.com/office/drawing/2014/main" id="{A6707042-EB3C-16AD-13C6-615A94C45C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68" y="627149"/>
                <a:ext cx="1413811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C7C35F30-5733-8F0B-4A84-52982E8AA06C}"/>
              </a:ext>
            </a:extLst>
          </p:cNvPr>
          <p:cNvSpPr txBox="1"/>
          <p:nvPr/>
        </p:nvSpPr>
        <p:spPr bwMode="auto">
          <a:xfrm>
            <a:off x="2404237" y="638025"/>
            <a:ext cx="720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05EE38-3197-6C91-7273-9EFAFCCB2810}"/>
                  </a:ext>
                </a:extLst>
              </p:cNvPr>
              <p:cNvSpPr txBox="1"/>
              <p:nvPr/>
            </p:nvSpPr>
            <p:spPr bwMode="auto">
              <a:xfrm>
                <a:off x="855042" y="1005671"/>
                <a:ext cx="5818818" cy="4840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1, 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這個狀態的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05EE38-3197-6C91-7273-9EFAFCCB2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5042" y="1005671"/>
                <a:ext cx="5818818" cy="484043"/>
              </a:xfrm>
              <a:prstGeom prst="rect">
                <a:avLst/>
              </a:prstGeom>
              <a:blipFill>
                <a:blip r:embed="rId10"/>
                <a:stretch>
                  <a:fillRect l="-5447" t="-76923" b="-1153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83A3A1-485D-9AAE-0FF4-ABFA4F12CCBF}"/>
                  </a:ext>
                </a:extLst>
              </p:cNvPr>
              <p:cNvSpPr txBox="1"/>
              <p:nvPr/>
            </p:nvSpPr>
            <p:spPr bwMode="auto">
              <a:xfrm>
                <a:off x="853804" y="1471911"/>
                <a:ext cx="6057289" cy="3916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注意在此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空間中已經沒有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TW" dirty="0">
                        <a:latin typeface="Times New Roman" pitchFamily="18" charset="0"/>
                        <a:cs typeface="Times New Roman" pitchFamily="18" charset="0"/>
                      </a:rPr>
                      <m:t>比它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更大的狀態了，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83A3A1-485D-9AAE-0FF4-ABFA4F12C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804" y="1471911"/>
                <a:ext cx="6057289" cy="391646"/>
              </a:xfrm>
              <a:prstGeom prst="rect">
                <a:avLst/>
              </a:prstGeom>
              <a:blipFill>
                <a:blip r:embed="rId11"/>
                <a:stretch>
                  <a:fillRect l="-837"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EC5F45A7-3458-2948-78E4-16D8F3668483}"/>
              </a:ext>
            </a:extLst>
          </p:cNvPr>
          <p:cNvSpPr txBox="1"/>
          <p:nvPr/>
        </p:nvSpPr>
        <p:spPr bwMode="auto">
          <a:xfrm>
            <a:off x="864990" y="4089865"/>
            <a:ext cx="12818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同理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78400DC-C0A2-0E80-76C6-5F109930B203}"/>
                  </a:ext>
                </a:extLst>
              </p:cNvPr>
              <p:cNvSpPr txBox="1"/>
              <p:nvPr/>
            </p:nvSpPr>
            <p:spPr bwMode="auto">
              <a:xfrm>
                <a:off x="870609" y="2247377"/>
                <a:ext cx="6946492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這個性質是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中，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的狀態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所特有的性質。</a:t>
                </a:r>
                <a:endParaRPr lang="en-TW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78400DC-C0A2-0E80-76C6-5F109930B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0609" y="2247377"/>
                <a:ext cx="6946492" cy="572144"/>
              </a:xfrm>
              <a:prstGeom prst="rect">
                <a:avLst/>
              </a:prstGeom>
              <a:blipFill>
                <a:blip r:embed="rId12"/>
                <a:stretch>
                  <a:fillRect l="-730" t="-178261" b="-25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B866CC5-1A22-D7BF-DAE4-DE2D5C4587BE}"/>
                  </a:ext>
                </a:extLst>
              </p:cNvPr>
              <p:cNvSpPr txBox="1"/>
              <p:nvPr/>
            </p:nvSpPr>
            <p:spPr bwMode="auto">
              <a:xfrm>
                <a:off x="864990" y="2833262"/>
                <a:ext cx="5604303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換句話說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1, 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，因此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可以是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B866CC5-1A22-D7BF-DAE4-DE2D5C458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4990" y="2833262"/>
                <a:ext cx="5604303" cy="572144"/>
              </a:xfrm>
              <a:prstGeom prst="rect">
                <a:avLst/>
              </a:prstGeom>
              <a:blipFill>
                <a:blip r:embed="rId13"/>
                <a:stretch>
                  <a:fillRect l="-1131" t="-178261" b="-25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8CD0AB7-7F4C-4001-8E57-31B3EFDF23C9}"/>
                  </a:ext>
                </a:extLst>
              </p:cNvPr>
              <p:cNvSpPr txBox="1"/>
              <p:nvPr/>
            </p:nvSpPr>
            <p:spPr bwMode="auto">
              <a:xfrm>
                <a:off x="864990" y="1904094"/>
                <a:ext cx="6762543" cy="3768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這表示Raising Operator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TW" dirty="0"/>
                  <a:t>作用上去，無法再升，而為零！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8CD0AB7-7F4C-4001-8E57-31B3EFDF2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4990" y="1904094"/>
                <a:ext cx="6762543" cy="376898"/>
              </a:xfrm>
              <a:prstGeom prst="rect">
                <a:avLst/>
              </a:prstGeom>
              <a:blipFill>
                <a:blip r:embed="rId14"/>
                <a:stretch>
                  <a:fillRect l="-93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2751FA3-3839-EC92-3F6B-3B94A30F58A8}"/>
                  </a:ext>
                </a:extLst>
              </p:cNvPr>
              <p:cNvSpPr txBox="1"/>
              <p:nvPr/>
            </p:nvSpPr>
            <p:spPr bwMode="auto">
              <a:xfrm>
                <a:off x="873794" y="5327253"/>
                <a:ext cx="7885770" cy="41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這與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維度六 </a:t>
                </a:r>
                <a:r>
                  <a:rPr lang="zh-TW" altLang="en-US" dirty="0"/>
                  <a:t>，剛好差</a:t>
                </a:r>
                <a14:m>
                  <m:oMath xmlns:m="http://schemas.openxmlformats.org/officeDocument/2006/math">
                    <m:r>
                      <a:rPr lang="en-US" altLang="zh-TW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TW" dirty="0"/>
                  <a:t>。得補上一個維度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TW" dirty="0"/>
                  <a:t>的新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空間。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2751FA3-3839-EC92-3F6B-3B94A30F5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3794" y="5327253"/>
                <a:ext cx="7885770" cy="411395"/>
              </a:xfrm>
              <a:prstGeom prst="rect">
                <a:avLst/>
              </a:prstGeom>
              <a:blipFill>
                <a:blip r:embed="rId15"/>
                <a:stretch>
                  <a:fillRect l="-643" t="-145455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75B0140-C802-495C-1757-31D74D946B3B}"/>
                  </a:ext>
                </a:extLst>
              </p:cNvPr>
              <p:cNvSpPr txBox="1"/>
              <p:nvPr/>
            </p:nvSpPr>
            <p:spPr bwMode="auto">
              <a:xfrm>
                <a:off x="873794" y="6308014"/>
                <a:ext cx="5037732" cy="4840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altLang="zh-TW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包含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、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兩個可能。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75B0140-C802-495C-1757-31D74D946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3794" y="6308014"/>
                <a:ext cx="5037732" cy="484043"/>
              </a:xfrm>
              <a:prstGeom prst="rect">
                <a:avLst/>
              </a:prstGeom>
              <a:blipFill>
                <a:blip r:embed="rId16"/>
                <a:stretch>
                  <a:fillRect l="-9296" t="-117949" b="-1794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A154D6-BB4A-F84A-C0C7-D24CD1971EFA}"/>
                  </a:ext>
                </a:extLst>
              </p:cNvPr>
              <p:cNvSpPr txBox="1"/>
              <p:nvPr/>
            </p:nvSpPr>
            <p:spPr bwMode="auto">
              <a:xfrm>
                <a:off x="877175" y="4769314"/>
                <a:ext cx="8258858" cy="4840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的其他狀態，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>
                        <a:latin typeface="Cambria Math" panose="02040503050406030204" pitchFamily="18" charset="0"/>
                      </a:rPr>
                      <m:t>,−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,−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，自然也得在空間中，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維度是四。 </a:t>
                </a:r>
                <a:endParaRPr lang="en-TW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A154D6-BB4A-F84A-C0C7-D24CD1971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7175" y="4769314"/>
                <a:ext cx="8258858" cy="484043"/>
              </a:xfrm>
              <a:prstGeom prst="rect">
                <a:avLst/>
              </a:prstGeom>
              <a:blipFill>
                <a:blip r:embed="rId17"/>
                <a:stretch>
                  <a:fillRect l="-768" b="-51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C4B21DB-F43D-9398-0854-DB066A0B9135}"/>
                  </a:ext>
                </a:extLst>
              </p:cNvPr>
              <p:cNvSpPr txBox="1"/>
              <p:nvPr/>
            </p:nvSpPr>
            <p:spPr bwMode="auto">
              <a:xfrm>
                <a:off x="881037" y="5801666"/>
                <a:ext cx="7387431" cy="4834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唯一維度是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TW" dirty="0"/>
                  <a:t>的可能新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空間就是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因此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還可以是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C4B21DB-F43D-9398-0854-DB066A0B9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037" y="5801666"/>
                <a:ext cx="7387431" cy="483466"/>
              </a:xfrm>
              <a:prstGeom prst="rect">
                <a:avLst/>
              </a:prstGeom>
              <a:blipFill>
                <a:blip r:embed="rId18"/>
                <a:stretch>
                  <a:fillRect l="-687" b="-51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25401736-FE53-DB46-1B07-CF22F8EB4186}"/>
              </a:ext>
            </a:extLst>
          </p:cNvPr>
          <p:cNvSpPr/>
          <p:nvPr/>
        </p:nvSpPr>
        <p:spPr>
          <a:xfrm>
            <a:off x="6673860" y="2724248"/>
            <a:ext cx="2204948" cy="14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9EADF78-CCFF-01DC-8CFF-81492B86F273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43352"/>
          <a:stretch/>
        </p:blipFill>
        <p:spPr>
          <a:xfrm>
            <a:off x="6673860" y="2864368"/>
            <a:ext cx="2204950" cy="17664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24ADD60-11EA-6D08-CB0A-8C7AF5A56AA7}"/>
                  </a:ext>
                </a:extLst>
              </p:cNvPr>
              <p:cNvSpPr txBox="1"/>
              <p:nvPr/>
            </p:nvSpPr>
            <p:spPr bwMode="auto">
              <a:xfrm>
                <a:off x="6673860" y="3796482"/>
                <a:ext cx="36004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24ADD60-11EA-6D08-CB0A-8C7AF5A56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3860" y="3796482"/>
                <a:ext cx="360040" cy="276999"/>
              </a:xfrm>
              <a:prstGeom prst="rect">
                <a:avLst/>
              </a:prstGeom>
              <a:blipFill>
                <a:blip r:embed="rId20"/>
                <a:stretch>
                  <a:fillRect b="-454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E00E681-5C50-D4EA-5656-417A8E562279}"/>
                  </a:ext>
                </a:extLst>
              </p:cNvPr>
              <p:cNvSpPr txBox="1"/>
              <p:nvPr/>
            </p:nvSpPr>
            <p:spPr bwMode="auto">
              <a:xfrm>
                <a:off x="7359676" y="3745317"/>
                <a:ext cx="36004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E00E681-5C50-D4EA-5656-417A8E562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59676" y="3745317"/>
                <a:ext cx="360040" cy="276999"/>
              </a:xfrm>
              <a:prstGeom prst="rect">
                <a:avLst/>
              </a:prstGeom>
              <a:blipFill>
                <a:blip r:embed="rId21"/>
                <a:stretch>
                  <a:fillRect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C1D32E0-8274-40FD-7B51-65158EFD4784}"/>
                  </a:ext>
                </a:extLst>
              </p:cNvPr>
              <p:cNvSpPr txBox="1"/>
              <p:nvPr/>
            </p:nvSpPr>
            <p:spPr bwMode="auto">
              <a:xfrm>
                <a:off x="6909335" y="2725868"/>
                <a:ext cx="360040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C1D32E0-8274-40FD-7B51-65158EFD4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09335" y="2725868"/>
                <a:ext cx="360040" cy="276999"/>
              </a:xfrm>
              <a:prstGeom prst="rect">
                <a:avLst/>
              </a:prstGeom>
              <a:blipFill>
                <a:blip r:embed="rId22"/>
                <a:stretch>
                  <a:fillRect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F32D0C8-0C8B-D18D-C360-50FBE62563AF}"/>
              </a:ext>
            </a:extLst>
          </p:cNvPr>
          <p:cNvCxnSpPr/>
          <p:nvPr/>
        </p:nvCxnSpPr>
        <p:spPr>
          <a:xfrm flipV="1">
            <a:off x="7281927" y="2724248"/>
            <a:ext cx="0" cy="2759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41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742F405-646B-C9D9-13B2-92495F04A4BA}"/>
                  </a:ext>
                </a:extLst>
              </p:cNvPr>
              <p:cNvSpPr txBox="1"/>
              <p:nvPr/>
            </p:nvSpPr>
            <p:spPr bwMode="auto">
              <a:xfrm>
                <a:off x="1214695" y="1252963"/>
                <a:ext cx="1629113" cy="62023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1, 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742F405-646B-C9D9-13B2-92495F04A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4695" y="1252963"/>
                <a:ext cx="1629113" cy="620234"/>
              </a:xfrm>
              <a:prstGeom prst="rect">
                <a:avLst/>
              </a:prstGeom>
              <a:blipFill>
                <a:blip r:embed="rId2"/>
                <a:stretch>
                  <a:fillRect l="-46923" t="-164000" r="-11538" b="-24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96F5F4-427B-D183-0D4C-CD44CD1EBF4E}"/>
                  </a:ext>
                </a:extLst>
              </p:cNvPr>
              <p:cNvSpPr txBox="1"/>
              <p:nvPr/>
            </p:nvSpPr>
            <p:spPr bwMode="auto">
              <a:xfrm>
                <a:off x="1210963" y="2045051"/>
                <a:ext cx="2064893" cy="62023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−1, 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96F5F4-427B-D183-0D4C-CD44CD1EB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0963" y="2045051"/>
                <a:ext cx="2064893" cy="620234"/>
              </a:xfrm>
              <a:prstGeom prst="rect">
                <a:avLst/>
              </a:prstGeom>
              <a:blipFill>
                <a:blip r:embed="rId3"/>
                <a:stretch>
                  <a:fillRect l="-36196" t="-162000" r="-7975" b="-24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363B7E-94D9-9758-6C77-B9B1FBA1DC54}"/>
                  </a:ext>
                </a:extLst>
              </p:cNvPr>
              <p:cNvSpPr txBox="1"/>
              <p:nvPr/>
            </p:nvSpPr>
            <p:spPr bwMode="auto">
              <a:xfrm>
                <a:off x="1222465" y="2837139"/>
                <a:ext cx="3061503" cy="72782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1, 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0, 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363B7E-94D9-9758-6C77-B9B1FBA1D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2465" y="2837139"/>
                <a:ext cx="3061503" cy="727828"/>
              </a:xfrm>
              <a:prstGeom prst="rect">
                <a:avLst/>
              </a:prstGeom>
              <a:blipFill>
                <a:blip r:embed="rId4"/>
                <a:stretch>
                  <a:fillRect l="-24793" t="-132759" r="-5372" b="-20517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37668F-07DE-2023-E79D-9A546C74EB4E}"/>
                  </a:ext>
                </a:extLst>
              </p:cNvPr>
              <p:cNvSpPr txBox="1"/>
              <p:nvPr/>
            </p:nvSpPr>
            <p:spPr bwMode="auto">
              <a:xfrm>
                <a:off x="1210342" y="3674343"/>
                <a:ext cx="3217642" cy="72782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1, 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0, 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37668F-07DE-2023-E79D-9A546C74E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0342" y="3674343"/>
                <a:ext cx="3217642" cy="727828"/>
              </a:xfrm>
              <a:prstGeom prst="rect">
                <a:avLst/>
              </a:prstGeom>
              <a:blipFill>
                <a:blip r:embed="rId5"/>
                <a:stretch>
                  <a:fillRect l="-24409" t="-132759" r="-5906" b="-20517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472609-119E-B845-39E6-BB82C1F20D83}"/>
                  </a:ext>
                </a:extLst>
              </p:cNvPr>
              <p:cNvSpPr txBox="1"/>
              <p:nvPr/>
            </p:nvSpPr>
            <p:spPr bwMode="auto">
              <a:xfrm>
                <a:off x="1210963" y="4830345"/>
                <a:ext cx="3361037" cy="72782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−1, 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0, 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472609-119E-B845-39E6-BB82C1F20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0963" y="4830345"/>
                <a:ext cx="3361037" cy="727828"/>
              </a:xfrm>
              <a:prstGeom prst="rect">
                <a:avLst/>
              </a:prstGeom>
              <a:blipFill>
                <a:blip r:embed="rId6"/>
                <a:stretch>
                  <a:fillRect l="-23774" t="-132759" r="-6415" b="-20517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7D1C4D-FAC2-4E44-7795-48966E326FB1}"/>
                  </a:ext>
                </a:extLst>
              </p:cNvPr>
              <p:cNvSpPr txBox="1"/>
              <p:nvPr/>
            </p:nvSpPr>
            <p:spPr bwMode="auto">
              <a:xfrm>
                <a:off x="1210963" y="5605037"/>
                <a:ext cx="3649069" cy="72782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0, 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−1, 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7D1C4D-FAC2-4E44-7795-48966E326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0963" y="5605037"/>
                <a:ext cx="3649069" cy="727828"/>
              </a:xfrm>
              <a:prstGeom prst="rect">
                <a:avLst/>
              </a:prstGeom>
              <a:blipFill>
                <a:blip r:embed="rId7"/>
                <a:stretch>
                  <a:fillRect l="-20486" t="-132759" r="-4514" b="-20517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058F81E-DEC1-D325-8564-F14D693D6715}"/>
                  </a:ext>
                </a:extLst>
              </p:cNvPr>
              <p:cNvSpPr txBox="1"/>
              <p:nvPr/>
            </p:nvSpPr>
            <p:spPr bwMode="auto">
              <a:xfrm>
                <a:off x="5575512" y="2839784"/>
                <a:ext cx="2249922" cy="62023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058F81E-DEC1-D325-8564-F14D693D6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75512" y="2839784"/>
                <a:ext cx="2249922" cy="620234"/>
              </a:xfrm>
              <a:prstGeom prst="rect">
                <a:avLst/>
              </a:prstGeom>
              <a:blipFill>
                <a:blip r:embed="rId16"/>
                <a:stretch>
                  <a:fillRect l="-29213" t="-162000" r="-23596" b="-24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B42BD8-B97A-5A94-CF8E-7D5F4B4BCFDC}"/>
                  </a:ext>
                </a:extLst>
              </p:cNvPr>
              <p:cNvSpPr txBox="1"/>
              <p:nvPr/>
            </p:nvSpPr>
            <p:spPr bwMode="auto">
              <a:xfrm>
                <a:off x="5592886" y="3589343"/>
                <a:ext cx="1931442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1, 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B42BD8-B97A-5A94-CF8E-7D5F4B4BCF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2886" y="3589343"/>
                <a:ext cx="1931442" cy="369332"/>
              </a:xfrm>
              <a:prstGeom prst="rect">
                <a:avLst/>
              </a:prstGeom>
              <a:blipFill>
                <a:blip r:embed="rId17"/>
                <a:stretch>
                  <a:fillRect t="-106667" r="-9804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8B4FFAA-07F8-2950-0C2C-1E846D3A9383}"/>
                  </a:ext>
                </a:extLst>
              </p:cNvPr>
              <p:cNvSpPr txBox="1"/>
              <p:nvPr/>
            </p:nvSpPr>
            <p:spPr bwMode="auto">
              <a:xfrm>
                <a:off x="1137856" y="687038"/>
                <a:ext cx="4157952" cy="41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如何表示為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的線性組合？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8B4FFAA-07F8-2950-0C2C-1E846D3A9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7856" y="687038"/>
                <a:ext cx="4157952" cy="411395"/>
              </a:xfrm>
              <a:prstGeom prst="rect">
                <a:avLst/>
              </a:prstGeom>
              <a:blipFill>
                <a:blip r:embed="rId18"/>
                <a:stretch>
                  <a:fillRect l="-11246" t="-148485" b="-221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FE3CFF-8B11-9F4B-D41A-6C3E5CE9E2F2}"/>
                  </a:ext>
                </a:extLst>
              </p:cNvPr>
              <p:cNvSpPr txBox="1"/>
              <p:nvPr/>
            </p:nvSpPr>
            <p:spPr bwMode="auto">
              <a:xfrm>
                <a:off x="5575512" y="4101253"/>
                <a:ext cx="301156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FE3CFF-8B11-9F4B-D41A-6C3E5CE9E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75512" y="4101253"/>
                <a:ext cx="3011563" cy="369332"/>
              </a:xfrm>
              <a:prstGeom prst="rect">
                <a:avLst/>
              </a:prstGeom>
              <a:blipFill>
                <a:blip r:embed="rId19"/>
                <a:stretch>
                  <a:fillRect t="-113793" r="-7143" b="-17931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CCE2DB2-4A5C-C4AF-7188-2FB8EDDF38C6}"/>
                  </a:ext>
                </a:extLst>
              </p:cNvPr>
              <p:cNvSpPr txBox="1"/>
              <p:nvPr/>
            </p:nvSpPr>
            <p:spPr bwMode="auto">
              <a:xfrm>
                <a:off x="5555440" y="4652963"/>
                <a:ext cx="2377597" cy="72782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0, 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1, 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CCE2DB2-4A5C-C4AF-7188-2FB8EDDF3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55440" y="4652963"/>
                <a:ext cx="2377597" cy="727828"/>
              </a:xfrm>
              <a:prstGeom prst="rect">
                <a:avLst/>
              </a:prstGeom>
              <a:blipFill>
                <a:blip r:embed="rId20"/>
                <a:stretch>
                  <a:fillRect t="-31034" r="-7447" b="-6551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2255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C253B15-DCC2-48FE-7AF9-2DA781024998}"/>
                  </a:ext>
                </a:extLst>
              </p:cNvPr>
              <p:cNvSpPr txBox="1"/>
              <p:nvPr/>
            </p:nvSpPr>
            <p:spPr bwMode="auto">
              <a:xfrm>
                <a:off x="567564" y="491016"/>
                <a:ext cx="81887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對特定的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，對應的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的範圍為何呢？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C253B15-DCC2-48FE-7AF9-2DA781024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564" y="491016"/>
                <a:ext cx="8188771" cy="369332"/>
              </a:xfrm>
              <a:prstGeom prst="rect">
                <a:avLst/>
              </a:prstGeom>
              <a:blipFill>
                <a:blip r:embed="rId2"/>
                <a:stretch>
                  <a:fillRect l="-61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4FDFB7-DF53-E6C0-E61E-C483DB03CB35}"/>
                  </a:ext>
                </a:extLst>
              </p:cNvPr>
              <p:cNvSpPr txBox="1"/>
              <p:nvPr/>
            </p:nvSpPr>
            <p:spPr bwMode="auto">
              <a:xfrm>
                <a:off x="611560" y="4608768"/>
                <a:ext cx="7415845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又已知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的空間維度是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2=4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</m:oMath>
                </a14:m>
                <a:r>
                  <a:rPr lang="zh-TW" altLang="en-US" dirty="0"/>
                  <a:t>，兩者差</a:t>
                </a:r>
                <a14:m>
                  <m:oMath xmlns:m="http://schemas.openxmlformats.org/officeDocument/2006/math">
                    <m:r>
                      <a:rPr lang="en-US" altLang="zh-TW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4FDFB7-DF53-E6C0-E61E-C483DB03C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4608768"/>
                <a:ext cx="7415845" cy="572144"/>
              </a:xfrm>
              <a:prstGeom prst="rect">
                <a:avLst/>
              </a:prstGeom>
              <a:blipFill>
                <a:blip r:embed="rId3"/>
                <a:stretch>
                  <a:fillRect l="-684" t="-172340" b="-2510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E1910C-8CC4-DB23-3CB5-A0CA3AA8E8AE}"/>
                  </a:ext>
                </a:extLst>
              </p:cNvPr>
              <p:cNvSpPr txBox="1"/>
              <p:nvPr/>
            </p:nvSpPr>
            <p:spPr bwMode="auto">
              <a:xfrm>
                <a:off x="612982" y="4148614"/>
                <a:ext cx="6595604" cy="4834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b="0" dirty="0"/>
                  <a:t>也就是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TW" altLang="en-US" dirty="0"/>
                  <a:t>的空間維度是</a:t>
                </a:r>
                <a14:m>
                  <m:oMath xmlns:m="http://schemas.openxmlformats.org/officeDocument/2006/math">
                    <m:r>
                      <a:rPr lang="en-US" altLang="zh-TW" b="0" i="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b="0" i="0" dirty="0" smtClean="0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E1910C-8CC4-DB23-3CB5-A0CA3AA8E8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982" y="4148614"/>
                <a:ext cx="6595604" cy="483466"/>
              </a:xfrm>
              <a:prstGeom prst="rect">
                <a:avLst/>
              </a:prstGeom>
              <a:blipFill>
                <a:blip r:embed="rId4"/>
                <a:stretch>
                  <a:fillRect l="-769" b="-51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7158A9A-6701-D5EE-D9C9-931D24B326D9}"/>
                  </a:ext>
                </a:extLst>
              </p:cNvPr>
              <p:cNvSpPr txBox="1"/>
              <p:nvPr/>
            </p:nvSpPr>
            <p:spPr bwMode="auto">
              <a:xfrm>
                <a:off x="631365" y="5180912"/>
                <a:ext cx="6452299" cy="4834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TW" altLang="en-US" dirty="0"/>
                  <a:t>向下降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zh-TW" altLang="en-US" dirty="0"/>
                  <a:t>即是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TW" altLang="en-US" dirty="0"/>
                  <a:t>，空間維度正好是</a:t>
                </a:r>
                <a14:m>
                  <m:oMath xmlns:m="http://schemas.openxmlformats.org/officeDocument/2006/math">
                    <m:r>
                      <a:rPr lang="en-US" altLang="zh-TW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7158A9A-6701-D5EE-D9C9-931D24B32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1365" y="5180912"/>
                <a:ext cx="6452299" cy="483466"/>
              </a:xfrm>
              <a:prstGeom prst="rect">
                <a:avLst/>
              </a:prstGeom>
              <a:blipFill>
                <a:blip r:embed="rId5"/>
                <a:stretch>
                  <a:fillRect l="-196" b="-52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86DCFD3-CB33-3F48-2591-58A486CB6C6E}"/>
                  </a:ext>
                </a:extLst>
              </p:cNvPr>
              <p:cNvSpPr txBox="1"/>
              <p:nvPr/>
            </p:nvSpPr>
            <p:spPr bwMode="auto">
              <a:xfrm>
                <a:off x="654756" y="914156"/>
                <a:ext cx="1558170" cy="39164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86DCFD3-CB33-3F48-2591-58A486CB6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4756" y="914156"/>
                <a:ext cx="1558170" cy="391646"/>
              </a:xfrm>
              <a:prstGeom prst="rect">
                <a:avLst/>
              </a:prstGeom>
              <a:blipFill>
                <a:blip r:embed="rId6"/>
                <a:stretch>
                  <a:fillRect b="-96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C5719B-E05A-0128-719B-E4FCC75933D8}"/>
                  </a:ext>
                </a:extLst>
              </p:cNvPr>
              <p:cNvSpPr txBox="1"/>
              <p:nvPr/>
            </p:nvSpPr>
            <p:spPr bwMode="auto">
              <a:xfrm>
                <a:off x="631365" y="1328360"/>
                <a:ext cx="8188771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已知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這個狀態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C5719B-E05A-0128-719B-E4FCC7593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1365" y="1328360"/>
                <a:ext cx="8188771" cy="572144"/>
              </a:xfrm>
              <a:prstGeom prst="rect">
                <a:avLst/>
              </a:prstGeom>
              <a:blipFill>
                <a:blip r:embed="rId7"/>
                <a:stretch>
                  <a:fillRect l="-2632" t="-176087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EC900F-87B5-DFDE-7D34-B3671F612E5C}"/>
                  </a:ext>
                </a:extLst>
              </p:cNvPr>
              <p:cNvSpPr txBox="1"/>
              <p:nvPr/>
            </p:nvSpPr>
            <p:spPr bwMode="auto">
              <a:xfrm>
                <a:off x="647546" y="1830223"/>
                <a:ext cx="7992888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注意在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展開的空間中沒有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更大的狀態了，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EC900F-87B5-DFDE-7D34-B3671F612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546" y="1830223"/>
                <a:ext cx="7992888" cy="572144"/>
              </a:xfrm>
              <a:prstGeom prst="rect">
                <a:avLst/>
              </a:prstGeom>
              <a:blipFill>
                <a:blip r:embed="rId8"/>
                <a:stretch>
                  <a:fillRect l="-475" t="-178261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13C1F24-ACED-F122-278A-357899CE15BC}"/>
                  </a:ext>
                </a:extLst>
              </p:cNvPr>
              <p:cNvSpPr txBox="1"/>
              <p:nvPr/>
            </p:nvSpPr>
            <p:spPr bwMode="auto">
              <a:xfrm>
                <a:off x="585581" y="5806121"/>
                <a:ext cx="7659672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大膽猜想：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altLang="zh-TW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所對應的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包含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、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兩個可能。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13C1F24-ACED-F122-278A-357899CE15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5581" y="5806121"/>
                <a:ext cx="7659672" cy="572144"/>
              </a:xfrm>
              <a:prstGeom prst="rect">
                <a:avLst/>
              </a:prstGeom>
              <a:blipFill>
                <a:blip r:embed="rId9"/>
                <a:stretch>
                  <a:fillRect l="-662" t="-172340" b="-2531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AD9B269-5636-8BD5-0CD6-F4DD87ABDF50}"/>
                  </a:ext>
                </a:extLst>
              </p:cNvPr>
              <p:cNvSpPr txBox="1"/>
              <p:nvPr/>
            </p:nvSpPr>
            <p:spPr bwMode="auto">
              <a:xfrm>
                <a:off x="623657" y="2574037"/>
                <a:ext cx="8188770" cy="4834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它只能是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中，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的狀態。這是Raising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TW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𝐽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TW" dirty="0"/>
                  <a:t>作用上去得到零的態！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AD9B269-5636-8BD5-0CD6-F4DD87ABD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657" y="2574037"/>
                <a:ext cx="8188770" cy="483466"/>
              </a:xfrm>
              <a:prstGeom prst="rect">
                <a:avLst/>
              </a:prstGeom>
              <a:blipFill>
                <a:blip r:embed="rId10"/>
                <a:stretch>
                  <a:fillRect l="-464" b="-51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307667-C174-DDBD-EEA5-636AED7AE218}"/>
                  </a:ext>
                </a:extLst>
              </p:cNvPr>
              <p:cNvSpPr txBox="1"/>
              <p:nvPr/>
            </p:nvSpPr>
            <p:spPr bwMode="auto">
              <a:xfrm>
                <a:off x="611560" y="3717032"/>
                <a:ext cx="8258858" cy="4834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已知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的態，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⋯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，有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altLang="zh-TW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+1/2</m:t>
                        </m:r>
                      </m:e>
                    </m:d>
                    <m:r>
                      <a:rPr lang="en-US" altLang="zh-TW" dirty="0">
                        <a:latin typeface="Cambria Math" panose="02040503050406030204" pitchFamily="18" charset="0"/>
                      </a:rPr>
                      <m:t>+1=2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dirty="0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選擇。 </a:t>
                </a:r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307667-C174-DDBD-EEA5-636AED7AE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3717032"/>
                <a:ext cx="8258858" cy="483466"/>
              </a:xfrm>
              <a:prstGeom prst="rect">
                <a:avLst/>
              </a:prstGeom>
              <a:blipFill>
                <a:blip r:embed="rId11"/>
                <a:stretch>
                  <a:fillRect l="-614" b="-51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A2B8B1B-3F32-3563-91C9-11DB7CE41F13}"/>
                  </a:ext>
                </a:extLst>
              </p:cNvPr>
              <p:cNvSpPr txBox="1"/>
              <p:nvPr/>
            </p:nvSpPr>
            <p:spPr bwMode="auto">
              <a:xfrm>
                <a:off x="618753" y="3038115"/>
                <a:ext cx="4572000" cy="4834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因此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可以是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A2B8B1B-3F32-3563-91C9-11DB7CE41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8753" y="3038115"/>
                <a:ext cx="4572000" cy="483466"/>
              </a:xfrm>
              <a:prstGeom prst="rect">
                <a:avLst/>
              </a:prstGeom>
              <a:blipFill>
                <a:blip r:embed="rId12"/>
                <a:stretch>
                  <a:fillRect l="-1108" b="-25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827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8" grpId="0"/>
      <p:bldP spid="19" grpId="0"/>
      <p:bldP spid="20" grpId="0"/>
      <p:bldP spid="22" grpId="0"/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48A5853-6069-590F-B11D-5275A4A311F0}"/>
              </a:ext>
            </a:extLst>
          </p:cNvPr>
          <p:cNvSpPr txBox="1"/>
          <p:nvPr/>
        </p:nvSpPr>
        <p:spPr bwMode="auto">
          <a:xfrm>
            <a:off x="928313" y="641404"/>
            <a:ext cx="3737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對LS coupling作微擾計算，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609C7D-AD2B-06D8-E0B6-941FBFBA4B7E}"/>
                  </a:ext>
                </a:extLst>
              </p:cNvPr>
              <p:cNvSpPr txBox="1"/>
              <p:nvPr/>
            </p:nvSpPr>
            <p:spPr bwMode="auto">
              <a:xfrm>
                <a:off x="944098" y="1006655"/>
                <a:ext cx="8040066" cy="41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才是適當的零次未微擾項！</a:t>
                </a:r>
                <a14:m>
                  <m:oMath xmlns:m="http://schemas.openxmlformats.org/officeDocument/2006/math">
                    <m:r>
                      <a:rPr lang="en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𝜆</m:t>
                    </m:r>
                    <m:r>
                      <a:rPr lang="en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時，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真實本徵態會趨近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609C7D-AD2B-06D8-E0B6-941FBFBA4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4098" y="1006655"/>
                <a:ext cx="8040066" cy="411395"/>
              </a:xfrm>
              <a:prstGeom prst="rect">
                <a:avLst/>
              </a:prstGeom>
              <a:blipFill>
                <a:blip r:embed="rId2"/>
                <a:stretch>
                  <a:fillRect l="-5836" t="-148485" r="-1104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409EF3-3B90-AF28-0FA8-3031322B9AFB}"/>
                  </a:ext>
                </a:extLst>
              </p:cNvPr>
              <p:cNvSpPr txBox="1"/>
              <p:nvPr/>
            </p:nvSpPr>
            <p:spPr bwMode="auto">
              <a:xfrm>
                <a:off x="944098" y="1854952"/>
                <a:ext cx="6316929" cy="65562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409EF3-3B90-AF28-0FA8-3031322B9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4098" y="1854952"/>
                <a:ext cx="6316929" cy="655629"/>
              </a:xfrm>
              <a:prstGeom prst="rect">
                <a:avLst/>
              </a:prstGeom>
              <a:blipFill>
                <a:blip r:embed="rId3"/>
                <a:stretch>
                  <a:fillRect t="-67925" r="-4618" b="-1245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E2A60E9-0EC9-5C96-2F59-730752D1340A}"/>
                  </a:ext>
                </a:extLst>
              </p:cNvPr>
              <p:cNvSpPr txBox="1"/>
              <p:nvPr/>
            </p:nvSpPr>
            <p:spPr bwMode="auto">
              <a:xfrm>
                <a:off x="944098" y="2703390"/>
                <a:ext cx="259913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−1/2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、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+1/2</m:t>
                    </m:r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E2A60E9-0EC9-5C96-2F59-730752D13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4098" y="2703390"/>
                <a:ext cx="2599139" cy="369332"/>
              </a:xfrm>
              <a:prstGeom prst="rect">
                <a:avLst/>
              </a:prstGeom>
              <a:blipFill>
                <a:blip r:embed="rId4"/>
                <a:stretch>
                  <a:fillRect l="-48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BEAF94-B37B-5EAB-99A1-BB4451A8A273}"/>
                  </a:ext>
                </a:extLst>
              </p:cNvPr>
              <p:cNvSpPr txBox="1"/>
              <p:nvPr/>
            </p:nvSpPr>
            <p:spPr bwMode="auto">
              <a:xfrm>
                <a:off x="894119" y="3110704"/>
                <a:ext cx="7350289" cy="65562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BEAF94-B37B-5EAB-99A1-BB4451A8A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4119" y="3110704"/>
                <a:ext cx="7350289" cy="655629"/>
              </a:xfrm>
              <a:prstGeom prst="rect">
                <a:avLst/>
              </a:prstGeom>
              <a:blipFill>
                <a:blip r:embed="rId5"/>
                <a:stretch>
                  <a:fillRect l="-4318" t="-147170" r="-9154" b="-2301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6ADA36-53D9-D751-AD00-BAB580AEBF5E}"/>
                  </a:ext>
                </a:extLst>
              </p:cNvPr>
              <p:cNvSpPr txBox="1"/>
              <p:nvPr/>
            </p:nvSpPr>
            <p:spPr bwMode="auto">
              <a:xfrm>
                <a:off x="2555776" y="3821945"/>
                <a:ext cx="2894475" cy="65562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6ADA36-53D9-D751-AD00-BAB580AEB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3821945"/>
                <a:ext cx="2894475" cy="655629"/>
              </a:xfrm>
              <a:prstGeom prst="rect">
                <a:avLst/>
              </a:prstGeom>
              <a:blipFill>
                <a:blip r:embed="rId6"/>
                <a:stretch>
                  <a:fillRect t="-147170" r="-17467" b="-2301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20AF4A-6A8D-E49B-ED87-A7EFF2D03031}"/>
                  </a:ext>
                </a:extLst>
              </p:cNvPr>
              <p:cNvSpPr txBox="1"/>
              <p:nvPr/>
            </p:nvSpPr>
            <p:spPr bwMode="auto">
              <a:xfrm>
                <a:off x="838145" y="4913856"/>
                <a:ext cx="7262248" cy="65562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20AF4A-6A8D-E49B-ED87-A7EFF2D03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145" y="4913856"/>
                <a:ext cx="7262248" cy="655629"/>
              </a:xfrm>
              <a:prstGeom prst="rect">
                <a:avLst/>
              </a:prstGeom>
              <a:blipFill>
                <a:blip r:embed="rId7"/>
                <a:stretch>
                  <a:fillRect l="-4887" t="-147170" r="-9773" b="-2301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252ED7-AD93-7557-CDCC-64FBDC54711E}"/>
                  </a:ext>
                </a:extLst>
              </p:cNvPr>
              <p:cNvSpPr txBox="1"/>
              <p:nvPr/>
            </p:nvSpPr>
            <p:spPr bwMode="auto">
              <a:xfrm>
                <a:off x="2574049" y="5631363"/>
                <a:ext cx="1894331" cy="65562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252ED7-AD93-7557-CDCC-64FBDC5471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4049" y="5631363"/>
                <a:ext cx="1894331" cy="655629"/>
              </a:xfrm>
              <a:prstGeom prst="rect">
                <a:avLst/>
              </a:prstGeom>
              <a:blipFill>
                <a:blip r:embed="rId8"/>
                <a:stretch>
                  <a:fillRect l="-10000" t="-151923" r="-35333" b="-236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2208F7-8303-76A4-0D61-943F937A203B}"/>
                  </a:ext>
                </a:extLst>
              </p:cNvPr>
              <p:cNvSpPr txBox="1"/>
              <p:nvPr/>
            </p:nvSpPr>
            <p:spPr bwMode="auto">
              <a:xfrm>
                <a:off x="6228184" y="3987822"/>
                <a:ext cx="1386667" cy="3916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TW" dirty="0"/>
                  <a:t>無關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2208F7-8303-76A4-0D61-943F937A2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8184" y="3987822"/>
                <a:ext cx="1386667" cy="391646"/>
              </a:xfrm>
              <a:prstGeom prst="rect">
                <a:avLst/>
              </a:prstGeom>
              <a:blipFill>
                <a:blip r:embed="rId9"/>
                <a:stretch>
                  <a:fillRect l="-3636" t="-3125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638BFC-20BC-3F5E-2C27-E3F0DF63890E}"/>
                  </a:ext>
                </a:extLst>
              </p:cNvPr>
              <p:cNvSpPr txBox="1"/>
              <p:nvPr/>
            </p:nvSpPr>
            <p:spPr bwMode="auto">
              <a:xfrm>
                <a:off x="944641" y="1401773"/>
                <a:ext cx="4786488" cy="404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本徵值，即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一階能量修正：</a:t>
                </a:r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638BFC-20BC-3F5E-2C27-E3F0DF638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4641" y="1401773"/>
                <a:ext cx="4786488" cy="404791"/>
              </a:xfrm>
              <a:prstGeom prst="rect">
                <a:avLst/>
              </a:prstGeom>
              <a:blipFill>
                <a:blip r:embed="rId10"/>
                <a:stretch>
                  <a:fillRect t="-12121" b="-21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FA70E53D-5619-C92D-BD43-F130A0FD5679}"/>
              </a:ext>
            </a:extLst>
          </p:cNvPr>
          <p:cNvSpPr/>
          <p:nvPr/>
        </p:nvSpPr>
        <p:spPr>
          <a:xfrm>
            <a:off x="2699792" y="3821945"/>
            <a:ext cx="1440160" cy="8311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791EA3-B437-3D86-0B7D-3E870FDD09FB}"/>
              </a:ext>
            </a:extLst>
          </p:cNvPr>
          <p:cNvSpPr/>
          <p:nvPr/>
        </p:nvSpPr>
        <p:spPr>
          <a:xfrm>
            <a:off x="2555776" y="5625097"/>
            <a:ext cx="792088" cy="8311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94549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A00FBD-67C5-7D81-D4BE-884B826870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15" r="43477" b="21960"/>
          <a:stretch/>
        </p:blipFill>
        <p:spPr>
          <a:xfrm>
            <a:off x="2755671" y="3055784"/>
            <a:ext cx="3368248" cy="2018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FC1BEE-4FF7-497A-624A-8B3C10EAC424}"/>
                  </a:ext>
                </a:extLst>
              </p:cNvPr>
              <p:cNvSpPr txBox="1"/>
              <p:nvPr/>
            </p:nvSpPr>
            <p:spPr bwMode="auto">
              <a:xfrm>
                <a:off x="2755671" y="816836"/>
                <a:ext cx="43204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solidFill>
                      <a:schemeClr val="tx1"/>
                    </a:solidFill>
                  </a:rPr>
                  <a:t>原來簡併的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個態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0,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,1/2,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FC1BEE-4FF7-497A-624A-8B3C10EAC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55671" y="816836"/>
                <a:ext cx="4320480" cy="369332"/>
              </a:xfrm>
              <a:prstGeom prst="rect">
                <a:avLst/>
              </a:prstGeom>
              <a:blipFill>
                <a:blip r:embed="rId3"/>
                <a:stretch>
                  <a:fillRect l="-877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BF331E-8AA3-552C-A7F7-9E7465461F99}"/>
                  </a:ext>
                </a:extLst>
              </p:cNvPr>
              <p:cNvSpPr txBox="1"/>
              <p:nvPr/>
            </p:nvSpPr>
            <p:spPr bwMode="auto">
              <a:xfrm>
                <a:off x="1711165" y="813280"/>
                <a:ext cx="1136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=0, 2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BF331E-8AA3-552C-A7F7-9E7465461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1165" y="813280"/>
                <a:ext cx="11360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B450A7-2014-4008-BC78-502AE6CD00A1}"/>
                  </a:ext>
                </a:extLst>
              </p:cNvPr>
              <p:cNvSpPr txBox="1"/>
              <p:nvPr/>
            </p:nvSpPr>
            <p:spPr bwMode="auto">
              <a:xfrm>
                <a:off x="1835696" y="1787727"/>
                <a:ext cx="3368248" cy="65562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0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B450A7-2014-4008-BC78-502AE6CD0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5696" y="1787727"/>
                <a:ext cx="3368248" cy="655629"/>
              </a:xfrm>
              <a:prstGeom prst="rect">
                <a:avLst/>
              </a:prstGeom>
              <a:blipFill>
                <a:blip r:embed="rId5"/>
                <a:stretch>
                  <a:fillRect l="-9023" t="-149057" r="-7143" b="-2301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F0E24B-0938-9701-927B-2C1DB90B69F4}"/>
                  </a:ext>
                </a:extLst>
              </p:cNvPr>
              <p:cNvSpPr txBox="1"/>
              <p:nvPr/>
            </p:nvSpPr>
            <p:spPr bwMode="auto">
              <a:xfrm>
                <a:off x="1817724" y="1283059"/>
                <a:ext cx="3508278" cy="41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對應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zh-TW" altLang="en-US" dirty="0"/>
                      <m:t>個態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=1/2,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,1/2</m:t>
                            </m:r>
                          </m:e>
                        </m:d>
                      </m:e>
                    </m:d>
                  </m:oMath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F0E24B-0938-9701-927B-2C1DB90B6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17724" y="1283059"/>
                <a:ext cx="3508278" cy="411395"/>
              </a:xfrm>
              <a:prstGeom prst="rect">
                <a:avLst/>
              </a:prstGeom>
              <a:blipFill>
                <a:blip r:embed="rId6"/>
                <a:stretch>
                  <a:fillRect l="-1444" t="-141176" b="-2147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129F23-3D17-D83B-15B0-92F293BA4376}"/>
                  </a:ext>
                </a:extLst>
              </p:cNvPr>
              <p:cNvSpPr txBox="1"/>
              <p:nvPr/>
            </p:nvSpPr>
            <p:spPr bwMode="auto">
              <a:xfrm>
                <a:off x="2282568" y="3827220"/>
                <a:ext cx="2304256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=1,</m:t>
                      </m:r>
                      <m:sSub>
                        <m:sSubPr>
                          <m:ctrlPr>
                            <a:rPr lang="en-TW" sz="14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±1,0,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±</m:t>
                      </m:r>
                      <m:r>
                        <a:rPr lang="en-US" sz="1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1/2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129F23-3D17-D83B-15B0-92F293BA4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2568" y="3827220"/>
                <a:ext cx="2304256" cy="307777"/>
              </a:xfrm>
              <a:prstGeom prst="rect">
                <a:avLst/>
              </a:prstGeom>
              <a:blipFill>
                <a:blip r:embed="rId7"/>
                <a:stretch>
                  <a:fillRect b="-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1D10C2-7699-B431-B7EF-335B82CB64BE}"/>
                  </a:ext>
                </a:extLst>
              </p:cNvPr>
              <p:cNvSpPr txBox="1"/>
              <p:nvPr/>
            </p:nvSpPr>
            <p:spPr bwMode="auto">
              <a:xfrm>
                <a:off x="2403606" y="3445030"/>
                <a:ext cx="2088232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=0,</m:t>
                      </m:r>
                      <m:sSub>
                        <m:sSubPr>
                          <m:ctrlPr>
                            <a:rPr lang="en-TW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±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1/2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1D10C2-7699-B431-B7EF-335B82CB6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03606" y="3445030"/>
                <a:ext cx="2088232" cy="307777"/>
              </a:xfrm>
              <a:prstGeom prst="rect">
                <a:avLst/>
              </a:prstGeom>
              <a:blipFill>
                <a:blip r:embed="rId8"/>
                <a:stretch>
                  <a:fillRect b="-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68731D4-50E1-054E-07CC-FEF694F2F8A3}"/>
              </a:ext>
            </a:extLst>
          </p:cNvPr>
          <p:cNvSpPr txBox="1"/>
          <p:nvPr/>
        </p:nvSpPr>
        <p:spPr bwMode="auto">
          <a:xfrm>
            <a:off x="1835694" y="2564904"/>
            <a:ext cx="20882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沒有一階修正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373145-8CF9-2F56-7424-DEBCCE8D1D47}"/>
                  </a:ext>
                </a:extLst>
              </p:cNvPr>
              <p:cNvSpPr txBox="1"/>
              <p:nvPr/>
            </p:nvSpPr>
            <p:spPr bwMode="auto">
              <a:xfrm>
                <a:off x="6320067" y="1797025"/>
                <a:ext cx="1512167" cy="64633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latin typeface="Cambria Math" panose="02040503050406030204" pitchFamily="18" charset="0"/>
                        </a:rPr>
                        <m:t>本徵值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373145-8CF9-2F56-7424-DEBCCE8D1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20067" y="1797025"/>
                <a:ext cx="1512167" cy="646331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9878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7DE1B5-B171-5329-7C0F-7756991A2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412776"/>
            <a:ext cx="6984776" cy="32064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96698E-2F64-8098-8725-55C7E4BF4D98}"/>
              </a:ext>
            </a:extLst>
          </p:cNvPr>
          <p:cNvSpPr txBox="1"/>
          <p:nvPr/>
        </p:nvSpPr>
        <p:spPr bwMode="auto">
          <a:xfrm>
            <a:off x="2771800" y="5013176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微擾大約萬分之一到千分之一。</a:t>
            </a:r>
          </a:p>
        </p:txBody>
      </p:sp>
    </p:spTree>
    <p:extLst>
      <p:ext uri="{BB962C8B-B14F-4D97-AF65-F5344CB8AC3E}">
        <p14:creationId xmlns:p14="http://schemas.microsoft.com/office/powerpoint/2010/main" val="628912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0CCC7C-32D0-B495-5EB6-5B3C3B385D1A}"/>
                  </a:ext>
                </a:extLst>
              </p:cNvPr>
              <p:cNvSpPr txBox="1"/>
              <p:nvPr/>
            </p:nvSpPr>
            <p:spPr bwMode="auto">
              <a:xfrm>
                <a:off x="934969" y="595961"/>
                <a:ext cx="5635340" cy="404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我們可以證明總角動量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是與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對易的：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0CCC7C-32D0-B495-5EB6-5B3C3B385D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4969" y="595961"/>
                <a:ext cx="5635340" cy="404791"/>
              </a:xfrm>
              <a:prstGeom prst="rect">
                <a:avLst/>
              </a:prstGeom>
              <a:blipFill>
                <a:blip r:embed="rId2"/>
                <a:stretch>
                  <a:fillRect l="-899" t="-15625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13EA9FC-4F8A-5E45-3074-FF0519067722}"/>
                  </a:ext>
                </a:extLst>
              </p:cNvPr>
              <p:cNvSpPr txBox="1"/>
              <p:nvPr/>
            </p:nvSpPr>
            <p:spPr bwMode="auto">
              <a:xfrm>
                <a:off x="1055257" y="256441"/>
                <a:ext cx="981935" cy="3124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𝐽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13EA9FC-4F8A-5E45-3074-FF0519067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5257" y="256441"/>
                <a:ext cx="981935" cy="312458"/>
              </a:xfrm>
              <a:prstGeom prst="rect">
                <a:avLst/>
              </a:prstGeom>
              <a:blipFill>
                <a:blip r:embed="rId3"/>
                <a:stretch>
                  <a:fillRect l="-7692" t="-32000" r="-3846" b="-2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017E6D-0EA6-A5E3-2A72-255DE84E81D2}"/>
                  </a:ext>
                </a:extLst>
              </p:cNvPr>
              <p:cNvSpPr txBox="1"/>
              <p:nvPr/>
            </p:nvSpPr>
            <p:spPr bwMode="auto">
              <a:xfrm>
                <a:off x="6122386" y="573712"/>
                <a:ext cx="1584176" cy="42704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C017E6D-0EA6-A5E3-2A72-255DE84E8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2386" y="573712"/>
                <a:ext cx="1584176" cy="427040"/>
              </a:xfrm>
              <a:prstGeom prst="rect">
                <a:avLst/>
              </a:prstGeom>
              <a:blipFill>
                <a:blip r:embed="rId4"/>
                <a:stretch>
                  <a:fillRect t="-14706" b="-29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05BD9F-864A-8D62-A42C-931A96162F17}"/>
                  </a:ext>
                </a:extLst>
              </p:cNvPr>
              <p:cNvSpPr txBox="1"/>
              <p:nvPr/>
            </p:nvSpPr>
            <p:spPr bwMode="auto">
              <a:xfrm>
                <a:off x="934969" y="1502291"/>
                <a:ext cx="2411741" cy="40479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+2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05BD9F-864A-8D62-A42C-931A96162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4969" y="1502291"/>
                <a:ext cx="2411741" cy="404791"/>
              </a:xfrm>
              <a:prstGeom prst="rect">
                <a:avLst/>
              </a:prstGeom>
              <a:blipFill>
                <a:blip r:embed="rId5"/>
                <a:stretch>
                  <a:fillRect t="-12121" b="-606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7D130F-112F-7BA9-57A1-84FD4CC7A540}"/>
                  </a:ext>
                </a:extLst>
              </p:cNvPr>
              <p:cNvSpPr txBox="1"/>
              <p:nvPr/>
            </p:nvSpPr>
            <p:spPr bwMode="auto">
              <a:xfrm>
                <a:off x="3710645" y="1503366"/>
                <a:ext cx="2411741" cy="40479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mtClean="0">
                          <a:latin typeface="Cambria Math" panose="02040503050406030204" pitchFamily="18" charset="0"/>
                        </a:rPr>
                        <m:t>2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7D130F-112F-7BA9-57A1-84FD4CC7A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10645" y="1503366"/>
                <a:ext cx="2411741" cy="404791"/>
              </a:xfrm>
              <a:prstGeom prst="rect">
                <a:avLst/>
              </a:prstGeom>
              <a:blipFill>
                <a:blip r:embed="rId6"/>
                <a:stretch>
                  <a:fillRect t="-12121" b="-606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CE3EE3-FE78-C042-0033-FE55BDEA2A50}"/>
                  </a:ext>
                </a:extLst>
              </p:cNvPr>
              <p:cNvSpPr txBox="1"/>
              <p:nvPr/>
            </p:nvSpPr>
            <p:spPr bwMode="auto">
              <a:xfrm>
                <a:off x="926151" y="4784528"/>
                <a:ext cx="4814211" cy="396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可以寫成：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CE3EE3-FE78-C042-0033-FE55BDEA2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6151" y="4784528"/>
                <a:ext cx="4814211" cy="396775"/>
              </a:xfrm>
              <a:prstGeom prst="rect">
                <a:avLst/>
              </a:prstGeom>
              <a:blipFill>
                <a:blip r:embed="rId7"/>
                <a:stretch>
                  <a:fillRect t="-3030" b="-151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FAAB6B-F445-065F-1104-BFDFB5943B4A}"/>
                  </a:ext>
                </a:extLst>
              </p:cNvPr>
              <p:cNvSpPr txBox="1"/>
              <p:nvPr/>
            </p:nvSpPr>
            <p:spPr bwMode="auto">
              <a:xfrm>
                <a:off x="888208" y="5219871"/>
                <a:ext cx="2518181" cy="404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因此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對易：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FAAB6B-F445-065F-1104-BFDFB5943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208" y="5219871"/>
                <a:ext cx="2518181" cy="404791"/>
              </a:xfrm>
              <a:prstGeom prst="rect">
                <a:avLst/>
              </a:prstGeom>
              <a:blipFill>
                <a:blip r:embed="rId8"/>
                <a:stretch>
                  <a:fillRect l="-2513" t="-8824" b="-176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4E71439-3A87-A9E6-462E-B231C07D201F}"/>
                  </a:ext>
                </a:extLst>
              </p:cNvPr>
              <p:cNvSpPr txBox="1"/>
              <p:nvPr/>
            </p:nvSpPr>
            <p:spPr bwMode="auto">
              <a:xfrm>
                <a:off x="4355976" y="5157192"/>
                <a:ext cx="1568576" cy="42704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4E71439-3A87-A9E6-462E-B231C07D2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5157192"/>
                <a:ext cx="1568576" cy="427040"/>
              </a:xfrm>
              <a:prstGeom prst="rect">
                <a:avLst/>
              </a:prstGeom>
              <a:blipFill>
                <a:blip r:embed="rId9"/>
                <a:stretch>
                  <a:fillRect t="-14706" b="-29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B6E2AA1-EC91-DF47-4D81-AF65EF47502D}"/>
                  </a:ext>
                </a:extLst>
              </p:cNvPr>
              <p:cNvSpPr txBox="1"/>
              <p:nvPr/>
            </p:nvSpPr>
            <p:spPr bwMode="auto">
              <a:xfrm>
                <a:off x="888208" y="1993263"/>
                <a:ext cx="63287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因為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都對易，與它們的和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自然對易：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B6E2AA1-EC91-DF47-4D81-AF65EF475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208" y="1993263"/>
                <a:ext cx="6328717" cy="369332"/>
              </a:xfrm>
              <a:prstGeom prst="rect">
                <a:avLst/>
              </a:prstGeom>
              <a:blipFill>
                <a:blip r:embed="rId10"/>
                <a:stretch>
                  <a:fillRect l="-1002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5A07E9F-A809-1EE1-32B4-EE4C83B43FC6}"/>
                  </a:ext>
                </a:extLst>
              </p:cNvPr>
              <p:cNvSpPr txBox="1"/>
              <p:nvPr/>
            </p:nvSpPr>
            <p:spPr bwMode="auto">
              <a:xfrm>
                <a:off x="4335807" y="2467472"/>
                <a:ext cx="141337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5A07E9F-A809-1EE1-32B4-EE4C83B43F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35807" y="2467472"/>
                <a:ext cx="1413373" cy="369332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B84E3F-AEBA-9632-0CA3-F5F9CED5AC45}"/>
                  </a:ext>
                </a:extLst>
              </p:cNvPr>
              <p:cNvSpPr txBox="1"/>
              <p:nvPr/>
            </p:nvSpPr>
            <p:spPr bwMode="auto">
              <a:xfrm>
                <a:off x="921002" y="2957795"/>
                <a:ext cx="232857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同理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也與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對易：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EB84E3F-AEBA-9632-0CA3-F5F9CED5A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1002" y="2957795"/>
                <a:ext cx="2328573" cy="369332"/>
              </a:xfrm>
              <a:prstGeom prst="rect">
                <a:avLst/>
              </a:prstGeom>
              <a:blipFill>
                <a:blip r:embed="rId12"/>
                <a:stretch>
                  <a:fillRect l="-217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23ACB7-BD37-ECAC-9AD8-25A10AED60A5}"/>
                  </a:ext>
                </a:extLst>
              </p:cNvPr>
              <p:cNvSpPr txBox="1"/>
              <p:nvPr/>
            </p:nvSpPr>
            <p:spPr bwMode="auto">
              <a:xfrm>
                <a:off x="2573388" y="204380"/>
                <a:ext cx="1428566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𝑍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23ACB7-BD37-ECAC-9AD8-25A10AED6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3388" y="204380"/>
                <a:ext cx="1428566" cy="369332"/>
              </a:xfrm>
              <a:prstGeom prst="rect">
                <a:avLst/>
              </a:prstGeom>
              <a:blipFill>
                <a:blip r:embed="rId13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383F3AA-5F1C-9723-D058-D1DAC3FC9934}"/>
                  </a:ext>
                </a:extLst>
              </p:cNvPr>
              <p:cNvSpPr txBox="1"/>
              <p:nvPr/>
            </p:nvSpPr>
            <p:spPr bwMode="auto">
              <a:xfrm>
                <a:off x="907036" y="1032755"/>
                <a:ext cx="3230843" cy="404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利用下式將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改寫為：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383F3AA-5F1C-9723-D058-D1DAC3FC9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7036" y="1032755"/>
                <a:ext cx="3230843" cy="404791"/>
              </a:xfrm>
              <a:prstGeom prst="rect">
                <a:avLst/>
              </a:prstGeom>
              <a:blipFill>
                <a:blip r:embed="rId14"/>
                <a:stretch>
                  <a:fillRect l="-1569" t="-12121" b="-21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2D5CE2B-DB4C-A756-D976-41A489495030}"/>
                  </a:ext>
                </a:extLst>
              </p:cNvPr>
              <p:cNvSpPr txBox="1"/>
              <p:nvPr/>
            </p:nvSpPr>
            <p:spPr bwMode="auto">
              <a:xfrm>
                <a:off x="948421" y="2469135"/>
                <a:ext cx="238483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2D5CE2B-DB4C-A756-D976-41A489495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8421" y="2469135"/>
                <a:ext cx="2384836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ight Arrow 30">
            <a:extLst>
              <a:ext uri="{FF2B5EF4-FFF2-40B4-BE49-F238E27FC236}">
                <a16:creationId xmlns:a16="http://schemas.microsoft.com/office/drawing/2014/main" id="{1CDB4D8F-87F8-7533-6BE3-F98EC7819F5A}"/>
              </a:ext>
            </a:extLst>
          </p:cNvPr>
          <p:cNvSpPr/>
          <p:nvPr/>
        </p:nvSpPr>
        <p:spPr>
          <a:xfrm>
            <a:off x="3564334" y="2526026"/>
            <a:ext cx="437620" cy="1964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DFA3376-C707-AED3-8AA9-D9A5275AF1A5}"/>
                  </a:ext>
                </a:extLst>
              </p:cNvPr>
              <p:cNvSpPr txBox="1"/>
              <p:nvPr/>
            </p:nvSpPr>
            <p:spPr bwMode="auto">
              <a:xfrm>
                <a:off x="4335807" y="2907494"/>
                <a:ext cx="141337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DFA3376-C707-AED3-8AA9-D9A5275AF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35807" y="2907494"/>
                <a:ext cx="1413373" cy="369332"/>
              </a:xfrm>
              <a:prstGeom prst="rect">
                <a:avLst/>
              </a:prstGeom>
              <a:blipFill>
                <a:blip r:embed="rId16"/>
                <a:stretch>
                  <a:fillRect b="-96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10">
                <a:extLst>
                  <a:ext uri="{FF2B5EF4-FFF2-40B4-BE49-F238E27FC236}">
                    <a16:creationId xmlns:a16="http://schemas.microsoft.com/office/drawing/2014/main" id="{54016008-AD07-BEA0-3511-2997C43752A1}"/>
                  </a:ext>
                </a:extLst>
              </p:cNvPr>
              <p:cNvSpPr/>
              <p:nvPr/>
            </p:nvSpPr>
            <p:spPr>
              <a:xfrm>
                <a:off x="4335807" y="3395658"/>
                <a:ext cx="155817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/>
                              </a:rPr>
                              <m:t>,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180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3" name="矩形 10">
                <a:extLst>
                  <a:ext uri="{FF2B5EF4-FFF2-40B4-BE49-F238E27FC236}">
                    <a16:creationId xmlns:a16="http://schemas.microsoft.com/office/drawing/2014/main" id="{54016008-AD07-BEA0-3511-2997C43752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807" y="3395658"/>
                <a:ext cx="1558170" cy="369332"/>
              </a:xfrm>
              <a:prstGeom prst="rect">
                <a:avLst/>
              </a:prstGeom>
              <a:blipFill>
                <a:blip r:embed="rId17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304D4BB0-1462-6F29-3B19-D0173B414052}"/>
              </a:ext>
            </a:extLst>
          </p:cNvPr>
          <p:cNvSpPr txBox="1"/>
          <p:nvPr/>
        </p:nvSpPr>
        <p:spPr bwMode="auto">
          <a:xfrm>
            <a:off x="934969" y="3407423"/>
            <a:ext cx="20541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而且已知：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B20147E-7C9B-4204-8642-B2935C563DF5}"/>
                  </a:ext>
                </a:extLst>
              </p:cNvPr>
              <p:cNvSpPr txBox="1"/>
              <p:nvPr/>
            </p:nvSpPr>
            <p:spPr bwMode="auto">
              <a:xfrm>
                <a:off x="940533" y="3819996"/>
                <a:ext cx="3581272" cy="404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因此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是與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對易的，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B20147E-7C9B-4204-8642-B2935C563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0533" y="3819996"/>
                <a:ext cx="3581272" cy="404791"/>
              </a:xfrm>
              <a:prstGeom prst="rect">
                <a:avLst/>
              </a:prstGeom>
              <a:blipFill>
                <a:blip r:embed="rId18"/>
                <a:stretch>
                  <a:fillRect l="-1056" t="-12121" b="-21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04FB9F8-45DB-27B5-5BA6-A04FE8BCBC15}"/>
                  </a:ext>
                </a:extLst>
              </p:cNvPr>
              <p:cNvSpPr txBox="1"/>
              <p:nvPr/>
            </p:nvSpPr>
            <p:spPr bwMode="auto">
              <a:xfrm>
                <a:off x="4335807" y="3843390"/>
                <a:ext cx="1584176" cy="42704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</m:acc>
                          <m: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04FB9F8-45DB-27B5-5BA6-A04FE8BCB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35807" y="3843390"/>
                <a:ext cx="1584176" cy="427040"/>
              </a:xfrm>
              <a:prstGeom prst="rect">
                <a:avLst/>
              </a:prstGeom>
              <a:blipFill>
                <a:blip r:embed="rId19"/>
                <a:stretch>
                  <a:fillRect t="-11429" b="-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6AF82B7-6574-2D0B-5EDB-D0085DF7997A}"/>
                  </a:ext>
                </a:extLst>
              </p:cNvPr>
              <p:cNvSpPr txBox="1"/>
              <p:nvPr/>
            </p:nvSpPr>
            <p:spPr bwMode="auto">
              <a:xfrm>
                <a:off x="934969" y="4283772"/>
                <a:ext cx="3202910" cy="404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而且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也是與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對易的 ：</a:t>
                </a:r>
                <a:endParaRPr lang="en-TW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6AF82B7-6574-2D0B-5EDB-D0085DF79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4969" y="4283772"/>
                <a:ext cx="3202910" cy="404791"/>
              </a:xfrm>
              <a:prstGeom prst="rect">
                <a:avLst/>
              </a:prstGeom>
              <a:blipFill>
                <a:blip r:embed="rId20"/>
                <a:stretch>
                  <a:fillRect l="-1581" t="-15152" r="-395" b="-181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DB7C910-D2F3-7FFB-84E6-B38A6FB08A53}"/>
                  </a:ext>
                </a:extLst>
              </p:cNvPr>
              <p:cNvSpPr txBox="1"/>
              <p:nvPr/>
            </p:nvSpPr>
            <p:spPr bwMode="auto">
              <a:xfrm>
                <a:off x="907524" y="5716674"/>
                <a:ext cx="7223224" cy="41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改用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m:rPr>
                        <m:nor/>
                      </m:rPr>
                      <a:rPr lang="zh-TW" altLang="en-US" dirty="0">
                        <a:solidFill>
                          <a:srgbClr val="FF0000"/>
                        </a:solidFill>
                      </a:rPr>
                      <m:t>的本徵態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取代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acc>
                      <m:accPr>
                        <m:chr m:val="⃗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就是對角化的！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DB7C910-D2F3-7FFB-84E6-B38A6FB08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7524" y="5716674"/>
                <a:ext cx="7223224" cy="411395"/>
              </a:xfrm>
              <a:prstGeom prst="rect">
                <a:avLst/>
              </a:prstGeom>
              <a:blipFill>
                <a:blip r:embed="rId21"/>
                <a:stretch>
                  <a:fillRect l="-702" t="-148485" b="-221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E19481C-2FC4-A241-8A8D-6BCE11F69714}"/>
                  </a:ext>
                </a:extLst>
              </p:cNvPr>
              <p:cNvSpPr txBox="1"/>
              <p:nvPr/>
            </p:nvSpPr>
            <p:spPr bwMode="auto">
              <a:xfrm>
                <a:off x="4355976" y="4335140"/>
                <a:ext cx="1766410" cy="43306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</m:acc>
                          <m: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E19481C-2FC4-A241-8A8D-6BCE11F69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4335140"/>
                <a:ext cx="1766410" cy="433067"/>
              </a:xfrm>
              <a:prstGeom prst="rect">
                <a:avLst/>
              </a:prstGeom>
              <a:blipFill>
                <a:blip r:embed="rId22"/>
                <a:stretch>
                  <a:fillRect t="-14286" b="-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89AAE3A-5B4D-39BA-2CA7-1146E5FD6767}"/>
                  </a:ext>
                </a:extLst>
              </p:cNvPr>
              <p:cNvSpPr txBox="1"/>
              <p:nvPr/>
            </p:nvSpPr>
            <p:spPr bwMode="auto">
              <a:xfrm>
                <a:off x="888208" y="6160033"/>
                <a:ext cx="7746596" cy="41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因為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與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都對易，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也是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！這才是適當的零次項。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89AAE3A-5B4D-39BA-2CA7-1146E5FD6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8208" y="6160033"/>
                <a:ext cx="7746596" cy="411395"/>
              </a:xfrm>
              <a:prstGeom prst="rect">
                <a:avLst/>
              </a:prstGeom>
              <a:blipFill>
                <a:blip r:embed="rId23"/>
                <a:stretch>
                  <a:fillRect l="-820" t="-148485" r="-492" b="-221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B42409E-B146-55D8-F85A-F844DA3997D6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6828" b="21176"/>
          <a:stretch/>
        </p:blipFill>
        <p:spPr>
          <a:xfrm>
            <a:off x="6437678" y="3819996"/>
            <a:ext cx="2087781" cy="181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3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/>
      <p:bldP spid="21" grpId="0" animBg="1"/>
      <p:bldP spid="10" grpId="0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8" grpId="0" animBg="1"/>
      <p:bldP spid="40" grpId="0"/>
      <p:bldP spid="41" grpId="0"/>
      <p:bldP spid="42" grpId="0" animBg="1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E61602-61E1-21A5-74D0-BA6F1C528E10}"/>
              </a:ext>
            </a:extLst>
          </p:cNvPr>
          <p:cNvSpPr txBox="1"/>
          <p:nvPr/>
        </p:nvSpPr>
        <p:spPr bwMode="auto">
          <a:xfrm>
            <a:off x="350630" y="2630712"/>
            <a:ext cx="8126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從電子的座標系來看，質子是在移動的！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因此它的自旋會感覺到有磁場存在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E8DC0-FAC1-B227-764E-DAFDB7635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88" t="7826"/>
          <a:stretch/>
        </p:blipFill>
        <p:spPr>
          <a:xfrm>
            <a:off x="472551" y="124280"/>
            <a:ext cx="3229868" cy="2434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7F1D9A-E5A6-2EC2-2D60-30781ED43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419" y="133444"/>
            <a:ext cx="4774623" cy="24348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CE762E-028D-F73F-C78D-2C2E668800C7}"/>
                  </a:ext>
                </a:extLst>
              </p:cNvPr>
              <p:cNvSpPr txBox="1"/>
              <p:nvPr/>
            </p:nvSpPr>
            <p:spPr bwMode="auto">
              <a:xfrm>
                <a:off x="350630" y="3043276"/>
                <a:ext cx="8793370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這可以在相對論中嚴格推導，在靜止的電場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中移動的電荷（電子）會感覺到磁場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CE762E-028D-F73F-C78D-2C2E66880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630" y="3043276"/>
                <a:ext cx="8793370" cy="402931"/>
              </a:xfrm>
              <a:prstGeom prst="rect">
                <a:avLst/>
              </a:prstGeom>
              <a:blipFill>
                <a:blip r:embed="rId4"/>
                <a:stretch>
                  <a:fillRect l="-577" b="-21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496272-264A-15C3-90EC-5369FD7F8830}"/>
                  </a:ext>
                </a:extLst>
              </p:cNvPr>
              <p:cNvSpPr txBox="1"/>
              <p:nvPr/>
            </p:nvSpPr>
            <p:spPr bwMode="auto">
              <a:xfrm>
                <a:off x="3702419" y="3476092"/>
                <a:ext cx="1675932" cy="63703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496272-264A-15C3-90EC-5369FD7F8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2419" y="3476092"/>
                <a:ext cx="1675932" cy="637034"/>
              </a:xfrm>
              <a:prstGeom prst="rect">
                <a:avLst/>
              </a:prstGeom>
              <a:blipFill>
                <a:blip r:embed="rId5"/>
                <a:stretch>
                  <a:fillRect t="-78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16A53E-8B7C-2051-405F-1EB0F3974C22}"/>
                  </a:ext>
                </a:extLst>
              </p:cNvPr>
              <p:cNvSpPr txBox="1"/>
              <p:nvPr/>
            </p:nvSpPr>
            <p:spPr bwMode="auto">
              <a:xfrm>
                <a:off x="356586" y="4077072"/>
                <a:ext cx="7744278" cy="4100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此磁場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大小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/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𝑐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，一般來說很小，屬於相對論性修正Relativistic Effect。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16A53E-8B7C-2051-405F-1EB0F3974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586" y="4077072"/>
                <a:ext cx="7744278" cy="410049"/>
              </a:xfrm>
              <a:prstGeom prst="rect">
                <a:avLst/>
              </a:prstGeom>
              <a:blipFill>
                <a:blip r:embed="rId6"/>
                <a:stretch>
                  <a:fillRect l="-491" b="-181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1AD7C5F-97C4-9DDE-D4C5-69E419588F39}"/>
              </a:ext>
            </a:extLst>
          </p:cNvPr>
          <p:cNvSpPr txBox="1"/>
          <p:nvPr/>
        </p:nvSpPr>
        <p:spPr bwMode="auto">
          <a:xfrm>
            <a:off x="356586" y="4709524"/>
            <a:ext cx="3517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自旋磁偶極會得到一個能量：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E02EBFB8-BF39-E4E4-469B-0A09B31D1660}"/>
                  </a:ext>
                </a:extLst>
              </p:cNvPr>
              <p:cNvSpPr txBox="1"/>
              <p:nvPr/>
            </p:nvSpPr>
            <p:spPr bwMode="auto">
              <a:xfrm>
                <a:off x="4335852" y="4536848"/>
                <a:ext cx="4679900" cy="71468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̂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E02EBFB8-BF39-E4E4-469B-0A09B31D1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35852" y="4536848"/>
                <a:ext cx="4679900" cy="714683"/>
              </a:xfrm>
              <a:prstGeom prst="rect">
                <a:avLst/>
              </a:prstGeom>
              <a:blipFill>
                <a:blip r:embed="rId7"/>
                <a:stretch>
                  <a:fillRect t="-70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62155804-822E-F1D5-58AE-888411D7E16D}"/>
                  </a:ext>
                </a:extLst>
              </p:cNvPr>
              <p:cNvSpPr txBox="1"/>
              <p:nvPr/>
            </p:nvSpPr>
            <p:spPr bwMode="auto">
              <a:xfrm>
                <a:off x="4418229" y="5288185"/>
                <a:ext cx="4515147" cy="73148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29">
                <a:extLst>
                  <a:ext uri="{FF2B5EF4-FFF2-40B4-BE49-F238E27FC236}">
                    <a16:creationId xmlns:a16="http://schemas.microsoft.com/office/drawing/2014/main" id="{62155804-822E-F1D5-58AE-888411D7E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8229" y="5288185"/>
                <a:ext cx="4515147" cy="731482"/>
              </a:xfrm>
              <a:prstGeom prst="rect">
                <a:avLst/>
              </a:prstGeom>
              <a:blipFill>
                <a:blip r:embed="rId8"/>
                <a:stretch>
                  <a:fillRect t="-68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1087DAE-C067-F01A-CBEE-498535EB7E6B}"/>
              </a:ext>
            </a:extLst>
          </p:cNvPr>
          <p:cNvSpPr txBox="1"/>
          <p:nvPr/>
        </p:nvSpPr>
        <p:spPr bwMode="auto">
          <a:xfrm>
            <a:off x="344267" y="5116593"/>
            <a:ext cx="31633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代入質子的庫倫電場：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C4D719-93DF-437F-FE89-5CEDE9C7E82F}"/>
              </a:ext>
            </a:extLst>
          </p:cNvPr>
          <p:cNvSpPr txBox="1"/>
          <p:nvPr/>
        </p:nvSpPr>
        <p:spPr bwMode="auto">
          <a:xfrm>
            <a:off x="344267" y="5511672"/>
            <a:ext cx="42723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整理後得到軌道角動量與自旋的內積！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662923-C59D-D274-F34A-E7F46425AEAC}"/>
              </a:ext>
            </a:extLst>
          </p:cNvPr>
          <p:cNvSpPr txBox="1"/>
          <p:nvPr/>
        </p:nvSpPr>
        <p:spPr bwMode="auto">
          <a:xfrm>
            <a:off x="327585" y="6325810"/>
            <a:ext cx="38336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此微擾項稱為Spin-Orbit Coupling。</a:t>
            </a:r>
            <a:endParaRPr lang="en-TW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DD254E-0C63-A173-672B-51BC1751CE4B}"/>
              </a:ext>
            </a:extLst>
          </p:cNvPr>
          <p:cNvSpPr txBox="1"/>
          <p:nvPr/>
        </p:nvSpPr>
        <p:spPr bwMode="auto">
          <a:xfrm>
            <a:off x="342311" y="5917657"/>
            <a:ext cx="38336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電子的非慣性效應會再除2，最後：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F00050BB-23A3-BE5C-1897-51E3F577BE15}"/>
                  </a:ext>
                </a:extLst>
              </p:cNvPr>
              <p:cNvSpPr txBox="1"/>
              <p:nvPr/>
            </p:nvSpPr>
            <p:spPr bwMode="auto">
              <a:xfrm>
                <a:off x="4413836" y="6085658"/>
                <a:ext cx="2509066" cy="73148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F00050BB-23A3-BE5C-1897-51E3F577B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3836" y="6085658"/>
                <a:ext cx="2509066" cy="731482"/>
              </a:xfrm>
              <a:prstGeom prst="rect">
                <a:avLst/>
              </a:prstGeom>
              <a:blipFill>
                <a:blip r:embed="rId9"/>
                <a:stretch>
                  <a:fillRect t="-68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815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6AE287-D1E3-71C8-E73A-0E7F36B89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0"/>
            <a:ext cx="5716488" cy="52517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F97757-61DD-2ACE-C9F8-DF5C0F7F7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694" y="5257459"/>
            <a:ext cx="5716488" cy="161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25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54E0DA-9B7E-7BD8-55BB-979158CEA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03" y="760624"/>
            <a:ext cx="7425027" cy="23496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A52B85-BD9A-C11C-AF98-9C8F2CE2A0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024"/>
          <a:stretch/>
        </p:blipFill>
        <p:spPr>
          <a:xfrm>
            <a:off x="817503" y="3110316"/>
            <a:ext cx="5194658" cy="887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655052-94F3-C5A0-D640-30D925154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03" y="3997456"/>
            <a:ext cx="5553174" cy="2671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5FAA36-ACA9-984B-14CA-C83A3D484401}"/>
              </a:ext>
            </a:extLst>
          </p:cNvPr>
          <p:cNvSpPr txBox="1"/>
          <p:nvPr/>
        </p:nvSpPr>
        <p:spPr bwMode="auto">
          <a:xfrm>
            <a:off x="5824736" y="253746"/>
            <a:ext cx="3240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任意兩個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角動量相加的通則：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F9FE4F-AF10-F59F-EB7B-E3CF8DDF6F5E}"/>
                  </a:ext>
                </a:extLst>
              </p:cNvPr>
              <p:cNvSpPr txBox="1"/>
              <p:nvPr/>
            </p:nvSpPr>
            <p:spPr bwMode="auto">
              <a:xfrm>
                <a:off x="395536" y="118895"/>
                <a:ext cx="6840760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所對應的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屬於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、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。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F9FE4F-AF10-F59F-EB7B-E3CF8DDF6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6" y="118895"/>
                <a:ext cx="6840760" cy="572144"/>
              </a:xfrm>
              <a:prstGeom prst="rect">
                <a:avLst/>
              </a:prstGeom>
              <a:blipFill>
                <a:blip r:embed="rId5"/>
                <a:stretch>
                  <a:fillRect l="-10019" t="-178261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2664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22FC6FD-2E8B-7F3D-EDF4-A74660E18133}"/>
                  </a:ext>
                </a:extLst>
              </p:cNvPr>
              <p:cNvSpPr txBox="1"/>
              <p:nvPr/>
            </p:nvSpPr>
            <p:spPr bwMode="auto">
              <a:xfrm>
                <a:off x="1022587" y="1217696"/>
                <a:ext cx="5354774" cy="404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  <a:ea typeface="+mj-ea"/>
                        <a:cs typeface="Times New Roman" pitchFamily="18" charset="0"/>
                      </a:rPr>
                      <m:t>與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不對易。</a:t>
                </a:r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22FC6FD-2E8B-7F3D-EDF4-A74660E18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2587" y="1217696"/>
                <a:ext cx="5354774" cy="404791"/>
              </a:xfrm>
              <a:prstGeom prst="rect">
                <a:avLst/>
              </a:prstGeom>
              <a:blipFill>
                <a:blip r:embed="rId2"/>
                <a:stretch>
                  <a:fillRect t="-15625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4DC675-A257-1DDE-B6AA-A2AF54525DDB}"/>
                  </a:ext>
                </a:extLst>
              </p:cNvPr>
              <p:cNvSpPr txBox="1"/>
              <p:nvPr/>
            </p:nvSpPr>
            <p:spPr bwMode="auto">
              <a:xfrm>
                <a:off x="1025699" y="1826653"/>
                <a:ext cx="7749350" cy="404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不對易的算子不會有共同的本徵態。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並不是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zh-TW" altLang="en-US" dirty="0"/>
                  <a:t>的本徵態。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4DC675-A257-1DDE-B6AA-A2AF54525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5699" y="1826653"/>
                <a:ext cx="7749350" cy="404791"/>
              </a:xfrm>
              <a:prstGeom prst="rect">
                <a:avLst/>
              </a:prstGeom>
              <a:blipFill>
                <a:blip r:embed="rId3"/>
                <a:stretch>
                  <a:fillRect l="-655" t="-96875" b="-1593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555A2C-164F-D739-4A16-9C3BD6770A7D}"/>
                  </a:ext>
                </a:extLst>
              </p:cNvPr>
              <p:cNvSpPr txBox="1"/>
              <p:nvPr/>
            </p:nvSpPr>
            <p:spPr bwMode="auto">
              <a:xfrm>
                <a:off x="1025699" y="2410750"/>
                <a:ext cx="5635340" cy="404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總角動量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是與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對易的：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555A2C-164F-D739-4A16-9C3BD6770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5699" y="2410750"/>
                <a:ext cx="5635340" cy="404791"/>
              </a:xfrm>
              <a:prstGeom prst="rect">
                <a:avLst/>
              </a:prstGeom>
              <a:blipFill>
                <a:blip r:embed="rId4"/>
                <a:stretch>
                  <a:fillRect l="-899" t="-12121" b="-21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91BFE0-D203-0508-098F-2287B77523EF}"/>
                  </a:ext>
                </a:extLst>
              </p:cNvPr>
              <p:cNvSpPr txBox="1"/>
              <p:nvPr/>
            </p:nvSpPr>
            <p:spPr bwMode="auto">
              <a:xfrm>
                <a:off x="4574856" y="2423630"/>
                <a:ext cx="1584176" cy="42704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</m:acc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91BFE0-D203-0508-098F-2287B7752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4856" y="2423630"/>
                <a:ext cx="1584176" cy="427040"/>
              </a:xfrm>
              <a:prstGeom prst="rect">
                <a:avLst/>
              </a:prstGeom>
              <a:blipFill>
                <a:blip r:embed="rId5"/>
                <a:stretch>
                  <a:fillRect t="-14706" b="-29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4A2708-F25B-C0BD-4A93-47569A8EE0DB}"/>
                  </a:ext>
                </a:extLst>
              </p:cNvPr>
              <p:cNvSpPr txBox="1"/>
              <p:nvPr/>
            </p:nvSpPr>
            <p:spPr bwMode="auto">
              <a:xfrm>
                <a:off x="1025698" y="3613840"/>
                <a:ext cx="4338390" cy="404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  <a:cs typeface="Times New Roman" panose="02020603050405020304" pitchFamily="18" charset="0"/>
                  </a:rPr>
                  <a:t>確認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zh-TW" altLang="en-US" i="1">
                        <a:latin typeface="Cambria Math" panose="02040503050406030204" pitchFamily="18" charset="0"/>
                        <a:ea typeface="+mj-ea"/>
                        <a:cs typeface="Times New Roman" pitchFamily="18" charset="0"/>
                      </a:rPr>
                      <m:t>與其餘兩個算子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對易。</a:t>
                </a:r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4A2708-F25B-C0BD-4A93-47569A8EE0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5698" y="3613840"/>
                <a:ext cx="4338390" cy="404791"/>
              </a:xfrm>
              <a:prstGeom prst="rect">
                <a:avLst/>
              </a:prstGeom>
              <a:blipFill>
                <a:blip r:embed="rId6"/>
                <a:stretch>
                  <a:fillRect l="-1166" t="-12121" b="-21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5E75210-6883-7AF2-3BCC-117D6A8A1762}"/>
                  </a:ext>
                </a:extLst>
              </p:cNvPr>
              <p:cNvSpPr txBox="1"/>
              <p:nvPr/>
            </p:nvSpPr>
            <p:spPr bwMode="auto">
              <a:xfrm>
                <a:off x="1025698" y="3050789"/>
                <a:ext cx="7437589" cy="41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可以改用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zh-TW" altLang="en-US" dirty="0"/>
                      <m:t>的本徵態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，取代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/>
                  <a:t>為零次項。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5E75210-6883-7AF2-3BCC-117D6A8A17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5698" y="3050789"/>
                <a:ext cx="7437589" cy="411395"/>
              </a:xfrm>
              <a:prstGeom prst="rect">
                <a:avLst/>
              </a:prstGeom>
              <a:blipFill>
                <a:blip r:embed="rId7"/>
                <a:stretch>
                  <a:fillRect l="-681" t="-148485" b="-22424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D2CB40-A41D-8166-E6D7-D132D00E12B0}"/>
                  </a:ext>
                </a:extLst>
              </p:cNvPr>
              <p:cNvSpPr txBox="1"/>
              <p:nvPr/>
            </p:nvSpPr>
            <p:spPr bwMode="auto">
              <a:xfrm>
                <a:off x="5342076" y="3613627"/>
                <a:ext cx="30557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確認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/>
                  <a:t>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TW" dirty="0"/>
                  <a:t>也都對易。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D2CB40-A41D-8166-E6D7-D132D00E1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42076" y="3613627"/>
                <a:ext cx="3055727" cy="369332"/>
              </a:xfrm>
              <a:prstGeom prst="rect">
                <a:avLst/>
              </a:prstGeom>
              <a:blipFill>
                <a:blip r:embed="rId8"/>
                <a:stretch>
                  <a:fillRect l="-165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2E23F9-2BA7-6128-D366-3A1C04BF5BA5}"/>
                  </a:ext>
                </a:extLst>
              </p:cNvPr>
              <p:cNvSpPr txBox="1"/>
              <p:nvPr/>
            </p:nvSpPr>
            <p:spPr bwMode="auto">
              <a:xfrm>
                <a:off x="1025698" y="5301722"/>
                <a:ext cx="5635341" cy="572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altLang="zh-TW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所對應的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屬於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、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。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2E23F9-2BA7-6128-D366-3A1C04BF5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5698" y="5301722"/>
                <a:ext cx="5635341" cy="572144"/>
              </a:xfrm>
              <a:prstGeom prst="rect">
                <a:avLst/>
              </a:prstGeom>
              <a:blipFill>
                <a:blip r:embed="rId9"/>
                <a:stretch>
                  <a:fillRect l="-11910" t="-176087" b="-25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0B2D953-6E36-76B3-6A97-D259E6A78123}"/>
              </a:ext>
            </a:extLst>
          </p:cNvPr>
          <p:cNvSpPr txBox="1"/>
          <p:nvPr/>
        </p:nvSpPr>
        <p:spPr bwMode="auto">
          <a:xfrm>
            <a:off x="1025698" y="764704"/>
            <a:ext cx="32582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Summery: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D695ED-288E-BD8F-4A82-CE053CCDF7DC}"/>
                  </a:ext>
                </a:extLst>
              </p:cNvPr>
              <p:cNvSpPr txBox="1"/>
              <p:nvPr/>
            </p:nvSpPr>
            <p:spPr bwMode="auto">
              <a:xfrm>
                <a:off x="1022587" y="4571802"/>
                <a:ext cx="6363830" cy="64633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D695ED-288E-BD8F-4A82-CE053CCDF7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2587" y="4571802"/>
                <a:ext cx="6363830" cy="646331"/>
              </a:xfrm>
              <a:prstGeom prst="rect">
                <a:avLst/>
              </a:prstGeom>
              <a:blipFill>
                <a:blip r:embed="rId10"/>
                <a:stretch>
                  <a:fillRect t="-72549" r="-4183" b="-1313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8D23D3-4687-EA94-8669-3DD5BC7BFD8B}"/>
                  </a:ext>
                </a:extLst>
              </p:cNvPr>
              <p:cNvSpPr txBox="1"/>
              <p:nvPr/>
            </p:nvSpPr>
            <p:spPr bwMode="auto">
              <a:xfrm>
                <a:off x="1022587" y="4093940"/>
                <a:ext cx="7375216" cy="404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而且微擾能量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的本徵值可以立刻算出來：這就是一階能量修正！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8D23D3-4687-EA94-8669-3DD5BC7BFD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2587" y="4093940"/>
                <a:ext cx="7375216" cy="404791"/>
              </a:xfrm>
              <a:prstGeom prst="rect">
                <a:avLst/>
              </a:prstGeom>
              <a:blipFill>
                <a:blip r:embed="rId11"/>
                <a:stretch>
                  <a:fillRect l="-687" t="-12121" b="-181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9E8E1F-38F0-B9CF-653C-85C2507068C9}"/>
                  </a:ext>
                </a:extLst>
              </p:cNvPr>
              <p:cNvSpPr txBox="1"/>
              <p:nvPr/>
            </p:nvSpPr>
            <p:spPr bwMode="auto">
              <a:xfrm>
                <a:off x="4572000" y="1088553"/>
                <a:ext cx="2692308" cy="61093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9E8E1F-38F0-B9CF-653C-85C250706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1088553"/>
                <a:ext cx="2692308" cy="610936"/>
              </a:xfrm>
              <a:prstGeom prst="rect">
                <a:avLst/>
              </a:prstGeom>
              <a:blipFill>
                <a:blip r:embed="rId12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57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  <p:bldP spid="9" grpId="0"/>
      <p:bldP spid="10" grpId="0"/>
      <p:bldP spid="11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3D23EC-02AE-C8DE-A827-64590D37103F}"/>
              </a:ext>
            </a:extLst>
          </p:cNvPr>
          <p:cNvSpPr txBox="1"/>
          <p:nvPr/>
        </p:nvSpPr>
        <p:spPr bwMode="auto">
          <a:xfrm>
            <a:off x="1619672" y="836712"/>
            <a:ext cx="61206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與SL coupling大小接近的，還有另一個相對論效應：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D2808D9-A5A1-4ED8-A9CE-1F6AFFFECC08}"/>
                  </a:ext>
                </a:extLst>
              </p:cNvPr>
              <p:cNvSpPr txBox="1"/>
              <p:nvPr/>
            </p:nvSpPr>
            <p:spPr bwMode="auto">
              <a:xfrm>
                <a:off x="1596206" y="1340768"/>
                <a:ext cx="59046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相對論能量不再是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/2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D2808D9-A5A1-4ED8-A9CE-1F6AFFFEC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96206" y="1340768"/>
                <a:ext cx="5904656" cy="369332"/>
              </a:xfrm>
              <a:prstGeom prst="rect">
                <a:avLst/>
              </a:prstGeom>
              <a:blipFill>
                <a:blip r:embed="rId2"/>
                <a:stretch>
                  <a:fillRect l="-85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3BED7F4-1E21-678A-2E53-1D19DAD43348}"/>
                  </a:ext>
                </a:extLst>
              </p:cNvPr>
              <p:cNvSpPr txBox="1"/>
              <p:nvPr/>
            </p:nvSpPr>
            <p:spPr bwMode="auto">
              <a:xfrm>
                <a:off x="1619672" y="1844824"/>
                <a:ext cx="4198522" cy="69384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3BED7F4-1E21-678A-2E53-1D19DAD43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1844824"/>
                <a:ext cx="4198522" cy="693844"/>
              </a:xfrm>
              <a:prstGeom prst="rect">
                <a:avLst/>
              </a:prstGeom>
              <a:blipFill>
                <a:blip r:embed="rId3"/>
                <a:stretch>
                  <a:fillRect l="-604" t="-18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2C0AC3-CE01-D0CE-C411-ABFB4740D2DB}"/>
                  </a:ext>
                </a:extLst>
              </p:cNvPr>
              <p:cNvSpPr txBox="1"/>
              <p:nvPr/>
            </p:nvSpPr>
            <p:spPr bwMode="auto">
              <a:xfrm>
                <a:off x="1619672" y="2635115"/>
                <a:ext cx="4572000" cy="524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電子速度不大時，此式可以對</a:t>
                </a:r>
                <a:r>
                  <a:rPr lang="en-US" b="0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展開：</a:t>
                </a:r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2C0AC3-CE01-D0CE-C411-ABFB4740D2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2635115"/>
                <a:ext cx="4572000" cy="524182"/>
              </a:xfrm>
              <a:prstGeom prst="rect">
                <a:avLst/>
              </a:prstGeom>
              <a:blipFill>
                <a:blip r:embed="rId4"/>
                <a:stretch>
                  <a:fillRect l="-1108" b="-71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A350EE-BDD3-7D3A-55B7-0B3F01CE61FC}"/>
                  </a:ext>
                </a:extLst>
              </p:cNvPr>
              <p:cNvSpPr txBox="1"/>
              <p:nvPr/>
            </p:nvSpPr>
            <p:spPr bwMode="auto">
              <a:xfrm>
                <a:off x="1596206" y="3217467"/>
                <a:ext cx="2334037" cy="55585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A350EE-BDD3-7D3A-55B7-0B3F01CE6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96206" y="3217467"/>
                <a:ext cx="2334037" cy="555858"/>
              </a:xfrm>
              <a:prstGeom prst="rect">
                <a:avLst/>
              </a:prstGeom>
              <a:blipFill>
                <a:blip r:embed="rId5"/>
                <a:stretch>
                  <a:fillRect l="-1622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5D9F6FF7-1F49-5B67-67E1-AF76851988F6}"/>
                  </a:ext>
                </a:extLst>
              </p:cNvPr>
              <p:cNvSpPr txBox="1"/>
              <p:nvPr/>
            </p:nvSpPr>
            <p:spPr bwMode="auto">
              <a:xfrm>
                <a:off x="1625246" y="4452059"/>
                <a:ext cx="2104672" cy="69519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0">
                <a:extLst>
                  <a:ext uri="{FF2B5EF4-FFF2-40B4-BE49-F238E27FC236}">
                    <a16:creationId xmlns:a16="http://schemas.microsoft.com/office/drawing/2014/main" id="{5D9F6FF7-1F49-5B67-67E1-AF7685198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5246" y="4452059"/>
                <a:ext cx="2104672" cy="6951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63CD808-E497-7DC5-8D4B-AB32CBA6A7AE}"/>
              </a:ext>
            </a:extLst>
          </p:cNvPr>
          <p:cNvSpPr txBox="1"/>
          <p:nvPr/>
        </p:nvSpPr>
        <p:spPr bwMode="auto">
          <a:xfrm>
            <a:off x="1619672" y="4005064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應用於氫原子中的電子：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883ADDB3-E94F-9560-B37C-9D7D013F9DBE}"/>
                  </a:ext>
                </a:extLst>
              </p:cNvPr>
              <p:cNvSpPr txBox="1"/>
              <p:nvPr/>
            </p:nvSpPr>
            <p:spPr bwMode="auto">
              <a:xfrm>
                <a:off x="4139952" y="4452059"/>
                <a:ext cx="3744416" cy="73148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883ADDB3-E94F-9560-B37C-9D7D013F9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9952" y="4452059"/>
                <a:ext cx="3744416" cy="731482"/>
              </a:xfrm>
              <a:prstGeom prst="rect">
                <a:avLst/>
              </a:prstGeom>
              <a:blipFill>
                <a:blip r:embed="rId7"/>
                <a:stretch>
                  <a:fillRect t="-67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3A58AAE-4A9D-8429-5C50-87030B266D38}"/>
              </a:ext>
            </a:extLst>
          </p:cNvPr>
          <p:cNvSpPr txBox="1"/>
          <p:nvPr/>
        </p:nvSpPr>
        <p:spPr bwMode="auto">
          <a:xfrm>
            <a:off x="1619672" y="5332566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這兩項幾乎就是所有的、領先的相對論效應。</a:t>
            </a:r>
          </a:p>
        </p:txBody>
      </p:sp>
    </p:spTree>
    <p:extLst>
      <p:ext uri="{BB962C8B-B14F-4D97-AF65-F5344CB8AC3E}">
        <p14:creationId xmlns:p14="http://schemas.microsoft.com/office/powerpoint/2010/main" val="2779352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A98ABE-278F-B67D-36C6-FA867BABE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6633"/>
            <a:ext cx="7363072" cy="2160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75A5F5-1A80-9D79-978C-5193A4FD8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276872"/>
            <a:ext cx="7363072" cy="393434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2281C7-FAE4-83CF-1E88-FD2D617DCDB2}"/>
              </a:ext>
            </a:extLst>
          </p:cNvPr>
          <p:cNvCxnSpPr/>
          <p:nvPr/>
        </p:nvCxnSpPr>
        <p:spPr>
          <a:xfrm>
            <a:off x="2915816" y="2852937"/>
            <a:ext cx="42484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1BEB06-7CA2-4023-0523-20422EBE8D20}"/>
                  </a:ext>
                </a:extLst>
              </p:cNvPr>
              <p:cNvSpPr txBox="1"/>
              <p:nvPr/>
            </p:nvSpPr>
            <p:spPr bwMode="auto">
              <a:xfrm>
                <a:off x="1835696" y="6309320"/>
                <a:ext cx="50405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注意結果只與軌道角動量量子數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有關！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1BEB06-7CA2-4023-0523-20422EBE8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5696" y="6309320"/>
                <a:ext cx="5040560" cy="369332"/>
              </a:xfrm>
              <a:prstGeom prst="rect">
                <a:avLst/>
              </a:prstGeom>
              <a:blipFill>
                <a:blip r:embed="rId4"/>
                <a:stretch>
                  <a:fillRect l="-100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5021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C69510-D522-46EF-FA26-8DD6EEA28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924"/>
          <a:stretch/>
        </p:blipFill>
        <p:spPr>
          <a:xfrm>
            <a:off x="828412" y="314796"/>
            <a:ext cx="6511029" cy="7920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689C8C-CF8D-9AD4-7394-558F23318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9" b="56739"/>
          <a:stretch/>
        </p:blipFill>
        <p:spPr>
          <a:xfrm>
            <a:off x="819471" y="4807485"/>
            <a:ext cx="6840760" cy="1947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CF3350-3418-34D4-24D4-BB33EC5ACA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508" b="35416"/>
          <a:stretch/>
        </p:blipFill>
        <p:spPr>
          <a:xfrm>
            <a:off x="819471" y="3665783"/>
            <a:ext cx="5988034" cy="72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B2773B-1E83-60AC-B8C1-5DB54BC41A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01" r="33498" b="83333"/>
          <a:stretch/>
        </p:blipFill>
        <p:spPr>
          <a:xfrm>
            <a:off x="828412" y="192635"/>
            <a:ext cx="3096344" cy="2624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DE66ED0-18FB-CE1F-0694-F9CB453103E8}"/>
                  </a:ext>
                </a:extLst>
              </p:cNvPr>
              <p:cNvSpPr txBox="1"/>
              <p:nvPr/>
            </p:nvSpPr>
            <p:spPr bwMode="auto">
              <a:xfrm>
                <a:off x="3471330" y="1783140"/>
                <a:ext cx="3036921" cy="5557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7</m:t>
                          </m:r>
                          <m:sSup>
                            <m:sSup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48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d>
                        <m:dPr>
                          <m:begChr m:val="|"/>
                          <m:endChr m:val="|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DE66ED0-18FB-CE1F-0694-F9CB45310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71330" y="1783140"/>
                <a:ext cx="3036921" cy="555793"/>
              </a:xfrm>
              <a:prstGeom prst="rect">
                <a:avLst/>
              </a:prstGeom>
              <a:blipFill>
                <a:blip r:embed="rId5"/>
                <a:stretch>
                  <a:fillRect r="-417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FDB015-8DE0-67A3-7068-4C2898B89B1E}"/>
                  </a:ext>
                </a:extLst>
              </p:cNvPr>
              <p:cNvSpPr txBox="1"/>
              <p:nvPr/>
            </p:nvSpPr>
            <p:spPr bwMode="auto">
              <a:xfrm>
                <a:off x="3467516" y="2443558"/>
                <a:ext cx="3348930" cy="5557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6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7</m:t>
                          </m:r>
                          <m:sSup>
                            <m:sSup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48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FDB015-8DE0-67A3-7068-4C2898B89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7516" y="2443558"/>
                <a:ext cx="3348930" cy="555793"/>
              </a:xfrm>
              <a:prstGeom prst="rect">
                <a:avLst/>
              </a:prstGeom>
              <a:blipFill>
                <a:blip r:embed="rId6"/>
                <a:stretch>
                  <a:fillRect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58E9692-9B88-751D-CFFB-1DD307F7532F}"/>
                  </a:ext>
                </a:extLst>
              </p:cNvPr>
              <p:cNvSpPr txBox="1"/>
              <p:nvPr/>
            </p:nvSpPr>
            <p:spPr bwMode="auto">
              <a:xfrm>
                <a:off x="819471" y="1818273"/>
                <a:ext cx="1727364" cy="3942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=3/2</m:t>
                              </m:r>
                            </m:e>
                          </m:d>
                        </m:e>
                      </m:d>
                      <m:r>
                        <a:rPr lang="en-US" altLang="zh-TW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3/2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58E9692-9B88-751D-CFFB-1DD307F75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471" y="1818273"/>
                <a:ext cx="1727364" cy="394210"/>
              </a:xfrm>
              <a:prstGeom prst="rect">
                <a:avLst/>
              </a:prstGeom>
              <a:blipFill>
                <a:blip r:embed="rId7"/>
                <a:stretch>
                  <a:fillRect l="-17518" t="-106250" b="-15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1B7134-0CA1-C835-BBB8-CC03C5A92B8F}"/>
                  </a:ext>
                </a:extLst>
              </p:cNvPr>
              <p:cNvSpPr txBox="1"/>
              <p:nvPr/>
            </p:nvSpPr>
            <p:spPr bwMode="auto">
              <a:xfrm>
                <a:off x="837086" y="2410200"/>
                <a:ext cx="1727364" cy="5048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=1/2</m:t>
                              </m:r>
                            </m:e>
                          </m:d>
                          <m:r>
                            <a:rPr lang="en-US" altLang="zh-TW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1B7134-0CA1-C835-BBB8-CC03C5A92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7086" y="2410200"/>
                <a:ext cx="1727364" cy="504818"/>
              </a:xfrm>
              <a:prstGeom prst="rect">
                <a:avLst/>
              </a:prstGeom>
              <a:blipFill>
                <a:blip r:embed="rId8"/>
                <a:stretch>
                  <a:fillRect l="-37681" t="-168293" b="-24878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91D92C-ACE4-F1F4-C348-9474550322FB}"/>
                  </a:ext>
                </a:extLst>
              </p:cNvPr>
              <p:cNvSpPr txBox="1"/>
              <p:nvPr/>
            </p:nvSpPr>
            <p:spPr bwMode="auto">
              <a:xfrm>
                <a:off x="5580112" y="429075"/>
                <a:ext cx="1426801" cy="5557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=1</m:t>
                          </m:r>
                        </m:e>
                      </m:groupCh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7</m:t>
                          </m:r>
                          <m:sSup>
                            <m:sSup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48</m:t>
                          </m:r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91D92C-ACE4-F1F4-C348-947455032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0112" y="429075"/>
                <a:ext cx="1426801" cy="555793"/>
              </a:xfrm>
              <a:prstGeom prst="rect">
                <a:avLst/>
              </a:prstGeom>
              <a:blipFill>
                <a:blip r:embed="rId9"/>
                <a:stretch>
                  <a:fillRect l="-1770" r="-885"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67F6A9-3BCF-EA0A-8FB7-EC8F8A0B43FE}"/>
                  </a:ext>
                </a:extLst>
              </p:cNvPr>
              <p:cNvSpPr txBox="1"/>
              <p:nvPr/>
            </p:nvSpPr>
            <p:spPr bwMode="auto">
              <a:xfrm>
                <a:off x="5011938" y="1137000"/>
                <a:ext cx="3794372" cy="5557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pos m:val="top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e>
                      </m:groupCh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13</m:t>
                          </m:r>
                          <m:sSup>
                            <m:sSup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16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67F6A9-3BCF-EA0A-8FB7-EC8F8A0B4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11938" y="1137000"/>
                <a:ext cx="3794372" cy="555793"/>
              </a:xfrm>
              <a:prstGeom prst="rect">
                <a:avLst/>
              </a:prstGeom>
              <a:blipFill>
                <a:blip r:embed="rId10"/>
                <a:stretch>
                  <a:fillRect l="-333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2011100-2004-CE75-DEDD-E2749AA46BB0}"/>
                  </a:ext>
                </a:extLst>
              </p:cNvPr>
              <p:cNvSpPr txBox="1"/>
              <p:nvPr/>
            </p:nvSpPr>
            <p:spPr bwMode="auto">
              <a:xfrm>
                <a:off x="837086" y="2999351"/>
                <a:ext cx="2140464" cy="70859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altLang="zh-TW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  <m:r>
                            <a:rPr lang="en-US" altLang="zh-TW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2011100-2004-CE75-DEDD-E2749AA46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7086" y="2999351"/>
                <a:ext cx="2140464" cy="708592"/>
              </a:xfrm>
              <a:prstGeom prst="rect">
                <a:avLst/>
              </a:prstGeom>
              <a:blipFill>
                <a:blip r:embed="rId11"/>
                <a:stretch>
                  <a:fillRect l="-47647" t="-191071" r="-3529" b="-2732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FFD0CA0-A99D-6F38-10DB-101541F775A2}"/>
                  </a:ext>
                </a:extLst>
              </p:cNvPr>
              <p:cNvSpPr txBox="1"/>
              <p:nvPr/>
            </p:nvSpPr>
            <p:spPr bwMode="auto">
              <a:xfrm>
                <a:off x="3467516" y="3089698"/>
                <a:ext cx="2553520" cy="5557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  <m:r>
                        <a:rPr lang="en-US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16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FFD0CA0-A99D-6F38-10DB-101541F775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7516" y="3089698"/>
                <a:ext cx="2553520" cy="555793"/>
              </a:xfrm>
              <a:prstGeom prst="rect">
                <a:avLst/>
              </a:prstGeom>
              <a:blipFill>
                <a:blip r:embed="rId12"/>
                <a:stretch>
                  <a:fillRect l="-1980"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DFCF926-3523-2F39-012B-D4E87797B85D}"/>
                  </a:ext>
                </a:extLst>
              </p:cNvPr>
              <p:cNvSpPr txBox="1"/>
              <p:nvPr/>
            </p:nvSpPr>
            <p:spPr bwMode="auto">
              <a:xfrm>
                <a:off x="837086" y="4414539"/>
                <a:ext cx="28708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總相對論修正只與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𝑗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有關！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DFCF926-3523-2F39-012B-D4E87797B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7086" y="4414539"/>
                <a:ext cx="2870818" cy="369332"/>
              </a:xfrm>
              <a:prstGeom prst="rect">
                <a:avLst/>
              </a:prstGeom>
              <a:blipFill>
                <a:blip r:embed="rId13"/>
                <a:stretch>
                  <a:fillRect l="-17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C08FC1AC-9FB7-0C36-4F73-65A75CE446B1}"/>
              </a:ext>
            </a:extLst>
          </p:cNvPr>
          <p:cNvSpPr/>
          <p:nvPr/>
        </p:nvSpPr>
        <p:spPr>
          <a:xfrm>
            <a:off x="6876256" y="1106884"/>
            <a:ext cx="783975" cy="676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AE14D3-551D-F3F0-3439-3F0CEEAEB4A1}"/>
              </a:ext>
            </a:extLst>
          </p:cNvPr>
          <p:cNvSpPr txBox="1"/>
          <p:nvPr/>
        </p:nvSpPr>
        <p:spPr bwMode="auto">
          <a:xfrm>
            <a:off x="7006913" y="1818273"/>
            <a:ext cx="15255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Darwin Term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CCA68E-7706-D523-20F4-76A830FC6B78}"/>
              </a:ext>
            </a:extLst>
          </p:cNvPr>
          <p:cNvSpPr txBox="1"/>
          <p:nvPr/>
        </p:nvSpPr>
        <p:spPr bwMode="auto">
          <a:xfrm>
            <a:off x="801710" y="1360354"/>
            <a:ext cx="37115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總相對論修正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：SL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+動能修正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21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5" grpId="0" animBg="1"/>
      <p:bldP spid="16" grpId="0" animBg="1"/>
      <p:bldP spid="17" grpId="0"/>
      <p:bldP spid="18" grpId="0" animBg="1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4D42E1-B09A-37FC-F0A3-7A31EE463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87153"/>
            <a:ext cx="6984776" cy="648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44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762CEE-CAF3-F090-4AB9-45DEEB744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16632"/>
            <a:ext cx="6840760" cy="48270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6FD7EB-1C09-F0B8-FEC6-E8B9CB1E6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952190"/>
            <a:ext cx="6840760" cy="163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10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99F34A-3EF9-4BAE-9CD8-48278F726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71" y="1988840"/>
            <a:ext cx="7712857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01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78D716-7C21-9334-2E33-9355AD6E2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268760"/>
            <a:ext cx="7712857" cy="401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18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7F1D9A-E5A6-2EC2-2D60-30781ED43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624" y="948884"/>
            <a:ext cx="4774623" cy="24348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662923-C59D-D274-F34A-E7F46425AEAC}"/>
              </a:ext>
            </a:extLst>
          </p:cNvPr>
          <p:cNvSpPr txBox="1"/>
          <p:nvPr/>
        </p:nvSpPr>
        <p:spPr bwMode="auto">
          <a:xfrm>
            <a:off x="907929" y="5554291"/>
            <a:ext cx="38336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此微擾項稱為Spin-Orbit Coupling。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F00050BB-23A3-BE5C-1897-51E3F577BE15}"/>
                  </a:ext>
                </a:extLst>
              </p:cNvPr>
              <p:cNvSpPr txBox="1"/>
              <p:nvPr/>
            </p:nvSpPr>
            <p:spPr bwMode="auto">
              <a:xfrm>
                <a:off x="4724353" y="5373216"/>
                <a:ext cx="2509066" cy="73148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F00050BB-23A3-BE5C-1897-51E3F577B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353" y="5373216"/>
                <a:ext cx="2509066" cy="731482"/>
              </a:xfrm>
              <a:prstGeom prst="rect">
                <a:avLst/>
              </a:prstGeom>
              <a:blipFill>
                <a:blip r:embed="rId3"/>
                <a:stretch>
                  <a:fillRect t="-5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97239D1E-BC26-B399-3B7A-4C77FDE4216A}"/>
              </a:ext>
            </a:extLst>
          </p:cNvPr>
          <p:cNvSpPr/>
          <p:nvPr/>
        </p:nvSpPr>
        <p:spPr>
          <a:xfrm>
            <a:off x="4427984" y="2029004"/>
            <a:ext cx="3470532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6B6B9E5-440D-D957-40CF-F6E9C29A35DB}"/>
              </a:ext>
            </a:extLst>
          </p:cNvPr>
          <p:cNvCxnSpPr/>
          <p:nvPr/>
        </p:nvCxnSpPr>
        <p:spPr>
          <a:xfrm>
            <a:off x="6516216" y="2965108"/>
            <a:ext cx="191031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9241606-70F1-60C9-232D-D75BC83C1111}"/>
              </a:ext>
            </a:extLst>
          </p:cNvPr>
          <p:cNvSpPr txBox="1"/>
          <p:nvPr/>
        </p:nvSpPr>
        <p:spPr bwMode="auto">
          <a:xfrm>
            <a:off x="899592" y="3579010"/>
            <a:ext cx="8136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從電子的座標系來看，質子是在移動的！大致上，質子會在電子處產生磁場。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D4EAE6B-1786-FAA4-97B4-C8C25A642A69}"/>
                  </a:ext>
                </a:extLst>
              </p:cNvPr>
              <p:cNvSpPr txBox="1"/>
              <p:nvPr/>
            </p:nvSpPr>
            <p:spPr bwMode="auto">
              <a:xfrm>
                <a:off x="899592" y="4006046"/>
                <a:ext cx="7776864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此磁場與質子、即電子的軌道角動量成正比，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𝐵</m:t>
                        </m:r>
                      </m:e>
                    </m:acc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∝</m:t>
                    </m:r>
                    <m:acc>
                      <m:accPr>
                        <m:chr m:val="⃗"/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D4EAE6B-1786-FAA4-97B4-C8C25A642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4006046"/>
                <a:ext cx="7776864" cy="402931"/>
              </a:xfrm>
              <a:prstGeom prst="rect">
                <a:avLst/>
              </a:prstGeom>
              <a:blipFill>
                <a:blip r:embed="rId4"/>
                <a:stretch>
                  <a:fillRect l="-816" b="-21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3B5DDD0-0BFC-3C35-3119-06E2DC970530}"/>
                  </a:ext>
                </a:extLst>
              </p:cNvPr>
              <p:cNvSpPr txBox="1"/>
              <p:nvPr/>
            </p:nvSpPr>
            <p:spPr bwMode="auto">
              <a:xfrm>
                <a:off x="899592" y="4433082"/>
                <a:ext cx="6624736" cy="404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電子的自旋會感覺到此磁場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acc>
                      <m:accPr>
                        <m:chr m:val="⃗"/>
                        <m:ctrlPr>
                          <a:rPr lang="en-GB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𝜇</m:t>
                        </m:r>
                      </m:e>
                    </m:acc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GB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𝐵</m:t>
                        </m:r>
                      </m:e>
                    </m:acc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∝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3B5DDD0-0BFC-3C35-3119-06E2DC970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4433082"/>
                <a:ext cx="6624736" cy="404791"/>
              </a:xfrm>
              <a:prstGeom prst="rect">
                <a:avLst/>
              </a:prstGeom>
              <a:blipFill>
                <a:blip r:embed="rId5"/>
                <a:stretch>
                  <a:fillRect l="-958" t="-11765" b="-1764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4969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372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圖片 2" descr="wave 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54933" r="60693" b="31841"/>
          <a:stretch>
            <a:fillRect/>
          </a:stretch>
        </p:blipFill>
        <p:spPr bwMode="auto">
          <a:xfrm>
            <a:off x="3191816" y="1556792"/>
            <a:ext cx="2735262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4" name="矩形 2"/>
          <p:cNvSpPr>
            <a:spLocks noChangeArrowheads="1"/>
          </p:cNvSpPr>
          <p:nvPr/>
        </p:nvSpPr>
        <p:spPr bwMode="auto">
          <a:xfrm>
            <a:off x="5723731" y="5018364"/>
            <a:ext cx="6840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42695" name="文字方塊 13"/>
          <p:cNvSpPr txBox="1">
            <a:spLocks noChangeArrowheads="1"/>
          </p:cNvSpPr>
          <p:nvPr/>
        </p:nvSpPr>
        <p:spPr bwMode="auto">
          <a:xfrm>
            <a:off x="383529" y="2996952"/>
            <a:ext cx="8351837" cy="369887"/>
          </a:xfrm>
          <a:prstGeom prst="rect">
            <a:avLst/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量子世界特性二</a:t>
            </a:r>
            <a:r>
              <a:rPr lang="en-US" altLang="zh-TW" sz="1800"/>
              <a:t>A</a:t>
            </a:r>
            <a:r>
              <a:rPr lang="zh-TW" altLang="en-US" sz="1800"/>
              <a:t>：電子的狀態可以是兩個古典情況下彼此</a:t>
            </a:r>
            <a:r>
              <a:rPr lang="zh-TW" altLang="en-US" sz="1800">
                <a:solidFill>
                  <a:srgbClr val="FF0000"/>
                </a:solidFill>
              </a:rPr>
              <a:t>互不相容</a:t>
            </a:r>
            <a:r>
              <a:rPr lang="zh-TW" altLang="en-US" sz="1800"/>
              <a:t>的狀態的疊加！</a:t>
            </a:r>
          </a:p>
        </p:txBody>
      </p:sp>
      <p:sp>
        <p:nvSpPr>
          <p:cNvPr id="242697" name="文字方塊 8"/>
          <p:cNvSpPr txBox="1">
            <a:spLocks noChangeArrowheads="1"/>
          </p:cNvSpPr>
          <p:nvPr/>
        </p:nvSpPr>
        <p:spPr bwMode="auto">
          <a:xfrm>
            <a:off x="1474628" y="4568168"/>
            <a:ext cx="5329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觀察時看到狀態 </a:t>
            </a:r>
            <a:r>
              <a:rPr lang="en-US" altLang="zh-TW" sz="1800" dirty="0"/>
              <a:t>1</a:t>
            </a:r>
            <a:r>
              <a:rPr lang="zh-TW" altLang="en-US" sz="1800" dirty="0"/>
              <a:t> 與看到狀態 </a:t>
            </a:r>
            <a:r>
              <a:rPr lang="en-US" altLang="zh-TW" sz="1800" dirty="0"/>
              <a:t>2</a:t>
            </a:r>
            <a:r>
              <a:rPr lang="zh-TW" altLang="en-US" sz="1800" dirty="0"/>
              <a:t> 的機率比正好是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039E34-EE6C-EB4B-963C-E7B5BB64B83A}"/>
                  </a:ext>
                </a:extLst>
              </p:cNvPr>
              <p:cNvSpPr txBox="1"/>
              <p:nvPr/>
            </p:nvSpPr>
            <p:spPr>
              <a:xfrm>
                <a:off x="3463680" y="3893889"/>
                <a:ext cx="1783180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sSub>
                        <m:sSubPr>
                          <m:ctrlPr>
                            <a:rPr lang="en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sSub>
                        <m:sSubPr>
                          <m:ctrlPr>
                            <a:rPr lang="en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sz="2000" b="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039E34-EE6C-EB4B-963C-E7B5BB64B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680" y="3893889"/>
                <a:ext cx="1783180" cy="307777"/>
              </a:xfrm>
              <a:prstGeom prst="rect">
                <a:avLst/>
              </a:prstGeom>
              <a:blipFill>
                <a:blip r:embed="rId3"/>
                <a:stretch>
                  <a:fillRect l="-2817" r="-704" b="-16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72114B-E78D-3446-A429-079BE06B5F90}"/>
                  </a:ext>
                </a:extLst>
              </p:cNvPr>
              <p:cNvSpPr txBox="1"/>
              <p:nvPr/>
            </p:nvSpPr>
            <p:spPr>
              <a:xfrm>
                <a:off x="6588224" y="4599533"/>
                <a:ext cx="1022652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/>
                        </a:rPr>
                        <m:t>: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sz="2000" b="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72114B-E78D-3446-A429-079BE06B5F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4599533"/>
                <a:ext cx="1022652" cy="307777"/>
              </a:xfrm>
              <a:prstGeom prst="rect">
                <a:avLst/>
              </a:prstGeom>
              <a:blipFill>
                <a:blip r:embed="rId4"/>
                <a:stretch>
                  <a:fillRect r="-1220" b="-8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F27276D-0A59-C74B-42D8-909E012E2DEB}"/>
              </a:ext>
            </a:extLst>
          </p:cNvPr>
          <p:cNvSpPr txBox="1"/>
          <p:nvPr/>
        </p:nvSpPr>
        <p:spPr bwMode="auto">
          <a:xfrm>
            <a:off x="1474628" y="5085184"/>
            <a:ext cx="74898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更意外的是這個純粹狀態，會把兩個組成的狀態鎖定在該疊加的狀態！</a:t>
            </a:r>
          </a:p>
        </p:txBody>
      </p:sp>
    </p:spTree>
    <p:extLst>
      <p:ext uri="{BB962C8B-B14F-4D97-AF65-F5344CB8AC3E}">
        <p14:creationId xmlns:p14="http://schemas.microsoft.com/office/powerpoint/2010/main" val="25363291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5"/>
          <p:cNvSpPr txBox="1">
            <a:spLocks noChangeArrowheads="1"/>
          </p:cNvSpPr>
          <p:nvPr/>
        </p:nvSpPr>
        <p:spPr bwMode="auto">
          <a:xfrm>
            <a:off x="1908175" y="480269"/>
            <a:ext cx="48245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這在波的現象中是稀鬆平常的：疊加定理</a:t>
            </a:r>
          </a:p>
        </p:txBody>
      </p:sp>
      <p:graphicFrame>
        <p:nvGraphicFramePr>
          <p:cNvPr id="57349" name="Object 8"/>
          <p:cNvGraphicFramePr>
            <a:graphicFrameLocks noChangeAspect="1"/>
          </p:cNvGraphicFramePr>
          <p:nvPr/>
        </p:nvGraphicFramePr>
        <p:xfrm>
          <a:off x="4637088" y="1787525"/>
          <a:ext cx="4318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90417" imgH="139639" progId="Equation.3">
                  <p:embed/>
                </p:oleObj>
              </mc:Choice>
              <mc:Fallback>
                <p:oleObj name="方程式" r:id="rId2" imgW="190417" imgH="139639" progId="Equation.3">
                  <p:embed/>
                  <p:pic>
                    <p:nvPicPr>
                      <p:cNvPr id="5734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7088" y="1787525"/>
                        <a:ext cx="4318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1" name="文字方塊 8"/>
          <p:cNvSpPr txBox="1">
            <a:spLocks noChangeArrowheads="1"/>
          </p:cNvSpPr>
          <p:nvPr/>
        </p:nvSpPr>
        <p:spPr bwMode="auto">
          <a:xfrm>
            <a:off x="1908175" y="908050"/>
            <a:ext cx="5429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兩個波方程式的解的和依舊是波方程式的解：</a:t>
            </a:r>
          </a:p>
        </p:txBody>
      </p:sp>
      <p:pic>
        <p:nvPicPr>
          <p:cNvPr id="57352" name="圖片 9" descr="afg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20938"/>
            <a:ext cx="2643187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文字方塊 10"/>
          <p:cNvSpPr txBox="1">
            <a:spLocks noChangeArrowheads="1"/>
          </p:cNvSpPr>
          <p:nvPr/>
        </p:nvSpPr>
        <p:spPr bwMode="auto">
          <a:xfrm>
            <a:off x="3635375" y="3357563"/>
            <a:ext cx="5257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兩個分立的波重疊時，只要將兩個波函數相加即可。</a:t>
            </a:r>
            <a:endParaRPr lang="en-US" altLang="zh-TW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354" name="文字方塊 8"/>
              <p:cNvSpPr txBox="1">
                <a:spLocks noChangeArrowheads="1"/>
              </p:cNvSpPr>
              <p:nvPr/>
            </p:nvSpPr>
            <p:spPr bwMode="auto">
              <a:xfrm>
                <a:off x="5219700" y="2565400"/>
                <a:ext cx="33127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  <m:t>𝑦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  <m:t>𝑦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依舊是波方程式的解：</a:t>
                </a:r>
              </a:p>
            </p:txBody>
          </p:sp>
        </mc:Choice>
        <mc:Fallback xmlns="">
          <p:sp>
            <p:nvSpPr>
              <p:cNvPr id="57354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19700" y="2565400"/>
                <a:ext cx="3312740" cy="369332"/>
              </a:xfrm>
              <a:prstGeom prst="rect">
                <a:avLst/>
              </a:prstGeom>
              <a:blipFill>
                <a:blip r:embed="rId5"/>
                <a:stretch>
                  <a:fillRect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355" name="矩形 10"/>
          <p:cNvSpPr>
            <a:spLocks noChangeArrowheads="1"/>
          </p:cNvSpPr>
          <p:nvPr/>
        </p:nvSpPr>
        <p:spPr bwMode="auto">
          <a:xfrm>
            <a:off x="3635375" y="3832348"/>
            <a:ext cx="434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之後若又分立，原來重疊前的波型不變。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4">
                <a:extLst>
                  <a:ext uri="{FF2B5EF4-FFF2-40B4-BE49-F238E27FC236}">
                    <a16:creationId xmlns:a16="http://schemas.microsoft.com/office/drawing/2014/main" id="{2DCA2BC6-F723-3A35-B101-9309EDFA2050}"/>
                  </a:ext>
                </a:extLst>
              </p:cNvPr>
              <p:cNvSpPr/>
              <p:nvPr/>
            </p:nvSpPr>
            <p:spPr>
              <a:xfrm>
                <a:off x="478251" y="1443393"/>
                <a:ext cx="1775999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4">
                <a:extLst>
                  <a:ext uri="{FF2B5EF4-FFF2-40B4-BE49-F238E27FC236}">
                    <a16:creationId xmlns:a16="http://schemas.microsoft.com/office/drawing/2014/main" id="{2DCA2BC6-F723-3A35-B101-9309EDFA20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51" y="1443393"/>
                <a:ext cx="1775999" cy="648254"/>
              </a:xfrm>
              <a:prstGeom prst="rect">
                <a:avLst/>
              </a:prstGeom>
              <a:blipFill>
                <a:blip r:embed="rId6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4">
                <a:extLst>
                  <a:ext uri="{FF2B5EF4-FFF2-40B4-BE49-F238E27FC236}">
                    <a16:creationId xmlns:a16="http://schemas.microsoft.com/office/drawing/2014/main" id="{D5B32555-118F-A92E-EF3D-199CB90EC42D}"/>
                  </a:ext>
                </a:extLst>
              </p:cNvPr>
              <p:cNvSpPr/>
              <p:nvPr/>
            </p:nvSpPr>
            <p:spPr>
              <a:xfrm>
                <a:off x="2600148" y="1455184"/>
                <a:ext cx="1846018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14">
                <a:extLst>
                  <a:ext uri="{FF2B5EF4-FFF2-40B4-BE49-F238E27FC236}">
                    <a16:creationId xmlns:a16="http://schemas.microsoft.com/office/drawing/2014/main" id="{D5B32555-118F-A92E-EF3D-199CB90EC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148" y="1455184"/>
                <a:ext cx="1846018" cy="648254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4">
                <a:extLst>
                  <a:ext uri="{FF2B5EF4-FFF2-40B4-BE49-F238E27FC236}">
                    <a16:creationId xmlns:a16="http://schemas.microsoft.com/office/drawing/2014/main" id="{DA3801A3-DB27-D22A-B35F-AE2FA1BC9FD1}"/>
                  </a:ext>
                </a:extLst>
              </p:cNvPr>
              <p:cNvSpPr/>
              <p:nvPr/>
            </p:nvSpPr>
            <p:spPr>
              <a:xfrm>
                <a:off x="5491407" y="1443393"/>
                <a:ext cx="3170996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14">
                <a:extLst>
                  <a:ext uri="{FF2B5EF4-FFF2-40B4-BE49-F238E27FC236}">
                    <a16:creationId xmlns:a16="http://schemas.microsoft.com/office/drawing/2014/main" id="{DA3801A3-DB27-D22A-B35F-AE2FA1BC9F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407" y="1443393"/>
                <a:ext cx="3170996" cy="648254"/>
              </a:xfrm>
              <a:prstGeom prst="rect">
                <a:avLst/>
              </a:prstGeom>
              <a:blipFill>
                <a:blip r:embed="rId8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3040218-A49E-2D01-CCAA-ED3E5B522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353" y="548680"/>
            <a:ext cx="270930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9509E8-1D20-A9C2-AC98-FDBEF3718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861048"/>
            <a:ext cx="7598122" cy="2808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608CC2-95B2-857A-6857-BBF2E37E08FF}"/>
              </a:ext>
            </a:extLst>
          </p:cNvPr>
          <p:cNvSpPr txBox="1"/>
          <p:nvPr/>
        </p:nvSpPr>
        <p:spPr bwMode="auto">
          <a:xfrm>
            <a:off x="2915816" y="143344"/>
            <a:ext cx="36297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兩個電子自旋的糾纏 entanglement</a:t>
            </a:r>
          </a:p>
        </p:txBody>
      </p:sp>
    </p:spTree>
    <p:extLst>
      <p:ext uri="{BB962C8B-B14F-4D97-AF65-F5344CB8AC3E}">
        <p14:creationId xmlns:p14="http://schemas.microsoft.com/office/powerpoint/2010/main" val="80899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819847-E5DE-8A21-A8F5-055A1EC1F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971" y="2132856"/>
            <a:ext cx="5358987" cy="1682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B8120C-188D-0D25-321D-B779C6633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181"/>
          <a:stretch/>
        </p:blipFill>
        <p:spPr>
          <a:xfrm>
            <a:off x="1634970" y="4068372"/>
            <a:ext cx="5343423" cy="2024924"/>
          </a:xfrm>
          <a:prstGeom prst="rect">
            <a:avLst/>
          </a:prstGeom>
        </p:spPr>
      </p:pic>
      <p:sp>
        <p:nvSpPr>
          <p:cNvPr id="4" name="文字方塊 1">
            <a:extLst>
              <a:ext uri="{FF2B5EF4-FFF2-40B4-BE49-F238E27FC236}">
                <a16:creationId xmlns:a16="http://schemas.microsoft.com/office/drawing/2014/main" id="{10A1328C-6607-9F68-88D6-BB661287E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698" y="1510480"/>
            <a:ext cx="65337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疊加態有時會出現遠距的糾葛 </a:t>
            </a:r>
            <a:r>
              <a:rPr lang="en-US" altLang="zh-TW" sz="1800" dirty="0">
                <a:solidFill>
                  <a:srgbClr val="000000"/>
                </a:solidFill>
                <a:latin typeface="+mn-lt"/>
              </a:rPr>
              <a:t>Entangled</a:t>
            </a:r>
            <a:r>
              <a:rPr lang="zh-TW" altLang="en-US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zh-TW" sz="1800" dirty="0">
                <a:solidFill>
                  <a:srgbClr val="000000"/>
                </a:solidFill>
                <a:latin typeface="+mn-lt"/>
              </a:rPr>
              <a:t>States</a:t>
            </a:r>
            <a:r>
              <a:rPr lang="zh-TW" altLang="en-US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糾葛態。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8795D-157F-7A77-B023-32C62FC1F4D9}"/>
              </a:ext>
            </a:extLst>
          </p:cNvPr>
          <p:cNvSpPr txBox="1"/>
          <p:nvPr/>
        </p:nvSpPr>
        <p:spPr>
          <a:xfrm>
            <a:off x="1154698" y="1036798"/>
            <a:ext cx="7737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+mj-lt"/>
                <a:ea typeface="PMingLiU" panose="02020500000000000000" pitchFamily="18" charset="-120"/>
              </a:rPr>
              <a:t>愛因斯坦指出了量子疊加若是可能，在微觀世界都有非常不合理的結果。</a:t>
            </a:r>
          </a:p>
        </p:txBody>
      </p:sp>
    </p:spTree>
    <p:extLst>
      <p:ext uri="{BB962C8B-B14F-4D97-AF65-F5344CB8AC3E}">
        <p14:creationId xmlns:p14="http://schemas.microsoft.com/office/powerpoint/2010/main" val="1709240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1" descr="wave 002.jpg">
            <a:extLst>
              <a:ext uri="{FF2B5EF4-FFF2-40B4-BE49-F238E27FC236}">
                <a16:creationId xmlns:a16="http://schemas.microsoft.com/office/drawing/2014/main" id="{61D84D90-FC19-F54A-8406-D690DC044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53964" r="60693" b="31841"/>
          <a:stretch>
            <a:fillRect/>
          </a:stretch>
        </p:blipFill>
        <p:spPr bwMode="auto">
          <a:xfrm flipH="1">
            <a:off x="4759903" y="2237641"/>
            <a:ext cx="1656184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5" name="文字方塊 3"/>
          <p:cNvSpPr txBox="1">
            <a:spLocks noChangeArrowheads="1"/>
          </p:cNvSpPr>
          <p:nvPr/>
        </p:nvSpPr>
        <p:spPr bwMode="auto">
          <a:xfrm>
            <a:off x="1115616" y="1278111"/>
            <a:ext cx="65929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在我們討論電子的散射時，都忽略了散射原子的狀態！</a:t>
            </a:r>
          </a:p>
        </p:txBody>
      </p:sp>
      <p:sp>
        <p:nvSpPr>
          <p:cNvPr id="243716" name="文字方塊 5"/>
          <p:cNvSpPr txBox="1">
            <a:spLocks noChangeArrowheads="1"/>
          </p:cNvSpPr>
          <p:nvPr/>
        </p:nvSpPr>
        <p:spPr bwMode="auto">
          <a:xfrm>
            <a:off x="1133537" y="1735260"/>
            <a:ext cx="698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因動量守恆，散射原子在散射後反彈運動速度，會與電子恰好相反。</a:t>
            </a:r>
          </a:p>
        </p:txBody>
      </p:sp>
      <p:pic>
        <p:nvPicPr>
          <p:cNvPr id="243718" name="圖片 1" descr="wave 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53964" r="60693" b="31841"/>
          <a:stretch>
            <a:fillRect/>
          </a:stretch>
        </p:blipFill>
        <p:spPr bwMode="auto">
          <a:xfrm>
            <a:off x="1173542" y="2237640"/>
            <a:ext cx="27352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笑臉 42">
            <a:extLst>
              <a:ext uri="{FF2B5EF4-FFF2-40B4-BE49-F238E27FC236}">
                <a16:creationId xmlns:a16="http://schemas.microsoft.com/office/drawing/2014/main" id="{FC416277-43AF-D748-8E24-D2EC0904CDAD}"/>
              </a:ext>
            </a:extLst>
          </p:cNvPr>
          <p:cNvSpPr/>
          <p:nvPr/>
        </p:nvSpPr>
        <p:spPr>
          <a:xfrm>
            <a:off x="5545566" y="2892485"/>
            <a:ext cx="287338" cy="2857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9" name="文字方塊 5">
            <a:extLst>
              <a:ext uri="{FF2B5EF4-FFF2-40B4-BE49-F238E27FC236}">
                <a16:creationId xmlns:a16="http://schemas.microsoft.com/office/drawing/2014/main" id="{6C81B09E-C202-8549-BDF6-4F7195F01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3429000"/>
            <a:ext cx="712819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電子向右，散射原子就向左彈，電子向左，散射原子就向右彈。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31EAF3-BB22-504A-8F42-7BF9132CB8A3}"/>
                  </a:ext>
                </a:extLst>
              </p:cNvPr>
              <p:cNvSpPr txBox="1"/>
              <p:nvPr/>
            </p:nvSpPr>
            <p:spPr>
              <a:xfrm>
                <a:off x="2816109" y="3899285"/>
                <a:ext cx="1048364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sz="1800" b="0" i="1" smtClean="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  <m:t>𝑒</m:t>
                              </m:r>
                              <m:r>
                                <a:rPr lang="en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sz="1800" b="0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31EAF3-BB22-504A-8F42-7BF9132CB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109" y="3899285"/>
                <a:ext cx="1048364" cy="276999"/>
              </a:xfrm>
              <a:prstGeom prst="rect">
                <a:avLst/>
              </a:prstGeom>
              <a:blipFill>
                <a:blip r:embed="rId3"/>
                <a:stretch>
                  <a:fillRect l="-34524" t="-168182" r="-27381" b="-2454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9A38B6-56CA-7B42-BE6E-17957D860C6A}"/>
                  </a:ext>
                </a:extLst>
              </p:cNvPr>
              <p:cNvSpPr txBox="1"/>
              <p:nvPr/>
            </p:nvSpPr>
            <p:spPr>
              <a:xfrm>
                <a:off x="5220098" y="3885355"/>
                <a:ext cx="1048364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sz="1800" b="0" i="1" smtClean="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  <m:t>𝑒</m:t>
                              </m:r>
                              <m:r>
                                <a:rPr lang="en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sz="1800" b="0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9A38B6-56CA-7B42-BE6E-17957D860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98" y="3885355"/>
                <a:ext cx="1048364" cy="276999"/>
              </a:xfrm>
              <a:prstGeom prst="rect">
                <a:avLst/>
              </a:prstGeom>
              <a:blipFill>
                <a:blip r:embed="rId4"/>
                <a:stretch>
                  <a:fillRect l="-34524" t="-160870" r="-27381" b="-23478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圖片 1" descr="wave 002.jpg">
            <a:extLst>
              <a:ext uri="{FF2B5EF4-FFF2-40B4-BE49-F238E27FC236}">
                <a16:creationId xmlns:a16="http://schemas.microsoft.com/office/drawing/2014/main" id="{6E9E39F5-B293-4949-8259-FBCD67857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53964" r="60693" b="31841"/>
          <a:stretch>
            <a:fillRect/>
          </a:stretch>
        </p:blipFill>
        <p:spPr bwMode="auto">
          <a:xfrm>
            <a:off x="5220098" y="4271707"/>
            <a:ext cx="27352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橢圓 17">
            <a:extLst>
              <a:ext uri="{FF2B5EF4-FFF2-40B4-BE49-F238E27FC236}">
                <a16:creationId xmlns:a16="http://schemas.microsoft.com/office/drawing/2014/main" id="{16516DE0-D6B9-4740-A7B7-9076445639FA}"/>
              </a:ext>
            </a:extLst>
          </p:cNvPr>
          <p:cNvSpPr/>
          <p:nvPr/>
        </p:nvSpPr>
        <p:spPr>
          <a:xfrm>
            <a:off x="5435601" y="4847523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14" name="直線單箭頭接點 19">
            <a:extLst>
              <a:ext uri="{FF2B5EF4-FFF2-40B4-BE49-F238E27FC236}">
                <a16:creationId xmlns:a16="http://schemas.microsoft.com/office/drawing/2014/main" id="{01D872CF-5743-4841-BA9F-DD73DE273E99}"/>
              </a:ext>
            </a:extLst>
          </p:cNvPr>
          <p:cNvCxnSpPr/>
          <p:nvPr/>
        </p:nvCxnSpPr>
        <p:spPr>
          <a:xfrm flipH="1">
            <a:off x="4643835" y="4919407"/>
            <a:ext cx="863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笑臉 20">
            <a:extLst>
              <a:ext uri="{FF2B5EF4-FFF2-40B4-BE49-F238E27FC236}">
                <a16:creationId xmlns:a16="http://schemas.microsoft.com/office/drawing/2014/main" id="{2FE76DE9-B624-A44E-8932-3589997CBBAB}"/>
              </a:ext>
            </a:extLst>
          </p:cNvPr>
          <p:cNvSpPr/>
          <p:nvPr/>
        </p:nvSpPr>
        <p:spPr>
          <a:xfrm>
            <a:off x="6299598" y="4919407"/>
            <a:ext cx="288925" cy="28416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16" name="直線單箭頭接點 24">
            <a:extLst>
              <a:ext uri="{FF2B5EF4-FFF2-40B4-BE49-F238E27FC236}">
                <a16:creationId xmlns:a16="http://schemas.microsoft.com/office/drawing/2014/main" id="{E8C81B5E-59DB-9F4A-8A98-D060E168680B}"/>
              </a:ext>
            </a:extLst>
          </p:cNvPr>
          <p:cNvCxnSpPr/>
          <p:nvPr/>
        </p:nvCxnSpPr>
        <p:spPr>
          <a:xfrm>
            <a:off x="6083698" y="4847970"/>
            <a:ext cx="720725" cy="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圖片 1" descr="wave 002.jpg">
            <a:extLst>
              <a:ext uri="{FF2B5EF4-FFF2-40B4-BE49-F238E27FC236}">
                <a16:creationId xmlns:a16="http://schemas.microsoft.com/office/drawing/2014/main" id="{DFC43A18-E0AF-BD4A-98A8-556EA8DFF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53964" r="60693" b="31841"/>
          <a:stretch>
            <a:fillRect/>
          </a:stretch>
        </p:blipFill>
        <p:spPr bwMode="auto">
          <a:xfrm>
            <a:off x="1133537" y="4318091"/>
            <a:ext cx="27352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橢圓 35">
            <a:extLst>
              <a:ext uri="{FF2B5EF4-FFF2-40B4-BE49-F238E27FC236}">
                <a16:creationId xmlns:a16="http://schemas.microsoft.com/office/drawing/2014/main" id="{AD74A570-2B98-3444-A55B-55CB8EF938DC}"/>
              </a:ext>
            </a:extLst>
          </p:cNvPr>
          <p:cNvSpPr/>
          <p:nvPr/>
        </p:nvSpPr>
        <p:spPr>
          <a:xfrm>
            <a:off x="3221694" y="4822916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19" name="直線單箭頭接點 36">
            <a:extLst>
              <a:ext uri="{FF2B5EF4-FFF2-40B4-BE49-F238E27FC236}">
                <a16:creationId xmlns:a16="http://schemas.microsoft.com/office/drawing/2014/main" id="{B9B4E20F-C32C-4A4B-899A-52A23399C48F}"/>
              </a:ext>
            </a:extLst>
          </p:cNvPr>
          <p:cNvCxnSpPr/>
          <p:nvPr/>
        </p:nvCxnSpPr>
        <p:spPr>
          <a:xfrm>
            <a:off x="3436999" y="4894354"/>
            <a:ext cx="79216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笑臉 37">
            <a:extLst>
              <a:ext uri="{FF2B5EF4-FFF2-40B4-BE49-F238E27FC236}">
                <a16:creationId xmlns:a16="http://schemas.microsoft.com/office/drawing/2014/main" id="{CE2B787C-67CB-F244-BF40-60B0196F494A}"/>
              </a:ext>
            </a:extLst>
          </p:cNvPr>
          <p:cNvSpPr/>
          <p:nvPr/>
        </p:nvSpPr>
        <p:spPr>
          <a:xfrm>
            <a:off x="2213037" y="4967379"/>
            <a:ext cx="288925" cy="28416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21" name="直線單箭頭接點 38">
            <a:extLst>
              <a:ext uri="{FF2B5EF4-FFF2-40B4-BE49-F238E27FC236}">
                <a16:creationId xmlns:a16="http://schemas.microsoft.com/office/drawing/2014/main" id="{DE25A422-0621-BB41-9CBD-5F0B7A7E706D}"/>
              </a:ext>
            </a:extLst>
          </p:cNvPr>
          <p:cNvCxnSpPr/>
          <p:nvPr/>
        </p:nvCxnSpPr>
        <p:spPr>
          <a:xfrm flipH="1">
            <a:off x="1854262" y="4894354"/>
            <a:ext cx="719137" cy="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EAFBF0-3B80-B143-987A-8FD57DB78CFB}"/>
                  </a:ext>
                </a:extLst>
              </p:cNvPr>
              <p:cNvSpPr txBox="1"/>
              <p:nvPr/>
            </p:nvSpPr>
            <p:spPr>
              <a:xfrm>
                <a:off x="3044583" y="5696895"/>
                <a:ext cx="2722797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  <m:t>𝑐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TW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sz="1800" b="0" i="1" smtClean="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  <m:t>𝑒</m:t>
                              </m:r>
                              <m:r>
                                <a:rPr lang="en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</m:e>
                          </m:d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PMingLiU" panose="02020500000000000000" pitchFamily="18" charset="-120"/>
                        </a:rPr>
                        <m:t>+</m:t>
                      </m:r>
                      <m:sSub>
                        <m:sSubPr>
                          <m:ctrlPr>
                            <a:rPr lang="en-TW" sz="1800" i="1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  <m:t>𝑐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TW" sz="1800" i="1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sz="1800" i="1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  <m:t>𝑒</m:t>
                              </m:r>
                              <m:r>
                                <a:rPr lang="en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sz="1800" b="0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EAFBF0-3B80-B143-987A-8FD57DB78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4583" y="5696895"/>
                <a:ext cx="2722797" cy="276999"/>
              </a:xfrm>
              <a:prstGeom prst="rect">
                <a:avLst/>
              </a:prstGeom>
              <a:blipFill>
                <a:blip r:embed="rId5"/>
                <a:stretch>
                  <a:fillRect l="-6019" t="-160870" r="-10185" b="-23478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橢圓 41">
            <a:extLst>
              <a:ext uri="{FF2B5EF4-FFF2-40B4-BE49-F238E27FC236}">
                <a16:creationId xmlns:a16="http://schemas.microsoft.com/office/drawing/2014/main" id="{BB7888BD-270A-3441-8AEB-3324B678A50D}"/>
              </a:ext>
            </a:extLst>
          </p:cNvPr>
          <p:cNvSpPr/>
          <p:nvPr/>
        </p:nvSpPr>
        <p:spPr>
          <a:xfrm>
            <a:off x="3344061" y="5790557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5" name="笑臉 42">
            <a:extLst>
              <a:ext uri="{FF2B5EF4-FFF2-40B4-BE49-F238E27FC236}">
                <a16:creationId xmlns:a16="http://schemas.microsoft.com/office/drawing/2014/main" id="{57A0BAEE-3F58-564A-BF98-32BDE06DC546}"/>
              </a:ext>
            </a:extLst>
          </p:cNvPr>
          <p:cNvSpPr/>
          <p:nvPr/>
        </p:nvSpPr>
        <p:spPr>
          <a:xfrm>
            <a:off x="3752843" y="5738872"/>
            <a:ext cx="207452" cy="19208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6" name="橢圓 41">
            <a:extLst>
              <a:ext uri="{FF2B5EF4-FFF2-40B4-BE49-F238E27FC236}">
                <a16:creationId xmlns:a16="http://schemas.microsoft.com/office/drawing/2014/main" id="{F3D2065F-2C7A-394A-B80E-517E32846FCE}"/>
              </a:ext>
            </a:extLst>
          </p:cNvPr>
          <p:cNvSpPr/>
          <p:nvPr/>
        </p:nvSpPr>
        <p:spPr>
          <a:xfrm>
            <a:off x="4832243" y="5790557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7" name="笑臉 42">
            <a:extLst>
              <a:ext uri="{FF2B5EF4-FFF2-40B4-BE49-F238E27FC236}">
                <a16:creationId xmlns:a16="http://schemas.microsoft.com/office/drawing/2014/main" id="{AE3D863E-7EA0-434E-97D3-115FFFD35E59}"/>
              </a:ext>
            </a:extLst>
          </p:cNvPr>
          <p:cNvSpPr/>
          <p:nvPr/>
        </p:nvSpPr>
        <p:spPr>
          <a:xfrm>
            <a:off x="5216103" y="5753231"/>
            <a:ext cx="207452" cy="19208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1DC6E7-6B78-082B-50C0-651B07F406FF}"/>
              </a:ext>
            </a:extLst>
          </p:cNvPr>
          <p:cNvSpPr txBox="1"/>
          <p:nvPr/>
        </p:nvSpPr>
        <p:spPr>
          <a:xfrm>
            <a:off x="1133537" y="799426"/>
            <a:ext cx="726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+mj-lt"/>
                <a:ea typeface="PMingLiU" panose="02020500000000000000" pitchFamily="18" charset="-120"/>
              </a:rPr>
              <a:t>其實這種糾葛在微觀世界，經常出現！例如電子被原子散射的實驗。</a:t>
            </a:r>
          </a:p>
        </p:txBody>
      </p:sp>
    </p:spTree>
    <p:extLst>
      <p:ext uri="{BB962C8B-B14F-4D97-AF65-F5344CB8AC3E}">
        <p14:creationId xmlns:p14="http://schemas.microsoft.com/office/powerpoint/2010/main" val="314048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文字方塊 1"/>
          <p:cNvSpPr txBox="1">
            <a:spLocks noChangeArrowheads="1"/>
          </p:cNvSpPr>
          <p:nvPr/>
        </p:nvSpPr>
        <p:spPr bwMode="auto">
          <a:xfrm>
            <a:off x="2268538" y="1052513"/>
            <a:ext cx="4248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Arial" charset="0"/>
              </a:rPr>
              <a:t>如此糾葛，分手十年後，還有心電感應！</a:t>
            </a:r>
          </a:p>
        </p:txBody>
      </p:sp>
      <p:pic>
        <p:nvPicPr>
          <p:cNvPr id="245763" name="Picture 2" descr="http://pic.pimg.tw/bounce/12046035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700213"/>
            <a:ext cx="383857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2113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http://homework.uoregon.edu/pub/class/155/trap0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18"/>
          <a:stretch>
            <a:fillRect/>
          </a:stretch>
        </p:blipFill>
        <p:spPr bwMode="auto">
          <a:xfrm>
            <a:off x="1692275" y="1125538"/>
            <a:ext cx="5759450" cy="402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232DE7-93DC-7144-B079-5BD7F6C898E0}"/>
                  </a:ext>
                </a:extLst>
              </p:cNvPr>
              <p:cNvSpPr txBox="1"/>
              <p:nvPr/>
            </p:nvSpPr>
            <p:spPr>
              <a:xfrm>
                <a:off x="3779912" y="5446325"/>
                <a:ext cx="2164119" cy="5722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↑</m:t>
                                  </m:r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e>
                              </m:d>
                            </m:e>
                          </m:d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↓</m:t>
                                  </m:r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TW" sz="1800" b="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232DE7-93DC-7144-B079-5BD7F6C89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5446325"/>
                <a:ext cx="2164119" cy="572273"/>
              </a:xfrm>
              <a:prstGeom prst="rect">
                <a:avLst/>
              </a:prstGeom>
              <a:blipFill>
                <a:blip r:embed="rId3"/>
                <a:stretch>
                  <a:fillRect l="-16860" t="-56522" r="-8721" b="-9130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58361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F796F-FC7F-1263-B4BA-857AC2919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9" r="35333"/>
          <a:stretch/>
        </p:blipFill>
        <p:spPr>
          <a:xfrm>
            <a:off x="1223120" y="362124"/>
            <a:ext cx="3888432" cy="723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BF485F-86A4-F9F4-511E-3B429C5D4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20" b="42440"/>
          <a:stretch/>
        </p:blipFill>
        <p:spPr>
          <a:xfrm>
            <a:off x="1223120" y="1030335"/>
            <a:ext cx="6527800" cy="2088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F0457CD-CAE6-5AFC-8ADB-164583CED56B}"/>
                  </a:ext>
                </a:extLst>
              </p:cNvPr>
              <p:cNvSpPr txBox="1"/>
              <p:nvPr/>
            </p:nvSpPr>
            <p:spPr bwMode="auto">
              <a:xfrm>
                <a:off x="3458046" y="39081"/>
                <a:ext cx="1193852" cy="3124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F0457CD-CAE6-5AFC-8ADB-164583CED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8046" y="39081"/>
                <a:ext cx="1193852" cy="312458"/>
              </a:xfrm>
              <a:prstGeom prst="rect">
                <a:avLst/>
              </a:prstGeom>
              <a:blipFill>
                <a:blip r:embed="rId4"/>
                <a:stretch>
                  <a:fillRect l="-4211" t="-26923" r="-1053" b="-153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8C342332-5230-7F5F-D416-012601DDEFF2}"/>
                  </a:ext>
                </a:extLst>
              </p:cNvPr>
              <p:cNvSpPr txBox="1"/>
              <p:nvPr/>
            </p:nvSpPr>
            <p:spPr bwMode="auto">
              <a:xfrm>
                <a:off x="1417983" y="4274946"/>
                <a:ext cx="57606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8C342332-5230-7F5F-D416-012601DDE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7983" y="4274946"/>
                <a:ext cx="576064" cy="369332"/>
              </a:xfrm>
              <a:prstGeom prst="rect">
                <a:avLst/>
              </a:prstGeom>
              <a:blipFill>
                <a:blip r:embed="rId5"/>
                <a:stretch>
                  <a:fillRect l="-52174" t="-106667" r="-39130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C0F141-0326-2E94-CA5E-F29DC9106229}"/>
                  </a:ext>
                </a:extLst>
              </p:cNvPr>
              <p:cNvSpPr txBox="1"/>
              <p:nvPr/>
            </p:nvSpPr>
            <p:spPr bwMode="auto">
              <a:xfrm>
                <a:off x="1390676" y="3885366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用兩個箭頭來代表兩個電子個別的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自旋。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C0F141-0326-2E94-CA5E-F29DC9106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0676" y="3885366"/>
                <a:ext cx="5328592" cy="369332"/>
              </a:xfrm>
              <a:prstGeom prst="rect">
                <a:avLst/>
              </a:prstGeom>
              <a:blipFill>
                <a:blip r:embed="rId6"/>
                <a:stretch>
                  <a:fillRect l="-95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0ED9415-059A-9BFB-90F3-792572325B51}"/>
              </a:ext>
            </a:extLst>
          </p:cNvPr>
          <p:cNvSpPr txBox="1"/>
          <p:nvPr/>
        </p:nvSpPr>
        <p:spPr bwMode="auto">
          <a:xfrm>
            <a:off x="2087216" y="4274946"/>
            <a:ext cx="47525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就是兩個電子都在自旋向上的狀態。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07BDF7-29E8-9F5F-DF79-6AA99261FD75}"/>
              </a:ext>
            </a:extLst>
          </p:cNvPr>
          <p:cNvSpPr txBox="1"/>
          <p:nvPr/>
        </p:nvSpPr>
        <p:spPr bwMode="auto">
          <a:xfrm>
            <a:off x="2087216" y="4713028"/>
            <a:ext cx="61206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第一個電子在自旋向上，第二個電子在自旋向下的狀態。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DA051D36-062E-8A6B-7332-8B6FBDCC7B57}"/>
                  </a:ext>
                </a:extLst>
              </p:cNvPr>
              <p:cNvSpPr txBox="1"/>
              <p:nvPr/>
            </p:nvSpPr>
            <p:spPr bwMode="auto">
              <a:xfrm>
                <a:off x="1421310" y="4713028"/>
                <a:ext cx="57606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DA051D36-062E-8A6B-7332-8B6FBDCC7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1310" y="4713028"/>
                <a:ext cx="576064" cy="369332"/>
              </a:xfrm>
              <a:prstGeom prst="rect">
                <a:avLst/>
              </a:prstGeom>
              <a:blipFill>
                <a:blip r:embed="rId7"/>
                <a:stretch>
                  <a:fillRect l="-51064" t="-110000" r="-36170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http://homework.uoregon.edu/pub/class/155/trap02a.jpg">
            <a:extLst>
              <a:ext uri="{FF2B5EF4-FFF2-40B4-BE49-F238E27FC236}">
                <a16:creationId xmlns:a16="http://schemas.microsoft.com/office/drawing/2014/main" id="{6D5C248F-F70D-504E-8A74-539D59B00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42508" r="80814" b="41772"/>
          <a:stretch/>
        </p:blipFill>
        <p:spPr bwMode="auto">
          <a:xfrm>
            <a:off x="6670800" y="212002"/>
            <a:ext cx="1080120" cy="126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744264-D609-2E92-DC0F-ED39E95079C8}"/>
                  </a:ext>
                </a:extLst>
              </p:cNvPr>
              <p:cNvSpPr txBox="1"/>
              <p:nvPr/>
            </p:nvSpPr>
            <p:spPr bwMode="auto">
              <a:xfrm>
                <a:off x="1390676" y="5078311"/>
                <a:ext cx="48730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這是一個四維空間。</a:t>
                </a:r>
                <a:r>
                  <a:rPr lang="en-US" dirty="0"/>
                  <a:t>（加上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、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）。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744264-D609-2E92-DC0F-ED39E95079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0676" y="5078311"/>
                <a:ext cx="4873004" cy="369332"/>
              </a:xfrm>
              <a:prstGeom prst="rect">
                <a:avLst/>
              </a:prstGeom>
              <a:blipFill>
                <a:blip r:embed="rId9"/>
                <a:stretch>
                  <a:fillRect l="-1039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8E5EB7-2544-355D-185E-1939C6814AFD}"/>
                  </a:ext>
                </a:extLst>
              </p:cNvPr>
              <p:cNvSpPr txBox="1"/>
              <p:nvPr/>
            </p:nvSpPr>
            <p:spPr bwMode="auto">
              <a:xfrm>
                <a:off x="1417983" y="5866855"/>
                <a:ext cx="606983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4正好等於3(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的態的維度)加1(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的態的維度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)。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8E5EB7-2544-355D-185E-1939C6814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7983" y="5866855"/>
                <a:ext cx="6069833" cy="369332"/>
              </a:xfrm>
              <a:prstGeom prst="rect">
                <a:avLst/>
              </a:prstGeom>
              <a:blipFill>
                <a:blip r:embed="rId10"/>
                <a:stretch>
                  <a:fillRect l="-83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58C4BA-349D-1957-073A-CA87CCF89405}"/>
                  </a:ext>
                </a:extLst>
              </p:cNvPr>
              <p:cNvSpPr txBox="1"/>
              <p:nvPr/>
            </p:nvSpPr>
            <p:spPr bwMode="auto">
              <a:xfrm>
                <a:off x="1390676" y="6271256"/>
                <a:ext cx="74168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若以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為基底，總自旋的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 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,1</m:t>
                    </m:r>
                    <m:r>
                      <a:rPr lang="en-US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58C4BA-349D-1957-073A-CA87CCF89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0676" y="6271256"/>
                <a:ext cx="7416824" cy="369332"/>
              </a:xfrm>
              <a:prstGeom prst="rect">
                <a:avLst/>
              </a:prstGeom>
              <a:blipFill>
                <a:blip r:embed="rId11"/>
                <a:stretch>
                  <a:fillRect l="-684" t="-110000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3C2AA41-ADC3-6841-0209-8F3D8717D277}"/>
                  </a:ext>
                </a:extLst>
              </p:cNvPr>
              <p:cNvSpPr txBox="1"/>
              <p:nvPr/>
            </p:nvSpPr>
            <p:spPr bwMode="auto">
              <a:xfrm>
                <a:off x="1304294" y="3101517"/>
                <a:ext cx="7416824" cy="395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最自然的基底是以兩個電子的自旋大小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、及各自沿方向的分量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3C2AA41-ADC3-6841-0209-8F3D8717D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4294" y="3101517"/>
                <a:ext cx="7416824" cy="395749"/>
              </a:xfrm>
              <a:prstGeom prst="rect">
                <a:avLst/>
              </a:prstGeom>
              <a:blipFill>
                <a:blip r:embed="rId12"/>
                <a:stretch>
                  <a:fillRect l="-684" t="-6250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2C00853-E68C-8EDB-F467-EA65F15D7D39}"/>
                  </a:ext>
                </a:extLst>
              </p:cNvPr>
              <p:cNvSpPr txBox="1"/>
              <p:nvPr/>
            </p:nvSpPr>
            <p:spPr bwMode="auto">
              <a:xfrm>
                <a:off x="1391998" y="3490612"/>
                <a:ext cx="5327270" cy="38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之本徵態為基底：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=1/2</m:t>
                    </m:r>
                  </m:oMath>
                </a14:m>
                <a:r>
                  <a:rPr lang="en-US" altLang="zh-TW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1,2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/2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2C00853-E68C-8EDB-F467-EA65F15D7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1998" y="3490612"/>
                <a:ext cx="5327270" cy="381515"/>
              </a:xfrm>
              <a:prstGeom prst="rect">
                <a:avLst/>
              </a:prstGeom>
              <a:blipFill>
                <a:blip r:embed="rId13"/>
                <a:stretch>
                  <a:fillRect l="-952" t="-13333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199C6E-A6B8-4CBD-24E6-C1E4FC4B6A94}"/>
                  </a:ext>
                </a:extLst>
              </p:cNvPr>
              <p:cNvSpPr txBox="1"/>
              <p:nvPr/>
            </p:nvSpPr>
            <p:spPr bwMode="auto">
              <a:xfrm>
                <a:off x="1390676" y="5461495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我們也可以總自旋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的本徵態做基底</a:t>
                </a:r>
                <a:endParaRPr lang="en-TW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199C6E-A6B8-4CBD-24E6-C1E4FC4B6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0676" y="5461495"/>
                <a:ext cx="4572000" cy="369332"/>
              </a:xfrm>
              <a:prstGeom prst="rect">
                <a:avLst/>
              </a:prstGeom>
              <a:blipFill>
                <a:blip r:embed="rId14"/>
                <a:stretch>
                  <a:fillRect l="-1108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86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921EC4FB-C4C9-BC84-F44D-480FAEF3D050}"/>
                  </a:ext>
                </a:extLst>
              </p:cNvPr>
              <p:cNvSpPr txBox="1"/>
              <p:nvPr/>
            </p:nvSpPr>
            <p:spPr bwMode="auto">
              <a:xfrm>
                <a:off x="907854" y="1588100"/>
                <a:ext cx="316835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=1,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921EC4FB-C4C9-BC84-F44D-480FAEF3D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7854" y="1588100"/>
                <a:ext cx="3168352" cy="369332"/>
              </a:xfrm>
              <a:prstGeom prst="rect">
                <a:avLst/>
              </a:prstGeom>
              <a:blipFill>
                <a:blip r:embed="rId2"/>
                <a:stretch>
                  <a:fillRect l="-8765" t="-110000" r="-5976" b="-1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C8C3903F-11BA-3015-A53A-DA0C3443625E}"/>
                  </a:ext>
                </a:extLst>
              </p:cNvPr>
              <p:cNvSpPr txBox="1"/>
              <p:nvPr/>
            </p:nvSpPr>
            <p:spPr bwMode="auto">
              <a:xfrm>
                <a:off x="899592" y="3646614"/>
                <a:ext cx="345638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C8C3903F-11BA-3015-A53A-DA0C34436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3646614"/>
                <a:ext cx="3456384" cy="369332"/>
              </a:xfrm>
              <a:prstGeom prst="rect">
                <a:avLst/>
              </a:prstGeom>
              <a:blipFill>
                <a:blip r:embed="rId3"/>
                <a:stretch>
                  <a:fillRect l="-9158" t="-110000" r="-6227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967B0977-CBBB-EC7A-40A8-1297B6227683}"/>
                  </a:ext>
                </a:extLst>
              </p:cNvPr>
              <p:cNvSpPr txBox="1"/>
              <p:nvPr/>
            </p:nvSpPr>
            <p:spPr bwMode="auto">
              <a:xfrm>
                <a:off x="907854" y="4106900"/>
                <a:ext cx="4553028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        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967B0977-CBBB-EC7A-40A8-1297B6227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7854" y="4106900"/>
                <a:ext cx="4553028" cy="664606"/>
              </a:xfrm>
              <a:prstGeom prst="rect">
                <a:avLst/>
              </a:prstGeom>
              <a:blipFill>
                <a:blip r:embed="rId4"/>
                <a:stretch>
                  <a:fillRect t="-43396" r="-833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708E87-EA7F-515E-D537-82639391C8E7}"/>
                  </a:ext>
                </a:extLst>
              </p:cNvPr>
              <p:cNvSpPr txBox="1"/>
              <p:nvPr/>
            </p:nvSpPr>
            <p:spPr bwMode="auto">
              <a:xfrm>
                <a:off x="916116" y="752539"/>
                <a:ext cx="1193852" cy="3124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708E87-EA7F-515E-D537-82639391C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6116" y="752539"/>
                <a:ext cx="1193852" cy="312458"/>
              </a:xfrm>
              <a:prstGeom prst="rect">
                <a:avLst/>
              </a:prstGeom>
              <a:blipFill>
                <a:blip r:embed="rId5"/>
                <a:stretch>
                  <a:fillRect l="-4211" t="-32000" r="-1053" b="-16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F663F0-0FE8-A9C0-3294-93736C2EBAE5}"/>
                  </a:ext>
                </a:extLst>
              </p:cNvPr>
              <p:cNvSpPr txBox="1"/>
              <p:nvPr/>
            </p:nvSpPr>
            <p:spPr bwMode="auto">
              <a:xfrm>
                <a:off x="916116" y="5003918"/>
                <a:ext cx="39439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而與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1,0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正交的狀態即是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0,0</m:t>
                            </m:r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F663F0-0FE8-A9C0-3294-93736C2EB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6116" y="5003918"/>
                <a:ext cx="3943916" cy="369332"/>
              </a:xfrm>
              <a:prstGeom prst="rect">
                <a:avLst/>
              </a:prstGeom>
              <a:blipFill>
                <a:blip r:embed="rId6"/>
                <a:stretch>
                  <a:fillRect l="-1286" t="-117241" b="-1758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777B5679-55BB-C919-E543-5310E673C74B}"/>
                  </a:ext>
                </a:extLst>
              </p:cNvPr>
              <p:cNvSpPr txBox="1"/>
              <p:nvPr/>
            </p:nvSpPr>
            <p:spPr bwMode="auto">
              <a:xfrm>
                <a:off x="916116" y="5373250"/>
                <a:ext cx="3456384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0,0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777B5679-55BB-C919-E543-5310E673C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6116" y="5373250"/>
                <a:ext cx="3456384" cy="664606"/>
              </a:xfrm>
              <a:prstGeom prst="rect">
                <a:avLst/>
              </a:prstGeom>
              <a:blipFill>
                <a:blip r:embed="rId7"/>
                <a:stretch>
                  <a:fillRect l="-9158" t="-40741" r="-4029" b="-703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http://homework.uoregon.edu/pub/class/155/trap02a.jpg">
            <a:extLst>
              <a:ext uri="{FF2B5EF4-FFF2-40B4-BE49-F238E27FC236}">
                <a16:creationId xmlns:a16="http://schemas.microsoft.com/office/drawing/2014/main" id="{B1F4B6D2-AFF6-16E0-FFF5-EC369A2B4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40218" r="67394" b="12488"/>
          <a:stretch/>
        </p:blipFill>
        <p:spPr bwMode="auto">
          <a:xfrm>
            <a:off x="6472337" y="3524494"/>
            <a:ext cx="1728192" cy="33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1B85B776-F878-1894-38B4-994B85CF385C}"/>
                  </a:ext>
                </a:extLst>
              </p:cNvPr>
              <p:cNvSpPr txBox="1"/>
              <p:nvPr/>
            </p:nvSpPr>
            <p:spPr bwMode="auto">
              <a:xfrm>
                <a:off x="899592" y="2068138"/>
                <a:ext cx="352839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=1,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1,−1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1B85B776-F878-1894-38B4-994B85CF3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2068138"/>
                <a:ext cx="3528392" cy="369332"/>
              </a:xfrm>
              <a:prstGeom prst="rect">
                <a:avLst/>
              </a:prstGeom>
              <a:blipFill>
                <a:blip r:embed="rId9"/>
                <a:stretch>
                  <a:fillRect l="-8273" t="-106667" r="-6115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72FC36-57E1-8DB0-CE03-A273176ABB79}"/>
                  </a:ext>
                </a:extLst>
              </p:cNvPr>
              <p:cNvSpPr txBox="1"/>
              <p:nvPr/>
            </p:nvSpPr>
            <p:spPr bwMode="auto">
              <a:xfrm>
                <a:off x="827584" y="1134255"/>
                <a:ext cx="6192688" cy="38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總自旋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極端的兩個本徵態，我們確定就是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↑↑</m:t>
                            </m:r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72FC36-57E1-8DB0-CE03-A273176AB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1134255"/>
                <a:ext cx="6192688" cy="381515"/>
              </a:xfrm>
              <a:prstGeom prst="rect">
                <a:avLst/>
              </a:prstGeom>
              <a:blipFill>
                <a:blip r:embed="rId10"/>
                <a:stretch>
                  <a:fillRect l="-1025" t="-106452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718013-F3D0-64B7-0CA7-4EB75B988A78}"/>
                  </a:ext>
                </a:extLst>
              </p:cNvPr>
              <p:cNvSpPr txBox="1"/>
              <p:nvPr/>
            </p:nvSpPr>
            <p:spPr bwMode="auto">
              <a:xfrm>
                <a:off x="827584" y="2555366"/>
                <a:ext cx="59684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因為沒有其他的狀態具有對應的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718013-F3D0-64B7-0CA7-4EB75B988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2555366"/>
                <a:ext cx="5968402" cy="369332"/>
              </a:xfrm>
              <a:prstGeom prst="rect">
                <a:avLst/>
              </a:prstGeom>
              <a:blipFill>
                <a:blip r:embed="rId11"/>
                <a:stretch>
                  <a:fillRect l="-10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2B4B20-06C3-76CE-A092-A94C132C4830}"/>
                  </a:ext>
                </a:extLst>
              </p:cNvPr>
              <p:cNvSpPr txBox="1"/>
              <p:nvPr/>
            </p:nvSpPr>
            <p:spPr bwMode="auto">
              <a:xfrm>
                <a:off x="827584" y="3109364"/>
                <a:ext cx="6984776" cy="375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接著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可以用Lowering, Raising operators</a:t>
                </a:r>
                <a:r>
                  <a:rPr lang="en-US" altLang="zh-TW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，來從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1,1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得到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2B4B20-06C3-76CE-A092-A94C132C4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3109364"/>
                <a:ext cx="6984776" cy="375616"/>
              </a:xfrm>
              <a:prstGeom prst="rect">
                <a:avLst/>
              </a:prstGeom>
              <a:blipFill>
                <a:blip r:embed="rId12"/>
                <a:stretch>
                  <a:fillRect l="-907" t="-106452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2ED539-90AD-35C8-7AB4-6AAB5AF39A6E}"/>
                  </a:ext>
                </a:extLst>
              </p:cNvPr>
              <p:cNvSpPr txBox="1"/>
              <p:nvPr/>
            </p:nvSpPr>
            <p:spPr bwMode="auto">
              <a:xfrm>
                <a:off x="2627517" y="720825"/>
                <a:ext cx="1656451" cy="38151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2ED539-90AD-35C8-7AB4-6AAB5AF39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7517" y="720825"/>
                <a:ext cx="1656451" cy="38151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65D725-D4D0-5235-551B-3D36DD244AD9}"/>
                  </a:ext>
                </a:extLst>
              </p:cNvPr>
              <p:cNvSpPr txBox="1"/>
              <p:nvPr/>
            </p:nvSpPr>
            <p:spPr bwMode="auto">
              <a:xfrm>
                <a:off x="4644008" y="1533038"/>
                <a:ext cx="1135604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65D725-D4D0-5235-551B-3D36DD244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4008" y="1533038"/>
                <a:ext cx="1135604" cy="610936"/>
              </a:xfrm>
              <a:prstGeom prst="rect">
                <a:avLst/>
              </a:prstGeom>
              <a:blipFill>
                <a:blip r:embed="rId14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B7318A0-6E6A-0760-577D-334A81A34197}"/>
              </a:ext>
            </a:extLst>
          </p:cNvPr>
          <p:cNvSpPr txBox="1"/>
          <p:nvPr/>
        </p:nvSpPr>
        <p:spPr bwMode="auto">
          <a:xfrm>
            <a:off x="916116" y="6120061"/>
            <a:ext cx="5744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這個狀態可以以雷射在電子對上產生！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CFF081-F762-CE8D-A4B7-23F9AD217D59}"/>
                  </a:ext>
                </a:extLst>
              </p:cNvPr>
              <p:cNvSpPr txBox="1"/>
              <p:nvPr/>
            </p:nvSpPr>
            <p:spPr bwMode="auto">
              <a:xfrm>
                <a:off x="827584" y="298694"/>
                <a:ext cx="76328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↑↑</m:t>
                            </m:r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↑↓</m:t>
                            </m:r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↓↑</m:t>
                            </m:r>
                          </m:e>
                        </m:d>
                      </m:e>
                    </m:d>
                    <m:r>
                      <m:rPr>
                        <m:nor/>
                      </m:rP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的線性組合：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CFF081-F762-CE8D-A4B7-23F9AD217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298694"/>
                <a:ext cx="7632848" cy="369332"/>
              </a:xfrm>
              <a:prstGeom prst="rect">
                <a:avLst/>
              </a:prstGeom>
              <a:blipFill>
                <a:blip r:embed="rId15"/>
                <a:stretch>
                  <a:fillRect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710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216D1E-66C3-770B-81F4-C814B7D8F0C0}"/>
              </a:ext>
            </a:extLst>
          </p:cNvPr>
          <p:cNvSpPr/>
          <p:nvPr/>
        </p:nvSpPr>
        <p:spPr>
          <a:xfrm>
            <a:off x="6581239" y="2545031"/>
            <a:ext cx="1933741" cy="3167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F236B2-2CF2-6BAD-4597-5E6BCD667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127" y="494311"/>
            <a:ext cx="3112954" cy="1587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B36B03-6A41-91F5-7BD7-054503511512}"/>
              </a:ext>
            </a:extLst>
          </p:cNvPr>
          <p:cNvSpPr txBox="1"/>
          <p:nvPr/>
        </p:nvSpPr>
        <p:spPr bwMode="auto">
          <a:xfrm>
            <a:off x="780793" y="650236"/>
            <a:ext cx="4320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電子的世界包含三度空間與內在的自旋。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BB0671-BE8D-5B0D-359A-2FA6864FE8AF}"/>
              </a:ext>
            </a:extLst>
          </p:cNvPr>
          <p:cNvSpPr txBox="1"/>
          <p:nvPr/>
        </p:nvSpPr>
        <p:spPr bwMode="auto">
          <a:xfrm>
            <a:off x="780793" y="1129892"/>
            <a:ext cx="42484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而三度空間與自旋是獨立的。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2958D9-0804-1A67-C8DA-CE03B3AEC2CA}"/>
              </a:ext>
            </a:extLst>
          </p:cNvPr>
          <p:cNvSpPr txBox="1"/>
          <p:nvPr/>
        </p:nvSpPr>
        <p:spPr bwMode="auto">
          <a:xfrm>
            <a:off x="780793" y="1609548"/>
            <a:ext cx="47525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直到引進了LS coupling後，就需要一起考慮。</a:t>
            </a:r>
            <a:endParaRPr lang="en-TW" dirty="0"/>
          </a:p>
        </p:txBody>
      </p:sp>
      <p:pic>
        <p:nvPicPr>
          <p:cNvPr id="9" name="Picture 2" descr="Coordinate Axes and Coordinates planes | Definition, Examples, Diagrams">
            <a:extLst>
              <a:ext uri="{FF2B5EF4-FFF2-40B4-BE49-F238E27FC236}">
                <a16:creationId xmlns:a16="http://schemas.microsoft.com/office/drawing/2014/main" id="{24A4256C-EB0A-9614-2016-3265E9E7D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378" y="2545031"/>
            <a:ext cx="1892602" cy="149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ordinate Axes and Coordinates planes | Definition, Examples, Diagrams">
            <a:extLst>
              <a:ext uri="{FF2B5EF4-FFF2-40B4-BE49-F238E27FC236}">
                <a16:creationId xmlns:a16="http://schemas.microsoft.com/office/drawing/2014/main" id="{FAB6B336-30A3-C5AC-3336-817C1768A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239" y="4221088"/>
            <a:ext cx="1892602" cy="149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677E777-2047-F8A6-48FB-88E55FD22BBD}"/>
                  </a:ext>
                </a:extLst>
              </p:cNvPr>
              <p:cNvSpPr/>
              <p:nvPr/>
            </p:nvSpPr>
            <p:spPr>
              <a:xfrm>
                <a:off x="6941279" y="3166075"/>
                <a:ext cx="504056" cy="46596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677E777-2047-F8A6-48FB-88E55FD22B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1279" y="3166075"/>
                <a:ext cx="504056" cy="46596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ACC4B6C-3BE7-20BE-EA69-DD17A5BA2E44}"/>
                  </a:ext>
                </a:extLst>
              </p:cNvPr>
              <p:cNvSpPr/>
              <p:nvPr/>
            </p:nvSpPr>
            <p:spPr>
              <a:xfrm>
                <a:off x="6877655" y="4776417"/>
                <a:ext cx="567680" cy="53167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ACC4B6C-3BE7-20BE-EA69-DD17A5BA2E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655" y="4776417"/>
                <a:ext cx="567680" cy="531676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846E957-7C93-FFB3-80E2-FED2C8FC5F40}"/>
              </a:ext>
            </a:extLst>
          </p:cNvPr>
          <p:cNvSpPr txBox="1"/>
          <p:nvPr/>
        </p:nvSpPr>
        <p:spPr bwMode="auto">
          <a:xfrm>
            <a:off x="780793" y="2105761"/>
            <a:ext cx="83386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自旋的空間加上三度的位置空間。只是自旋不是連續的變數，是二維空間 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32FB41-1CEC-2B34-7D10-21516C4609CE}"/>
                  </a:ext>
                </a:extLst>
              </p:cNvPr>
              <p:cNvSpPr txBox="1"/>
              <p:nvPr/>
            </p:nvSpPr>
            <p:spPr bwMode="auto">
              <a:xfrm>
                <a:off x="798318" y="2570943"/>
                <a:ext cx="6358985" cy="553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可以想像每一個可能的自旋態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，都有三度空間的自由度。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32FB41-1CEC-2B34-7D10-21516C460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18" y="2570943"/>
                <a:ext cx="6358985" cy="553485"/>
              </a:xfrm>
              <a:prstGeom prst="rect">
                <a:avLst/>
              </a:prstGeom>
              <a:blipFill>
                <a:blip r:embed="rId6"/>
                <a:stretch>
                  <a:fillRect l="-598" r="-19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AC9FE9F-D72E-21B9-58C2-CF7DA9DBAF97}"/>
              </a:ext>
            </a:extLst>
          </p:cNvPr>
          <p:cNvSpPr txBox="1"/>
          <p:nvPr/>
        </p:nvSpPr>
        <p:spPr bwMode="auto">
          <a:xfrm>
            <a:off x="759464" y="4504826"/>
            <a:ext cx="50600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一個自旋向上電子的波函數應可以寫成：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7306749-832A-BE2E-1A63-8E12E45831B5}"/>
                  </a:ext>
                </a:extLst>
              </p:cNvPr>
              <p:cNvSpPr txBox="1"/>
              <p:nvPr/>
            </p:nvSpPr>
            <p:spPr bwMode="auto">
              <a:xfrm>
                <a:off x="5018154" y="4451079"/>
                <a:ext cx="1001620" cy="46192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↑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7306749-832A-BE2E-1A63-8E12E4583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18154" y="4451079"/>
                <a:ext cx="1001620" cy="461921"/>
              </a:xfrm>
              <a:prstGeom prst="rect">
                <a:avLst/>
              </a:prstGeom>
              <a:blipFill>
                <a:blip r:embed="rId7"/>
                <a:stretch>
                  <a:fillRect l="-7595" t="-2703" b="-1621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F8DF15B9-5F07-E2A4-198C-693484B284C6}"/>
              </a:ext>
            </a:extLst>
          </p:cNvPr>
          <p:cNvSpPr txBox="1"/>
          <p:nvPr/>
        </p:nvSpPr>
        <p:spPr bwMode="auto">
          <a:xfrm>
            <a:off x="759464" y="5017103"/>
            <a:ext cx="50600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一個自旋向下電子的波函數應可以寫成：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E3F759-4393-855A-2EBC-6E67329E8C22}"/>
                  </a:ext>
                </a:extLst>
              </p:cNvPr>
              <p:cNvSpPr txBox="1"/>
              <p:nvPr/>
            </p:nvSpPr>
            <p:spPr bwMode="auto">
              <a:xfrm>
                <a:off x="5018154" y="4963356"/>
                <a:ext cx="1001620" cy="46012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↓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E3F759-4393-855A-2EBC-6E67329E8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18154" y="4963356"/>
                <a:ext cx="1001620" cy="460126"/>
              </a:xfrm>
              <a:prstGeom prst="rect">
                <a:avLst/>
              </a:prstGeom>
              <a:blipFill>
                <a:blip r:embed="rId8"/>
                <a:stretch>
                  <a:fillRect l="-7595" t="-5263" b="-1315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8664E074-7FD7-B5B1-6DEB-9431DF641207}"/>
              </a:ext>
            </a:extLst>
          </p:cNvPr>
          <p:cNvSpPr txBox="1"/>
          <p:nvPr/>
        </p:nvSpPr>
        <p:spPr bwMode="auto">
          <a:xfrm>
            <a:off x="805688" y="5552245"/>
            <a:ext cx="41656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最一般的波函數即是兩者的線性組合：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031D81-22FC-7E00-083B-95E1A689C44A}"/>
                  </a:ext>
                </a:extLst>
              </p:cNvPr>
              <p:cNvSpPr txBox="1"/>
              <p:nvPr/>
            </p:nvSpPr>
            <p:spPr bwMode="auto">
              <a:xfrm>
                <a:off x="5012446" y="5504205"/>
                <a:ext cx="836703" cy="56778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TW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↑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TW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𝑟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↓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TW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itchFamily="18" charset="0"/>
                                          </a:rPr>
                                          <m:t>𝑟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031D81-22FC-7E00-083B-95E1A689C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12446" y="5504205"/>
                <a:ext cx="836703" cy="567784"/>
              </a:xfrm>
              <a:prstGeom prst="rect">
                <a:avLst/>
              </a:prstGeom>
              <a:blipFill>
                <a:blip r:embed="rId9"/>
                <a:stretch>
                  <a:fillRect t="-15217" b="-173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C414FAD-B36C-C075-EE8B-4B9A0CB22FFB}"/>
                  </a:ext>
                </a:extLst>
              </p:cNvPr>
              <p:cNvSpPr txBox="1"/>
              <p:nvPr/>
            </p:nvSpPr>
            <p:spPr bwMode="auto">
              <a:xfrm>
                <a:off x="810514" y="3032060"/>
                <a:ext cx="6358985" cy="553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因此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每一個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，都有一個三度空間的波函數。</a:t>
                </a:r>
                <a14:m>
                  <m:oMath xmlns:m="http://schemas.openxmlformats.org/officeDocument/2006/math">
                    <m:r>
                      <a:rPr lang="el-GR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𝑟</m:t>
                            </m:r>
                          </m:e>
                        </m:acc>
                      </m:e>
                    </m:d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C414FAD-B36C-C075-EE8B-4B9A0CB22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0514" y="3032060"/>
                <a:ext cx="6358985" cy="553485"/>
              </a:xfrm>
              <a:prstGeom prst="rect">
                <a:avLst/>
              </a:prstGeom>
              <a:blipFill>
                <a:blip r:embed="rId10"/>
                <a:stretch>
                  <a:fillRect l="-59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99ECEA12-D77E-C934-2F1B-582E2BFAFE30}"/>
              </a:ext>
            </a:extLst>
          </p:cNvPr>
          <p:cNvSpPr txBox="1"/>
          <p:nvPr/>
        </p:nvSpPr>
        <p:spPr bwMode="auto">
          <a:xfrm>
            <a:off x="805688" y="4052658"/>
            <a:ext cx="55752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術語稱為兩個空間的張量積，用另一個辦法描述：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50C9E3-E9AE-3673-41A2-F97E7434DDCD}"/>
              </a:ext>
            </a:extLst>
          </p:cNvPr>
          <p:cNvSpPr txBox="1"/>
          <p:nvPr/>
        </p:nvSpPr>
        <p:spPr bwMode="auto">
          <a:xfrm>
            <a:off x="805688" y="3585545"/>
            <a:ext cx="5734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所有這樣的態的線性組合，都是電子可能的狀態。</a:t>
            </a:r>
          </a:p>
        </p:txBody>
      </p:sp>
    </p:spTree>
    <p:extLst>
      <p:ext uri="{BB962C8B-B14F-4D97-AF65-F5344CB8AC3E}">
        <p14:creationId xmlns:p14="http://schemas.microsoft.com/office/powerpoint/2010/main" val="26555475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omework.uoregon.edu/pub/class/155/trap02a.jpg">
            <a:extLst>
              <a:ext uri="{FF2B5EF4-FFF2-40B4-BE49-F238E27FC236}">
                <a16:creationId xmlns:a16="http://schemas.microsoft.com/office/drawing/2014/main" id="{2B3B0BE4-2620-1F5A-DFEB-9C92E2A84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18"/>
          <a:stretch>
            <a:fillRect/>
          </a:stretch>
        </p:blipFill>
        <p:spPr bwMode="auto">
          <a:xfrm>
            <a:off x="1763688" y="692696"/>
            <a:ext cx="5544616" cy="387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553C332A-D060-028A-0C3D-8D088433CB77}"/>
                  </a:ext>
                </a:extLst>
              </p:cNvPr>
              <p:cNvSpPr txBox="1"/>
              <p:nvPr/>
            </p:nvSpPr>
            <p:spPr bwMode="auto">
              <a:xfrm>
                <a:off x="2987824" y="5011594"/>
                <a:ext cx="2736304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0,0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553C332A-D060-028A-0C3D-8D088433C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7824" y="5011594"/>
                <a:ext cx="2736304" cy="664606"/>
              </a:xfrm>
              <a:prstGeom prst="rect">
                <a:avLst/>
              </a:prstGeom>
              <a:blipFill>
                <a:blip r:embed="rId3"/>
                <a:stretch>
                  <a:fillRect l="-6481" t="-41509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1050522-8CDF-D34A-C8AE-50E03F762057}"/>
              </a:ext>
            </a:extLst>
          </p:cNvPr>
          <p:cNvSpPr txBox="1"/>
          <p:nvPr/>
        </p:nvSpPr>
        <p:spPr bwMode="auto">
          <a:xfrm>
            <a:off x="1773784" y="4617065"/>
            <a:ext cx="6048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這個糾纏的態在兩個電子已經離開很遠時，還會維持。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052464-4B55-D061-5AE6-B6F489CD12F6}"/>
              </a:ext>
            </a:extLst>
          </p:cNvPr>
          <p:cNvSpPr txBox="1"/>
          <p:nvPr/>
        </p:nvSpPr>
        <p:spPr bwMode="auto">
          <a:xfrm>
            <a:off x="1773784" y="5805264"/>
            <a:ext cx="6182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如果測量其中一個電子的自旋，另外一個必定相反。</a:t>
            </a:r>
          </a:p>
        </p:txBody>
      </p:sp>
    </p:spTree>
    <p:extLst>
      <p:ext uri="{BB962C8B-B14F-4D97-AF65-F5344CB8AC3E}">
        <p14:creationId xmlns:p14="http://schemas.microsoft.com/office/powerpoint/2010/main" val="6957455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6" descr="http://www.physicsoftheuniverse.com/images/quantum_entangle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7" b="64693"/>
          <a:stretch>
            <a:fillRect/>
          </a:stretch>
        </p:blipFill>
        <p:spPr bwMode="auto">
          <a:xfrm>
            <a:off x="3275856" y="1052736"/>
            <a:ext cx="27559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8" name="文字方塊 5"/>
          <p:cNvSpPr txBox="1">
            <a:spLocks noChangeArrowheads="1"/>
          </p:cNvSpPr>
          <p:nvPr/>
        </p:nvSpPr>
        <p:spPr bwMode="auto">
          <a:xfrm>
            <a:off x="2267794" y="3372971"/>
            <a:ext cx="4464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一個角動量為零的狀態是兩個態的疊加</a:t>
            </a:r>
          </a:p>
        </p:txBody>
      </p:sp>
      <p:pic>
        <p:nvPicPr>
          <p:cNvPr id="10" name="Picture 6" descr="http://www.physicsoftheuniverse.com/images/quantum_entangle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9" t="4707" b="64693"/>
          <a:stretch>
            <a:fillRect/>
          </a:stretch>
        </p:blipFill>
        <p:spPr bwMode="auto">
          <a:xfrm>
            <a:off x="5003056" y="1052736"/>
            <a:ext cx="10080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http://www.physicsoftheuniverse.com/images/quantum_entangle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7" r="61122" b="64693"/>
          <a:stretch>
            <a:fillRect/>
          </a:stretch>
        </p:blipFill>
        <p:spPr bwMode="auto">
          <a:xfrm>
            <a:off x="3275856" y="1052736"/>
            <a:ext cx="10715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www.physicsoftheuniverse.com/images/quantum_entangle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3" t="66251" r="5846" b="9457"/>
          <a:stretch>
            <a:fillRect/>
          </a:stretch>
        </p:blipFill>
        <p:spPr bwMode="auto">
          <a:xfrm>
            <a:off x="1115269" y="1844898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http://www.physicsoftheuniverse.com/images/quantum_entangle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9" t="8575" r="6119" b="67133"/>
          <a:stretch>
            <a:fillRect/>
          </a:stretch>
        </p:blipFill>
        <p:spPr bwMode="auto">
          <a:xfrm>
            <a:off x="7379544" y="1844898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www.physicsoftheuniverse.com/images/quantum_entangle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3" t="66251" r="5846" b="9457"/>
          <a:stretch>
            <a:fillRect/>
          </a:stretch>
        </p:blipFill>
        <p:spPr bwMode="auto">
          <a:xfrm>
            <a:off x="7379544" y="1052736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www.physicsoftheuniverse.com/images/quantum_entangle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9" t="8575" r="6119" b="67133"/>
          <a:stretch>
            <a:fillRect/>
          </a:stretch>
        </p:blipFill>
        <p:spPr bwMode="auto">
          <a:xfrm>
            <a:off x="1115269" y="1052736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2267795" y="3833346"/>
            <a:ext cx="4608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將兩個粒子分開，測量其中一個的自旋！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2267795" y="4260384"/>
            <a:ext cx="4897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若測得自旋向上，遙遠的另一個自旋必向下，</a:t>
            </a: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2267794" y="4687422"/>
            <a:ext cx="4897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若測得自旋向下，遙遠的另一個自旋必向上，</a:t>
            </a:r>
          </a:p>
        </p:txBody>
      </p:sp>
      <p:sp>
        <p:nvSpPr>
          <p:cNvPr id="17" name="文字方塊 16"/>
          <p:cNvSpPr txBox="1">
            <a:spLocks noChangeArrowheads="1"/>
          </p:cNvSpPr>
          <p:nvPr/>
        </p:nvSpPr>
        <p:spPr bwMode="auto">
          <a:xfrm>
            <a:off x="2267794" y="5149187"/>
            <a:ext cx="5616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測量的動作似乎會影響到遙遠物體的狀態！</a:t>
            </a:r>
          </a:p>
        </p:txBody>
      </p:sp>
      <p:sp>
        <p:nvSpPr>
          <p:cNvPr id="18" name="弧形箭號 (下彎) 17"/>
          <p:cNvSpPr/>
          <p:nvPr/>
        </p:nvSpPr>
        <p:spPr>
          <a:xfrm flipH="1">
            <a:off x="1186706" y="476473"/>
            <a:ext cx="6840538" cy="576263"/>
          </a:xfrm>
          <a:prstGeom prst="curved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246800" name="文字方塊 18"/>
          <p:cNvSpPr txBox="1">
            <a:spLocks noChangeArrowheads="1"/>
          </p:cNvSpPr>
          <p:nvPr/>
        </p:nvSpPr>
        <p:spPr bwMode="auto">
          <a:xfrm>
            <a:off x="3275856" y="2060798"/>
            <a:ext cx="2087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Arial" charset="0"/>
              </a:rPr>
              <a:t>糾葛的態</a:t>
            </a:r>
          </a:p>
        </p:txBody>
      </p:sp>
      <p:graphicFrame>
        <p:nvGraphicFramePr>
          <p:cNvPr id="31750" name="Object 1027"/>
          <p:cNvGraphicFramePr>
            <a:graphicFrameLocks noChangeAspect="1"/>
          </p:cNvGraphicFramePr>
          <p:nvPr/>
        </p:nvGraphicFramePr>
        <p:xfrm>
          <a:off x="6731844" y="476473"/>
          <a:ext cx="755650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3025775" imgH="3252788" progId="MS_ClipArt_Gallery.2">
                  <p:embed/>
                </p:oleObj>
              </mc:Choice>
              <mc:Fallback>
                <p:oleObj name="Clip" r:id="rId4" imgW="3025775" imgH="3252788" progId="MS_ClipArt_Gallery.2">
                  <p:embed/>
                  <p:pic>
                    <p:nvPicPr>
                      <p:cNvPr id="3175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844" y="476473"/>
                        <a:ext cx="755650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6802" name="文字方塊 18"/>
          <p:cNvSpPr txBox="1">
            <a:spLocks noChangeArrowheads="1"/>
          </p:cNvSpPr>
          <p:nvPr/>
        </p:nvSpPr>
        <p:spPr bwMode="auto">
          <a:xfrm>
            <a:off x="3107385" y="6037929"/>
            <a:ext cx="2952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Quantum Non-Locality</a:t>
            </a:r>
            <a:endParaRPr lang="zh-TW" alt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803" name="文字方塊 1"/>
          <p:cNvSpPr txBox="1">
            <a:spLocks noChangeArrowheads="1"/>
          </p:cNvSpPr>
          <p:nvPr/>
        </p:nvSpPr>
        <p:spPr bwMode="auto">
          <a:xfrm>
            <a:off x="1978869" y="620936"/>
            <a:ext cx="496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latin typeface="Times New Roman" pitchFamily="18" charset="0"/>
              </a:rPr>
              <a:t>疊加態有時又被稱為 </a:t>
            </a:r>
            <a:r>
              <a:rPr lang="en-US" altLang="zh-TW" sz="1800">
                <a:latin typeface="Times New Roman" pitchFamily="18" charset="0"/>
              </a:rPr>
              <a:t>Entangled</a:t>
            </a:r>
            <a:r>
              <a:rPr lang="zh-TW" altLang="en-US" sz="1800">
                <a:latin typeface="Times New Roman" pitchFamily="18" charset="0"/>
              </a:rPr>
              <a:t> </a:t>
            </a:r>
            <a:r>
              <a:rPr lang="en-US" altLang="zh-TW" sz="1800">
                <a:latin typeface="Times New Roman" pitchFamily="18" charset="0"/>
              </a:rPr>
              <a:t>States</a:t>
            </a:r>
            <a:r>
              <a:rPr lang="zh-TW" altLang="en-US" sz="1800">
                <a:latin typeface="Times New Roman" pitchFamily="18" charset="0"/>
              </a:rPr>
              <a:t> 糾葛態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4A0E5A6-5884-BD49-B8C3-72D089059509}"/>
                  </a:ext>
                </a:extLst>
              </p:cNvPr>
              <p:cNvSpPr txBox="1"/>
              <p:nvPr/>
            </p:nvSpPr>
            <p:spPr>
              <a:xfrm>
                <a:off x="2819271" y="2487387"/>
                <a:ext cx="2164119" cy="5722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↑</m:t>
                                  </m:r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e>
                              </m:d>
                            </m:e>
                          </m:d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↓</m:t>
                                  </m:r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TW" sz="1800" b="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4A0E5A6-5884-BD49-B8C3-72D089059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271" y="2487387"/>
                <a:ext cx="2164119" cy="572273"/>
              </a:xfrm>
              <a:prstGeom prst="rect">
                <a:avLst/>
              </a:prstGeom>
              <a:blipFill>
                <a:blip r:embed="rId7"/>
                <a:stretch>
                  <a:fillRect l="-16860" t="-56522" r="-9302" b="-9130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2754A40-97C2-4A24-7138-5471B729C0A7}"/>
              </a:ext>
            </a:extLst>
          </p:cNvPr>
          <p:cNvSpPr txBox="1"/>
          <p:nvPr/>
        </p:nvSpPr>
        <p:spPr>
          <a:xfrm>
            <a:off x="2267794" y="5571786"/>
            <a:ext cx="6264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 err="1">
                <a:latin typeface="+mj-lt"/>
                <a:ea typeface="PMingLiU" panose="02020500000000000000" pitchFamily="18" charset="-120"/>
              </a:rPr>
              <a:t>遠距的物體竟然還能糾葛！這是愛因斯坦最大的質疑</a:t>
            </a:r>
            <a:r>
              <a:rPr lang="en-GB" sz="1800" dirty="0">
                <a:latin typeface="+mj-lt"/>
                <a:ea typeface="PMingLiU" panose="02020500000000000000" pitchFamily="18" charset="-120"/>
              </a:rPr>
              <a:t>！</a:t>
            </a:r>
            <a:endParaRPr lang="en-TW" sz="1800" dirty="0">
              <a:latin typeface="+mj-lt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128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 animBg="1"/>
      <p:bldP spid="24680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9B17B4F-E018-213D-BA9D-5FD8A315D9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0" b="14300"/>
          <a:stretch/>
        </p:blipFill>
        <p:spPr>
          <a:xfrm>
            <a:off x="1259632" y="116632"/>
            <a:ext cx="5957161" cy="4320480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8AB5614D-23F8-ADB0-719A-D4066BF28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7" b="40654"/>
          <a:stretch/>
        </p:blipFill>
        <p:spPr>
          <a:xfrm>
            <a:off x="395536" y="4149080"/>
            <a:ext cx="4765729" cy="2592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D02EC6-2BB4-CB13-8F28-F14B4A84C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2996952"/>
            <a:ext cx="6304300" cy="12241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2466DE-E9B9-75FA-6EE2-847BE2E12A3B}"/>
              </a:ext>
            </a:extLst>
          </p:cNvPr>
          <p:cNvSpPr/>
          <p:nvPr/>
        </p:nvSpPr>
        <p:spPr bwMode="auto">
          <a:xfrm>
            <a:off x="2843808" y="3609020"/>
            <a:ext cx="576064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ctr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endParaRPr lang="en-TW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532E7A-D0D5-F301-A8D7-77185EC3F72D}"/>
              </a:ext>
            </a:extLst>
          </p:cNvPr>
          <p:cNvSpPr/>
          <p:nvPr/>
        </p:nvSpPr>
        <p:spPr bwMode="auto">
          <a:xfrm>
            <a:off x="2843808" y="3616014"/>
            <a:ext cx="684076" cy="32403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endParaRPr lang="en-TW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22F4B8-414C-0BCF-329F-ABBB68252DA0}"/>
              </a:ext>
            </a:extLst>
          </p:cNvPr>
          <p:cNvSpPr/>
          <p:nvPr/>
        </p:nvSpPr>
        <p:spPr bwMode="auto">
          <a:xfrm>
            <a:off x="5940152" y="3609020"/>
            <a:ext cx="1152128" cy="32403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 anchor="ctr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endParaRPr lang="en-TW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81ABE5-9630-3EE3-D8B6-DC702114576E}"/>
              </a:ext>
            </a:extLst>
          </p:cNvPr>
          <p:cNvSpPr/>
          <p:nvPr/>
        </p:nvSpPr>
        <p:spPr bwMode="auto">
          <a:xfrm>
            <a:off x="2123729" y="3905513"/>
            <a:ext cx="2160240" cy="2880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 anchor="ctr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endParaRPr lang="en-TW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52B759-D387-5C8E-98F1-467B33AECE3C}"/>
              </a:ext>
            </a:extLst>
          </p:cNvPr>
          <p:cNvSpPr txBox="1"/>
          <p:nvPr/>
        </p:nvSpPr>
        <p:spPr>
          <a:xfrm>
            <a:off x="5364088" y="4733605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+mj-lt"/>
                <a:ea typeface="PMingLiU" panose="02020500000000000000" pitchFamily="18" charset="-120"/>
              </a:rPr>
              <a:t>Zeilinger在實驗上確定了：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AF25EA-6816-3F85-89CA-097FDE5D2122}"/>
              </a:ext>
            </a:extLst>
          </p:cNvPr>
          <p:cNvSpPr txBox="1"/>
          <p:nvPr/>
        </p:nvSpPr>
        <p:spPr>
          <a:xfrm>
            <a:off x="5364088" y="521476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+mj-lt"/>
                <a:ea typeface="PMingLiU" panose="02020500000000000000" pitchFamily="18" charset="-120"/>
              </a:rPr>
              <a:t>微觀下遠距的確會糾葛。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FF381-6506-54A8-9C9E-14439BC940D1}"/>
              </a:ext>
            </a:extLst>
          </p:cNvPr>
          <p:cNvSpPr txBox="1"/>
          <p:nvPr/>
        </p:nvSpPr>
        <p:spPr>
          <a:xfrm>
            <a:off x="5364088" y="561545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+mj-lt"/>
                <a:ea typeface="PMingLiU" panose="02020500000000000000" pitchFamily="18" charset="-120"/>
              </a:rPr>
              <a:t>微觀下若不干擾，疊加性可以維持。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C112A5-9C7C-17EE-E06C-9114CC692E01}"/>
              </a:ext>
            </a:extLst>
          </p:cNvPr>
          <p:cNvSpPr txBox="1"/>
          <p:nvPr/>
        </p:nvSpPr>
        <p:spPr>
          <a:xfrm>
            <a:off x="5364088" y="609661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+mj-lt"/>
                <a:ea typeface="PMingLiU" panose="02020500000000000000" pitchFamily="18" charset="-120"/>
              </a:rPr>
              <a:t>Teleportation!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B145E8-D012-0645-504E-A7F38787A801}"/>
                  </a:ext>
                </a:extLst>
              </p:cNvPr>
              <p:cNvSpPr txBox="1"/>
              <p:nvPr/>
            </p:nvSpPr>
            <p:spPr>
              <a:xfrm>
                <a:off x="6840252" y="6016144"/>
                <a:ext cx="2164119" cy="5722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↑</m:t>
                                  </m:r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e>
                              </m:d>
                            </m:e>
                          </m:d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↓</m:t>
                                  </m:r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TW" sz="1800" b="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B145E8-D012-0645-504E-A7F38787A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252" y="6016144"/>
                <a:ext cx="2164119" cy="572273"/>
              </a:xfrm>
              <a:prstGeom prst="rect">
                <a:avLst/>
              </a:prstGeom>
              <a:blipFill>
                <a:blip r:embed="rId5"/>
                <a:stretch>
                  <a:fillRect l="-16959" t="-56522" r="-9357" b="-9130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73664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B8120C-188D-0D25-321D-B779C6633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60648"/>
            <a:ext cx="4680520" cy="44544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F4A2D6-462D-F538-D335-97CA1ADA6BCF}"/>
              </a:ext>
            </a:extLst>
          </p:cNvPr>
          <p:cNvSpPr txBox="1"/>
          <p:nvPr/>
        </p:nvSpPr>
        <p:spPr>
          <a:xfrm>
            <a:off x="1311492" y="4814668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+mj-lt"/>
                <a:ea typeface="PMingLiU" panose="02020500000000000000" pitchFamily="18" charset="-120"/>
              </a:rPr>
              <a:t>愛因斯坦不相信遠距的物體還可以保持糾葛。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B13E2-DF93-85CE-8707-99121B4D8012}"/>
              </a:ext>
            </a:extLst>
          </p:cNvPr>
          <p:cNvSpPr txBox="1"/>
          <p:nvPr/>
        </p:nvSpPr>
        <p:spPr>
          <a:xfrm>
            <a:off x="1297688" y="5270594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+mj-lt"/>
                <a:ea typeface="PMingLiU" panose="02020500000000000000" pitchFamily="18" charset="-120"/>
              </a:rPr>
              <a:t>他認為機器產生兩個球的設計，並不是每一次都產生一樣狀態的雙球組。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D57F1-49E3-8611-1148-31BCC8EF0D20}"/>
              </a:ext>
            </a:extLst>
          </p:cNvPr>
          <p:cNvSpPr txBox="1"/>
          <p:nvPr/>
        </p:nvSpPr>
        <p:spPr>
          <a:xfrm>
            <a:off x="1311492" y="5733256"/>
            <a:ext cx="7580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+mj-lt"/>
                <a:ea typeface="PMingLiU" panose="02020500000000000000" pitchFamily="18" charset="-120"/>
              </a:rPr>
              <a:t>有一個隱藏參數Hidden Variable會決定產生是一黑一白，還是一白一黑！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CC319-A25B-5F4B-7605-CED70605E95F}"/>
              </a:ext>
            </a:extLst>
          </p:cNvPr>
          <p:cNvSpPr txBox="1"/>
          <p:nvPr/>
        </p:nvSpPr>
        <p:spPr>
          <a:xfrm>
            <a:off x="1297688" y="6182447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+mj-lt"/>
                <a:ea typeface="PMingLiU" panose="02020500000000000000" pitchFamily="18" charset="-120"/>
              </a:rPr>
              <a:t>疊加只是假象而已。只是反映我們知識的不足而已。</a:t>
            </a:r>
          </a:p>
        </p:txBody>
      </p:sp>
    </p:spTree>
    <p:extLst>
      <p:ext uri="{BB962C8B-B14F-4D97-AF65-F5344CB8AC3E}">
        <p14:creationId xmlns:p14="http://schemas.microsoft.com/office/powerpoint/2010/main" val="706236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8720"/>
            <a:ext cx="4694252" cy="340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1160100" y="4522178"/>
            <a:ext cx="72728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農場的每一株菜都不同，隱藏的變數決定了蔬菜是否能長成。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1160100" y="4952205"/>
            <a:ext cx="59766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或許每一個放射性原子核也不是一模一樣的，無從分辨，</a:t>
            </a:r>
          </a:p>
        </p:txBody>
      </p:sp>
    </p:spTree>
    <p:extLst>
      <p:ext uri="{BB962C8B-B14F-4D97-AF65-F5344CB8AC3E}">
        <p14:creationId xmlns:p14="http://schemas.microsoft.com/office/powerpoint/2010/main" val="36204463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9">
            <a:extLst>
              <a:ext uri="{FF2B5EF4-FFF2-40B4-BE49-F238E27FC236}">
                <a16:creationId xmlns:a16="http://schemas.microsoft.com/office/drawing/2014/main" id="{BBA05022-4FAE-54C0-142E-0DA080C9A34E}"/>
              </a:ext>
            </a:extLst>
          </p:cNvPr>
          <p:cNvSpPr/>
          <p:nvPr/>
        </p:nvSpPr>
        <p:spPr>
          <a:xfrm>
            <a:off x="4745315" y="4561685"/>
            <a:ext cx="3887788" cy="201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6" name="矩形 18">
            <a:extLst>
              <a:ext uri="{FF2B5EF4-FFF2-40B4-BE49-F238E27FC236}">
                <a16:creationId xmlns:a16="http://schemas.microsoft.com/office/drawing/2014/main" id="{EDA302AD-7748-9DBE-3128-FB705E0EC975}"/>
              </a:ext>
            </a:extLst>
          </p:cNvPr>
          <p:cNvSpPr/>
          <p:nvPr/>
        </p:nvSpPr>
        <p:spPr>
          <a:xfrm>
            <a:off x="468313" y="4513790"/>
            <a:ext cx="3887787" cy="201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cxnSp>
        <p:nvCxnSpPr>
          <p:cNvPr id="7" name="直線單箭頭接點 26">
            <a:extLst>
              <a:ext uri="{FF2B5EF4-FFF2-40B4-BE49-F238E27FC236}">
                <a16:creationId xmlns:a16="http://schemas.microsoft.com/office/drawing/2014/main" id="{BA4296EB-8E6E-D0D9-3A99-482EADDD23F6}"/>
              </a:ext>
            </a:extLst>
          </p:cNvPr>
          <p:cNvCxnSpPr/>
          <p:nvPr/>
        </p:nvCxnSpPr>
        <p:spPr>
          <a:xfrm flipH="1">
            <a:off x="692366" y="5774844"/>
            <a:ext cx="4318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1" descr="wave 002.jpg">
            <a:extLst>
              <a:ext uri="{FF2B5EF4-FFF2-40B4-BE49-F238E27FC236}">
                <a16:creationId xmlns:a16="http://schemas.microsoft.com/office/drawing/2014/main" id="{739D0F47-1564-652B-1473-89A9AF82A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4706" r="75114" b="82407"/>
          <a:stretch/>
        </p:blipFill>
        <p:spPr bwMode="auto">
          <a:xfrm>
            <a:off x="1203440" y="4951417"/>
            <a:ext cx="1724755" cy="1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1" descr="wave 002.jpg">
            <a:extLst>
              <a:ext uri="{FF2B5EF4-FFF2-40B4-BE49-F238E27FC236}">
                <a16:creationId xmlns:a16="http://schemas.microsoft.com/office/drawing/2014/main" id="{80701D2A-607E-854D-AF0C-70E32AA5B6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4706" r="75114" b="82407"/>
          <a:stretch/>
        </p:blipFill>
        <p:spPr bwMode="auto">
          <a:xfrm flipH="1">
            <a:off x="5450907" y="4959674"/>
            <a:ext cx="1632548" cy="1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線單箭頭接點 30">
            <a:extLst>
              <a:ext uri="{FF2B5EF4-FFF2-40B4-BE49-F238E27FC236}">
                <a16:creationId xmlns:a16="http://schemas.microsoft.com/office/drawing/2014/main" id="{69F261C6-C23C-45F0-6E3B-89178B5D2526}"/>
              </a:ext>
            </a:extLst>
          </p:cNvPr>
          <p:cNvCxnSpPr/>
          <p:nvPr/>
        </p:nvCxnSpPr>
        <p:spPr>
          <a:xfrm>
            <a:off x="6848307" y="5761103"/>
            <a:ext cx="47029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1">
            <a:extLst>
              <a:ext uri="{FF2B5EF4-FFF2-40B4-BE49-F238E27FC236}">
                <a16:creationId xmlns:a16="http://schemas.microsoft.com/office/drawing/2014/main" id="{C2D30E3C-43C5-8F6D-976E-7185C0F9EF19}"/>
              </a:ext>
            </a:extLst>
          </p:cNvPr>
          <p:cNvCxnSpPr/>
          <p:nvPr/>
        </p:nvCxnSpPr>
        <p:spPr>
          <a:xfrm>
            <a:off x="568975" y="6175553"/>
            <a:ext cx="3744540" cy="0"/>
          </a:xfrm>
          <a:prstGeom prst="line">
            <a:avLst/>
          </a:prstGeom>
          <a:ln w="444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35">
            <a:extLst>
              <a:ext uri="{FF2B5EF4-FFF2-40B4-BE49-F238E27FC236}">
                <a16:creationId xmlns:a16="http://schemas.microsoft.com/office/drawing/2014/main" id="{D9E76D00-1C77-72C4-9F10-4B7174CA89FB}"/>
              </a:ext>
            </a:extLst>
          </p:cNvPr>
          <p:cNvCxnSpPr/>
          <p:nvPr/>
        </p:nvCxnSpPr>
        <p:spPr>
          <a:xfrm>
            <a:off x="4816753" y="6175553"/>
            <a:ext cx="3744540" cy="0"/>
          </a:xfrm>
          <a:prstGeom prst="line">
            <a:avLst/>
          </a:prstGeom>
          <a:ln w="444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3DB0C15-E128-E54F-A2A4-BA975B9A4EC0}"/>
                  </a:ext>
                </a:extLst>
              </p:cNvPr>
              <p:cNvSpPr txBox="1"/>
              <p:nvPr/>
            </p:nvSpPr>
            <p:spPr>
              <a:xfrm>
                <a:off x="3347721" y="2152233"/>
                <a:ext cx="2722797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  <m:t>𝑐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TW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sz="1800" b="0" i="1" smtClean="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  <m:t>𝑒</m:t>
                              </m:r>
                              <m:r>
                                <a:rPr lang="en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</m:e>
                          </m:d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PMingLiU" panose="02020500000000000000" pitchFamily="18" charset="-120"/>
                        </a:rPr>
                        <m:t>+</m:t>
                      </m:r>
                      <m:sSub>
                        <m:sSubPr>
                          <m:ctrlPr>
                            <a:rPr lang="en-TW" sz="1800" i="1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  <m:t>𝑐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TW" sz="1800" i="1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sz="1800" i="1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  <m:t>𝑒</m:t>
                              </m:r>
                              <m:r>
                                <a:rPr lang="en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sz="1800" b="0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3DB0C15-E128-E54F-A2A4-BA975B9A4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721" y="2152233"/>
                <a:ext cx="2722797" cy="276999"/>
              </a:xfrm>
              <a:prstGeom prst="rect">
                <a:avLst/>
              </a:prstGeom>
              <a:blipFill>
                <a:blip r:embed="rId4"/>
                <a:stretch>
                  <a:fillRect l="-6019" t="-160870" r="-10185" b="-23043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4739" name="文字方塊 18"/>
          <p:cNvSpPr txBox="1">
            <a:spLocks noChangeArrowheads="1"/>
          </p:cNvSpPr>
          <p:nvPr/>
        </p:nvSpPr>
        <p:spPr bwMode="auto">
          <a:xfrm>
            <a:off x="3422586" y="618995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00"/>
                </a:solidFill>
                <a:latin typeface="+mn-lt"/>
              </a:rPr>
              <a:t>May 5</a:t>
            </a:r>
            <a:endParaRPr lang="zh-TW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44740" name="文字方塊 19"/>
          <p:cNvSpPr txBox="1">
            <a:spLocks noChangeArrowheads="1"/>
          </p:cNvSpPr>
          <p:nvPr/>
        </p:nvSpPr>
        <p:spPr bwMode="auto">
          <a:xfrm>
            <a:off x="7706011" y="6199501"/>
            <a:ext cx="115231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00"/>
                </a:solidFill>
                <a:latin typeface="+mn-lt"/>
              </a:rPr>
              <a:t>May 6</a:t>
            </a:r>
            <a:endParaRPr lang="zh-TW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1124166" y="6032677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20" name="直線單箭頭接點 19"/>
          <p:cNvCxnSpPr/>
          <p:nvPr/>
        </p:nvCxnSpPr>
        <p:spPr>
          <a:xfrm flipH="1">
            <a:off x="260566" y="6081614"/>
            <a:ext cx="863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笑臉 20"/>
          <p:cNvSpPr/>
          <p:nvPr/>
        </p:nvSpPr>
        <p:spPr>
          <a:xfrm>
            <a:off x="2412206" y="5916830"/>
            <a:ext cx="288925" cy="28416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17" name="向下箭號 16"/>
          <p:cNvSpPr/>
          <p:nvPr/>
        </p:nvSpPr>
        <p:spPr>
          <a:xfrm rot="1945250">
            <a:off x="3026387" y="3938191"/>
            <a:ext cx="431800" cy="50482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19" name="向下箭號 18"/>
          <p:cNvSpPr/>
          <p:nvPr/>
        </p:nvSpPr>
        <p:spPr>
          <a:xfrm rot="19831741">
            <a:off x="5540987" y="3935016"/>
            <a:ext cx="433387" cy="50482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25" name="直線單箭頭接點 24"/>
          <p:cNvCxnSpPr/>
          <p:nvPr/>
        </p:nvCxnSpPr>
        <p:spPr>
          <a:xfrm>
            <a:off x="2853349" y="6057570"/>
            <a:ext cx="720725" cy="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749" name="文字方塊 31"/>
          <p:cNvSpPr txBox="1">
            <a:spLocks noChangeArrowheads="1"/>
          </p:cNvSpPr>
          <p:nvPr/>
        </p:nvSpPr>
        <p:spPr bwMode="auto">
          <a:xfrm>
            <a:off x="4005874" y="4077891"/>
            <a:ext cx="115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Arial" charset="0"/>
              </a:rPr>
              <a:t>觀察電子</a:t>
            </a:r>
          </a:p>
        </p:txBody>
      </p:sp>
      <p:pic>
        <p:nvPicPr>
          <p:cNvPr id="244752" name="圖片 1" descr="wave 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53964" r="60693" b="31841"/>
          <a:stretch>
            <a:fillRect/>
          </a:stretch>
        </p:blipFill>
        <p:spPr bwMode="auto">
          <a:xfrm>
            <a:off x="3213712" y="2565003"/>
            <a:ext cx="27352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橢圓 35"/>
          <p:cNvSpPr/>
          <p:nvPr/>
        </p:nvSpPr>
        <p:spPr>
          <a:xfrm>
            <a:off x="7529176" y="5975724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37" name="直線單箭頭接點 36"/>
          <p:cNvCxnSpPr/>
          <p:nvPr/>
        </p:nvCxnSpPr>
        <p:spPr>
          <a:xfrm>
            <a:off x="7706011" y="6057570"/>
            <a:ext cx="79216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笑臉 37"/>
          <p:cNvSpPr/>
          <p:nvPr/>
        </p:nvSpPr>
        <p:spPr>
          <a:xfrm>
            <a:off x="5841917" y="5867444"/>
            <a:ext cx="288925" cy="28416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39" name="直線單箭頭接點 38"/>
          <p:cNvCxnSpPr/>
          <p:nvPr/>
        </p:nvCxnSpPr>
        <p:spPr>
          <a:xfrm flipH="1">
            <a:off x="5007556" y="6032677"/>
            <a:ext cx="719137" cy="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橢圓 41"/>
          <p:cNvSpPr/>
          <p:nvPr/>
        </p:nvSpPr>
        <p:spPr>
          <a:xfrm>
            <a:off x="3647199" y="2245895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43" name="笑臉 42"/>
          <p:cNvSpPr/>
          <p:nvPr/>
        </p:nvSpPr>
        <p:spPr>
          <a:xfrm>
            <a:off x="4055981" y="2194210"/>
            <a:ext cx="207452" cy="19208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44764" name="文字方塊 43"/>
          <p:cNvSpPr txBox="1">
            <a:spLocks noChangeArrowheads="1"/>
          </p:cNvSpPr>
          <p:nvPr/>
        </p:nvSpPr>
        <p:spPr bwMode="auto">
          <a:xfrm>
            <a:off x="6093437" y="2853928"/>
            <a:ext cx="30246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Times New Roman" pitchFamily="18" charset="0"/>
              </a:rPr>
              <a:t>這個疊加態可以非常糾葛！</a:t>
            </a:r>
          </a:p>
        </p:txBody>
      </p:sp>
      <p:sp>
        <p:nvSpPr>
          <p:cNvPr id="26" name="橢圓 41">
            <a:extLst>
              <a:ext uri="{FF2B5EF4-FFF2-40B4-BE49-F238E27FC236}">
                <a16:creationId xmlns:a16="http://schemas.microsoft.com/office/drawing/2014/main" id="{A1A6E20C-B032-5A4E-8DC6-075A533D66C8}"/>
              </a:ext>
            </a:extLst>
          </p:cNvPr>
          <p:cNvSpPr/>
          <p:nvPr/>
        </p:nvSpPr>
        <p:spPr>
          <a:xfrm>
            <a:off x="5135381" y="2245895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7" name="笑臉 42">
            <a:extLst>
              <a:ext uri="{FF2B5EF4-FFF2-40B4-BE49-F238E27FC236}">
                <a16:creationId xmlns:a16="http://schemas.microsoft.com/office/drawing/2014/main" id="{109160ED-85F3-5C49-A989-818CF44282D6}"/>
              </a:ext>
            </a:extLst>
          </p:cNvPr>
          <p:cNvSpPr/>
          <p:nvPr/>
        </p:nvSpPr>
        <p:spPr>
          <a:xfrm>
            <a:off x="5519241" y="2208569"/>
            <a:ext cx="207452" cy="19208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pic>
        <p:nvPicPr>
          <p:cNvPr id="3" name="圖片 1" descr="wave 002.jpg">
            <a:extLst>
              <a:ext uri="{FF2B5EF4-FFF2-40B4-BE49-F238E27FC236}">
                <a16:creationId xmlns:a16="http://schemas.microsoft.com/office/drawing/2014/main" id="{8EFF8F06-982A-124F-2E59-043EA7F80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4706" r="60693" b="82407"/>
          <a:stretch>
            <a:fillRect/>
          </a:stretch>
        </p:blipFill>
        <p:spPr bwMode="auto">
          <a:xfrm>
            <a:off x="3278911" y="347439"/>
            <a:ext cx="2682297" cy="94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向下箭號 16">
            <a:extLst>
              <a:ext uri="{FF2B5EF4-FFF2-40B4-BE49-F238E27FC236}">
                <a16:creationId xmlns:a16="http://schemas.microsoft.com/office/drawing/2014/main" id="{3E5A3851-38D7-49C0-894A-BED388E06B2B}"/>
              </a:ext>
            </a:extLst>
          </p:cNvPr>
          <p:cNvSpPr/>
          <p:nvPr/>
        </p:nvSpPr>
        <p:spPr>
          <a:xfrm>
            <a:off x="4356100" y="1454463"/>
            <a:ext cx="431800" cy="50482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080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9">
            <a:extLst>
              <a:ext uri="{FF2B5EF4-FFF2-40B4-BE49-F238E27FC236}">
                <a16:creationId xmlns:a16="http://schemas.microsoft.com/office/drawing/2014/main" id="{BF1B03B4-5A89-F744-AFE4-46A89861FCA8}"/>
              </a:ext>
            </a:extLst>
          </p:cNvPr>
          <p:cNvSpPr/>
          <p:nvPr/>
        </p:nvSpPr>
        <p:spPr>
          <a:xfrm>
            <a:off x="4816751" y="2684732"/>
            <a:ext cx="3887788" cy="201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8" name="矩形 18">
            <a:extLst>
              <a:ext uri="{FF2B5EF4-FFF2-40B4-BE49-F238E27FC236}">
                <a16:creationId xmlns:a16="http://schemas.microsoft.com/office/drawing/2014/main" id="{6351E232-F16C-5767-21E7-AC3332340253}"/>
              </a:ext>
            </a:extLst>
          </p:cNvPr>
          <p:cNvSpPr/>
          <p:nvPr/>
        </p:nvSpPr>
        <p:spPr>
          <a:xfrm>
            <a:off x="539749" y="2636837"/>
            <a:ext cx="3887787" cy="201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cxnSp>
        <p:nvCxnSpPr>
          <p:cNvPr id="9" name="直線單箭頭接點 26">
            <a:extLst>
              <a:ext uri="{FF2B5EF4-FFF2-40B4-BE49-F238E27FC236}">
                <a16:creationId xmlns:a16="http://schemas.microsoft.com/office/drawing/2014/main" id="{90908E23-4DAA-6D03-468D-7913977A77BD}"/>
              </a:ext>
            </a:extLst>
          </p:cNvPr>
          <p:cNvCxnSpPr/>
          <p:nvPr/>
        </p:nvCxnSpPr>
        <p:spPr>
          <a:xfrm flipH="1">
            <a:off x="640411" y="3419902"/>
            <a:ext cx="4318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" descr="wave 002.jpg">
            <a:extLst>
              <a:ext uri="{FF2B5EF4-FFF2-40B4-BE49-F238E27FC236}">
                <a16:creationId xmlns:a16="http://schemas.microsoft.com/office/drawing/2014/main" id="{FD5DEF12-63FF-88B8-2962-11C5FD228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4706" r="75114" b="82407"/>
          <a:stretch/>
        </p:blipFill>
        <p:spPr bwMode="auto">
          <a:xfrm>
            <a:off x="1274876" y="3074464"/>
            <a:ext cx="1724755" cy="1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1" descr="wave 002.jpg">
            <a:extLst>
              <a:ext uri="{FF2B5EF4-FFF2-40B4-BE49-F238E27FC236}">
                <a16:creationId xmlns:a16="http://schemas.microsoft.com/office/drawing/2014/main" id="{A9C0839C-BDD3-E5A1-A335-68D8F9CE39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4706" r="75114" b="82407"/>
          <a:stretch/>
        </p:blipFill>
        <p:spPr bwMode="auto">
          <a:xfrm flipH="1">
            <a:off x="5522343" y="3082721"/>
            <a:ext cx="1632548" cy="1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直線單箭頭接點 30">
            <a:extLst>
              <a:ext uri="{FF2B5EF4-FFF2-40B4-BE49-F238E27FC236}">
                <a16:creationId xmlns:a16="http://schemas.microsoft.com/office/drawing/2014/main" id="{3AFF3FA3-3794-3656-A640-9B1096476CBA}"/>
              </a:ext>
            </a:extLst>
          </p:cNvPr>
          <p:cNvCxnSpPr/>
          <p:nvPr/>
        </p:nvCxnSpPr>
        <p:spPr>
          <a:xfrm>
            <a:off x="6919743" y="3884150"/>
            <a:ext cx="47029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1">
            <a:extLst>
              <a:ext uri="{FF2B5EF4-FFF2-40B4-BE49-F238E27FC236}">
                <a16:creationId xmlns:a16="http://schemas.microsoft.com/office/drawing/2014/main" id="{73404C5D-8C7B-05E7-7E21-520BD7F8F709}"/>
              </a:ext>
            </a:extLst>
          </p:cNvPr>
          <p:cNvCxnSpPr/>
          <p:nvPr/>
        </p:nvCxnSpPr>
        <p:spPr>
          <a:xfrm>
            <a:off x="640411" y="4298600"/>
            <a:ext cx="3744540" cy="0"/>
          </a:xfrm>
          <a:prstGeom prst="line">
            <a:avLst/>
          </a:prstGeom>
          <a:ln w="444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35">
            <a:extLst>
              <a:ext uri="{FF2B5EF4-FFF2-40B4-BE49-F238E27FC236}">
                <a16:creationId xmlns:a16="http://schemas.microsoft.com/office/drawing/2014/main" id="{D5F9D962-B173-C588-D6F1-D9038242F932}"/>
              </a:ext>
            </a:extLst>
          </p:cNvPr>
          <p:cNvCxnSpPr/>
          <p:nvPr/>
        </p:nvCxnSpPr>
        <p:spPr>
          <a:xfrm>
            <a:off x="4888189" y="4298600"/>
            <a:ext cx="3744540" cy="0"/>
          </a:xfrm>
          <a:prstGeom prst="line">
            <a:avLst/>
          </a:prstGeom>
          <a:ln w="444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739" name="文字方塊 18"/>
          <p:cNvSpPr txBox="1">
            <a:spLocks noChangeArrowheads="1"/>
          </p:cNvSpPr>
          <p:nvPr/>
        </p:nvSpPr>
        <p:spPr bwMode="auto">
          <a:xfrm>
            <a:off x="3765685" y="4804047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00"/>
                </a:solidFill>
                <a:latin typeface="+mn-lt"/>
              </a:rPr>
              <a:t>May 5</a:t>
            </a:r>
            <a:endParaRPr lang="zh-TW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44740" name="文字方塊 19"/>
          <p:cNvSpPr txBox="1">
            <a:spLocks noChangeArrowheads="1"/>
          </p:cNvSpPr>
          <p:nvPr/>
        </p:nvSpPr>
        <p:spPr bwMode="auto">
          <a:xfrm>
            <a:off x="7724910" y="4752007"/>
            <a:ext cx="115231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00"/>
                </a:solidFill>
                <a:latin typeface="+mn-lt"/>
              </a:rPr>
              <a:t>May 6</a:t>
            </a:r>
            <a:endParaRPr lang="zh-TW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1336066" y="4105515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20" name="直線單箭頭接點 19"/>
          <p:cNvCxnSpPr/>
          <p:nvPr/>
        </p:nvCxnSpPr>
        <p:spPr>
          <a:xfrm flipH="1">
            <a:off x="411276" y="4198977"/>
            <a:ext cx="863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笑臉 20"/>
          <p:cNvSpPr/>
          <p:nvPr/>
        </p:nvSpPr>
        <p:spPr>
          <a:xfrm>
            <a:off x="2483642" y="4005557"/>
            <a:ext cx="288925" cy="28416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17" name="向下箭號 16"/>
          <p:cNvSpPr/>
          <p:nvPr/>
        </p:nvSpPr>
        <p:spPr>
          <a:xfrm>
            <a:off x="2051843" y="2103518"/>
            <a:ext cx="431800" cy="50482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19" name="向下箭號 18"/>
          <p:cNvSpPr/>
          <p:nvPr/>
        </p:nvSpPr>
        <p:spPr>
          <a:xfrm>
            <a:off x="6420462" y="2103518"/>
            <a:ext cx="433387" cy="50482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25" name="直線單箭頭接點 24"/>
          <p:cNvCxnSpPr/>
          <p:nvPr/>
        </p:nvCxnSpPr>
        <p:spPr>
          <a:xfrm>
            <a:off x="2999631" y="4147638"/>
            <a:ext cx="720725" cy="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橢圓 35"/>
          <p:cNvSpPr/>
          <p:nvPr/>
        </p:nvSpPr>
        <p:spPr>
          <a:xfrm>
            <a:off x="7475792" y="4087249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37" name="直線單箭頭接點 36"/>
          <p:cNvCxnSpPr/>
          <p:nvPr/>
        </p:nvCxnSpPr>
        <p:spPr>
          <a:xfrm>
            <a:off x="7724910" y="4169137"/>
            <a:ext cx="79216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笑臉 37"/>
          <p:cNvSpPr/>
          <p:nvPr/>
        </p:nvSpPr>
        <p:spPr>
          <a:xfrm>
            <a:off x="5795963" y="4034872"/>
            <a:ext cx="288925" cy="28416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39" name="直線單箭頭接點 38"/>
          <p:cNvCxnSpPr/>
          <p:nvPr/>
        </p:nvCxnSpPr>
        <p:spPr>
          <a:xfrm flipH="1">
            <a:off x="4932648" y="4147638"/>
            <a:ext cx="719137" cy="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16">
            <a:extLst>
              <a:ext uri="{FF2B5EF4-FFF2-40B4-BE49-F238E27FC236}">
                <a16:creationId xmlns:a16="http://schemas.microsoft.com/office/drawing/2014/main" id="{782A3F7F-53A1-9F49-9CEF-3A41FC7FA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705315"/>
            <a:ext cx="80650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也許從一開始，入射的電子就有隱藏的參數，每一次入射的電子不見得一樣。</a:t>
            </a:r>
          </a:p>
        </p:txBody>
      </p:sp>
      <p:pic>
        <p:nvPicPr>
          <p:cNvPr id="2" name="圖片 1" descr="wave 002.jpg">
            <a:extLst>
              <a:ext uri="{FF2B5EF4-FFF2-40B4-BE49-F238E27FC236}">
                <a16:creationId xmlns:a16="http://schemas.microsoft.com/office/drawing/2014/main" id="{3723CBA9-B9B8-EF2F-0EFE-8B1AD9AA9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4706" r="60693" b="82407"/>
          <a:stretch>
            <a:fillRect/>
          </a:stretch>
        </p:blipFill>
        <p:spPr bwMode="auto">
          <a:xfrm>
            <a:off x="1115616" y="968018"/>
            <a:ext cx="2593555" cy="9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1" descr="wave 002.jpg">
            <a:extLst>
              <a:ext uri="{FF2B5EF4-FFF2-40B4-BE49-F238E27FC236}">
                <a16:creationId xmlns:a16="http://schemas.microsoft.com/office/drawing/2014/main" id="{FADF67D1-5B35-54A5-7244-9B3864F0B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4706" r="60693" b="82407"/>
          <a:stretch>
            <a:fillRect/>
          </a:stretch>
        </p:blipFill>
        <p:spPr bwMode="auto">
          <a:xfrm>
            <a:off x="5598994" y="979930"/>
            <a:ext cx="2509709" cy="88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16F5E2-5ECA-6BC9-CC90-F9CD02D0A54C}"/>
                  </a:ext>
                </a:extLst>
              </p:cNvPr>
              <p:cNvSpPr txBox="1"/>
              <p:nvPr/>
            </p:nvSpPr>
            <p:spPr>
              <a:xfrm>
                <a:off x="900113" y="4878406"/>
                <a:ext cx="1048364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sz="1800" i="1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sz="1800" i="1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  <m:t>𝑒</m:t>
                              </m:r>
                              <m:r>
                                <a:rPr lang="en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sz="1800" b="0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16F5E2-5ECA-6BC9-CC90-F9CD02D0A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113" y="4878406"/>
                <a:ext cx="1048364" cy="276999"/>
              </a:xfrm>
              <a:prstGeom prst="rect">
                <a:avLst/>
              </a:prstGeom>
              <a:blipFill>
                <a:blip r:embed="rId4"/>
                <a:stretch>
                  <a:fillRect l="-36145" t="-160870" r="-27711" b="-23043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橢圓 41">
            <a:extLst>
              <a:ext uri="{FF2B5EF4-FFF2-40B4-BE49-F238E27FC236}">
                <a16:creationId xmlns:a16="http://schemas.microsoft.com/office/drawing/2014/main" id="{02904B49-9108-52BD-AE4D-695E2F2A3D47}"/>
              </a:ext>
            </a:extLst>
          </p:cNvPr>
          <p:cNvSpPr/>
          <p:nvPr/>
        </p:nvSpPr>
        <p:spPr>
          <a:xfrm>
            <a:off x="1014228" y="4957702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7" name="笑臉 42">
            <a:extLst>
              <a:ext uri="{FF2B5EF4-FFF2-40B4-BE49-F238E27FC236}">
                <a16:creationId xmlns:a16="http://schemas.microsoft.com/office/drawing/2014/main" id="{1DB4FB01-8624-2210-D435-903792DFDD56}"/>
              </a:ext>
            </a:extLst>
          </p:cNvPr>
          <p:cNvSpPr/>
          <p:nvPr/>
        </p:nvSpPr>
        <p:spPr>
          <a:xfrm>
            <a:off x="1407504" y="4920861"/>
            <a:ext cx="207452" cy="19208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7856A6-60BC-E122-A2F2-592BDF4C74D1}"/>
                  </a:ext>
                </a:extLst>
              </p:cNvPr>
              <p:cNvSpPr txBox="1"/>
              <p:nvPr/>
            </p:nvSpPr>
            <p:spPr>
              <a:xfrm>
                <a:off x="6265691" y="4842347"/>
                <a:ext cx="1048364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sz="1800" b="0" i="1" smtClean="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  <m:t>𝑒</m:t>
                              </m:r>
                              <m:r>
                                <a:rPr lang="en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sz="1800" b="0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7856A6-60BC-E122-A2F2-592BDF4C74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691" y="4842347"/>
                <a:ext cx="1048364" cy="276999"/>
              </a:xfrm>
              <a:prstGeom prst="rect">
                <a:avLst/>
              </a:prstGeom>
              <a:blipFill>
                <a:blip r:embed="rId5"/>
                <a:stretch>
                  <a:fillRect l="-36145" t="-160870" r="-28916" b="-23043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橢圓 41">
            <a:extLst>
              <a:ext uri="{FF2B5EF4-FFF2-40B4-BE49-F238E27FC236}">
                <a16:creationId xmlns:a16="http://schemas.microsoft.com/office/drawing/2014/main" id="{86B7E639-B827-F91D-5133-A90EE84F961A}"/>
              </a:ext>
            </a:extLst>
          </p:cNvPr>
          <p:cNvSpPr/>
          <p:nvPr/>
        </p:nvSpPr>
        <p:spPr>
          <a:xfrm>
            <a:off x="6387088" y="4923565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12" name="笑臉 42">
            <a:extLst>
              <a:ext uri="{FF2B5EF4-FFF2-40B4-BE49-F238E27FC236}">
                <a16:creationId xmlns:a16="http://schemas.microsoft.com/office/drawing/2014/main" id="{AC6E6EA5-D3C0-8916-B8C5-76829E60B91E}"/>
              </a:ext>
            </a:extLst>
          </p:cNvPr>
          <p:cNvSpPr/>
          <p:nvPr/>
        </p:nvSpPr>
        <p:spPr>
          <a:xfrm>
            <a:off x="6789873" y="4898271"/>
            <a:ext cx="207452" cy="19208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47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3FA58B-6296-8AAF-ABDA-37E6AD8E795D}"/>
              </a:ext>
            </a:extLst>
          </p:cNvPr>
          <p:cNvSpPr txBox="1"/>
          <p:nvPr/>
        </p:nvSpPr>
        <p:spPr>
          <a:xfrm>
            <a:off x="1979712" y="119675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+mj-lt"/>
                <a:ea typeface="PMingLiU" panose="02020500000000000000" pitchFamily="18" charset="-120"/>
              </a:rPr>
              <a:t>Bell Inequality</a:t>
            </a:r>
            <a:r>
              <a:rPr lang="zh-TW" altLang="en-US" sz="1800" dirty="0">
                <a:latin typeface="+mj-lt"/>
                <a:ea typeface="PMingLiU" panose="02020500000000000000" pitchFamily="18" charset="-120"/>
              </a:rPr>
              <a:t> 可以分辨量子力學與隱藏參數兩種理論！</a:t>
            </a:r>
            <a:endParaRPr lang="en-TW" sz="1800" dirty="0">
              <a:latin typeface="+mj-lt"/>
              <a:ea typeface="PMingLiU" panose="02020500000000000000" pitchFamily="18" charset="-12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07DCD5F-F9C0-25D2-C9E5-BF5C1EC68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66168"/>
            <a:ext cx="2516222" cy="389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standing in front of a blackboard&#10;&#10;Description automatically generated with medium confidence">
            <a:extLst>
              <a:ext uri="{FF2B5EF4-FFF2-40B4-BE49-F238E27FC236}">
                <a16:creationId xmlns:a16="http://schemas.microsoft.com/office/drawing/2014/main" id="{4E476FBB-5E2A-0D82-8775-6D7EAFB7B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769062"/>
            <a:ext cx="3857576" cy="389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502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16A2E2-F48B-9330-D676-9EE9EE83D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04664"/>
            <a:ext cx="6413500" cy="3340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319A6B-D5D2-F21B-EA48-37E1C66F7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3835113"/>
            <a:ext cx="4771910" cy="28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260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9DB260-EC58-A2DA-14CB-585F61E83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04664"/>
            <a:ext cx="6070600" cy="414020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70AABB15-224D-84F2-648C-9478FA8D0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24" y="4367220"/>
            <a:ext cx="1353752" cy="203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0AE2CA-36D7-98DF-9310-0F0B53CA7051}"/>
              </a:ext>
            </a:extLst>
          </p:cNvPr>
          <p:cNvSpPr txBox="1"/>
          <p:nvPr/>
        </p:nvSpPr>
        <p:spPr>
          <a:xfrm>
            <a:off x="3895124" y="6423679"/>
            <a:ext cx="1997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1800" dirty="0"/>
              <a:t>Alain Aspect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F519E9-6617-6ADB-41D4-1AE6C34EF3DB}"/>
              </a:ext>
            </a:extLst>
          </p:cNvPr>
          <p:cNvSpPr txBox="1"/>
          <p:nvPr/>
        </p:nvSpPr>
        <p:spPr>
          <a:xfrm>
            <a:off x="5508104" y="508518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+mj-lt"/>
                <a:ea typeface="PMingLiU" panose="02020500000000000000" pitchFamily="18" charset="-120"/>
              </a:rPr>
              <a:t>隱藏參數是錯的！</a:t>
            </a:r>
          </a:p>
        </p:txBody>
      </p:sp>
    </p:spTree>
    <p:extLst>
      <p:ext uri="{BB962C8B-B14F-4D97-AF65-F5344CB8AC3E}">
        <p14:creationId xmlns:p14="http://schemas.microsoft.com/office/powerpoint/2010/main" val="1591057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196" name="Text Box 17"/>
              <p:cNvSpPr txBox="1">
                <a:spLocks noChangeArrowheads="1"/>
              </p:cNvSpPr>
              <p:nvPr/>
            </p:nvSpPr>
            <p:spPr bwMode="auto">
              <a:xfrm>
                <a:off x="971600" y="1794392"/>
                <a:ext cx="230346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  <a:cs typeface="新細明體" charset="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>
                    <a:solidFill>
                      <a:schemeClr val="tx1"/>
                    </a:solidFill>
                  </a:rPr>
                  <a:t>能量只與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chemeClr val="tx1"/>
                        </a:solidFill>
                        <a:latin typeface="Cambria Math"/>
                        <a:cs typeface="Times New Roman" charset="0"/>
                      </a:rPr>
                      <m:t>𝑛</m:t>
                    </m:r>
                  </m:oMath>
                </a14:m>
                <a:r>
                  <a:rPr lang="zh-TW" altLang="en-US" dirty="0">
                    <a:solidFill>
                      <a:schemeClr val="tx1"/>
                    </a:solidFill>
                  </a:rPr>
                  <a:t>有關。</a:t>
                </a:r>
              </a:p>
            </p:txBody>
          </p:sp>
        </mc:Choice>
        <mc:Fallback xmlns="">
          <p:sp>
            <p:nvSpPr>
              <p:cNvPr id="8196" name="Text 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1794392"/>
                <a:ext cx="2303462" cy="369332"/>
              </a:xfrm>
              <a:prstGeom prst="rect">
                <a:avLst/>
              </a:prstGeom>
              <a:blipFill>
                <a:blip r:embed="rId2"/>
                <a:stretch>
                  <a:fillRect l="-219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A4BBE7E6-2895-7A44-E500-88455ACD9590}"/>
                  </a:ext>
                </a:extLst>
              </p:cNvPr>
              <p:cNvSpPr txBox="1"/>
              <p:nvPr/>
            </p:nvSpPr>
            <p:spPr>
              <a:xfrm>
                <a:off x="2853291" y="1654421"/>
                <a:ext cx="2418606" cy="61863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−13.6</m:t>
                          </m:r>
                          <m:r>
                            <m:rPr>
                              <m:nor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  <a:ea typeface="Cambria Math"/>
                            </a:rPr>
                            <m:t>eV</m:t>
                          </m:r>
                        </m:e>
                      </m:d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1800" b="0" dirty="0">
                  <a:ea typeface="Cambria Math"/>
                </a:endParaRPr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A4BBE7E6-2895-7A44-E500-88455ACD9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3291" y="1654421"/>
                <a:ext cx="2418606" cy="6186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AEC0F3-32F2-01E4-EF79-7306CD308EF3}"/>
                  </a:ext>
                </a:extLst>
              </p:cNvPr>
              <p:cNvSpPr txBox="1"/>
              <p:nvPr/>
            </p:nvSpPr>
            <p:spPr bwMode="auto">
              <a:xfrm>
                <a:off x="971600" y="737010"/>
                <a:ext cx="63367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因此選擇未微擾能量的本徵態，同時也是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>
                    <a:solidFill>
                      <a:schemeClr val="tx1"/>
                    </a:solidFill>
                  </a:rPr>
                  <a:t>的本徵態</a:t>
                </a:r>
                <a:r>
                  <a:rPr lang="en-GB" dirty="0">
                    <a:solidFill>
                      <a:schemeClr val="tx1"/>
                    </a:solidFill>
                  </a:rPr>
                  <a:t>，</a:t>
                </a:r>
                <a:endParaRPr lang="en-TW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AEC0F3-32F2-01E4-EF79-7306CD308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737010"/>
                <a:ext cx="6336704" cy="369332"/>
              </a:xfrm>
              <a:prstGeom prst="rect">
                <a:avLst/>
              </a:prstGeom>
              <a:blipFill>
                <a:blip r:embed="rId4"/>
                <a:stretch>
                  <a:fillRect l="-800" t="-10345" b="-275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471628-C16E-91F9-DCBC-953DF438CABD}"/>
                  </a:ext>
                </a:extLst>
              </p:cNvPr>
              <p:cNvSpPr txBox="1"/>
              <p:nvPr/>
            </p:nvSpPr>
            <p:spPr bwMode="auto">
              <a:xfrm>
                <a:off x="971600" y="367678"/>
                <a:ext cx="20365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>
                    <a:solidFill>
                      <a:schemeClr val="tx1"/>
                    </a:solidFill>
                  </a:rPr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對易。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471628-C16E-91F9-DCBC-953DF438C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367678"/>
                <a:ext cx="2036574" cy="369332"/>
              </a:xfrm>
              <a:prstGeom prst="rect">
                <a:avLst/>
              </a:prstGeom>
              <a:blipFill>
                <a:blip r:embed="rId5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A2F4BB15-EE3F-2F37-8DCE-B5A9DF1B9183}"/>
                  </a:ext>
                </a:extLst>
              </p:cNvPr>
              <p:cNvSpPr txBox="1"/>
              <p:nvPr/>
            </p:nvSpPr>
            <p:spPr bwMode="auto">
              <a:xfrm>
                <a:off x="964062" y="2702842"/>
                <a:ext cx="4752840" cy="55425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𝑛𝑙𝑚</m:t>
                          </m:r>
                        </m:sub>
                      </m:sSub>
                      <m:r>
                        <a:rPr lang="en-US" altLang="zh-TW" dirty="0" smtClean="0">
                          <a:latin typeface="Cambria Math" panose="02040503050406030204" pitchFamily="18" charset="0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or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𝑛𝑙𝑚</m:t>
                          </m:r>
                        </m:sub>
                      </m:sSub>
                      <m:r>
                        <a:rPr lang="en-US" altLang="zh-TW" dirty="0">
                          <a:latin typeface="Cambria Math" panose="02040503050406030204" pitchFamily="18" charset="0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6">
                <a:extLst>
                  <a:ext uri="{FF2B5EF4-FFF2-40B4-BE49-F238E27FC236}">
                    <a16:creationId xmlns:a16="http://schemas.microsoft.com/office/drawing/2014/main" id="{A2F4BB15-EE3F-2F37-8DCE-B5A9DF1B9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4062" y="2702842"/>
                <a:ext cx="4752840" cy="554254"/>
              </a:xfrm>
              <a:prstGeom prst="rect">
                <a:avLst/>
              </a:prstGeom>
              <a:blipFill>
                <a:blip r:embed="rId6"/>
                <a:stretch>
                  <a:fillRect t="-57778" r="-3723" b="-9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27E8C58-6E9F-BFF6-A250-F1D68A28CF9A}"/>
              </a:ext>
            </a:extLst>
          </p:cNvPr>
          <p:cNvSpPr txBox="1"/>
          <p:nvPr/>
        </p:nvSpPr>
        <p:spPr bwMode="auto">
          <a:xfrm>
            <a:off x="964062" y="2309122"/>
            <a:ext cx="6515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考慮電子的自旋，每一個軌道的電子可以向上或向下：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52DF15-8FA1-063C-D687-0F7A5026F977}"/>
                  </a:ext>
                </a:extLst>
              </p:cNvPr>
              <p:cNvSpPr txBox="1"/>
              <p:nvPr/>
            </p:nvSpPr>
            <p:spPr bwMode="auto">
              <a:xfrm>
                <a:off x="945713" y="3297370"/>
                <a:ext cx="44183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dirty="0"/>
                  <a:t>的本徵態。</a:t>
                </a:r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E52DF15-8FA1-063C-D687-0F7A5026F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5713" y="3297370"/>
                <a:ext cx="4418376" cy="369332"/>
              </a:xfrm>
              <a:prstGeom prst="rect">
                <a:avLst/>
              </a:prstGeom>
              <a:blipFill>
                <a:blip r:embed="rId7"/>
                <a:stretch>
                  <a:fillRect l="-7163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CE0B9D0-571D-1370-5BAB-5CEFF4F84744}"/>
              </a:ext>
            </a:extLst>
          </p:cNvPr>
          <p:cNvSpPr txBox="1"/>
          <p:nvPr/>
        </p:nvSpPr>
        <p:spPr bwMode="auto">
          <a:xfrm>
            <a:off x="936918" y="4178258"/>
            <a:ext cx="6515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將符號簡化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9DA34A-22FB-9B69-C61A-429658322B66}"/>
                  </a:ext>
                </a:extLst>
              </p:cNvPr>
              <p:cNvSpPr txBox="1"/>
              <p:nvPr/>
            </p:nvSpPr>
            <p:spPr bwMode="auto">
              <a:xfrm>
                <a:off x="964062" y="4552791"/>
                <a:ext cx="2520280" cy="62023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09DA34A-22FB-9B69-C61A-429658322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4062" y="4552791"/>
                <a:ext cx="2520280" cy="620234"/>
              </a:xfrm>
              <a:prstGeom prst="rect">
                <a:avLst/>
              </a:prstGeom>
              <a:blipFill>
                <a:blip r:embed="rId8"/>
                <a:stretch>
                  <a:fillRect l="-30500" t="-164000" r="-7500" b="-24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1575D64-A778-0B5B-1FD1-79B767C22791}"/>
                  </a:ext>
                </a:extLst>
              </p:cNvPr>
              <p:cNvSpPr txBox="1"/>
              <p:nvPr/>
            </p:nvSpPr>
            <p:spPr bwMode="auto">
              <a:xfrm>
                <a:off x="967683" y="5331465"/>
                <a:ext cx="75914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1575D64-A778-0B5B-1FD1-79B767C22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7683" y="5331465"/>
                <a:ext cx="759140" cy="369332"/>
              </a:xfrm>
              <a:prstGeom prst="rect">
                <a:avLst/>
              </a:prstGeom>
              <a:blipFill>
                <a:blip r:embed="rId9"/>
                <a:stretch>
                  <a:fillRect l="-35000" t="-113793" r="-25000" b="-1758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001AED2-E7E9-FB15-CC9B-BA541B47BB6F}"/>
                  </a:ext>
                </a:extLst>
              </p:cNvPr>
              <p:cNvSpPr txBox="1"/>
              <p:nvPr/>
            </p:nvSpPr>
            <p:spPr bwMode="auto">
              <a:xfrm>
                <a:off x="1964442" y="5331465"/>
                <a:ext cx="75914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001AED2-E7E9-FB15-CC9B-BA541B47B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64442" y="5331465"/>
                <a:ext cx="759140" cy="369332"/>
              </a:xfrm>
              <a:prstGeom prst="rect">
                <a:avLst/>
              </a:prstGeom>
              <a:blipFill>
                <a:blip r:embed="rId10"/>
                <a:stretch>
                  <a:fillRect l="-34426" t="-113793" r="-22951" b="-1758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FA54D6-A4C0-5157-45C6-1F1B42706C6D}"/>
                  </a:ext>
                </a:extLst>
              </p:cNvPr>
              <p:cNvSpPr txBox="1"/>
              <p:nvPr/>
            </p:nvSpPr>
            <p:spPr bwMode="auto">
              <a:xfrm>
                <a:off x="975783" y="5738963"/>
                <a:ext cx="75914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FA54D6-A4C0-5157-45C6-1F1B42706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5783" y="5738963"/>
                <a:ext cx="759140" cy="369332"/>
              </a:xfrm>
              <a:prstGeom prst="rect">
                <a:avLst/>
              </a:prstGeom>
              <a:blipFill>
                <a:blip r:embed="rId11"/>
                <a:stretch>
                  <a:fillRect l="-34426" t="-106667" r="-24590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7E8350-D057-3AFE-01F3-2870C0DCCF68}"/>
                  </a:ext>
                </a:extLst>
              </p:cNvPr>
              <p:cNvSpPr txBox="1"/>
              <p:nvPr/>
            </p:nvSpPr>
            <p:spPr bwMode="auto">
              <a:xfrm>
                <a:off x="1972542" y="5738963"/>
                <a:ext cx="75914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7E8350-D057-3AFE-01F3-2870C0DCC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2542" y="5738963"/>
                <a:ext cx="759140" cy="369332"/>
              </a:xfrm>
              <a:prstGeom prst="rect">
                <a:avLst/>
              </a:prstGeom>
              <a:blipFill>
                <a:blip r:embed="rId12"/>
                <a:stretch>
                  <a:fillRect l="-34426" t="-106667" r="-22951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FA7FED9-C626-E7DC-BF27-1C3D46BF5F91}"/>
                  </a:ext>
                </a:extLst>
              </p:cNvPr>
              <p:cNvSpPr txBox="1"/>
              <p:nvPr/>
            </p:nvSpPr>
            <p:spPr bwMode="auto">
              <a:xfrm>
                <a:off x="967609" y="6175526"/>
                <a:ext cx="90315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FA7FED9-C626-E7DC-BF27-1C3D46BF5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7609" y="6175526"/>
                <a:ext cx="903155" cy="369332"/>
              </a:xfrm>
              <a:prstGeom prst="rect">
                <a:avLst/>
              </a:prstGeom>
              <a:blipFill>
                <a:blip r:embed="rId13"/>
                <a:stretch>
                  <a:fillRect l="-30556" t="-106667" r="-20833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565BB37-6C6B-3EAB-56C9-0A04AEF65A8C}"/>
                  </a:ext>
                </a:extLst>
              </p:cNvPr>
              <p:cNvSpPr txBox="1"/>
              <p:nvPr/>
            </p:nvSpPr>
            <p:spPr bwMode="auto">
              <a:xfrm>
                <a:off x="1980207" y="6175526"/>
                <a:ext cx="90315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565BB37-6C6B-3EAB-56C9-0A04AEF65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80207" y="6175526"/>
                <a:ext cx="903155" cy="369332"/>
              </a:xfrm>
              <a:prstGeom prst="rect">
                <a:avLst/>
              </a:prstGeom>
              <a:blipFill>
                <a:blip r:embed="rId14"/>
                <a:stretch>
                  <a:fillRect l="-31944" t="-106667" r="-20833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B900449-52DA-2951-28BA-3FC6AFC978CD}"/>
                  </a:ext>
                </a:extLst>
              </p:cNvPr>
              <p:cNvSpPr txBox="1"/>
              <p:nvPr/>
            </p:nvSpPr>
            <p:spPr bwMode="auto">
              <a:xfrm>
                <a:off x="936918" y="3761341"/>
                <a:ext cx="73794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cs typeface="Times New Roman" pitchFamily="18" charset="0"/>
                  </a:rPr>
                  <a:t>我們將以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sz="1800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=2,</m:t>
                    </m:r>
                    <m:r>
                      <a:rPr lang="en-US" sz="18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sz="18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的未微擾能量的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六個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本徵態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為例：</a:t>
                </a:r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B900449-52DA-2951-28BA-3FC6AFC97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918" y="3761341"/>
                <a:ext cx="7379498" cy="369332"/>
              </a:xfrm>
              <a:prstGeom prst="rect">
                <a:avLst/>
              </a:prstGeom>
              <a:blipFill>
                <a:blip r:embed="rId15"/>
                <a:stretch>
                  <a:fillRect l="-68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00479870-7775-0869-BCCB-307B3AA52C5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248" r="43782" b="35272"/>
          <a:stretch/>
        </p:blipFill>
        <p:spPr>
          <a:xfrm>
            <a:off x="4048643" y="4278560"/>
            <a:ext cx="3522400" cy="18500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FFC4BBD-A2AB-0EC9-D24A-892F38F0622F}"/>
              </a:ext>
            </a:extLst>
          </p:cNvPr>
          <p:cNvSpPr txBox="1"/>
          <p:nvPr/>
        </p:nvSpPr>
        <p:spPr bwMode="auto">
          <a:xfrm>
            <a:off x="4048643" y="4760445"/>
            <a:ext cx="2088232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endParaRPr lang="en-TW" sz="14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E0E4B21-76F0-A31C-94B3-DDE4DE39E2FA}"/>
                  </a:ext>
                </a:extLst>
              </p:cNvPr>
              <p:cNvSpPr txBox="1"/>
              <p:nvPr/>
            </p:nvSpPr>
            <p:spPr bwMode="auto">
              <a:xfrm>
                <a:off x="4048643" y="5136744"/>
                <a:ext cx="2304256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=1,</m:t>
                      </m:r>
                      <m:sSub>
                        <m:sSubPr>
                          <m:ctrlPr>
                            <a:rPr lang="en-TW" sz="14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±1,0,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±</m:t>
                      </m:r>
                      <m:r>
                        <a:rPr lang="en-US" sz="1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1/2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E0E4B21-76F0-A31C-94B3-DDE4DE39E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48643" y="5136744"/>
                <a:ext cx="2304256" cy="307777"/>
              </a:xfrm>
              <a:prstGeom prst="rect">
                <a:avLst/>
              </a:prstGeom>
              <a:blipFill>
                <a:blip r:embed="rId17"/>
                <a:stretch>
                  <a:fillRect b="-16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FE8D1EB-BFD7-6660-B59E-7AB97182EA48}"/>
                  </a:ext>
                </a:extLst>
              </p:cNvPr>
              <p:cNvSpPr txBox="1"/>
              <p:nvPr/>
            </p:nvSpPr>
            <p:spPr bwMode="auto">
              <a:xfrm>
                <a:off x="4906000" y="5633424"/>
                <a:ext cx="711696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=2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FE8D1EB-BFD7-6660-B59E-7AB97182E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06000" y="5633424"/>
                <a:ext cx="711696" cy="30777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8C1C022-3F87-8F65-196D-D956E971376D}"/>
                  </a:ext>
                </a:extLst>
              </p:cNvPr>
              <p:cNvSpPr txBox="1"/>
              <p:nvPr/>
            </p:nvSpPr>
            <p:spPr bwMode="auto">
              <a:xfrm>
                <a:off x="4051956" y="5136744"/>
                <a:ext cx="2304256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=1,</m:t>
                      </m:r>
                      <m:sSub>
                        <m:sSubPr>
                          <m:ctrlPr>
                            <a:rPr lang="en-TW" sz="14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±1,0,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±</m:t>
                      </m:r>
                      <m:r>
                        <a:rPr lang="en-US" sz="1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1/2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8C1C022-3F87-8F65-196D-D956E9713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1956" y="5136744"/>
                <a:ext cx="2304256" cy="307777"/>
              </a:xfrm>
              <a:prstGeom prst="rect">
                <a:avLst/>
              </a:prstGeom>
              <a:blipFill>
                <a:blip r:embed="rId19"/>
                <a:stretch>
                  <a:fillRect b="-16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EEB37584-6E7C-13D3-7C30-6ACD90D57817}"/>
                  </a:ext>
                </a:extLst>
              </p:cNvPr>
              <p:cNvSpPr txBox="1"/>
              <p:nvPr/>
            </p:nvSpPr>
            <p:spPr bwMode="auto">
              <a:xfrm>
                <a:off x="6384483" y="5757669"/>
                <a:ext cx="1080120" cy="3353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acc>
                        <m:accPr>
                          <m:chr m:val="⃗"/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EEB37584-6E7C-13D3-7C30-6ACD90D57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4483" y="5757669"/>
                <a:ext cx="1080120" cy="335348"/>
              </a:xfrm>
              <a:prstGeom prst="rect">
                <a:avLst/>
              </a:prstGeom>
              <a:blipFill>
                <a:blip r:embed="rId20"/>
                <a:stretch>
                  <a:fillRect t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BDDC8A-60A7-F9E8-98DD-D77E626AFCA8}"/>
                  </a:ext>
                </a:extLst>
              </p:cNvPr>
              <p:cNvSpPr txBox="1"/>
              <p:nvPr/>
            </p:nvSpPr>
            <p:spPr bwMode="auto">
              <a:xfrm>
                <a:off x="983498" y="1166452"/>
                <a:ext cx="528977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𝑛𝑙𝑚</m:t>
                          </m:r>
                        </m:sub>
                      </m:sSub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𝑛𝑙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𝑙𝑚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l-GR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l-GR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zh-TW" altLang="el-GR" i="1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BDDC8A-60A7-F9E8-98DD-D77E626AFC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3498" y="1166452"/>
                <a:ext cx="5289770" cy="369332"/>
              </a:xfrm>
              <a:prstGeom prst="rect">
                <a:avLst/>
              </a:prstGeom>
              <a:blipFill>
                <a:blip r:embed="rId22"/>
                <a:stretch>
                  <a:fillRect l="-4317" t="-106667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412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C985FE-0E11-55E1-DCE6-BE9ACCAE5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76672"/>
            <a:ext cx="6515100" cy="454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54279F-C0A5-1826-75C4-EA2B4388A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5023272"/>
            <a:ext cx="63500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730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D1A287-5985-A20B-1D2C-2239E1556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0" y="571500"/>
            <a:ext cx="65278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165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B10A64-EAE7-AB09-FF7B-1C774A8EC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150" y="332656"/>
            <a:ext cx="6489700" cy="4330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C51654-6295-9F37-DD4C-918B62FA4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446" y="4663356"/>
            <a:ext cx="63881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317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FF7252-0A0E-E0E2-2358-35B1D9803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96752"/>
            <a:ext cx="7249997" cy="430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496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8C454D-B8B4-C155-375E-440BDFBD0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37" y="1090377"/>
            <a:ext cx="7583926" cy="467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52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B077D2E-30F4-80E2-381A-5B04166DC656}"/>
                  </a:ext>
                </a:extLst>
              </p:cNvPr>
              <p:cNvSpPr txBox="1"/>
              <p:nvPr/>
            </p:nvSpPr>
            <p:spPr bwMode="auto">
              <a:xfrm>
                <a:off x="650470" y="4811946"/>
                <a:ext cx="8432918" cy="404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如此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並不是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zh-TW" altLang="en-US" dirty="0"/>
                  <a:t>的本徵態。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的基底，微擾項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並不是對角的。</a:t>
                </a:r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B077D2E-30F4-80E2-381A-5B04166DC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0470" y="4811946"/>
                <a:ext cx="8432918" cy="404791"/>
              </a:xfrm>
              <a:prstGeom prst="rect">
                <a:avLst/>
              </a:prstGeom>
              <a:blipFill>
                <a:blip r:embed="rId2"/>
                <a:stretch>
                  <a:fillRect l="-602" t="-90909" b="-1515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6D29562-CC52-DE70-B026-2FFE7D783F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8" r="38278" b="35272"/>
          <a:stretch/>
        </p:blipFill>
        <p:spPr>
          <a:xfrm>
            <a:off x="4722243" y="448382"/>
            <a:ext cx="3888432" cy="18500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A7DFEDE-D51C-99F2-E46F-691101DA07EE}"/>
                  </a:ext>
                </a:extLst>
              </p:cNvPr>
              <p:cNvSpPr txBox="1"/>
              <p:nvPr/>
            </p:nvSpPr>
            <p:spPr bwMode="auto">
              <a:xfrm>
                <a:off x="4722243" y="930267"/>
                <a:ext cx="2088232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=0,</m:t>
                      </m:r>
                      <m:sSub>
                        <m:sSubPr>
                          <m:ctrlPr>
                            <a:rPr lang="en-TW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±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1/2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A7DFEDE-D51C-99F2-E46F-691101DA0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2243" y="930267"/>
                <a:ext cx="2088232" cy="307777"/>
              </a:xfrm>
              <a:prstGeom prst="rect">
                <a:avLst/>
              </a:prstGeom>
              <a:blipFill>
                <a:blip r:embed="rId4"/>
                <a:stretch>
                  <a:fillRect b="-1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3466F4-D816-EEC0-F233-E8840B7ADD61}"/>
                  </a:ext>
                </a:extLst>
              </p:cNvPr>
              <p:cNvSpPr txBox="1"/>
              <p:nvPr/>
            </p:nvSpPr>
            <p:spPr bwMode="auto">
              <a:xfrm>
                <a:off x="4722243" y="1306566"/>
                <a:ext cx="2304256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=1,</m:t>
                      </m:r>
                      <m:sSub>
                        <m:sSubPr>
                          <m:ctrlPr>
                            <a:rPr lang="en-TW" sz="14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±1,0,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±</m:t>
                      </m:r>
                      <m:r>
                        <a:rPr lang="en-US" sz="1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1/2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3466F4-D816-EEC0-F233-E8840B7AD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2243" y="1306566"/>
                <a:ext cx="2304256" cy="307777"/>
              </a:xfrm>
              <a:prstGeom prst="rect">
                <a:avLst/>
              </a:prstGeom>
              <a:blipFill>
                <a:blip r:embed="rId5"/>
                <a:stretch>
                  <a:fillRect b="-1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21B5D00-67FD-C676-4526-601EEC02A7AD}"/>
                  </a:ext>
                </a:extLst>
              </p:cNvPr>
              <p:cNvSpPr txBox="1"/>
              <p:nvPr/>
            </p:nvSpPr>
            <p:spPr bwMode="auto">
              <a:xfrm>
                <a:off x="5187970" y="1832719"/>
                <a:ext cx="711696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=2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21B5D00-67FD-C676-4526-601EEC02A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7970" y="1832719"/>
                <a:ext cx="711696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A9D31BBE-0301-A6CE-461C-2274C62DD472}"/>
              </a:ext>
            </a:extLst>
          </p:cNvPr>
          <p:cNvSpPr txBox="1"/>
          <p:nvPr/>
        </p:nvSpPr>
        <p:spPr bwMode="auto">
          <a:xfrm>
            <a:off x="4722243" y="930267"/>
            <a:ext cx="2088232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endParaRPr lang="en-TW" sz="14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42320D6-D943-09FA-9512-2A7EE0FBA281}"/>
                  </a:ext>
                </a:extLst>
              </p:cNvPr>
              <p:cNvSpPr txBox="1"/>
              <p:nvPr/>
            </p:nvSpPr>
            <p:spPr bwMode="auto">
              <a:xfrm>
                <a:off x="4725556" y="1306566"/>
                <a:ext cx="2304256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𝑙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=1,</m:t>
                      </m:r>
                      <m:sSub>
                        <m:sSubPr>
                          <m:ctrlPr>
                            <a:rPr lang="en-TW" sz="14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±1,0,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±</m:t>
                      </m:r>
                      <m:r>
                        <a:rPr lang="en-US" sz="1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1/2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42320D6-D943-09FA-9512-2A7EE0FBA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5556" y="1306566"/>
                <a:ext cx="2304256" cy="307777"/>
              </a:xfrm>
              <a:prstGeom prst="rect">
                <a:avLst/>
              </a:prstGeom>
              <a:blipFill>
                <a:blip r:embed="rId7"/>
                <a:stretch>
                  <a:fillRect b="-1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415196E6-8BED-7584-9982-AB255A4FD26A}"/>
                  </a:ext>
                </a:extLst>
              </p:cNvPr>
              <p:cNvSpPr txBox="1"/>
              <p:nvPr/>
            </p:nvSpPr>
            <p:spPr bwMode="auto">
              <a:xfrm>
                <a:off x="7226463" y="1972822"/>
                <a:ext cx="1080120" cy="3353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acc>
                        <m:accPr>
                          <m:chr m:val="⃗"/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415196E6-8BED-7584-9982-AB255A4FD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6463" y="1972822"/>
                <a:ext cx="1080120" cy="335348"/>
              </a:xfrm>
              <a:prstGeom prst="rect">
                <a:avLst/>
              </a:prstGeom>
              <a:blipFill>
                <a:blip r:embed="rId8"/>
                <a:stretch>
                  <a:fillRect t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B662678E-590F-C2CB-9221-6DF0104B0642}"/>
              </a:ext>
            </a:extLst>
          </p:cNvPr>
          <p:cNvSpPr txBox="1"/>
          <p:nvPr/>
        </p:nvSpPr>
        <p:spPr bwMode="auto">
          <a:xfrm>
            <a:off x="619155" y="3095994"/>
            <a:ext cx="74092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這就是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典型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簡併微擾：必須確認零次項在簡併空間是微擾項的本徵態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069FCDB-FAEF-6B91-5033-D35BC4B56342}"/>
                  </a:ext>
                </a:extLst>
              </p:cNvPr>
              <p:cNvSpPr txBox="1"/>
              <p:nvPr/>
            </p:nvSpPr>
            <p:spPr bwMode="auto">
              <a:xfrm>
                <a:off x="623447" y="3985993"/>
                <a:ext cx="73173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已知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dirty="0"/>
                  <a:t>的本徵態。</a:t>
                </a:r>
                <a:endParaRPr lang="en-TW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069FCDB-FAEF-6B91-5033-D35BC4B56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447" y="3985993"/>
                <a:ext cx="7317302" cy="369332"/>
              </a:xfrm>
              <a:prstGeom prst="rect">
                <a:avLst/>
              </a:prstGeom>
              <a:blipFill>
                <a:blip r:embed="rId9"/>
                <a:stretch>
                  <a:fillRect l="-519" t="-110000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96D59EC-7087-DCFA-5E33-109A50A80FD9}"/>
                  </a:ext>
                </a:extLst>
              </p:cNvPr>
              <p:cNvSpPr txBox="1"/>
              <p:nvPr/>
            </p:nvSpPr>
            <p:spPr bwMode="auto">
              <a:xfrm>
                <a:off x="672174" y="4402486"/>
                <a:ext cx="8307047" cy="4330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  <m:r>
                      <a:rPr lang="en-US" altLang="zh-TW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TW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zh-TW" alt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與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並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不對易，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TW" dirty="0"/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/>
                  <a:t>無法同時確定。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96D59EC-7087-DCFA-5E33-109A50A80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174" y="4402486"/>
                <a:ext cx="8307047" cy="433067"/>
              </a:xfrm>
              <a:prstGeom prst="rect">
                <a:avLst/>
              </a:prstGeom>
              <a:blipFill>
                <a:blip r:embed="rId10"/>
                <a:stretch>
                  <a:fillRect t="-11429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D87FF06-C40F-84DC-63D3-F332F5695BE8}"/>
                  </a:ext>
                </a:extLst>
              </p:cNvPr>
              <p:cNvSpPr txBox="1"/>
              <p:nvPr/>
            </p:nvSpPr>
            <p:spPr bwMode="auto">
              <a:xfrm>
                <a:off x="721643" y="1773195"/>
                <a:ext cx="90308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D87FF06-C40F-84DC-63D3-F332F5695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1643" y="1773195"/>
                <a:ext cx="903081" cy="369332"/>
              </a:xfrm>
              <a:prstGeom prst="rect">
                <a:avLst/>
              </a:prstGeom>
              <a:blipFill>
                <a:blip r:embed="rId11"/>
                <a:stretch>
                  <a:fillRect l="-26027" t="-106667" r="-17808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BA2AC5-FE95-F6B6-C8C6-6FF9765F113A}"/>
                  </a:ext>
                </a:extLst>
              </p:cNvPr>
              <p:cNvSpPr txBox="1"/>
              <p:nvPr/>
            </p:nvSpPr>
            <p:spPr bwMode="auto">
              <a:xfrm>
                <a:off x="729744" y="2180693"/>
                <a:ext cx="89498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BA2AC5-FE95-F6B6-C8C6-6FF9765F1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9744" y="2180693"/>
                <a:ext cx="894980" cy="369332"/>
              </a:xfrm>
              <a:prstGeom prst="rect">
                <a:avLst/>
              </a:prstGeom>
              <a:blipFill>
                <a:blip r:embed="rId12"/>
                <a:stretch>
                  <a:fillRect l="-27778" t="-106667" r="-18056" b="-17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FFC8EC-0C53-B419-5380-9516FDA73265}"/>
                  </a:ext>
                </a:extLst>
              </p:cNvPr>
              <p:cNvSpPr txBox="1"/>
              <p:nvPr/>
            </p:nvSpPr>
            <p:spPr bwMode="auto">
              <a:xfrm>
                <a:off x="721570" y="2617256"/>
                <a:ext cx="101259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FFC8EC-0C53-B419-5380-9516FDA73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1570" y="2617256"/>
                <a:ext cx="1012598" cy="369332"/>
              </a:xfrm>
              <a:prstGeom prst="rect">
                <a:avLst/>
              </a:prstGeom>
              <a:blipFill>
                <a:blip r:embed="rId13"/>
                <a:stretch>
                  <a:fillRect l="-25926" t="-103226" r="-19753" b="-16451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FAE409B-0AD0-5DBB-6DFB-67F595DC18BE}"/>
              </a:ext>
            </a:extLst>
          </p:cNvPr>
          <p:cNvSpPr txBox="1"/>
          <p:nvPr/>
        </p:nvSpPr>
        <p:spPr bwMode="auto">
          <a:xfrm>
            <a:off x="3654188" y="2639373"/>
            <a:ext cx="36680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這六個態的未微擾能量相等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55F70C-2848-2A16-6BF2-EA67BF44D6C4}"/>
                  </a:ext>
                </a:extLst>
              </p:cNvPr>
              <p:cNvSpPr txBox="1"/>
              <p:nvPr/>
            </p:nvSpPr>
            <p:spPr bwMode="auto">
              <a:xfrm>
                <a:off x="1828833" y="2615061"/>
                <a:ext cx="181305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=2,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altLang="zh-TW" b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55F70C-2848-2A16-6BF2-EA67BF44D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8833" y="2615061"/>
                <a:ext cx="1813054" cy="369332"/>
              </a:xfrm>
              <a:prstGeom prst="rect">
                <a:avLst/>
              </a:prstGeom>
              <a:blipFill>
                <a:blip r:embed="rId14"/>
                <a:stretch>
                  <a:fillRect t="-103226" r="-4895" b="-16451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FF7766E-6A07-242F-53CF-01A41CCFE6F5}"/>
              </a:ext>
            </a:extLst>
          </p:cNvPr>
          <p:cNvSpPr txBox="1"/>
          <p:nvPr/>
        </p:nvSpPr>
        <p:spPr bwMode="auto">
          <a:xfrm>
            <a:off x="637834" y="3485650"/>
            <a:ext cx="71501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零次項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為基底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在簡併空間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中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微擾項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的矩陣表示是對角的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A15FDEEC-10E3-2838-FFAB-4896727EFF43}"/>
                  </a:ext>
                </a:extLst>
              </p:cNvPr>
              <p:cNvSpPr txBox="1"/>
              <p:nvPr/>
            </p:nvSpPr>
            <p:spPr bwMode="auto">
              <a:xfrm>
                <a:off x="709173" y="955150"/>
                <a:ext cx="1433870" cy="68262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A15FDEEC-10E3-2838-FFAB-4896727EF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173" y="955150"/>
                <a:ext cx="1433870" cy="682623"/>
              </a:xfrm>
              <a:prstGeom prst="rect">
                <a:avLst/>
              </a:prstGeom>
              <a:blipFill>
                <a:blip r:embed="rId18"/>
                <a:stretch>
                  <a:fillRect t="-7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33AB64B1-8139-39C0-3500-AC35EBB1199F}"/>
              </a:ext>
            </a:extLst>
          </p:cNvPr>
          <p:cNvSpPr txBox="1"/>
          <p:nvPr/>
        </p:nvSpPr>
        <p:spPr bwMode="auto">
          <a:xfrm>
            <a:off x="619155" y="536324"/>
            <a:ext cx="34592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+mn-ea"/>
                <a:ea typeface="+mn-ea"/>
              </a:rPr>
              <a:t>現在加入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LS couplin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為微擾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endParaRPr lang="en-TW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75D9A3-2C2A-D8E8-6E8B-BB694B48A6F2}"/>
              </a:ext>
            </a:extLst>
          </p:cNvPr>
          <p:cNvSpPr txBox="1"/>
          <p:nvPr/>
        </p:nvSpPr>
        <p:spPr bwMode="auto">
          <a:xfrm>
            <a:off x="672174" y="6088684"/>
            <a:ext cx="66677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我們注意到電子有一總角動量，此總角動量是守恆的，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D78991-162B-6A4D-5F53-A4EAB38E3B26}"/>
                  </a:ext>
                </a:extLst>
              </p:cNvPr>
              <p:cNvSpPr txBox="1"/>
              <p:nvPr/>
            </p:nvSpPr>
            <p:spPr bwMode="auto">
              <a:xfrm>
                <a:off x="650470" y="5634981"/>
                <a:ext cx="8432918" cy="404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zh-TW" altLang="en-US" dirty="0"/>
                  <a:t>不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是適當的零次未微擾項！</a:t>
                </a:r>
                <a:r>
                  <a:rPr lang="zh-TW" altLang="en-US" dirty="0"/>
                  <a:t>必須尋找與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對易的算子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D78991-162B-6A4D-5F53-A4EAB38E3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0470" y="5634981"/>
                <a:ext cx="8432918" cy="404791"/>
              </a:xfrm>
              <a:prstGeom prst="rect">
                <a:avLst/>
              </a:prstGeom>
              <a:blipFill>
                <a:blip r:embed="rId19"/>
                <a:stretch>
                  <a:fillRect l="-3759" t="-90909" b="-1515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166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3" grpId="0"/>
      <p:bldP spid="4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13EA9FC-4F8A-5E45-3074-FF0519067722}"/>
                  </a:ext>
                </a:extLst>
              </p:cNvPr>
              <p:cNvSpPr txBox="1"/>
              <p:nvPr/>
            </p:nvSpPr>
            <p:spPr bwMode="auto">
              <a:xfrm>
                <a:off x="1228338" y="1325184"/>
                <a:ext cx="981935" cy="31245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𝐽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13EA9FC-4F8A-5E45-3074-FF0519067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8338" y="1325184"/>
                <a:ext cx="981935" cy="312458"/>
              </a:xfrm>
              <a:prstGeom prst="rect">
                <a:avLst/>
              </a:prstGeom>
              <a:blipFill>
                <a:blip r:embed="rId2"/>
                <a:stretch>
                  <a:fillRect l="-6329" t="-30769" r="-3797" b="-192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05BD9F-864A-8D62-A42C-931A96162F17}"/>
                  </a:ext>
                </a:extLst>
              </p:cNvPr>
              <p:cNvSpPr txBox="1"/>
              <p:nvPr/>
            </p:nvSpPr>
            <p:spPr bwMode="auto">
              <a:xfrm>
                <a:off x="1178719" y="2213718"/>
                <a:ext cx="2411741" cy="40479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+2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05BD9F-864A-8D62-A42C-931A96162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8719" y="2213718"/>
                <a:ext cx="2411741" cy="404791"/>
              </a:xfrm>
              <a:prstGeom prst="rect">
                <a:avLst/>
              </a:prstGeom>
              <a:blipFill>
                <a:blip r:embed="rId3"/>
                <a:stretch>
                  <a:fillRect t="-15152" b="-606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7D130F-112F-7BA9-57A1-84FD4CC7A540}"/>
                  </a:ext>
                </a:extLst>
              </p:cNvPr>
              <p:cNvSpPr txBox="1"/>
              <p:nvPr/>
            </p:nvSpPr>
            <p:spPr bwMode="auto">
              <a:xfrm>
                <a:off x="1178719" y="2744457"/>
                <a:ext cx="2631660" cy="61093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7D130F-112F-7BA9-57A1-84FD4CC7A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8719" y="2744457"/>
                <a:ext cx="2631660" cy="610936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23ACB7-BD37-ECAC-9AD8-25A10AED60A5}"/>
                  </a:ext>
                </a:extLst>
              </p:cNvPr>
              <p:cNvSpPr txBox="1"/>
              <p:nvPr/>
            </p:nvSpPr>
            <p:spPr bwMode="auto">
              <a:xfrm>
                <a:off x="2506965" y="1286812"/>
                <a:ext cx="142856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𝑍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23ACB7-BD37-ECAC-9AD8-25A10AED6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06965" y="1286812"/>
                <a:ext cx="1428566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383F3AA-5F1C-9723-D058-D1DAC3FC9934}"/>
                  </a:ext>
                </a:extLst>
              </p:cNvPr>
              <p:cNvSpPr txBox="1"/>
              <p:nvPr/>
            </p:nvSpPr>
            <p:spPr bwMode="auto">
              <a:xfrm>
                <a:off x="1150786" y="1744182"/>
                <a:ext cx="3230843" cy="404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利用下式將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改寫為：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383F3AA-5F1C-9723-D058-D1DAC3FC9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0786" y="1744182"/>
                <a:ext cx="3230843" cy="404791"/>
              </a:xfrm>
              <a:prstGeom prst="rect">
                <a:avLst/>
              </a:prstGeom>
              <a:blipFill>
                <a:blip r:embed="rId6"/>
                <a:stretch>
                  <a:fillRect l="-1563" t="-15152" b="-21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5CA88A9-8B93-B846-37E3-0B29A208DEAD}"/>
                  </a:ext>
                </a:extLst>
              </p:cNvPr>
              <p:cNvSpPr txBox="1"/>
              <p:nvPr/>
            </p:nvSpPr>
            <p:spPr bwMode="auto">
              <a:xfrm>
                <a:off x="1163400" y="3908503"/>
                <a:ext cx="2582041" cy="63658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5CA88A9-8B93-B846-37E3-0B29A208DE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3400" y="3908503"/>
                <a:ext cx="2582041" cy="63658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2ABF05E-29AD-D28C-5B43-6AC5C581F8D1}"/>
                  </a:ext>
                </a:extLst>
              </p:cNvPr>
              <p:cNvSpPr txBox="1"/>
              <p:nvPr/>
            </p:nvSpPr>
            <p:spPr bwMode="auto">
              <a:xfrm>
                <a:off x="1112252" y="4656328"/>
                <a:ext cx="5789120" cy="404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anose="02020603050405020304" pitchFamily="18" charset="0"/>
                  </a:rPr>
                  <a:t>對我們討論的狀態來說</a:t>
                </a:r>
                <a:r>
                  <a:rPr lang="zh-TW" altLang="en-US" dirty="0">
                    <a:ea typeface="Cambria Math" panose="02040503050406030204" pitchFamily="18" charset="0"/>
                  </a:rPr>
                  <a:t>，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GB" dirty="0"/>
                  <a:t>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的差距只是常數！</a:t>
                </a:r>
                <a:endParaRPr lang="en-TW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2ABF05E-29AD-D28C-5B43-6AC5C581F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2252" y="4656328"/>
                <a:ext cx="5789120" cy="404791"/>
              </a:xfrm>
              <a:prstGeom prst="rect">
                <a:avLst/>
              </a:prstGeom>
              <a:blipFill>
                <a:blip r:embed="rId14"/>
                <a:stretch>
                  <a:fillRect l="-875" t="-15152" b="-21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27AC5FB-B402-1E44-E65B-E1EB730745C3}"/>
                  </a:ext>
                </a:extLst>
              </p:cNvPr>
              <p:cNvSpPr txBox="1"/>
              <p:nvPr/>
            </p:nvSpPr>
            <p:spPr bwMode="auto">
              <a:xfrm>
                <a:off x="1112252" y="5155359"/>
                <a:ext cx="77802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強烈暗示：選擇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zh-TW" altLang="en-US" dirty="0">
                        <a:solidFill>
                          <a:srgbClr val="FF0000"/>
                        </a:solidFill>
                      </a:rPr>
                      <m:t>的本徵態</m:t>
                    </m:r>
                  </m:oMath>
                </a14:m>
                <a:r>
                  <a:rPr lang="en-GB" dirty="0" err="1">
                    <a:solidFill>
                      <a:srgbClr val="FF0000"/>
                    </a:solidFill>
                  </a:rPr>
                  <a:t>才是正確的</a:t>
                </a:r>
                <a:r>
                  <a:rPr lang="en-TW">
                    <a:solidFill>
                      <a:srgbClr val="FF0000"/>
                    </a:solidFill>
                  </a:rPr>
                  <a:t>零次</a:t>
                </a:r>
                <a:r>
                  <a:rPr lang="en-GB" dirty="0" err="1">
                    <a:solidFill>
                      <a:srgbClr val="FF0000"/>
                    </a:solidFill>
                  </a:rPr>
                  <a:t>態！而不是原來所選的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/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27AC5FB-B402-1E44-E65B-E1EB73074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2252" y="5155359"/>
                <a:ext cx="7780228" cy="369332"/>
              </a:xfrm>
              <a:prstGeom prst="rect">
                <a:avLst/>
              </a:prstGeom>
              <a:blipFill>
                <a:blip r:embed="rId15"/>
                <a:stretch>
                  <a:fillRect l="-651" t="-117241" r="-163" b="-1724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34DB3A5-356C-1C1A-9F37-0652AB1B6E81}"/>
                  </a:ext>
                </a:extLst>
              </p:cNvPr>
              <p:cNvSpPr txBox="1"/>
              <p:nvPr/>
            </p:nvSpPr>
            <p:spPr bwMode="auto">
              <a:xfrm>
                <a:off x="1205291" y="3478953"/>
                <a:ext cx="41539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對於我們的六個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=1,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=1/2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狀態：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34DB3A5-356C-1C1A-9F37-0652AB1B6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5291" y="3478953"/>
                <a:ext cx="4153972" cy="369332"/>
              </a:xfrm>
              <a:prstGeom prst="rect">
                <a:avLst/>
              </a:prstGeom>
              <a:blipFill>
                <a:blip r:embed="rId16"/>
                <a:stretch>
                  <a:fillRect l="-1529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3F73D4-7955-CBCB-ED0C-C1F0783C1602}"/>
                  </a:ext>
                </a:extLst>
              </p:cNvPr>
              <p:cNvSpPr txBox="1"/>
              <p:nvPr/>
            </p:nvSpPr>
            <p:spPr bwMode="auto">
              <a:xfrm>
                <a:off x="5220072" y="3354064"/>
                <a:ext cx="90308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3F73D4-7955-CBCB-ED0C-C1F0783C1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0072" y="3354064"/>
                <a:ext cx="903081" cy="369332"/>
              </a:xfrm>
              <a:prstGeom prst="rect">
                <a:avLst/>
              </a:prstGeom>
              <a:blipFill>
                <a:blip r:embed="rId17"/>
                <a:stretch>
                  <a:fillRect l="-26389" t="-110000" r="-19444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219183-76D3-1797-4972-61633485D76E}"/>
                  </a:ext>
                </a:extLst>
              </p:cNvPr>
              <p:cNvSpPr txBox="1"/>
              <p:nvPr/>
            </p:nvSpPr>
            <p:spPr bwMode="auto">
              <a:xfrm>
                <a:off x="5228173" y="3761562"/>
                <a:ext cx="89498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219183-76D3-1797-4972-61633485D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28173" y="3761562"/>
                <a:ext cx="894980" cy="369332"/>
              </a:xfrm>
              <a:prstGeom prst="rect">
                <a:avLst/>
              </a:prstGeom>
              <a:blipFill>
                <a:blip r:embed="rId18"/>
                <a:stretch>
                  <a:fillRect l="-28169" t="-106667" r="-19718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E5A1DD5-9830-25B8-1D67-08B0841AA422}"/>
                  </a:ext>
                </a:extLst>
              </p:cNvPr>
              <p:cNvSpPr txBox="1"/>
              <p:nvPr/>
            </p:nvSpPr>
            <p:spPr bwMode="auto">
              <a:xfrm>
                <a:off x="5219999" y="4198125"/>
                <a:ext cx="101259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E5A1DD5-9830-25B8-1D67-08B0841AA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19999" y="4198125"/>
                <a:ext cx="1012598" cy="369332"/>
              </a:xfrm>
              <a:prstGeom prst="rect">
                <a:avLst/>
              </a:prstGeom>
              <a:blipFill>
                <a:blip r:embed="rId19"/>
                <a:stretch>
                  <a:fillRect l="-27160" t="-106667" r="-19753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4516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CEBAB17-EBD3-7612-D376-AF8B15782432}"/>
              </a:ext>
            </a:extLst>
          </p:cNvPr>
          <p:cNvSpPr txBox="1"/>
          <p:nvPr/>
        </p:nvSpPr>
        <p:spPr bwMode="auto">
          <a:xfrm>
            <a:off x="1083326" y="2191843"/>
            <a:ext cx="69773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因此它們的本徵值滿足之前以對易關係推導出來的結果：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">
                <a:extLst>
                  <a:ext uri="{FF2B5EF4-FFF2-40B4-BE49-F238E27FC236}">
                    <a16:creationId xmlns:a16="http://schemas.microsoft.com/office/drawing/2014/main" id="{42DB07AE-A2E0-F976-1896-DD94375067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81268" y="2621852"/>
                <a:ext cx="3205858" cy="41139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𝑗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+1</m:t>
                          </m:r>
                        </m:e>
                      </m:d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ℏ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9" name="文字方塊 2">
                <a:extLst>
                  <a:ext uri="{FF2B5EF4-FFF2-40B4-BE49-F238E27FC236}">
                    <a16:creationId xmlns:a16="http://schemas.microsoft.com/office/drawing/2014/main" id="{42DB07AE-A2E0-F976-1896-DD9437506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81268" y="2621852"/>
                <a:ext cx="3205858" cy="411395"/>
              </a:xfrm>
              <a:prstGeom prst="rect">
                <a:avLst/>
              </a:prstGeom>
              <a:blipFill>
                <a:blip r:embed="rId2"/>
                <a:stretch>
                  <a:fillRect l="-5929" t="-144118" r="-9486" b="-2147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2">
                <a:extLst>
                  <a:ext uri="{FF2B5EF4-FFF2-40B4-BE49-F238E27FC236}">
                    <a16:creationId xmlns:a16="http://schemas.microsoft.com/office/drawing/2014/main" id="{3065736B-76B2-8BE1-769E-A968F84AF0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72504" y="3144642"/>
                <a:ext cx="2494274" cy="41139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𝑧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0" name="文字方塊 2">
                <a:extLst>
                  <a:ext uri="{FF2B5EF4-FFF2-40B4-BE49-F238E27FC236}">
                    <a16:creationId xmlns:a16="http://schemas.microsoft.com/office/drawing/2014/main" id="{3065736B-76B2-8BE1-769E-A968F84AF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2504" y="3144642"/>
                <a:ext cx="2494274" cy="411395"/>
              </a:xfrm>
              <a:prstGeom prst="rect">
                <a:avLst/>
              </a:prstGeom>
              <a:blipFill>
                <a:blip r:embed="rId3"/>
                <a:stretch>
                  <a:fillRect l="-10152" t="-145455" r="-14213" b="-2242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052228A1-65EC-0A13-5EBE-885EA61A078D}"/>
                  </a:ext>
                </a:extLst>
              </p:cNvPr>
              <p:cNvSpPr txBox="1"/>
              <p:nvPr/>
            </p:nvSpPr>
            <p:spPr bwMode="auto">
              <a:xfrm>
                <a:off x="1057981" y="3187290"/>
                <a:ext cx="490793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zh-TW" altLang="en-US" dirty="0"/>
                  <a:t>是自然數或半整數，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5">
                <a:extLst>
                  <a:ext uri="{FF2B5EF4-FFF2-40B4-BE49-F238E27FC236}">
                    <a16:creationId xmlns:a16="http://schemas.microsoft.com/office/drawing/2014/main" id="{052228A1-65EC-0A13-5EBE-885EA61A07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7981" y="3187290"/>
                <a:ext cx="4907935" cy="369332"/>
              </a:xfrm>
              <a:prstGeom prst="rect">
                <a:avLst/>
              </a:prstGeom>
              <a:blipFill>
                <a:blip r:embed="rId4"/>
                <a:stretch>
                  <a:fillRect l="-258" t="-10345" b="-275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8">
                <a:extLst>
                  <a:ext uri="{FF2B5EF4-FFF2-40B4-BE49-F238E27FC236}">
                    <a16:creationId xmlns:a16="http://schemas.microsoft.com/office/drawing/2014/main" id="{5A634CBB-7557-2663-0EC6-F0DBBBAB304D}"/>
                  </a:ext>
                </a:extLst>
              </p:cNvPr>
              <p:cNvSpPr/>
              <p:nvPr/>
            </p:nvSpPr>
            <p:spPr>
              <a:xfrm>
                <a:off x="1114368" y="2621852"/>
                <a:ext cx="4565781" cy="4113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TW" sz="1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sz="1800" dirty="0"/>
                  <a:t>可以有共同的本徵函數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矩形 8">
                <a:extLst>
                  <a:ext uri="{FF2B5EF4-FFF2-40B4-BE49-F238E27FC236}">
                    <a16:creationId xmlns:a16="http://schemas.microsoft.com/office/drawing/2014/main" id="{5A634CBB-7557-2663-0EC6-F0DBBBAB30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368" y="2621852"/>
                <a:ext cx="4565781" cy="411395"/>
              </a:xfrm>
              <a:prstGeom prst="rect">
                <a:avLst/>
              </a:prstGeom>
              <a:blipFill>
                <a:blip r:embed="rId5"/>
                <a:stretch>
                  <a:fillRect t="-144118" b="-2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">
                <a:extLst>
                  <a:ext uri="{FF2B5EF4-FFF2-40B4-BE49-F238E27FC236}">
                    <a16:creationId xmlns:a16="http://schemas.microsoft.com/office/drawing/2014/main" id="{17BF7D6F-F24C-CEF4-3240-091D71D595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9877" y="3615848"/>
                <a:ext cx="3021101" cy="3916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,−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+1,⋯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−1,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2">
                <a:extLst>
                  <a:ext uri="{FF2B5EF4-FFF2-40B4-BE49-F238E27FC236}">
                    <a16:creationId xmlns:a16="http://schemas.microsoft.com/office/drawing/2014/main" id="{17BF7D6F-F24C-CEF4-3240-091D71D59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9877" y="3615848"/>
                <a:ext cx="3021101" cy="391646"/>
              </a:xfrm>
              <a:prstGeom prst="rect">
                <a:avLst/>
              </a:prstGeom>
              <a:blipFill>
                <a:blip r:embed="rId6"/>
                <a:stretch>
                  <a:fillRect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DB5A89-FB01-3A33-E5EE-D3E1213999AF}"/>
                  </a:ext>
                </a:extLst>
              </p:cNvPr>
              <p:cNvSpPr txBox="1"/>
              <p:nvPr/>
            </p:nvSpPr>
            <p:spPr bwMode="auto">
              <a:xfrm>
                <a:off x="6300192" y="413082"/>
                <a:ext cx="981935" cy="31245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𝐽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DB5A89-FB01-3A33-E5EE-D3E121399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0192" y="413082"/>
                <a:ext cx="981935" cy="312458"/>
              </a:xfrm>
              <a:prstGeom prst="rect">
                <a:avLst/>
              </a:prstGeom>
              <a:blipFill>
                <a:blip r:embed="rId7"/>
                <a:stretch>
                  <a:fillRect l="-5063" t="-30769" r="-3797" b="-230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0">
                <a:extLst>
                  <a:ext uri="{FF2B5EF4-FFF2-40B4-BE49-F238E27FC236}">
                    <a16:creationId xmlns:a16="http://schemas.microsoft.com/office/drawing/2014/main" id="{D07F682A-4A5F-C9CF-735E-E1F1D8428DF4}"/>
                  </a:ext>
                </a:extLst>
              </p:cNvPr>
              <p:cNvSpPr/>
              <p:nvPr/>
            </p:nvSpPr>
            <p:spPr>
              <a:xfrm>
                <a:off x="1197171" y="832549"/>
                <a:ext cx="7085350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altLang="zh-TW" sz="1800" i="1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/>
                          </a:rPr>
                          <m:t>,</m:t>
                        </m:r>
                        <m:r>
                          <a:rPr lang="en-US" altLang="zh-TW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i="1">
                        <a:latin typeface="Cambria Math"/>
                      </a:rPr>
                      <m:t>𝑖</m:t>
                    </m:r>
                    <m:r>
                      <a:rPr lang="en-US" altLang="zh-TW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i="1">
                        <a:latin typeface="Cambria Math"/>
                      </a:rPr>
                      <m:t>𝑖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𝑖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6" name="矩形 10">
                <a:extLst>
                  <a:ext uri="{FF2B5EF4-FFF2-40B4-BE49-F238E27FC236}">
                    <a16:creationId xmlns:a16="http://schemas.microsoft.com/office/drawing/2014/main" id="{D07F682A-4A5F-C9CF-735E-E1F1D8428D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171" y="832549"/>
                <a:ext cx="7085350" cy="411010"/>
              </a:xfrm>
              <a:prstGeom prst="rect">
                <a:avLst/>
              </a:prstGeom>
              <a:blipFill>
                <a:blip r:embed="rId8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0">
                <a:extLst>
                  <a:ext uri="{FF2B5EF4-FFF2-40B4-BE49-F238E27FC236}">
                    <a16:creationId xmlns:a16="http://schemas.microsoft.com/office/drawing/2014/main" id="{7E8D99D7-8381-D0D0-584E-DCD26A0A2C67}"/>
                  </a:ext>
                </a:extLst>
              </p:cNvPr>
              <p:cNvSpPr/>
              <p:nvPr/>
            </p:nvSpPr>
            <p:spPr>
              <a:xfrm>
                <a:off x="1197171" y="1336663"/>
                <a:ext cx="1558170" cy="4110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𝑖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𝑧</m:t>
                        </m:r>
                      </m:sub>
                    </m:sSub>
                  </m:oMath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7" name="矩形 10">
                <a:extLst>
                  <a:ext uri="{FF2B5EF4-FFF2-40B4-BE49-F238E27FC236}">
                    <a16:creationId xmlns:a16="http://schemas.microsoft.com/office/drawing/2014/main" id="{7E8D99D7-8381-D0D0-584E-DCD26A0A2C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171" y="1336663"/>
                <a:ext cx="1558170" cy="411010"/>
              </a:xfrm>
              <a:prstGeom prst="rect">
                <a:avLst/>
              </a:prstGeom>
              <a:blipFill>
                <a:blip r:embed="rId9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0">
                <a:extLst>
                  <a:ext uri="{FF2B5EF4-FFF2-40B4-BE49-F238E27FC236}">
                    <a16:creationId xmlns:a16="http://schemas.microsoft.com/office/drawing/2014/main" id="{22664427-5434-F606-4562-FE7BCF88648B}"/>
                  </a:ext>
                </a:extLst>
              </p:cNvPr>
              <p:cNvSpPr/>
              <p:nvPr/>
            </p:nvSpPr>
            <p:spPr>
              <a:xfrm>
                <a:off x="4872504" y="1759032"/>
                <a:ext cx="155817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1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" name="矩形 10">
                <a:extLst>
                  <a:ext uri="{FF2B5EF4-FFF2-40B4-BE49-F238E27FC236}">
                    <a16:creationId xmlns:a16="http://schemas.microsoft.com/office/drawing/2014/main" id="{22664427-5434-F606-4562-FE7BCF8864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504" y="1759032"/>
                <a:ext cx="1558170" cy="369332"/>
              </a:xfrm>
              <a:prstGeom prst="rect">
                <a:avLst/>
              </a:prstGeom>
              <a:blipFill>
                <a:blip r:embed="rId10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CA1B17-81B2-A56B-7D49-97B2FB502509}"/>
                  </a:ext>
                </a:extLst>
              </p:cNvPr>
              <p:cNvSpPr txBox="1"/>
              <p:nvPr/>
            </p:nvSpPr>
            <p:spPr bwMode="auto">
              <a:xfrm>
                <a:off x="1093559" y="1769403"/>
                <a:ext cx="3881003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因此角動量的性質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𝐽</m:t>
                        </m:r>
                      </m:e>
                    </m:acc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都滿足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，例如：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CA1B17-81B2-A56B-7D49-97B2FB502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3559" y="1769403"/>
                <a:ext cx="3881003" cy="402931"/>
              </a:xfrm>
              <a:prstGeom prst="rect">
                <a:avLst/>
              </a:prstGeom>
              <a:blipFill>
                <a:blip r:embed="rId11"/>
                <a:stretch>
                  <a:fillRect l="-977" t="-12500" b="-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459BBE4-DB92-AD29-A512-2171BF220C9E}"/>
              </a:ext>
            </a:extLst>
          </p:cNvPr>
          <p:cNvSpPr txBox="1"/>
          <p:nvPr/>
        </p:nvSpPr>
        <p:spPr bwMode="auto">
          <a:xfrm>
            <a:off x="1114368" y="384645"/>
            <a:ext cx="77203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總角動量，依舊滿足角動量應該滿足的對易關係，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03AF6D-36BE-7183-441F-27775898231A}"/>
                  </a:ext>
                </a:extLst>
              </p:cNvPr>
              <p:cNvSpPr txBox="1"/>
              <p:nvPr/>
            </p:nvSpPr>
            <p:spPr bwMode="auto">
              <a:xfrm>
                <a:off x="1032449" y="4379862"/>
                <a:ext cx="63287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因為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都對易，與它們的和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自然對易：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03AF6D-36BE-7183-441F-277758982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2449" y="4379862"/>
                <a:ext cx="6328717" cy="369332"/>
              </a:xfrm>
              <a:prstGeom prst="rect">
                <a:avLst/>
              </a:prstGeom>
              <a:blipFill>
                <a:blip r:embed="rId12"/>
                <a:stretch>
                  <a:fillRect l="-80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B11A4E-369C-56FF-DE55-BFF154F14ACD}"/>
                  </a:ext>
                </a:extLst>
              </p:cNvPr>
              <p:cNvSpPr txBox="1"/>
              <p:nvPr/>
            </p:nvSpPr>
            <p:spPr bwMode="auto">
              <a:xfrm>
                <a:off x="4488833" y="4876152"/>
                <a:ext cx="141337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B11A4E-369C-56FF-DE55-BFF154F14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88833" y="4876152"/>
                <a:ext cx="1413373" cy="369332"/>
              </a:xfrm>
              <a:prstGeom prst="rect">
                <a:avLst/>
              </a:prstGeom>
              <a:blipFill>
                <a:blip r:embed="rId13"/>
                <a:stretch>
                  <a:fillRect b="-1379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7B96F0A-9DEE-F565-72D1-91973ADB3522}"/>
                  </a:ext>
                </a:extLst>
              </p:cNvPr>
              <p:cNvSpPr txBox="1"/>
              <p:nvPr/>
            </p:nvSpPr>
            <p:spPr bwMode="auto">
              <a:xfrm>
                <a:off x="1074028" y="5366475"/>
                <a:ext cx="232857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同理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也與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對易：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7B96F0A-9DEE-F565-72D1-91973ADB3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028" y="5366475"/>
                <a:ext cx="2328573" cy="369332"/>
              </a:xfrm>
              <a:prstGeom prst="rect">
                <a:avLst/>
              </a:prstGeom>
              <a:blipFill>
                <a:blip r:embed="rId14"/>
                <a:stretch>
                  <a:fillRect l="-217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418FD8-352D-AAC8-2E1D-1E7E5CDF1F93}"/>
                  </a:ext>
                </a:extLst>
              </p:cNvPr>
              <p:cNvSpPr txBox="1"/>
              <p:nvPr/>
            </p:nvSpPr>
            <p:spPr bwMode="auto">
              <a:xfrm>
                <a:off x="1057981" y="4851438"/>
                <a:ext cx="238483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418FD8-352D-AAC8-2E1D-1E7E5CDF1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7981" y="4851438"/>
                <a:ext cx="2384836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ight Arrow 19">
            <a:extLst>
              <a:ext uri="{FF2B5EF4-FFF2-40B4-BE49-F238E27FC236}">
                <a16:creationId xmlns:a16="http://schemas.microsoft.com/office/drawing/2014/main" id="{898B8E8E-FBB3-2CCC-0BF2-D81DCAC45CC9}"/>
              </a:ext>
            </a:extLst>
          </p:cNvPr>
          <p:cNvSpPr/>
          <p:nvPr/>
        </p:nvSpPr>
        <p:spPr>
          <a:xfrm>
            <a:off x="3717360" y="4934706"/>
            <a:ext cx="437620" cy="1964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7363D1-16DB-0A2D-C44B-DFF400E5C872}"/>
                  </a:ext>
                </a:extLst>
              </p:cNvPr>
              <p:cNvSpPr txBox="1"/>
              <p:nvPr/>
            </p:nvSpPr>
            <p:spPr bwMode="auto">
              <a:xfrm>
                <a:off x="4488833" y="5316174"/>
                <a:ext cx="141337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7363D1-16DB-0A2D-C44B-DFF400E5C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88833" y="5316174"/>
                <a:ext cx="1413373" cy="369332"/>
              </a:xfrm>
              <a:prstGeom prst="rect">
                <a:avLst/>
              </a:prstGeom>
              <a:blipFill>
                <a:blip r:embed="rId16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10">
                <a:extLst>
                  <a:ext uri="{FF2B5EF4-FFF2-40B4-BE49-F238E27FC236}">
                    <a16:creationId xmlns:a16="http://schemas.microsoft.com/office/drawing/2014/main" id="{6D5E036A-8164-CFD4-8793-D3C2988E8E72}"/>
                  </a:ext>
                </a:extLst>
              </p:cNvPr>
              <p:cNvSpPr/>
              <p:nvPr/>
            </p:nvSpPr>
            <p:spPr>
              <a:xfrm>
                <a:off x="4488833" y="5804338"/>
                <a:ext cx="155817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/>
                              </a:rPr>
                              <m:t>,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180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22" name="矩形 10">
                <a:extLst>
                  <a:ext uri="{FF2B5EF4-FFF2-40B4-BE49-F238E27FC236}">
                    <a16:creationId xmlns:a16="http://schemas.microsoft.com/office/drawing/2014/main" id="{6D5E036A-8164-CFD4-8793-D3C2988E8E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833" y="5804338"/>
                <a:ext cx="1558170" cy="369332"/>
              </a:xfrm>
              <a:prstGeom prst="rect">
                <a:avLst/>
              </a:prstGeom>
              <a:blipFill>
                <a:blip r:embed="rId17"/>
                <a:stretch>
                  <a:fillRect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EED90DA-E2E5-64C3-617E-2BE6FBE6AEFB}"/>
              </a:ext>
            </a:extLst>
          </p:cNvPr>
          <p:cNvSpPr txBox="1"/>
          <p:nvPr/>
        </p:nvSpPr>
        <p:spPr bwMode="auto">
          <a:xfrm>
            <a:off x="1087995" y="5816103"/>
            <a:ext cx="20541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而且已知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9BDF4A-7824-4D49-D6B6-F78BE6D53EA0}"/>
                  </a:ext>
                </a:extLst>
              </p:cNvPr>
              <p:cNvSpPr txBox="1"/>
              <p:nvPr/>
            </p:nvSpPr>
            <p:spPr bwMode="auto">
              <a:xfrm>
                <a:off x="1093559" y="6228676"/>
                <a:ext cx="3581272" cy="404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因此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是與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對易的，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9BDF4A-7824-4D49-D6B6-F78BE6D53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3559" y="6228676"/>
                <a:ext cx="3581272" cy="404791"/>
              </a:xfrm>
              <a:prstGeom prst="rect">
                <a:avLst/>
              </a:prstGeom>
              <a:blipFill>
                <a:blip r:embed="rId18"/>
                <a:stretch>
                  <a:fillRect l="-1056" t="-12121" b="-21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075DC5F-2D66-F202-FBE8-849F3CE88789}"/>
                  </a:ext>
                </a:extLst>
              </p:cNvPr>
              <p:cNvSpPr txBox="1"/>
              <p:nvPr/>
            </p:nvSpPr>
            <p:spPr bwMode="auto">
              <a:xfrm>
                <a:off x="4488833" y="6252070"/>
                <a:ext cx="1584176" cy="42704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</m:acc>
                          <m: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075DC5F-2D66-F202-FBE8-849F3CE88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88833" y="6252070"/>
                <a:ext cx="1584176" cy="427040"/>
              </a:xfrm>
              <a:prstGeom prst="rect">
                <a:avLst/>
              </a:prstGeom>
              <a:blipFill>
                <a:blip r:embed="rId19"/>
                <a:stretch>
                  <a:fillRect t="-11429" b="-57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659F3226-2127-9F05-2FCE-C74CB5ED775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6828" b="21176"/>
          <a:stretch/>
        </p:blipFill>
        <p:spPr>
          <a:xfrm>
            <a:off x="6548352" y="3737305"/>
            <a:ext cx="2392760" cy="207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3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  <p:bldP spid="12" grpId="0"/>
      <p:bldP spid="13" grpId="0" animBg="1"/>
      <p:bldP spid="2" grpId="0" animBg="1"/>
      <p:bldP spid="3" grpId="0"/>
      <p:bldP spid="5" grpId="0"/>
      <p:bldP spid="6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0BC6D7-1E3A-2A5A-ECB2-E3CEB09B5F66}"/>
                  </a:ext>
                </a:extLst>
              </p:cNvPr>
              <p:cNvSpPr txBox="1"/>
              <p:nvPr/>
            </p:nvSpPr>
            <p:spPr bwMode="auto">
              <a:xfrm>
                <a:off x="2699430" y="2756230"/>
                <a:ext cx="141337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0BC6D7-1E3A-2A5A-ECB2-E3CEB09B5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99430" y="2756230"/>
                <a:ext cx="1413373" cy="369332"/>
              </a:xfrm>
              <a:prstGeom prst="rect">
                <a:avLst/>
              </a:prstGeom>
              <a:blipFill>
                <a:blip r:embed="rId2"/>
                <a:stretch>
                  <a:fillRect b="-96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7C25FC-5F3E-3EBF-6471-0BC512718D69}"/>
                  </a:ext>
                </a:extLst>
              </p:cNvPr>
              <p:cNvSpPr txBox="1"/>
              <p:nvPr/>
            </p:nvSpPr>
            <p:spPr bwMode="auto">
              <a:xfrm>
                <a:off x="1036340" y="2756230"/>
                <a:ext cx="141337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7C25FC-5F3E-3EBF-6471-0BC512718D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6340" y="2756230"/>
                <a:ext cx="1413373" cy="369332"/>
              </a:xfrm>
              <a:prstGeom prst="rect">
                <a:avLst/>
              </a:prstGeom>
              <a:blipFill>
                <a:blip r:embed="rId3"/>
                <a:stretch>
                  <a:fillRect b="-96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C8FEE0-CD75-5BA7-472D-5CDBBCB20688}"/>
                  </a:ext>
                </a:extLst>
              </p:cNvPr>
              <p:cNvSpPr txBox="1"/>
              <p:nvPr/>
            </p:nvSpPr>
            <p:spPr bwMode="auto">
              <a:xfrm>
                <a:off x="1008419" y="354513"/>
                <a:ext cx="6328717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因為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都對易，自然也與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對易：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C8FEE0-CD75-5BA7-472D-5CDBBCB206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8419" y="354513"/>
                <a:ext cx="6328717" cy="391261"/>
              </a:xfrm>
              <a:prstGeom prst="rect">
                <a:avLst/>
              </a:prstGeom>
              <a:blipFill>
                <a:blip r:embed="rId4"/>
                <a:stretch>
                  <a:fillRect l="-802"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2BA00C-BD68-A938-BCCA-A5EBC7528C69}"/>
                  </a:ext>
                </a:extLst>
              </p:cNvPr>
              <p:cNvSpPr txBox="1"/>
              <p:nvPr/>
            </p:nvSpPr>
            <p:spPr bwMode="auto">
              <a:xfrm>
                <a:off x="1095569" y="866550"/>
                <a:ext cx="141337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2BA00C-BD68-A938-BCCA-A5EBC7528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5569" y="866550"/>
                <a:ext cx="1413373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EC336C2-10CE-57FC-5A57-DA05DE62BF17}"/>
                  </a:ext>
                </a:extLst>
              </p:cNvPr>
              <p:cNvSpPr txBox="1"/>
              <p:nvPr/>
            </p:nvSpPr>
            <p:spPr bwMode="auto">
              <a:xfrm>
                <a:off x="1008419" y="1352345"/>
                <a:ext cx="3059525" cy="391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同理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也與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對易：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EC336C2-10CE-57FC-5A57-DA05DE62B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8419" y="1352345"/>
                <a:ext cx="3059525" cy="391261"/>
              </a:xfrm>
              <a:prstGeom prst="rect">
                <a:avLst/>
              </a:prstGeom>
              <a:blipFill>
                <a:blip r:embed="rId6"/>
                <a:stretch>
                  <a:fillRect l="-1653"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ight Arrow 18">
            <a:extLst>
              <a:ext uri="{FF2B5EF4-FFF2-40B4-BE49-F238E27FC236}">
                <a16:creationId xmlns:a16="http://schemas.microsoft.com/office/drawing/2014/main" id="{78FB09D0-B1AA-B688-0925-7A881E723EC5}"/>
              </a:ext>
            </a:extLst>
          </p:cNvPr>
          <p:cNvSpPr/>
          <p:nvPr/>
        </p:nvSpPr>
        <p:spPr>
          <a:xfrm>
            <a:off x="2637355" y="968200"/>
            <a:ext cx="437620" cy="1964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3A67A6-9F39-25E3-2703-DD30FE15E160}"/>
                  </a:ext>
                </a:extLst>
              </p:cNvPr>
              <p:cNvSpPr txBox="1"/>
              <p:nvPr/>
            </p:nvSpPr>
            <p:spPr bwMode="auto">
              <a:xfrm>
                <a:off x="1089855" y="1817347"/>
                <a:ext cx="1413373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3A67A6-9F39-25E3-2703-DD30FE15E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9855" y="1817347"/>
                <a:ext cx="1413373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9BE7E9-C0A7-1FC6-623F-BB98B92C0478}"/>
                  </a:ext>
                </a:extLst>
              </p:cNvPr>
              <p:cNvSpPr txBox="1"/>
              <p:nvPr/>
            </p:nvSpPr>
            <p:spPr bwMode="auto">
              <a:xfrm>
                <a:off x="3445476" y="860911"/>
                <a:ext cx="1413373" cy="4110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9BE7E9-C0A7-1FC6-623F-BB98B92C0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45476" y="860911"/>
                <a:ext cx="1413373" cy="411010"/>
              </a:xfrm>
              <a:prstGeom prst="rect">
                <a:avLst/>
              </a:prstGeom>
              <a:blipFill>
                <a:blip r:embed="rId8"/>
                <a:stretch>
                  <a:fillRect b="-29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9A30585-A39A-61DA-7B29-AA280DBB77A6}"/>
                  </a:ext>
                </a:extLst>
              </p:cNvPr>
              <p:cNvSpPr txBox="1"/>
              <p:nvPr/>
            </p:nvSpPr>
            <p:spPr bwMode="auto">
              <a:xfrm>
                <a:off x="3445476" y="1773241"/>
                <a:ext cx="1431628" cy="41101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9A30585-A39A-61DA-7B29-AA280DBB77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45476" y="1773241"/>
                <a:ext cx="1431628" cy="411010"/>
              </a:xfrm>
              <a:prstGeom prst="rect">
                <a:avLst/>
              </a:prstGeom>
              <a:blipFill>
                <a:blip r:embed="rId9"/>
                <a:stretch>
                  <a:fillRect b="-606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8A1F55E-CB33-F5E6-C8DB-00B3C486F071}"/>
                  </a:ext>
                </a:extLst>
              </p:cNvPr>
              <p:cNvSpPr txBox="1"/>
              <p:nvPr/>
            </p:nvSpPr>
            <p:spPr bwMode="auto">
              <a:xfrm>
                <a:off x="1037297" y="3598778"/>
                <a:ext cx="1656184" cy="42704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8A1F55E-CB33-F5E6-C8DB-00B3C486F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7297" y="3598778"/>
                <a:ext cx="1656184" cy="427040"/>
              </a:xfrm>
              <a:prstGeom prst="rect">
                <a:avLst/>
              </a:prstGeom>
              <a:blipFill>
                <a:blip r:embed="rId10"/>
                <a:stretch>
                  <a:fillRect t="-11765" b="-29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3723918-F380-156E-0FA3-4F54F26507FA}"/>
                  </a:ext>
                </a:extLst>
              </p:cNvPr>
              <p:cNvSpPr txBox="1"/>
              <p:nvPr/>
            </p:nvSpPr>
            <p:spPr bwMode="auto">
              <a:xfrm>
                <a:off x="5378459" y="2628436"/>
                <a:ext cx="2631660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3723918-F380-156E-0FA3-4F54F2650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8459" y="2628436"/>
                <a:ext cx="2631660" cy="610936"/>
              </a:xfrm>
              <a:prstGeom prst="rect">
                <a:avLst/>
              </a:prstGeom>
              <a:blipFill>
                <a:blip r:embed="rId11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3CD2457-A897-816E-63AB-F0DC2CB0D778}"/>
                  </a:ext>
                </a:extLst>
              </p:cNvPr>
              <p:cNvSpPr txBox="1"/>
              <p:nvPr/>
            </p:nvSpPr>
            <p:spPr bwMode="auto">
              <a:xfrm>
                <a:off x="960388" y="5156538"/>
                <a:ext cx="7223224" cy="41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</a:rPr>
                  <a:t>改用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m:rPr>
                        <m:nor/>
                      </m:rPr>
                      <a:rPr lang="zh-TW" altLang="en-US" dirty="0">
                        <a:solidFill>
                          <a:srgbClr val="FF0000"/>
                        </a:solidFill>
                      </a:rPr>
                      <m:t>的本徵態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取代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acc>
                      <m:accPr>
                        <m:chr m:val="⃗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就是對角化的！</a:t>
                </a:r>
                <a:endParaRPr lang="en-TW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3CD2457-A897-816E-63AB-F0DC2CB0D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0388" y="5156538"/>
                <a:ext cx="7223224" cy="411395"/>
              </a:xfrm>
              <a:prstGeom prst="rect">
                <a:avLst/>
              </a:prstGeom>
              <a:blipFill>
                <a:blip r:embed="rId12"/>
                <a:stretch>
                  <a:fillRect l="-702" t="-148485" b="-221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46B9DC1-3274-EE10-69DC-DDA27CA8153A}"/>
                  </a:ext>
                </a:extLst>
              </p:cNvPr>
              <p:cNvSpPr txBox="1"/>
              <p:nvPr/>
            </p:nvSpPr>
            <p:spPr bwMode="auto">
              <a:xfrm>
                <a:off x="954948" y="5611983"/>
                <a:ext cx="7746596" cy="411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因為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與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都對易，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也是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！這才是適當的零次項。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46B9DC1-3274-EE10-69DC-DDA27CA81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4948" y="5611983"/>
                <a:ext cx="7746596" cy="411395"/>
              </a:xfrm>
              <a:prstGeom prst="rect">
                <a:avLst/>
              </a:prstGeom>
              <a:blipFill>
                <a:blip r:embed="rId13"/>
                <a:stretch>
                  <a:fillRect l="-656" t="-148485" r="-492" b="-221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FCAF21C-E5D3-0F90-B871-8C68A56E5EC0}"/>
                  </a:ext>
                </a:extLst>
              </p:cNvPr>
              <p:cNvSpPr txBox="1"/>
              <p:nvPr/>
            </p:nvSpPr>
            <p:spPr bwMode="auto">
              <a:xfrm>
                <a:off x="1036340" y="4480507"/>
                <a:ext cx="1584176" cy="42704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𝐿</m:t>
                              </m:r>
                            </m:e>
                          </m:acc>
                          <m: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FCAF21C-E5D3-0F90-B871-8C68A56E5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6340" y="4480507"/>
                <a:ext cx="1584176" cy="427040"/>
              </a:xfrm>
              <a:prstGeom prst="rect">
                <a:avLst/>
              </a:prstGeom>
              <a:blipFill>
                <a:blip r:embed="rId14"/>
                <a:stretch>
                  <a:fillRect t="-11429" b="-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ight Arrow 33">
            <a:extLst>
              <a:ext uri="{FF2B5EF4-FFF2-40B4-BE49-F238E27FC236}">
                <a16:creationId xmlns:a16="http://schemas.microsoft.com/office/drawing/2014/main" id="{76B56318-E49F-E461-210E-DADE3E84C4F0}"/>
              </a:ext>
            </a:extLst>
          </p:cNvPr>
          <p:cNvSpPr/>
          <p:nvPr/>
        </p:nvSpPr>
        <p:spPr>
          <a:xfrm>
            <a:off x="2693481" y="1933311"/>
            <a:ext cx="437620" cy="1964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B96865-4A93-1AC8-D238-CC7E3D383979}"/>
              </a:ext>
            </a:extLst>
          </p:cNvPr>
          <p:cNvSpPr txBox="1"/>
          <p:nvPr/>
        </p:nvSpPr>
        <p:spPr bwMode="auto">
          <a:xfrm>
            <a:off x="1036340" y="2350177"/>
            <a:ext cx="18198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ABBA75-3BB7-48F9-C616-0A55E4A62D72}"/>
              </a:ext>
            </a:extLst>
          </p:cNvPr>
          <p:cNvSpPr txBox="1"/>
          <p:nvPr/>
        </p:nvSpPr>
        <p:spPr bwMode="auto">
          <a:xfrm>
            <a:off x="1036340" y="3199303"/>
            <a:ext cx="18198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可以確認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B4E0C8-16E3-952A-F845-E70DD7D78E22}"/>
              </a:ext>
            </a:extLst>
          </p:cNvPr>
          <p:cNvSpPr txBox="1"/>
          <p:nvPr/>
        </p:nvSpPr>
        <p:spPr bwMode="auto">
          <a:xfrm>
            <a:off x="1089855" y="4055961"/>
            <a:ext cx="19038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已知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84B3A4-25CE-840F-43C6-509F95473BA7}"/>
                  </a:ext>
                </a:extLst>
              </p:cNvPr>
              <p:cNvSpPr txBox="1"/>
              <p:nvPr/>
            </p:nvSpPr>
            <p:spPr bwMode="auto">
              <a:xfrm>
                <a:off x="985550" y="6097849"/>
                <a:ext cx="797893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與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err="1"/>
                  <a:t>可以有共同本徵態，因此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的大小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=1,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=1/2</m:t>
                    </m:r>
                  </m:oMath>
                </a14:m>
                <a:r>
                  <a:rPr lang="en-US" dirty="0"/>
                  <a:t>可繼續維持。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84B3A4-25CE-840F-43C6-509F95473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5550" y="6097849"/>
                <a:ext cx="7978937" cy="369332"/>
              </a:xfrm>
              <a:prstGeom prst="rect">
                <a:avLst/>
              </a:prstGeom>
              <a:blipFill>
                <a:blip r:embed="rId15"/>
                <a:stretch>
                  <a:fillRect t="-6667" r="-159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06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7" grpId="0"/>
      <p:bldP spid="20" grpId="0" animBg="1"/>
      <p:bldP spid="23" grpId="0" animBg="1"/>
      <p:bldP spid="24" grpId="0" animBg="1"/>
      <p:bldP spid="27" grpId="0" animBg="1"/>
      <p:bldP spid="30" grpId="0"/>
      <p:bldP spid="31" grpId="0"/>
      <p:bldP spid="33" grpId="0" animBg="1"/>
      <p:bldP spid="34" grpId="0" animBg="1"/>
      <p:bldP spid="35" grpId="0"/>
      <p:bldP spid="36" grpId="0"/>
      <p:bldP spid="37" grpId="0"/>
      <p:bldP spid="5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24358</TotalTime>
  <Words>2630</Words>
  <Application>Microsoft Office PowerPoint</Application>
  <PresentationFormat>如螢幕大小 (4:3)</PresentationFormat>
  <Paragraphs>373</Paragraphs>
  <Slides>54</Slides>
  <Notes>2</Notes>
  <HiddenSlides>29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55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1042</cp:revision>
  <dcterms:created xsi:type="dcterms:W3CDTF">2008-03-17T12:32:20Z</dcterms:created>
  <dcterms:modified xsi:type="dcterms:W3CDTF">2024-05-12T03:54:08Z</dcterms:modified>
</cp:coreProperties>
</file>