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handoutMasterIdLst>
    <p:handoutMasterId r:id="rId72"/>
  </p:handoutMasterIdLst>
  <p:sldIdLst>
    <p:sldId id="564" r:id="rId2"/>
    <p:sldId id="1882" r:id="rId3"/>
    <p:sldId id="1856" r:id="rId4"/>
    <p:sldId id="1898" r:id="rId5"/>
    <p:sldId id="1870" r:id="rId6"/>
    <p:sldId id="1883" r:id="rId7"/>
    <p:sldId id="1858" r:id="rId8"/>
    <p:sldId id="1884" r:id="rId9"/>
    <p:sldId id="1885" r:id="rId10"/>
    <p:sldId id="1859" r:id="rId11"/>
    <p:sldId id="1860" r:id="rId12"/>
    <p:sldId id="1861" r:id="rId13"/>
    <p:sldId id="1862" r:id="rId14"/>
    <p:sldId id="1863" r:id="rId15"/>
    <p:sldId id="1864" r:id="rId16"/>
    <p:sldId id="1865" r:id="rId17"/>
    <p:sldId id="1866" r:id="rId18"/>
    <p:sldId id="1867" r:id="rId19"/>
    <p:sldId id="1868" r:id="rId20"/>
    <p:sldId id="1895" r:id="rId21"/>
    <p:sldId id="1869" r:id="rId22"/>
    <p:sldId id="1880" r:id="rId23"/>
    <p:sldId id="1881" r:id="rId24"/>
    <p:sldId id="1890" r:id="rId25"/>
    <p:sldId id="338" r:id="rId26"/>
    <p:sldId id="332" r:id="rId27"/>
    <p:sldId id="1894" r:id="rId28"/>
    <p:sldId id="497" r:id="rId29"/>
    <p:sldId id="498" r:id="rId30"/>
    <p:sldId id="334" r:id="rId31"/>
    <p:sldId id="335" r:id="rId32"/>
    <p:sldId id="345" r:id="rId33"/>
    <p:sldId id="528" r:id="rId34"/>
    <p:sldId id="1899" r:id="rId35"/>
    <p:sldId id="1889" r:id="rId36"/>
    <p:sldId id="575" r:id="rId37"/>
    <p:sldId id="594" r:id="rId38"/>
    <p:sldId id="565" r:id="rId39"/>
    <p:sldId id="579" r:id="rId40"/>
    <p:sldId id="581" r:id="rId41"/>
    <p:sldId id="1897" r:id="rId42"/>
    <p:sldId id="1796" r:id="rId43"/>
    <p:sldId id="1798" r:id="rId44"/>
    <p:sldId id="1797" r:id="rId45"/>
    <p:sldId id="588" r:id="rId46"/>
    <p:sldId id="589" r:id="rId47"/>
    <p:sldId id="1892" r:id="rId48"/>
    <p:sldId id="591" r:id="rId49"/>
    <p:sldId id="1780" r:id="rId50"/>
    <p:sldId id="584" r:id="rId51"/>
    <p:sldId id="587" r:id="rId52"/>
    <p:sldId id="592" r:id="rId53"/>
    <p:sldId id="1896" r:id="rId54"/>
    <p:sldId id="1901" r:id="rId55"/>
    <p:sldId id="1902" r:id="rId56"/>
    <p:sldId id="1826" r:id="rId57"/>
    <p:sldId id="1792" r:id="rId58"/>
    <p:sldId id="1793" r:id="rId59"/>
    <p:sldId id="1854" r:id="rId60"/>
    <p:sldId id="361" r:id="rId61"/>
    <p:sldId id="1886" r:id="rId62"/>
    <p:sldId id="1888" r:id="rId63"/>
    <p:sldId id="1787" r:id="rId64"/>
    <p:sldId id="1783" r:id="rId65"/>
    <p:sldId id="1784" r:id="rId66"/>
    <p:sldId id="1785" r:id="rId67"/>
    <p:sldId id="1786" r:id="rId68"/>
    <p:sldId id="1781" r:id="rId69"/>
    <p:sldId id="1782" r:id="rId70"/>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extLst>
    <p:ext uri="{EFAFB233-063F-42B5-8137-9DF3F51BA10A}">
      <p15:sldGuideLst xmlns:p15="http://schemas.microsoft.com/office/powerpoint/2012/main">
        <p15:guide id="1" orient="horz" pos="2478"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CC3399"/>
    <a:srgbClr val="66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78"/>
    <p:restoredTop sz="96197" autoAdjust="0"/>
  </p:normalViewPr>
  <p:slideViewPr>
    <p:cSldViewPr>
      <p:cViewPr varScale="1">
        <p:scale>
          <a:sx n="124" d="100"/>
          <a:sy n="124" d="100"/>
        </p:scale>
        <p:origin x="1192" y="168"/>
      </p:cViewPr>
      <p:guideLst>
        <p:guide orient="horz" pos="2478"/>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新細明體" pitchFamily="18" charset="-120"/>
              </a:defRPr>
            </a:lvl1pPr>
          </a:lstStyle>
          <a:p>
            <a:pPr>
              <a:defRPr/>
            </a:pPr>
            <a:endParaRPr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ea typeface="新細明體" pitchFamily="18" charset="-120"/>
              </a:defRPr>
            </a:lvl1pPr>
          </a:lstStyle>
          <a:p>
            <a:pPr>
              <a:defRPr/>
            </a:pPr>
            <a:fld id="{2F0E8003-1474-4B8E-940D-84CB7D9A8EA3}" type="datetimeFigureOut">
              <a:rPr lang="zh-TW" altLang="en-US"/>
              <a:pPr>
                <a:defRPr/>
              </a:pPr>
              <a:t>2024/5/16</a:t>
            </a:fld>
            <a:endParaRPr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ea typeface="新細明體" pitchFamily="18" charset="-120"/>
              </a:defRPr>
            </a:lvl1pPr>
          </a:lstStyle>
          <a:p>
            <a:pPr>
              <a:defRPr/>
            </a:pPr>
            <a:endParaRPr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ea typeface="新細明體" pitchFamily="18" charset="-120"/>
              </a:defRPr>
            </a:lvl1pPr>
          </a:lstStyle>
          <a:p>
            <a:pPr>
              <a:defRPr/>
            </a:pPr>
            <a:fld id="{8799E8D5-88C0-4892-BDA7-B863EB089358}" type="slidenum">
              <a:rPr lang="zh-TW" altLang="en-US"/>
              <a:pPr>
                <a:defRPr/>
              </a:pPr>
              <a:t>‹#›</a:t>
            </a:fld>
            <a:endParaRPr lang="zh-TW" altLang="en-US"/>
          </a:p>
        </p:txBody>
      </p:sp>
    </p:spTree>
    <p:extLst>
      <p:ext uri="{BB962C8B-B14F-4D97-AF65-F5344CB8AC3E}">
        <p14:creationId xmlns:p14="http://schemas.microsoft.com/office/powerpoint/2010/main" val="25914264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新細明體" pitchFamily="18" charset="-120"/>
              </a:defRPr>
            </a:lvl1pPr>
          </a:lstStyle>
          <a:p>
            <a:pPr>
              <a:defRPr/>
            </a:pPr>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ea typeface="新細明體" pitchFamily="18" charset="-120"/>
              </a:defRPr>
            </a:lvl1pPr>
          </a:lstStyle>
          <a:p>
            <a:pPr>
              <a:defRPr/>
            </a:pPr>
            <a:fld id="{6B0C9555-E961-4F69-ACA4-79C5FA72A480}" type="datetimeFigureOut">
              <a:rPr lang="zh-TW" altLang="en-US"/>
              <a:pPr>
                <a:defRPr/>
              </a:pPr>
              <a:t>2024/5/16</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新細明體" pitchFamily="18" charset="-120"/>
              </a:defRPr>
            </a:lvl1pPr>
          </a:lstStyle>
          <a:p>
            <a:pPr>
              <a:defRPr/>
            </a:pPr>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ea typeface="新細明體" pitchFamily="18" charset="-120"/>
              </a:defRPr>
            </a:lvl1pPr>
          </a:lstStyle>
          <a:p>
            <a:pPr>
              <a:defRPr/>
            </a:pPr>
            <a:fld id="{2D7E969D-132A-4D59-8EC3-AD32CABFE40F}" type="slidenum">
              <a:rPr lang="zh-TW" altLang="en-US"/>
              <a:pPr>
                <a:defRPr/>
              </a:pPr>
              <a:t>‹#›</a:t>
            </a:fld>
            <a:endParaRPr lang="zh-TW" altLang="en-US"/>
          </a:p>
        </p:txBody>
      </p:sp>
    </p:spTree>
    <p:extLst>
      <p:ext uri="{BB962C8B-B14F-4D97-AF65-F5344CB8AC3E}">
        <p14:creationId xmlns:p14="http://schemas.microsoft.com/office/powerpoint/2010/main" val="27486058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3DFA44C2-06D8-43FF-A9AF-440150451A37}" type="datetimeFigureOut">
              <a:rPr lang="zh-TW" altLang="en-US"/>
              <a:pPr>
                <a:defRPr/>
              </a:pPr>
              <a:t>2024/5/16</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D8D53DD8-5C54-42B9-A2D9-B349CC4D3FE7}" type="slidenum">
              <a:rPr lang="zh-TW" altLang="en-US"/>
              <a:pPr>
                <a:defRPr/>
              </a:pPr>
              <a:t>‹#›</a:t>
            </a:fld>
            <a:endParaRPr lang="zh-TW" altLang="en-US"/>
          </a:p>
        </p:txBody>
      </p:sp>
    </p:spTree>
    <p:extLst>
      <p:ext uri="{BB962C8B-B14F-4D97-AF65-F5344CB8AC3E}">
        <p14:creationId xmlns:p14="http://schemas.microsoft.com/office/powerpoint/2010/main" val="832925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1B0070E7-AD48-4024-954A-7A0ECBB641BF}" type="datetimeFigureOut">
              <a:rPr lang="zh-TW" altLang="en-US"/>
              <a:pPr>
                <a:defRPr/>
              </a:pPr>
              <a:t>2024/5/16</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ACC28289-0223-4D07-939A-CE42C3A48620}" type="slidenum">
              <a:rPr lang="zh-TW" altLang="en-US"/>
              <a:pPr>
                <a:defRPr/>
              </a:pPr>
              <a:t>‹#›</a:t>
            </a:fld>
            <a:endParaRPr lang="zh-TW" altLang="en-US"/>
          </a:p>
        </p:txBody>
      </p:sp>
    </p:spTree>
    <p:extLst>
      <p:ext uri="{BB962C8B-B14F-4D97-AF65-F5344CB8AC3E}">
        <p14:creationId xmlns:p14="http://schemas.microsoft.com/office/powerpoint/2010/main" val="1051949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C48ED59D-86BC-49FD-B825-082C079FB64A}" type="datetimeFigureOut">
              <a:rPr lang="zh-TW" altLang="en-US"/>
              <a:pPr>
                <a:defRPr/>
              </a:pPr>
              <a:t>2024/5/16</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895E6B9A-1CD7-41FE-9B0E-446E3ABAC7D9}" type="slidenum">
              <a:rPr lang="zh-TW" altLang="en-US"/>
              <a:pPr>
                <a:defRPr/>
              </a:pPr>
              <a:t>‹#›</a:t>
            </a:fld>
            <a:endParaRPr lang="zh-TW" altLang="en-US"/>
          </a:p>
        </p:txBody>
      </p:sp>
    </p:spTree>
    <p:extLst>
      <p:ext uri="{BB962C8B-B14F-4D97-AF65-F5344CB8AC3E}">
        <p14:creationId xmlns:p14="http://schemas.microsoft.com/office/powerpoint/2010/main" val="4012193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E93973E9-25B0-4E2E-BAAE-455E95DB67F0}" type="datetimeFigureOut">
              <a:rPr lang="zh-TW" altLang="en-US"/>
              <a:pPr>
                <a:defRPr/>
              </a:pPr>
              <a:t>2024/5/16</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249817C8-31D5-4801-B1B3-1FAA39DF877A}" type="slidenum">
              <a:rPr lang="zh-TW" altLang="en-US"/>
              <a:pPr>
                <a:defRPr/>
              </a:pPr>
              <a:t>‹#›</a:t>
            </a:fld>
            <a:endParaRPr lang="zh-TW" altLang="en-US"/>
          </a:p>
        </p:txBody>
      </p:sp>
    </p:spTree>
    <p:extLst>
      <p:ext uri="{BB962C8B-B14F-4D97-AF65-F5344CB8AC3E}">
        <p14:creationId xmlns:p14="http://schemas.microsoft.com/office/powerpoint/2010/main" val="2952999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DA0E8E49-37CB-46EF-BCAC-1DE3216CA0BA}" type="datetimeFigureOut">
              <a:rPr lang="zh-TW" altLang="en-US"/>
              <a:pPr>
                <a:defRPr/>
              </a:pPr>
              <a:t>2024/5/16</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0FBD286A-F7CE-4EE9-A765-A1A1E196A5F6}" type="slidenum">
              <a:rPr lang="zh-TW" altLang="en-US"/>
              <a:pPr>
                <a:defRPr/>
              </a:pPr>
              <a:t>‹#›</a:t>
            </a:fld>
            <a:endParaRPr lang="zh-TW" altLang="en-US"/>
          </a:p>
        </p:txBody>
      </p:sp>
    </p:spTree>
    <p:extLst>
      <p:ext uri="{BB962C8B-B14F-4D97-AF65-F5344CB8AC3E}">
        <p14:creationId xmlns:p14="http://schemas.microsoft.com/office/powerpoint/2010/main" val="4166060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83923B38-7037-466F-BA37-D70B43316A1B}" type="datetimeFigureOut">
              <a:rPr lang="zh-TW" altLang="en-US"/>
              <a:pPr>
                <a:defRPr/>
              </a:pPr>
              <a:t>2024/5/16</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FE6B93C2-0A05-4449-AC77-ED2FD2FD8B73}" type="slidenum">
              <a:rPr lang="zh-TW" altLang="en-US"/>
              <a:pPr>
                <a:defRPr/>
              </a:pPr>
              <a:t>‹#›</a:t>
            </a:fld>
            <a:endParaRPr lang="zh-TW" altLang="en-US"/>
          </a:p>
        </p:txBody>
      </p:sp>
    </p:spTree>
    <p:extLst>
      <p:ext uri="{BB962C8B-B14F-4D97-AF65-F5344CB8AC3E}">
        <p14:creationId xmlns:p14="http://schemas.microsoft.com/office/powerpoint/2010/main" val="1629558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31C288EF-1A6C-4C60-BE16-DB4D13EFD62F}" type="datetimeFigureOut">
              <a:rPr lang="zh-TW" altLang="en-US"/>
              <a:pPr>
                <a:defRPr/>
              </a:pPr>
              <a:t>2024/5/16</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79F4AB37-46D5-4BE7-98B8-3D0D1B444916}" type="slidenum">
              <a:rPr lang="zh-TW" altLang="en-US"/>
              <a:pPr>
                <a:defRPr/>
              </a:pPr>
              <a:t>‹#›</a:t>
            </a:fld>
            <a:endParaRPr lang="zh-TW" altLang="en-US"/>
          </a:p>
        </p:txBody>
      </p:sp>
    </p:spTree>
    <p:extLst>
      <p:ext uri="{BB962C8B-B14F-4D97-AF65-F5344CB8AC3E}">
        <p14:creationId xmlns:p14="http://schemas.microsoft.com/office/powerpoint/2010/main" val="3854268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551FC559-E49E-430C-ABDB-882723C7652E}" type="datetimeFigureOut">
              <a:rPr lang="zh-TW" altLang="en-US"/>
              <a:pPr>
                <a:defRPr/>
              </a:pPr>
              <a:t>2024/5/16</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823FE616-3A23-4736-9A25-AA16EC042ECA}" type="slidenum">
              <a:rPr lang="zh-TW" altLang="en-US"/>
              <a:pPr>
                <a:defRPr/>
              </a:pPr>
              <a:t>‹#›</a:t>
            </a:fld>
            <a:endParaRPr lang="zh-TW" altLang="en-US"/>
          </a:p>
        </p:txBody>
      </p:sp>
    </p:spTree>
    <p:extLst>
      <p:ext uri="{BB962C8B-B14F-4D97-AF65-F5344CB8AC3E}">
        <p14:creationId xmlns:p14="http://schemas.microsoft.com/office/powerpoint/2010/main" val="1048171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7D74B77B-672B-4CED-BCF5-76CABB2838E2}" type="datetimeFigureOut">
              <a:rPr lang="zh-TW" altLang="en-US"/>
              <a:pPr>
                <a:defRPr/>
              </a:pPr>
              <a:t>2024/5/16</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C9E938FE-B7F1-42AD-84A7-8EC196758935}" type="slidenum">
              <a:rPr lang="zh-TW" altLang="en-US"/>
              <a:pPr>
                <a:defRPr/>
              </a:pPr>
              <a:t>‹#›</a:t>
            </a:fld>
            <a:endParaRPr lang="zh-TW" altLang="en-US"/>
          </a:p>
        </p:txBody>
      </p:sp>
    </p:spTree>
    <p:extLst>
      <p:ext uri="{BB962C8B-B14F-4D97-AF65-F5344CB8AC3E}">
        <p14:creationId xmlns:p14="http://schemas.microsoft.com/office/powerpoint/2010/main" val="1814709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A228D129-AD7D-4A40-8870-A15309344601}" type="datetimeFigureOut">
              <a:rPr lang="zh-TW" altLang="en-US"/>
              <a:pPr>
                <a:defRPr/>
              </a:pPr>
              <a:t>2024/5/16</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A9A7C6B6-7C11-4490-898D-6B0026F096D6}" type="slidenum">
              <a:rPr lang="zh-TW" altLang="en-US"/>
              <a:pPr>
                <a:defRPr/>
              </a:pPr>
              <a:t>‹#›</a:t>
            </a:fld>
            <a:endParaRPr lang="zh-TW" altLang="en-US"/>
          </a:p>
        </p:txBody>
      </p:sp>
    </p:spTree>
    <p:extLst>
      <p:ext uri="{BB962C8B-B14F-4D97-AF65-F5344CB8AC3E}">
        <p14:creationId xmlns:p14="http://schemas.microsoft.com/office/powerpoint/2010/main" val="3205805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F079D379-BB0B-4744-9F53-F9DDD81DA4CA}" type="datetimeFigureOut">
              <a:rPr lang="zh-TW" altLang="en-US"/>
              <a:pPr>
                <a:defRPr/>
              </a:pPr>
              <a:t>2024/5/16</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95698C23-9545-49C0-8E05-4AEB2895C442}" type="slidenum">
              <a:rPr lang="zh-TW" altLang="en-US"/>
              <a:pPr>
                <a:defRPr/>
              </a:pPr>
              <a:t>‹#›</a:t>
            </a:fld>
            <a:endParaRPr lang="zh-TW" altLang="en-US"/>
          </a:p>
        </p:txBody>
      </p:sp>
    </p:spTree>
    <p:extLst>
      <p:ext uri="{BB962C8B-B14F-4D97-AF65-F5344CB8AC3E}">
        <p14:creationId xmlns:p14="http://schemas.microsoft.com/office/powerpoint/2010/main" val="1941105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6322"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56323"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a:defRPr/>
            </a:pPr>
            <a:fld id="{A993EFFD-7999-46F0-AAF6-7765E241E78C}" type="datetimeFigureOut">
              <a:rPr lang="zh-TW" altLang="en-US"/>
              <a:pPr>
                <a:defRPr/>
              </a:pPr>
              <a:t>2024/5/16</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schemeClr val="tx1">
                    <a:tint val="75000"/>
                  </a:schemeClr>
                </a:solidFill>
                <a:latin typeface="+mn-lt"/>
                <a:ea typeface="+mn-ea"/>
              </a:defRPr>
            </a:lvl1pPr>
          </a:lstStyle>
          <a:p>
            <a:pPr>
              <a:defRPr/>
            </a:pPr>
            <a:fld id="{2F4AAA8D-E2ED-435B-928D-B0FC0F5210B2}"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mirrorvoice.com.tw/podcasts/78/2004"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90.png"/><Relationship Id="rId7" Type="http://schemas.openxmlformats.org/officeDocument/2006/relationships/image" Target="../media/image2131.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121.png"/><Relationship Id="rId5" Type="http://schemas.openxmlformats.org/officeDocument/2006/relationships/image" Target="../media/image2110.png"/><Relationship Id="rId4" Type="http://schemas.openxmlformats.org/officeDocument/2006/relationships/image" Target="../media/image2100.png"/></Relationships>
</file>

<file path=ppt/slides/_rels/slide11.xml.rels><?xml version="1.0" encoding="UTF-8" standalone="yes"?>
<Relationships xmlns="http://schemas.openxmlformats.org/package/2006/relationships"><Relationship Id="rId3" Type="http://schemas.openxmlformats.org/officeDocument/2006/relationships/image" Target="../media/image2120.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150.png"/><Relationship Id="rId5" Type="http://schemas.openxmlformats.org/officeDocument/2006/relationships/image" Target="../media/image2140.png"/><Relationship Id="rId4" Type="http://schemas.openxmlformats.org/officeDocument/2006/relationships/image" Target="../media/image2130.png"/></Relationships>
</file>

<file path=ppt/slides/_rels/slide12.xml.rels><?xml version="1.0" encoding="UTF-8" standalone="yes"?>
<Relationships xmlns="http://schemas.openxmlformats.org/package/2006/relationships"><Relationship Id="rId8" Type="http://schemas.openxmlformats.org/officeDocument/2006/relationships/image" Target="../media/image2210.png"/><Relationship Id="rId3" Type="http://schemas.openxmlformats.org/officeDocument/2006/relationships/image" Target="../media/image2160.png"/><Relationship Id="rId7" Type="http://schemas.openxmlformats.org/officeDocument/2006/relationships/image" Target="../media/image2201.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190.png"/><Relationship Id="rId5" Type="http://schemas.openxmlformats.org/officeDocument/2006/relationships/image" Target="../media/image1970.png"/><Relationship Id="rId4" Type="http://schemas.openxmlformats.org/officeDocument/2006/relationships/image" Target="../media/image2170.png"/></Relationships>
</file>

<file path=ppt/slides/_rels/slide13.xml.rels><?xml version="1.0" encoding="UTF-8" standalone="yes"?>
<Relationships xmlns="http://schemas.openxmlformats.org/package/2006/relationships"><Relationship Id="rId3" Type="http://schemas.openxmlformats.org/officeDocument/2006/relationships/image" Target="../media/image2220.png"/><Relationship Id="rId7"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180.png"/><Relationship Id="rId4" Type="http://schemas.openxmlformats.org/officeDocument/2006/relationships/image" Target="../media/image2230.png"/></Relationships>
</file>

<file path=ppt/slides/_rels/slide14.xml.rels><?xml version="1.0" encoding="UTF-8" standalone="yes"?>
<Relationships xmlns="http://schemas.openxmlformats.org/package/2006/relationships"><Relationship Id="rId8" Type="http://schemas.openxmlformats.org/officeDocument/2006/relationships/image" Target="../media/image2311.png"/><Relationship Id="rId3" Type="http://schemas.openxmlformats.org/officeDocument/2006/relationships/image" Target="../media/image2261.png"/><Relationship Id="rId7" Type="http://schemas.openxmlformats.org/officeDocument/2006/relationships/image" Target="../media/image2300.png"/><Relationship Id="rId2" Type="http://schemas.openxmlformats.org/officeDocument/2006/relationships/image" Target="../media/image2270.png"/><Relationship Id="rId1" Type="http://schemas.openxmlformats.org/officeDocument/2006/relationships/slideLayout" Target="../slideLayouts/slideLayout7.xml"/><Relationship Id="rId6" Type="http://schemas.openxmlformats.org/officeDocument/2006/relationships/image" Target="../media/image2290.png"/><Relationship Id="rId11" Type="http://schemas.openxmlformats.org/officeDocument/2006/relationships/image" Target="../media/image2331.png"/><Relationship Id="rId5" Type="http://schemas.openxmlformats.org/officeDocument/2006/relationships/image" Target="../media/image2291.png"/><Relationship Id="rId10" Type="http://schemas.openxmlformats.org/officeDocument/2006/relationships/image" Target="../media/image21.jpeg"/><Relationship Id="rId4" Type="http://schemas.openxmlformats.org/officeDocument/2006/relationships/image" Target="../media/image2280.png"/><Relationship Id="rId9" Type="http://schemas.openxmlformats.org/officeDocument/2006/relationships/image" Target="../media/image2200.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400.png"/><Relationship Id="rId18" Type="http://schemas.openxmlformats.org/officeDocument/2006/relationships/image" Target="../media/image2450.png"/><Relationship Id="rId3" Type="http://schemas.openxmlformats.org/officeDocument/2006/relationships/image" Target="../media/image2310.png"/><Relationship Id="rId7" Type="http://schemas.openxmlformats.org/officeDocument/2006/relationships/image" Target="../media/image2350.png"/><Relationship Id="rId12" Type="http://schemas.openxmlformats.org/officeDocument/2006/relationships/image" Target="../media/image2390.png"/><Relationship Id="rId17" Type="http://schemas.openxmlformats.org/officeDocument/2006/relationships/image" Target="../media/image2440.png"/><Relationship Id="rId2" Type="http://schemas.openxmlformats.org/officeDocument/2006/relationships/image" Target="../media/image13.png"/><Relationship Id="rId16" Type="http://schemas.openxmlformats.org/officeDocument/2006/relationships/image" Target="../media/image2430.png"/><Relationship Id="rId20" Type="http://schemas.openxmlformats.org/officeDocument/2006/relationships/image" Target="../media/image2050.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380.png"/><Relationship Id="rId5" Type="http://schemas.openxmlformats.org/officeDocument/2006/relationships/image" Target="../media/image2330.png"/><Relationship Id="rId15" Type="http://schemas.openxmlformats.org/officeDocument/2006/relationships/image" Target="../media/image2420.png"/><Relationship Id="rId10" Type="http://schemas.openxmlformats.org/officeDocument/2006/relationships/image" Target="../media/image2370.png"/><Relationship Id="rId19" Type="http://schemas.openxmlformats.org/officeDocument/2006/relationships/image" Target="../media/image2460.png"/><Relationship Id="rId4" Type="http://schemas.openxmlformats.org/officeDocument/2006/relationships/image" Target="../media/image14.png"/><Relationship Id="rId9" Type="http://schemas.openxmlformats.org/officeDocument/2006/relationships/image" Target="../media/image23.png"/><Relationship Id="rId14" Type="http://schemas.openxmlformats.org/officeDocument/2006/relationships/image" Target="../media/image2410.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260.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21.png"/><Relationship Id="rId4" Type="http://schemas.openxmlformats.org/officeDocument/2006/relationships/image" Target="../media/image310.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gif"/><Relationship Id="rId4" Type="http://schemas.openxmlformats.org/officeDocument/2006/relationships/hyperlink" Target="http://upload.wikimedia.org/wikipedia/commons/6/6d/Translational_motion.gi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50.jpg"/><Relationship Id="rId5" Type="http://schemas.openxmlformats.org/officeDocument/2006/relationships/image" Target="NUL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3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hyperlink" Target="http://en.wikipedia.org/wiki/Image:Ohm3.gif" TargetMode="External"/><Relationship Id="rId7" Type="http://schemas.openxmlformats.org/officeDocument/2006/relationships/image" Target="NULL"/><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media/image54.png"/><Relationship Id="rId9" Type="http://schemas.openxmlformats.org/officeDocument/2006/relationships/image" Target="NUL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NULL"/><Relationship Id="rId4" Type="http://schemas.openxmlformats.org/officeDocument/2006/relationships/image" Target="NULL"/></Relationships>
</file>

<file path=ppt/slides/_rels/slide3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1.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70.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42.xml.rels><?xml version="1.0" encoding="UTF-8" standalone="yes"?>
<Relationships xmlns="http://schemas.openxmlformats.org/package/2006/relationships"><Relationship Id="rId8" Type="http://schemas.openxmlformats.org/officeDocument/2006/relationships/image" Target="../media/image791.png"/><Relationship Id="rId3" Type="http://schemas.openxmlformats.org/officeDocument/2006/relationships/image" Target="../media/image882.png"/><Relationship Id="rId7" Type="http://schemas.openxmlformats.org/officeDocument/2006/relationships/image" Target="../media/image900.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760.png"/><Relationship Id="rId9" Type="http://schemas.openxmlformats.org/officeDocument/2006/relationships/image" Target="../media/image75.png"/></Relationships>
</file>

<file path=ppt/slides/_rels/slide43.xml.rels><?xml version="1.0" encoding="UTF-8" standalone="yes"?>
<Relationships xmlns="http://schemas.openxmlformats.org/package/2006/relationships"><Relationship Id="rId18" Type="http://schemas.openxmlformats.org/officeDocument/2006/relationships/image" Target="../media/image96.png"/><Relationship Id="rId3" Type="http://schemas.openxmlformats.org/officeDocument/2006/relationships/image" Target="../media/image92.png"/><Relationship Id="rId12" Type="http://schemas.openxmlformats.org/officeDocument/2006/relationships/image" Target="../media/image941.png"/><Relationship Id="rId17" Type="http://schemas.openxmlformats.org/officeDocument/2006/relationships/image" Target="../media/image95.png"/><Relationship Id="rId2" Type="http://schemas.openxmlformats.org/officeDocument/2006/relationships/image" Target="../media/image91.png"/><Relationship Id="rId16" Type="http://schemas.openxmlformats.org/officeDocument/2006/relationships/image" Target="../media/image630.pn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860.png"/><Relationship Id="rId5" Type="http://schemas.openxmlformats.org/officeDocument/2006/relationships/image" Target="../media/image94.png"/><Relationship Id="rId15" Type="http://schemas.openxmlformats.org/officeDocument/2006/relationships/image" Target="../media/image910.png"/><Relationship Id="rId4" Type="http://schemas.openxmlformats.org/officeDocument/2006/relationships/image" Target="../media/image93.png"/><Relationship Id="rId9" Type="http://schemas.openxmlformats.org/officeDocument/2006/relationships/image" Target="../media/image881.png"/></Relationships>
</file>

<file path=ppt/slides/_rels/slide44.xml.rels><?xml version="1.0" encoding="UTF-8" standalone="yes"?>
<Relationships xmlns="http://schemas.openxmlformats.org/package/2006/relationships"><Relationship Id="rId8" Type="http://schemas.openxmlformats.org/officeDocument/2006/relationships/image" Target="../media/image960.png"/><Relationship Id="rId3" Type="http://schemas.openxmlformats.org/officeDocument/2006/relationships/image" Target="../media/image930.png"/><Relationship Id="rId7" Type="http://schemas.openxmlformats.org/officeDocument/2006/relationships/image" Target="../media/image291.png"/><Relationship Id="rId12" Type="http://schemas.openxmlformats.org/officeDocument/2006/relationships/image" Target="../media/image100.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950.png"/><Relationship Id="rId11" Type="http://schemas.openxmlformats.org/officeDocument/2006/relationships/image" Target="../media/image99.png"/><Relationship Id="rId5" Type="http://schemas.openxmlformats.org/officeDocument/2006/relationships/image" Target="../media/image289.png"/><Relationship Id="rId10" Type="http://schemas.openxmlformats.org/officeDocument/2006/relationships/image" Target="../media/image98.png"/><Relationship Id="rId4" Type="http://schemas.openxmlformats.org/officeDocument/2006/relationships/image" Target="../media/image940.png"/><Relationship Id="rId9" Type="http://schemas.openxmlformats.org/officeDocument/2006/relationships/image" Target="../media/image97.png"/></Relationships>
</file>

<file path=ppt/slides/_rels/slide45.xml.rels><?xml version="1.0" encoding="UTF-8" standalone="yes"?>
<Relationships xmlns="http://schemas.openxmlformats.org/package/2006/relationships"><Relationship Id="rId8" Type="http://schemas.openxmlformats.org/officeDocument/2006/relationships/image" Target="../media/image3240.png"/><Relationship Id="rId3" Type="http://schemas.openxmlformats.org/officeDocument/2006/relationships/image" Target="../media/image3170.png"/><Relationship Id="rId7" Type="http://schemas.openxmlformats.org/officeDocument/2006/relationships/image" Target="../media/image75.png"/><Relationship Id="rId2" Type="http://schemas.openxmlformats.org/officeDocument/2006/relationships/image" Target="../media/image353.png"/><Relationship Id="rId1" Type="http://schemas.openxmlformats.org/officeDocument/2006/relationships/slideLayout" Target="../slideLayouts/slideLayout7.xml"/><Relationship Id="rId6" Type="http://schemas.openxmlformats.org/officeDocument/2006/relationships/image" Target="../media/image3200.png"/><Relationship Id="rId5" Type="http://schemas.openxmlformats.org/officeDocument/2006/relationships/image" Target="../media/image3190.png"/><Relationship Id="rId4" Type="http://schemas.openxmlformats.org/officeDocument/2006/relationships/image" Target="../media/image3180.png"/></Relationships>
</file>

<file path=ppt/slides/_rels/slide46.xml.rels><?xml version="1.0" encoding="UTF-8" standalone="yes"?>
<Relationships xmlns="http://schemas.openxmlformats.org/package/2006/relationships"><Relationship Id="rId8" Type="http://schemas.openxmlformats.org/officeDocument/2006/relationships/image" Target="../media/image3340.png"/><Relationship Id="rId13" Type="http://schemas.openxmlformats.org/officeDocument/2006/relationships/image" Target="../media/image3390.png"/><Relationship Id="rId3" Type="http://schemas.openxmlformats.org/officeDocument/2006/relationships/image" Target="../media/image3260.png"/><Relationship Id="rId7" Type="http://schemas.openxmlformats.org/officeDocument/2006/relationships/image" Target="../media/image3310.png"/><Relationship Id="rId12" Type="http://schemas.openxmlformats.org/officeDocument/2006/relationships/image" Target="../media/image3380.png"/><Relationship Id="rId2" Type="http://schemas.openxmlformats.org/officeDocument/2006/relationships/image" Target="../media/image3250.png"/><Relationship Id="rId1" Type="http://schemas.openxmlformats.org/officeDocument/2006/relationships/slideLayout" Target="../slideLayouts/slideLayout7.xml"/><Relationship Id="rId6" Type="http://schemas.openxmlformats.org/officeDocument/2006/relationships/image" Target="../media/image3290.png"/><Relationship Id="rId11" Type="http://schemas.openxmlformats.org/officeDocument/2006/relationships/image" Target="../media/image3370.png"/><Relationship Id="rId5" Type="http://schemas.openxmlformats.org/officeDocument/2006/relationships/image" Target="../media/image3280.png"/><Relationship Id="rId10" Type="http://schemas.openxmlformats.org/officeDocument/2006/relationships/image" Target="../media/image3360.png"/><Relationship Id="rId4" Type="http://schemas.openxmlformats.org/officeDocument/2006/relationships/image" Target="../media/image3270.png"/><Relationship Id="rId9" Type="http://schemas.openxmlformats.org/officeDocument/2006/relationships/image" Target="../media/image335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 Id="rId9" Type="http://schemas.openxmlformats.org/officeDocument/2006/relationships/image" Target="../media/image108.png"/></Relationships>
</file>

<file path=ppt/slides/_rels/slide49.xml.rels><?xml version="1.0" encoding="UTF-8" standalone="yes"?>
<Relationships xmlns="http://schemas.openxmlformats.org/package/2006/relationships"><Relationship Id="rId8" Type="http://schemas.openxmlformats.org/officeDocument/2006/relationships/image" Target="../media/image362.png"/><Relationship Id="rId13" Type="http://schemas.openxmlformats.org/officeDocument/2006/relationships/image" Target="../media/image371.png"/><Relationship Id="rId3" Type="http://schemas.openxmlformats.org/officeDocument/2006/relationships/image" Target="../media/image359.png"/><Relationship Id="rId7" Type="http://schemas.openxmlformats.org/officeDocument/2006/relationships/image" Target="../media/image3580.png"/><Relationship Id="rId12" Type="http://schemas.openxmlformats.org/officeDocument/2006/relationships/image" Target="../media/image365.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1060.png"/><Relationship Id="rId5" Type="http://schemas.openxmlformats.org/officeDocument/2006/relationships/image" Target="../media/image361.png"/><Relationship Id="rId10" Type="http://schemas.openxmlformats.org/officeDocument/2006/relationships/image" Target="../media/image1071.png"/><Relationship Id="rId4" Type="http://schemas.openxmlformats.org/officeDocument/2006/relationships/image" Target="../media/image358.png"/><Relationship Id="rId9" Type="http://schemas.openxmlformats.org/officeDocument/2006/relationships/image" Target="../media/image364.png"/><Relationship Id="rId14" Type="http://schemas.openxmlformats.org/officeDocument/2006/relationships/image" Target="../media/image366.png"/></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10.png"/><Relationship Id="rId3" Type="http://schemas.openxmlformats.org/officeDocument/2006/relationships/image" Target="../media/image2421.png"/><Relationship Id="rId7" Type="http://schemas.openxmlformats.org/officeDocument/2006/relationships/image" Target="../media/image2461.png"/><Relationship Id="rId12" Type="http://schemas.openxmlformats.org/officeDocument/2006/relationships/image" Target="../media/image840.png"/><Relationship Id="rId17" Type="http://schemas.openxmlformats.org/officeDocument/2006/relationships/image" Target="../media/image880.png"/><Relationship Id="rId2" Type="http://schemas.openxmlformats.org/officeDocument/2006/relationships/image" Target="../media/image109.png"/><Relationship Id="rId16" Type="http://schemas.openxmlformats.org/officeDocument/2006/relationships/image" Target="../media/image2501.png"/><Relationship Id="rId1" Type="http://schemas.openxmlformats.org/officeDocument/2006/relationships/slideLayout" Target="../slideLayouts/slideLayout7.xml"/><Relationship Id="rId6" Type="http://schemas.openxmlformats.org/officeDocument/2006/relationships/image" Target="../media/image2451.png"/><Relationship Id="rId11" Type="http://schemas.openxmlformats.org/officeDocument/2006/relationships/image" Target="../media/image2510.png"/><Relationship Id="rId5" Type="http://schemas.openxmlformats.org/officeDocument/2006/relationships/image" Target="../media/image2441.png"/><Relationship Id="rId15" Type="http://schemas.openxmlformats.org/officeDocument/2006/relationships/image" Target="../media/image2540.png"/><Relationship Id="rId10" Type="http://schemas.openxmlformats.org/officeDocument/2006/relationships/image" Target="../media/image374.png"/><Relationship Id="rId4" Type="http://schemas.openxmlformats.org/officeDocument/2006/relationships/image" Target="../media/image2432.png"/><Relationship Id="rId9" Type="http://schemas.openxmlformats.org/officeDocument/2006/relationships/image" Target="../media/image369.png"/><Relationship Id="rId14" Type="http://schemas.openxmlformats.org/officeDocument/2006/relationships/image" Target="../media/image2530.png"/></Relationships>
</file>

<file path=ppt/slides/_rels/slide51.xml.rels><?xml version="1.0" encoding="UTF-8" standalone="yes"?>
<Relationships xmlns="http://schemas.openxmlformats.org/package/2006/relationships"><Relationship Id="rId3" Type="http://schemas.openxmlformats.org/officeDocument/2006/relationships/image" Target="../media/image378.png"/><Relationship Id="rId2" Type="http://schemas.openxmlformats.org/officeDocument/2006/relationships/image" Target="../media/image377.png"/><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070.png"/></Relationships>
</file>

<file path=ppt/slides/_rels/slide52.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13.png"/></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1.png"/><Relationship Id="rId1" Type="http://schemas.openxmlformats.org/officeDocument/2006/relationships/slideLayout" Target="../slideLayouts/slideLayout7.xml"/><Relationship Id="rId4" Type="http://schemas.openxmlformats.org/officeDocument/2006/relationships/image" Target="../media/image1130.png"/></Relationships>
</file>

<file path=ppt/slides/_rels/slide55.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35.png"/><Relationship Id="rId2"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5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3" Type="http://schemas.openxmlformats.org/officeDocument/2006/relationships/image" Target="../media/image2640.png"/><Relationship Id="rId18" Type="http://schemas.openxmlformats.org/officeDocument/2006/relationships/image" Target="../media/image2680.png"/><Relationship Id="rId3" Type="http://schemas.openxmlformats.org/officeDocument/2006/relationships/image" Target="../media/image2580.png"/><Relationship Id="rId7" Type="http://schemas.openxmlformats.org/officeDocument/2006/relationships/image" Target="../media/image2630.png"/><Relationship Id="rId17" Type="http://schemas.openxmlformats.org/officeDocument/2006/relationships/image" Target="../media/image2670.png"/><Relationship Id="rId2" Type="http://schemas.openxmlformats.org/officeDocument/2006/relationships/image" Target="../media/image2570.png"/><Relationship Id="rId16"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2620.png"/><Relationship Id="rId5" Type="http://schemas.openxmlformats.org/officeDocument/2006/relationships/image" Target="../media/image2600.png"/><Relationship Id="rId15" Type="http://schemas.openxmlformats.org/officeDocument/2006/relationships/image" Target="../media/image2660.png"/><Relationship Id="rId19" Type="http://schemas.openxmlformats.org/officeDocument/2006/relationships/image" Target="../media/image2690.png"/><Relationship Id="rId4" Type="http://schemas.openxmlformats.org/officeDocument/2006/relationships/image" Target="../media/image2590.png"/><Relationship Id="rId14" Type="http://schemas.openxmlformats.org/officeDocument/2006/relationships/image" Target="../media/image2650.png"/></Relationships>
</file>

<file path=ppt/slides/_rels/slide58.xml.rels><?xml version="1.0" encoding="UTF-8" standalone="yes"?>
<Relationships xmlns="http://schemas.openxmlformats.org/package/2006/relationships"><Relationship Id="rId8" Type="http://schemas.openxmlformats.org/officeDocument/2006/relationships/image" Target="../media/image387.png"/><Relationship Id="rId13" Type="http://schemas.openxmlformats.org/officeDocument/2006/relationships/image" Target="../media/image2830.png"/><Relationship Id="rId3" Type="http://schemas.openxmlformats.org/officeDocument/2006/relationships/image" Target="../media/image109.png"/><Relationship Id="rId7" Type="http://schemas.openxmlformats.org/officeDocument/2006/relationships/image" Target="../media/image386.png"/><Relationship Id="rId12" Type="http://schemas.openxmlformats.org/officeDocument/2006/relationships/image" Target="../media/image2820.png"/><Relationship Id="rId2" Type="http://schemas.openxmlformats.org/officeDocument/2006/relationships/image" Target="../media/image380.png"/><Relationship Id="rId16" Type="http://schemas.openxmlformats.org/officeDocument/2006/relationships/image" Target="../media/image392.png"/><Relationship Id="rId1" Type="http://schemas.openxmlformats.org/officeDocument/2006/relationships/slideLayout" Target="../slideLayouts/slideLayout7.xml"/><Relationship Id="rId6" Type="http://schemas.openxmlformats.org/officeDocument/2006/relationships/image" Target="../media/image385.png"/><Relationship Id="rId11" Type="http://schemas.openxmlformats.org/officeDocument/2006/relationships/image" Target="../media/image2800.png"/><Relationship Id="rId5" Type="http://schemas.openxmlformats.org/officeDocument/2006/relationships/image" Target="../media/image384.png"/><Relationship Id="rId15" Type="http://schemas.openxmlformats.org/officeDocument/2006/relationships/image" Target="../media/image390.png"/><Relationship Id="rId10" Type="http://schemas.openxmlformats.org/officeDocument/2006/relationships/image" Target="../media/image2790.png"/><Relationship Id="rId4" Type="http://schemas.openxmlformats.org/officeDocument/2006/relationships/image" Target="../media/image383.png"/><Relationship Id="rId9" Type="http://schemas.openxmlformats.org/officeDocument/2006/relationships/image" Target="../media/image126.png"/><Relationship Id="rId14" Type="http://schemas.openxmlformats.org/officeDocument/2006/relationships/image" Target="../media/image389.png"/></Relationships>
</file>

<file path=ppt/slides/_rels/slide5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NULL"/></Relationships>
</file>

<file path=ppt/slides/_rels/slide6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74.png"/><Relationship Id="rId2" Type="http://schemas.openxmlformats.org/officeDocument/2006/relationships/image" Target="../media/image130.png"/><Relationship Id="rId1" Type="http://schemas.openxmlformats.org/officeDocument/2006/relationships/slideLayout" Target="../slideLayouts/slideLayout7.xml"/><Relationship Id="rId4" Type="http://schemas.openxmlformats.org/officeDocument/2006/relationships/image" Target="../media/image502.png"/></Relationships>
</file>

<file path=ppt/slides/_rels/slide6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image" Target="../media/image148.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310.png"/><Relationship Id="rId11" Type="http://schemas.openxmlformats.org/officeDocument/2006/relationships/image" Target="../media/image18.png"/><Relationship Id="rId5" Type="http://schemas.openxmlformats.org/officeDocument/2006/relationships/image" Target="../media/image120.png"/><Relationship Id="rId10" Type="http://schemas.openxmlformats.org/officeDocument/2006/relationships/image" Target="../media/image17.png"/><Relationship Id="rId4" Type="http://schemas.openxmlformats.org/officeDocument/2006/relationships/image" Target="../media/image119.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22D57-B40A-3A0C-0A33-642405B2A9D0}"/>
              </a:ext>
            </a:extLst>
          </p:cNvPr>
          <p:cNvSpPr>
            <a:spLocks noGrp="1"/>
          </p:cNvSpPr>
          <p:nvPr>
            <p:ph type="ctrTitle"/>
          </p:nvPr>
        </p:nvSpPr>
        <p:spPr/>
        <p:txBody>
          <a:bodyPr/>
          <a:lstStyle/>
          <a:p>
            <a:endParaRPr lang="en-TW"/>
          </a:p>
        </p:txBody>
      </p:sp>
      <p:sp>
        <p:nvSpPr>
          <p:cNvPr id="3" name="Subtitle 2">
            <a:extLst>
              <a:ext uri="{FF2B5EF4-FFF2-40B4-BE49-F238E27FC236}">
                <a16:creationId xmlns:a16="http://schemas.microsoft.com/office/drawing/2014/main" id="{95424561-20A4-F900-542C-7FE5810E8EF8}"/>
              </a:ext>
            </a:extLst>
          </p:cNvPr>
          <p:cNvSpPr>
            <a:spLocks noGrp="1"/>
          </p:cNvSpPr>
          <p:nvPr>
            <p:ph type="subTitle" idx="1"/>
          </p:nvPr>
        </p:nvSpPr>
        <p:spPr/>
        <p:txBody>
          <a:bodyPr/>
          <a:lstStyle/>
          <a:p>
            <a:endParaRPr lang="en-TW"/>
          </a:p>
        </p:txBody>
      </p:sp>
      <p:pic>
        <p:nvPicPr>
          <p:cNvPr id="5" name="Picture 4" descr="Graphical user interface, text, application, chat or text message&#10;&#10;Description automatically generated">
            <a:hlinkClick r:id="rId2"/>
            <a:extLst>
              <a:ext uri="{FF2B5EF4-FFF2-40B4-BE49-F238E27FC236}">
                <a16:creationId xmlns:a16="http://schemas.microsoft.com/office/drawing/2014/main" id="{49E76896-CB64-24D6-79FB-200259A2C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4595"/>
            <a:ext cx="9144000" cy="4043210"/>
          </a:xfrm>
          <a:prstGeom prst="rect">
            <a:avLst/>
          </a:prstGeom>
        </p:spPr>
      </p:pic>
      <p:sp>
        <p:nvSpPr>
          <p:cNvPr id="4" name="TextBox 3">
            <a:extLst>
              <a:ext uri="{FF2B5EF4-FFF2-40B4-BE49-F238E27FC236}">
                <a16:creationId xmlns:a16="http://schemas.microsoft.com/office/drawing/2014/main" id="{A71121F7-E911-7E48-B778-A7094C158FED}"/>
              </a:ext>
            </a:extLst>
          </p:cNvPr>
          <p:cNvSpPr txBox="1"/>
          <p:nvPr/>
        </p:nvSpPr>
        <p:spPr bwMode="auto">
          <a:xfrm>
            <a:off x="2123728" y="765529"/>
            <a:ext cx="5400600" cy="369332"/>
          </a:xfrm>
          <a:prstGeom prst="rect">
            <a:avLst/>
          </a:prstGeom>
          <a:noFill/>
          <a:ln w="9525">
            <a:noFill/>
            <a:miter lim="800000"/>
            <a:headEnd/>
            <a:tailEnd/>
          </a:ln>
        </p:spPr>
        <p:txBody>
          <a:bodyPr wrap="square" rtlCol="0">
            <a:spAutoFit/>
          </a:bodyPr>
          <a:lstStyle/>
          <a:p>
            <a:r>
              <a:rPr lang="en-TW">
                <a:latin typeface="Times New Roman" pitchFamily="18" charset="0"/>
                <a:cs typeface="Times New Roman" pitchFamily="18" charset="0"/>
              </a:rPr>
              <a:t>Stationary </a:t>
            </a:r>
            <a:r>
              <a:rPr lang="en-TW" dirty="0">
                <a:latin typeface="Times New Roman" pitchFamily="18" charset="0"/>
                <a:cs typeface="Times New Roman" pitchFamily="18" charset="0"/>
              </a:rPr>
              <a:t>State </a:t>
            </a:r>
            <a:r>
              <a:rPr lang="en-TW">
                <a:latin typeface="Times New Roman" pitchFamily="18" charset="0"/>
                <a:cs typeface="Times New Roman" pitchFamily="18" charset="0"/>
              </a:rPr>
              <a:t>in </a:t>
            </a:r>
            <a:r>
              <a:rPr lang="en-US" dirty="0">
                <a:latin typeface="Times New Roman" pitchFamily="18" charset="0"/>
                <a:cs typeface="Times New Roman" pitchFamily="18" charset="0"/>
              </a:rPr>
              <a:t>1Dimension </a:t>
            </a:r>
            <a:r>
              <a:rPr lang="en-TW">
                <a:latin typeface="Times New Roman" pitchFamily="18" charset="0"/>
                <a:cs typeface="Times New Roman" pitchFamily="18" charset="0"/>
              </a:rPr>
              <a:t>Periodic </a:t>
            </a:r>
            <a:r>
              <a:rPr lang="en-TW" dirty="0">
                <a:latin typeface="Times New Roman" pitchFamily="18" charset="0"/>
                <a:cs typeface="Times New Roman" pitchFamily="18" charset="0"/>
              </a:rPr>
              <a:t>Potential </a:t>
            </a:r>
          </a:p>
        </p:txBody>
      </p:sp>
      <p:sp>
        <p:nvSpPr>
          <p:cNvPr id="6" name="TextBox 5">
            <a:extLst>
              <a:ext uri="{FF2B5EF4-FFF2-40B4-BE49-F238E27FC236}">
                <a16:creationId xmlns:a16="http://schemas.microsoft.com/office/drawing/2014/main" id="{942E17B2-8742-494A-33E1-083B84E790A2}"/>
              </a:ext>
            </a:extLst>
          </p:cNvPr>
          <p:cNvSpPr txBox="1"/>
          <p:nvPr/>
        </p:nvSpPr>
        <p:spPr bwMode="auto">
          <a:xfrm>
            <a:off x="3203848" y="1195814"/>
            <a:ext cx="2448272" cy="369332"/>
          </a:xfrm>
          <a:prstGeom prst="rect">
            <a:avLst/>
          </a:prstGeom>
          <a:noFill/>
          <a:ln w="9525">
            <a:noFill/>
            <a:miter lim="800000"/>
            <a:headEnd/>
            <a:tailEnd/>
          </a:ln>
        </p:spPr>
        <p:txBody>
          <a:bodyPr wrap="square" rtlCol="0">
            <a:spAutoFit/>
          </a:bodyPr>
          <a:lstStyle/>
          <a:p>
            <a:r>
              <a:rPr lang="en-US">
                <a:latin typeface="Times New Roman" pitchFamily="18" charset="0"/>
                <a:cs typeface="Times New Roman" pitchFamily="18" charset="0"/>
              </a:rPr>
              <a:t>一維固態物理初步</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907664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CD9313-8A67-CA4D-5B5D-41A5075D885B}"/>
              </a:ext>
            </a:extLst>
          </p:cNvPr>
          <p:cNvPicPr>
            <a:picLocks noChangeAspect="1"/>
          </p:cNvPicPr>
          <p:nvPr/>
        </p:nvPicPr>
        <p:blipFill rotWithShape="1">
          <a:blip r:embed="rId2"/>
          <a:srcRect t="9397"/>
          <a:stretch/>
        </p:blipFill>
        <p:spPr>
          <a:xfrm>
            <a:off x="2399423" y="1959532"/>
            <a:ext cx="5184576" cy="2323005"/>
          </a:xfrm>
          <a:prstGeom prst="rect">
            <a:avLst/>
          </a:prstGeom>
        </p:spPr>
      </p:pic>
      <p:pic>
        <p:nvPicPr>
          <p:cNvPr id="9" name="Picture 8">
            <a:extLst>
              <a:ext uri="{FF2B5EF4-FFF2-40B4-BE49-F238E27FC236}">
                <a16:creationId xmlns:a16="http://schemas.microsoft.com/office/drawing/2014/main" id="{5B171FB3-F75E-5240-8357-7E04577DC3E1}"/>
              </a:ext>
            </a:extLst>
          </p:cNvPr>
          <p:cNvPicPr>
            <a:picLocks noChangeAspect="1"/>
          </p:cNvPicPr>
          <p:nvPr/>
        </p:nvPicPr>
        <p:blipFill rotWithShape="1">
          <a:blip r:embed="rId2"/>
          <a:srcRect l="1" t="7847" r="48" b="24273"/>
          <a:stretch/>
        </p:blipFill>
        <p:spPr>
          <a:xfrm>
            <a:off x="2399422" y="4437112"/>
            <a:ext cx="5328592" cy="1820412"/>
          </a:xfrm>
          <a:prstGeom prst="rect">
            <a:avLst/>
          </a:prstGeom>
        </p:spPr>
      </p:pic>
      <p:pic>
        <p:nvPicPr>
          <p:cNvPr id="10" name="Picture 9">
            <a:extLst>
              <a:ext uri="{FF2B5EF4-FFF2-40B4-BE49-F238E27FC236}">
                <a16:creationId xmlns:a16="http://schemas.microsoft.com/office/drawing/2014/main" id="{73739C66-5755-13CB-559D-C01859C80D41}"/>
              </a:ext>
            </a:extLst>
          </p:cNvPr>
          <p:cNvPicPr>
            <a:picLocks noChangeAspect="1"/>
          </p:cNvPicPr>
          <p:nvPr/>
        </p:nvPicPr>
        <p:blipFill rotWithShape="1">
          <a:blip r:embed="rId2"/>
          <a:srcRect t="9398" b="38161"/>
          <a:stretch/>
        </p:blipFill>
        <p:spPr>
          <a:xfrm>
            <a:off x="2401822" y="1958830"/>
            <a:ext cx="5184576" cy="1410268"/>
          </a:xfrm>
          <a:prstGeom prst="rect">
            <a:avLst/>
          </a:prstGeom>
        </p:spPr>
      </p:pic>
      <p:sp>
        <p:nvSpPr>
          <p:cNvPr id="12" name="Rectangle 11">
            <a:extLst>
              <a:ext uri="{FF2B5EF4-FFF2-40B4-BE49-F238E27FC236}">
                <a16:creationId xmlns:a16="http://schemas.microsoft.com/office/drawing/2014/main" id="{7ED96604-4130-26D3-801F-F08725A988D5}"/>
              </a:ext>
            </a:extLst>
          </p:cNvPr>
          <p:cNvSpPr/>
          <p:nvPr/>
        </p:nvSpPr>
        <p:spPr>
          <a:xfrm>
            <a:off x="1535326" y="5795385"/>
            <a:ext cx="1008113" cy="462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5E1A5D8-0294-9342-4E8A-72ED0A04C7B7}"/>
                  </a:ext>
                </a:extLst>
              </p:cNvPr>
              <p:cNvSpPr txBox="1"/>
              <p:nvPr/>
            </p:nvSpPr>
            <p:spPr bwMode="auto">
              <a:xfrm>
                <a:off x="3347864" y="386760"/>
                <a:ext cx="1715854"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cs typeface="Times New Roman" pitchFamily="18" charset="0"/>
                        </a:rPr>
                        <m:t>𝑉</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𝑉</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m:oMathPara>
                </a14:m>
                <a:endParaRPr lang="en-TW" dirty="0">
                  <a:latin typeface="Times New Roman" pitchFamily="18" charset="0"/>
                  <a:cs typeface="Times New Roman" pitchFamily="18" charset="0"/>
                </a:endParaRPr>
              </a:p>
            </p:txBody>
          </p:sp>
        </mc:Choice>
        <mc:Fallback xmlns="">
          <p:sp>
            <p:nvSpPr>
              <p:cNvPr id="18" name="TextBox 17">
                <a:extLst>
                  <a:ext uri="{FF2B5EF4-FFF2-40B4-BE49-F238E27FC236}">
                    <a16:creationId xmlns:a16="http://schemas.microsoft.com/office/drawing/2014/main" id="{15E1A5D8-0294-9342-4E8A-72ED0A04C7B7}"/>
                  </a:ext>
                </a:extLst>
              </p:cNvPr>
              <p:cNvSpPr txBox="1">
                <a:spLocks noRot="1" noChangeAspect="1" noMove="1" noResize="1" noEditPoints="1" noAdjustHandles="1" noChangeArrowheads="1" noChangeShapeType="1" noTextEdit="1"/>
              </p:cNvSpPr>
              <p:nvPr/>
            </p:nvSpPr>
            <p:spPr bwMode="auto">
              <a:xfrm>
                <a:off x="3347864" y="386760"/>
                <a:ext cx="1715854" cy="276999"/>
              </a:xfrm>
              <a:prstGeom prst="rect">
                <a:avLst/>
              </a:prstGeom>
              <a:blipFill>
                <a:blip r:embed="rId3"/>
                <a:stretch>
                  <a:fillRect l="-2206" b="-4348"/>
                </a:stretch>
              </a:blipFill>
              <a:ln w="9525">
                <a:noFill/>
                <a:miter lim="800000"/>
                <a:headEnd/>
                <a:tailEnd/>
              </a:ln>
            </p:spPr>
            <p:txBody>
              <a:bodyPr/>
              <a:lstStyle/>
              <a:p>
                <a:r>
                  <a:rPr lang="en-TW">
                    <a:noFill/>
                  </a:rPr>
                  <a:t> </a:t>
                </a:r>
              </a:p>
            </p:txBody>
          </p:sp>
        </mc:Fallback>
      </mc:AlternateContent>
      <p:sp>
        <p:nvSpPr>
          <p:cNvPr id="19" name="TextBox 18">
            <a:extLst>
              <a:ext uri="{FF2B5EF4-FFF2-40B4-BE49-F238E27FC236}">
                <a16:creationId xmlns:a16="http://schemas.microsoft.com/office/drawing/2014/main" id="{AD363C12-2123-EC1F-8E1D-67EC926EE27A}"/>
              </a:ext>
            </a:extLst>
          </p:cNvPr>
          <p:cNvSpPr txBox="1"/>
          <p:nvPr/>
        </p:nvSpPr>
        <p:spPr bwMode="auto">
          <a:xfrm>
            <a:off x="1695507" y="361121"/>
            <a:ext cx="1862211"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週期位能：</a:t>
            </a:r>
          </a:p>
        </p:txBody>
      </p:sp>
      <p:sp>
        <p:nvSpPr>
          <p:cNvPr id="20" name="Down Arrow 19">
            <a:extLst>
              <a:ext uri="{FF2B5EF4-FFF2-40B4-BE49-F238E27FC236}">
                <a16:creationId xmlns:a16="http://schemas.microsoft.com/office/drawing/2014/main" id="{B6C66CAD-572C-2330-0367-DF16E42E9678}"/>
              </a:ext>
            </a:extLst>
          </p:cNvPr>
          <p:cNvSpPr/>
          <p:nvPr/>
        </p:nvSpPr>
        <p:spPr>
          <a:xfrm>
            <a:off x="6287854" y="4139201"/>
            <a:ext cx="432049" cy="4320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22" name="Straight Arrow Connector 21">
            <a:extLst>
              <a:ext uri="{FF2B5EF4-FFF2-40B4-BE49-F238E27FC236}">
                <a16:creationId xmlns:a16="http://schemas.microsoft.com/office/drawing/2014/main" id="{6B4A99FF-35E5-3314-FEC3-595C24BA92FE}"/>
              </a:ext>
            </a:extLst>
          </p:cNvPr>
          <p:cNvCxnSpPr/>
          <p:nvPr/>
        </p:nvCxnSpPr>
        <p:spPr>
          <a:xfrm flipH="1">
            <a:off x="5055178" y="2257161"/>
            <a:ext cx="737160" cy="24398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D3D3D19B-31E8-0D12-D966-A8A84037790B}"/>
                  </a:ext>
                </a:extLst>
              </p:cNvPr>
              <p:cNvSpPr txBox="1"/>
              <p:nvPr/>
            </p:nvSpPr>
            <p:spPr bwMode="auto">
              <a:xfrm>
                <a:off x="7276045" y="5208818"/>
                <a:ext cx="940899"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cs typeface="Times New Roman" pitchFamily="18" charset="0"/>
                        </a:rPr>
                        <m:t>𝑉</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oMath>
                  </m:oMathPara>
                </a14:m>
                <a:endParaRPr lang="en-TW" dirty="0">
                  <a:latin typeface="Times New Roman" pitchFamily="18" charset="0"/>
                  <a:cs typeface="Times New Roman" pitchFamily="18" charset="0"/>
                </a:endParaRPr>
              </a:p>
            </p:txBody>
          </p:sp>
        </mc:Choice>
        <mc:Fallback xmlns="">
          <p:sp>
            <p:nvSpPr>
              <p:cNvPr id="23" name="TextBox 22">
                <a:extLst>
                  <a:ext uri="{FF2B5EF4-FFF2-40B4-BE49-F238E27FC236}">
                    <a16:creationId xmlns:a16="http://schemas.microsoft.com/office/drawing/2014/main" id="{D3D3D19B-31E8-0D12-D966-A8A84037790B}"/>
                  </a:ext>
                </a:extLst>
              </p:cNvPr>
              <p:cNvSpPr txBox="1">
                <a:spLocks noRot="1" noChangeAspect="1" noMove="1" noResize="1" noEditPoints="1" noAdjustHandles="1" noChangeArrowheads="1" noChangeShapeType="1" noTextEdit="1"/>
              </p:cNvSpPr>
              <p:nvPr/>
            </p:nvSpPr>
            <p:spPr bwMode="auto">
              <a:xfrm>
                <a:off x="7276045" y="5208818"/>
                <a:ext cx="940899" cy="276999"/>
              </a:xfrm>
              <a:prstGeom prst="rect">
                <a:avLst/>
              </a:prstGeom>
              <a:blipFill>
                <a:blip r:embed="rId4"/>
                <a:stretch>
                  <a:fillRect l="-5333" b="-416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6AF8824-DE62-F951-3E4B-06810AD470D1}"/>
                  </a:ext>
                </a:extLst>
              </p:cNvPr>
              <p:cNvSpPr txBox="1"/>
              <p:nvPr/>
            </p:nvSpPr>
            <p:spPr bwMode="auto">
              <a:xfrm>
                <a:off x="7272732" y="2680039"/>
                <a:ext cx="531299"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cs typeface="Times New Roman" pitchFamily="18" charset="0"/>
                        </a:rPr>
                        <m:t>𝑉</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m:oMathPara>
                </a14:m>
                <a:endParaRPr lang="en-TW" dirty="0">
                  <a:latin typeface="Times New Roman" pitchFamily="18" charset="0"/>
                  <a:cs typeface="Times New Roman" pitchFamily="18" charset="0"/>
                </a:endParaRPr>
              </a:p>
            </p:txBody>
          </p:sp>
        </mc:Choice>
        <mc:Fallback xmlns="">
          <p:sp>
            <p:nvSpPr>
              <p:cNvPr id="24" name="TextBox 23">
                <a:extLst>
                  <a:ext uri="{FF2B5EF4-FFF2-40B4-BE49-F238E27FC236}">
                    <a16:creationId xmlns:a16="http://schemas.microsoft.com/office/drawing/2014/main" id="{B6AF8824-DE62-F951-3E4B-06810AD470D1}"/>
                  </a:ext>
                </a:extLst>
              </p:cNvPr>
              <p:cNvSpPr txBox="1">
                <a:spLocks noRot="1" noChangeAspect="1" noMove="1" noResize="1" noEditPoints="1" noAdjustHandles="1" noChangeArrowheads="1" noChangeShapeType="1" noTextEdit="1"/>
              </p:cNvSpPr>
              <p:nvPr/>
            </p:nvSpPr>
            <p:spPr bwMode="auto">
              <a:xfrm>
                <a:off x="7272732" y="2680039"/>
                <a:ext cx="531299" cy="276999"/>
              </a:xfrm>
              <a:prstGeom prst="rect">
                <a:avLst/>
              </a:prstGeom>
              <a:blipFill>
                <a:blip r:embed="rId5"/>
                <a:stretch>
                  <a:fillRect l="-9302" b="-909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9159B43-D3B1-DD02-39C3-FE3E76A3CB0B}"/>
                  </a:ext>
                </a:extLst>
              </p:cNvPr>
              <p:cNvSpPr txBox="1"/>
              <p:nvPr/>
            </p:nvSpPr>
            <p:spPr bwMode="auto">
              <a:xfrm>
                <a:off x="1722806" y="737810"/>
                <a:ext cx="6494138" cy="369332"/>
              </a:xfrm>
              <a:prstGeom prst="rect">
                <a:avLst/>
              </a:prstGeom>
              <a:noFill/>
              <a:ln w="9525">
                <a:noFill/>
                <a:miter lim="800000"/>
                <a:headEnd/>
                <a:tailEnd/>
              </a:ln>
            </p:spPr>
            <p:txBody>
              <a:bodyPr wrap="square" rtlCol="0">
                <a:spAutoFit/>
              </a:bodyPr>
              <a:lstStyle/>
              <a:p>
                <a:r>
                  <a:rPr lang="en-GB" dirty="0">
                    <a:latin typeface="Times New Roman" pitchFamily="18" charset="0"/>
                    <a:cs typeface="Times New Roman" pitchFamily="18" charset="0"/>
                  </a:rPr>
                  <a:t>將</a:t>
                </a:r>
                <a14:m>
                  <m:oMath xmlns:m="http://schemas.openxmlformats.org/officeDocument/2006/math">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oMath>
                </a14:m>
                <a:r>
                  <a:rPr lang="en-GB" dirty="0">
                    <a:latin typeface="Times New Roman" pitchFamily="18" charset="0"/>
                    <a:cs typeface="Times New Roman" pitchFamily="18" charset="0"/>
                  </a:rPr>
                  <a:t>代入函數的</a:t>
                </a:r>
                <a14:m>
                  <m:oMath xmlns:m="http://schemas.openxmlformats.org/officeDocument/2006/math">
                    <m:r>
                      <a:rPr lang="en-US" i="1">
                        <a:latin typeface="Cambria Math" panose="02040503050406030204" pitchFamily="18" charset="0"/>
                        <a:ea typeface="Cambria Math" panose="02040503050406030204" pitchFamily="18" charset="0"/>
                        <a:cs typeface="Times New Roman" pitchFamily="18" charset="0"/>
                      </a:rPr>
                      <m:t>𝑥</m:t>
                    </m:r>
                  </m:oMath>
                </a14:m>
                <a:r>
                  <a:rPr lang="en-GB" dirty="0">
                    <a:latin typeface="Times New Roman" pitchFamily="18" charset="0"/>
                    <a:cs typeface="Times New Roman" pitchFamily="18" charset="0"/>
                  </a:rPr>
                  <a:t>，</a:t>
                </a:r>
                <a:r>
                  <a:rPr lang="en-GB" dirty="0" err="1">
                    <a:latin typeface="Times New Roman" pitchFamily="18" charset="0"/>
                    <a:cs typeface="Times New Roman" pitchFamily="18" charset="0"/>
                  </a:rPr>
                  <a:t>等於把函數圖形向左移</a:t>
                </a:r>
                <a14:m>
                  <m:oMath xmlns:m="http://schemas.openxmlformats.org/officeDocument/2006/math">
                    <m:r>
                      <a:rPr lang="en-US" i="1">
                        <a:latin typeface="Cambria Math" panose="02040503050406030204" pitchFamily="18" charset="0"/>
                        <a:ea typeface="Cambria Math" panose="02040503050406030204" pitchFamily="18" charset="0"/>
                        <a:cs typeface="Times New Roman" pitchFamily="18" charset="0"/>
                      </a:rPr>
                      <m:t>𝑎</m:t>
                    </m:r>
                  </m:oMath>
                </a14:m>
                <a:r>
                  <a:rPr lang="en-TW" dirty="0">
                    <a:latin typeface="Times New Roman" pitchFamily="18" charset="0"/>
                    <a:cs typeface="Times New Roman" pitchFamily="18" charset="0"/>
                  </a:rPr>
                  <a:t>，這稱為平移。</a:t>
                </a:r>
              </a:p>
            </p:txBody>
          </p:sp>
        </mc:Choice>
        <mc:Fallback xmlns="">
          <p:sp>
            <p:nvSpPr>
              <p:cNvPr id="3" name="TextBox 2">
                <a:extLst>
                  <a:ext uri="{FF2B5EF4-FFF2-40B4-BE49-F238E27FC236}">
                    <a16:creationId xmlns:a16="http://schemas.microsoft.com/office/drawing/2014/main" id="{59159B43-D3B1-DD02-39C3-FE3E76A3CB0B}"/>
                  </a:ext>
                </a:extLst>
              </p:cNvPr>
              <p:cNvSpPr txBox="1">
                <a:spLocks noRot="1" noChangeAspect="1" noMove="1" noResize="1" noEditPoints="1" noAdjustHandles="1" noChangeArrowheads="1" noChangeShapeType="1" noTextEdit="1"/>
              </p:cNvSpPr>
              <p:nvPr/>
            </p:nvSpPr>
            <p:spPr bwMode="auto">
              <a:xfrm>
                <a:off x="1722806" y="737810"/>
                <a:ext cx="6494138" cy="369332"/>
              </a:xfrm>
              <a:prstGeom prst="rect">
                <a:avLst/>
              </a:prstGeom>
              <a:blipFill>
                <a:blip r:embed="rId6"/>
                <a:stretch>
                  <a:fillRect l="-780" t="-6667" r="-195"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299A97F-5B5D-BB60-AFEF-CBC244F890FF}"/>
                  </a:ext>
                </a:extLst>
              </p:cNvPr>
              <p:cNvSpPr txBox="1"/>
              <p:nvPr/>
            </p:nvSpPr>
            <p:spPr bwMode="auto">
              <a:xfrm>
                <a:off x="1722806" y="1131224"/>
                <a:ext cx="5441482"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看移動後的原點，函數值來自之前的</a:t>
                </a:r>
                <a14:m>
                  <m:oMath xmlns:m="http://schemas.openxmlformats.org/officeDocument/2006/math">
                    <m:r>
                      <a:rPr lang="en-US" i="1">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oMath>
                </a14:m>
                <a:r>
                  <a:rPr lang="en-TW" dirty="0">
                    <a:latin typeface="Times New Roman" pitchFamily="18" charset="0"/>
                    <a:cs typeface="Times New Roman" pitchFamily="18" charset="0"/>
                  </a:rPr>
                  <a:t>。</a:t>
                </a:r>
                <a:endParaRPr lang="en-TW" dirty="0"/>
              </a:p>
            </p:txBody>
          </p:sp>
        </mc:Choice>
        <mc:Fallback xmlns="">
          <p:sp>
            <p:nvSpPr>
              <p:cNvPr id="5" name="TextBox 4">
                <a:extLst>
                  <a:ext uri="{FF2B5EF4-FFF2-40B4-BE49-F238E27FC236}">
                    <a16:creationId xmlns:a16="http://schemas.microsoft.com/office/drawing/2014/main" id="{B299A97F-5B5D-BB60-AFEF-CBC244F890FF}"/>
                  </a:ext>
                </a:extLst>
              </p:cNvPr>
              <p:cNvSpPr txBox="1">
                <a:spLocks noRot="1" noChangeAspect="1" noMove="1" noResize="1" noEditPoints="1" noAdjustHandles="1" noChangeArrowheads="1" noChangeShapeType="1" noTextEdit="1"/>
              </p:cNvSpPr>
              <p:nvPr/>
            </p:nvSpPr>
            <p:spPr bwMode="auto">
              <a:xfrm>
                <a:off x="1722806" y="1131224"/>
                <a:ext cx="5441482" cy="369332"/>
              </a:xfrm>
              <a:prstGeom prst="rect">
                <a:avLst/>
              </a:prstGeom>
              <a:blipFill>
                <a:blip r:embed="rId7"/>
                <a:stretch>
                  <a:fillRect l="-932" t="-10000" b="-20000"/>
                </a:stretch>
              </a:blipFill>
              <a:ln w="9525">
                <a:noFill/>
                <a:miter lim="800000"/>
                <a:headEnd/>
                <a:tailEnd/>
              </a:ln>
            </p:spPr>
            <p:txBody>
              <a:bodyPr/>
              <a:lstStyle/>
              <a:p>
                <a:r>
                  <a:rPr lang="en-TW">
                    <a:noFill/>
                  </a:rPr>
                  <a:t> </a:t>
                </a:r>
              </a:p>
            </p:txBody>
          </p:sp>
        </mc:Fallback>
      </mc:AlternateContent>
      <p:sp>
        <p:nvSpPr>
          <p:cNvPr id="6" name="TextBox 5">
            <a:extLst>
              <a:ext uri="{FF2B5EF4-FFF2-40B4-BE49-F238E27FC236}">
                <a16:creationId xmlns:a16="http://schemas.microsoft.com/office/drawing/2014/main" id="{9F601428-8CD5-6E9A-B401-197852C08904}"/>
              </a:ext>
            </a:extLst>
          </p:cNvPr>
          <p:cNvSpPr txBox="1"/>
          <p:nvPr/>
        </p:nvSpPr>
        <p:spPr bwMode="auto">
          <a:xfrm>
            <a:off x="1722806" y="1524638"/>
            <a:ext cx="5861193"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週期位能平移前與平移後完全沒有差別：</a:t>
            </a:r>
          </a:p>
        </p:txBody>
      </p:sp>
      <p:sp>
        <p:nvSpPr>
          <p:cNvPr id="4" name="TextBox 3">
            <a:extLst>
              <a:ext uri="{FF2B5EF4-FFF2-40B4-BE49-F238E27FC236}">
                <a16:creationId xmlns:a16="http://schemas.microsoft.com/office/drawing/2014/main" id="{5504E33B-CEDB-E7F9-C1C8-EC4FA49725AD}"/>
              </a:ext>
            </a:extLst>
          </p:cNvPr>
          <p:cNvSpPr txBox="1"/>
          <p:nvPr/>
        </p:nvSpPr>
        <p:spPr bwMode="auto">
          <a:xfrm>
            <a:off x="7272732" y="1223802"/>
            <a:ext cx="1796088"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補充教材</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59039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35 0.01274 L -0.09462 0.36135 " pathEditMode="relative" rAng="0" ptsTypes="AA">
                                      <p:cBhvr>
                                        <p:cTn id="6" dur="2000" fill="hold"/>
                                        <p:tgtEl>
                                          <p:spTgt spid="10"/>
                                        </p:tgtEl>
                                        <p:attrNameLst>
                                          <p:attrName>ppt_x</p:attrName>
                                          <p:attrName>ppt_y</p:attrName>
                                        </p:attrNameLst>
                                      </p:cBhvr>
                                      <p:rCtr x="-4722" y="17431"/>
                                    </p:animMotion>
                                  </p:childTnLst>
                                </p:cTn>
                              </p:par>
                              <p:par>
                                <p:cTn id="7" presetID="2" presetClass="entr" presetSubtype="4"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anim calcmode="lin" valueType="num">
                                      <p:cBhvr additive="base">
                                        <p:cTn id="9" dur="500" fill="hold"/>
                                        <p:tgtEl>
                                          <p:spTgt spid="20"/>
                                        </p:tgtEl>
                                        <p:attrNameLst>
                                          <p:attrName>ppt_x</p:attrName>
                                        </p:attrNameLst>
                                      </p:cBhvr>
                                      <p:tavLst>
                                        <p:tav tm="0">
                                          <p:val>
                                            <p:strVal val="#ppt_x"/>
                                          </p:val>
                                        </p:tav>
                                        <p:tav tm="100000">
                                          <p:val>
                                            <p:strVal val="#ppt_x"/>
                                          </p:val>
                                        </p:tav>
                                      </p:tavLst>
                                    </p:anim>
                                    <p:anim calcmode="lin" valueType="num">
                                      <p:cBhvr additive="base">
                                        <p:cTn id="10" dur="500" fill="hold"/>
                                        <p:tgtEl>
                                          <p:spTgt spid="20"/>
                                        </p:tgtEl>
                                        <p:attrNameLst>
                                          <p:attrName>ppt_y</p:attrName>
                                        </p:attrNameLst>
                                      </p:cBhvr>
                                      <p:tavLst>
                                        <p:tav tm="0">
                                          <p:val>
                                            <p:strVal val="1+#ppt_h/2"/>
                                          </p:val>
                                        </p:tav>
                                        <p:tav tm="100000">
                                          <p:val>
                                            <p:strVal val="#ppt_y"/>
                                          </p:val>
                                        </p:tav>
                                      </p:tavLst>
                                    </p:anim>
                                  </p:childTnLst>
                                </p:cTn>
                              </p:par>
                              <p:par>
                                <p:cTn id="11" presetID="1" presetClass="entr" presetSubtype="0" fill="hold" nodeType="withEffect">
                                  <p:stCondLst>
                                    <p:cond delay="200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2000"/>
                                  </p:stCondLst>
                                  <p:childTnLst>
                                    <p:set>
                                      <p:cBhvr>
                                        <p:cTn id="14" dur="1" fill="hold">
                                          <p:stCondLst>
                                            <p:cond delay="0"/>
                                          </p:stCondLst>
                                        </p:cTn>
                                        <p:tgtEl>
                                          <p:spTgt spid="12"/>
                                        </p:tgtEl>
                                        <p:attrNameLst>
                                          <p:attrName>style.visibility</p:attrName>
                                        </p:attrNameLst>
                                      </p:cBhvr>
                                      <p:to>
                                        <p:strVal val="visible"/>
                                      </p:to>
                                    </p:set>
                                  </p:childTnLst>
                                </p:cTn>
                              </p:par>
                              <p:par>
                                <p:cTn id="15" presetID="2" presetClass="entr" presetSubtype="4"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CD9313-8A67-CA4D-5B5D-41A5075D885B}"/>
              </a:ext>
            </a:extLst>
          </p:cNvPr>
          <p:cNvPicPr>
            <a:picLocks noChangeAspect="1"/>
          </p:cNvPicPr>
          <p:nvPr/>
        </p:nvPicPr>
        <p:blipFill rotWithShape="1">
          <a:blip r:embed="rId2"/>
          <a:srcRect t="9397"/>
          <a:stretch/>
        </p:blipFill>
        <p:spPr>
          <a:xfrm>
            <a:off x="2771801" y="1969411"/>
            <a:ext cx="5184576" cy="2323005"/>
          </a:xfrm>
          <a:prstGeom prst="rect">
            <a:avLst/>
          </a:prstGeom>
        </p:spPr>
      </p:pic>
      <p:sp>
        <p:nvSpPr>
          <p:cNvPr id="3" name="TextBox 2">
            <a:extLst>
              <a:ext uri="{FF2B5EF4-FFF2-40B4-BE49-F238E27FC236}">
                <a16:creationId xmlns:a16="http://schemas.microsoft.com/office/drawing/2014/main" id="{9B87802C-F09E-9FC4-0F5E-4169601CFF6D}"/>
              </a:ext>
            </a:extLst>
          </p:cNvPr>
          <p:cNvSpPr txBox="1"/>
          <p:nvPr/>
        </p:nvSpPr>
        <p:spPr bwMode="auto">
          <a:xfrm>
            <a:off x="1485653" y="992798"/>
            <a:ext cx="691276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在週期位能下，我們也期待它的定態滿足各處絕對值平移不變：</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2756559-E7E3-158A-0B8E-194458531D19}"/>
                  </a:ext>
                </a:extLst>
              </p:cNvPr>
              <p:cNvSpPr txBox="1"/>
              <p:nvPr/>
            </p:nvSpPr>
            <p:spPr bwMode="auto">
              <a:xfrm>
                <a:off x="3240921" y="1475687"/>
                <a:ext cx="2250103"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TW" i="1" smtClean="0">
                              <a:latin typeface="Cambria Math" panose="02040503050406030204" pitchFamily="18" charset="0"/>
                              <a:cs typeface="Times New Roman" pitchFamily="18" charset="0"/>
                            </a:rPr>
                          </m:ctrlPr>
                        </m:sSupPr>
                        <m:e>
                          <m:d>
                            <m:dPr>
                              <m:begChr m:val="|"/>
                              <m:endChr m:val="|"/>
                              <m:ctrlPr>
                                <a:rPr lang="en-TW" i="1" smtClean="0">
                                  <a:latin typeface="Cambria Math" panose="02040503050406030204" pitchFamily="18" charset="0"/>
                                  <a:cs typeface="Times New Roman" pitchFamily="18" charset="0"/>
                                </a:rPr>
                              </m:ctrlPr>
                            </m:dPr>
                            <m:e>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e>
                          </m:d>
                        </m:e>
                        <m:sup>
                          <m:r>
                            <a:rPr lang="en-US" b="0" i="1" smtClean="0">
                              <a:latin typeface="Cambria Math" panose="02040503050406030204" pitchFamily="18" charset="0"/>
                              <a:cs typeface="Times New Roman" pitchFamily="18" charset="0"/>
                            </a:rPr>
                            <m:t>2</m:t>
                          </m:r>
                        </m:sup>
                      </m:sSup>
                      <m:r>
                        <a:rPr lang="en-US" b="0" i="1" smtClean="0">
                          <a:latin typeface="Cambria Math" panose="02040503050406030204" pitchFamily="18" charset="0"/>
                          <a:cs typeface="Times New Roman" pitchFamily="18" charset="0"/>
                        </a:rPr>
                        <m:t>=</m:t>
                      </m:r>
                      <m:sSup>
                        <m:sSupPr>
                          <m:ctrlPr>
                            <a:rPr lang="en-TW" i="1">
                              <a:latin typeface="Cambria Math" panose="02040503050406030204" pitchFamily="18" charset="0"/>
                              <a:cs typeface="Times New Roman" pitchFamily="18" charset="0"/>
                            </a:rPr>
                          </m:ctrlPr>
                        </m:sSupPr>
                        <m:e>
                          <m:d>
                            <m:dPr>
                              <m:begChr m:val="|"/>
                              <m:endChr m:val="|"/>
                              <m:ctrlPr>
                                <a:rPr lang="en-TW" i="1">
                                  <a:latin typeface="Cambria Math" panose="02040503050406030204" pitchFamily="18" charset="0"/>
                                  <a:cs typeface="Times New Roman" pitchFamily="18" charset="0"/>
                                </a:rPr>
                              </m:ctrlPr>
                            </m:dPr>
                            <m:e>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e>
                          </m:d>
                        </m:e>
                        <m:sup>
                          <m:r>
                            <a:rPr lang="en-US" i="1">
                              <a:latin typeface="Cambria Math" panose="02040503050406030204" pitchFamily="18" charset="0"/>
                              <a:cs typeface="Times New Roman" pitchFamily="18" charset="0"/>
                            </a:rPr>
                            <m:t>2</m:t>
                          </m:r>
                        </m:sup>
                      </m:sSup>
                    </m:oMath>
                  </m:oMathPara>
                </a14:m>
                <a:endParaRPr lang="en-TW"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A2756559-E7E3-158A-0B8E-194458531D19}"/>
                  </a:ext>
                </a:extLst>
              </p:cNvPr>
              <p:cNvSpPr txBox="1">
                <a:spLocks noRot="1" noChangeAspect="1" noMove="1" noResize="1" noEditPoints="1" noAdjustHandles="1" noChangeArrowheads="1" noChangeShapeType="1" noTextEdit="1"/>
              </p:cNvSpPr>
              <p:nvPr/>
            </p:nvSpPr>
            <p:spPr bwMode="auto">
              <a:xfrm>
                <a:off x="3240921" y="1475687"/>
                <a:ext cx="2250103" cy="276999"/>
              </a:xfrm>
              <a:prstGeom prst="rect">
                <a:avLst/>
              </a:prstGeom>
              <a:blipFill>
                <a:blip r:embed="rId3"/>
                <a:stretch>
                  <a:fillRect t="-4348" r="-562" b="-30435"/>
                </a:stretch>
              </a:blipFill>
              <a:ln w="9525">
                <a:noFill/>
                <a:miter lim="800000"/>
                <a:headEnd/>
                <a:tailEnd/>
              </a:ln>
            </p:spPr>
            <p:txBody>
              <a:bodyPr/>
              <a:lstStyle/>
              <a:p>
                <a:r>
                  <a:rPr lang="en-TW">
                    <a:noFill/>
                  </a:rPr>
                  <a:t> </a:t>
                </a:r>
              </a:p>
            </p:txBody>
          </p:sp>
        </mc:Fallback>
      </mc:AlternateContent>
      <p:pic>
        <p:nvPicPr>
          <p:cNvPr id="9" name="Picture 8">
            <a:extLst>
              <a:ext uri="{FF2B5EF4-FFF2-40B4-BE49-F238E27FC236}">
                <a16:creationId xmlns:a16="http://schemas.microsoft.com/office/drawing/2014/main" id="{5B171FB3-F75E-5240-8357-7E04577DC3E1}"/>
              </a:ext>
            </a:extLst>
          </p:cNvPr>
          <p:cNvPicPr>
            <a:picLocks noChangeAspect="1"/>
          </p:cNvPicPr>
          <p:nvPr/>
        </p:nvPicPr>
        <p:blipFill rotWithShape="1">
          <a:blip r:embed="rId2"/>
          <a:srcRect l="1" t="7847" r="48" b="24273"/>
          <a:stretch/>
        </p:blipFill>
        <p:spPr>
          <a:xfrm>
            <a:off x="2771800" y="4446991"/>
            <a:ext cx="5328592" cy="1820412"/>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19B7D9C-9A3E-0084-C7DC-96AA52BB1A0C}"/>
                  </a:ext>
                </a:extLst>
              </p:cNvPr>
              <p:cNvSpPr txBox="1"/>
              <p:nvPr/>
            </p:nvSpPr>
            <p:spPr bwMode="auto">
              <a:xfrm>
                <a:off x="8034676" y="2612250"/>
                <a:ext cx="798424"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TW" i="1">
                              <a:latin typeface="Cambria Math" panose="02040503050406030204" pitchFamily="18" charset="0"/>
                              <a:cs typeface="Times New Roman" pitchFamily="18" charset="0"/>
                            </a:rPr>
                          </m:ctrlPr>
                        </m:sSupPr>
                        <m:e>
                          <m:d>
                            <m:dPr>
                              <m:begChr m:val="|"/>
                              <m:endChr m:val="|"/>
                              <m:ctrlPr>
                                <a:rPr lang="en-TW" i="1">
                                  <a:latin typeface="Cambria Math" panose="02040503050406030204" pitchFamily="18" charset="0"/>
                                  <a:cs typeface="Times New Roman" pitchFamily="18" charset="0"/>
                                </a:rPr>
                              </m:ctrlPr>
                            </m:dPr>
                            <m:e>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e>
                          </m:d>
                        </m:e>
                        <m:sup>
                          <m:r>
                            <a:rPr lang="en-US" i="1">
                              <a:latin typeface="Cambria Math" panose="02040503050406030204" pitchFamily="18" charset="0"/>
                              <a:cs typeface="Times New Roman" pitchFamily="18" charset="0"/>
                            </a:rPr>
                            <m:t>2</m:t>
                          </m:r>
                        </m:sup>
                      </m:sSup>
                    </m:oMath>
                  </m:oMathPara>
                </a14:m>
                <a:endParaRPr lang="en-TW" dirty="0">
                  <a:latin typeface="Times New Roman" pitchFamily="18" charset="0"/>
                  <a:cs typeface="Times New Roman" pitchFamily="18" charset="0"/>
                </a:endParaRPr>
              </a:p>
            </p:txBody>
          </p:sp>
        </mc:Choice>
        <mc:Fallback xmlns="">
          <p:sp>
            <p:nvSpPr>
              <p:cNvPr id="15" name="TextBox 14">
                <a:extLst>
                  <a:ext uri="{FF2B5EF4-FFF2-40B4-BE49-F238E27FC236}">
                    <a16:creationId xmlns:a16="http://schemas.microsoft.com/office/drawing/2014/main" id="{919B7D9C-9A3E-0084-C7DC-96AA52BB1A0C}"/>
                  </a:ext>
                </a:extLst>
              </p:cNvPr>
              <p:cNvSpPr txBox="1">
                <a:spLocks noRot="1" noChangeAspect="1" noMove="1" noResize="1" noEditPoints="1" noAdjustHandles="1" noChangeArrowheads="1" noChangeShapeType="1" noTextEdit="1"/>
              </p:cNvSpPr>
              <p:nvPr/>
            </p:nvSpPr>
            <p:spPr bwMode="auto">
              <a:xfrm>
                <a:off x="8034676" y="2612250"/>
                <a:ext cx="798424" cy="276999"/>
              </a:xfrm>
              <a:prstGeom prst="rect">
                <a:avLst/>
              </a:prstGeom>
              <a:blipFill>
                <a:blip r:embed="rId4"/>
                <a:stretch>
                  <a:fillRect t="-4348" r="-1563" b="-30435"/>
                </a:stretch>
              </a:blipFill>
              <a:ln w="9525">
                <a:noFill/>
                <a:miter lim="800000"/>
                <a:headEnd/>
                <a:tailEnd/>
              </a:ln>
            </p:spPr>
            <p:txBody>
              <a:bodyPr/>
              <a:lstStyle/>
              <a:p>
                <a:r>
                  <a:rPr lang="en-TW">
                    <a:noFill/>
                  </a:rPr>
                  <a:t> </a:t>
                </a:r>
              </a:p>
            </p:txBody>
          </p:sp>
        </mc:Fallback>
      </mc:AlternateContent>
      <p:sp>
        <p:nvSpPr>
          <p:cNvPr id="17" name="Freeform 16">
            <a:extLst>
              <a:ext uri="{FF2B5EF4-FFF2-40B4-BE49-F238E27FC236}">
                <a16:creationId xmlns:a16="http://schemas.microsoft.com/office/drawing/2014/main" id="{05C0E3FA-155C-E0D4-8A7D-712CB8094E4D}"/>
              </a:ext>
            </a:extLst>
          </p:cNvPr>
          <p:cNvSpPr/>
          <p:nvPr/>
        </p:nvSpPr>
        <p:spPr>
          <a:xfrm>
            <a:off x="4139952" y="2626998"/>
            <a:ext cx="2880321" cy="524502"/>
          </a:xfrm>
          <a:custGeom>
            <a:avLst/>
            <a:gdLst>
              <a:gd name="connsiteX0" fmla="*/ 0 w 4813817"/>
              <a:gd name="connsiteY0" fmla="*/ 493168 h 524502"/>
              <a:gd name="connsiteX1" fmla="*/ 226032 w 4813817"/>
              <a:gd name="connsiteY1" fmla="*/ 8 h 524502"/>
              <a:gd name="connsiteX2" fmla="*/ 1191803 w 4813817"/>
              <a:gd name="connsiteY2" fmla="*/ 503442 h 524502"/>
              <a:gd name="connsiteX3" fmla="*/ 1582221 w 4813817"/>
              <a:gd name="connsiteY3" fmla="*/ 10282 h 524502"/>
              <a:gd name="connsiteX4" fmla="*/ 2558266 w 4813817"/>
              <a:gd name="connsiteY4" fmla="*/ 493168 h 524502"/>
              <a:gd name="connsiteX5" fmla="*/ 3359650 w 4813817"/>
              <a:gd name="connsiteY5" fmla="*/ 20556 h 524502"/>
              <a:gd name="connsiteX6" fmla="*/ 4366517 w 4813817"/>
              <a:gd name="connsiteY6" fmla="*/ 523990 h 524502"/>
              <a:gd name="connsiteX7" fmla="*/ 4777484 w 4813817"/>
              <a:gd name="connsiteY7" fmla="*/ 123298 h 524502"/>
              <a:gd name="connsiteX8" fmla="*/ 4767209 w 4813817"/>
              <a:gd name="connsiteY8" fmla="*/ 123298 h 52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3817" h="524502">
                <a:moveTo>
                  <a:pt x="0" y="493168"/>
                </a:moveTo>
                <a:cubicBezTo>
                  <a:pt x="13699" y="245732"/>
                  <a:pt x="27398" y="-1704"/>
                  <a:pt x="226032" y="8"/>
                </a:cubicBezTo>
                <a:cubicBezTo>
                  <a:pt x="424666" y="1720"/>
                  <a:pt x="965772" y="501730"/>
                  <a:pt x="1191803" y="503442"/>
                </a:cubicBezTo>
                <a:cubicBezTo>
                  <a:pt x="1417834" y="505154"/>
                  <a:pt x="1354477" y="11994"/>
                  <a:pt x="1582221" y="10282"/>
                </a:cubicBezTo>
                <a:cubicBezTo>
                  <a:pt x="1809965" y="8570"/>
                  <a:pt x="2262028" y="491456"/>
                  <a:pt x="2558266" y="493168"/>
                </a:cubicBezTo>
                <a:cubicBezTo>
                  <a:pt x="2854504" y="494880"/>
                  <a:pt x="3058275" y="15419"/>
                  <a:pt x="3359650" y="20556"/>
                </a:cubicBezTo>
                <a:cubicBezTo>
                  <a:pt x="3661025" y="25693"/>
                  <a:pt x="4130211" y="506866"/>
                  <a:pt x="4366517" y="523990"/>
                </a:cubicBezTo>
                <a:cubicBezTo>
                  <a:pt x="4602823" y="541114"/>
                  <a:pt x="4777484" y="123298"/>
                  <a:pt x="4777484" y="123298"/>
                </a:cubicBezTo>
                <a:cubicBezTo>
                  <a:pt x="4844266" y="56516"/>
                  <a:pt x="4805737" y="89907"/>
                  <a:pt x="4767209" y="12329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5E1A5D8-0294-9342-4E8A-72ED0A04C7B7}"/>
                  </a:ext>
                </a:extLst>
              </p:cNvPr>
              <p:cNvSpPr txBox="1"/>
              <p:nvPr/>
            </p:nvSpPr>
            <p:spPr bwMode="auto">
              <a:xfrm>
                <a:off x="3508045" y="644807"/>
                <a:ext cx="1715854"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cs typeface="Times New Roman" pitchFamily="18" charset="0"/>
                        </a:rPr>
                        <m:t>𝑉</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𝑉</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m:oMathPara>
                </a14:m>
                <a:endParaRPr lang="en-TW" dirty="0">
                  <a:latin typeface="Times New Roman" pitchFamily="18" charset="0"/>
                  <a:cs typeface="Times New Roman" pitchFamily="18" charset="0"/>
                </a:endParaRPr>
              </a:p>
            </p:txBody>
          </p:sp>
        </mc:Choice>
        <mc:Fallback xmlns="">
          <p:sp>
            <p:nvSpPr>
              <p:cNvPr id="18" name="TextBox 17">
                <a:extLst>
                  <a:ext uri="{FF2B5EF4-FFF2-40B4-BE49-F238E27FC236}">
                    <a16:creationId xmlns:a16="http://schemas.microsoft.com/office/drawing/2014/main" id="{15E1A5D8-0294-9342-4E8A-72ED0A04C7B7}"/>
                  </a:ext>
                </a:extLst>
              </p:cNvPr>
              <p:cNvSpPr txBox="1">
                <a:spLocks noRot="1" noChangeAspect="1" noMove="1" noResize="1" noEditPoints="1" noAdjustHandles="1" noChangeArrowheads="1" noChangeShapeType="1" noTextEdit="1"/>
              </p:cNvSpPr>
              <p:nvPr/>
            </p:nvSpPr>
            <p:spPr bwMode="auto">
              <a:xfrm>
                <a:off x="3508045" y="644807"/>
                <a:ext cx="1715854" cy="276999"/>
              </a:xfrm>
              <a:prstGeom prst="rect">
                <a:avLst/>
              </a:prstGeom>
              <a:blipFill>
                <a:blip r:embed="rId5"/>
                <a:stretch>
                  <a:fillRect l="-2941" b="-4348"/>
                </a:stretch>
              </a:blipFill>
              <a:ln w="9525">
                <a:noFill/>
                <a:miter lim="800000"/>
                <a:headEnd/>
                <a:tailEnd/>
              </a:ln>
            </p:spPr>
            <p:txBody>
              <a:bodyPr/>
              <a:lstStyle/>
              <a:p>
                <a:r>
                  <a:rPr lang="en-TW">
                    <a:noFill/>
                  </a:rPr>
                  <a:t> </a:t>
                </a:r>
              </a:p>
            </p:txBody>
          </p:sp>
        </mc:Fallback>
      </mc:AlternateContent>
      <p:sp>
        <p:nvSpPr>
          <p:cNvPr id="19" name="TextBox 18">
            <a:extLst>
              <a:ext uri="{FF2B5EF4-FFF2-40B4-BE49-F238E27FC236}">
                <a16:creationId xmlns:a16="http://schemas.microsoft.com/office/drawing/2014/main" id="{AD363C12-2123-EC1F-8E1D-67EC926EE27A}"/>
              </a:ext>
            </a:extLst>
          </p:cNvPr>
          <p:cNvSpPr txBox="1"/>
          <p:nvPr/>
        </p:nvSpPr>
        <p:spPr bwMode="auto">
          <a:xfrm>
            <a:off x="1485653" y="590597"/>
            <a:ext cx="1862211"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週期位能：</a:t>
            </a:r>
          </a:p>
        </p:txBody>
      </p:sp>
      <p:cxnSp>
        <p:nvCxnSpPr>
          <p:cNvPr id="22" name="Straight Arrow Connector 21">
            <a:extLst>
              <a:ext uri="{FF2B5EF4-FFF2-40B4-BE49-F238E27FC236}">
                <a16:creationId xmlns:a16="http://schemas.microsoft.com/office/drawing/2014/main" id="{6B4A99FF-35E5-3314-FEC3-595C24BA92FE}"/>
              </a:ext>
            </a:extLst>
          </p:cNvPr>
          <p:cNvCxnSpPr>
            <a:cxnSpLocks/>
          </p:cNvCxnSpPr>
          <p:nvPr/>
        </p:nvCxnSpPr>
        <p:spPr>
          <a:xfrm flipH="1">
            <a:off x="5223899" y="2800456"/>
            <a:ext cx="860269" cy="250075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7C0109E-4034-081B-BECA-491338BA5B26}"/>
                  </a:ext>
                </a:extLst>
              </p:cNvPr>
              <p:cNvSpPr txBox="1"/>
              <p:nvPr/>
            </p:nvSpPr>
            <p:spPr bwMode="auto">
              <a:xfrm>
                <a:off x="7794409" y="5218697"/>
                <a:ext cx="1208023"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TW" i="1">
                              <a:latin typeface="Cambria Math" panose="02040503050406030204" pitchFamily="18" charset="0"/>
                              <a:cs typeface="Times New Roman" pitchFamily="18" charset="0"/>
                            </a:rPr>
                          </m:ctrlPr>
                        </m:sSupPr>
                        <m:e>
                          <m:d>
                            <m:dPr>
                              <m:begChr m:val="|"/>
                              <m:endChr m:val="|"/>
                              <m:ctrlPr>
                                <a:rPr lang="en-TW" i="1">
                                  <a:latin typeface="Cambria Math" panose="02040503050406030204" pitchFamily="18" charset="0"/>
                                  <a:cs typeface="Times New Roman" pitchFamily="18" charset="0"/>
                                </a:rPr>
                              </m:ctrlPr>
                            </m:dPr>
                            <m:e>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e>
                          </m:d>
                        </m:e>
                        <m:sup>
                          <m:r>
                            <a:rPr lang="en-US" i="1">
                              <a:latin typeface="Cambria Math" panose="02040503050406030204" pitchFamily="18" charset="0"/>
                              <a:cs typeface="Times New Roman" pitchFamily="18" charset="0"/>
                            </a:rPr>
                            <m:t>2</m:t>
                          </m:r>
                        </m:sup>
                      </m:sSup>
                    </m:oMath>
                  </m:oMathPara>
                </a14:m>
                <a:endParaRPr lang="en-TW" dirty="0">
                  <a:latin typeface="Times New Roman" pitchFamily="18" charset="0"/>
                  <a:cs typeface="Times New Roman" pitchFamily="18" charset="0"/>
                </a:endParaRPr>
              </a:p>
            </p:txBody>
          </p:sp>
        </mc:Choice>
        <mc:Fallback xmlns="">
          <p:sp>
            <p:nvSpPr>
              <p:cNvPr id="5" name="TextBox 4">
                <a:extLst>
                  <a:ext uri="{FF2B5EF4-FFF2-40B4-BE49-F238E27FC236}">
                    <a16:creationId xmlns:a16="http://schemas.microsoft.com/office/drawing/2014/main" id="{67C0109E-4034-081B-BECA-491338BA5B26}"/>
                  </a:ext>
                </a:extLst>
              </p:cNvPr>
              <p:cNvSpPr txBox="1">
                <a:spLocks noRot="1" noChangeAspect="1" noMove="1" noResize="1" noEditPoints="1" noAdjustHandles="1" noChangeArrowheads="1" noChangeShapeType="1" noTextEdit="1"/>
              </p:cNvSpPr>
              <p:nvPr/>
            </p:nvSpPr>
            <p:spPr bwMode="auto">
              <a:xfrm>
                <a:off x="7794409" y="5218697"/>
                <a:ext cx="1208023" cy="276999"/>
              </a:xfrm>
              <a:prstGeom prst="rect">
                <a:avLst/>
              </a:prstGeom>
              <a:blipFill>
                <a:blip r:embed="rId6"/>
                <a:stretch>
                  <a:fillRect t="-4348" r="-1042" b="-34783"/>
                </a:stretch>
              </a:blipFill>
              <a:ln w="9525">
                <a:noFill/>
                <a:miter lim="800000"/>
                <a:headEnd/>
                <a:tailEnd/>
              </a:ln>
            </p:spPr>
            <p:txBody>
              <a:bodyPr/>
              <a:lstStyle/>
              <a:p>
                <a:r>
                  <a:rPr lang="en-TW">
                    <a:noFill/>
                  </a:rPr>
                  <a:t> </a:t>
                </a:r>
              </a:p>
            </p:txBody>
          </p:sp>
        </mc:Fallback>
      </mc:AlternateContent>
      <p:sp>
        <p:nvSpPr>
          <p:cNvPr id="7" name="Freeform 6">
            <a:extLst>
              <a:ext uri="{FF2B5EF4-FFF2-40B4-BE49-F238E27FC236}">
                <a16:creationId xmlns:a16="http://schemas.microsoft.com/office/drawing/2014/main" id="{8F0ABB34-CD4F-E8E7-B9A9-6D7918DE4A3C}"/>
              </a:ext>
            </a:extLst>
          </p:cNvPr>
          <p:cNvSpPr/>
          <p:nvPr/>
        </p:nvSpPr>
        <p:spPr>
          <a:xfrm>
            <a:off x="4139953" y="2626998"/>
            <a:ext cx="2880320" cy="524502"/>
          </a:xfrm>
          <a:custGeom>
            <a:avLst/>
            <a:gdLst>
              <a:gd name="connsiteX0" fmla="*/ 0 w 4813817"/>
              <a:gd name="connsiteY0" fmla="*/ 493168 h 524502"/>
              <a:gd name="connsiteX1" fmla="*/ 226032 w 4813817"/>
              <a:gd name="connsiteY1" fmla="*/ 8 h 524502"/>
              <a:gd name="connsiteX2" fmla="*/ 1191803 w 4813817"/>
              <a:gd name="connsiteY2" fmla="*/ 503442 h 524502"/>
              <a:gd name="connsiteX3" fmla="*/ 1582221 w 4813817"/>
              <a:gd name="connsiteY3" fmla="*/ 10282 h 524502"/>
              <a:gd name="connsiteX4" fmla="*/ 2558266 w 4813817"/>
              <a:gd name="connsiteY4" fmla="*/ 493168 h 524502"/>
              <a:gd name="connsiteX5" fmla="*/ 3359650 w 4813817"/>
              <a:gd name="connsiteY5" fmla="*/ 20556 h 524502"/>
              <a:gd name="connsiteX6" fmla="*/ 4366517 w 4813817"/>
              <a:gd name="connsiteY6" fmla="*/ 523990 h 524502"/>
              <a:gd name="connsiteX7" fmla="*/ 4777484 w 4813817"/>
              <a:gd name="connsiteY7" fmla="*/ 123298 h 524502"/>
              <a:gd name="connsiteX8" fmla="*/ 4767209 w 4813817"/>
              <a:gd name="connsiteY8" fmla="*/ 123298 h 52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3817" h="524502">
                <a:moveTo>
                  <a:pt x="0" y="493168"/>
                </a:moveTo>
                <a:cubicBezTo>
                  <a:pt x="13699" y="245732"/>
                  <a:pt x="27398" y="-1704"/>
                  <a:pt x="226032" y="8"/>
                </a:cubicBezTo>
                <a:cubicBezTo>
                  <a:pt x="424666" y="1720"/>
                  <a:pt x="965772" y="501730"/>
                  <a:pt x="1191803" y="503442"/>
                </a:cubicBezTo>
                <a:cubicBezTo>
                  <a:pt x="1417834" y="505154"/>
                  <a:pt x="1354477" y="11994"/>
                  <a:pt x="1582221" y="10282"/>
                </a:cubicBezTo>
                <a:cubicBezTo>
                  <a:pt x="1809965" y="8570"/>
                  <a:pt x="2262028" y="491456"/>
                  <a:pt x="2558266" y="493168"/>
                </a:cubicBezTo>
                <a:cubicBezTo>
                  <a:pt x="2854504" y="494880"/>
                  <a:pt x="3058275" y="15419"/>
                  <a:pt x="3359650" y="20556"/>
                </a:cubicBezTo>
                <a:cubicBezTo>
                  <a:pt x="3661025" y="25693"/>
                  <a:pt x="4130211" y="506866"/>
                  <a:pt x="4366517" y="523990"/>
                </a:cubicBezTo>
                <a:cubicBezTo>
                  <a:pt x="4602823" y="541114"/>
                  <a:pt x="4777484" y="123298"/>
                  <a:pt x="4777484" y="123298"/>
                </a:cubicBezTo>
                <a:cubicBezTo>
                  <a:pt x="4844266" y="56516"/>
                  <a:pt x="4805737" y="89907"/>
                  <a:pt x="4767209" y="12329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6" name="TextBox 5">
            <a:extLst>
              <a:ext uri="{FF2B5EF4-FFF2-40B4-BE49-F238E27FC236}">
                <a16:creationId xmlns:a16="http://schemas.microsoft.com/office/drawing/2014/main" id="{DB9EDA47-CA4B-F7F4-68AF-B5ECC82069A6}"/>
              </a:ext>
            </a:extLst>
          </p:cNvPr>
          <p:cNvSpPr txBox="1"/>
          <p:nvPr/>
        </p:nvSpPr>
        <p:spPr bwMode="auto">
          <a:xfrm>
            <a:off x="7058333" y="295497"/>
            <a:ext cx="1796088"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補充教材</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97297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417 0.00139 L -0.08993 0.36342 " pathEditMode="relative" rAng="0" ptsTypes="AA">
                                      <p:cBhvr>
                                        <p:cTn id="6" dur="2000" fill="hold"/>
                                        <p:tgtEl>
                                          <p:spTgt spid="7"/>
                                        </p:tgtEl>
                                        <p:attrNameLst>
                                          <p:attrName>ppt_x</p:attrName>
                                          <p:attrName>ppt_y</p:attrName>
                                        </p:attrNameLst>
                                      </p:cBhvr>
                                      <p:rCtr x="-4705" y="18102"/>
                                    </p:animMotion>
                                  </p:childTnLst>
                                </p:cTn>
                              </p:par>
                              <p:par>
                                <p:cTn id="7" presetID="2" presetClass="entr" presetSubtype="4"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ppt_x"/>
                                          </p:val>
                                        </p:tav>
                                        <p:tav tm="100000">
                                          <p:val>
                                            <p:strVal val="#ppt_x"/>
                                          </p:val>
                                        </p:tav>
                                      </p:tavLst>
                                    </p:anim>
                                    <p:anim calcmode="lin" valueType="num">
                                      <p:cBhvr additive="base">
                                        <p:cTn id="10" dur="500" fill="hold"/>
                                        <p:tgtEl>
                                          <p:spTgt spid="5"/>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CD9313-8A67-CA4D-5B5D-41A5075D885B}"/>
              </a:ext>
            </a:extLst>
          </p:cNvPr>
          <p:cNvPicPr>
            <a:picLocks noChangeAspect="1"/>
          </p:cNvPicPr>
          <p:nvPr/>
        </p:nvPicPr>
        <p:blipFill rotWithShape="1">
          <a:blip r:embed="rId2"/>
          <a:srcRect t="9397"/>
          <a:stretch/>
        </p:blipFill>
        <p:spPr>
          <a:xfrm>
            <a:off x="2627784" y="620058"/>
            <a:ext cx="3641673" cy="1631691"/>
          </a:xfrm>
          <a:prstGeom prst="rect">
            <a:avLst/>
          </a:prstGeom>
        </p:spPr>
      </p:pic>
      <p:sp>
        <p:nvSpPr>
          <p:cNvPr id="3" name="TextBox 2">
            <a:extLst>
              <a:ext uri="{FF2B5EF4-FFF2-40B4-BE49-F238E27FC236}">
                <a16:creationId xmlns:a16="http://schemas.microsoft.com/office/drawing/2014/main" id="{9B87802C-F09E-9FC4-0F5E-4169601CFF6D}"/>
              </a:ext>
            </a:extLst>
          </p:cNvPr>
          <p:cNvSpPr txBox="1"/>
          <p:nvPr/>
        </p:nvSpPr>
        <p:spPr bwMode="auto">
          <a:xfrm>
            <a:off x="1609666" y="2241662"/>
            <a:ext cx="691276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在週期位能下，我們也期待它的定態滿足各處絕對值平移不變：</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2756559-E7E3-158A-0B8E-194458531D19}"/>
                  </a:ext>
                </a:extLst>
              </p:cNvPr>
              <p:cNvSpPr txBox="1"/>
              <p:nvPr/>
            </p:nvSpPr>
            <p:spPr bwMode="auto">
              <a:xfrm>
                <a:off x="3364934" y="2755908"/>
                <a:ext cx="2250103"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TW" i="1" smtClean="0">
                              <a:latin typeface="Cambria Math" panose="02040503050406030204" pitchFamily="18" charset="0"/>
                              <a:cs typeface="Times New Roman" pitchFamily="18" charset="0"/>
                            </a:rPr>
                          </m:ctrlPr>
                        </m:sSupPr>
                        <m:e>
                          <m:d>
                            <m:dPr>
                              <m:begChr m:val="|"/>
                              <m:endChr m:val="|"/>
                              <m:ctrlPr>
                                <a:rPr lang="en-TW" i="1" smtClean="0">
                                  <a:latin typeface="Cambria Math" panose="02040503050406030204" pitchFamily="18" charset="0"/>
                                  <a:cs typeface="Times New Roman" pitchFamily="18" charset="0"/>
                                </a:rPr>
                              </m:ctrlPr>
                            </m:dPr>
                            <m:e>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e>
                          </m:d>
                        </m:e>
                        <m:sup>
                          <m:r>
                            <a:rPr lang="en-US" b="0" i="1" smtClean="0">
                              <a:latin typeface="Cambria Math" panose="02040503050406030204" pitchFamily="18" charset="0"/>
                              <a:cs typeface="Times New Roman" pitchFamily="18" charset="0"/>
                            </a:rPr>
                            <m:t>2</m:t>
                          </m:r>
                        </m:sup>
                      </m:sSup>
                      <m:r>
                        <a:rPr lang="en-US" b="0" i="1" smtClean="0">
                          <a:latin typeface="Cambria Math" panose="02040503050406030204" pitchFamily="18" charset="0"/>
                          <a:cs typeface="Times New Roman" pitchFamily="18" charset="0"/>
                        </a:rPr>
                        <m:t>=</m:t>
                      </m:r>
                      <m:sSup>
                        <m:sSupPr>
                          <m:ctrlPr>
                            <a:rPr lang="en-TW" i="1">
                              <a:latin typeface="Cambria Math" panose="02040503050406030204" pitchFamily="18" charset="0"/>
                              <a:cs typeface="Times New Roman" pitchFamily="18" charset="0"/>
                            </a:rPr>
                          </m:ctrlPr>
                        </m:sSupPr>
                        <m:e>
                          <m:d>
                            <m:dPr>
                              <m:begChr m:val="|"/>
                              <m:endChr m:val="|"/>
                              <m:ctrlPr>
                                <a:rPr lang="en-TW" i="1">
                                  <a:latin typeface="Cambria Math" panose="02040503050406030204" pitchFamily="18" charset="0"/>
                                  <a:cs typeface="Times New Roman" pitchFamily="18" charset="0"/>
                                </a:rPr>
                              </m:ctrlPr>
                            </m:dPr>
                            <m:e>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e>
                          </m:d>
                        </m:e>
                        <m:sup>
                          <m:r>
                            <a:rPr lang="en-US" i="1">
                              <a:latin typeface="Cambria Math" panose="02040503050406030204" pitchFamily="18" charset="0"/>
                              <a:cs typeface="Times New Roman" pitchFamily="18" charset="0"/>
                            </a:rPr>
                            <m:t>2</m:t>
                          </m:r>
                        </m:sup>
                      </m:sSup>
                    </m:oMath>
                  </m:oMathPara>
                </a14:m>
                <a:endParaRPr lang="en-TW"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A2756559-E7E3-158A-0B8E-194458531D19}"/>
                  </a:ext>
                </a:extLst>
              </p:cNvPr>
              <p:cNvSpPr txBox="1">
                <a:spLocks noRot="1" noChangeAspect="1" noMove="1" noResize="1" noEditPoints="1" noAdjustHandles="1" noChangeArrowheads="1" noChangeShapeType="1" noTextEdit="1"/>
              </p:cNvSpPr>
              <p:nvPr/>
            </p:nvSpPr>
            <p:spPr bwMode="auto">
              <a:xfrm>
                <a:off x="3364934" y="2755908"/>
                <a:ext cx="2250103" cy="276999"/>
              </a:xfrm>
              <a:prstGeom prst="rect">
                <a:avLst/>
              </a:prstGeom>
              <a:blipFill>
                <a:blip r:embed="rId3"/>
                <a:stretch>
                  <a:fillRect r="-559" b="-2916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139D89A-240F-2511-9CDA-A0B7A40832CF}"/>
                  </a:ext>
                </a:extLst>
              </p:cNvPr>
              <p:cNvSpPr txBox="1"/>
              <p:nvPr/>
            </p:nvSpPr>
            <p:spPr bwMode="auto">
              <a:xfrm>
                <a:off x="1619809" y="5157192"/>
                <a:ext cx="453636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如此</a:t>
                </a:r>
                <a14:m>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oMath>
                </a14:m>
                <a:r>
                  <a:rPr lang="en-TW" dirty="0">
                    <a:latin typeface="Times New Roman" pitchFamily="18" charset="0"/>
                    <a:cs typeface="Times New Roman" pitchFamily="18" charset="0"/>
                  </a:rPr>
                  <a:t>與</a:t>
                </a:r>
                <a14:m>
                  <m:oMath xmlns:m="http://schemas.openxmlformats.org/officeDocument/2006/math">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a14:m>
                <a:r>
                  <a:rPr lang="en-TW" dirty="0">
                    <a:latin typeface="Times New Roman" pitchFamily="18" charset="0"/>
                    <a:cs typeface="Times New Roman" pitchFamily="18" charset="0"/>
                  </a:rPr>
                  <a:t>只能相差一個相角：</a:t>
                </a:r>
              </a:p>
            </p:txBody>
          </p:sp>
        </mc:Choice>
        <mc:Fallback xmlns="">
          <p:sp>
            <p:nvSpPr>
              <p:cNvPr id="5" name="TextBox 4">
                <a:extLst>
                  <a:ext uri="{FF2B5EF4-FFF2-40B4-BE49-F238E27FC236}">
                    <a16:creationId xmlns:a16="http://schemas.microsoft.com/office/drawing/2014/main" id="{A139D89A-240F-2511-9CDA-A0B7A40832CF}"/>
                  </a:ext>
                </a:extLst>
              </p:cNvPr>
              <p:cNvSpPr txBox="1">
                <a:spLocks noRot="1" noChangeAspect="1" noMove="1" noResize="1" noEditPoints="1" noAdjustHandles="1" noChangeArrowheads="1" noChangeShapeType="1" noTextEdit="1"/>
              </p:cNvSpPr>
              <p:nvPr/>
            </p:nvSpPr>
            <p:spPr bwMode="auto">
              <a:xfrm>
                <a:off x="1619809" y="5157192"/>
                <a:ext cx="4536368" cy="369332"/>
              </a:xfrm>
              <a:prstGeom prst="rect">
                <a:avLst/>
              </a:prstGeom>
              <a:blipFill>
                <a:blip r:embed="rId4"/>
                <a:stretch>
                  <a:fillRect l="-1117"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427FC5B-2E44-1F3B-A95F-9D157240975E}"/>
                  </a:ext>
                </a:extLst>
              </p:cNvPr>
              <p:cNvSpPr txBox="1"/>
              <p:nvPr/>
            </p:nvSpPr>
            <p:spPr bwMode="auto">
              <a:xfrm>
                <a:off x="3365070" y="5666047"/>
                <a:ext cx="2271070" cy="285912"/>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cs typeface="Times New Roman" pitchFamily="18" charset="0"/>
                        </a:rPr>
                        <m:t>=</m:t>
                      </m:r>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𝑖𝑞𝑎</m:t>
                          </m:r>
                        </m:sup>
                      </m:sSup>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m:oMathPara>
                </a14:m>
                <a:endParaRPr lang="en-TW"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B427FC5B-2E44-1F3B-A95F-9D157240975E}"/>
                  </a:ext>
                </a:extLst>
              </p:cNvPr>
              <p:cNvSpPr txBox="1">
                <a:spLocks noRot="1" noChangeAspect="1" noMove="1" noResize="1" noEditPoints="1" noAdjustHandles="1" noChangeArrowheads="1" noChangeShapeType="1" noTextEdit="1"/>
              </p:cNvSpPr>
              <p:nvPr/>
            </p:nvSpPr>
            <p:spPr bwMode="auto">
              <a:xfrm>
                <a:off x="3365070" y="5666047"/>
                <a:ext cx="2271070" cy="285912"/>
              </a:xfrm>
              <a:prstGeom prst="rect">
                <a:avLst/>
              </a:prstGeom>
              <a:blipFill>
                <a:blip r:embed="rId5"/>
                <a:stretch>
                  <a:fillRect l="-2762" b="-3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55ACCCC-4223-AED4-EE6E-DE4D28FA71F9}"/>
                  </a:ext>
                </a:extLst>
              </p:cNvPr>
              <p:cNvSpPr txBox="1"/>
              <p:nvPr/>
            </p:nvSpPr>
            <p:spPr bwMode="auto">
              <a:xfrm>
                <a:off x="1619808" y="3172430"/>
                <a:ext cx="711878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波函數本身</a:t>
                </a:r>
                <a14:m>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oMath>
                </a14:m>
                <a:r>
                  <a:rPr lang="en-TW" dirty="0">
                    <a:latin typeface="Times New Roman" pitchFamily="18" charset="0"/>
                    <a:cs typeface="Times New Roman" pitchFamily="18" charset="0"/>
                  </a:rPr>
                  <a:t>與</a:t>
                </a:r>
                <a14:m>
                  <m:oMath xmlns:m="http://schemas.openxmlformats.org/officeDocument/2006/math">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a14:m>
                <a:r>
                  <a:rPr lang="en-TW" dirty="0">
                    <a:latin typeface="Times New Roman" pitchFamily="18" charset="0"/>
                    <a:cs typeface="Times New Roman" pitchFamily="18" charset="0"/>
                  </a:rPr>
                  <a:t>不定要一樣，</a:t>
                </a:r>
              </a:p>
            </p:txBody>
          </p:sp>
        </mc:Choice>
        <mc:Fallback xmlns="">
          <p:sp>
            <p:nvSpPr>
              <p:cNvPr id="9" name="TextBox 8">
                <a:extLst>
                  <a:ext uri="{FF2B5EF4-FFF2-40B4-BE49-F238E27FC236}">
                    <a16:creationId xmlns:a16="http://schemas.microsoft.com/office/drawing/2014/main" id="{F55ACCCC-4223-AED4-EE6E-DE4D28FA71F9}"/>
                  </a:ext>
                </a:extLst>
              </p:cNvPr>
              <p:cNvSpPr txBox="1">
                <a:spLocks noRot="1" noChangeAspect="1" noMove="1" noResize="1" noEditPoints="1" noAdjustHandles="1" noChangeArrowheads="1" noChangeShapeType="1" noTextEdit="1"/>
              </p:cNvSpPr>
              <p:nvPr/>
            </p:nvSpPr>
            <p:spPr bwMode="auto">
              <a:xfrm>
                <a:off x="1619808" y="3172430"/>
                <a:ext cx="7118785" cy="369332"/>
              </a:xfrm>
              <a:prstGeom prst="rect">
                <a:avLst/>
              </a:prstGeom>
              <a:blipFill>
                <a:blip r:embed="rId6"/>
                <a:stretch>
                  <a:fillRect l="-713"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3452A41-2390-A243-590F-A75774CE7F8D}"/>
                  </a:ext>
                </a:extLst>
              </p:cNvPr>
              <p:cNvSpPr txBox="1"/>
              <p:nvPr/>
            </p:nvSpPr>
            <p:spPr bwMode="auto">
              <a:xfrm>
                <a:off x="1609664" y="3580596"/>
                <a:ext cx="711878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但</a:t>
                </a:r>
                <a14:m>
                  <m:oMath xmlns:m="http://schemas.openxmlformats.org/officeDocument/2006/math">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a14:m>
                <a:r>
                  <a:rPr lang="en-TW" dirty="0">
                    <a:latin typeface="Times New Roman" pitchFamily="18" charset="0"/>
                    <a:cs typeface="Times New Roman" pitchFamily="18" charset="0"/>
                  </a:rPr>
                  <a:t>是能量本徵態，平移後</a:t>
                </a:r>
                <a14:m>
                  <m:oMath xmlns:m="http://schemas.openxmlformats.org/officeDocument/2006/math">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oMath>
                </a14:m>
                <a:r>
                  <a:rPr lang="en-TW" dirty="0">
                    <a:latin typeface="Times New Roman" pitchFamily="18" charset="0"/>
                    <a:cs typeface="Times New Roman" pitchFamily="18" charset="0"/>
                  </a:rPr>
                  <a:t>物理測量不變，</a:t>
                </a:r>
              </a:p>
            </p:txBody>
          </p:sp>
        </mc:Choice>
        <mc:Fallback xmlns="">
          <p:sp>
            <p:nvSpPr>
              <p:cNvPr id="10" name="TextBox 9">
                <a:extLst>
                  <a:ext uri="{FF2B5EF4-FFF2-40B4-BE49-F238E27FC236}">
                    <a16:creationId xmlns:a16="http://schemas.microsoft.com/office/drawing/2014/main" id="{33452A41-2390-A243-590F-A75774CE7F8D}"/>
                  </a:ext>
                </a:extLst>
              </p:cNvPr>
              <p:cNvSpPr txBox="1">
                <a:spLocks noRot="1" noChangeAspect="1" noMove="1" noResize="1" noEditPoints="1" noAdjustHandles="1" noChangeArrowheads="1" noChangeShapeType="1" noTextEdit="1"/>
              </p:cNvSpPr>
              <p:nvPr/>
            </p:nvSpPr>
            <p:spPr bwMode="auto">
              <a:xfrm>
                <a:off x="1609664" y="3580596"/>
                <a:ext cx="7118785" cy="369332"/>
              </a:xfrm>
              <a:prstGeom prst="rect">
                <a:avLst/>
              </a:prstGeom>
              <a:blipFill>
                <a:blip r:embed="rId7"/>
                <a:stretch>
                  <a:fillRect l="-712" t="-6452"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6A8725E-441C-5C00-2695-7227116A2BD2}"/>
                  </a:ext>
                </a:extLst>
              </p:cNvPr>
              <p:cNvSpPr txBox="1"/>
              <p:nvPr/>
            </p:nvSpPr>
            <p:spPr bwMode="auto">
              <a:xfrm>
                <a:off x="1609665" y="4037217"/>
                <a:ext cx="711878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平移後波函數</a:t>
                </a:r>
                <a14:m>
                  <m:oMath xmlns:m="http://schemas.openxmlformats.org/officeDocument/2006/math">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oMath>
                </a14:m>
                <a:r>
                  <a:rPr lang="en-TW" dirty="0">
                    <a:latin typeface="Times New Roman" pitchFamily="18" charset="0"/>
                    <a:cs typeface="Times New Roman" pitchFamily="18" charset="0"/>
                  </a:rPr>
                  <a:t>應該也是同樣本徵值的能量本徵態。</a:t>
                </a:r>
              </a:p>
            </p:txBody>
          </p:sp>
        </mc:Choice>
        <mc:Fallback xmlns="">
          <p:sp>
            <p:nvSpPr>
              <p:cNvPr id="11" name="TextBox 10">
                <a:extLst>
                  <a:ext uri="{FF2B5EF4-FFF2-40B4-BE49-F238E27FC236}">
                    <a16:creationId xmlns:a16="http://schemas.microsoft.com/office/drawing/2014/main" id="{A6A8725E-441C-5C00-2695-7227116A2BD2}"/>
                  </a:ext>
                </a:extLst>
              </p:cNvPr>
              <p:cNvSpPr txBox="1">
                <a:spLocks noRot="1" noChangeAspect="1" noMove="1" noResize="1" noEditPoints="1" noAdjustHandles="1" noChangeArrowheads="1" noChangeShapeType="1" noTextEdit="1"/>
              </p:cNvSpPr>
              <p:nvPr/>
            </p:nvSpPr>
            <p:spPr bwMode="auto">
              <a:xfrm>
                <a:off x="1609665" y="4037217"/>
                <a:ext cx="7118785" cy="369332"/>
              </a:xfrm>
              <a:prstGeom prst="rect">
                <a:avLst/>
              </a:prstGeom>
              <a:blipFill>
                <a:blip r:embed="rId8"/>
                <a:stretch>
                  <a:fillRect l="-712" t="-6452" b="-19355"/>
                </a:stretch>
              </a:blipFill>
              <a:ln w="9525">
                <a:noFill/>
                <a:miter lim="800000"/>
                <a:headEnd/>
                <a:tailEnd/>
              </a:ln>
            </p:spPr>
            <p:txBody>
              <a:bodyPr/>
              <a:lstStyle/>
              <a:p>
                <a:r>
                  <a:rPr lang="en-TW">
                    <a:noFill/>
                  </a:rPr>
                  <a:t> </a:t>
                </a:r>
              </a:p>
            </p:txBody>
          </p:sp>
        </mc:Fallback>
      </mc:AlternateContent>
      <p:sp>
        <p:nvSpPr>
          <p:cNvPr id="12" name="TextBox 11">
            <a:extLst>
              <a:ext uri="{FF2B5EF4-FFF2-40B4-BE49-F238E27FC236}">
                <a16:creationId xmlns:a16="http://schemas.microsoft.com/office/drawing/2014/main" id="{FE9C528E-B4D7-8645-F267-82F0DC7A0AD4}"/>
              </a:ext>
            </a:extLst>
          </p:cNvPr>
          <p:cNvSpPr txBox="1"/>
          <p:nvPr/>
        </p:nvSpPr>
        <p:spPr bwMode="auto">
          <a:xfrm>
            <a:off x="1642828" y="4493838"/>
            <a:ext cx="711878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如果能量本徵態沒有簡併，一個本徵值只有一個本徵態。</a:t>
            </a:r>
          </a:p>
        </p:txBody>
      </p:sp>
      <p:sp>
        <p:nvSpPr>
          <p:cNvPr id="7" name="TextBox 6">
            <a:extLst>
              <a:ext uri="{FF2B5EF4-FFF2-40B4-BE49-F238E27FC236}">
                <a16:creationId xmlns:a16="http://schemas.microsoft.com/office/drawing/2014/main" id="{FE7F472F-4C92-27B5-2441-4149FC15ECE4}"/>
              </a:ext>
            </a:extLst>
          </p:cNvPr>
          <p:cNvSpPr txBox="1"/>
          <p:nvPr/>
        </p:nvSpPr>
        <p:spPr bwMode="auto">
          <a:xfrm>
            <a:off x="6984277" y="865703"/>
            <a:ext cx="1796088"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補充教材</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319778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CD9313-8A67-CA4D-5B5D-41A5075D885B}"/>
              </a:ext>
            </a:extLst>
          </p:cNvPr>
          <p:cNvPicPr>
            <a:picLocks noChangeAspect="1"/>
          </p:cNvPicPr>
          <p:nvPr/>
        </p:nvPicPr>
        <p:blipFill rotWithShape="1">
          <a:blip r:embed="rId2"/>
          <a:srcRect t="9397"/>
          <a:stretch/>
        </p:blipFill>
        <p:spPr>
          <a:xfrm>
            <a:off x="2627784" y="188640"/>
            <a:ext cx="3641673" cy="1631691"/>
          </a:xfrm>
          <a:prstGeom prst="rect">
            <a:avLst/>
          </a:prstGeom>
        </p:spPr>
      </p:pic>
      <p:sp>
        <p:nvSpPr>
          <p:cNvPr id="3" name="TextBox 2">
            <a:extLst>
              <a:ext uri="{FF2B5EF4-FFF2-40B4-BE49-F238E27FC236}">
                <a16:creationId xmlns:a16="http://schemas.microsoft.com/office/drawing/2014/main" id="{9B87802C-F09E-9FC4-0F5E-4169601CFF6D}"/>
              </a:ext>
            </a:extLst>
          </p:cNvPr>
          <p:cNvSpPr txBox="1"/>
          <p:nvPr/>
        </p:nvSpPr>
        <p:spPr bwMode="auto">
          <a:xfrm>
            <a:off x="1609666" y="1810244"/>
            <a:ext cx="691276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在週期位能下，我們也期待它的定態滿足各處絕對值平移不變：</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2756559-E7E3-158A-0B8E-194458531D19}"/>
                  </a:ext>
                </a:extLst>
              </p:cNvPr>
              <p:cNvSpPr txBox="1"/>
              <p:nvPr/>
            </p:nvSpPr>
            <p:spPr bwMode="auto">
              <a:xfrm>
                <a:off x="3364934" y="2324490"/>
                <a:ext cx="2250103"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TW" i="1" smtClean="0">
                              <a:latin typeface="Cambria Math" panose="02040503050406030204" pitchFamily="18" charset="0"/>
                              <a:cs typeface="Times New Roman" pitchFamily="18" charset="0"/>
                            </a:rPr>
                          </m:ctrlPr>
                        </m:sSupPr>
                        <m:e>
                          <m:d>
                            <m:dPr>
                              <m:begChr m:val="|"/>
                              <m:endChr m:val="|"/>
                              <m:ctrlPr>
                                <a:rPr lang="en-TW" i="1" smtClean="0">
                                  <a:latin typeface="Cambria Math" panose="02040503050406030204" pitchFamily="18" charset="0"/>
                                  <a:cs typeface="Times New Roman" pitchFamily="18" charset="0"/>
                                </a:rPr>
                              </m:ctrlPr>
                            </m:dPr>
                            <m:e>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e>
                          </m:d>
                        </m:e>
                        <m:sup>
                          <m:r>
                            <a:rPr lang="en-US" b="0" i="1" smtClean="0">
                              <a:latin typeface="Cambria Math" panose="02040503050406030204" pitchFamily="18" charset="0"/>
                              <a:cs typeface="Times New Roman" pitchFamily="18" charset="0"/>
                            </a:rPr>
                            <m:t>2</m:t>
                          </m:r>
                        </m:sup>
                      </m:sSup>
                      <m:r>
                        <a:rPr lang="en-US" b="0" i="1" smtClean="0">
                          <a:latin typeface="Cambria Math" panose="02040503050406030204" pitchFamily="18" charset="0"/>
                          <a:cs typeface="Times New Roman" pitchFamily="18" charset="0"/>
                        </a:rPr>
                        <m:t>=</m:t>
                      </m:r>
                      <m:sSup>
                        <m:sSupPr>
                          <m:ctrlPr>
                            <a:rPr lang="en-TW" i="1">
                              <a:latin typeface="Cambria Math" panose="02040503050406030204" pitchFamily="18" charset="0"/>
                              <a:cs typeface="Times New Roman" pitchFamily="18" charset="0"/>
                            </a:rPr>
                          </m:ctrlPr>
                        </m:sSupPr>
                        <m:e>
                          <m:d>
                            <m:dPr>
                              <m:begChr m:val="|"/>
                              <m:endChr m:val="|"/>
                              <m:ctrlPr>
                                <a:rPr lang="en-TW" i="1">
                                  <a:latin typeface="Cambria Math" panose="02040503050406030204" pitchFamily="18" charset="0"/>
                                  <a:cs typeface="Times New Roman" pitchFamily="18" charset="0"/>
                                </a:rPr>
                              </m:ctrlPr>
                            </m:dPr>
                            <m:e>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e>
                          </m:d>
                        </m:e>
                        <m:sup>
                          <m:r>
                            <a:rPr lang="en-US" i="1">
                              <a:latin typeface="Cambria Math" panose="02040503050406030204" pitchFamily="18" charset="0"/>
                              <a:cs typeface="Times New Roman" pitchFamily="18" charset="0"/>
                            </a:rPr>
                            <m:t>2</m:t>
                          </m:r>
                        </m:sup>
                      </m:sSup>
                    </m:oMath>
                  </m:oMathPara>
                </a14:m>
                <a:endParaRPr lang="en-TW"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A2756559-E7E3-158A-0B8E-194458531D19}"/>
                  </a:ext>
                </a:extLst>
              </p:cNvPr>
              <p:cNvSpPr txBox="1">
                <a:spLocks noRot="1" noChangeAspect="1" noMove="1" noResize="1" noEditPoints="1" noAdjustHandles="1" noChangeArrowheads="1" noChangeShapeType="1" noTextEdit="1"/>
              </p:cNvSpPr>
              <p:nvPr/>
            </p:nvSpPr>
            <p:spPr bwMode="auto">
              <a:xfrm>
                <a:off x="3364934" y="2324490"/>
                <a:ext cx="2250103" cy="276999"/>
              </a:xfrm>
              <a:prstGeom prst="rect">
                <a:avLst/>
              </a:prstGeom>
              <a:blipFill>
                <a:blip r:embed="rId3"/>
                <a:stretch>
                  <a:fillRect t="-4348" r="-559" b="-3478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139D89A-240F-2511-9CDA-A0B7A40832CF}"/>
                  </a:ext>
                </a:extLst>
              </p:cNvPr>
              <p:cNvSpPr txBox="1"/>
              <p:nvPr/>
            </p:nvSpPr>
            <p:spPr bwMode="auto">
              <a:xfrm>
                <a:off x="1619672" y="2746403"/>
                <a:ext cx="711878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如此</a:t>
                </a:r>
                <a14:m>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oMath>
                </a14:m>
                <a:r>
                  <a:rPr lang="en-TW" dirty="0">
                    <a:latin typeface="Times New Roman" pitchFamily="18" charset="0"/>
                    <a:cs typeface="Times New Roman" pitchFamily="18" charset="0"/>
                  </a:rPr>
                  <a:t>與</a:t>
                </a:r>
                <a14:m>
                  <m:oMath xmlns:m="http://schemas.openxmlformats.org/officeDocument/2006/math">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a14:m>
                <a:r>
                  <a:rPr lang="en-TW" dirty="0">
                    <a:latin typeface="Times New Roman" pitchFamily="18" charset="0"/>
                    <a:cs typeface="Times New Roman" pitchFamily="18" charset="0"/>
                  </a:rPr>
                  <a:t>絕對值在各處相等，那就只能相差一個相角：</a:t>
                </a:r>
              </a:p>
            </p:txBody>
          </p:sp>
        </mc:Choice>
        <mc:Fallback xmlns="">
          <p:sp>
            <p:nvSpPr>
              <p:cNvPr id="5" name="TextBox 4">
                <a:extLst>
                  <a:ext uri="{FF2B5EF4-FFF2-40B4-BE49-F238E27FC236}">
                    <a16:creationId xmlns:a16="http://schemas.microsoft.com/office/drawing/2014/main" id="{A139D89A-240F-2511-9CDA-A0B7A40832CF}"/>
                  </a:ext>
                </a:extLst>
              </p:cNvPr>
              <p:cNvSpPr txBox="1">
                <a:spLocks noRot="1" noChangeAspect="1" noMove="1" noResize="1" noEditPoints="1" noAdjustHandles="1" noChangeArrowheads="1" noChangeShapeType="1" noTextEdit="1"/>
              </p:cNvSpPr>
              <p:nvPr/>
            </p:nvSpPr>
            <p:spPr bwMode="auto">
              <a:xfrm>
                <a:off x="1619672" y="2746403"/>
                <a:ext cx="7118785" cy="369332"/>
              </a:xfrm>
              <a:prstGeom prst="rect">
                <a:avLst/>
              </a:prstGeom>
              <a:blipFill>
                <a:blip r:embed="rId4"/>
                <a:stretch>
                  <a:fillRect l="-713"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427FC5B-2E44-1F3B-A95F-9D157240975E}"/>
                  </a:ext>
                </a:extLst>
              </p:cNvPr>
              <p:cNvSpPr txBox="1"/>
              <p:nvPr/>
            </p:nvSpPr>
            <p:spPr bwMode="auto">
              <a:xfrm>
                <a:off x="3364934" y="3255258"/>
                <a:ext cx="2271070" cy="285912"/>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cs typeface="Times New Roman" pitchFamily="18" charset="0"/>
                        </a:rPr>
                        <m:t>=</m:t>
                      </m:r>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𝑖𝑞𝑎</m:t>
                          </m:r>
                        </m:sup>
                      </m:sSup>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m:oMathPara>
                </a14:m>
                <a:endParaRPr lang="en-TW"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B427FC5B-2E44-1F3B-A95F-9D157240975E}"/>
                  </a:ext>
                </a:extLst>
              </p:cNvPr>
              <p:cNvSpPr txBox="1">
                <a:spLocks noRot="1" noChangeAspect="1" noMove="1" noResize="1" noEditPoints="1" noAdjustHandles="1" noChangeArrowheads="1" noChangeShapeType="1" noTextEdit="1"/>
              </p:cNvSpPr>
              <p:nvPr/>
            </p:nvSpPr>
            <p:spPr bwMode="auto">
              <a:xfrm>
                <a:off x="3364934" y="3255258"/>
                <a:ext cx="2271070" cy="285912"/>
              </a:xfrm>
              <a:prstGeom prst="rect">
                <a:avLst/>
              </a:prstGeom>
              <a:blipFill>
                <a:blip r:embed="rId5"/>
                <a:stretch>
                  <a:fillRect l="-2762" b="-34783"/>
                </a:stretch>
              </a:blipFill>
              <a:ln w="9525">
                <a:noFill/>
                <a:miter lim="800000"/>
                <a:headEnd/>
                <a:tailEnd/>
              </a:ln>
            </p:spPr>
            <p:txBody>
              <a:bodyPr/>
              <a:lstStyle/>
              <a:p>
                <a:r>
                  <a:rPr lang="en-TW">
                    <a:noFill/>
                  </a:rPr>
                  <a:t> </a:t>
                </a:r>
              </a:p>
            </p:txBody>
          </p:sp>
        </mc:Fallback>
      </mc:AlternateContent>
      <p:pic>
        <p:nvPicPr>
          <p:cNvPr id="7" name="Picture 6">
            <a:extLst>
              <a:ext uri="{FF2B5EF4-FFF2-40B4-BE49-F238E27FC236}">
                <a16:creationId xmlns:a16="http://schemas.microsoft.com/office/drawing/2014/main" id="{CA838536-E910-9FB4-34FA-B065F7372CF6}"/>
              </a:ext>
            </a:extLst>
          </p:cNvPr>
          <p:cNvPicPr>
            <a:picLocks noChangeAspect="1"/>
          </p:cNvPicPr>
          <p:nvPr/>
        </p:nvPicPr>
        <p:blipFill rotWithShape="1">
          <a:blip r:embed="rId6"/>
          <a:srcRect t="7948"/>
          <a:stretch/>
        </p:blipFill>
        <p:spPr>
          <a:xfrm>
            <a:off x="1619671" y="3639899"/>
            <a:ext cx="7084142" cy="2877334"/>
          </a:xfrm>
          <a:prstGeom prst="rect">
            <a:avLst/>
          </a:prstGeom>
        </p:spPr>
      </p:pic>
      <p:pic>
        <p:nvPicPr>
          <p:cNvPr id="8" name="Picture 7">
            <a:extLst>
              <a:ext uri="{FF2B5EF4-FFF2-40B4-BE49-F238E27FC236}">
                <a16:creationId xmlns:a16="http://schemas.microsoft.com/office/drawing/2014/main" id="{C4A9DB35-B36C-EA7A-03F6-7F5FAF1E3B8E}"/>
              </a:ext>
            </a:extLst>
          </p:cNvPr>
          <p:cNvPicPr>
            <a:picLocks noChangeAspect="1"/>
          </p:cNvPicPr>
          <p:nvPr/>
        </p:nvPicPr>
        <p:blipFill>
          <a:blip r:embed="rId7"/>
          <a:stretch>
            <a:fillRect/>
          </a:stretch>
        </p:blipFill>
        <p:spPr>
          <a:xfrm>
            <a:off x="1609666" y="6496377"/>
            <a:ext cx="7094147" cy="269398"/>
          </a:xfrm>
          <a:prstGeom prst="rect">
            <a:avLst/>
          </a:prstGeom>
        </p:spPr>
      </p:pic>
      <p:sp>
        <p:nvSpPr>
          <p:cNvPr id="9" name="TextBox 8">
            <a:extLst>
              <a:ext uri="{FF2B5EF4-FFF2-40B4-BE49-F238E27FC236}">
                <a16:creationId xmlns:a16="http://schemas.microsoft.com/office/drawing/2014/main" id="{B160D8DD-2921-A01B-54D0-8FD5B46FE7F8}"/>
              </a:ext>
            </a:extLst>
          </p:cNvPr>
          <p:cNvSpPr txBox="1"/>
          <p:nvPr/>
        </p:nvSpPr>
        <p:spPr bwMode="auto">
          <a:xfrm>
            <a:off x="6906639" y="445444"/>
            <a:ext cx="1796088"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補充教材</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668966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0F36FF6-2D35-A92F-39B1-52BBAF27FD48}"/>
                  </a:ext>
                </a:extLst>
              </p:cNvPr>
              <p:cNvSpPr txBox="1"/>
              <p:nvPr/>
            </p:nvSpPr>
            <p:spPr bwMode="auto">
              <a:xfrm>
                <a:off x="2330634" y="820174"/>
                <a:ext cx="2149243" cy="285912"/>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cs typeface="Times New Roman" pitchFamily="18" charset="0"/>
                        </a:rPr>
                        <m:t>=</m:t>
                      </m:r>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𝑖𝑞𝑎</m:t>
                          </m:r>
                        </m:sup>
                      </m:sSup>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m:oMathPara>
                </a14:m>
                <a:endParaRPr lang="en-TW" dirty="0">
                  <a:latin typeface="Times New Roman" pitchFamily="18" charset="0"/>
                  <a:cs typeface="Times New Roman" pitchFamily="18" charset="0"/>
                </a:endParaRPr>
              </a:p>
            </p:txBody>
          </p:sp>
        </mc:Choice>
        <mc:Fallback xmlns="">
          <p:sp>
            <p:nvSpPr>
              <p:cNvPr id="2" name="TextBox 1">
                <a:extLst>
                  <a:ext uri="{FF2B5EF4-FFF2-40B4-BE49-F238E27FC236}">
                    <a16:creationId xmlns:a16="http://schemas.microsoft.com/office/drawing/2014/main" id="{E0F36FF6-2D35-A92F-39B1-52BBAF27FD48}"/>
                  </a:ext>
                </a:extLst>
              </p:cNvPr>
              <p:cNvSpPr txBox="1">
                <a:spLocks noRot="1" noChangeAspect="1" noMove="1" noResize="1" noEditPoints="1" noAdjustHandles="1" noChangeArrowheads="1" noChangeShapeType="1" noTextEdit="1"/>
              </p:cNvSpPr>
              <p:nvPr/>
            </p:nvSpPr>
            <p:spPr bwMode="auto">
              <a:xfrm>
                <a:off x="2330634" y="820174"/>
                <a:ext cx="2149243" cy="285912"/>
              </a:xfrm>
              <a:prstGeom prst="rect">
                <a:avLst/>
              </a:prstGeom>
              <a:blipFill>
                <a:blip r:embed="rId2"/>
                <a:stretch>
                  <a:fillRect l="-2941" b="-3913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08A6B9E-C153-5C30-37B4-BC16A0B786D9}"/>
                  </a:ext>
                </a:extLst>
              </p:cNvPr>
              <p:cNvSpPr txBox="1"/>
              <p:nvPr/>
            </p:nvSpPr>
            <p:spPr bwMode="auto">
              <a:xfrm>
                <a:off x="1371137" y="1188859"/>
                <a:ext cx="417646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如此：我們可以引進一個函數</a:t>
                </a:r>
                <a14:m>
                  <m:oMath xmlns:m="http://schemas.openxmlformats.org/officeDocument/2006/math">
                    <m:r>
                      <a:rPr lang="en-US" b="0" i="1" dirty="0" smtClean="0">
                        <a:latin typeface="Cambria Math" panose="02040503050406030204" pitchFamily="18" charset="0"/>
                        <a:cs typeface="Times New Roman" pitchFamily="18" charset="0"/>
                      </a:rPr>
                      <m:t>𝑢</m:t>
                    </m:r>
                    <m:d>
                      <m:dPr>
                        <m:ctrlPr>
                          <a:rPr lang="en-US" b="0" i="1" dirty="0" smtClean="0">
                            <a:latin typeface="Cambria Math" panose="02040503050406030204" pitchFamily="18" charset="0"/>
                            <a:cs typeface="Times New Roman" pitchFamily="18" charset="0"/>
                          </a:rPr>
                        </m:ctrlPr>
                      </m:dPr>
                      <m:e>
                        <m:r>
                          <a:rPr lang="en-US" b="0" i="1" dirty="0" smtClean="0">
                            <a:latin typeface="Cambria Math" panose="02040503050406030204" pitchFamily="18" charset="0"/>
                            <a:cs typeface="Times New Roman" pitchFamily="18" charset="0"/>
                          </a:rPr>
                          <m:t>𝑥</m:t>
                        </m:r>
                      </m:e>
                    </m:d>
                  </m:oMath>
                </a14:m>
                <a:r>
                  <a:rPr lang="en-TW" dirty="0">
                    <a:latin typeface="Times New Roman" pitchFamily="18" charset="0"/>
                    <a:cs typeface="Times New Roman" pitchFamily="18" charset="0"/>
                  </a:rPr>
                  <a:t>：</a:t>
                </a:r>
              </a:p>
            </p:txBody>
          </p:sp>
        </mc:Choice>
        <mc:Fallback xmlns="">
          <p:sp>
            <p:nvSpPr>
              <p:cNvPr id="3" name="TextBox 2">
                <a:extLst>
                  <a:ext uri="{FF2B5EF4-FFF2-40B4-BE49-F238E27FC236}">
                    <a16:creationId xmlns:a16="http://schemas.microsoft.com/office/drawing/2014/main" id="{A08A6B9E-C153-5C30-37B4-BC16A0B786D9}"/>
                  </a:ext>
                </a:extLst>
              </p:cNvPr>
              <p:cNvSpPr txBox="1">
                <a:spLocks noRot="1" noChangeAspect="1" noMove="1" noResize="1" noEditPoints="1" noAdjustHandles="1" noChangeArrowheads="1" noChangeShapeType="1" noTextEdit="1"/>
              </p:cNvSpPr>
              <p:nvPr/>
            </p:nvSpPr>
            <p:spPr bwMode="auto">
              <a:xfrm>
                <a:off x="1371137" y="1188859"/>
                <a:ext cx="4176464" cy="369332"/>
              </a:xfrm>
              <a:prstGeom prst="rect">
                <a:avLst/>
              </a:prstGeom>
              <a:blipFill>
                <a:blip r:embed="rId3"/>
                <a:stretch>
                  <a:fillRect l="-1216"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AD9A011-3251-6668-C8A8-6841749AAFD9}"/>
                  </a:ext>
                </a:extLst>
              </p:cNvPr>
              <p:cNvSpPr txBox="1"/>
              <p:nvPr/>
            </p:nvSpPr>
            <p:spPr bwMode="auto">
              <a:xfrm>
                <a:off x="2330634" y="1632587"/>
                <a:ext cx="1829027" cy="285912"/>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cs typeface="Times New Roman" pitchFamily="18" charset="0"/>
                        </a:rPr>
                        <m:t>𝑢</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r>
                        <a:rPr lang="en-US" b="0" i="1" smtClean="0">
                          <a:latin typeface="Cambria Math" panose="02040503050406030204" pitchFamily="18" charset="0"/>
                          <a:cs typeface="Times New Roman" pitchFamily="18" charset="0"/>
                        </a:rPr>
                        <m:t>=</m:t>
                      </m:r>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𝑖𝑞𝑥</m:t>
                          </m:r>
                        </m:sup>
                      </m:sSup>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m:oMathPara>
                </a14:m>
                <a:endParaRPr lang="en-TW"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BAD9A011-3251-6668-C8A8-6841749AAFD9}"/>
                  </a:ext>
                </a:extLst>
              </p:cNvPr>
              <p:cNvSpPr txBox="1">
                <a:spLocks noRot="1" noChangeAspect="1" noMove="1" noResize="1" noEditPoints="1" noAdjustHandles="1" noChangeArrowheads="1" noChangeShapeType="1" noTextEdit="1"/>
              </p:cNvSpPr>
              <p:nvPr/>
            </p:nvSpPr>
            <p:spPr bwMode="auto">
              <a:xfrm>
                <a:off x="2330634" y="1632587"/>
                <a:ext cx="1829027" cy="285912"/>
              </a:xfrm>
              <a:prstGeom prst="rect">
                <a:avLst/>
              </a:prstGeom>
              <a:blipFill>
                <a:blip r:embed="rId4"/>
                <a:stretch>
                  <a:fillRect l="-1379" b="-2916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41F0866-5280-C8AF-E429-9C9DDF86B34A}"/>
                  </a:ext>
                </a:extLst>
              </p:cNvPr>
              <p:cNvSpPr txBox="1"/>
              <p:nvPr/>
            </p:nvSpPr>
            <p:spPr bwMode="auto">
              <a:xfrm>
                <a:off x="1364241" y="2044310"/>
                <a:ext cx="565603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則</a:t>
                </a:r>
                <a14:m>
                  <m:oMath xmlns:m="http://schemas.openxmlformats.org/officeDocument/2006/math">
                    <m:r>
                      <a:rPr lang="en-US" b="0" i="1" smtClean="0">
                        <a:latin typeface="Cambria Math" panose="02040503050406030204" pitchFamily="18" charset="0"/>
                        <a:ea typeface="Cambria Math" panose="02040503050406030204" pitchFamily="18" charset="0"/>
                        <a:cs typeface="Times New Roman" pitchFamily="18" charset="0"/>
                      </a:rPr>
                      <m:t>𝑢</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a14:m>
                <a:r>
                  <a:rPr lang="en-TW" dirty="0">
                    <a:latin typeface="Times New Roman" pitchFamily="18" charset="0"/>
                    <a:cs typeface="Times New Roman" pitchFamily="18" charset="0"/>
                  </a:rPr>
                  <a:t>在平移下是不變的，或稱空間的週期函數：</a:t>
                </a:r>
              </a:p>
            </p:txBody>
          </p:sp>
        </mc:Choice>
        <mc:Fallback xmlns="">
          <p:sp>
            <p:nvSpPr>
              <p:cNvPr id="5" name="TextBox 4">
                <a:extLst>
                  <a:ext uri="{FF2B5EF4-FFF2-40B4-BE49-F238E27FC236}">
                    <a16:creationId xmlns:a16="http://schemas.microsoft.com/office/drawing/2014/main" id="{941F0866-5280-C8AF-E429-9C9DDF86B34A}"/>
                  </a:ext>
                </a:extLst>
              </p:cNvPr>
              <p:cNvSpPr txBox="1">
                <a:spLocks noRot="1" noChangeAspect="1" noMove="1" noResize="1" noEditPoints="1" noAdjustHandles="1" noChangeArrowheads="1" noChangeShapeType="1" noTextEdit="1"/>
              </p:cNvSpPr>
              <p:nvPr/>
            </p:nvSpPr>
            <p:spPr bwMode="auto">
              <a:xfrm>
                <a:off x="1364241" y="2044310"/>
                <a:ext cx="5656030" cy="369332"/>
              </a:xfrm>
              <a:prstGeom prst="rect">
                <a:avLst/>
              </a:prstGeom>
              <a:blipFill>
                <a:blip r:embed="rId5"/>
                <a:stretch>
                  <a:fillRect l="-897" t="-6452"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C9E35F7-37B2-3ADE-7B5A-412AF4FFBCEE}"/>
                  </a:ext>
                </a:extLst>
              </p:cNvPr>
              <p:cNvSpPr txBox="1"/>
              <p:nvPr/>
            </p:nvSpPr>
            <p:spPr bwMode="auto">
              <a:xfrm>
                <a:off x="1414100" y="2546384"/>
                <a:ext cx="7367850" cy="296748"/>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cs typeface="Times New Roman" pitchFamily="18" charset="0"/>
                        </a:rPr>
                        <m:t>𝑢</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cs typeface="Times New Roman" pitchFamily="18" charset="0"/>
                        </a:rPr>
                        <m:t>=</m:t>
                      </m:r>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𝑖𝑞</m:t>
                          </m:r>
                          <m:d>
                            <m:dPr>
                              <m:ctrlPr>
                                <a:rPr lang="en-US" b="0"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𝑥</m:t>
                              </m:r>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𝑎</m:t>
                              </m:r>
                            </m:e>
                          </m:d>
                        </m:sup>
                      </m:sSup>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sSup>
                        <m:sSupPr>
                          <m:ctrlPr>
                            <a:rPr lang="en-US" i="1">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i="1">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m:t>
                          </m:r>
                          <m:r>
                            <a:rPr lang="en-US" i="1">
                              <a:latin typeface="Cambria Math" panose="02040503050406030204" pitchFamily="18" charset="0"/>
                              <a:cs typeface="Times New Roman" pitchFamily="18" charset="0"/>
                            </a:rPr>
                            <m:t>𝑞𝑥</m:t>
                          </m:r>
                        </m:sup>
                      </m:sSup>
                      <m:sSup>
                        <m:sSupPr>
                          <m:ctrlPr>
                            <a:rPr lang="en-US" i="1">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i="1">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m:t>
                          </m:r>
                          <m:r>
                            <a:rPr lang="en-US" i="1">
                              <a:latin typeface="Cambria Math" panose="02040503050406030204" pitchFamily="18" charset="0"/>
                              <a:cs typeface="Times New Roman" pitchFamily="18" charset="0"/>
                            </a:rPr>
                            <m:t>𝑞𝑎</m:t>
                          </m:r>
                        </m:sup>
                      </m:sSup>
                      <m:sSup>
                        <m:sSupPr>
                          <m:ctrlPr>
                            <a:rPr lang="en-US" i="1">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𝑖</m:t>
                          </m:r>
                          <m:r>
                            <a:rPr lang="en-US" i="1">
                              <a:latin typeface="Cambria Math" panose="02040503050406030204" pitchFamily="18" charset="0"/>
                              <a:cs typeface="Times New Roman" pitchFamily="18" charset="0"/>
                            </a:rPr>
                            <m:t>𝑞𝑎</m:t>
                          </m:r>
                        </m:sup>
                      </m:sSup>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r>
                        <a:rPr lang="en-US" i="1">
                          <a:latin typeface="Cambria Math" panose="02040503050406030204" pitchFamily="18" charset="0"/>
                          <a:ea typeface="Cambria Math" panose="02040503050406030204" pitchFamily="18" charset="0"/>
                          <a:cs typeface="Times New Roman" pitchFamily="18" charset="0"/>
                        </a:rPr>
                        <m:t>=</m:t>
                      </m:r>
                      <m:sSup>
                        <m:sSupPr>
                          <m:ctrlPr>
                            <a:rPr lang="en-US" i="1">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i="1">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m:t>
                          </m:r>
                          <m:r>
                            <a:rPr lang="en-US" i="1">
                              <a:latin typeface="Cambria Math" panose="02040503050406030204" pitchFamily="18" charset="0"/>
                              <a:cs typeface="Times New Roman" pitchFamily="18" charset="0"/>
                            </a:rPr>
                            <m:t>𝑞𝑥</m:t>
                          </m:r>
                        </m:sup>
                      </m:sSup>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r>
                        <a:rPr lang="en-US" b="0" i="1" smtClean="0">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𝑢</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m:oMathPara>
                </a14:m>
                <a:endParaRPr lang="en-TW"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6C9E35F7-37B2-3ADE-7B5A-412AF4FFBCEE}"/>
                  </a:ext>
                </a:extLst>
              </p:cNvPr>
              <p:cNvSpPr txBox="1">
                <a:spLocks noRot="1" noChangeAspect="1" noMove="1" noResize="1" noEditPoints="1" noAdjustHandles="1" noChangeArrowheads="1" noChangeShapeType="1" noTextEdit="1"/>
              </p:cNvSpPr>
              <p:nvPr/>
            </p:nvSpPr>
            <p:spPr bwMode="auto">
              <a:xfrm>
                <a:off x="1414100" y="2546384"/>
                <a:ext cx="7367850" cy="296748"/>
              </a:xfrm>
              <a:prstGeom prst="rect">
                <a:avLst/>
              </a:prstGeom>
              <a:blipFill>
                <a:blip r:embed="rId6"/>
                <a:stretch>
                  <a:fillRect b="-3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72001F6-4A16-C9FD-9F72-221C7A36BC52}"/>
                  </a:ext>
                </a:extLst>
              </p:cNvPr>
              <p:cNvSpPr txBox="1"/>
              <p:nvPr/>
            </p:nvSpPr>
            <p:spPr bwMode="auto">
              <a:xfrm>
                <a:off x="2330634" y="3489986"/>
                <a:ext cx="1707199" cy="285912"/>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r>
                        <a:rPr lang="en-US" b="0" i="1" smtClean="0">
                          <a:latin typeface="Cambria Math" panose="02040503050406030204" pitchFamily="18" charset="0"/>
                          <a:cs typeface="Times New Roman" pitchFamily="18" charset="0"/>
                        </a:rPr>
                        <m:t>=</m:t>
                      </m:r>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𝑖𝑞𝑥</m:t>
                          </m:r>
                        </m:sup>
                      </m:sSup>
                      <m:r>
                        <a:rPr lang="en-US" i="1">
                          <a:latin typeface="Cambria Math" panose="02040503050406030204" pitchFamily="18" charset="0"/>
                          <a:ea typeface="Cambria Math" panose="02040503050406030204" pitchFamily="18" charset="0"/>
                          <a:cs typeface="Times New Roman" pitchFamily="18" charset="0"/>
                        </a:rPr>
                        <m:t>𝑢</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m:oMathPara>
                </a14:m>
                <a:endParaRPr lang="en-TW" dirty="0">
                  <a:latin typeface="Times New Roman" pitchFamily="18" charset="0"/>
                  <a:cs typeface="Times New Roman" pitchFamily="18" charset="0"/>
                </a:endParaRPr>
              </a:p>
            </p:txBody>
          </p:sp>
        </mc:Choice>
        <mc:Fallback xmlns="">
          <p:sp>
            <p:nvSpPr>
              <p:cNvPr id="7" name="TextBox 6">
                <a:extLst>
                  <a:ext uri="{FF2B5EF4-FFF2-40B4-BE49-F238E27FC236}">
                    <a16:creationId xmlns:a16="http://schemas.microsoft.com/office/drawing/2014/main" id="{072001F6-4A16-C9FD-9F72-221C7A36BC52}"/>
                  </a:ext>
                </a:extLst>
              </p:cNvPr>
              <p:cNvSpPr txBox="1">
                <a:spLocks noRot="1" noChangeAspect="1" noMove="1" noResize="1" noEditPoints="1" noAdjustHandles="1" noChangeArrowheads="1" noChangeShapeType="1" noTextEdit="1"/>
              </p:cNvSpPr>
              <p:nvPr/>
            </p:nvSpPr>
            <p:spPr bwMode="auto">
              <a:xfrm>
                <a:off x="2330634" y="3489986"/>
                <a:ext cx="1707199" cy="285912"/>
              </a:xfrm>
              <a:prstGeom prst="rect">
                <a:avLst/>
              </a:prstGeom>
              <a:blipFill>
                <a:blip r:embed="rId7"/>
                <a:stretch>
                  <a:fillRect l="-3704" t="-4348" b="-34783"/>
                </a:stretch>
              </a:blipFill>
              <a:ln w="9525">
                <a:noFill/>
                <a:miter lim="800000"/>
                <a:headEnd/>
                <a:tailEnd/>
              </a:ln>
            </p:spPr>
            <p:txBody>
              <a:bodyPr/>
              <a:lstStyle/>
              <a:p>
                <a:r>
                  <a:rPr lang="en-TW">
                    <a:noFill/>
                  </a:rPr>
                  <a:t> </a:t>
                </a:r>
              </a:p>
            </p:txBody>
          </p:sp>
        </mc:Fallback>
      </mc:AlternateContent>
      <p:sp>
        <p:nvSpPr>
          <p:cNvPr id="8" name="TextBox 7">
            <a:extLst>
              <a:ext uri="{FF2B5EF4-FFF2-40B4-BE49-F238E27FC236}">
                <a16:creationId xmlns:a16="http://schemas.microsoft.com/office/drawing/2014/main" id="{71C154AD-ED27-9E4C-3376-D3C99278ABCF}"/>
              </a:ext>
            </a:extLst>
          </p:cNvPr>
          <p:cNvSpPr txBox="1"/>
          <p:nvPr/>
        </p:nvSpPr>
        <p:spPr bwMode="auto">
          <a:xfrm>
            <a:off x="1403648" y="3059668"/>
            <a:ext cx="7344816"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因此定態波函數一定可以寫成一個虛數指數函數乘一個平移不變函數</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0CEFC47-3C1F-DA97-95C0-4345DB366C85}"/>
                  </a:ext>
                </a:extLst>
              </p:cNvPr>
              <p:cNvSpPr txBox="1"/>
              <p:nvPr/>
            </p:nvSpPr>
            <p:spPr bwMode="auto">
              <a:xfrm>
                <a:off x="1364241" y="3890360"/>
                <a:ext cx="7417709"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此虛數指數函數有一角波數</a:t>
                </a:r>
                <a14:m>
                  <m:oMath xmlns:m="http://schemas.openxmlformats.org/officeDocument/2006/math">
                    <m:r>
                      <a:rPr lang="en-US" b="0" i="1" smtClean="0">
                        <a:latin typeface="Cambria Math" panose="02040503050406030204" pitchFamily="18" charset="0"/>
                        <a:cs typeface="Times New Roman" pitchFamily="18" charset="0"/>
                      </a:rPr>
                      <m:t>𝑞</m:t>
                    </m:r>
                  </m:oMath>
                </a14:m>
                <a:r>
                  <a:rPr lang="en-GB" dirty="0">
                    <a:latin typeface="Times New Roman" pitchFamily="18" charset="0"/>
                    <a:cs typeface="Times New Roman" pitchFamily="18" charset="0"/>
                  </a:rPr>
                  <a:t>待解</a:t>
                </a:r>
                <a:r>
                  <a:rPr lang="en-GB" dirty="0" err="1">
                    <a:latin typeface="Times New Roman" pitchFamily="18" charset="0"/>
                    <a:cs typeface="Times New Roman" pitchFamily="18" charset="0"/>
                  </a:rPr>
                  <a:t>！但並不是整個波函數的角波數</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Choice>
        <mc:Fallback xmlns="">
          <p:sp>
            <p:nvSpPr>
              <p:cNvPr id="9" name="TextBox 8">
                <a:extLst>
                  <a:ext uri="{FF2B5EF4-FFF2-40B4-BE49-F238E27FC236}">
                    <a16:creationId xmlns:a16="http://schemas.microsoft.com/office/drawing/2014/main" id="{40CEFC47-3C1F-DA97-95C0-4345DB366C85}"/>
                  </a:ext>
                </a:extLst>
              </p:cNvPr>
              <p:cNvSpPr txBox="1">
                <a:spLocks noRot="1" noChangeAspect="1" noMove="1" noResize="1" noEditPoints="1" noAdjustHandles="1" noChangeArrowheads="1" noChangeShapeType="1" noTextEdit="1"/>
              </p:cNvSpPr>
              <p:nvPr/>
            </p:nvSpPr>
            <p:spPr bwMode="auto">
              <a:xfrm>
                <a:off x="1364241" y="3890360"/>
                <a:ext cx="7417709" cy="369332"/>
              </a:xfrm>
              <a:prstGeom prst="rect">
                <a:avLst/>
              </a:prstGeom>
              <a:blipFill>
                <a:blip r:embed="rId8"/>
                <a:stretch>
                  <a:fillRect l="-684"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E97636C-FCA2-12E8-BCB9-A6E1F939A7A1}"/>
                  </a:ext>
                </a:extLst>
              </p:cNvPr>
              <p:cNvSpPr txBox="1"/>
              <p:nvPr/>
            </p:nvSpPr>
            <p:spPr bwMode="auto">
              <a:xfrm>
                <a:off x="2330634" y="4890115"/>
                <a:ext cx="2250103"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TW" i="1" smtClean="0">
                              <a:latin typeface="Cambria Math" panose="02040503050406030204" pitchFamily="18" charset="0"/>
                              <a:cs typeface="Times New Roman" pitchFamily="18" charset="0"/>
                            </a:rPr>
                          </m:ctrlPr>
                        </m:sSupPr>
                        <m:e>
                          <m:d>
                            <m:dPr>
                              <m:begChr m:val="|"/>
                              <m:endChr m:val="|"/>
                              <m:ctrlPr>
                                <a:rPr lang="en-TW" i="1" smtClean="0">
                                  <a:latin typeface="Cambria Math" panose="02040503050406030204" pitchFamily="18" charset="0"/>
                                  <a:cs typeface="Times New Roman" pitchFamily="18" charset="0"/>
                                </a:rPr>
                              </m:ctrlPr>
                            </m:dPr>
                            <m:e>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e>
                          </m:d>
                        </m:e>
                        <m:sup>
                          <m:r>
                            <a:rPr lang="en-US" b="0" i="1" smtClean="0">
                              <a:latin typeface="Cambria Math" panose="02040503050406030204" pitchFamily="18" charset="0"/>
                              <a:cs typeface="Times New Roman" pitchFamily="18" charset="0"/>
                            </a:rPr>
                            <m:t>2</m:t>
                          </m:r>
                        </m:sup>
                      </m:sSup>
                      <m:r>
                        <a:rPr lang="en-US" b="0" i="1" smtClean="0">
                          <a:latin typeface="Cambria Math" panose="02040503050406030204" pitchFamily="18" charset="0"/>
                          <a:cs typeface="Times New Roman" pitchFamily="18" charset="0"/>
                        </a:rPr>
                        <m:t>=</m:t>
                      </m:r>
                      <m:sSup>
                        <m:sSupPr>
                          <m:ctrlPr>
                            <a:rPr lang="en-TW" i="1">
                              <a:latin typeface="Cambria Math" panose="02040503050406030204" pitchFamily="18" charset="0"/>
                              <a:cs typeface="Times New Roman" pitchFamily="18" charset="0"/>
                            </a:rPr>
                          </m:ctrlPr>
                        </m:sSupPr>
                        <m:e>
                          <m:d>
                            <m:dPr>
                              <m:begChr m:val="|"/>
                              <m:endChr m:val="|"/>
                              <m:ctrlPr>
                                <a:rPr lang="en-TW" i="1">
                                  <a:latin typeface="Cambria Math" panose="02040503050406030204" pitchFamily="18" charset="0"/>
                                  <a:cs typeface="Times New Roman" pitchFamily="18" charset="0"/>
                                </a:rPr>
                              </m:ctrlPr>
                            </m:dPr>
                            <m:e>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e>
                          </m:d>
                        </m:e>
                        <m:sup>
                          <m:r>
                            <a:rPr lang="en-US" i="1">
                              <a:latin typeface="Cambria Math" panose="02040503050406030204" pitchFamily="18" charset="0"/>
                              <a:cs typeface="Times New Roman" pitchFamily="18" charset="0"/>
                            </a:rPr>
                            <m:t>2</m:t>
                          </m:r>
                        </m:sup>
                      </m:sSup>
                    </m:oMath>
                  </m:oMathPara>
                </a14:m>
                <a:endParaRPr lang="en-TW" dirty="0">
                  <a:latin typeface="Times New Roman" pitchFamily="18" charset="0"/>
                  <a:cs typeface="Times New Roman" pitchFamily="18" charset="0"/>
                </a:endParaRPr>
              </a:p>
            </p:txBody>
          </p:sp>
        </mc:Choice>
        <mc:Fallback xmlns="">
          <p:sp>
            <p:nvSpPr>
              <p:cNvPr id="10" name="TextBox 9">
                <a:extLst>
                  <a:ext uri="{FF2B5EF4-FFF2-40B4-BE49-F238E27FC236}">
                    <a16:creationId xmlns:a16="http://schemas.microsoft.com/office/drawing/2014/main" id="{8E97636C-FCA2-12E8-BCB9-A6E1F939A7A1}"/>
                  </a:ext>
                </a:extLst>
              </p:cNvPr>
              <p:cNvSpPr txBox="1">
                <a:spLocks noRot="1" noChangeAspect="1" noMove="1" noResize="1" noEditPoints="1" noAdjustHandles="1" noChangeArrowheads="1" noChangeShapeType="1" noTextEdit="1"/>
              </p:cNvSpPr>
              <p:nvPr/>
            </p:nvSpPr>
            <p:spPr bwMode="auto">
              <a:xfrm>
                <a:off x="2330634" y="4890115"/>
                <a:ext cx="2250103" cy="276999"/>
              </a:xfrm>
              <a:prstGeom prst="rect">
                <a:avLst/>
              </a:prstGeom>
              <a:blipFill>
                <a:blip r:embed="rId9"/>
                <a:stretch>
                  <a:fillRect r="-562" b="-29167"/>
                </a:stretch>
              </a:blipFill>
              <a:ln w="9525">
                <a:noFill/>
                <a:miter lim="800000"/>
                <a:headEnd/>
                <a:tailEnd/>
              </a:ln>
            </p:spPr>
            <p:txBody>
              <a:bodyPr/>
              <a:lstStyle/>
              <a:p>
                <a:r>
                  <a:rPr lang="en-TW">
                    <a:noFill/>
                  </a:rPr>
                  <a:t> </a:t>
                </a:r>
              </a:p>
            </p:txBody>
          </p:sp>
        </mc:Fallback>
      </mc:AlternateContent>
      <p:sp>
        <p:nvSpPr>
          <p:cNvPr id="11" name="TextBox 10">
            <a:extLst>
              <a:ext uri="{FF2B5EF4-FFF2-40B4-BE49-F238E27FC236}">
                <a16:creationId xmlns:a16="http://schemas.microsoft.com/office/drawing/2014/main" id="{7E0A36EE-FEC1-DCA6-4E73-D92AF328479E}"/>
              </a:ext>
            </a:extLst>
          </p:cNvPr>
          <p:cNvSpPr txBox="1"/>
          <p:nvPr/>
        </p:nvSpPr>
        <p:spPr bwMode="auto">
          <a:xfrm>
            <a:off x="1355576" y="4327845"/>
            <a:ext cx="566469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這樣的函數稱為Block Function。自然滿足：</a:t>
            </a:r>
          </a:p>
        </p:txBody>
      </p:sp>
      <p:pic>
        <p:nvPicPr>
          <p:cNvPr id="12" name="Picture 2" descr="Z:\Dropbox\Documents\課程\Young\Chapter42\A_Images\A_Figures_and_Photos\42_17_Figure.jpg">
            <a:extLst>
              <a:ext uri="{FF2B5EF4-FFF2-40B4-BE49-F238E27FC236}">
                <a16:creationId xmlns:a16="http://schemas.microsoft.com/office/drawing/2014/main" id="{F4F48632-C8EA-54EB-9589-EA677880B1D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76056" y="4788636"/>
            <a:ext cx="2488404" cy="1895547"/>
          </a:xfrm>
          <a:prstGeom prst="rect">
            <a:avLst/>
          </a:prstGeom>
          <a:noFill/>
          <a:extLst>
            <a:ext uri="{909E8E84-426E-40DD-AFC4-6F175D3DCCD1}">
              <a14:hiddenFill xmlns:a14="http://schemas.microsoft.com/office/drawing/2010/main">
                <a:solidFill>
                  <a:srgbClr val="FFFFFF"/>
                </a:solidFill>
              </a14:hiddenFill>
            </a:ext>
          </a:extLst>
        </p:spPr>
      </p:pic>
      <p:sp>
        <p:nvSpPr>
          <p:cNvPr id="13" name="文字方塊 3">
            <a:extLst>
              <a:ext uri="{FF2B5EF4-FFF2-40B4-BE49-F238E27FC236}">
                <a16:creationId xmlns:a16="http://schemas.microsoft.com/office/drawing/2014/main" id="{34B8C3E1-7E6F-6F19-FC35-8E7FFB790079}"/>
              </a:ext>
            </a:extLst>
          </p:cNvPr>
          <p:cNvSpPr txBox="1"/>
          <p:nvPr/>
        </p:nvSpPr>
        <p:spPr bwMode="auto">
          <a:xfrm>
            <a:off x="2165027" y="5484475"/>
            <a:ext cx="2160240" cy="369332"/>
          </a:xfrm>
          <a:prstGeom prst="rect">
            <a:avLst/>
          </a:prstGeom>
          <a:noFill/>
          <a:ln w="9525">
            <a:noFill/>
            <a:miter lim="800000"/>
            <a:headEnd/>
            <a:tailEnd/>
          </a:ln>
        </p:spPr>
        <p:txBody>
          <a:bodyPr wrap="square" rtlCol="0">
            <a:spAutoFit/>
          </a:bodyPr>
          <a:lstStyle/>
          <a:p>
            <a:pPr>
              <a:spcBef>
                <a:spcPct val="50000"/>
              </a:spcBef>
            </a:pPr>
            <a:r>
              <a:rPr lang="zh-TW" altLang="en-US" sz="1800" dirty="0"/>
              <a:t>固態物理之父</a:t>
            </a:r>
            <a:r>
              <a:rPr lang="en-US" altLang="zh-TW" sz="1800" dirty="0">
                <a:latin typeface="Times New Roman" panose="02020603050405020304" pitchFamily="18" charset="0"/>
                <a:cs typeface="Times New Roman" panose="02020603050405020304" pitchFamily="18" charset="0"/>
              </a:rPr>
              <a:t>Bloch</a:t>
            </a:r>
            <a:endParaRPr lang="zh-TW" altLang="en-US" sz="18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BB04847-FEB3-DE80-A6ED-84E89F9D05A4}"/>
                  </a:ext>
                </a:extLst>
              </p:cNvPr>
              <p:cNvSpPr txBox="1"/>
              <p:nvPr/>
            </p:nvSpPr>
            <p:spPr bwMode="auto">
              <a:xfrm>
                <a:off x="1355576" y="382926"/>
                <a:ext cx="4536368" cy="369332"/>
              </a:xfrm>
              <a:prstGeom prst="rect">
                <a:avLst/>
              </a:prstGeom>
              <a:noFill/>
              <a:ln w="9525">
                <a:noFill/>
                <a:miter lim="800000"/>
                <a:headEnd/>
                <a:tailEnd/>
              </a:ln>
            </p:spPr>
            <p:txBody>
              <a:bodyPr wrap="square" rtlCol="0">
                <a:spAutoFit/>
              </a:bodyPr>
              <a:lstStyle/>
              <a:p>
                <a:r>
                  <a:rPr lang="en-GB" dirty="0">
                    <a:latin typeface="Times New Roman" pitchFamily="18" charset="0"/>
                    <a:cs typeface="Times New Roman" pitchFamily="18" charset="0"/>
                  </a:rPr>
                  <a:t>已知</a:t>
                </a:r>
                <a:r>
                  <a:rPr lang="zh-TW" altLang="en-US" dirty="0">
                    <a:latin typeface="Times New Roman" pitchFamily="18" charset="0"/>
                    <a:cs typeface="Times New Roman" pitchFamily="18" charset="0"/>
                  </a:rPr>
                  <a:t> </a:t>
                </a:r>
                <a14:m>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oMath>
                </a14:m>
                <a:r>
                  <a:rPr lang="en-TW" dirty="0">
                    <a:latin typeface="Times New Roman" pitchFamily="18" charset="0"/>
                    <a:cs typeface="Times New Roman" pitchFamily="18" charset="0"/>
                  </a:rPr>
                  <a:t>與</a:t>
                </a:r>
                <a14:m>
                  <m:oMath xmlns:m="http://schemas.openxmlformats.org/officeDocument/2006/math">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a14:m>
                <a:r>
                  <a:rPr lang="en-TW" dirty="0">
                    <a:latin typeface="Times New Roman" pitchFamily="18" charset="0"/>
                    <a:cs typeface="Times New Roman" pitchFamily="18" charset="0"/>
                  </a:rPr>
                  <a:t>只能相差一個相角：</a:t>
                </a:r>
              </a:p>
            </p:txBody>
          </p:sp>
        </mc:Choice>
        <mc:Fallback xmlns="">
          <p:sp>
            <p:nvSpPr>
              <p:cNvPr id="14" name="TextBox 13">
                <a:extLst>
                  <a:ext uri="{FF2B5EF4-FFF2-40B4-BE49-F238E27FC236}">
                    <a16:creationId xmlns:a16="http://schemas.microsoft.com/office/drawing/2014/main" id="{FBB04847-FEB3-DE80-A6ED-84E89F9D05A4}"/>
                  </a:ext>
                </a:extLst>
              </p:cNvPr>
              <p:cNvSpPr txBox="1">
                <a:spLocks noRot="1" noChangeAspect="1" noMove="1" noResize="1" noEditPoints="1" noAdjustHandles="1" noChangeArrowheads="1" noChangeShapeType="1" noTextEdit="1"/>
              </p:cNvSpPr>
              <p:nvPr/>
            </p:nvSpPr>
            <p:spPr bwMode="auto">
              <a:xfrm>
                <a:off x="1355576" y="382926"/>
                <a:ext cx="4536368" cy="369332"/>
              </a:xfrm>
              <a:prstGeom prst="rect">
                <a:avLst/>
              </a:prstGeom>
              <a:blipFill>
                <a:blip r:embed="rId11"/>
                <a:stretch>
                  <a:fillRect l="-1114" t="-10000" b="-20000"/>
                </a:stretch>
              </a:blipFill>
              <a:ln w="9525">
                <a:noFill/>
                <a:miter lim="800000"/>
                <a:headEnd/>
                <a:tailEnd/>
              </a:ln>
            </p:spPr>
            <p:txBody>
              <a:bodyPr/>
              <a:lstStyle/>
              <a:p>
                <a:r>
                  <a:rPr lang="en-TW">
                    <a:noFill/>
                  </a:rPr>
                  <a:t> </a:t>
                </a:r>
              </a:p>
            </p:txBody>
          </p:sp>
        </mc:Fallback>
      </mc:AlternateContent>
      <p:sp>
        <p:nvSpPr>
          <p:cNvPr id="15" name="TextBox 14">
            <a:extLst>
              <a:ext uri="{FF2B5EF4-FFF2-40B4-BE49-F238E27FC236}">
                <a16:creationId xmlns:a16="http://schemas.microsoft.com/office/drawing/2014/main" id="{2F71E37F-BB20-14D6-CAD2-561985E2EE05}"/>
              </a:ext>
            </a:extLst>
          </p:cNvPr>
          <p:cNvSpPr txBox="1"/>
          <p:nvPr/>
        </p:nvSpPr>
        <p:spPr bwMode="auto">
          <a:xfrm>
            <a:off x="6408740" y="1199038"/>
            <a:ext cx="1796088"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補充教材</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41858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CD9313-8A67-CA4D-5B5D-41A5075D885B}"/>
              </a:ext>
            </a:extLst>
          </p:cNvPr>
          <p:cNvPicPr>
            <a:picLocks noChangeAspect="1"/>
          </p:cNvPicPr>
          <p:nvPr/>
        </p:nvPicPr>
        <p:blipFill rotWithShape="1">
          <a:blip r:embed="rId2"/>
          <a:srcRect l="24004" t="9397" r="24751" b="18497"/>
          <a:stretch/>
        </p:blipFill>
        <p:spPr>
          <a:xfrm>
            <a:off x="2819670" y="154736"/>
            <a:ext cx="2029608" cy="1412231"/>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427FC5B-2E44-1F3B-A95F-9D157240975E}"/>
                  </a:ext>
                </a:extLst>
              </p:cNvPr>
              <p:cNvSpPr txBox="1"/>
              <p:nvPr/>
            </p:nvSpPr>
            <p:spPr bwMode="auto">
              <a:xfrm>
                <a:off x="2221038" y="4342846"/>
                <a:ext cx="2271070" cy="285912"/>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cs typeface="Times New Roman" pitchFamily="18" charset="0"/>
                        </a:rPr>
                        <m:t>=</m:t>
                      </m:r>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𝑖𝑞𝑎</m:t>
                          </m:r>
                        </m:sup>
                      </m:sSup>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m:oMathPara>
                </a14:m>
                <a:endParaRPr lang="en-TW"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B427FC5B-2E44-1F3B-A95F-9D157240975E}"/>
                  </a:ext>
                </a:extLst>
              </p:cNvPr>
              <p:cNvSpPr txBox="1">
                <a:spLocks noRot="1" noChangeAspect="1" noMove="1" noResize="1" noEditPoints="1" noAdjustHandles="1" noChangeArrowheads="1" noChangeShapeType="1" noTextEdit="1"/>
              </p:cNvSpPr>
              <p:nvPr/>
            </p:nvSpPr>
            <p:spPr bwMode="auto">
              <a:xfrm>
                <a:off x="2221038" y="4342846"/>
                <a:ext cx="2271070" cy="285912"/>
              </a:xfrm>
              <a:prstGeom prst="rect">
                <a:avLst/>
              </a:prstGeom>
              <a:blipFill>
                <a:blip r:embed="rId3"/>
                <a:stretch>
                  <a:fillRect l="-2778" b="-29167"/>
                </a:stretch>
              </a:blipFill>
              <a:ln w="9525">
                <a:noFill/>
                <a:miter lim="800000"/>
                <a:headEnd/>
                <a:tailEnd/>
              </a:ln>
            </p:spPr>
            <p:txBody>
              <a:bodyPr/>
              <a:lstStyle/>
              <a:p>
                <a:r>
                  <a:rPr lang="en-TW">
                    <a:noFill/>
                  </a:rPr>
                  <a:t> </a:t>
                </a:r>
              </a:p>
            </p:txBody>
          </p:sp>
        </mc:Fallback>
      </mc:AlternateContent>
      <p:pic>
        <p:nvPicPr>
          <p:cNvPr id="9" name="Picture 8">
            <a:extLst>
              <a:ext uri="{FF2B5EF4-FFF2-40B4-BE49-F238E27FC236}">
                <a16:creationId xmlns:a16="http://schemas.microsoft.com/office/drawing/2014/main" id="{F8DB2720-4D15-F046-914E-40BF04DEF5CC}"/>
              </a:ext>
            </a:extLst>
          </p:cNvPr>
          <p:cNvPicPr>
            <a:picLocks noChangeAspect="1"/>
          </p:cNvPicPr>
          <p:nvPr/>
        </p:nvPicPr>
        <p:blipFill rotWithShape="1">
          <a:blip r:embed="rId4"/>
          <a:srcRect t="24117" b="6564"/>
          <a:stretch/>
        </p:blipFill>
        <p:spPr>
          <a:xfrm>
            <a:off x="354905" y="1564144"/>
            <a:ext cx="7973171" cy="1974677"/>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0792793-EBC7-3F83-39D3-E01FC52E1BC7}"/>
                  </a:ext>
                </a:extLst>
              </p:cNvPr>
              <p:cNvSpPr txBox="1"/>
              <p:nvPr/>
            </p:nvSpPr>
            <p:spPr bwMode="auto">
              <a:xfrm>
                <a:off x="3708862" y="1314872"/>
                <a:ext cx="251223" cy="215444"/>
              </a:xfrm>
              <a:prstGeom prst="rect">
                <a:avLst/>
              </a:prstGeom>
              <a:solidFill>
                <a:schemeClr val="bg1"/>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ea typeface="Cambria Math" panose="02040503050406030204" pitchFamily="18" charset="0"/>
                          <a:cs typeface="Times New Roman" pitchFamily="18" charset="0"/>
                        </a:rPr>
                        <m:t>𝑛𝑎</m:t>
                      </m:r>
                    </m:oMath>
                  </m:oMathPara>
                </a14:m>
                <a:endParaRPr lang="en-TW" sz="1400" dirty="0">
                  <a:latin typeface="Times New Roman" pitchFamily="18" charset="0"/>
                  <a:cs typeface="Times New Roman" pitchFamily="18" charset="0"/>
                </a:endParaRPr>
              </a:p>
            </p:txBody>
          </p:sp>
        </mc:Choice>
        <mc:Fallback xmlns="">
          <p:sp>
            <p:nvSpPr>
              <p:cNvPr id="3" name="TextBox 2">
                <a:extLst>
                  <a:ext uri="{FF2B5EF4-FFF2-40B4-BE49-F238E27FC236}">
                    <a16:creationId xmlns:a16="http://schemas.microsoft.com/office/drawing/2014/main" id="{40792793-EBC7-3F83-39D3-E01FC52E1BC7}"/>
                  </a:ext>
                </a:extLst>
              </p:cNvPr>
              <p:cNvSpPr txBox="1">
                <a:spLocks noRot="1" noChangeAspect="1" noMove="1" noResize="1" noEditPoints="1" noAdjustHandles="1" noChangeArrowheads="1" noChangeShapeType="1" noTextEdit="1"/>
              </p:cNvSpPr>
              <p:nvPr/>
            </p:nvSpPr>
            <p:spPr bwMode="auto">
              <a:xfrm>
                <a:off x="3708862" y="1314872"/>
                <a:ext cx="251223" cy="215444"/>
              </a:xfrm>
              <a:prstGeom prst="rect">
                <a:avLst/>
              </a:prstGeom>
              <a:blipFill>
                <a:blip r:embed="rId5"/>
                <a:stretch>
                  <a:fillRect l="-9524" r="-9524" b="-555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DD88174-273A-2B09-8303-43D11003A67D}"/>
                  </a:ext>
                </a:extLst>
              </p:cNvPr>
              <p:cNvSpPr txBox="1"/>
              <p:nvPr/>
            </p:nvSpPr>
            <p:spPr bwMode="auto">
              <a:xfrm>
                <a:off x="4133696" y="1314872"/>
                <a:ext cx="715581" cy="215444"/>
              </a:xfrm>
              <a:prstGeom prst="rect">
                <a:avLst/>
              </a:prstGeom>
              <a:solidFill>
                <a:schemeClr val="bg1"/>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ea typeface="Cambria Math" panose="02040503050406030204" pitchFamily="18" charset="0"/>
                          <a:cs typeface="Times New Roman" pitchFamily="18" charset="0"/>
                        </a:rPr>
                        <m:t>(</m:t>
                      </m:r>
                      <m:r>
                        <a:rPr lang="en-US" sz="1400" b="0" i="1" smtClean="0">
                          <a:latin typeface="Cambria Math" panose="02040503050406030204" pitchFamily="18" charset="0"/>
                          <a:ea typeface="Cambria Math" panose="02040503050406030204" pitchFamily="18" charset="0"/>
                          <a:cs typeface="Times New Roman" pitchFamily="18" charset="0"/>
                        </a:rPr>
                        <m:t>𝑛</m:t>
                      </m:r>
                      <m:r>
                        <a:rPr lang="en-US" sz="1400" b="0" i="1" smtClean="0">
                          <a:latin typeface="Cambria Math" panose="02040503050406030204" pitchFamily="18" charset="0"/>
                          <a:ea typeface="Cambria Math" panose="02040503050406030204" pitchFamily="18" charset="0"/>
                          <a:cs typeface="Times New Roman" pitchFamily="18" charset="0"/>
                        </a:rPr>
                        <m:t>+1)</m:t>
                      </m:r>
                      <m:r>
                        <a:rPr lang="en-US" sz="1400" b="0" i="1" smtClean="0">
                          <a:latin typeface="Cambria Math" panose="02040503050406030204" pitchFamily="18" charset="0"/>
                          <a:ea typeface="Cambria Math" panose="02040503050406030204" pitchFamily="18" charset="0"/>
                          <a:cs typeface="Times New Roman" pitchFamily="18" charset="0"/>
                        </a:rPr>
                        <m:t>𝑎</m:t>
                      </m:r>
                    </m:oMath>
                  </m:oMathPara>
                </a14:m>
                <a:endParaRPr lang="en-TW" sz="1400"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DDD88174-273A-2B09-8303-43D11003A67D}"/>
                  </a:ext>
                </a:extLst>
              </p:cNvPr>
              <p:cNvSpPr txBox="1">
                <a:spLocks noRot="1" noChangeAspect="1" noMove="1" noResize="1" noEditPoints="1" noAdjustHandles="1" noChangeArrowheads="1" noChangeShapeType="1" noTextEdit="1"/>
              </p:cNvSpPr>
              <p:nvPr/>
            </p:nvSpPr>
            <p:spPr bwMode="auto">
              <a:xfrm>
                <a:off x="4133696" y="1314872"/>
                <a:ext cx="715581" cy="215444"/>
              </a:xfrm>
              <a:prstGeom prst="rect">
                <a:avLst/>
              </a:prstGeom>
              <a:blipFill>
                <a:blip r:embed="rId6"/>
                <a:stretch>
                  <a:fillRect l="-8772" r="-3509" b="-38889"/>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43FC02E-6872-B1A6-7C3D-CCCC7B90DFFE}"/>
                  </a:ext>
                </a:extLst>
              </p:cNvPr>
              <p:cNvSpPr txBox="1"/>
              <p:nvPr/>
            </p:nvSpPr>
            <p:spPr bwMode="auto">
              <a:xfrm>
                <a:off x="2845542" y="1314872"/>
                <a:ext cx="715581" cy="215444"/>
              </a:xfrm>
              <a:prstGeom prst="rect">
                <a:avLst/>
              </a:prstGeom>
              <a:solidFill>
                <a:schemeClr val="bg1"/>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ea typeface="Cambria Math" panose="02040503050406030204" pitchFamily="18" charset="0"/>
                          <a:cs typeface="Times New Roman" pitchFamily="18" charset="0"/>
                        </a:rPr>
                        <m:t>(</m:t>
                      </m:r>
                      <m:r>
                        <a:rPr lang="en-US" sz="1400" b="0" i="1" smtClean="0">
                          <a:latin typeface="Cambria Math" panose="02040503050406030204" pitchFamily="18" charset="0"/>
                          <a:ea typeface="Cambria Math" panose="02040503050406030204" pitchFamily="18" charset="0"/>
                          <a:cs typeface="Times New Roman" pitchFamily="18" charset="0"/>
                        </a:rPr>
                        <m:t>𝑛</m:t>
                      </m:r>
                      <m:r>
                        <a:rPr lang="en-US" sz="1400" b="0" i="1" smtClean="0">
                          <a:latin typeface="Cambria Math" panose="02040503050406030204" pitchFamily="18" charset="0"/>
                          <a:ea typeface="Cambria Math" panose="02040503050406030204" pitchFamily="18" charset="0"/>
                          <a:cs typeface="Times New Roman" pitchFamily="18" charset="0"/>
                        </a:rPr>
                        <m:t>−1)</m:t>
                      </m:r>
                      <m:r>
                        <a:rPr lang="en-US" sz="1400" b="0" i="1" smtClean="0">
                          <a:latin typeface="Cambria Math" panose="02040503050406030204" pitchFamily="18" charset="0"/>
                          <a:ea typeface="Cambria Math" panose="02040503050406030204" pitchFamily="18" charset="0"/>
                          <a:cs typeface="Times New Roman" pitchFamily="18" charset="0"/>
                        </a:rPr>
                        <m:t>𝑎</m:t>
                      </m:r>
                    </m:oMath>
                  </m:oMathPara>
                </a14:m>
                <a:endParaRPr lang="en-TW" sz="1400" dirty="0">
                  <a:latin typeface="Times New Roman" pitchFamily="18" charset="0"/>
                  <a:cs typeface="Times New Roman" pitchFamily="18" charset="0"/>
                </a:endParaRPr>
              </a:p>
            </p:txBody>
          </p:sp>
        </mc:Choice>
        <mc:Fallback xmlns="">
          <p:sp>
            <p:nvSpPr>
              <p:cNvPr id="7" name="TextBox 6">
                <a:extLst>
                  <a:ext uri="{FF2B5EF4-FFF2-40B4-BE49-F238E27FC236}">
                    <a16:creationId xmlns:a16="http://schemas.microsoft.com/office/drawing/2014/main" id="{D43FC02E-6872-B1A6-7C3D-CCCC7B90DFFE}"/>
                  </a:ext>
                </a:extLst>
              </p:cNvPr>
              <p:cNvSpPr txBox="1">
                <a:spLocks noRot="1" noChangeAspect="1" noMove="1" noResize="1" noEditPoints="1" noAdjustHandles="1" noChangeArrowheads="1" noChangeShapeType="1" noTextEdit="1"/>
              </p:cNvSpPr>
              <p:nvPr/>
            </p:nvSpPr>
            <p:spPr bwMode="auto">
              <a:xfrm>
                <a:off x="2845542" y="1314872"/>
                <a:ext cx="715581" cy="215444"/>
              </a:xfrm>
              <a:prstGeom prst="rect">
                <a:avLst/>
              </a:prstGeom>
              <a:blipFill>
                <a:blip r:embed="rId7"/>
                <a:stretch>
                  <a:fillRect l="-8772" r="-1754" b="-38889"/>
                </a:stretch>
              </a:blipFill>
              <a:ln w="9525">
                <a:noFill/>
                <a:miter lim="800000"/>
                <a:headEnd/>
                <a:tailEnd/>
              </a:ln>
            </p:spPr>
            <p:txBody>
              <a:bodyPr/>
              <a:lstStyle/>
              <a:p>
                <a:r>
                  <a:rPr lang="en-TW">
                    <a:noFill/>
                  </a:rPr>
                  <a:t> </a:t>
                </a:r>
              </a:p>
            </p:txBody>
          </p:sp>
        </mc:Fallback>
      </mc:AlternateContent>
      <p:pic>
        <p:nvPicPr>
          <p:cNvPr id="10" name="Picture 9">
            <a:extLst>
              <a:ext uri="{FF2B5EF4-FFF2-40B4-BE49-F238E27FC236}">
                <a16:creationId xmlns:a16="http://schemas.microsoft.com/office/drawing/2014/main" id="{4295E7A5-8E60-CFF2-2494-C7E5A6C72081}"/>
              </a:ext>
            </a:extLst>
          </p:cNvPr>
          <p:cNvPicPr>
            <a:picLocks noChangeAspect="1"/>
          </p:cNvPicPr>
          <p:nvPr/>
        </p:nvPicPr>
        <p:blipFill rotWithShape="1">
          <a:blip r:embed="rId8"/>
          <a:srcRect l="38801" t="67803" r="42063" b="-1528"/>
          <a:stretch/>
        </p:blipFill>
        <p:spPr>
          <a:xfrm>
            <a:off x="2908198" y="5938834"/>
            <a:ext cx="1601327" cy="797443"/>
          </a:xfrm>
          <a:prstGeom prst="rect">
            <a:avLst/>
          </a:prstGeom>
        </p:spPr>
      </p:pic>
      <p:sp>
        <p:nvSpPr>
          <p:cNvPr id="11" name="TextBox 10">
            <a:extLst>
              <a:ext uri="{FF2B5EF4-FFF2-40B4-BE49-F238E27FC236}">
                <a16:creationId xmlns:a16="http://schemas.microsoft.com/office/drawing/2014/main" id="{9BCAEF46-4C49-C884-AD21-41554F1C706D}"/>
              </a:ext>
            </a:extLst>
          </p:cNvPr>
          <p:cNvSpPr txBox="1"/>
          <p:nvPr/>
        </p:nvSpPr>
        <p:spPr bwMode="auto">
          <a:xfrm>
            <a:off x="734277" y="669086"/>
            <a:ext cx="136815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Dirac Comb</a:t>
            </a:r>
          </a:p>
        </p:txBody>
      </p:sp>
      <p:pic>
        <p:nvPicPr>
          <p:cNvPr id="12" name="Picture 11">
            <a:extLst>
              <a:ext uri="{FF2B5EF4-FFF2-40B4-BE49-F238E27FC236}">
                <a16:creationId xmlns:a16="http://schemas.microsoft.com/office/drawing/2014/main" id="{17D9E1BF-0152-292E-33F8-40DAC8809109}"/>
              </a:ext>
            </a:extLst>
          </p:cNvPr>
          <p:cNvPicPr>
            <a:picLocks noChangeAspect="1"/>
          </p:cNvPicPr>
          <p:nvPr/>
        </p:nvPicPr>
        <p:blipFill rotWithShape="1">
          <a:blip r:embed="rId9"/>
          <a:srcRect l="7968" r="3603" b="31354"/>
          <a:stretch/>
        </p:blipFill>
        <p:spPr>
          <a:xfrm>
            <a:off x="5764701" y="847566"/>
            <a:ext cx="823523" cy="228399"/>
          </a:xfrm>
          <a:prstGeom prst="rect">
            <a:avLst/>
          </a:prstGeom>
        </p:spPr>
      </p:pic>
      <p:cxnSp>
        <p:nvCxnSpPr>
          <p:cNvPr id="14" name="Straight Arrow Connector 13">
            <a:extLst>
              <a:ext uri="{FF2B5EF4-FFF2-40B4-BE49-F238E27FC236}">
                <a16:creationId xmlns:a16="http://schemas.microsoft.com/office/drawing/2014/main" id="{2BE6CF56-6368-69EE-C3D0-8208965F2437}"/>
              </a:ext>
            </a:extLst>
          </p:cNvPr>
          <p:cNvCxnSpPr/>
          <p:nvPr/>
        </p:nvCxnSpPr>
        <p:spPr>
          <a:xfrm>
            <a:off x="4148739" y="374842"/>
            <a:ext cx="0" cy="3397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128C89C-87B5-623F-B349-814CA2100149}"/>
              </a:ext>
            </a:extLst>
          </p:cNvPr>
          <p:cNvCxnSpPr/>
          <p:nvPr/>
        </p:nvCxnSpPr>
        <p:spPr>
          <a:xfrm>
            <a:off x="3398573" y="374842"/>
            <a:ext cx="0" cy="3397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Left Arrow 17">
            <a:extLst>
              <a:ext uri="{FF2B5EF4-FFF2-40B4-BE49-F238E27FC236}">
                <a16:creationId xmlns:a16="http://schemas.microsoft.com/office/drawing/2014/main" id="{210FC489-6EC8-177B-41F5-9A7FCC1B75A3}"/>
              </a:ext>
            </a:extLst>
          </p:cNvPr>
          <p:cNvSpPr/>
          <p:nvPr/>
        </p:nvSpPr>
        <p:spPr>
          <a:xfrm>
            <a:off x="3398573" y="886275"/>
            <a:ext cx="720080" cy="152143"/>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9" name="TextBox 18">
            <a:extLst>
              <a:ext uri="{FF2B5EF4-FFF2-40B4-BE49-F238E27FC236}">
                <a16:creationId xmlns:a16="http://schemas.microsoft.com/office/drawing/2014/main" id="{CC385F75-48C9-D53F-515A-DB44E7915E95}"/>
              </a:ext>
            </a:extLst>
          </p:cNvPr>
          <p:cNvSpPr txBox="1"/>
          <p:nvPr/>
        </p:nvSpPr>
        <p:spPr bwMode="auto">
          <a:xfrm>
            <a:off x="350552" y="4325317"/>
            <a:ext cx="4075162"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根據Bloch定理</a:t>
            </a:r>
            <a:r>
              <a:rPr lang="en-TW" dirty="0">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B1A1A22-2225-372D-236F-5E6B5F30C33A}"/>
                  </a:ext>
                </a:extLst>
              </p:cNvPr>
              <p:cNvSpPr txBox="1"/>
              <p:nvPr/>
            </p:nvSpPr>
            <p:spPr bwMode="auto">
              <a:xfrm>
                <a:off x="7164112" y="3907990"/>
                <a:ext cx="1257095" cy="369332"/>
              </a:xfrm>
              <a:prstGeom prst="rect">
                <a:avLst/>
              </a:prstGeom>
              <a:noFill/>
              <a:ln w="9525">
                <a:noFill/>
                <a:miter lim="800000"/>
                <a:headEnd/>
                <a:tailEnd/>
              </a:ln>
            </p:spPr>
            <p:txBody>
              <a:bodyPr wrap="square" rtlCol="0">
                <a:spAutoFit/>
              </a:bodyPr>
              <a:lstStyle/>
              <a:p>
                <a14:m>
                  <m:oMath xmlns:m="http://schemas.openxmlformats.org/officeDocument/2006/math">
                    <m:r>
                      <a:rPr lang="en-US" b="0" i="1" smtClean="0">
                        <a:latin typeface="Cambria Math" panose="02040503050406030204" pitchFamily="18" charset="0"/>
                        <a:cs typeface="Times New Roman" pitchFamily="18" charset="0"/>
                      </a:rPr>
                      <m:t>𝑥</m:t>
                    </m:r>
                  </m:oMath>
                </a14:m>
                <a:r>
                  <a:rPr lang="en-TW" dirty="0">
                    <a:latin typeface="Times New Roman" pitchFamily="18" charset="0"/>
                    <a:cs typeface="Times New Roman" pitchFamily="18" charset="0"/>
                  </a:rPr>
                  <a:t>在第一區</a:t>
                </a:r>
              </a:p>
            </p:txBody>
          </p:sp>
        </mc:Choice>
        <mc:Fallback xmlns="">
          <p:sp>
            <p:nvSpPr>
              <p:cNvPr id="20" name="TextBox 19">
                <a:extLst>
                  <a:ext uri="{FF2B5EF4-FFF2-40B4-BE49-F238E27FC236}">
                    <a16:creationId xmlns:a16="http://schemas.microsoft.com/office/drawing/2014/main" id="{DB1A1A22-2225-372D-236F-5E6B5F30C33A}"/>
                  </a:ext>
                </a:extLst>
              </p:cNvPr>
              <p:cNvSpPr txBox="1">
                <a:spLocks noRot="1" noChangeAspect="1" noMove="1" noResize="1" noEditPoints="1" noAdjustHandles="1" noChangeArrowheads="1" noChangeShapeType="1" noTextEdit="1"/>
              </p:cNvSpPr>
              <p:nvPr/>
            </p:nvSpPr>
            <p:spPr bwMode="auto">
              <a:xfrm>
                <a:off x="7164112" y="3907990"/>
                <a:ext cx="1257095" cy="369332"/>
              </a:xfrm>
              <a:prstGeom prst="rect">
                <a:avLst/>
              </a:prstGeom>
              <a:blipFill>
                <a:blip r:embed="rId10"/>
                <a:stretch>
                  <a:fillRect t="-6667" r="-2020"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79D547A-4E65-474C-781F-F2563F2255BC}"/>
                  </a:ext>
                </a:extLst>
              </p:cNvPr>
              <p:cNvSpPr txBox="1"/>
              <p:nvPr/>
            </p:nvSpPr>
            <p:spPr bwMode="auto">
              <a:xfrm flipH="1">
                <a:off x="3358482" y="202499"/>
                <a:ext cx="260659" cy="383626"/>
              </a:xfrm>
              <a:prstGeom prst="rect">
                <a:avLst/>
              </a:prstGeom>
              <a:no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𝐼</m:t>
                      </m:r>
                    </m:oMath>
                  </m:oMathPara>
                </a14:m>
                <a:endParaRPr lang="en-TW" dirty="0">
                  <a:latin typeface="Times New Roman" pitchFamily="18" charset="0"/>
                  <a:cs typeface="Times New Roman" pitchFamily="18" charset="0"/>
                </a:endParaRPr>
              </a:p>
            </p:txBody>
          </p:sp>
        </mc:Choice>
        <mc:Fallback xmlns="">
          <p:sp>
            <p:nvSpPr>
              <p:cNvPr id="21" name="TextBox 20">
                <a:extLst>
                  <a:ext uri="{FF2B5EF4-FFF2-40B4-BE49-F238E27FC236}">
                    <a16:creationId xmlns:a16="http://schemas.microsoft.com/office/drawing/2014/main" id="{079D547A-4E65-474C-781F-F2563F2255BC}"/>
                  </a:ext>
                </a:extLst>
              </p:cNvPr>
              <p:cNvSpPr txBox="1">
                <a:spLocks noRot="1" noChangeAspect="1" noMove="1" noResize="1" noEditPoints="1" noAdjustHandles="1" noChangeArrowheads="1" noChangeShapeType="1" noTextEdit="1"/>
              </p:cNvSpPr>
              <p:nvPr/>
            </p:nvSpPr>
            <p:spPr bwMode="auto">
              <a:xfrm flipH="1">
                <a:off x="3358482" y="202499"/>
                <a:ext cx="260659" cy="383626"/>
              </a:xfrm>
              <a:prstGeom prst="rect">
                <a:avLst/>
              </a:prstGeom>
              <a:blipFill>
                <a:blip r:embed="rId11"/>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B5A630E-4F9D-1F31-3071-0D97EB836AB3}"/>
                  </a:ext>
                </a:extLst>
              </p:cNvPr>
              <p:cNvSpPr txBox="1"/>
              <p:nvPr/>
            </p:nvSpPr>
            <p:spPr bwMode="auto">
              <a:xfrm flipH="1">
                <a:off x="4124553" y="205537"/>
                <a:ext cx="301161" cy="383626"/>
              </a:xfrm>
              <a:prstGeom prst="rect">
                <a:avLst/>
              </a:prstGeom>
              <a:no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𝐼𝐼</m:t>
                      </m:r>
                    </m:oMath>
                  </m:oMathPara>
                </a14:m>
                <a:endParaRPr lang="en-TW" dirty="0">
                  <a:latin typeface="Times New Roman" pitchFamily="18" charset="0"/>
                  <a:cs typeface="Times New Roman" pitchFamily="18" charset="0"/>
                </a:endParaRPr>
              </a:p>
            </p:txBody>
          </p:sp>
        </mc:Choice>
        <mc:Fallback xmlns="">
          <p:sp>
            <p:nvSpPr>
              <p:cNvPr id="22" name="TextBox 21">
                <a:extLst>
                  <a:ext uri="{FF2B5EF4-FFF2-40B4-BE49-F238E27FC236}">
                    <a16:creationId xmlns:a16="http://schemas.microsoft.com/office/drawing/2014/main" id="{AB5A630E-4F9D-1F31-3071-0D97EB836AB3}"/>
                  </a:ext>
                </a:extLst>
              </p:cNvPr>
              <p:cNvSpPr txBox="1">
                <a:spLocks noRot="1" noChangeAspect="1" noMove="1" noResize="1" noEditPoints="1" noAdjustHandles="1" noChangeArrowheads="1" noChangeShapeType="1" noTextEdit="1"/>
              </p:cNvSpPr>
              <p:nvPr/>
            </p:nvSpPr>
            <p:spPr bwMode="auto">
              <a:xfrm flipH="1">
                <a:off x="4124553" y="205537"/>
                <a:ext cx="301161" cy="383626"/>
              </a:xfrm>
              <a:prstGeom prst="rect">
                <a:avLst/>
              </a:prstGeom>
              <a:blipFill>
                <a:blip r:embed="rId12"/>
                <a:stretch>
                  <a:fillRect r="-12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FC19AEF-8A36-E7A5-1B2D-B011866AA2FE}"/>
                  </a:ext>
                </a:extLst>
              </p:cNvPr>
              <p:cNvSpPr txBox="1"/>
              <p:nvPr/>
            </p:nvSpPr>
            <p:spPr bwMode="auto">
              <a:xfrm flipH="1">
                <a:off x="6258745" y="2411308"/>
                <a:ext cx="260659" cy="383626"/>
              </a:xfrm>
              <a:prstGeom prst="rect">
                <a:avLst/>
              </a:prstGeom>
              <a:no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𝐼</m:t>
                      </m:r>
                    </m:oMath>
                  </m:oMathPara>
                </a14:m>
                <a:endParaRPr lang="en-TW" dirty="0">
                  <a:latin typeface="Times New Roman" pitchFamily="18" charset="0"/>
                  <a:cs typeface="Times New Roman" pitchFamily="18" charset="0"/>
                </a:endParaRPr>
              </a:p>
            </p:txBody>
          </p:sp>
        </mc:Choice>
        <mc:Fallback xmlns="">
          <p:sp>
            <p:nvSpPr>
              <p:cNvPr id="23" name="TextBox 22">
                <a:extLst>
                  <a:ext uri="{FF2B5EF4-FFF2-40B4-BE49-F238E27FC236}">
                    <a16:creationId xmlns:a16="http://schemas.microsoft.com/office/drawing/2014/main" id="{1FC19AEF-8A36-E7A5-1B2D-B011866AA2FE}"/>
                  </a:ext>
                </a:extLst>
              </p:cNvPr>
              <p:cNvSpPr txBox="1">
                <a:spLocks noRot="1" noChangeAspect="1" noMove="1" noResize="1" noEditPoints="1" noAdjustHandles="1" noChangeArrowheads="1" noChangeShapeType="1" noTextEdit="1"/>
              </p:cNvSpPr>
              <p:nvPr/>
            </p:nvSpPr>
            <p:spPr bwMode="auto">
              <a:xfrm flipH="1">
                <a:off x="6258745" y="2411308"/>
                <a:ext cx="260659" cy="383626"/>
              </a:xfrm>
              <a:prstGeom prst="rect">
                <a:avLst/>
              </a:prstGeom>
              <a:blipFill>
                <a:blip r:embed="rId13"/>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590A82E7-CC60-0434-A815-5BF0CA237234}"/>
                  </a:ext>
                </a:extLst>
              </p:cNvPr>
              <p:cNvSpPr txBox="1"/>
              <p:nvPr/>
            </p:nvSpPr>
            <p:spPr bwMode="auto">
              <a:xfrm flipH="1">
                <a:off x="6920400" y="3155196"/>
                <a:ext cx="301161" cy="383626"/>
              </a:xfrm>
              <a:prstGeom prst="rect">
                <a:avLst/>
              </a:prstGeom>
              <a:no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𝐼𝐼</m:t>
                      </m:r>
                    </m:oMath>
                  </m:oMathPara>
                </a14:m>
                <a:endParaRPr lang="en-TW" dirty="0">
                  <a:latin typeface="Times New Roman" pitchFamily="18" charset="0"/>
                  <a:cs typeface="Times New Roman" pitchFamily="18" charset="0"/>
                </a:endParaRPr>
              </a:p>
            </p:txBody>
          </p:sp>
        </mc:Choice>
        <mc:Fallback xmlns="">
          <p:sp>
            <p:nvSpPr>
              <p:cNvPr id="24" name="TextBox 23">
                <a:extLst>
                  <a:ext uri="{FF2B5EF4-FFF2-40B4-BE49-F238E27FC236}">
                    <a16:creationId xmlns:a16="http://schemas.microsoft.com/office/drawing/2014/main" id="{590A82E7-CC60-0434-A815-5BF0CA237234}"/>
                  </a:ext>
                </a:extLst>
              </p:cNvPr>
              <p:cNvSpPr txBox="1">
                <a:spLocks noRot="1" noChangeAspect="1" noMove="1" noResize="1" noEditPoints="1" noAdjustHandles="1" noChangeArrowheads="1" noChangeShapeType="1" noTextEdit="1"/>
              </p:cNvSpPr>
              <p:nvPr/>
            </p:nvSpPr>
            <p:spPr bwMode="auto">
              <a:xfrm flipH="1">
                <a:off x="6920400" y="3155196"/>
                <a:ext cx="301161" cy="383626"/>
              </a:xfrm>
              <a:prstGeom prst="rect">
                <a:avLst/>
              </a:prstGeom>
              <a:blipFill>
                <a:blip r:embed="rId14"/>
                <a:stretch>
                  <a:fillRect r="-16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227BF4E-D2F4-92DB-2273-1F6AEF347369}"/>
                  </a:ext>
                </a:extLst>
              </p:cNvPr>
              <p:cNvSpPr txBox="1"/>
              <p:nvPr/>
            </p:nvSpPr>
            <p:spPr bwMode="auto">
              <a:xfrm>
                <a:off x="354905" y="5137825"/>
                <a:ext cx="8244408" cy="378245"/>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此式，必須等於</a:t>
                </a:r>
                <a14:m>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oMath>
                </a14:m>
                <a:r>
                  <a:rPr lang="en-TW" dirty="0">
                    <a:latin typeface="Times New Roman" pitchFamily="18" charset="0"/>
                    <a:cs typeface="Times New Roman" pitchFamily="18" charset="0"/>
                  </a:rPr>
                  <a:t>，即4C-23以</a:t>
                </a:r>
                <a14:m>
                  <m:oMath xmlns:m="http://schemas.openxmlformats.org/officeDocument/2006/math">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oMath>
                </a14:m>
                <a:r>
                  <a:rPr lang="en-TW" dirty="0">
                    <a:latin typeface="Times New Roman" pitchFamily="18" charset="0"/>
                    <a:cs typeface="Times New Roman" pitchFamily="18" charset="0"/>
                  </a:rPr>
                  <a:t>代入：</a:t>
                </a:r>
              </a:p>
            </p:txBody>
          </p:sp>
        </mc:Choice>
        <mc:Fallback xmlns="">
          <p:sp>
            <p:nvSpPr>
              <p:cNvPr id="25" name="TextBox 24">
                <a:extLst>
                  <a:ext uri="{FF2B5EF4-FFF2-40B4-BE49-F238E27FC236}">
                    <a16:creationId xmlns:a16="http://schemas.microsoft.com/office/drawing/2014/main" id="{A227BF4E-D2F4-92DB-2273-1F6AEF347369}"/>
                  </a:ext>
                </a:extLst>
              </p:cNvPr>
              <p:cNvSpPr txBox="1">
                <a:spLocks noRot="1" noChangeAspect="1" noMove="1" noResize="1" noEditPoints="1" noAdjustHandles="1" noChangeArrowheads="1" noChangeShapeType="1" noTextEdit="1"/>
              </p:cNvSpPr>
              <p:nvPr/>
            </p:nvSpPr>
            <p:spPr bwMode="auto">
              <a:xfrm>
                <a:off x="354905" y="5137825"/>
                <a:ext cx="8244408" cy="378245"/>
              </a:xfrm>
              <a:prstGeom prst="rect">
                <a:avLst/>
              </a:prstGeom>
              <a:blipFill>
                <a:blip r:embed="rId15"/>
                <a:stretch>
                  <a:fillRect l="-461" t="-6452"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07235E62-0E27-E86C-5D9B-9C069C32D275}"/>
                  </a:ext>
                </a:extLst>
              </p:cNvPr>
              <p:cNvSpPr txBox="1"/>
              <p:nvPr/>
            </p:nvSpPr>
            <p:spPr bwMode="auto">
              <a:xfrm>
                <a:off x="441510" y="4797152"/>
                <a:ext cx="8260979" cy="285912"/>
              </a:xfrm>
              <a:prstGeom prst="rect">
                <a:avLst/>
              </a:prstGeom>
              <a:solidFill>
                <a:srgbClr val="FFFF99"/>
              </a:solidFill>
              <a:ln w="9525">
                <a:noFill/>
                <a:miter lim="800000"/>
                <a:headEnd/>
                <a:tailEnd/>
              </a:ln>
            </p:spPr>
            <p:txBody>
              <a:bodyPr wrap="none" lIns="0" tIns="0" rIns="0" bIns="0" rtlCol="0">
                <a:spAutoFit/>
              </a:bodyPr>
              <a:lstStyle/>
              <a:p>
                <a:r>
                  <a:rPr lang="en-US" b="0" dirty="0">
                    <a:ea typeface="Cambria Math" panose="02040503050406030204" pitchFamily="18" charset="0"/>
                    <a:cs typeface="Times New Roman" pitchFamily="18" charset="0"/>
                  </a:rPr>
                  <a:t> </a:t>
                </a:r>
                <a14:m>
                  <m:oMath xmlns:m="http://schemas.openxmlformats.org/officeDocument/2006/math">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𝑒</m:t>
                        </m:r>
                      </m:e>
                      <m:sup>
                        <m:r>
                          <a:rPr lang="en-US" i="1">
                            <a:latin typeface="Cambria Math" panose="02040503050406030204" pitchFamily="18" charset="0"/>
                            <a:cs typeface="Times New Roman" pitchFamily="18" charset="0"/>
                          </a:rPr>
                          <m:t>−</m:t>
                        </m:r>
                        <m:r>
                          <a:rPr lang="en-US" i="1">
                            <a:latin typeface="Cambria Math" panose="02040503050406030204" pitchFamily="18" charset="0"/>
                            <a:cs typeface="Times New Roman" pitchFamily="18" charset="0"/>
                          </a:rPr>
                          <m:t>𝑖𝑞𝑎</m:t>
                        </m:r>
                      </m:sup>
                    </m:sSup>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a14:m>
                <a:r>
                  <a:rPr lang="en-US" b="0" dirty="0">
                    <a:ea typeface="Cambria Math" panose="02040503050406030204" pitchFamily="18" charset="0"/>
                    <a:cs typeface="Times New Roman" pitchFamily="18" charset="0"/>
                  </a:rPr>
                  <a:t> </a:t>
                </a:r>
                <a14:m>
                  <m:oMath xmlns:m="http://schemas.openxmlformats.org/officeDocument/2006/math">
                    <m:r>
                      <a:rPr lang="en-US" b="0" i="1" smtClean="0">
                        <a:latin typeface="Cambria Math" panose="02040503050406030204" pitchFamily="18" charset="0"/>
                        <a:ea typeface="Cambria Math" panose="02040503050406030204" pitchFamily="18" charset="0"/>
                        <a:cs typeface="Times New Roman" pitchFamily="18" charset="0"/>
                      </a:rPr>
                      <m:t>=</m:t>
                    </m:r>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𝑒</m:t>
                        </m:r>
                      </m:e>
                      <m:sup>
                        <m:r>
                          <a:rPr lang="en-US" i="1">
                            <a:latin typeface="Cambria Math" panose="02040503050406030204" pitchFamily="18" charset="0"/>
                            <a:cs typeface="Times New Roman" pitchFamily="18" charset="0"/>
                          </a:rPr>
                          <m:t>−</m:t>
                        </m:r>
                        <m:r>
                          <a:rPr lang="en-US" i="1">
                            <a:latin typeface="Cambria Math" panose="02040503050406030204" pitchFamily="18" charset="0"/>
                            <a:cs typeface="Times New Roman" pitchFamily="18" charset="0"/>
                          </a:rPr>
                          <m:t>𝑖𝑞𝑎</m:t>
                        </m:r>
                      </m:sup>
                    </m:sSup>
                    <m:sSub>
                      <m:sSubPr>
                        <m:ctrlPr>
                          <a:rPr lang="en-US" b="0" i="1" smtClean="0">
                            <a:latin typeface="Cambria Math" panose="02040503050406030204" pitchFamily="18" charset="0"/>
                            <a:ea typeface="Cambria Math" panose="02040503050406030204" pitchFamily="18" charset="0"/>
                            <a:cs typeface="Times New Roman" pitchFamily="18" charset="0"/>
                          </a:rPr>
                        </m:ctrlPr>
                      </m:sSubPr>
                      <m:e>
                        <m:r>
                          <a:rPr lang="en-US" b="0" i="1" smtClean="0">
                            <a:latin typeface="Cambria Math" panose="02040503050406030204" pitchFamily="18" charset="0"/>
                            <a:ea typeface="Cambria Math" panose="02040503050406030204" pitchFamily="18" charset="0"/>
                            <a:cs typeface="Times New Roman" pitchFamily="18" charset="0"/>
                          </a:rPr>
                          <m:t>𝐴</m:t>
                        </m:r>
                      </m:e>
                      <m:sub>
                        <m:r>
                          <a:rPr lang="en-US" b="0" i="1" smtClean="0">
                            <a:latin typeface="Cambria Math" panose="02040503050406030204" pitchFamily="18" charset="0"/>
                            <a:ea typeface="Cambria Math" panose="02040503050406030204" pitchFamily="18" charset="0"/>
                            <a:cs typeface="Times New Roman" pitchFamily="18" charset="0"/>
                          </a:rPr>
                          <m:t>𝑛</m:t>
                        </m:r>
                      </m:sub>
                    </m:sSub>
                    <m:func>
                      <m:funcPr>
                        <m:ctrlPr>
                          <a:rPr lang="en-US" b="0" i="1" smtClean="0">
                            <a:latin typeface="Cambria Math" panose="02040503050406030204" pitchFamily="18" charset="0"/>
                            <a:ea typeface="Cambria Math" panose="02040503050406030204" pitchFamily="18" charset="0"/>
                            <a:cs typeface="Times New Roman" pitchFamily="18" charset="0"/>
                          </a:rPr>
                        </m:ctrlPr>
                      </m:funcPr>
                      <m:fName>
                        <m:r>
                          <m:rPr>
                            <m:sty m:val="p"/>
                          </m:rPr>
                          <a:rPr lang="en-US" b="0" i="0" smtClean="0">
                            <a:latin typeface="Cambria Math" panose="02040503050406030204" pitchFamily="18" charset="0"/>
                            <a:ea typeface="Cambria Math" panose="02040503050406030204" pitchFamily="18" charset="0"/>
                            <a:cs typeface="Times New Roman" pitchFamily="18" charset="0"/>
                          </a:rPr>
                          <m:t>sin</m:t>
                        </m:r>
                      </m:fName>
                      <m:e>
                        <m:d>
                          <m:dPr>
                            <m:begChr m:val="["/>
                            <m:endChr m:val="]"/>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𝑘</m:t>
                            </m:r>
                            <m:d>
                              <m:dPr>
                                <m:ctrlPr>
                                  <a:rPr lang="en-US"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𝑛</m:t>
                                </m:r>
                                <m:r>
                                  <a:rPr lang="en-US" b="0" i="1" smtClean="0">
                                    <a:latin typeface="Cambria Math" panose="02040503050406030204" pitchFamily="18" charset="0"/>
                                    <a:ea typeface="Cambria Math" panose="02040503050406030204" pitchFamily="18" charset="0"/>
                                    <a:cs typeface="Times New Roman" pitchFamily="18" charset="0"/>
                                  </a:rPr>
                                  <m:t>+1</m:t>
                                </m:r>
                              </m:e>
                            </m:d>
                            <m:r>
                              <a:rPr lang="en-US" b="0" i="1" smtClean="0">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𝑒</m:t>
                            </m:r>
                          </m:e>
                          <m:sup>
                            <m:r>
                              <a:rPr lang="en-US" i="1">
                                <a:latin typeface="Cambria Math" panose="02040503050406030204" pitchFamily="18" charset="0"/>
                                <a:cs typeface="Times New Roman" pitchFamily="18" charset="0"/>
                              </a:rPr>
                              <m:t>−</m:t>
                            </m:r>
                            <m:r>
                              <a:rPr lang="en-US" i="1">
                                <a:latin typeface="Cambria Math" panose="02040503050406030204" pitchFamily="18" charset="0"/>
                                <a:cs typeface="Times New Roman" pitchFamily="18" charset="0"/>
                              </a:rPr>
                              <m:t>𝑖𝑞𝑎</m:t>
                            </m:r>
                          </m:sup>
                        </m:sSup>
                        <m:sSub>
                          <m:sSubPr>
                            <m:ctrlPr>
                              <a:rPr lang="en-US" b="0" i="1" smtClean="0">
                                <a:latin typeface="Cambria Math" panose="02040503050406030204" pitchFamily="18" charset="0"/>
                                <a:ea typeface="Cambria Math" panose="02040503050406030204" pitchFamily="18" charset="0"/>
                                <a:cs typeface="Times New Roman" pitchFamily="18" charset="0"/>
                              </a:rPr>
                            </m:ctrlPr>
                          </m:sSubPr>
                          <m:e>
                            <m:r>
                              <a:rPr lang="en-US" b="0" i="1" smtClean="0">
                                <a:latin typeface="Cambria Math" panose="02040503050406030204" pitchFamily="18" charset="0"/>
                                <a:ea typeface="Cambria Math" panose="02040503050406030204" pitchFamily="18" charset="0"/>
                                <a:cs typeface="Times New Roman" pitchFamily="18" charset="0"/>
                              </a:rPr>
                              <m:t>𝐵</m:t>
                            </m:r>
                          </m:e>
                          <m:sub>
                            <m:r>
                              <a:rPr lang="en-US" b="0" i="1" smtClean="0">
                                <a:latin typeface="Cambria Math" panose="02040503050406030204" pitchFamily="18" charset="0"/>
                                <a:ea typeface="Cambria Math" panose="02040503050406030204" pitchFamily="18" charset="0"/>
                                <a:cs typeface="Times New Roman" pitchFamily="18" charset="0"/>
                              </a:rPr>
                              <m:t>𝑛</m:t>
                            </m:r>
                          </m:sub>
                        </m:sSub>
                        <m:func>
                          <m:funcPr>
                            <m:ctrlPr>
                              <a:rPr lang="en-US" b="0" i="1" smtClean="0">
                                <a:latin typeface="Cambria Math" panose="02040503050406030204" pitchFamily="18" charset="0"/>
                                <a:ea typeface="Cambria Math" panose="02040503050406030204" pitchFamily="18" charset="0"/>
                                <a:cs typeface="Times New Roman" pitchFamily="18" charset="0"/>
                              </a:rPr>
                            </m:ctrlPr>
                          </m:funcPr>
                          <m:fName>
                            <m:r>
                              <m:rPr>
                                <m:sty m:val="p"/>
                              </m:rPr>
                              <a:rPr lang="en-US" b="0" i="0" smtClean="0">
                                <a:latin typeface="Cambria Math" panose="02040503050406030204" pitchFamily="18" charset="0"/>
                                <a:ea typeface="Cambria Math" panose="02040503050406030204" pitchFamily="18" charset="0"/>
                                <a:cs typeface="Times New Roman" pitchFamily="18" charset="0"/>
                              </a:rPr>
                              <m:t>cos</m:t>
                            </m:r>
                          </m:fName>
                          <m:e>
                            <m:d>
                              <m:dPr>
                                <m:begChr m:val="["/>
                                <m:endChr m:val="]"/>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𝑘</m:t>
                                </m:r>
                                <m:d>
                                  <m:dPr>
                                    <m:ctrlPr>
                                      <a:rPr lang="en-US"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𝑛</m:t>
                                    </m:r>
                                    <m:r>
                                      <a:rPr lang="en-US" b="0" i="1" smtClean="0">
                                        <a:latin typeface="Cambria Math" panose="02040503050406030204" pitchFamily="18" charset="0"/>
                                        <a:ea typeface="Cambria Math" panose="02040503050406030204" pitchFamily="18" charset="0"/>
                                        <a:cs typeface="Times New Roman" pitchFamily="18" charset="0"/>
                                      </a:rPr>
                                      <m:t>+1</m:t>
                                    </m:r>
                                  </m:e>
                                </m:d>
                                <m:r>
                                  <a:rPr lang="en-US" b="0" i="1" smtClean="0">
                                    <a:latin typeface="Cambria Math" panose="02040503050406030204" pitchFamily="18" charset="0"/>
                                    <a:ea typeface="Cambria Math" panose="02040503050406030204" pitchFamily="18" charset="0"/>
                                    <a:cs typeface="Times New Roman" pitchFamily="18" charset="0"/>
                                  </a:rPr>
                                  <m:t>𝑎</m:t>
                                </m:r>
                              </m:e>
                            </m:d>
                          </m:e>
                        </m:func>
                      </m:e>
                    </m:func>
                  </m:oMath>
                </a14:m>
                <a:endParaRPr lang="en-TW" dirty="0">
                  <a:latin typeface="Times New Roman" pitchFamily="18" charset="0"/>
                  <a:cs typeface="Times New Roman" pitchFamily="18" charset="0"/>
                </a:endParaRPr>
              </a:p>
            </p:txBody>
          </p:sp>
        </mc:Choice>
        <mc:Fallback xmlns="">
          <p:sp>
            <p:nvSpPr>
              <p:cNvPr id="26" name="TextBox 25">
                <a:extLst>
                  <a:ext uri="{FF2B5EF4-FFF2-40B4-BE49-F238E27FC236}">
                    <a16:creationId xmlns:a16="http://schemas.microsoft.com/office/drawing/2014/main" id="{07235E62-0E27-E86C-5D9B-9C069C32D275}"/>
                  </a:ext>
                </a:extLst>
              </p:cNvPr>
              <p:cNvSpPr txBox="1">
                <a:spLocks noRot="1" noChangeAspect="1" noMove="1" noResize="1" noEditPoints="1" noAdjustHandles="1" noChangeArrowheads="1" noChangeShapeType="1" noTextEdit="1"/>
              </p:cNvSpPr>
              <p:nvPr/>
            </p:nvSpPr>
            <p:spPr bwMode="auto">
              <a:xfrm>
                <a:off x="441510" y="4797152"/>
                <a:ext cx="8260979" cy="285912"/>
              </a:xfrm>
              <a:prstGeom prst="rect">
                <a:avLst/>
              </a:prstGeom>
              <a:blipFill>
                <a:blip r:embed="rId16"/>
                <a:stretch>
                  <a:fillRect b="-3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7C5D043C-3FD6-236A-7A8C-DFC2D6CAAD7F}"/>
                  </a:ext>
                </a:extLst>
              </p:cNvPr>
              <p:cNvSpPr txBox="1"/>
              <p:nvPr/>
            </p:nvSpPr>
            <p:spPr bwMode="auto">
              <a:xfrm>
                <a:off x="424780" y="3541879"/>
                <a:ext cx="4572000"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4C-22式可以寫成，注意</a:t>
                </a:r>
                <a14:m>
                  <m:oMath xmlns:m="http://schemas.openxmlformats.org/officeDocument/2006/math">
                    <m:r>
                      <a:rPr lang="en-US" b="0" i="1" smtClean="0">
                        <a:latin typeface="Cambria Math" panose="02040503050406030204" pitchFamily="18" charset="0"/>
                        <a:cs typeface="Times New Roman" pitchFamily="18" charset="0"/>
                      </a:rPr>
                      <m:t>𝑎</m:t>
                    </m:r>
                  </m:oMath>
                </a14:m>
                <a:r>
                  <a:rPr lang="en-TW" dirty="0">
                    <a:latin typeface="Times New Roman" pitchFamily="18" charset="0"/>
                    <a:cs typeface="Times New Roman" pitchFamily="18" charset="0"/>
                  </a:rPr>
                  <a:t>可以消掉。</a:t>
                </a:r>
                <a:endParaRPr lang="en-TW" dirty="0"/>
              </a:p>
            </p:txBody>
          </p:sp>
        </mc:Choice>
        <mc:Fallback xmlns="">
          <p:sp>
            <p:nvSpPr>
              <p:cNvPr id="28" name="TextBox 27">
                <a:extLst>
                  <a:ext uri="{FF2B5EF4-FFF2-40B4-BE49-F238E27FC236}">
                    <a16:creationId xmlns:a16="http://schemas.microsoft.com/office/drawing/2014/main" id="{7C5D043C-3FD6-236A-7A8C-DFC2D6CAAD7F}"/>
                  </a:ext>
                </a:extLst>
              </p:cNvPr>
              <p:cNvSpPr txBox="1">
                <a:spLocks noRot="1" noChangeAspect="1" noMove="1" noResize="1" noEditPoints="1" noAdjustHandles="1" noChangeArrowheads="1" noChangeShapeType="1" noTextEdit="1"/>
              </p:cNvSpPr>
              <p:nvPr/>
            </p:nvSpPr>
            <p:spPr bwMode="auto">
              <a:xfrm>
                <a:off x="424780" y="3541879"/>
                <a:ext cx="4572000" cy="369332"/>
              </a:xfrm>
              <a:prstGeom prst="rect">
                <a:avLst/>
              </a:prstGeom>
              <a:blipFill>
                <a:blip r:embed="rId17"/>
                <a:stretch>
                  <a:fillRect l="-1108" t="-6452"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E33E62C-C2CF-76B9-5A75-5B9A350F197E}"/>
                  </a:ext>
                </a:extLst>
              </p:cNvPr>
              <p:cNvSpPr txBox="1"/>
              <p:nvPr/>
            </p:nvSpPr>
            <p:spPr bwMode="auto">
              <a:xfrm>
                <a:off x="422988" y="3945562"/>
                <a:ext cx="6671249"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r>
                        <a:rPr lang="en-US" b="0" i="1" smtClean="0">
                          <a:latin typeface="Cambria Math" panose="02040503050406030204" pitchFamily="18" charset="0"/>
                          <a:ea typeface="Cambria Math" panose="02040503050406030204" pitchFamily="18" charset="0"/>
                          <a:cs typeface="Times New Roman" pitchFamily="18" charset="0"/>
                        </a:rPr>
                        <m:t>=</m:t>
                      </m:r>
                      <m:sSub>
                        <m:sSubPr>
                          <m:ctrlPr>
                            <a:rPr lang="en-US" b="0" i="1" smtClean="0">
                              <a:latin typeface="Cambria Math" panose="02040503050406030204" pitchFamily="18" charset="0"/>
                              <a:ea typeface="Cambria Math" panose="02040503050406030204" pitchFamily="18" charset="0"/>
                              <a:cs typeface="Times New Roman" pitchFamily="18" charset="0"/>
                            </a:rPr>
                          </m:ctrlPr>
                        </m:sSubPr>
                        <m:e>
                          <m:r>
                            <a:rPr lang="en-US" b="0" i="1" smtClean="0">
                              <a:latin typeface="Cambria Math" panose="02040503050406030204" pitchFamily="18" charset="0"/>
                              <a:ea typeface="Cambria Math" panose="02040503050406030204" pitchFamily="18" charset="0"/>
                              <a:cs typeface="Times New Roman" pitchFamily="18" charset="0"/>
                            </a:rPr>
                            <m:t>𝐴</m:t>
                          </m:r>
                        </m:e>
                        <m:sub>
                          <m:r>
                            <a:rPr lang="en-US" b="0" i="1" smtClean="0">
                              <a:latin typeface="Cambria Math" panose="02040503050406030204" pitchFamily="18" charset="0"/>
                              <a:ea typeface="Cambria Math" panose="02040503050406030204" pitchFamily="18" charset="0"/>
                              <a:cs typeface="Times New Roman" pitchFamily="18" charset="0"/>
                            </a:rPr>
                            <m:t>𝑛</m:t>
                          </m:r>
                        </m:sub>
                      </m:sSub>
                      <m:func>
                        <m:funcPr>
                          <m:ctrlPr>
                            <a:rPr lang="en-US" b="0" i="1" smtClean="0">
                              <a:latin typeface="Cambria Math" panose="02040503050406030204" pitchFamily="18" charset="0"/>
                              <a:ea typeface="Cambria Math" panose="02040503050406030204" pitchFamily="18" charset="0"/>
                              <a:cs typeface="Times New Roman" pitchFamily="18" charset="0"/>
                            </a:rPr>
                          </m:ctrlPr>
                        </m:funcPr>
                        <m:fName>
                          <m:r>
                            <m:rPr>
                              <m:sty m:val="p"/>
                            </m:rPr>
                            <a:rPr lang="en-US" b="0" i="0" smtClean="0">
                              <a:latin typeface="Cambria Math" panose="02040503050406030204" pitchFamily="18" charset="0"/>
                              <a:ea typeface="Cambria Math" panose="02040503050406030204" pitchFamily="18" charset="0"/>
                              <a:cs typeface="Times New Roman" pitchFamily="18" charset="0"/>
                            </a:rPr>
                            <m:t>sin</m:t>
                          </m:r>
                        </m:fName>
                        <m:e>
                          <m:d>
                            <m:dPr>
                              <m:begChr m:val="["/>
                              <m:endChr m:val="]"/>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𝑘</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𝑛</m:t>
                                  </m:r>
                                  <m:r>
                                    <a:rPr lang="en-US" b="0" i="1" smtClean="0">
                                      <a:latin typeface="Cambria Math" panose="02040503050406030204" pitchFamily="18" charset="0"/>
                                      <a:ea typeface="Cambria Math" panose="02040503050406030204" pitchFamily="18" charset="0"/>
                                      <a:cs typeface="Times New Roman" pitchFamily="18" charset="0"/>
                                    </a:rPr>
                                    <m:t>+1</m:t>
                                  </m:r>
                                </m:e>
                              </m:d>
                              <m:r>
                                <a:rPr lang="en-US" b="0" i="1" smtClean="0">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sSub>
                            <m:sSubPr>
                              <m:ctrlPr>
                                <a:rPr lang="en-US" b="0" i="1" smtClean="0">
                                  <a:latin typeface="Cambria Math" panose="02040503050406030204" pitchFamily="18" charset="0"/>
                                  <a:ea typeface="Cambria Math" panose="02040503050406030204" pitchFamily="18" charset="0"/>
                                  <a:cs typeface="Times New Roman" pitchFamily="18" charset="0"/>
                                </a:rPr>
                              </m:ctrlPr>
                            </m:sSubPr>
                            <m:e>
                              <m:r>
                                <a:rPr lang="en-US" b="0" i="1" smtClean="0">
                                  <a:latin typeface="Cambria Math" panose="02040503050406030204" pitchFamily="18" charset="0"/>
                                  <a:ea typeface="Cambria Math" panose="02040503050406030204" pitchFamily="18" charset="0"/>
                                  <a:cs typeface="Times New Roman" pitchFamily="18" charset="0"/>
                                </a:rPr>
                                <m:t>𝐵</m:t>
                              </m:r>
                            </m:e>
                            <m:sub>
                              <m:r>
                                <a:rPr lang="en-US" b="0" i="1" smtClean="0">
                                  <a:latin typeface="Cambria Math" panose="02040503050406030204" pitchFamily="18" charset="0"/>
                                  <a:ea typeface="Cambria Math" panose="02040503050406030204" pitchFamily="18" charset="0"/>
                                  <a:cs typeface="Times New Roman" pitchFamily="18" charset="0"/>
                                </a:rPr>
                                <m:t>𝑛</m:t>
                              </m:r>
                            </m:sub>
                          </m:sSub>
                          <m:func>
                            <m:funcPr>
                              <m:ctrlPr>
                                <a:rPr lang="en-US" b="0" i="1" smtClean="0">
                                  <a:latin typeface="Cambria Math" panose="02040503050406030204" pitchFamily="18" charset="0"/>
                                  <a:ea typeface="Cambria Math" panose="02040503050406030204" pitchFamily="18" charset="0"/>
                                  <a:cs typeface="Times New Roman" pitchFamily="18" charset="0"/>
                                </a:rPr>
                              </m:ctrlPr>
                            </m:funcPr>
                            <m:fName>
                              <m:r>
                                <m:rPr>
                                  <m:sty m:val="p"/>
                                </m:rPr>
                                <a:rPr lang="en-US" b="0" i="0" smtClean="0">
                                  <a:latin typeface="Cambria Math" panose="02040503050406030204" pitchFamily="18" charset="0"/>
                                  <a:ea typeface="Cambria Math" panose="02040503050406030204" pitchFamily="18" charset="0"/>
                                  <a:cs typeface="Times New Roman" pitchFamily="18" charset="0"/>
                                </a:rPr>
                                <m:t>cos</m:t>
                              </m:r>
                            </m:fName>
                            <m:e>
                              <m:d>
                                <m:dPr>
                                  <m:begChr m:val="["/>
                                  <m:endChr m:val="]"/>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𝑘</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𝑛</m:t>
                                      </m:r>
                                      <m:r>
                                        <a:rPr lang="en-US" b="0" i="1" smtClean="0">
                                          <a:latin typeface="Cambria Math" panose="02040503050406030204" pitchFamily="18" charset="0"/>
                                          <a:ea typeface="Cambria Math" panose="02040503050406030204" pitchFamily="18" charset="0"/>
                                          <a:cs typeface="Times New Roman" pitchFamily="18" charset="0"/>
                                        </a:rPr>
                                        <m:t>+1</m:t>
                                      </m:r>
                                    </m:e>
                                  </m:d>
                                  <m:r>
                                    <a:rPr lang="en-US" b="0" i="1" smtClean="0">
                                      <a:latin typeface="Cambria Math" panose="02040503050406030204" pitchFamily="18" charset="0"/>
                                      <a:ea typeface="Cambria Math" panose="02040503050406030204" pitchFamily="18" charset="0"/>
                                      <a:cs typeface="Times New Roman" pitchFamily="18" charset="0"/>
                                    </a:rPr>
                                    <m:t>𝑎</m:t>
                                  </m:r>
                                </m:e>
                              </m:d>
                            </m:e>
                          </m:func>
                        </m:e>
                      </m:func>
                    </m:oMath>
                  </m:oMathPara>
                </a14:m>
                <a:endParaRPr lang="en-TW" dirty="0">
                  <a:latin typeface="Times New Roman" pitchFamily="18" charset="0"/>
                  <a:cs typeface="Times New Roman" pitchFamily="18" charset="0"/>
                </a:endParaRPr>
              </a:p>
            </p:txBody>
          </p:sp>
        </mc:Choice>
        <mc:Fallback xmlns="">
          <p:sp>
            <p:nvSpPr>
              <p:cNvPr id="5" name="TextBox 4">
                <a:extLst>
                  <a:ext uri="{FF2B5EF4-FFF2-40B4-BE49-F238E27FC236}">
                    <a16:creationId xmlns:a16="http://schemas.microsoft.com/office/drawing/2014/main" id="{1E33E62C-C2CF-76B9-5A75-5B9A350F197E}"/>
                  </a:ext>
                </a:extLst>
              </p:cNvPr>
              <p:cNvSpPr txBox="1">
                <a:spLocks noRot="1" noChangeAspect="1" noMove="1" noResize="1" noEditPoints="1" noAdjustHandles="1" noChangeArrowheads="1" noChangeShapeType="1" noTextEdit="1"/>
              </p:cNvSpPr>
              <p:nvPr/>
            </p:nvSpPr>
            <p:spPr bwMode="auto">
              <a:xfrm>
                <a:off x="422988" y="3945562"/>
                <a:ext cx="6671249" cy="276999"/>
              </a:xfrm>
              <a:prstGeom prst="rect">
                <a:avLst/>
              </a:prstGeom>
              <a:blipFill>
                <a:blip r:embed="rId18"/>
                <a:stretch>
                  <a:fillRect l="-760" b="-3043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6AAD2D7-16ED-CBDF-65CF-4174380F47E0}"/>
                  </a:ext>
                </a:extLst>
              </p:cNvPr>
              <p:cNvSpPr txBox="1"/>
              <p:nvPr/>
            </p:nvSpPr>
            <p:spPr bwMode="auto">
              <a:xfrm>
                <a:off x="422988" y="5555152"/>
                <a:ext cx="7530202"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sSub>
                        <m:sSubPr>
                          <m:ctrlPr>
                            <a:rPr lang="en-US" b="0" i="1" smtClean="0">
                              <a:latin typeface="Cambria Math" panose="02040503050406030204" pitchFamily="18" charset="0"/>
                              <a:ea typeface="Cambria Math" panose="02040503050406030204" pitchFamily="18" charset="0"/>
                              <a:cs typeface="Times New Roman" pitchFamily="18" charset="0"/>
                            </a:rPr>
                          </m:ctrlPr>
                        </m:sSubPr>
                        <m:e>
                          <m:r>
                            <a:rPr lang="en-US" b="0" i="1" smtClean="0">
                              <a:latin typeface="Cambria Math" panose="02040503050406030204" pitchFamily="18" charset="0"/>
                              <a:ea typeface="Cambria Math" panose="02040503050406030204" pitchFamily="18" charset="0"/>
                              <a:cs typeface="Times New Roman" pitchFamily="18" charset="0"/>
                            </a:rPr>
                            <m:t>𝐴</m:t>
                          </m:r>
                        </m:e>
                        <m:sub>
                          <m:r>
                            <a:rPr lang="en-US" b="0" i="1" smtClean="0">
                              <a:latin typeface="Cambria Math" panose="02040503050406030204" pitchFamily="18" charset="0"/>
                              <a:ea typeface="Cambria Math" panose="02040503050406030204" pitchFamily="18" charset="0"/>
                              <a:cs typeface="Times New Roman" pitchFamily="18" charset="0"/>
                            </a:rPr>
                            <m:t>𝑛</m:t>
                          </m:r>
                          <m:r>
                            <a:rPr lang="en-US" b="0" i="1" smtClean="0">
                              <a:latin typeface="Cambria Math" panose="02040503050406030204" pitchFamily="18" charset="0"/>
                              <a:ea typeface="Cambria Math" panose="02040503050406030204" pitchFamily="18" charset="0"/>
                              <a:cs typeface="Times New Roman" pitchFamily="18" charset="0"/>
                            </a:rPr>
                            <m:t>+1</m:t>
                          </m:r>
                        </m:sub>
                      </m:sSub>
                      <m:func>
                        <m:funcPr>
                          <m:ctrlPr>
                            <a:rPr lang="en-US" b="0" i="1" smtClean="0">
                              <a:latin typeface="Cambria Math" panose="02040503050406030204" pitchFamily="18" charset="0"/>
                              <a:ea typeface="Cambria Math" panose="02040503050406030204" pitchFamily="18" charset="0"/>
                              <a:cs typeface="Times New Roman" pitchFamily="18" charset="0"/>
                            </a:rPr>
                          </m:ctrlPr>
                        </m:funcPr>
                        <m:fName>
                          <m:r>
                            <m:rPr>
                              <m:sty m:val="p"/>
                            </m:rPr>
                            <a:rPr lang="en-US" b="0" i="0" smtClean="0">
                              <a:latin typeface="Cambria Math" panose="02040503050406030204" pitchFamily="18" charset="0"/>
                              <a:ea typeface="Cambria Math" panose="02040503050406030204" pitchFamily="18" charset="0"/>
                              <a:cs typeface="Times New Roman" pitchFamily="18" charset="0"/>
                            </a:rPr>
                            <m:t>sin</m:t>
                          </m:r>
                        </m:fName>
                        <m:e>
                          <m:d>
                            <m:dPr>
                              <m:begChr m:val="["/>
                              <m:endChr m:val="]"/>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𝑘</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𝑛</m:t>
                                  </m:r>
                                  <m:r>
                                    <a:rPr lang="en-US" b="0" i="1" smtClean="0">
                                      <a:latin typeface="Cambria Math" panose="02040503050406030204" pitchFamily="18" charset="0"/>
                                      <a:ea typeface="Cambria Math" panose="02040503050406030204" pitchFamily="18" charset="0"/>
                                      <a:cs typeface="Times New Roman" pitchFamily="18" charset="0"/>
                                    </a:rPr>
                                    <m:t>+1</m:t>
                                  </m:r>
                                </m:e>
                              </m:d>
                              <m:r>
                                <a:rPr lang="en-US" b="0" i="1" smtClean="0">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sSub>
                            <m:sSubPr>
                              <m:ctrlPr>
                                <a:rPr lang="en-US" b="0" i="1" smtClean="0">
                                  <a:latin typeface="Cambria Math" panose="02040503050406030204" pitchFamily="18" charset="0"/>
                                  <a:ea typeface="Cambria Math" panose="02040503050406030204" pitchFamily="18" charset="0"/>
                                  <a:cs typeface="Times New Roman" pitchFamily="18" charset="0"/>
                                </a:rPr>
                              </m:ctrlPr>
                            </m:sSubPr>
                            <m:e>
                              <m:r>
                                <a:rPr lang="en-US" b="0" i="1" smtClean="0">
                                  <a:latin typeface="Cambria Math" panose="02040503050406030204" pitchFamily="18" charset="0"/>
                                  <a:ea typeface="Cambria Math" panose="02040503050406030204" pitchFamily="18" charset="0"/>
                                  <a:cs typeface="Times New Roman" pitchFamily="18" charset="0"/>
                                </a:rPr>
                                <m:t>𝐵</m:t>
                              </m:r>
                            </m:e>
                            <m:sub>
                              <m:r>
                                <a:rPr lang="en-US" b="0" i="1" smtClean="0">
                                  <a:latin typeface="Cambria Math" panose="02040503050406030204" pitchFamily="18" charset="0"/>
                                  <a:ea typeface="Cambria Math" panose="02040503050406030204" pitchFamily="18" charset="0"/>
                                  <a:cs typeface="Times New Roman" pitchFamily="18" charset="0"/>
                                </a:rPr>
                                <m:t>𝑛</m:t>
                              </m:r>
                              <m:r>
                                <a:rPr lang="en-US" b="0" i="1" smtClean="0">
                                  <a:latin typeface="Cambria Math" panose="02040503050406030204" pitchFamily="18" charset="0"/>
                                  <a:ea typeface="Cambria Math" panose="02040503050406030204" pitchFamily="18" charset="0"/>
                                  <a:cs typeface="Times New Roman" pitchFamily="18" charset="0"/>
                                </a:rPr>
                                <m:t>+1</m:t>
                              </m:r>
                            </m:sub>
                          </m:sSub>
                          <m:func>
                            <m:funcPr>
                              <m:ctrlPr>
                                <a:rPr lang="en-US" b="0" i="1" smtClean="0">
                                  <a:latin typeface="Cambria Math" panose="02040503050406030204" pitchFamily="18" charset="0"/>
                                  <a:ea typeface="Cambria Math" panose="02040503050406030204" pitchFamily="18" charset="0"/>
                                  <a:cs typeface="Times New Roman" pitchFamily="18" charset="0"/>
                                </a:rPr>
                              </m:ctrlPr>
                            </m:funcPr>
                            <m:fName>
                              <m:r>
                                <m:rPr>
                                  <m:sty m:val="p"/>
                                </m:rPr>
                                <a:rPr lang="en-US" b="0" i="0" smtClean="0">
                                  <a:latin typeface="Cambria Math" panose="02040503050406030204" pitchFamily="18" charset="0"/>
                                  <a:ea typeface="Cambria Math" panose="02040503050406030204" pitchFamily="18" charset="0"/>
                                  <a:cs typeface="Times New Roman" pitchFamily="18" charset="0"/>
                                </a:rPr>
                                <m:t>cos</m:t>
                              </m:r>
                            </m:fName>
                            <m:e>
                              <m:d>
                                <m:dPr>
                                  <m:begChr m:val="["/>
                                  <m:endChr m:val="]"/>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𝑘</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𝑛</m:t>
                                      </m:r>
                                      <m:r>
                                        <a:rPr lang="en-US" b="0" i="1" smtClean="0">
                                          <a:latin typeface="Cambria Math" panose="02040503050406030204" pitchFamily="18" charset="0"/>
                                          <a:ea typeface="Cambria Math" panose="02040503050406030204" pitchFamily="18" charset="0"/>
                                          <a:cs typeface="Times New Roman" pitchFamily="18" charset="0"/>
                                        </a:rPr>
                                        <m:t>+1</m:t>
                                      </m:r>
                                    </m:e>
                                  </m:d>
                                  <m:r>
                                    <a:rPr lang="en-US" b="0" i="1" smtClean="0">
                                      <a:latin typeface="Cambria Math" panose="02040503050406030204" pitchFamily="18" charset="0"/>
                                      <a:ea typeface="Cambria Math" panose="02040503050406030204" pitchFamily="18" charset="0"/>
                                      <a:cs typeface="Times New Roman" pitchFamily="18" charset="0"/>
                                    </a:rPr>
                                    <m:t>𝑎</m:t>
                                  </m:r>
                                </m:e>
                              </m:d>
                            </m:e>
                          </m:func>
                        </m:e>
                      </m:func>
                    </m:oMath>
                  </m:oMathPara>
                </a14:m>
                <a:endParaRPr lang="en-TW" dirty="0">
                  <a:latin typeface="Times New Roman" pitchFamily="18" charset="0"/>
                  <a:cs typeface="Times New Roman" pitchFamily="18" charset="0"/>
                </a:endParaRPr>
              </a:p>
            </p:txBody>
          </p:sp>
        </mc:Choice>
        <mc:Fallback xmlns="">
          <p:sp>
            <p:nvSpPr>
              <p:cNvPr id="13" name="TextBox 12">
                <a:extLst>
                  <a:ext uri="{FF2B5EF4-FFF2-40B4-BE49-F238E27FC236}">
                    <a16:creationId xmlns:a16="http://schemas.microsoft.com/office/drawing/2014/main" id="{26AAD2D7-16ED-CBDF-65CF-4174380F47E0}"/>
                  </a:ext>
                </a:extLst>
              </p:cNvPr>
              <p:cNvSpPr txBox="1">
                <a:spLocks noRot="1" noChangeAspect="1" noMove="1" noResize="1" noEditPoints="1" noAdjustHandles="1" noChangeArrowheads="1" noChangeShapeType="1" noTextEdit="1"/>
              </p:cNvSpPr>
              <p:nvPr/>
            </p:nvSpPr>
            <p:spPr bwMode="auto">
              <a:xfrm>
                <a:off x="422988" y="5555152"/>
                <a:ext cx="7530202" cy="276999"/>
              </a:xfrm>
              <a:prstGeom prst="rect">
                <a:avLst/>
              </a:prstGeom>
              <a:blipFill>
                <a:blip r:embed="rId19"/>
                <a:stretch>
                  <a:fillRect l="-505" b="-30435"/>
                </a:stretch>
              </a:blipFill>
              <a:ln w="9525">
                <a:noFill/>
                <a:miter lim="800000"/>
                <a:headEnd/>
                <a:tailEnd/>
              </a:ln>
            </p:spPr>
            <p:txBody>
              <a:bodyPr/>
              <a:lstStyle/>
              <a:p>
                <a:r>
                  <a:rPr lang="en-TW">
                    <a:noFill/>
                  </a:rPr>
                  <a:t> </a:t>
                </a:r>
              </a:p>
            </p:txBody>
          </p:sp>
        </mc:Fallback>
      </mc:AlternateContent>
      <p:sp>
        <p:nvSpPr>
          <p:cNvPr id="27" name="TextBox 26">
            <a:extLst>
              <a:ext uri="{FF2B5EF4-FFF2-40B4-BE49-F238E27FC236}">
                <a16:creationId xmlns:a16="http://schemas.microsoft.com/office/drawing/2014/main" id="{FF4BFA57-082B-E8A6-D356-EC8C62C0CAD0}"/>
              </a:ext>
            </a:extLst>
          </p:cNvPr>
          <p:cNvSpPr txBox="1"/>
          <p:nvPr/>
        </p:nvSpPr>
        <p:spPr bwMode="auto">
          <a:xfrm>
            <a:off x="350552" y="6004248"/>
            <a:ext cx="239668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比較兩式得到：</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E7AA439-7612-4E8D-981D-158B222B13F0}"/>
                  </a:ext>
                </a:extLst>
              </p:cNvPr>
              <p:cNvSpPr txBox="1"/>
              <p:nvPr/>
            </p:nvSpPr>
            <p:spPr bwMode="auto">
              <a:xfrm>
                <a:off x="7956730" y="2179942"/>
                <a:ext cx="1119537" cy="582724"/>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𝑘</m:t>
                      </m:r>
                      <m:r>
                        <a:rPr lang="en-US" b="0" i="1" smtClean="0">
                          <a:latin typeface="Cambria Math" panose="02040503050406030204" pitchFamily="18" charset="0"/>
                          <a:cs typeface="Times New Roman" pitchFamily="18" charset="0"/>
                        </a:rPr>
                        <m:t>=</m:t>
                      </m:r>
                      <m:f>
                        <m:fPr>
                          <m:ctrlPr>
                            <a:rPr lang="en-US" b="0" i="1" smtClean="0">
                              <a:latin typeface="Cambria Math" panose="02040503050406030204" pitchFamily="18" charset="0"/>
                              <a:cs typeface="Times New Roman" pitchFamily="18" charset="0"/>
                            </a:rPr>
                          </m:ctrlPr>
                        </m:fPr>
                        <m:num>
                          <m:rad>
                            <m:radPr>
                              <m:degHide m:val="on"/>
                              <m:ctrlPr>
                                <a:rPr lang="en-US" b="0" i="1" smtClean="0">
                                  <a:latin typeface="Cambria Math" panose="02040503050406030204" pitchFamily="18" charset="0"/>
                                  <a:cs typeface="Times New Roman" pitchFamily="18" charset="0"/>
                                </a:rPr>
                              </m:ctrlPr>
                            </m:radPr>
                            <m:deg/>
                            <m:e>
                              <m:r>
                                <a:rPr lang="en-US" b="0" i="1" smtClean="0">
                                  <a:latin typeface="Cambria Math" panose="02040503050406030204" pitchFamily="18" charset="0"/>
                                  <a:cs typeface="Times New Roman" pitchFamily="18" charset="0"/>
                                </a:rPr>
                                <m:t>2</m:t>
                              </m:r>
                              <m:r>
                                <a:rPr lang="en-US" b="0" i="1" smtClean="0">
                                  <a:latin typeface="Cambria Math" panose="02040503050406030204" pitchFamily="18" charset="0"/>
                                  <a:cs typeface="Times New Roman" pitchFamily="18" charset="0"/>
                                </a:rPr>
                                <m:t>𝑚𝐸</m:t>
                              </m:r>
                            </m:e>
                          </m:rad>
                        </m:num>
                        <m:den>
                          <m:r>
                            <a:rPr lang="en-US" b="0" i="1" smtClean="0">
                              <a:latin typeface="Cambria Math" panose="02040503050406030204" pitchFamily="18" charset="0"/>
                              <a:ea typeface="Cambria Math" panose="02040503050406030204" pitchFamily="18" charset="0"/>
                              <a:cs typeface="Times New Roman" pitchFamily="18" charset="0"/>
                            </a:rPr>
                            <m:t>ℏ</m:t>
                          </m:r>
                        </m:den>
                      </m:f>
                    </m:oMath>
                  </m:oMathPara>
                </a14:m>
                <a:endParaRPr lang="en-TW" dirty="0">
                  <a:latin typeface="Times New Roman" pitchFamily="18" charset="0"/>
                  <a:cs typeface="Times New Roman" pitchFamily="18" charset="0"/>
                </a:endParaRPr>
              </a:p>
            </p:txBody>
          </p:sp>
        </mc:Choice>
        <mc:Fallback xmlns="">
          <p:sp>
            <p:nvSpPr>
              <p:cNvPr id="16" name="TextBox 15">
                <a:extLst>
                  <a:ext uri="{FF2B5EF4-FFF2-40B4-BE49-F238E27FC236}">
                    <a16:creationId xmlns:a16="http://schemas.microsoft.com/office/drawing/2014/main" id="{9E7AA439-7612-4E8D-981D-158B222B13F0}"/>
                  </a:ext>
                </a:extLst>
              </p:cNvPr>
              <p:cNvSpPr txBox="1">
                <a:spLocks noRot="1" noChangeAspect="1" noMove="1" noResize="1" noEditPoints="1" noAdjustHandles="1" noChangeArrowheads="1" noChangeShapeType="1" noTextEdit="1"/>
              </p:cNvSpPr>
              <p:nvPr/>
            </p:nvSpPr>
            <p:spPr bwMode="auto">
              <a:xfrm>
                <a:off x="7956730" y="2179942"/>
                <a:ext cx="1119537" cy="582724"/>
              </a:xfrm>
              <a:prstGeom prst="rect">
                <a:avLst/>
              </a:prstGeom>
              <a:blipFill>
                <a:blip r:embed="rId20"/>
                <a:stretch>
                  <a:fillRect l="-4494" r="-4494" b="-12766"/>
                </a:stretch>
              </a:blipFill>
              <a:ln w="9525">
                <a:noFill/>
                <a:miter lim="800000"/>
                <a:headEnd/>
                <a:tailEnd/>
              </a:ln>
            </p:spPr>
            <p:txBody>
              <a:bodyPr/>
              <a:lstStyle/>
              <a:p>
                <a:r>
                  <a:rPr lang="en-TW">
                    <a:noFill/>
                  </a:rPr>
                  <a:t> </a:t>
                </a:r>
              </a:p>
            </p:txBody>
          </p:sp>
        </mc:Fallback>
      </mc:AlternateContent>
      <p:sp>
        <p:nvSpPr>
          <p:cNvPr id="8" name="TextBox 7">
            <a:extLst>
              <a:ext uri="{FF2B5EF4-FFF2-40B4-BE49-F238E27FC236}">
                <a16:creationId xmlns:a16="http://schemas.microsoft.com/office/drawing/2014/main" id="{601BD850-08E2-0575-0E17-979D58D4A2AF}"/>
              </a:ext>
            </a:extLst>
          </p:cNvPr>
          <p:cNvSpPr txBox="1"/>
          <p:nvPr/>
        </p:nvSpPr>
        <p:spPr bwMode="auto">
          <a:xfrm>
            <a:off x="6920400" y="760781"/>
            <a:ext cx="1796088"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補充教材</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59037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ppt_x"/>
                                          </p:val>
                                        </p:tav>
                                        <p:tav tm="100000">
                                          <p:val>
                                            <p:strVal val="#ppt_x"/>
                                          </p:val>
                                        </p:tav>
                                      </p:tavLst>
                                    </p:anim>
                                    <p:anim calcmode="lin" valueType="num">
                                      <p:cBhvr additive="base">
                                        <p:cTn id="48" dur="500" fill="hold"/>
                                        <p:tgtEl>
                                          <p:spTgt spid="2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fill="hold"/>
                                        <p:tgtEl>
                                          <p:spTgt spid="26"/>
                                        </p:tgtEl>
                                        <p:attrNameLst>
                                          <p:attrName>ppt_x</p:attrName>
                                        </p:attrNameLst>
                                      </p:cBhvr>
                                      <p:tavLst>
                                        <p:tav tm="0">
                                          <p:val>
                                            <p:strVal val="#ppt_x"/>
                                          </p:val>
                                        </p:tav>
                                        <p:tav tm="100000">
                                          <p:val>
                                            <p:strVal val="#ppt_x"/>
                                          </p:val>
                                        </p:tav>
                                      </p:tavLst>
                                    </p:anim>
                                    <p:anim calcmode="lin" valueType="num">
                                      <p:cBhvr additive="base">
                                        <p:cTn id="52" dur="500" fill="hold"/>
                                        <p:tgtEl>
                                          <p:spTgt spid="2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additive="base">
                                        <p:cTn id="61" dur="500" fill="hold"/>
                                        <p:tgtEl>
                                          <p:spTgt spid="27"/>
                                        </p:tgtEl>
                                        <p:attrNameLst>
                                          <p:attrName>ppt_x</p:attrName>
                                        </p:attrNameLst>
                                      </p:cBhvr>
                                      <p:tavLst>
                                        <p:tav tm="0">
                                          <p:val>
                                            <p:strVal val="#ppt_x"/>
                                          </p:val>
                                        </p:tav>
                                        <p:tav tm="100000">
                                          <p:val>
                                            <p:strVal val="#ppt_x"/>
                                          </p:val>
                                        </p:tav>
                                      </p:tavLst>
                                    </p:anim>
                                    <p:anim calcmode="lin" valueType="num">
                                      <p:cBhvr additive="base">
                                        <p:cTn id="62" dur="500" fill="hold"/>
                                        <p:tgtEl>
                                          <p:spTgt spid="27"/>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additive="base">
                                        <p:cTn id="65" dur="500" fill="hold"/>
                                        <p:tgtEl>
                                          <p:spTgt spid="10"/>
                                        </p:tgtEl>
                                        <p:attrNameLst>
                                          <p:attrName>ppt_x</p:attrName>
                                        </p:attrNameLst>
                                      </p:cBhvr>
                                      <p:tavLst>
                                        <p:tav tm="0">
                                          <p:val>
                                            <p:strVal val="#ppt_x"/>
                                          </p:val>
                                        </p:tav>
                                        <p:tav tm="100000">
                                          <p:val>
                                            <p:strVal val="#ppt_x"/>
                                          </p:val>
                                        </p:tav>
                                      </p:tavLst>
                                    </p:anim>
                                    <p:anim calcmode="lin" valueType="num">
                                      <p:cBhvr additive="base">
                                        <p:cTn id="6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P spid="19" grpId="0"/>
      <p:bldP spid="20" grpId="0"/>
      <p:bldP spid="25" grpId="0"/>
      <p:bldP spid="26" grpId="0" animBg="1"/>
      <p:bldP spid="28" grpId="0"/>
      <p:bldP spid="5" grpId="0" animBg="1"/>
      <p:bldP spid="13" grpId="0" animBg="1"/>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8BE036-C689-D211-8D48-0E3F186A0705}"/>
              </a:ext>
            </a:extLst>
          </p:cNvPr>
          <p:cNvPicPr>
            <a:picLocks noChangeAspect="1"/>
          </p:cNvPicPr>
          <p:nvPr/>
        </p:nvPicPr>
        <p:blipFill rotWithShape="1">
          <a:blip r:embed="rId2"/>
          <a:srcRect t="56473" b="4833"/>
          <a:stretch/>
        </p:blipFill>
        <p:spPr>
          <a:xfrm>
            <a:off x="819676" y="16627"/>
            <a:ext cx="7494512" cy="1036109"/>
          </a:xfrm>
          <a:prstGeom prst="rect">
            <a:avLst/>
          </a:prstGeom>
        </p:spPr>
      </p:pic>
      <p:pic>
        <p:nvPicPr>
          <p:cNvPr id="3" name="Picture 2">
            <a:extLst>
              <a:ext uri="{FF2B5EF4-FFF2-40B4-BE49-F238E27FC236}">
                <a16:creationId xmlns:a16="http://schemas.microsoft.com/office/drawing/2014/main" id="{24A2C84F-49B7-3858-CD10-A4C864DE3E9D}"/>
              </a:ext>
            </a:extLst>
          </p:cNvPr>
          <p:cNvPicPr>
            <a:picLocks noChangeAspect="1"/>
          </p:cNvPicPr>
          <p:nvPr/>
        </p:nvPicPr>
        <p:blipFill rotWithShape="1">
          <a:blip r:embed="rId3"/>
          <a:srcRect t="5707" b="79074"/>
          <a:stretch/>
        </p:blipFill>
        <p:spPr>
          <a:xfrm>
            <a:off x="821516" y="1182139"/>
            <a:ext cx="7541310" cy="576064"/>
          </a:xfrm>
          <a:prstGeom prst="rect">
            <a:avLst/>
          </a:prstGeom>
        </p:spPr>
      </p:pic>
      <p:pic>
        <p:nvPicPr>
          <p:cNvPr id="5" name="Picture 4">
            <a:extLst>
              <a:ext uri="{FF2B5EF4-FFF2-40B4-BE49-F238E27FC236}">
                <a16:creationId xmlns:a16="http://schemas.microsoft.com/office/drawing/2014/main" id="{347A3F49-FA7E-F163-D662-CBEF048E49C6}"/>
              </a:ext>
            </a:extLst>
          </p:cNvPr>
          <p:cNvPicPr>
            <a:picLocks noChangeAspect="1"/>
          </p:cNvPicPr>
          <p:nvPr/>
        </p:nvPicPr>
        <p:blipFill rotWithShape="1">
          <a:blip r:embed="rId3"/>
          <a:srcRect t="21852" b="22007"/>
          <a:stretch/>
        </p:blipFill>
        <p:spPr>
          <a:xfrm>
            <a:off x="819676" y="4670715"/>
            <a:ext cx="7541310" cy="2125081"/>
          </a:xfrm>
          <a:prstGeom prst="rect">
            <a:avLst/>
          </a:prstGeom>
        </p:spPr>
      </p:pic>
      <p:pic>
        <p:nvPicPr>
          <p:cNvPr id="6" name="Picture 5">
            <a:extLst>
              <a:ext uri="{FF2B5EF4-FFF2-40B4-BE49-F238E27FC236}">
                <a16:creationId xmlns:a16="http://schemas.microsoft.com/office/drawing/2014/main" id="{3D6F48FE-C32F-4866-BFE5-424A9CBD1E1A}"/>
              </a:ext>
            </a:extLst>
          </p:cNvPr>
          <p:cNvPicPr>
            <a:picLocks noChangeAspect="1"/>
          </p:cNvPicPr>
          <p:nvPr/>
        </p:nvPicPr>
        <p:blipFill>
          <a:blip r:embed="rId4"/>
          <a:stretch>
            <a:fillRect/>
          </a:stretch>
        </p:blipFill>
        <p:spPr>
          <a:xfrm>
            <a:off x="819676" y="1758203"/>
            <a:ext cx="6268938" cy="2912512"/>
          </a:xfrm>
          <a:prstGeom prst="rect">
            <a:avLst/>
          </a:prstGeom>
        </p:spPr>
      </p:pic>
      <p:sp>
        <p:nvSpPr>
          <p:cNvPr id="4" name="Rectangle 3">
            <a:extLst>
              <a:ext uri="{FF2B5EF4-FFF2-40B4-BE49-F238E27FC236}">
                <a16:creationId xmlns:a16="http://schemas.microsoft.com/office/drawing/2014/main" id="{6CE981C0-63A5-86EF-5EC9-A5445788CACA}"/>
              </a:ext>
            </a:extLst>
          </p:cNvPr>
          <p:cNvSpPr/>
          <p:nvPr/>
        </p:nvSpPr>
        <p:spPr>
          <a:xfrm>
            <a:off x="1009349" y="1182139"/>
            <a:ext cx="2592288"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7" name="Rectangle 6">
            <a:extLst>
              <a:ext uri="{FF2B5EF4-FFF2-40B4-BE49-F238E27FC236}">
                <a16:creationId xmlns:a16="http://schemas.microsoft.com/office/drawing/2014/main" id="{6A411978-21A9-F180-66FA-896384E7B451}"/>
              </a:ext>
            </a:extLst>
          </p:cNvPr>
          <p:cNvSpPr/>
          <p:nvPr/>
        </p:nvSpPr>
        <p:spPr>
          <a:xfrm>
            <a:off x="1412651" y="4728110"/>
            <a:ext cx="2592288"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8" name="TextBox 7">
            <a:extLst>
              <a:ext uri="{FF2B5EF4-FFF2-40B4-BE49-F238E27FC236}">
                <a16:creationId xmlns:a16="http://schemas.microsoft.com/office/drawing/2014/main" id="{D09FFFAF-AA08-1A2D-F2C0-6E1D89DD31E4}"/>
              </a:ext>
            </a:extLst>
          </p:cNvPr>
          <p:cNvSpPr txBox="1"/>
          <p:nvPr/>
        </p:nvSpPr>
        <p:spPr bwMode="auto">
          <a:xfrm>
            <a:off x="6408740" y="1199038"/>
            <a:ext cx="1796088"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補充教材</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91155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B773DF-83A1-5511-2B48-ED494C32B173}"/>
              </a:ext>
            </a:extLst>
          </p:cNvPr>
          <p:cNvPicPr>
            <a:picLocks noChangeAspect="1"/>
          </p:cNvPicPr>
          <p:nvPr/>
        </p:nvPicPr>
        <p:blipFill>
          <a:blip r:embed="rId2"/>
          <a:stretch>
            <a:fillRect/>
          </a:stretch>
        </p:blipFill>
        <p:spPr>
          <a:xfrm>
            <a:off x="1365250" y="3131170"/>
            <a:ext cx="6413500" cy="3606800"/>
          </a:xfrm>
          <a:prstGeom prst="rect">
            <a:avLst/>
          </a:prstGeom>
        </p:spPr>
      </p:pic>
      <p:pic>
        <p:nvPicPr>
          <p:cNvPr id="3" name="Picture 2">
            <a:extLst>
              <a:ext uri="{FF2B5EF4-FFF2-40B4-BE49-F238E27FC236}">
                <a16:creationId xmlns:a16="http://schemas.microsoft.com/office/drawing/2014/main" id="{BAEF71AD-249E-0719-6B25-D9F17B41B524}"/>
              </a:ext>
            </a:extLst>
          </p:cNvPr>
          <p:cNvPicPr>
            <a:picLocks noChangeAspect="1"/>
          </p:cNvPicPr>
          <p:nvPr/>
        </p:nvPicPr>
        <p:blipFill rotWithShape="1">
          <a:blip r:embed="rId3"/>
          <a:srcRect b="22006"/>
          <a:stretch/>
        </p:blipFill>
        <p:spPr>
          <a:xfrm>
            <a:off x="1374311" y="86486"/>
            <a:ext cx="6404439" cy="2507257"/>
          </a:xfrm>
          <a:prstGeom prst="rect">
            <a:avLst/>
          </a:prstGeom>
        </p:spPr>
      </p:pic>
      <p:pic>
        <p:nvPicPr>
          <p:cNvPr id="4" name="Picture 3">
            <a:extLst>
              <a:ext uri="{FF2B5EF4-FFF2-40B4-BE49-F238E27FC236}">
                <a16:creationId xmlns:a16="http://schemas.microsoft.com/office/drawing/2014/main" id="{D65F745B-5038-8F2F-8341-D252153D9F13}"/>
              </a:ext>
            </a:extLst>
          </p:cNvPr>
          <p:cNvPicPr>
            <a:picLocks noChangeAspect="1"/>
          </p:cNvPicPr>
          <p:nvPr/>
        </p:nvPicPr>
        <p:blipFill rotWithShape="1">
          <a:blip r:embed="rId4"/>
          <a:srcRect t="69972"/>
          <a:stretch/>
        </p:blipFill>
        <p:spPr>
          <a:xfrm>
            <a:off x="1352607" y="2587765"/>
            <a:ext cx="6404438" cy="543405"/>
          </a:xfrm>
          <a:prstGeom prst="rect">
            <a:avLst/>
          </a:prstGeom>
        </p:spPr>
      </p:pic>
      <p:sp>
        <p:nvSpPr>
          <p:cNvPr id="5" name="TextBox 4">
            <a:extLst>
              <a:ext uri="{FF2B5EF4-FFF2-40B4-BE49-F238E27FC236}">
                <a16:creationId xmlns:a16="http://schemas.microsoft.com/office/drawing/2014/main" id="{295843E1-B3A1-B603-713D-6EBAB27A9899}"/>
              </a:ext>
            </a:extLst>
          </p:cNvPr>
          <p:cNvSpPr txBox="1"/>
          <p:nvPr/>
        </p:nvSpPr>
        <p:spPr bwMode="auto">
          <a:xfrm>
            <a:off x="7164288" y="1412776"/>
            <a:ext cx="1796088"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補充教材</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630048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96CBB3-14FA-B426-D942-4047EBFF2F65}"/>
              </a:ext>
            </a:extLst>
          </p:cNvPr>
          <p:cNvPicPr>
            <a:picLocks noChangeAspect="1"/>
          </p:cNvPicPr>
          <p:nvPr/>
        </p:nvPicPr>
        <p:blipFill rotWithShape="1">
          <a:blip r:embed="rId2"/>
          <a:srcRect l="32963" r="33183" b="88529"/>
          <a:stretch/>
        </p:blipFill>
        <p:spPr>
          <a:xfrm>
            <a:off x="1772561" y="240220"/>
            <a:ext cx="2736304" cy="648072"/>
          </a:xfrm>
          <a:prstGeom prst="rect">
            <a:avLst/>
          </a:prstGeom>
        </p:spPr>
      </p:pic>
      <p:pic>
        <p:nvPicPr>
          <p:cNvPr id="3" name="Picture 2">
            <a:extLst>
              <a:ext uri="{FF2B5EF4-FFF2-40B4-BE49-F238E27FC236}">
                <a16:creationId xmlns:a16="http://schemas.microsoft.com/office/drawing/2014/main" id="{013D5200-176E-9E8F-7884-080B89272719}"/>
              </a:ext>
            </a:extLst>
          </p:cNvPr>
          <p:cNvPicPr>
            <a:picLocks noChangeAspect="1"/>
          </p:cNvPicPr>
          <p:nvPr/>
        </p:nvPicPr>
        <p:blipFill>
          <a:blip r:embed="rId3"/>
          <a:stretch>
            <a:fillRect/>
          </a:stretch>
        </p:blipFill>
        <p:spPr>
          <a:xfrm>
            <a:off x="1763688" y="980727"/>
            <a:ext cx="5760640" cy="5569415"/>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2FB9A09-8093-74AE-8DF6-DCEE9798E356}"/>
                  </a:ext>
                </a:extLst>
              </p:cNvPr>
              <p:cNvSpPr txBox="1"/>
              <p:nvPr/>
            </p:nvSpPr>
            <p:spPr bwMode="auto">
              <a:xfrm>
                <a:off x="7236296" y="4365104"/>
                <a:ext cx="1656287" cy="582724"/>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𝑘𝑎</m:t>
                      </m:r>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𝑎</m:t>
                      </m:r>
                      <m:f>
                        <m:fPr>
                          <m:ctrlPr>
                            <a:rPr lang="en-US" b="0" i="1" smtClean="0">
                              <a:latin typeface="Cambria Math" panose="02040503050406030204" pitchFamily="18" charset="0"/>
                              <a:cs typeface="Times New Roman" pitchFamily="18" charset="0"/>
                            </a:rPr>
                          </m:ctrlPr>
                        </m:fPr>
                        <m:num>
                          <m:rad>
                            <m:radPr>
                              <m:degHide m:val="on"/>
                              <m:ctrlPr>
                                <a:rPr lang="en-US" b="0" i="1" smtClean="0">
                                  <a:latin typeface="Cambria Math" panose="02040503050406030204" pitchFamily="18" charset="0"/>
                                  <a:cs typeface="Times New Roman" pitchFamily="18" charset="0"/>
                                </a:rPr>
                              </m:ctrlPr>
                            </m:radPr>
                            <m:deg/>
                            <m:e>
                              <m:r>
                                <a:rPr lang="en-US" b="0" i="1" smtClean="0">
                                  <a:latin typeface="Cambria Math" panose="02040503050406030204" pitchFamily="18" charset="0"/>
                                  <a:cs typeface="Times New Roman" pitchFamily="18" charset="0"/>
                                </a:rPr>
                                <m:t>2</m:t>
                              </m:r>
                              <m:r>
                                <a:rPr lang="en-US" b="0" i="1" smtClean="0">
                                  <a:latin typeface="Cambria Math" panose="02040503050406030204" pitchFamily="18" charset="0"/>
                                  <a:cs typeface="Times New Roman" pitchFamily="18" charset="0"/>
                                </a:rPr>
                                <m:t>𝑚𝐸</m:t>
                              </m:r>
                            </m:e>
                          </m:rad>
                        </m:num>
                        <m:den>
                          <m:r>
                            <a:rPr lang="en-US" b="0" i="1" smtClean="0">
                              <a:latin typeface="Cambria Math" panose="02040503050406030204" pitchFamily="18" charset="0"/>
                              <a:ea typeface="Cambria Math" panose="02040503050406030204" pitchFamily="18" charset="0"/>
                              <a:cs typeface="Times New Roman" pitchFamily="18" charset="0"/>
                            </a:rPr>
                            <m:t>ℏ</m:t>
                          </m:r>
                        </m:den>
                      </m:f>
                    </m:oMath>
                  </m:oMathPara>
                </a14:m>
                <a:endParaRPr lang="en-TW"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B2FB9A09-8093-74AE-8DF6-DCEE9798E356}"/>
                  </a:ext>
                </a:extLst>
              </p:cNvPr>
              <p:cNvSpPr txBox="1">
                <a:spLocks noRot="1" noChangeAspect="1" noMove="1" noResize="1" noEditPoints="1" noAdjustHandles="1" noChangeArrowheads="1" noChangeShapeType="1" noTextEdit="1"/>
              </p:cNvSpPr>
              <p:nvPr/>
            </p:nvSpPr>
            <p:spPr bwMode="auto">
              <a:xfrm>
                <a:off x="7236296" y="4365104"/>
                <a:ext cx="1656287" cy="582724"/>
              </a:xfrm>
              <a:prstGeom prst="rect">
                <a:avLst/>
              </a:prstGeom>
              <a:blipFill>
                <a:blip r:embed="rId4"/>
                <a:stretch>
                  <a:fillRect l="-758" r="-2273" b="-12766"/>
                </a:stretch>
              </a:blipFill>
              <a:ln w="9525">
                <a:noFill/>
                <a:miter lim="800000"/>
                <a:headEnd/>
                <a:tailEnd/>
              </a:ln>
            </p:spPr>
            <p:txBody>
              <a:bodyPr/>
              <a:lstStyle/>
              <a:p>
                <a:r>
                  <a:rPr lang="en-TW">
                    <a:noFill/>
                  </a:rPr>
                  <a:t> </a:t>
                </a:r>
              </a:p>
            </p:txBody>
          </p:sp>
        </mc:Fallback>
      </mc:AlternateContent>
      <p:cxnSp>
        <p:nvCxnSpPr>
          <p:cNvPr id="6" name="Straight Arrow Connector 5">
            <a:extLst>
              <a:ext uri="{FF2B5EF4-FFF2-40B4-BE49-F238E27FC236}">
                <a16:creationId xmlns:a16="http://schemas.microsoft.com/office/drawing/2014/main" id="{7BD032D8-5C64-84A9-FD11-797683B3F234}"/>
              </a:ext>
            </a:extLst>
          </p:cNvPr>
          <p:cNvCxnSpPr>
            <a:cxnSpLocks/>
          </p:cNvCxnSpPr>
          <p:nvPr/>
        </p:nvCxnSpPr>
        <p:spPr>
          <a:xfrm>
            <a:off x="4572000" y="2500691"/>
            <a:ext cx="1224136" cy="21602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34CCACA-5504-7E7C-1129-3C5857A46591}"/>
              </a:ext>
            </a:extLst>
          </p:cNvPr>
          <p:cNvCxnSpPr>
            <a:cxnSpLocks/>
          </p:cNvCxnSpPr>
          <p:nvPr/>
        </p:nvCxnSpPr>
        <p:spPr>
          <a:xfrm>
            <a:off x="4508865" y="2500691"/>
            <a:ext cx="351167" cy="215577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03C4C60-F5A1-80C8-0020-62D765891974}"/>
              </a:ext>
            </a:extLst>
          </p:cNvPr>
          <p:cNvCxnSpPr>
            <a:cxnSpLocks/>
          </p:cNvCxnSpPr>
          <p:nvPr/>
        </p:nvCxnSpPr>
        <p:spPr>
          <a:xfrm flipH="1">
            <a:off x="3275856" y="2500691"/>
            <a:ext cx="1152128" cy="215577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F9B8649-2C92-1749-69ED-C627DBD8C5B0}"/>
                  </a:ext>
                </a:extLst>
              </p:cNvPr>
              <p:cNvSpPr txBox="1"/>
              <p:nvPr/>
            </p:nvSpPr>
            <p:spPr bwMode="auto">
              <a:xfrm>
                <a:off x="2860899" y="1942233"/>
                <a:ext cx="4646337" cy="441980"/>
              </a:xfrm>
              <a:prstGeom prst="rect">
                <a:avLst/>
              </a:prstGeom>
              <a:solidFill>
                <a:schemeClr val="bg1"/>
              </a:solidFill>
              <a:ln w="9525">
                <a:noFill/>
                <a:miter lim="800000"/>
                <a:headEnd/>
                <a:tailEnd/>
              </a:ln>
            </p:spPr>
            <p:txBody>
              <a:bodyPr wrap="none" lIns="0" tIns="0" rIns="0" bIns="0" rtlCol="0">
                <a:spAutoFit/>
              </a:bodyPr>
              <a:lstStyle/>
              <a:p>
                <a:r>
                  <a:rPr lang="en-US" dirty="0" err="1">
                    <a:cs typeface="Times New Roman" pitchFamily="18" charset="0"/>
                  </a:rPr>
                  <a:t>這些段落的</a:t>
                </a:r>
                <a14:m>
                  <m:oMath xmlns:m="http://schemas.openxmlformats.org/officeDocument/2006/math">
                    <m:r>
                      <a:rPr lang="en-US" b="0" i="1" smtClean="0">
                        <a:latin typeface="Cambria Math" panose="02040503050406030204" pitchFamily="18" charset="0"/>
                        <a:cs typeface="Times New Roman" pitchFamily="18" charset="0"/>
                      </a:rPr>
                      <m:t>𝑥</m:t>
                    </m:r>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𝑘𝑎</m:t>
                    </m:r>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𝑎</m:t>
                    </m:r>
                    <m:f>
                      <m:fPr>
                        <m:ctrlPr>
                          <a:rPr lang="en-US" b="0" i="1" smtClean="0">
                            <a:latin typeface="Cambria Math" panose="02040503050406030204" pitchFamily="18" charset="0"/>
                            <a:cs typeface="Times New Roman" pitchFamily="18" charset="0"/>
                          </a:rPr>
                        </m:ctrlPr>
                      </m:fPr>
                      <m:num>
                        <m:rad>
                          <m:radPr>
                            <m:degHide m:val="on"/>
                            <m:ctrlPr>
                              <a:rPr lang="en-US" b="0" i="1" smtClean="0">
                                <a:latin typeface="Cambria Math" panose="02040503050406030204" pitchFamily="18" charset="0"/>
                                <a:cs typeface="Times New Roman" pitchFamily="18" charset="0"/>
                              </a:rPr>
                            </m:ctrlPr>
                          </m:radPr>
                          <m:deg/>
                          <m:e>
                            <m:r>
                              <a:rPr lang="en-US" b="0" i="1" smtClean="0">
                                <a:latin typeface="Cambria Math" panose="02040503050406030204" pitchFamily="18" charset="0"/>
                                <a:cs typeface="Times New Roman" pitchFamily="18" charset="0"/>
                              </a:rPr>
                              <m:t>2</m:t>
                            </m:r>
                            <m:r>
                              <a:rPr lang="en-US" b="0" i="1" smtClean="0">
                                <a:latin typeface="Cambria Math" panose="02040503050406030204" pitchFamily="18" charset="0"/>
                                <a:cs typeface="Times New Roman" pitchFamily="18" charset="0"/>
                              </a:rPr>
                              <m:t>𝑚𝐸</m:t>
                            </m:r>
                          </m:e>
                        </m:rad>
                      </m:num>
                      <m:den>
                        <m:r>
                          <a:rPr lang="en-US" b="0" i="1" smtClean="0">
                            <a:latin typeface="Cambria Math" panose="02040503050406030204" pitchFamily="18" charset="0"/>
                            <a:ea typeface="Cambria Math" panose="02040503050406030204" pitchFamily="18" charset="0"/>
                            <a:cs typeface="Times New Roman" pitchFamily="18" charset="0"/>
                          </a:rPr>
                          <m:t>ℏ</m:t>
                        </m:r>
                      </m:den>
                    </m:f>
                  </m:oMath>
                </a14:m>
                <a:r>
                  <a:rPr lang="en-TW">
                    <a:latin typeface="Times New Roman" pitchFamily="18" charset="0"/>
                    <a:cs typeface="Times New Roman" pitchFamily="18" charset="0"/>
                  </a:rPr>
                  <a:t>就沒有</a:t>
                </a:r>
                <a:r>
                  <a:rPr lang="en-US" dirty="0" err="1">
                    <a:latin typeface="Times New Roman" pitchFamily="18" charset="0"/>
                    <a:cs typeface="Times New Roman" pitchFamily="18" charset="0"/>
                  </a:rPr>
                  <a:t>對應的</a:t>
                </a:r>
                <a:r>
                  <a:rPr lang="en-TW">
                    <a:latin typeface="Times New Roman" pitchFamily="18" charset="0"/>
                    <a:cs typeface="Times New Roman" pitchFamily="18" charset="0"/>
                  </a:rPr>
                  <a:t>解</a:t>
                </a:r>
                <a:r>
                  <a:rPr lang="en-TW" dirty="0">
                    <a:latin typeface="Times New Roman" pitchFamily="18" charset="0"/>
                    <a:cs typeface="Times New Roman" pitchFamily="18" charset="0"/>
                  </a:rPr>
                  <a:t>！</a:t>
                </a:r>
              </a:p>
            </p:txBody>
          </p:sp>
        </mc:Choice>
        <mc:Fallback xmlns="">
          <p:sp>
            <p:nvSpPr>
              <p:cNvPr id="15" name="TextBox 14">
                <a:extLst>
                  <a:ext uri="{FF2B5EF4-FFF2-40B4-BE49-F238E27FC236}">
                    <a16:creationId xmlns:a16="http://schemas.microsoft.com/office/drawing/2014/main" id="{5F9B8649-2C92-1749-69ED-C627DBD8C5B0}"/>
                  </a:ext>
                </a:extLst>
              </p:cNvPr>
              <p:cNvSpPr txBox="1">
                <a:spLocks noRot="1" noChangeAspect="1" noMove="1" noResize="1" noEditPoints="1" noAdjustHandles="1" noChangeArrowheads="1" noChangeShapeType="1" noTextEdit="1"/>
              </p:cNvSpPr>
              <p:nvPr/>
            </p:nvSpPr>
            <p:spPr bwMode="auto">
              <a:xfrm>
                <a:off x="2860899" y="1942233"/>
                <a:ext cx="4646337" cy="441980"/>
              </a:xfrm>
              <a:prstGeom prst="rect">
                <a:avLst/>
              </a:prstGeom>
              <a:blipFill>
                <a:blip r:embed="rId5"/>
                <a:stretch>
                  <a:fillRect l="-2997" r="-2180" b="-14286"/>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11C927B-7324-6D15-573E-1CC57060695D}"/>
                  </a:ext>
                </a:extLst>
              </p:cNvPr>
              <p:cNvSpPr txBox="1"/>
              <p:nvPr/>
            </p:nvSpPr>
            <p:spPr bwMode="auto">
              <a:xfrm>
                <a:off x="2610352" y="1563957"/>
                <a:ext cx="4769960" cy="276999"/>
              </a:xfrm>
              <a:prstGeom prst="rect">
                <a:avLst/>
              </a:prstGeom>
              <a:solidFill>
                <a:schemeClr val="bg1"/>
              </a:solidFill>
              <a:ln w="9525">
                <a:noFill/>
                <a:miter lim="800000"/>
                <a:headEnd/>
                <a:tailEnd/>
              </a:ln>
            </p:spPr>
            <p:txBody>
              <a:bodyPr wrap="none" lIns="0" tIns="0" rIns="0" bIns="0" rtlCol="0">
                <a:spAutoFit/>
              </a:bodyPr>
              <a:lstStyle/>
              <a:p>
                <a:r>
                  <a:rPr lang="en-US" dirty="0" err="1">
                    <a:cs typeface="Times New Roman" pitchFamily="18" charset="0"/>
                  </a:rPr>
                  <a:t>在連續</a:t>
                </a:r>
                <a:r>
                  <a:rPr lang="en-US" dirty="0">
                    <a:cs typeface="Times New Roman" pitchFamily="18" charset="0"/>
                  </a:rPr>
                  <a:t>有定態</a:t>
                </a:r>
                <a:r>
                  <a:rPr lang="en-US" dirty="0" err="1">
                    <a:cs typeface="Times New Roman" pitchFamily="18" charset="0"/>
                  </a:rPr>
                  <a:t>的</a:t>
                </a:r>
                <a14:m>
                  <m:oMath xmlns:m="http://schemas.openxmlformats.org/officeDocument/2006/math">
                    <m:r>
                      <a:rPr lang="en-US" i="1">
                        <a:latin typeface="Cambria Math" panose="02040503050406030204" pitchFamily="18" charset="0"/>
                        <a:cs typeface="Times New Roman" pitchFamily="18" charset="0"/>
                      </a:rPr>
                      <m:t>𝐸</m:t>
                    </m:r>
                  </m:oMath>
                </a14:m>
                <a:r>
                  <a:rPr lang="en-US" dirty="0" err="1">
                    <a:cs typeface="Times New Roman" pitchFamily="18" charset="0"/>
                  </a:rPr>
                  <a:t>的段落</a:t>
                </a:r>
                <a:r>
                  <a:rPr lang="en-US" dirty="0">
                    <a:cs typeface="Times New Roman" pitchFamily="18" charset="0"/>
                  </a:rPr>
                  <a:t>之間</a:t>
                </a:r>
                <a:r>
                  <a:rPr lang="en-US" dirty="0" err="1">
                    <a:cs typeface="Times New Roman" pitchFamily="18" charset="0"/>
                  </a:rPr>
                  <a:t>，存在無解的</a:t>
                </a:r>
                <a:r>
                  <a:rPr lang="en-US" dirty="0" err="1">
                    <a:latin typeface="Times New Roman" panose="02020603050405020304" pitchFamily="18" charset="0"/>
                    <a:cs typeface="Times New Roman" panose="02020603050405020304" pitchFamily="18" charset="0"/>
                  </a:rPr>
                  <a:t>Gap</a:t>
                </a:r>
                <a:r>
                  <a:rPr lang="en-US" dirty="0">
                    <a:latin typeface="Times New Roman" panose="02020603050405020304" pitchFamily="18" charset="0"/>
                    <a:cs typeface="Times New Roman" panose="02020603050405020304" pitchFamily="18" charset="0"/>
                  </a:rPr>
                  <a:t>!</a:t>
                </a:r>
              </a:p>
            </p:txBody>
          </p:sp>
        </mc:Choice>
        <mc:Fallback xmlns="">
          <p:sp>
            <p:nvSpPr>
              <p:cNvPr id="16" name="TextBox 15">
                <a:extLst>
                  <a:ext uri="{FF2B5EF4-FFF2-40B4-BE49-F238E27FC236}">
                    <a16:creationId xmlns:a16="http://schemas.microsoft.com/office/drawing/2014/main" id="{911C927B-7324-6D15-573E-1CC57060695D}"/>
                  </a:ext>
                </a:extLst>
              </p:cNvPr>
              <p:cNvSpPr txBox="1">
                <a:spLocks noRot="1" noChangeAspect="1" noMove="1" noResize="1" noEditPoints="1" noAdjustHandles="1" noChangeArrowheads="1" noChangeShapeType="1" noTextEdit="1"/>
              </p:cNvSpPr>
              <p:nvPr/>
            </p:nvSpPr>
            <p:spPr bwMode="auto">
              <a:xfrm>
                <a:off x="2610352" y="1563957"/>
                <a:ext cx="4769960" cy="276999"/>
              </a:xfrm>
              <a:prstGeom prst="rect">
                <a:avLst/>
              </a:prstGeom>
              <a:blipFill>
                <a:blip r:embed="rId6"/>
                <a:stretch>
                  <a:fillRect l="-2918" t="-27273" r="-1857" b="-5000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05BEFB0-B2A0-9D44-280C-61F48576029C}"/>
                  </a:ext>
                </a:extLst>
              </p:cNvPr>
              <p:cNvSpPr txBox="1"/>
              <p:nvPr/>
            </p:nvSpPr>
            <p:spPr bwMode="auto">
              <a:xfrm>
                <a:off x="4635137" y="209409"/>
                <a:ext cx="3500510" cy="303096"/>
              </a:xfrm>
              <a:prstGeom prst="rect">
                <a:avLst/>
              </a:prstGeom>
              <a:noFill/>
              <a:ln w="9525">
                <a:noFill/>
                <a:miter lim="800000"/>
                <a:headEnd/>
                <a:tailEnd/>
              </a:ln>
            </p:spPr>
            <p:txBody>
              <a:bodyPr wrap="none" lIns="0" tIns="0" rIns="0" bIns="0" rtlCol="0">
                <a:spAutoFit/>
              </a:bodyPr>
              <a:lstStyle/>
              <a:p>
                <a:r>
                  <a:rPr lang="en-US" dirty="0">
                    <a:cs typeface="Times New Roman" pitchFamily="18" charset="0"/>
                  </a:rPr>
                  <a:t>此式有解的</a:t>
                </a:r>
                <a14:m>
                  <m:oMath xmlns:m="http://schemas.openxmlformats.org/officeDocument/2006/math">
                    <m:r>
                      <a:rPr lang="en-US" i="1">
                        <a:latin typeface="Cambria Math" panose="02040503050406030204" pitchFamily="18" charset="0"/>
                        <a:cs typeface="Times New Roman" pitchFamily="18" charset="0"/>
                      </a:rPr>
                      <m:t>𝑘𝑎</m:t>
                    </m:r>
                    <m:r>
                      <a:rPr lang="en-US" i="1" smtClean="0">
                        <a:latin typeface="Cambria Math" panose="02040503050406030204" pitchFamily="18" charset="0"/>
                        <a:ea typeface="Cambria Math" panose="02040503050406030204" pitchFamily="18" charset="0"/>
                        <a:cs typeface="Times New Roman" pitchFamily="18" charset="0"/>
                      </a:rPr>
                      <m:t>~</m:t>
                    </m:r>
                    <m:rad>
                      <m:radPr>
                        <m:degHide m:val="on"/>
                        <m:ctrlPr>
                          <a:rPr lang="en-US" i="1" smtClean="0">
                            <a:latin typeface="Cambria Math" panose="02040503050406030204" pitchFamily="18" charset="0"/>
                            <a:ea typeface="Cambria Math" panose="02040503050406030204" pitchFamily="18" charset="0"/>
                            <a:cs typeface="Times New Roman" pitchFamily="18" charset="0"/>
                          </a:rPr>
                        </m:ctrlPr>
                      </m:radPr>
                      <m:deg/>
                      <m:e>
                        <m:r>
                          <a:rPr lang="en-US" b="0" i="1" smtClean="0">
                            <a:latin typeface="Cambria Math" panose="02040503050406030204" pitchFamily="18" charset="0"/>
                            <a:ea typeface="Cambria Math" panose="02040503050406030204" pitchFamily="18" charset="0"/>
                            <a:cs typeface="Times New Roman" pitchFamily="18" charset="0"/>
                          </a:rPr>
                          <m:t>𝐸</m:t>
                        </m:r>
                      </m:e>
                    </m:rad>
                  </m:oMath>
                </a14:m>
                <a:r>
                  <a:rPr lang="en-US" dirty="0">
                    <a:cs typeface="Times New Roman" pitchFamily="18" charset="0"/>
                  </a:rPr>
                  <a:t>才對應有定態</a:t>
                </a:r>
                <a:r>
                  <a:rPr lang="en-US" dirty="0">
                    <a:latin typeface="Times New Roman" panose="02020603050405020304" pitchFamily="18" charset="0"/>
                    <a:cs typeface="Times New Roman" panose="02020603050405020304" pitchFamily="18" charset="0"/>
                  </a:rPr>
                  <a:t>！</a:t>
                </a:r>
              </a:p>
            </p:txBody>
          </p:sp>
        </mc:Choice>
        <mc:Fallback xmlns="">
          <p:sp>
            <p:nvSpPr>
              <p:cNvPr id="17" name="TextBox 16">
                <a:extLst>
                  <a:ext uri="{FF2B5EF4-FFF2-40B4-BE49-F238E27FC236}">
                    <a16:creationId xmlns:a16="http://schemas.microsoft.com/office/drawing/2014/main" id="{E05BEFB0-B2A0-9D44-280C-61F48576029C}"/>
                  </a:ext>
                </a:extLst>
              </p:cNvPr>
              <p:cNvSpPr txBox="1">
                <a:spLocks noRot="1" noChangeAspect="1" noMove="1" noResize="1" noEditPoints="1" noAdjustHandles="1" noChangeArrowheads="1" noChangeShapeType="1" noTextEdit="1"/>
              </p:cNvSpPr>
              <p:nvPr/>
            </p:nvSpPr>
            <p:spPr bwMode="auto">
              <a:xfrm>
                <a:off x="4635137" y="209409"/>
                <a:ext cx="3500510" cy="303096"/>
              </a:xfrm>
              <a:prstGeom prst="rect">
                <a:avLst/>
              </a:prstGeom>
              <a:blipFill>
                <a:blip r:embed="rId7"/>
                <a:stretch>
                  <a:fillRect l="-3971" t="-16000" r="-2888" b="-4000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A4A8F88-D2EE-7097-7671-CE26BDABF3EF}"/>
                  </a:ext>
                </a:extLst>
              </p:cNvPr>
              <p:cNvSpPr txBox="1"/>
              <p:nvPr/>
            </p:nvSpPr>
            <p:spPr bwMode="auto">
              <a:xfrm>
                <a:off x="4542422" y="561950"/>
                <a:ext cx="3672408" cy="369332"/>
              </a:xfrm>
              <a:prstGeom prst="rect">
                <a:avLst/>
              </a:prstGeom>
              <a:noFill/>
              <a:ln w="9525">
                <a:noFill/>
                <a:miter lim="800000"/>
                <a:headEnd/>
                <a:tailEnd/>
              </a:ln>
            </p:spPr>
            <p:txBody>
              <a:bodyPr wrap="square" rtlCol="0">
                <a:spAutoFit/>
              </a:bodyPr>
              <a:lstStyle/>
              <a:p>
                <a14:m>
                  <m:oMath xmlns:m="http://schemas.openxmlformats.org/officeDocument/2006/math">
                    <m:r>
                      <a:rPr lang="en-GB" i="1">
                        <a:latin typeface="Cambria Math" panose="02040503050406030204" pitchFamily="18" charset="0"/>
                        <a:cs typeface="Times New Roman" pitchFamily="18" charset="0"/>
                      </a:rPr>
                      <m:t>左邊</m:t>
                    </m:r>
                    <m:func>
                      <m:funcPr>
                        <m:ctrlPr>
                          <a:rPr lang="en-GB" i="1" smtClean="0">
                            <a:latin typeface="Cambria Math" panose="02040503050406030204" pitchFamily="18" charset="0"/>
                            <a:cs typeface="Times New Roman" pitchFamily="18" charset="0"/>
                          </a:rPr>
                        </m:ctrlPr>
                      </m:funcPr>
                      <m:fName>
                        <m:r>
                          <m:rPr>
                            <m:sty m:val="p"/>
                          </m:rPr>
                          <a:rPr lang="en-GB" i="0" smtClean="0">
                            <a:latin typeface="Cambria Math" panose="02040503050406030204" pitchFamily="18" charset="0"/>
                            <a:cs typeface="Times New Roman" pitchFamily="18" charset="0"/>
                          </a:rPr>
                          <m:t>cos</m:t>
                        </m:r>
                      </m:fName>
                      <m:e>
                        <m:r>
                          <a:rPr lang="en-US" b="0" i="1" smtClean="0">
                            <a:latin typeface="Cambria Math" panose="02040503050406030204" pitchFamily="18" charset="0"/>
                            <a:cs typeface="Times New Roman" pitchFamily="18" charset="0"/>
                          </a:rPr>
                          <m:t>𝑞𝑎</m:t>
                        </m:r>
                      </m:e>
                    </m:func>
                  </m:oMath>
                </a14:m>
                <a:r>
                  <a:rPr lang="en-TW" dirty="0">
                    <a:latin typeface="Times New Roman" pitchFamily="18" charset="0"/>
                    <a:cs typeface="Times New Roman" pitchFamily="18" charset="0"/>
                  </a:rPr>
                  <a:t>只能在</a:t>
                </a:r>
                <a14:m>
                  <m:oMath xmlns:m="http://schemas.openxmlformats.org/officeDocument/2006/math">
                    <m:r>
                      <a:rPr lang="en-TW" i="1" dirty="0" smtClean="0">
                        <a:latin typeface="Cambria Math" panose="02040503050406030204" pitchFamily="18" charset="0"/>
                        <a:cs typeface="Times New Roman" pitchFamily="18" charset="0"/>
                      </a:rPr>
                      <m:t>−1</m:t>
                    </m:r>
                  </m:oMath>
                </a14:m>
                <a:r>
                  <a:rPr lang="en-TW" dirty="0">
                    <a:latin typeface="Times New Roman" pitchFamily="18" charset="0"/>
                    <a:cs typeface="Times New Roman" pitchFamily="18" charset="0"/>
                  </a:rPr>
                  <a:t>與</a:t>
                </a:r>
                <a14:m>
                  <m:oMath xmlns:m="http://schemas.openxmlformats.org/officeDocument/2006/math">
                    <m:r>
                      <a:rPr lang="en-TW" i="1" dirty="0" smtClean="0">
                        <a:latin typeface="Cambria Math" panose="02040503050406030204" pitchFamily="18" charset="0"/>
                        <a:cs typeface="Times New Roman" pitchFamily="18" charset="0"/>
                      </a:rPr>
                      <m:t>1</m:t>
                    </m:r>
                  </m:oMath>
                </a14:m>
                <a:r>
                  <a:rPr lang="en-TW" dirty="0">
                    <a:latin typeface="Times New Roman" pitchFamily="18" charset="0"/>
                    <a:cs typeface="Times New Roman" pitchFamily="18" charset="0"/>
                  </a:rPr>
                  <a:t>之間！</a:t>
                </a:r>
              </a:p>
            </p:txBody>
          </p:sp>
        </mc:Choice>
        <mc:Fallback xmlns="">
          <p:sp>
            <p:nvSpPr>
              <p:cNvPr id="18" name="TextBox 17">
                <a:extLst>
                  <a:ext uri="{FF2B5EF4-FFF2-40B4-BE49-F238E27FC236}">
                    <a16:creationId xmlns:a16="http://schemas.microsoft.com/office/drawing/2014/main" id="{4A4A8F88-D2EE-7097-7671-CE26BDABF3EF}"/>
                  </a:ext>
                </a:extLst>
              </p:cNvPr>
              <p:cNvSpPr txBox="1">
                <a:spLocks noRot="1" noChangeAspect="1" noMove="1" noResize="1" noEditPoints="1" noAdjustHandles="1" noChangeArrowheads="1" noChangeShapeType="1" noTextEdit="1"/>
              </p:cNvSpPr>
              <p:nvPr/>
            </p:nvSpPr>
            <p:spPr bwMode="auto">
              <a:xfrm>
                <a:off x="4542422" y="561950"/>
                <a:ext cx="3672408" cy="369332"/>
              </a:xfrm>
              <a:prstGeom prst="rect">
                <a:avLst/>
              </a:prstGeom>
              <a:blipFill>
                <a:blip r:embed="rId8"/>
                <a:stretch>
                  <a:fillRect l="-344" t="-6667" b="-23333"/>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375736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AD6DC2-0632-A914-4DBD-51192F9EA61F}"/>
              </a:ext>
            </a:extLst>
          </p:cNvPr>
          <p:cNvPicPr>
            <a:picLocks noChangeAspect="1"/>
          </p:cNvPicPr>
          <p:nvPr/>
        </p:nvPicPr>
        <p:blipFill>
          <a:blip r:embed="rId2"/>
          <a:stretch>
            <a:fillRect/>
          </a:stretch>
        </p:blipFill>
        <p:spPr>
          <a:xfrm>
            <a:off x="6215954" y="1266365"/>
            <a:ext cx="2273300" cy="4038600"/>
          </a:xfrm>
          <a:prstGeom prst="rect">
            <a:avLst/>
          </a:prstGeom>
        </p:spPr>
      </p:pic>
      <p:pic>
        <p:nvPicPr>
          <p:cNvPr id="3" name="Picture 2">
            <a:extLst>
              <a:ext uri="{FF2B5EF4-FFF2-40B4-BE49-F238E27FC236}">
                <a16:creationId xmlns:a16="http://schemas.microsoft.com/office/drawing/2014/main" id="{FF9A3186-B110-2D2D-99F5-6F28C2BC26E4}"/>
              </a:ext>
            </a:extLst>
          </p:cNvPr>
          <p:cNvPicPr>
            <a:picLocks noChangeAspect="1"/>
          </p:cNvPicPr>
          <p:nvPr/>
        </p:nvPicPr>
        <p:blipFill>
          <a:blip r:embed="rId3"/>
          <a:stretch>
            <a:fillRect/>
          </a:stretch>
        </p:blipFill>
        <p:spPr>
          <a:xfrm>
            <a:off x="1197034" y="1222003"/>
            <a:ext cx="4177265" cy="4038600"/>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8024917-30E7-FAFD-E4FE-C24E84526858}"/>
                  </a:ext>
                </a:extLst>
              </p:cNvPr>
              <p:cNvSpPr txBox="1"/>
              <p:nvPr/>
            </p:nvSpPr>
            <p:spPr bwMode="auto">
              <a:xfrm>
                <a:off x="1331640" y="781136"/>
                <a:ext cx="6825843" cy="276999"/>
              </a:xfrm>
              <a:prstGeom prst="rect">
                <a:avLst/>
              </a:prstGeom>
              <a:noFill/>
              <a:ln w="9525">
                <a:noFill/>
                <a:miter lim="800000"/>
                <a:headEnd/>
                <a:tailEnd/>
              </a:ln>
            </p:spPr>
            <p:txBody>
              <a:bodyPr wrap="none" lIns="0" tIns="0" rIns="0" bIns="0" rtlCol="0">
                <a:spAutoFit/>
              </a:bodyPr>
              <a:lstStyle/>
              <a:p>
                <a:r>
                  <a:rPr lang="en-US" dirty="0">
                    <a:solidFill>
                      <a:srgbClr val="FF0000"/>
                    </a:solidFill>
                    <a:cs typeface="Times New Roman" pitchFamily="18" charset="0"/>
                  </a:rPr>
                  <a:t>把有解的</a:t>
                </a:r>
                <a14:m>
                  <m:oMath xmlns:m="http://schemas.openxmlformats.org/officeDocument/2006/math">
                    <m:r>
                      <a:rPr lang="en-US" i="1">
                        <a:solidFill>
                          <a:srgbClr val="FF0000"/>
                        </a:solidFill>
                        <a:latin typeface="Cambria Math" panose="02040503050406030204" pitchFamily="18" charset="0"/>
                        <a:cs typeface="Times New Roman" pitchFamily="18" charset="0"/>
                      </a:rPr>
                      <m:t>𝑘</m:t>
                    </m:r>
                    <m:r>
                      <a:rPr lang="en-US" b="0" i="1" smtClean="0">
                        <a:solidFill>
                          <a:srgbClr val="FF0000"/>
                        </a:solidFill>
                        <a:latin typeface="Cambria Math" panose="02040503050406030204" pitchFamily="18" charset="0"/>
                        <a:cs typeface="Times New Roman" pitchFamily="18" charset="0"/>
                      </a:rPr>
                      <m:t>𝑎</m:t>
                    </m:r>
                  </m:oMath>
                </a14:m>
                <a:r>
                  <a:rPr lang="en-US" dirty="0">
                    <a:solidFill>
                      <a:srgbClr val="FF0000"/>
                    </a:solidFill>
                    <a:cs typeface="Times New Roman" pitchFamily="18" charset="0"/>
                  </a:rPr>
                  <a:t>對應的</a:t>
                </a:r>
                <a14:m>
                  <m:oMath xmlns:m="http://schemas.openxmlformats.org/officeDocument/2006/math">
                    <m:r>
                      <a:rPr lang="en-US" b="0" i="1" dirty="0" smtClean="0">
                        <a:solidFill>
                          <a:srgbClr val="FF0000"/>
                        </a:solidFill>
                        <a:latin typeface="Cambria Math" panose="02040503050406030204" pitchFamily="18" charset="0"/>
                        <a:cs typeface="Times New Roman" pitchFamily="18" charset="0"/>
                      </a:rPr>
                      <m:t>𝐸</m:t>
                    </m:r>
                  </m:oMath>
                </a14:m>
                <a:r>
                  <a:rPr lang="en-US" dirty="0" err="1">
                    <a:solidFill>
                      <a:srgbClr val="FF0000"/>
                    </a:solidFill>
                    <a:latin typeface="Times New Roman" panose="02020603050405020304" pitchFamily="18" charset="0"/>
                    <a:cs typeface="Times New Roman" panose="02020603050405020304" pitchFamily="18" charset="0"/>
                  </a:rPr>
                  <a:t>收集起來，就得一系列有間隙Gap的能帶Band</a:t>
                </a:r>
                <a:r>
                  <a:rPr lang="en-US" dirty="0">
                    <a:solidFill>
                      <a:srgbClr val="FF0000"/>
                    </a:solidFill>
                    <a:latin typeface="Times New Roman" panose="02020603050405020304" pitchFamily="18" charset="0"/>
                    <a:cs typeface="Times New Roman" panose="02020603050405020304" pitchFamily="18" charset="0"/>
                  </a:rPr>
                  <a:t>！</a:t>
                </a:r>
              </a:p>
            </p:txBody>
          </p:sp>
        </mc:Choice>
        <mc:Fallback xmlns="">
          <p:sp>
            <p:nvSpPr>
              <p:cNvPr id="4" name="TextBox 3">
                <a:extLst>
                  <a:ext uri="{FF2B5EF4-FFF2-40B4-BE49-F238E27FC236}">
                    <a16:creationId xmlns:a16="http://schemas.microsoft.com/office/drawing/2014/main" id="{A8024917-30E7-FAFD-E4FE-C24E84526858}"/>
                  </a:ext>
                </a:extLst>
              </p:cNvPr>
              <p:cNvSpPr txBox="1">
                <a:spLocks noRot="1" noChangeAspect="1" noMove="1" noResize="1" noEditPoints="1" noAdjustHandles="1" noChangeArrowheads="1" noChangeShapeType="1" noTextEdit="1"/>
              </p:cNvSpPr>
              <p:nvPr/>
            </p:nvSpPr>
            <p:spPr bwMode="auto">
              <a:xfrm>
                <a:off x="1331640" y="781136"/>
                <a:ext cx="6825843" cy="276999"/>
              </a:xfrm>
              <a:prstGeom prst="rect">
                <a:avLst/>
              </a:prstGeom>
              <a:blipFill>
                <a:blip r:embed="rId4"/>
                <a:stretch>
                  <a:fillRect l="-2041" t="-26087" r="-1113" b="-43478"/>
                </a:stretch>
              </a:blipFill>
              <a:ln w="9525">
                <a:noFill/>
                <a:miter lim="800000"/>
                <a:headEnd/>
                <a:tailEnd/>
              </a:ln>
            </p:spPr>
            <p:txBody>
              <a:bodyPr/>
              <a:lstStyle/>
              <a:p>
                <a:r>
                  <a:rPr lang="en-US">
                    <a:noFill/>
                  </a:rPr>
                  <a:t> </a:t>
                </a:r>
              </a:p>
            </p:txBody>
          </p:sp>
        </mc:Fallback>
      </mc:AlternateContent>
      <p:sp>
        <p:nvSpPr>
          <p:cNvPr id="5" name="文字方塊 8">
            <a:extLst>
              <a:ext uri="{FF2B5EF4-FFF2-40B4-BE49-F238E27FC236}">
                <a16:creationId xmlns:a16="http://schemas.microsoft.com/office/drawing/2014/main" id="{C34BE7F7-1892-E9AC-1039-9713EDF9359E}"/>
              </a:ext>
            </a:extLst>
          </p:cNvPr>
          <p:cNvSpPr txBox="1"/>
          <p:nvPr/>
        </p:nvSpPr>
        <p:spPr bwMode="auto">
          <a:xfrm>
            <a:off x="1331640" y="5373216"/>
            <a:ext cx="7621937"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這</a:t>
            </a:r>
            <a:r>
              <a:rPr lang="zh-TW" altLang="en-US" dirty="0"/>
              <a:t>是典型</a:t>
            </a:r>
            <a:r>
              <a:rPr lang="zh-TW" altLang="en-US" sz="1800" dirty="0"/>
              <a:t>在週期性晶格位能下的電子能態分佈。</a:t>
            </a:r>
            <a:r>
              <a:rPr lang="en-US" altLang="zh-TW" sz="1800" dirty="0"/>
              <a:t> </a:t>
            </a:r>
            <a:endParaRPr lang="zh-TW" altLang="en-US" sz="1800"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EC63950-B142-F47A-AC55-5515B0A2CA31}"/>
                  </a:ext>
                </a:extLst>
              </p:cNvPr>
              <p:cNvSpPr txBox="1"/>
              <p:nvPr/>
            </p:nvSpPr>
            <p:spPr bwMode="auto">
              <a:xfrm>
                <a:off x="4744561" y="4032884"/>
                <a:ext cx="1287852" cy="453201"/>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cs typeface="Times New Roman" pitchFamily="18" charset="0"/>
                        </a:rPr>
                        <m:t>=</m:t>
                      </m:r>
                      <m:r>
                        <a:rPr lang="en-US" sz="1400" b="0" i="1" smtClean="0">
                          <a:latin typeface="Cambria Math" panose="02040503050406030204" pitchFamily="18" charset="0"/>
                          <a:cs typeface="Times New Roman" pitchFamily="18" charset="0"/>
                        </a:rPr>
                        <m:t>𝑘𝑎</m:t>
                      </m:r>
                      <m:r>
                        <a:rPr lang="en-US" sz="1400" b="0" i="1" smtClean="0">
                          <a:latin typeface="Cambria Math" panose="02040503050406030204" pitchFamily="18" charset="0"/>
                          <a:cs typeface="Times New Roman" pitchFamily="18" charset="0"/>
                        </a:rPr>
                        <m:t>=</m:t>
                      </m:r>
                      <m:r>
                        <a:rPr lang="en-US" sz="1400" b="0" i="1" smtClean="0">
                          <a:latin typeface="Cambria Math" panose="02040503050406030204" pitchFamily="18" charset="0"/>
                          <a:cs typeface="Times New Roman" pitchFamily="18" charset="0"/>
                        </a:rPr>
                        <m:t>𝑎</m:t>
                      </m:r>
                      <m:f>
                        <m:fPr>
                          <m:ctrlPr>
                            <a:rPr lang="en-US" sz="1400" b="0" i="1" smtClean="0">
                              <a:latin typeface="Cambria Math" panose="02040503050406030204" pitchFamily="18" charset="0"/>
                              <a:cs typeface="Times New Roman" pitchFamily="18" charset="0"/>
                            </a:rPr>
                          </m:ctrlPr>
                        </m:fPr>
                        <m:num>
                          <m:rad>
                            <m:radPr>
                              <m:degHide m:val="on"/>
                              <m:ctrlPr>
                                <a:rPr lang="en-US" sz="1400" b="0" i="1" smtClean="0">
                                  <a:latin typeface="Cambria Math" panose="02040503050406030204" pitchFamily="18" charset="0"/>
                                  <a:cs typeface="Times New Roman" pitchFamily="18" charset="0"/>
                                </a:rPr>
                              </m:ctrlPr>
                            </m:radPr>
                            <m:deg/>
                            <m:e>
                              <m:r>
                                <a:rPr lang="en-US" sz="1400" b="0" i="1" smtClean="0">
                                  <a:latin typeface="Cambria Math" panose="02040503050406030204" pitchFamily="18" charset="0"/>
                                  <a:cs typeface="Times New Roman" pitchFamily="18" charset="0"/>
                                </a:rPr>
                                <m:t>2</m:t>
                              </m:r>
                              <m:r>
                                <a:rPr lang="en-US" sz="1400" b="0" i="1" smtClean="0">
                                  <a:latin typeface="Cambria Math" panose="02040503050406030204" pitchFamily="18" charset="0"/>
                                  <a:cs typeface="Times New Roman" pitchFamily="18" charset="0"/>
                                </a:rPr>
                                <m:t>𝑚𝐸</m:t>
                              </m:r>
                            </m:e>
                          </m:rad>
                        </m:num>
                        <m:den>
                          <m:r>
                            <a:rPr lang="en-US" sz="1400" b="0" i="1" smtClean="0">
                              <a:latin typeface="Cambria Math" panose="02040503050406030204" pitchFamily="18" charset="0"/>
                              <a:ea typeface="Cambria Math" panose="02040503050406030204" pitchFamily="18" charset="0"/>
                              <a:cs typeface="Times New Roman" pitchFamily="18" charset="0"/>
                            </a:rPr>
                            <m:t>ℏ</m:t>
                          </m:r>
                        </m:den>
                      </m:f>
                    </m:oMath>
                  </m:oMathPara>
                </a14:m>
                <a:endParaRPr lang="en-TW" sz="1400"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1EC63950-B142-F47A-AC55-5515B0A2CA31}"/>
                  </a:ext>
                </a:extLst>
              </p:cNvPr>
              <p:cNvSpPr txBox="1">
                <a:spLocks noRot="1" noChangeAspect="1" noMove="1" noResize="1" noEditPoints="1" noAdjustHandles="1" noChangeArrowheads="1" noChangeShapeType="1" noTextEdit="1"/>
              </p:cNvSpPr>
              <p:nvPr/>
            </p:nvSpPr>
            <p:spPr bwMode="auto">
              <a:xfrm>
                <a:off x="4744561" y="4032884"/>
                <a:ext cx="1287852" cy="453201"/>
              </a:xfrm>
              <a:prstGeom prst="rect">
                <a:avLst/>
              </a:prstGeom>
              <a:blipFill>
                <a:blip r:embed="rId5"/>
                <a:stretch>
                  <a:fillRect l="-971" r="-1942" b="-13514"/>
                </a:stretch>
              </a:blipFill>
              <a:ln w="9525">
                <a:noFill/>
                <a:miter lim="800000"/>
                <a:headEnd/>
                <a:tailEnd/>
              </a:ln>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5D593C9F-053B-28D9-72A9-BA3DDBF63F2A}"/>
              </a:ext>
            </a:extLst>
          </p:cNvPr>
          <p:cNvCxnSpPr>
            <a:cxnSpLocks/>
          </p:cNvCxnSpPr>
          <p:nvPr/>
        </p:nvCxnSpPr>
        <p:spPr>
          <a:xfrm>
            <a:off x="1967482" y="3888868"/>
            <a:ext cx="5184576" cy="10383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210A43C-4C07-AB89-D16A-6AC976E4E751}"/>
              </a:ext>
            </a:extLst>
          </p:cNvPr>
          <p:cNvCxnSpPr>
            <a:cxnSpLocks/>
          </p:cNvCxnSpPr>
          <p:nvPr/>
        </p:nvCxnSpPr>
        <p:spPr>
          <a:xfrm>
            <a:off x="2564072" y="3920271"/>
            <a:ext cx="4587986" cy="5804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D068EC0-7DCB-2F9D-4806-E3954B63885B}"/>
              </a:ext>
            </a:extLst>
          </p:cNvPr>
          <p:cNvCxnSpPr>
            <a:cxnSpLocks/>
          </p:cNvCxnSpPr>
          <p:nvPr/>
        </p:nvCxnSpPr>
        <p:spPr>
          <a:xfrm flipV="1">
            <a:off x="3132274" y="3542501"/>
            <a:ext cx="4019784" cy="37252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BB0BFD3-6BA0-8B6F-843D-422368FCDE6E}"/>
              </a:ext>
            </a:extLst>
          </p:cNvPr>
          <p:cNvSpPr txBox="1"/>
          <p:nvPr/>
        </p:nvSpPr>
        <p:spPr bwMode="auto">
          <a:xfrm>
            <a:off x="1322099" y="5855161"/>
            <a:ext cx="7033467" cy="369332"/>
          </a:xfrm>
          <a:prstGeom prst="rect">
            <a:avLst/>
          </a:prstGeom>
          <a:noFill/>
          <a:ln w="9525">
            <a:noFill/>
            <a:miter lim="800000"/>
            <a:headEnd/>
            <a:tailEnd/>
          </a:ln>
        </p:spPr>
        <p:txBody>
          <a:bodyPr wrap="square" rtlCol="0">
            <a:spAutoFit/>
          </a:bodyPr>
          <a:lstStyle/>
          <a:p>
            <a:r>
              <a:rPr lang="en-US" dirty="0" err="1">
                <a:solidFill>
                  <a:srgbClr val="FF0000"/>
                </a:solidFill>
                <a:latin typeface="Times New Roman" pitchFamily="18" charset="0"/>
                <a:cs typeface="Times New Roman" pitchFamily="18" charset="0"/>
              </a:rPr>
              <a:t>這樣的全球化電子的容許能量落在一道道連續的能帶</a:t>
            </a:r>
            <a:r>
              <a:rPr lang="en-US" dirty="0">
                <a:solidFill>
                  <a:srgbClr val="FF0000"/>
                </a:solidFill>
                <a:latin typeface="Times New Roman" pitchFamily="18" charset="0"/>
                <a:cs typeface="Times New Roman" pitchFamily="18" charset="0"/>
              </a:rPr>
              <a:t> band。</a:t>
            </a:r>
          </a:p>
        </p:txBody>
      </p:sp>
    </p:spTree>
    <p:extLst>
      <p:ext uri="{BB962C8B-B14F-4D97-AF65-F5344CB8AC3E}">
        <p14:creationId xmlns:p14="http://schemas.microsoft.com/office/powerpoint/2010/main" val="4125155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B324B5-C1E3-BF83-2E6D-C3B4DDB838E1}"/>
              </a:ext>
            </a:extLst>
          </p:cNvPr>
          <p:cNvPicPr>
            <a:picLocks noChangeAspect="1"/>
          </p:cNvPicPr>
          <p:nvPr/>
        </p:nvPicPr>
        <p:blipFill>
          <a:blip r:embed="rId2"/>
          <a:stretch>
            <a:fillRect/>
          </a:stretch>
        </p:blipFill>
        <p:spPr>
          <a:xfrm>
            <a:off x="395536" y="2132856"/>
            <a:ext cx="8087939" cy="2160240"/>
          </a:xfrm>
          <a:prstGeom prst="rect">
            <a:avLst/>
          </a:prstGeom>
        </p:spPr>
      </p:pic>
      <p:sp>
        <p:nvSpPr>
          <p:cNvPr id="2" name="TextBox 1">
            <a:extLst>
              <a:ext uri="{FF2B5EF4-FFF2-40B4-BE49-F238E27FC236}">
                <a16:creationId xmlns:a16="http://schemas.microsoft.com/office/drawing/2014/main" id="{3F3EA7BE-175A-90F1-FEED-25CC8339C3EA}"/>
              </a:ext>
            </a:extLst>
          </p:cNvPr>
          <p:cNvSpPr txBox="1"/>
          <p:nvPr/>
        </p:nvSpPr>
        <p:spPr bwMode="auto">
          <a:xfrm>
            <a:off x="3059832" y="1412776"/>
            <a:ext cx="3312368"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固體是原子組成的晶格</a:t>
            </a:r>
            <a:r>
              <a:rPr lang="en-US" dirty="0">
                <a:latin typeface="Times New Roman" pitchFamily="18" charset="0"/>
                <a:cs typeface="Times New Roman" pitchFamily="18" charset="0"/>
              </a:rPr>
              <a:t> Lattice</a:t>
            </a:r>
          </a:p>
        </p:txBody>
      </p:sp>
    </p:spTree>
    <p:extLst>
      <p:ext uri="{BB962C8B-B14F-4D97-AF65-F5344CB8AC3E}">
        <p14:creationId xmlns:p14="http://schemas.microsoft.com/office/powerpoint/2010/main" val="946665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EB2FD08-62A9-B59B-EA96-9F9E715C5E2C}"/>
              </a:ext>
            </a:extLst>
          </p:cNvPr>
          <p:cNvSpPr/>
          <p:nvPr/>
        </p:nvSpPr>
        <p:spPr>
          <a:xfrm>
            <a:off x="1766211" y="4670245"/>
            <a:ext cx="5616624" cy="2119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4" name="Rectangle 3">
            <a:extLst>
              <a:ext uri="{FF2B5EF4-FFF2-40B4-BE49-F238E27FC236}">
                <a16:creationId xmlns:a16="http://schemas.microsoft.com/office/drawing/2014/main" id="{B5896223-911C-BAD2-9614-E184AFC01142}"/>
              </a:ext>
            </a:extLst>
          </p:cNvPr>
          <p:cNvSpPr/>
          <p:nvPr/>
        </p:nvSpPr>
        <p:spPr>
          <a:xfrm>
            <a:off x="5438619" y="525284"/>
            <a:ext cx="1944216" cy="4144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2" name="Picture 1">
            <a:extLst>
              <a:ext uri="{FF2B5EF4-FFF2-40B4-BE49-F238E27FC236}">
                <a16:creationId xmlns:a16="http://schemas.microsoft.com/office/drawing/2014/main" id="{D6F9CA33-D268-79CF-C2DA-88B225C5696E}"/>
              </a:ext>
            </a:extLst>
          </p:cNvPr>
          <p:cNvPicPr>
            <a:picLocks noChangeAspect="1"/>
          </p:cNvPicPr>
          <p:nvPr/>
        </p:nvPicPr>
        <p:blipFill>
          <a:blip r:embed="rId2"/>
          <a:stretch>
            <a:fillRect/>
          </a:stretch>
        </p:blipFill>
        <p:spPr>
          <a:xfrm>
            <a:off x="5205406" y="620717"/>
            <a:ext cx="2181593" cy="3778748"/>
          </a:xfrm>
          <a:prstGeom prst="rect">
            <a:avLst/>
          </a:prstGeom>
        </p:spPr>
      </p:pic>
      <p:pic>
        <p:nvPicPr>
          <p:cNvPr id="3" name="Picture 2">
            <a:extLst>
              <a:ext uri="{FF2B5EF4-FFF2-40B4-BE49-F238E27FC236}">
                <a16:creationId xmlns:a16="http://schemas.microsoft.com/office/drawing/2014/main" id="{03BF7444-BBCA-4361-EABB-6BE86D889FBC}"/>
              </a:ext>
            </a:extLst>
          </p:cNvPr>
          <p:cNvPicPr>
            <a:picLocks noChangeAspect="1"/>
          </p:cNvPicPr>
          <p:nvPr/>
        </p:nvPicPr>
        <p:blipFill>
          <a:blip r:embed="rId3"/>
          <a:stretch>
            <a:fillRect/>
          </a:stretch>
        </p:blipFill>
        <p:spPr>
          <a:xfrm>
            <a:off x="1766211" y="525284"/>
            <a:ext cx="3672408" cy="4144961"/>
          </a:xfrm>
          <a:prstGeom prst="rect">
            <a:avLst/>
          </a:prstGeom>
        </p:spPr>
      </p:pic>
      <p:pic>
        <p:nvPicPr>
          <p:cNvPr id="5" name="Picture 4">
            <a:extLst>
              <a:ext uri="{FF2B5EF4-FFF2-40B4-BE49-F238E27FC236}">
                <a16:creationId xmlns:a16="http://schemas.microsoft.com/office/drawing/2014/main" id="{3B662789-BEE2-5FA5-F45C-608F67790C4A}"/>
              </a:ext>
            </a:extLst>
          </p:cNvPr>
          <p:cNvPicPr>
            <a:picLocks noChangeAspect="1"/>
          </p:cNvPicPr>
          <p:nvPr/>
        </p:nvPicPr>
        <p:blipFill rotWithShape="1">
          <a:blip r:embed="rId4"/>
          <a:srcRect t="9397"/>
          <a:stretch/>
        </p:blipFill>
        <p:spPr>
          <a:xfrm>
            <a:off x="2187451" y="4653136"/>
            <a:ext cx="4769097" cy="2136845"/>
          </a:xfrm>
          <a:prstGeom prst="rect">
            <a:avLst/>
          </a:prstGeom>
        </p:spPr>
      </p:pic>
      <p:sp>
        <p:nvSpPr>
          <p:cNvPr id="7" name="TextBox 6">
            <a:extLst>
              <a:ext uri="{FF2B5EF4-FFF2-40B4-BE49-F238E27FC236}">
                <a16:creationId xmlns:a16="http://schemas.microsoft.com/office/drawing/2014/main" id="{4D16813A-900E-EE53-FD46-22417F6A088C}"/>
              </a:ext>
            </a:extLst>
          </p:cNvPr>
          <p:cNvSpPr txBox="1"/>
          <p:nvPr/>
        </p:nvSpPr>
        <p:spPr bwMode="auto">
          <a:xfrm>
            <a:off x="2339752" y="136836"/>
            <a:ext cx="4896544"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這與</a:t>
            </a:r>
            <a:r>
              <a:rPr lang="en-TW">
                <a:latin typeface="Times New Roman" pitchFamily="18" charset="0"/>
                <a:cs typeface="Times New Roman" pitchFamily="18" charset="0"/>
              </a:rPr>
              <a:t>真實可解的Dirac梳週期性位能</a:t>
            </a:r>
            <a:r>
              <a:rPr lang="en-GB" dirty="0" err="1">
                <a:latin typeface="Times New Roman" pitchFamily="18" charset="0"/>
                <a:cs typeface="Times New Roman" pitchFamily="18" charset="0"/>
              </a:rPr>
              <a:t>非常類似</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p:cxnSp>
        <p:nvCxnSpPr>
          <p:cNvPr id="9" name="Straight Connector 8">
            <a:extLst>
              <a:ext uri="{FF2B5EF4-FFF2-40B4-BE49-F238E27FC236}">
                <a16:creationId xmlns:a16="http://schemas.microsoft.com/office/drawing/2014/main" id="{23F3B761-0CF6-F5A2-8E69-D3BC632E3522}"/>
              </a:ext>
            </a:extLst>
          </p:cNvPr>
          <p:cNvCxnSpPr/>
          <p:nvPr/>
        </p:nvCxnSpPr>
        <p:spPr>
          <a:xfrm>
            <a:off x="3059832" y="4005064"/>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4E115CE-82A8-835C-976F-DD6832EEEA5C}"/>
              </a:ext>
            </a:extLst>
          </p:cNvPr>
          <p:cNvCxnSpPr/>
          <p:nvPr/>
        </p:nvCxnSpPr>
        <p:spPr>
          <a:xfrm>
            <a:off x="3059832" y="3789040"/>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04CF4F1-FA51-81F0-24B2-EEA82E2884E6}"/>
              </a:ext>
            </a:extLst>
          </p:cNvPr>
          <p:cNvCxnSpPr/>
          <p:nvPr/>
        </p:nvCxnSpPr>
        <p:spPr>
          <a:xfrm>
            <a:off x="3059832" y="3501008"/>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7582C9B-1DCA-C3A6-BA3D-F5F20D5D0F96}"/>
              </a:ext>
            </a:extLst>
          </p:cNvPr>
          <p:cNvCxnSpPr/>
          <p:nvPr/>
        </p:nvCxnSpPr>
        <p:spPr>
          <a:xfrm>
            <a:off x="3275856" y="3212976"/>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4FCCE48-0A52-34A9-77A3-08A1393E058D}"/>
              </a:ext>
            </a:extLst>
          </p:cNvPr>
          <p:cNvCxnSpPr/>
          <p:nvPr/>
        </p:nvCxnSpPr>
        <p:spPr>
          <a:xfrm>
            <a:off x="3275856" y="2636912"/>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D12F5DC-27DE-33A6-6F5D-E77F81520E2E}"/>
              </a:ext>
            </a:extLst>
          </p:cNvPr>
          <p:cNvCxnSpPr/>
          <p:nvPr/>
        </p:nvCxnSpPr>
        <p:spPr>
          <a:xfrm>
            <a:off x="3275856" y="2348880"/>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F9C506-7973-23BF-1D0D-34D21C1AFA27}"/>
              </a:ext>
            </a:extLst>
          </p:cNvPr>
          <p:cNvCxnSpPr/>
          <p:nvPr/>
        </p:nvCxnSpPr>
        <p:spPr>
          <a:xfrm>
            <a:off x="3275856" y="1412776"/>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5BE9ED9-94A2-1B51-E91D-5647B29408C7}"/>
                  </a:ext>
                </a:extLst>
              </p:cNvPr>
              <p:cNvSpPr txBox="1"/>
              <p:nvPr/>
            </p:nvSpPr>
            <p:spPr bwMode="auto">
              <a:xfrm>
                <a:off x="3541861" y="4365104"/>
                <a:ext cx="327042" cy="215444"/>
              </a:xfrm>
              <a:prstGeom prst="rect">
                <a:avLst/>
              </a:prstGeom>
              <a:solidFill>
                <a:schemeClr val="bg1"/>
              </a:solidFill>
              <a:ln w="9525">
                <a:noFill/>
                <a:miter lim="800000"/>
                <a:headEnd/>
                <a:tailEnd/>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cs typeface="Times New Roman" pitchFamily="18" charset="0"/>
                        </a:rPr>
                        <m:t>𝑞𝑎</m:t>
                      </m:r>
                    </m:oMath>
                  </m:oMathPara>
                </a14:m>
                <a:endParaRPr lang="en-TW" sz="1400" dirty="0">
                  <a:latin typeface="Times New Roman" pitchFamily="18" charset="0"/>
                  <a:cs typeface="Times New Roman" pitchFamily="18" charset="0"/>
                </a:endParaRPr>
              </a:p>
            </p:txBody>
          </p:sp>
        </mc:Choice>
        <mc:Fallback xmlns="">
          <p:sp>
            <p:nvSpPr>
              <p:cNvPr id="17" name="TextBox 16">
                <a:extLst>
                  <a:ext uri="{FF2B5EF4-FFF2-40B4-BE49-F238E27FC236}">
                    <a16:creationId xmlns:a16="http://schemas.microsoft.com/office/drawing/2014/main" id="{55BE9ED9-94A2-1B51-E91D-5647B29408C7}"/>
                  </a:ext>
                </a:extLst>
              </p:cNvPr>
              <p:cNvSpPr txBox="1">
                <a:spLocks noRot="1" noChangeAspect="1" noMove="1" noResize="1" noEditPoints="1" noAdjustHandles="1" noChangeArrowheads="1" noChangeShapeType="1" noTextEdit="1"/>
              </p:cNvSpPr>
              <p:nvPr/>
            </p:nvSpPr>
            <p:spPr bwMode="auto">
              <a:xfrm>
                <a:off x="3541861" y="4365104"/>
                <a:ext cx="327042" cy="215444"/>
              </a:xfrm>
              <a:prstGeom prst="rect">
                <a:avLst/>
              </a:prstGeom>
              <a:blipFill>
                <a:blip r:embed="rId5"/>
                <a:stretch>
                  <a:fillRect b="-27778"/>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2554541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96CBB3-14FA-B426-D942-4047EBFF2F65}"/>
              </a:ext>
            </a:extLst>
          </p:cNvPr>
          <p:cNvPicPr>
            <a:picLocks noChangeAspect="1"/>
          </p:cNvPicPr>
          <p:nvPr/>
        </p:nvPicPr>
        <p:blipFill>
          <a:blip r:embed="rId2"/>
          <a:stretch>
            <a:fillRect/>
          </a:stretch>
        </p:blipFill>
        <p:spPr>
          <a:xfrm>
            <a:off x="323528" y="260648"/>
            <a:ext cx="6286500" cy="4394200"/>
          </a:xfrm>
          <a:prstGeom prst="rect">
            <a:avLst/>
          </a:prstGeom>
        </p:spPr>
      </p:pic>
      <p:pic>
        <p:nvPicPr>
          <p:cNvPr id="3" name="Picture 2">
            <a:extLst>
              <a:ext uri="{FF2B5EF4-FFF2-40B4-BE49-F238E27FC236}">
                <a16:creationId xmlns:a16="http://schemas.microsoft.com/office/drawing/2014/main" id="{013D5200-176E-9E8F-7884-080B89272719}"/>
              </a:ext>
            </a:extLst>
          </p:cNvPr>
          <p:cNvPicPr>
            <a:picLocks noChangeAspect="1"/>
          </p:cNvPicPr>
          <p:nvPr/>
        </p:nvPicPr>
        <p:blipFill>
          <a:blip r:embed="rId3"/>
          <a:stretch>
            <a:fillRect/>
          </a:stretch>
        </p:blipFill>
        <p:spPr>
          <a:xfrm>
            <a:off x="4021638" y="2004853"/>
            <a:ext cx="4773749" cy="4615284"/>
          </a:xfrm>
          <a:prstGeom prst="rect">
            <a:avLst/>
          </a:prstGeom>
        </p:spPr>
      </p:pic>
    </p:spTree>
    <p:extLst>
      <p:ext uri="{BB962C8B-B14F-4D97-AF65-F5344CB8AC3E}">
        <p14:creationId xmlns:p14="http://schemas.microsoft.com/office/powerpoint/2010/main" val="3597505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Z:\Dropbox\Documents\課程\Young\Chapter42\A_Images\A_Figures_and_Photos\42_1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r="67841"/>
          <a:stretch/>
        </p:blipFill>
        <p:spPr bwMode="auto">
          <a:xfrm>
            <a:off x="784341" y="1970406"/>
            <a:ext cx="2640933" cy="3060467"/>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bwMode="auto">
          <a:xfrm>
            <a:off x="749584" y="322175"/>
            <a:ext cx="7676091"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如果電子恰好填滿一個能帶（</a:t>
            </a:r>
            <a:r>
              <a:rPr lang="en-US" altLang="zh-TW" sz="1800" dirty="0">
                <a:latin typeface="Times New Roman" panose="02020603050405020304" pitchFamily="18" charset="0"/>
                <a:cs typeface="Times New Roman" panose="02020603050405020304" pitchFamily="18" charset="0"/>
              </a:rPr>
              <a:t>Valence</a:t>
            </a:r>
            <a:r>
              <a:rPr lang="zh-TW" altLang="en-US" sz="1800" dirty="0"/>
              <a:t>），這些能帶中的電子無處可去！</a:t>
            </a:r>
          </a:p>
        </p:txBody>
      </p:sp>
      <p:sp>
        <p:nvSpPr>
          <p:cNvPr id="5" name="文字方塊 4"/>
          <p:cNvSpPr txBox="1"/>
          <p:nvPr/>
        </p:nvSpPr>
        <p:spPr bwMode="auto">
          <a:xfrm>
            <a:off x="749584" y="1109824"/>
            <a:ext cx="8046654"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如此電子即使不再被束縛於單一原子旁，但</a:t>
            </a:r>
            <a:r>
              <a:rPr lang="zh-TW" altLang="en-US" dirty="0"/>
              <a:t>也不是機動的</a:t>
            </a:r>
            <a:r>
              <a:rPr lang="zh-TW" altLang="en-US" sz="1800" dirty="0"/>
              <a:t>。</a:t>
            </a:r>
          </a:p>
        </p:txBody>
      </p:sp>
      <p:pic>
        <p:nvPicPr>
          <p:cNvPr id="6" name="Picture 2" descr="Z:\Dropbox\Documents\課程\Young\Chapter42\A_Images\A_Figures_and_Photos\42_1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l="70228" r="-2387"/>
          <a:stretch/>
        </p:blipFill>
        <p:spPr bwMode="auto">
          <a:xfrm>
            <a:off x="4550084" y="1978120"/>
            <a:ext cx="2640933" cy="3060467"/>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5"/>
          <p:cNvSpPr txBox="1">
            <a:spLocks noChangeArrowheads="1"/>
          </p:cNvSpPr>
          <p:nvPr/>
        </p:nvSpPr>
        <p:spPr bwMode="auto">
          <a:xfrm>
            <a:off x="784340" y="5094928"/>
            <a:ext cx="81662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但如果電子未填滿能帶</a:t>
            </a:r>
            <a:r>
              <a:rPr lang="en-US" altLang="zh-TW" sz="1800" dirty="0"/>
              <a:t>(</a:t>
            </a:r>
            <a:r>
              <a:rPr lang="zh-TW" altLang="en-US" sz="1800" dirty="0"/>
              <a:t>稱</a:t>
            </a:r>
            <a:r>
              <a:rPr lang="en-US" altLang="zh-TW" sz="1800" dirty="0"/>
              <a:t>Conduction)</a:t>
            </a:r>
            <a:r>
              <a:rPr lang="zh-TW" altLang="en-US" sz="1800" dirty="0"/>
              <a:t>，未滿能帶內的電子很容易改變狀態。</a:t>
            </a:r>
          </a:p>
        </p:txBody>
      </p:sp>
      <p:sp>
        <p:nvSpPr>
          <p:cNvPr id="8" name="文字方塊 7"/>
          <p:cNvSpPr txBox="1"/>
          <p:nvPr/>
        </p:nvSpPr>
        <p:spPr bwMode="auto">
          <a:xfrm>
            <a:off x="749584" y="5891735"/>
            <a:ext cx="8258098"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這些電子非常機動而自由，稱為導電電子。這樣的固體就可以導電，就是導體。</a:t>
            </a:r>
          </a:p>
        </p:txBody>
      </p:sp>
      <p:sp>
        <p:nvSpPr>
          <p:cNvPr id="4" name="文字方塊 3"/>
          <p:cNvSpPr txBox="1"/>
          <p:nvPr/>
        </p:nvSpPr>
        <p:spPr bwMode="auto">
          <a:xfrm>
            <a:off x="778398" y="5487546"/>
            <a:ext cx="5760640" cy="369332"/>
          </a:xfrm>
          <a:prstGeom prst="rect">
            <a:avLst/>
          </a:prstGeom>
          <a:noFill/>
          <a:ln w="9525">
            <a:noFill/>
            <a:miter lim="800000"/>
            <a:headEnd/>
            <a:tailEnd/>
          </a:ln>
        </p:spPr>
        <p:txBody>
          <a:bodyPr wrap="square" rtlCol="0">
            <a:spAutoFit/>
          </a:bodyPr>
          <a:lstStyle/>
          <a:p>
            <a:pPr>
              <a:spcBef>
                <a:spcPct val="50000"/>
              </a:spcBef>
            </a:pPr>
            <a:r>
              <a:rPr lang="zh-TW" altLang="en-US" sz="1800" dirty="0"/>
              <a:t>只要些許能量就能讓它激發到</a:t>
            </a:r>
            <a:r>
              <a:rPr lang="zh-TW" altLang="en-US" dirty="0"/>
              <a:t>較高的</a:t>
            </a:r>
            <a:r>
              <a:rPr lang="zh-TW" altLang="en-US" sz="1800" dirty="0"/>
              <a:t>能態。</a:t>
            </a:r>
          </a:p>
        </p:txBody>
      </p:sp>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7248BCDA-8619-B94D-AA8F-2CA94390E584}"/>
                  </a:ext>
                </a:extLst>
              </p:cNvPr>
              <p:cNvSpPr txBox="1"/>
              <p:nvPr/>
            </p:nvSpPr>
            <p:spPr bwMode="auto">
              <a:xfrm>
                <a:off x="2744193" y="3942453"/>
                <a:ext cx="708399" cy="369332"/>
              </a:xfrm>
              <a:prstGeom prst="rect">
                <a:avLst/>
              </a:prstGeom>
              <a:no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i="1" smtClean="0">
                          <a:latin typeface="Cambria Math" panose="02040503050406030204" pitchFamily="18" charset="0"/>
                          <a:ea typeface="Cambria Math" panose="02040503050406030204" pitchFamily="18" charset="0"/>
                        </a:rPr>
                        <m:t>&gt;</m:t>
                      </m:r>
                      <m:r>
                        <a:rPr kumimoji="1" lang="en-US" altLang="zh-TW" sz="1800" b="0" i="1" smtClean="0">
                          <a:latin typeface="Cambria Math" panose="02040503050406030204" pitchFamily="18" charset="0"/>
                          <a:ea typeface="Cambria Math" panose="02040503050406030204" pitchFamily="18" charset="0"/>
                        </a:rPr>
                        <m:t>5</m:t>
                      </m:r>
                      <m:r>
                        <m:rPr>
                          <m:nor/>
                        </m:rPr>
                        <a:rPr kumimoji="1" lang="en-US" altLang="zh-TW" sz="1800" b="0" i="0" smtClean="0">
                          <a:latin typeface="Cambria Math" panose="02040503050406030204" pitchFamily="18" charset="0"/>
                          <a:ea typeface="Cambria Math" panose="02040503050406030204" pitchFamily="18" charset="0"/>
                        </a:rPr>
                        <m:t>eV</m:t>
                      </m:r>
                    </m:oMath>
                  </m:oMathPara>
                </a14:m>
                <a:endParaRPr kumimoji="1" lang="zh-TW" altLang="en-US" sz="1800" dirty="0"/>
              </a:p>
            </p:txBody>
          </p:sp>
        </mc:Choice>
        <mc:Fallback xmlns="">
          <p:sp>
            <p:nvSpPr>
              <p:cNvPr id="10" name="文字方塊 9">
                <a:extLst>
                  <a:ext uri="{FF2B5EF4-FFF2-40B4-BE49-F238E27FC236}">
                    <a16:creationId xmlns:a16="http://schemas.microsoft.com/office/drawing/2014/main" id="{7248BCDA-8619-B94D-AA8F-2CA94390E584}"/>
                  </a:ext>
                </a:extLst>
              </p:cNvPr>
              <p:cNvSpPr txBox="1">
                <a:spLocks noRot="1" noChangeAspect="1" noMove="1" noResize="1" noEditPoints="1" noAdjustHandles="1" noChangeArrowheads="1" noChangeShapeType="1" noTextEdit="1"/>
              </p:cNvSpPr>
              <p:nvPr/>
            </p:nvSpPr>
            <p:spPr bwMode="auto">
              <a:xfrm>
                <a:off x="2744193" y="3942453"/>
                <a:ext cx="708399" cy="369332"/>
              </a:xfrm>
              <a:prstGeom prst="rect">
                <a:avLst/>
              </a:prstGeom>
              <a:blipFill>
                <a:blip r:embed="rId3"/>
                <a:stretch>
                  <a:fillRect r="-10714"/>
                </a:stretch>
              </a:blipFill>
              <a:ln w="9525">
                <a:noFill/>
                <a:miter lim="800000"/>
                <a:headEnd/>
                <a:tailEnd/>
              </a:ln>
            </p:spPr>
            <p:txBody>
              <a:bodyPr/>
              <a:lstStyle/>
              <a:p>
                <a:r>
                  <a:rPr lang="en-US">
                    <a:noFill/>
                  </a:rPr>
                  <a:t> </a:t>
                </a:r>
              </a:p>
            </p:txBody>
          </p:sp>
        </mc:Fallback>
      </mc:AlternateContent>
      <p:sp>
        <p:nvSpPr>
          <p:cNvPr id="11" name="Rectangle 10">
            <a:extLst>
              <a:ext uri="{FF2B5EF4-FFF2-40B4-BE49-F238E27FC236}">
                <a16:creationId xmlns:a16="http://schemas.microsoft.com/office/drawing/2014/main" id="{ED863EE9-45A7-2F46-9AEE-20050A988D28}"/>
              </a:ext>
            </a:extLst>
          </p:cNvPr>
          <p:cNvSpPr/>
          <p:nvPr/>
        </p:nvSpPr>
        <p:spPr>
          <a:xfrm>
            <a:off x="750028" y="714550"/>
            <a:ext cx="7127525" cy="369332"/>
          </a:xfrm>
          <a:prstGeom prst="rect">
            <a:avLst/>
          </a:prstGeom>
        </p:spPr>
        <p:txBody>
          <a:bodyPr wrap="square">
            <a:spAutoFit/>
          </a:bodyPr>
          <a:lstStyle/>
          <a:p>
            <a:r>
              <a:rPr lang="zh-TW" altLang="en-US" sz="1800" dirty="0"/>
              <a:t>如同單一原子內的電子，需要很大能量才能克服間隙，改變狀態。</a:t>
            </a:r>
            <a:endParaRPr lang="en-TW" sz="1800" dirty="0"/>
          </a:p>
        </p:txBody>
      </p:sp>
      <p:sp>
        <p:nvSpPr>
          <p:cNvPr id="9" name="TextBox 8">
            <a:extLst>
              <a:ext uri="{FF2B5EF4-FFF2-40B4-BE49-F238E27FC236}">
                <a16:creationId xmlns:a16="http://schemas.microsoft.com/office/drawing/2014/main" id="{4425E3AA-D6E1-099D-6E7B-B19521C6C74D}"/>
              </a:ext>
            </a:extLst>
          </p:cNvPr>
          <p:cNvSpPr txBox="1"/>
          <p:nvPr/>
        </p:nvSpPr>
        <p:spPr bwMode="auto">
          <a:xfrm>
            <a:off x="749584" y="1502442"/>
            <a:ext cx="4572000" cy="369332"/>
          </a:xfrm>
          <a:prstGeom prst="rect">
            <a:avLst/>
          </a:prstGeom>
          <a:noFill/>
          <a:ln w="9525">
            <a:noFill/>
            <a:miter lim="800000"/>
            <a:headEnd/>
            <a:tailEnd/>
          </a:ln>
        </p:spPr>
        <p:txBody>
          <a:bodyPr wrap="square">
            <a:spAutoFit/>
          </a:bodyPr>
          <a:lstStyle/>
          <a:p>
            <a:r>
              <a:rPr lang="zh-TW" altLang="en-US" sz="1800" dirty="0"/>
              <a:t>這樣的固體無法導電，是絕緣體。</a:t>
            </a:r>
            <a:endParaRPr lang="en-US" dirty="0"/>
          </a:p>
        </p:txBody>
      </p:sp>
      <p:sp>
        <p:nvSpPr>
          <p:cNvPr id="2" name="TextBox 1">
            <a:extLst>
              <a:ext uri="{FF2B5EF4-FFF2-40B4-BE49-F238E27FC236}">
                <a16:creationId xmlns:a16="http://schemas.microsoft.com/office/drawing/2014/main" id="{7E721D2E-6F73-DA8B-6E0D-E01F866E7C15}"/>
              </a:ext>
            </a:extLst>
          </p:cNvPr>
          <p:cNvSpPr txBox="1"/>
          <p:nvPr/>
        </p:nvSpPr>
        <p:spPr bwMode="auto">
          <a:xfrm>
            <a:off x="749584" y="6313551"/>
            <a:ext cx="6480720" cy="369332"/>
          </a:xfrm>
          <a:prstGeom prst="rect">
            <a:avLst/>
          </a:prstGeom>
          <a:noFill/>
          <a:ln w="9525">
            <a:noFill/>
            <a:miter lim="800000"/>
            <a:headEnd/>
            <a:tailEnd/>
          </a:ln>
        </p:spPr>
        <p:txBody>
          <a:bodyPr wrap="square" rtlCol="0">
            <a:spAutoFit/>
          </a:bodyPr>
          <a:lstStyle/>
          <a:p>
            <a:r>
              <a:rPr lang="en-US" dirty="0" err="1">
                <a:solidFill>
                  <a:srgbClr val="FF0000"/>
                </a:solidFill>
                <a:latin typeface="Times New Roman" pitchFamily="18" charset="0"/>
                <a:cs typeface="Times New Roman" pitchFamily="18" charset="0"/>
              </a:rPr>
              <a:t>於是連續卻有間隙的能帶energy</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band是固體導電性的關鍵</a:t>
            </a:r>
            <a:r>
              <a:rPr lang="en-US"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99648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4"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10;&#10;Description automatically generated">
            <a:extLst>
              <a:ext uri="{FF2B5EF4-FFF2-40B4-BE49-F238E27FC236}">
                <a16:creationId xmlns:a16="http://schemas.microsoft.com/office/drawing/2014/main" id="{B05BF6BB-D032-C74A-8B60-27DB37A11D72}"/>
              </a:ext>
            </a:extLst>
          </p:cNvPr>
          <p:cNvPicPr>
            <a:picLocks noChangeAspect="1"/>
          </p:cNvPicPr>
          <p:nvPr/>
        </p:nvPicPr>
        <p:blipFill rotWithShape="1">
          <a:blip r:embed="rId2">
            <a:extLst>
              <a:ext uri="{28A0092B-C50C-407E-A947-70E740481C1C}">
                <a14:useLocalDpi xmlns:a14="http://schemas.microsoft.com/office/drawing/2010/main" val="0"/>
              </a:ext>
            </a:extLst>
          </a:blip>
          <a:srcRect t="49646"/>
          <a:stretch/>
        </p:blipFill>
        <p:spPr>
          <a:xfrm>
            <a:off x="4562969" y="3933056"/>
            <a:ext cx="4051931" cy="1944216"/>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9A20F693-BF84-6943-BB2A-E56B152475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143" y="1080120"/>
            <a:ext cx="3312368" cy="1388040"/>
          </a:xfrm>
          <a:prstGeom prst="rect">
            <a:avLst/>
          </a:prstGeom>
        </p:spPr>
      </p:pic>
      <p:pic>
        <p:nvPicPr>
          <p:cNvPr id="5" name="Picture 4" descr="Diagram&#10;&#10;Description automatically generated">
            <a:extLst>
              <a:ext uri="{FF2B5EF4-FFF2-40B4-BE49-F238E27FC236}">
                <a16:creationId xmlns:a16="http://schemas.microsoft.com/office/drawing/2014/main" id="{225C9945-912D-9141-AD21-E485BE2DCA00}"/>
              </a:ext>
            </a:extLst>
          </p:cNvPr>
          <p:cNvPicPr>
            <a:picLocks noChangeAspect="1"/>
          </p:cNvPicPr>
          <p:nvPr/>
        </p:nvPicPr>
        <p:blipFill rotWithShape="1">
          <a:blip r:embed="rId2">
            <a:extLst>
              <a:ext uri="{28A0092B-C50C-407E-A947-70E740481C1C}">
                <a14:useLocalDpi xmlns:a14="http://schemas.microsoft.com/office/drawing/2010/main" val="0"/>
              </a:ext>
            </a:extLst>
          </a:blip>
          <a:srcRect b="50354"/>
          <a:stretch/>
        </p:blipFill>
        <p:spPr>
          <a:xfrm>
            <a:off x="4562970" y="1080120"/>
            <a:ext cx="4051931" cy="1916832"/>
          </a:xfrm>
          <a:prstGeom prst="rect">
            <a:avLst/>
          </a:prstGeom>
        </p:spPr>
      </p:pic>
      <p:sp>
        <p:nvSpPr>
          <p:cNvPr id="6" name="TextBox 5">
            <a:extLst>
              <a:ext uri="{FF2B5EF4-FFF2-40B4-BE49-F238E27FC236}">
                <a16:creationId xmlns:a16="http://schemas.microsoft.com/office/drawing/2014/main" id="{C3D560E3-604C-1342-9F8F-EF931CE81B1D}"/>
              </a:ext>
            </a:extLst>
          </p:cNvPr>
          <p:cNvSpPr txBox="1"/>
          <p:nvPr/>
        </p:nvSpPr>
        <p:spPr bwMode="auto">
          <a:xfrm>
            <a:off x="1551021" y="5995183"/>
            <a:ext cx="1224136" cy="369332"/>
          </a:xfrm>
          <a:prstGeom prst="rect">
            <a:avLst/>
          </a:prstGeom>
          <a:noFill/>
          <a:ln w="9525">
            <a:noFill/>
            <a:miter lim="800000"/>
            <a:headEnd/>
            <a:tailEnd/>
          </a:ln>
        </p:spPr>
        <p:txBody>
          <a:bodyPr wrap="square" rtlCol="0">
            <a:spAutoFit/>
          </a:bodyPr>
          <a:lstStyle/>
          <a:p>
            <a:pPr>
              <a:spcBef>
                <a:spcPct val="50000"/>
              </a:spcBef>
            </a:pPr>
            <a:r>
              <a:rPr lang="en-GB" sz="1800" dirty="0" err="1"/>
              <a:t>未加電壓</a:t>
            </a:r>
            <a:endParaRPr lang="en-TW" sz="1800" dirty="0"/>
          </a:p>
        </p:txBody>
      </p:sp>
      <p:sp>
        <p:nvSpPr>
          <p:cNvPr id="7" name="TextBox 6">
            <a:extLst>
              <a:ext uri="{FF2B5EF4-FFF2-40B4-BE49-F238E27FC236}">
                <a16:creationId xmlns:a16="http://schemas.microsoft.com/office/drawing/2014/main" id="{759D2A82-D7AE-B647-8A8D-AFBE34A5E3C8}"/>
              </a:ext>
            </a:extLst>
          </p:cNvPr>
          <p:cNvSpPr txBox="1"/>
          <p:nvPr/>
        </p:nvSpPr>
        <p:spPr bwMode="auto">
          <a:xfrm>
            <a:off x="6159533" y="6035665"/>
            <a:ext cx="1224136" cy="369332"/>
          </a:xfrm>
          <a:prstGeom prst="rect">
            <a:avLst/>
          </a:prstGeom>
          <a:noFill/>
          <a:ln w="9525">
            <a:noFill/>
            <a:miter lim="800000"/>
            <a:headEnd/>
            <a:tailEnd/>
          </a:ln>
        </p:spPr>
        <p:txBody>
          <a:bodyPr wrap="square" rtlCol="0">
            <a:spAutoFit/>
          </a:bodyPr>
          <a:lstStyle/>
          <a:p>
            <a:pPr>
              <a:spcBef>
                <a:spcPct val="50000"/>
              </a:spcBef>
            </a:pPr>
            <a:r>
              <a:rPr lang="en-GB" sz="1800" dirty="0" err="1"/>
              <a:t>加電壓</a:t>
            </a:r>
            <a:endParaRPr lang="en-TW" sz="1800" dirty="0"/>
          </a:p>
        </p:txBody>
      </p:sp>
      <p:sp>
        <p:nvSpPr>
          <p:cNvPr id="8" name="TextBox 7">
            <a:extLst>
              <a:ext uri="{FF2B5EF4-FFF2-40B4-BE49-F238E27FC236}">
                <a16:creationId xmlns:a16="http://schemas.microsoft.com/office/drawing/2014/main" id="{7E6B3E22-500A-F448-BAC2-453F9163F410}"/>
              </a:ext>
            </a:extLst>
          </p:cNvPr>
          <p:cNvSpPr txBox="1"/>
          <p:nvPr/>
        </p:nvSpPr>
        <p:spPr bwMode="auto">
          <a:xfrm>
            <a:off x="7884367" y="1700808"/>
            <a:ext cx="730533" cy="369332"/>
          </a:xfrm>
          <a:prstGeom prst="rect">
            <a:avLst/>
          </a:prstGeom>
          <a:noFill/>
          <a:ln w="9525">
            <a:noFill/>
            <a:miter lim="800000"/>
            <a:headEnd/>
            <a:tailEnd/>
          </a:ln>
        </p:spPr>
        <p:txBody>
          <a:bodyPr wrap="square" rtlCol="0">
            <a:spAutoFit/>
          </a:bodyPr>
          <a:lstStyle/>
          <a:p>
            <a:pPr>
              <a:spcBef>
                <a:spcPct val="50000"/>
              </a:spcBef>
            </a:pPr>
            <a:r>
              <a:rPr lang="en-TW" sz="1800" dirty="0"/>
              <a:t>導體</a:t>
            </a:r>
          </a:p>
        </p:txBody>
      </p:sp>
      <p:sp>
        <p:nvSpPr>
          <p:cNvPr id="9" name="TextBox 8">
            <a:extLst>
              <a:ext uri="{FF2B5EF4-FFF2-40B4-BE49-F238E27FC236}">
                <a16:creationId xmlns:a16="http://schemas.microsoft.com/office/drawing/2014/main" id="{A678FC65-F565-9D4B-B2F9-268F9DD9AA8B}"/>
              </a:ext>
            </a:extLst>
          </p:cNvPr>
          <p:cNvSpPr txBox="1"/>
          <p:nvPr/>
        </p:nvSpPr>
        <p:spPr bwMode="auto">
          <a:xfrm>
            <a:off x="7761519" y="4915063"/>
            <a:ext cx="982942" cy="369332"/>
          </a:xfrm>
          <a:prstGeom prst="rect">
            <a:avLst/>
          </a:prstGeom>
          <a:noFill/>
          <a:ln w="9525">
            <a:noFill/>
            <a:miter lim="800000"/>
            <a:headEnd/>
            <a:tailEnd/>
          </a:ln>
        </p:spPr>
        <p:txBody>
          <a:bodyPr wrap="square" rtlCol="0">
            <a:spAutoFit/>
          </a:bodyPr>
          <a:lstStyle/>
          <a:p>
            <a:pPr>
              <a:spcBef>
                <a:spcPct val="50000"/>
              </a:spcBef>
            </a:pPr>
            <a:r>
              <a:rPr lang="en-TW" sz="1800" dirty="0"/>
              <a:t>絕緣體</a:t>
            </a:r>
          </a:p>
        </p:txBody>
      </p:sp>
    </p:spTree>
    <p:extLst>
      <p:ext uri="{BB962C8B-B14F-4D97-AF65-F5344CB8AC3E}">
        <p14:creationId xmlns:p14="http://schemas.microsoft.com/office/powerpoint/2010/main" val="3764580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D2853D-3FEE-8366-FD8B-5027E498C57F}"/>
              </a:ext>
            </a:extLst>
          </p:cNvPr>
          <p:cNvSpPr txBox="1"/>
          <p:nvPr/>
        </p:nvSpPr>
        <p:spPr bwMode="auto">
          <a:xfrm>
            <a:off x="3717032" y="2420888"/>
            <a:ext cx="1709936" cy="369332"/>
          </a:xfrm>
          <a:prstGeom prst="rect">
            <a:avLst/>
          </a:prstGeom>
          <a:noFill/>
          <a:ln w="9525">
            <a:noFill/>
            <a:miter lim="800000"/>
            <a:headEnd/>
            <a:tailEnd/>
          </a:ln>
        </p:spPr>
        <p:txBody>
          <a:bodyPr wrap="square">
            <a:spAutoFit/>
          </a:bodyPr>
          <a:lstStyle/>
          <a:p>
            <a:r>
              <a:rPr lang="zh-TW" altLang="en-US" sz="1800" dirty="0">
                <a:solidFill>
                  <a:srgbClr val="FF0000"/>
                </a:solidFill>
                <a:latin typeface="Arial" charset="0"/>
              </a:rPr>
              <a:t>自由電子模型</a:t>
            </a:r>
            <a:endParaRPr lang="en-US" dirty="0"/>
          </a:p>
        </p:txBody>
      </p:sp>
    </p:spTree>
    <p:extLst>
      <p:ext uri="{BB962C8B-B14F-4D97-AF65-F5344CB8AC3E}">
        <p14:creationId xmlns:p14="http://schemas.microsoft.com/office/powerpoint/2010/main" val="14472103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43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974" y="105522"/>
            <a:ext cx="2197330" cy="3744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文字方塊 6"/>
          <p:cNvSpPr txBox="1">
            <a:spLocks noChangeArrowheads="1"/>
          </p:cNvSpPr>
          <p:nvPr/>
        </p:nvSpPr>
        <p:spPr bwMode="auto">
          <a:xfrm>
            <a:off x="827584" y="3923029"/>
            <a:ext cx="78572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在未填滿的能帶內的電子能態，感覺就像原子能態中的連續能量自由態！</a:t>
            </a:r>
          </a:p>
        </p:txBody>
      </p:sp>
      <p:pic>
        <p:nvPicPr>
          <p:cNvPr id="13320" name="Picture 5" descr="F39_18"/>
          <p:cNvPicPr>
            <a:picLocks noChangeAspect="1" noChangeArrowheads="1"/>
          </p:cNvPicPr>
          <p:nvPr/>
        </p:nvPicPr>
        <p:blipFill>
          <a:blip r:embed="rId3">
            <a:extLst>
              <a:ext uri="{28A0092B-C50C-407E-A947-70E740481C1C}">
                <a14:useLocalDpi xmlns:a14="http://schemas.microsoft.com/office/drawing/2010/main" val="0"/>
              </a:ext>
            </a:extLst>
          </a:blip>
          <a:srcRect r="17206" b="4970"/>
          <a:stretch>
            <a:fillRect/>
          </a:stretch>
        </p:blipFill>
        <p:spPr bwMode="auto">
          <a:xfrm>
            <a:off x="4026453" y="1268760"/>
            <a:ext cx="1764783" cy="258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Line 5"/>
          <p:cNvSpPr>
            <a:spLocks noChangeShapeType="1"/>
          </p:cNvSpPr>
          <p:nvPr/>
        </p:nvSpPr>
        <p:spPr bwMode="auto">
          <a:xfrm flipH="1">
            <a:off x="3123600" y="1484784"/>
            <a:ext cx="1368151" cy="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 name="文字方塊 1"/>
          <p:cNvSpPr txBox="1"/>
          <p:nvPr/>
        </p:nvSpPr>
        <p:spPr bwMode="auto">
          <a:xfrm>
            <a:off x="827584" y="4365104"/>
            <a:ext cx="7857292" cy="369332"/>
          </a:xfrm>
          <a:prstGeom prst="rect">
            <a:avLst/>
          </a:prstGeom>
          <a:noFill/>
          <a:ln w="9525">
            <a:noFill/>
            <a:miter lim="800000"/>
            <a:headEnd/>
            <a:tailEnd/>
          </a:ln>
        </p:spPr>
        <p:txBody>
          <a:bodyPr wrap="square" rtlCol="0">
            <a:spAutoFit/>
          </a:bodyPr>
          <a:lstStyle/>
          <a:p>
            <a:pPr>
              <a:spcBef>
                <a:spcPct val="50000"/>
              </a:spcBef>
            </a:pPr>
            <a:r>
              <a:rPr lang="zh-TW" altLang="en-US" sz="1800" dirty="0"/>
              <a:t>可以證明這些電子在固體內完全自由移動</a:t>
            </a:r>
            <a:r>
              <a:rPr lang="zh-TW" altLang="en-US" dirty="0"/>
              <a:t>，等效於</a:t>
            </a:r>
            <a:r>
              <a:rPr lang="zh-TW" altLang="en-US" sz="1800" dirty="0"/>
              <a:t>沒有原子核晶格存在一般。</a:t>
            </a:r>
          </a:p>
        </p:txBody>
      </p:sp>
      <p:sp>
        <p:nvSpPr>
          <p:cNvPr id="3" name="矩形 2"/>
          <p:cNvSpPr/>
          <p:nvPr/>
        </p:nvSpPr>
        <p:spPr>
          <a:xfrm>
            <a:off x="853021" y="4833780"/>
            <a:ext cx="2954655" cy="369332"/>
          </a:xfrm>
          <a:prstGeom prst="rect">
            <a:avLst/>
          </a:prstGeom>
        </p:spPr>
        <p:txBody>
          <a:bodyPr wrap="none">
            <a:spAutoFit/>
          </a:bodyPr>
          <a:lstStyle/>
          <a:p>
            <a:r>
              <a:rPr lang="zh-TW" altLang="en-US" sz="1800" dirty="0"/>
              <a:t>就如同氣體中的分子一樣！</a:t>
            </a:r>
          </a:p>
        </p:txBody>
      </p:sp>
      <p:pic>
        <p:nvPicPr>
          <p:cNvPr id="9" name="Picture 8" descr="File:Translational motion.gif">
            <a:hlinkClick r:id="rId4"/>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95707" y="4833780"/>
            <a:ext cx="1771269" cy="155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B440577F-252F-B345-91A6-F76182D3B5E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6176" y="995270"/>
            <a:ext cx="1799801" cy="2850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4334E90B-439A-A45F-FF80-BE7FADD25C04}"/>
              </a:ext>
            </a:extLst>
          </p:cNvPr>
          <p:cNvSpPr txBox="1"/>
          <p:nvPr/>
        </p:nvSpPr>
        <p:spPr bwMode="auto">
          <a:xfrm>
            <a:off x="922509" y="6386593"/>
            <a:ext cx="7033468" cy="369332"/>
          </a:xfrm>
          <a:prstGeom prst="rect">
            <a:avLst/>
          </a:prstGeom>
          <a:noFill/>
          <a:ln w="9525">
            <a:noFill/>
            <a:miter lim="800000"/>
            <a:headEnd/>
            <a:tailEnd/>
          </a:ln>
        </p:spPr>
        <p:txBody>
          <a:bodyPr wrap="square" rtlCol="0">
            <a:spAutoFit/>
          </a:bodyPr>
          <a:lstStyle/>
          <a:p>
            <a:r>
              <a:rPr lang="en-US" dirty="0" err="1">
                <a:solidFill>
                  <a:srgbClr val="FF0000"/>
                </a:solidFill>
                <a:latin typeface="Times New Roman" pitchFamily="18" charset="0"/>
                <a:cs typeface="Times New Roman" pitchFamily="18" charset="0"/>
              </a:rPr>
              <a:t>若是完美的晶格，這樣的電子不會被反彈，而且自由自在</a:t>
            </a:r>
            <a:r>
              <a:rPr lang="en-US"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18483715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文字方塊 1"/>
          <p:cNvSpPr txBox="1">
            <a:spLocks noChangeArrowheads="1"/>
          </p:cNvSpPr>
          <p:nvPr/>
        </p:nvSpPr>
        <p:spPr bwMode="auto">
          <a:xfrm>
            <a:off x="1029621" y="3786298"/>
            <a:ext cx="63304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latin typeface="Arial" charset="0"/>
              </a:rPr>
              <a:t>這就稱為</a:t>
            </a:r>
            <a:r>
              <a:rPr lang="zh-TW" altLang="en-US" sz="1800" dirty="0">
                <a:solidFill>
                  <a:srgbClr val="FF0000"/>
                </a:solidFill>
                <a:latin typeface="Arial" charset="0"/>
              </a:rPr>
              <a:t>自由電子模型</a:t>
            </a:r>
            <a:r>
              <a:rPr lang="zh-TW" altLang="en-US" sz="1800" dirty="0">
                <a:latin typeface="Arial" charset="0"/>
              </a:rPr>
              <a:t>。</a:t>
            </a:r>
          </a:p>
        </p:txBody>
      </p:sp>
      <p:pic>
        <p:nvPicPr>
          <p:cNvPr id="14340" name="圖片 3" descr="heat4.jpg"/>
          <p:cNvPicPr>
            <a:picLocks noChangeAspect="1"/>
          </p:cNvPicPr>
          <p:nvPr/>
        </p:nvPicPr>
        <p:blipFill>
          <a:blip r:embed="rId2">
            <a:extLst>
              <a:ext uri="{28A0092B-C50C-407E-A947-70E740481C1C}">
                <a14:useLocalDpi xmlns:a14="http://schemas.microsoft.com/office/drawing/2010/main" val="0"/>
              </a:ext>
            </a:extLst>
          </a:blip>
          <a:srcRect l="68333" t="14130" r="4167" b="9572"/>
          <a:stretch>
            <a:fillRect/>
          </a:stretch>
        </p:blipFill>
        <p:spPr bwMode="auto">
          <a:xfrm>
            <a:off x="1149588" y="991322"/>
            <a:ext cx="32591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文字方塊 5"/>
          <p:cNvSpPr txBox="1">
            <a:spLocks noChangeArrowheads="1"/>
          </p:cNvSpPr>
          <p:nvPr/>
        </p:nvSpPr>
        <p:spPr bwMode="auto">
          <a:xfrm>
            <a:off x="1043608" y="4241602"/>
            <a:ext cx="69254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電子在導體中是如氣體分子般混亂地運動！</a:t>
            </a:r>
          </a:p>
        </p:txBody>
      </p:sp>
      <p:sp>
        <p:nvSpPr>
          <p:cNvPr id="2" name="文字方塊 1"/>
          <p:cNvSpPr txBox="1"/>
          <p:nvPr/>
        </p:nvSpPr>
        <p:spPr bwMode="auto">
          <a:xfrm>
            <a:off x="1029621" y="4696907"/>
            <a:ext cx="7530572" cy="369332"/>
          </a:xfrm>
          <a:prstGeom prst="rect">
            <a:avLst/>
          </a:prstGeom>
          <a:noFill/>
          <a:ln w="9525">
            <a:noFill/>
            <a:miter lim="800000"/>
            <a:headEnd/>
            <a:tailEnd/>
          </a:ln>
        </p:spPr>
        <p:txBody>
          <a:bodyPr wrap="square" rtlCol="0">
            <a:spAutoFit/>
          </a:bodyPr>
          <a:lstStyle/>
          <a:p>
            <a:pPr>
              <a:spcBef>
                <a:spcPct val="50000"/>
              </a:spcBef>
            </a:pPr>
            <a:r>
              <a:rPr lang="zh-TW" altLang="en-US" sz="1800" dirty="0"/>
              <a:t>有時</a:t>
            </a:r>
            <a:r>
              <a:rPr lang="zh-TW" altLang="en-US" dirty="0"/>
              <a:t>又</a:t>
            </a:r>
            <a:r>
              <a:rPr lang="zh-TW" altLang="en-US" sz="1800" dirty="0"/>
              <a:t>稱為</a:t>
            </a:r>
            <a:r>
              <a:rPr lang="zh-TW" altLang="en-US" sz="1800" dirty="0">
                <a:solidFill>
                  <a:srgbClr val="FF0000"/>
                </a:solidFill>
              </a:rPr>
              <a:t>無交互作用的理想電子氣體</a:t>
            </a:r>
            <a:r>
              <a:rPr lang="zh-TW" altLang="en-US" sz="1800" dirty="0"/>
              <a:t>。</a:t>
            </a:r>
          </a:p>
        </p:txBody>
      </p:sp>
      <p:pic>
        <p:nvPicPr>
          <p:cNvPr id="10" name="Picture 7" descr="C:\Users\Chia-Hung Chang\Downloads\Data\Knight\Media\Chapter31\Images\31_13Figurea-F.jpg">
            <a:extLst>
              <a:ext uri="{FF2B5EF4-FFF2-40B4-BE49-F238E27FC236}">
                <a16:creationId xmlns:a16="http://schemas.microsoft.com/office/drawing/2014/main" id="{92187742-CC69-814C-A8F5-C95EA897B1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5276" y="1014326"/>
            <a:ext cx="2284996" cy="266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a:extLst>
              <a:ext uri="{FF2B5EF4-FFF2-40B4-BE49-F238E27FC236}">
                <a16:creationId xmlns:a16="http://schemas.microsoft.com/office/drawing/2014/main" id="{CE7DDA64-26A0-824F-8A6F-00731C90A835}"/>
              </a:ext>
            </a:extLst>
          </p:cNvPr>
          <p:cNvSpPr txBox="1"/>
          <p:nvPr/>
        </p:nvSpPr>
        <p:spPr bwMode="auto">
          <a:xfrm>
            <a:off x="1043608" y="5607517"/>
            <a:ext cx="8100392" cy="369332"/>
          </a:xfrm>
          <a:prstGeom prst="rect">
            <a:avLst/>
          </a:prstGeom>
          <a:noFill/>
          <a:ln w="9525">
            <a:noFill/>
            <a:miter lim="800000"/>
            <a:headEnd/>
            <a:tailEnd/>
          </a:ln>
        </p:spPr>
        <p:txBody>
          <a:bodyPr wrap="square" rtlCol="0">
            <a:spAutoFit/>
          </a:bodyPr>
          <a:lstStyle/>
          <a:p>
            <a:pPr>
              <a:spcBef>
                <a:spcPct val="50000"/>
              </a:spcBef>
            </a:pPr>
            <a:r>
              <a:rPr kumimoji="1" lang="zh-TW" altLang="en-US" sz="1800" dirty="0"/>
              <a:t>但電子在自由運動間，會</a:t>
            </a:r>
            <a:r>
              <a:rPr lang="zh-TW" altLang="en-US" dirty="0"/>
              <a:t>與破壞週期性的雜質散射</a:t>
            </a:r>
            <a:r>
              <a:rPr kumimoji="1" lang="zh-TW" altLang="en-US" sz="1800" dirty="0"/>
              <a:t>，猶如右圖中撞到離子一般。</a:t>
            </a:r>
          </a:p>
        </p:txBody>
      </p:sp>
      <p:sp>
        <p:nvSpPr>
          <p:cNvPr id="4" name="文字方塊 3">
            <a:extLst>
              <a:ext uri="{FF2B5EF4-FFF2-40B4-BE49-F238E27FC236}">
                <a16:creationId xmlns:a16="http://schemas.microsoft.com/office/drawing/2014/main" id="{5E034197-8A9A-4734-61F2-63D8E67B7F43}"/>
              </a:ext>
            </a:extLst>
          </p:cNvPr>
          <p:cNvSpPr txBox="1"/>
          <p:nvPr/>
        </p:nvSpPr>
        <p:spPr bwMode="auto">
          <a:xfrm>
            <a:off x="882360" y="5152211"/>
            <a:ext cx="7606631" cy="369332"/>
          </a:xfrm>
          <a:prstGeom prst="rect">
            <a:avLst/>
          </a:prstGeom>
          <a:noFill/>
          <a:ln w="9525">
            <a:noFill/>
            <a:miter lim="800000"/>
            <a:headEnd/>
            <a:tailEnd/>
          </a:ln>
        </p:spPr>
        <p:txBody>
          <a:bodyPr wrap="square" rtlCol="0">
            <a:spAutoFit/>
          </a:bodyPr>
          <a:lstStyle/>
          <a:p>
            <a:pPr algn="ctr"/>
            <a:r>
              <a:rPr lang="zh-TW" altLang="en-US" dirty="0">
                <a:latin typeface="Times New Roman" pitchFamily="18" charset="0"/>
                <a:cs typeface="Times New Roman" pitchFamily="18" charset="0"/>
              </a:rPr>
              <a:t>注意是週期分布的離子使電子如同自由ㄧ般，因此右圖本質上是錯的。</a:t>
            </a:r>
          </a:p>
        </p:txBody>
      </p:sp>
    </p:spTree>
    <p:extLst>
      <p:ext uri="{BB962C8B-B14F-4D97-AF65-F5344CB8AC3E}">
        <p14:creationId xmlns:p14="http://schemas.microsoft.com/office/powerpoint/2010/main" val="1705475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273E8E-1D8C-B94A-57A7-35B5D52B87B2}"/>
              </a:ext>
            </a:extLst>
          </p:cNvPr>
          <p:cNvPicPr>
            <a:picLocks noChangeAspect="1"/>
          </p:cNvPicPr>
          <p:nvPr/>
        </p:nvPicPr>
        <p:blipFill rotWithShape="1">
          <a:blip r:embed="rId2"/>
          <a:srcRect t="43700"/>
          <a:stretch/>
        </p:blipFill>
        <p:spPr>
          <a:xfrm>
            <a:off x="683568" y="1700808"/>
            <a:ext cx="6131368" cy="4941168"/>
          </a:xfrm>
          <a:prstGeom prst="rect">
            <a:avLst/>
          </a:prstGeom>
        </p:spPr>
      </p:pic>
      <p:pic>
        <p:nvPicPr>
          <p:cNvPr id="3" name="Picture 2">
            <a:extLst>
              <a:ext uri="{FF2B5EF4-FFF2-40B4-BE49-F238E27FC236}">
                <a16:creationId xmlns:a16="http://schemas.microsoft.com/office/drawing/2014/main" id="{3654E622-0F4A-CB26-6906-55EAC5E5D9F2}"/>
              </a:ext>
            </a:extLst>
          </p:cNvPr>
          <p:cNvPicPr>
            <a:picLocks noChangeAspect="1"/>
          </p:cNvPicPr>
          <p:nvPr/>
        </p:nvPicPr>
        <p:blipFill rotWithShape="1">
          <a:blip r:embed="rId2"/>
          <a:srcRect b="85699"/>
          <a:stretch/>
        </p:blipFill>
        <p:spPr>
          <a:xfrm>
            <a:off x="971600" y="476672"/>
            <a:ext cx="5322475" cy="1089505"/>
          </a:xfrm>
          <a:prstGeom prst="rect">
            <a:avLst/>
          </a:prstGeom>
        </p:spPr>
      </p:pic>
      <p:pic>
        <p:nvPicPr>
          <p:cNvPr id="1026" name="Picture 2">
            <a:extLst>
              <a:ext uri="{FF2B5EF4-FFF2-40B4-BE49-F238E27FC236}">
                <a16:creationId xmlns:a16="http://schemas.microsoft.com/office/drawing/2014/main" id="{0017E657-3EC2-6B3E-6F0B-B0B9D43319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264" y="1700808"/>
            <a:ext cx="2007158" cy="2755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198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圖片 2" descr="afg01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832080"/>
            <a:ext cx="2967916" cy="2890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文字方塊 4"/>
          <p:cNvSpPr txBox="1">
            <a:spLocks noChangeArrowheads="1"/>
          </p:cNvSpPr>
          <p:nvPr/>
        </p:nvSpPr>
        <p:spPr bwMode="auto">
          <a:xfrm>
            <a:off x="1341321" y="5326086"/>
            <a:ext cx="71191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若是加上一個電場，所有自由電子在同一方向會多一個位移！</a:t>
            </a:r>
          </a:p>
        </p:txBody>
      </p:sp>
      <p:sp>
        <p:nvSpPr>
          <p:cNvPr id="14342" name="文字方塊 5"/>
          <p:cNvSpPr txBox="1">
            <a:spLocks noChangeArrowheads="1"/>
          </p:cNvSpPr>
          <p:nvPr/>
        </p:nvSpPr>
        <p:spPr bwMode="auto">
          <a:xfrm>
            <a:off x="1341321" y="3913402"/>
            <a:ext cx="633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即使沒有外加電場，導體中電子也</a:t>
            </a:r>
            <a:r>
              <a:rPr lang="zh-CN" altLang="en-US" sz="1800" dirty="0"/>
              <a:t>不是靜止不動的</a:t>
            </a:r>
            <a:r>
              <a:rPr lang="zh-TW" altLang="en-US" sz="1800" dirty="0"/>
              <a:t>！</a:t>
            </a:r>
          </a:p>
        </p:txBody>
      </p:sp>
      <p:sp>
        <p:nvSpPr>
          <p:cNvPr id="14343" name="文字方塊 6"/>
          <p:cNvSpPr txBox="1">
            <a:spLocks noChangeArrowheads="1"/>
          </p:cNvSpPr>
          <p:nvPr/>
        </p:nvSpPr>
        <p:spPr bwMode="auto">
          <a:xfrm>
            <a:off x="1341321" y="4765608"/>
            <a:ext cx="7263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但每一個電子的位移彼此無關，平均總位移為零！也就沒有電流。</a:t>
            </a:r>
          </a:p>
        </p:txBody>
      </p:sp>
      <p:sp>
        <p:nvSpPr>
          <p:cNvPr id="7" name="文字方塊 5">
            <a:extLst>
              <a:ext uri="{FF2B5EF4-FFF2-40B4-BE49-F238E27FC236}">
                <a16:creationId xmlns:a16="http://schemas.microsoft.com/office/drawing/2014/main" id="{CEEAF562-26CA-484C-9467-064526C65AD8}"/>
              </a:ext>
            </a:extLst>
          </p:cNvPr>
          <p:cNvSpPr txBox="1">
            <a:spLocks noChangeArrowheads="1"/>
          </p:cNvSpPr>
          <p:nvPr/>
        </p:nvSpPr>
        <p:spPr bwMode="auto">
          <a:xfrm>
            <a:off x="1341321" y="4339505"/>
            <a:ext cx="633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電子在導體中如氣體分子般混亂地移動！</a:t>
            </a:r>
          </a:p>
        </p:txBody>
      </p:sp>
      <p:sp>
        <p:nvSpPr>
          <p:cNvPr id="8" name="文字方塊 6">
            <a:extLst>
              <a:ext uri="{FF2B5EF4-FFF2-40B4-BE49-F238E27FC236}">
                <a16:creationId xmlns:a16="http://schemas.microsoft.com/office/drawing/2014/main" id="{B4D8280E-1F65-E745-892F-04A06067FD5B}"/>
              </a:ext>
            </a:extLst>
          </p:cNvPr>
          <p:cNvSpPr txBox="1">
            <a:spLocks noChangeArrowheads="1"/>
          </p:cNvSpPr>
          <p:nvPr/>
        </p:nvSpPr>
        <p:spPr bwMode="auto">
          <a:xfrm>
            <a:off x="1341321" y="5737879"/>
            <a:ext cx="7263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電子平均總位移不為零！也就產生電流。</a:t>
            </a:r>
          </a:p>
        </p:txBody>
      </p:sp>
      <p:sp>
        <p:nvSpPr>
          <p:cNvPr id="2" name="TextBox 1">
            <a:extLst>
              <a:ext uri="{FF2B5EF4-FFF2-40B4-BE49-F238E27FC236}">
                <a16:creationId xmlns:a16="http://schemas.microsoft.com/office/drawing/2014/main" id="{E5F4C2CF-8424-BD75-B429-A4B9A24463C6}"/>
              </a:ext>
            </a:extLst>
          </p:cNvPr>
          <p:cNvSpPr txBox="1"/>
          <p:nvPr/>
        </p:nvSpPr>
        <p:spPr bwMode="auto">
          <a:xfrm>
            <a:off x="1341321" y="6149672"/>
            <a:ext cx="4670839" cy="369332"/>
          </a:xfrm>
          <a:prstGeom prst="rect">
            <a:avLst/>
          </a:prstGeom>
          <a:noFill/>
          <a:ln w="9525">
            <a:noFill/>
            <a:miter lim="800000"/>
            <a:headEnd/>
            <a:tailEnd/>
          </a:ln>
        </p:spPr>
        <p:txBody>
          <a:bodyPr wrap="square" rtlCol="0">
            <a:spAutoFit/>
          </a:bodyPr>
          <a:lstStyle/>
          <a:p>
            <a:pPr>
              <a:spcBef>
                <a:spcPct val="50000"/>
              </a:spcBef>
            </a:pPr>
            <a:r>
              <a:rPr lang="en-TW" sz="1800" dirty="0"/>
              <a:t>我們可以估計電子平均動得多快！</a:t>
            </a:r>
          </a:p>
        </p:txBody>
      </p:sp>
      <p:pic>
        <p:nvPicPr>
          <p:cNvPr id="10" name="Picture 7" descr="C:\Users\Chia-Hung Chang\Downloads\Data\Knight\Media\Chapter31\Images\31_13Figurea-F.jpg">
            <a:extLst>
              <a:ext uri="{FF2B5EF4-FFF2-40B4-BE49-F238E27FC236}">
                <a16:creationId xmlns:a16="http://schemas.microsoft.com/office/drawing/2014/main" id="{BEF0DF6A-DE3D-D799-0B5F-1B69749FCC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338996"/>
            <a:ext cx="2933700" cy="342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887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anim calcmode="lin" valueType="num">
                                      <p:cBhvr additive="base">
                                        <p:cTn id="7" dur="500" fill="hold"/>
                                        <p:tgtEl>
                                          <p:spTgt spid="14341"/>
                                        </p:tgtEl>
                                        <p:attrNameLst>
                                          <p:attrName>ppt_x</p:attrName>
                                        </p:attrNameLst>
                                      </p:cBhvr>
                                      <p:tavLst>
                                        <p:tav tm="0">
                                          <p:val>
                                            <p:strVal val="#ppt_x"/>
                                          </p:val>
                                        </p:tav>
                                        <p:tav tm="100000">
                                          <p:val>
                                            <p:strVal val="#ppt_x"/>
                                          </p:val>
                                        </p:tav>
                                      </p:tavLst>
                                    </p:anim>
                                    <p:anim calcmode="lin" valueType="num">
                                      <p:cBhvr additive="base">
                                        <p:cTn id="8" dur="500" fill="hold"/>
                                        <p:tgtEl>
                                          <p:spTgt spid="1434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339"/>
                                        </p:tgtEl>
                                        <p:attrNameLst>
                                          <p:attrName>style.visibility</p:attrName>
                                        </p:attrNameLst>
                                      </p:cBhvr>
                                      <p:to>
                                        <p:strVal val="visible"/>
                                      </p:to>
                                    </p:set>
                                    <p:anim calcmode="lin" valueType="num">
                                      <p:cBhvr additive="base">
                                        <p:cTn id="15" dur="500" fill="hold"/>
                                        <p:tgtEl>
                                          <p:spTgt spid="14339"/>
                                        </p:tgtEl>
                                        <p:attrNameLst>
                                          <p:attrName>ppt_x</p:attrName>
                                        </p:attrNameLst>
                                      </p:cBhvr>
                                      <p:tavLst>
                                        <p:tav tm="0">
                                          <p:val>
                                            <p:strVal val="#ppt_x"/>
                                          </p:val>
                                        </p:tav>
                                        <p:tav tm="100000">
                                          <p:val>
                                            <p:strVal val="#ppt_x"/>
                                          </p:val>
                                        </p:tav>
                                      </p:tavLst>
                                    </p:anim>
                                    <p:anim calcmode="lin" valueType="num">
                                      <p:cBhvr additive="base">
                                        <p:cTn id="16" dur="500" fill="hold"/>
                                        <p:tgtEl>
                                          <p:spTgt spid="1433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p:bldP spid="8"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Text Box 7"/>
          <p:cNvSpPr txBox="1">
            <a:spLocks noChangeArrowheads="1"/>
          </p:cNvSpPr>
          <p:nvPr/>
        </p:nvSpPr>
        <p:spPr bwMode="auto">
          <a:xfrm>
            <a:off x="1419189" y="1904087"/>
            <a:ext cx="1714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平均漂移速度</a:t>
            </a:r>
          </a:p>
        </p:txBody>
      </p:sp>
      <p:pic>
        <p:nvPicPr>
          <p:cNvPr id="15366" name="Picture 7" descr="C:\Users\Chia-Hung Chang\Downloads\Data\Knight\Media\Chapter31\Images\31_13Figurea-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521" y="2854762"/>
            <a:ext cx="2556763" cy="2987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8" descr="C:\Users\Chia-Hung Chang\Downloads\Data\Knight\Media\Chapter31\Images\31_13Figureb-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1986" y="2854762"/>
            <a:ext cx="3124200" cy="387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文字方塊 7"/>
          <p:cNvSpPr txBox="1">
            <a:spLocks noChangeArrowheads="1"/>
          </p:cNvSpPr>
          <p:nvPr/>
        </p:nvSpPr>
        <p:spPr bwMode="auto">
          <a:xfrm>
            <a:off x="4923451" y="1905674"/>
            <a:ext cx="3673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l-GR" altLang="zh-TW" sz="1800" i="1" dirty="0"/>
              <a:t>τ</a:t>
            </a:r>
            <a:r>
              <a:rPr lang="zh-TW" altLang="en-US" sz="1800" i="1" dirty="0"/>
              <a:t> </a:t>
            </a:r>
            <a:r>
              <a:rPr lang="zh-TW" altLang="en-US" sz="1800" dirty="0"/>
              <a:t>是兩次碰撞間的平均間隔時間</a:t>
            </a:r>
          </a:p>
        </p:txBody>
      </p:sp>
      <mc:AlternateContent xmlns:mc="http://schemas.openxmlformats.org/markup-compatibility/2006" xmlns:a14="http://schemas.microsoft.com/office/drawing/2010/main">
        <mc:Choice Requires="a14">
          <p:sp>
            <p:nvSpPr>
              <p:cNvPr id="2" name="文字方塊 1"/>
              <p:cNvSpPr txBox="1"/>
              <p:nvPr/>
            </p:nvSpPr>
            <p:spPr bwMode="auto">
              <a:xfrm>
                <a:off x="4277522" y="321474"/>
                <a:ext cx="1444049" cy="610873"/>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𝑎</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𝐹</m:t>
                          </m:r>
                        </m:num>
                        <m:den>
                          <m:r>
                            <a:rPr lang="en-US" altLang="zh-TW" sz="1800" b="0" i="1" smtClean="0">
                              <a:latin typeface="Cambria Math"/>
                            </a:rPr>
                            <m:t>𝑚</m:t>
                          </m:r>
                        </m:den>
                      </m:f>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𝑒𝐸</m:t>
                          </m:r>
                        </m:num>
                        <m:den>
                          <m:r>
                            <a:rPr lang="en-US" altLang="zh-TW" sz="1800" b="0" i="1" smtClean="0">
                              <a:latin typeface="Cambria Math"/>
                            </a:rPr>
                            <m:t>𝑚</m:t>
                          </m:r>
                        </m:den>
                      </m:f>
                    </m:oMath>
                  </m:oMathPara>
                </a14:m>
                <a:endParaRPr lang="zh-TW" altLang="en-US" sz="1800" dirty="0"/>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4277522" y="321474"/>
                <a:ext cx="1444049" cy="610873"/>
              </a:xfrm>
              <a:prstGeom prst="rect">
                <a:avLst/>
              </a:prstGeom>
              <a:blipFill>
                <a:blip r:embed="rId4"/>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bwMode="auto">
              <a:xfrm>
                <a:off x="2999971" y="1812364"/>
                <a:ext cx="1745478" cy="566694"/>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𝑑</m:t>
                          </m:r>
                        </m:sub>
                      </m:sSub>
                      <m:r>
                        <a:rPr lang="en-US" altLang="zh-TW" sz="1800" b="0" i="1" smtClean="0">
                          <a:latin typeface="Cambria Math"/>
                        </a:rPr>
                        <m:t>=</m:t>
                      </m:r>
                      <m:r>
                        <a:rPr lang="en-US" altLang="zh-TW" sz="1800" b="0" i="1" smtClean="0">
                          <a:latin typeface="Cambria Math"/>
                        </a:rPr>
                        <m:t>𝑎</m:t>
                      </m:r>
                      <m:r>
                        <a:rPr lang="zh-TW" altLang="en-US" sz="1800" b="0" i="1" smtClean="0">
                          <a:latin typeface="Cambria Math"/>
                        </a:rPr>
                        <m:t>𝜏</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𝑒</m:t>
                          </m:r>
                          <m:r>
                            <a:rPr lang="zh-TW" altLang="en-US" sz="1800" b="0" i="1" smtClean="0">
                              <a:latin typeface="Cambria Math"/>
                            </a:rPr>
                            <m:t>𝜏</m:t>
                          </m:r>
                        </m:num>
                        <m:den>
                          <m:r>
                            <a:rPr lang="en-US" altLang="zh-TW" sz="1800" b="0" i="1" smtClean="0">
                              <a:latin typeface="Cambria Math"/>
                            </a:rPr>
                            <m:t>𝑚</m:t>
                          </m:r>
                        </m:den>
                      </m:f>
                      <m:r>
                        <a:rPr lang="en-US" altLang="zh-TW" sz="1800" i="1">
                          <a:latin typeface="Cambria Math"/>
                        </a:rPr>
                        <m:t>𝐸</m:t>
                      </m:r>
                    </m:oMath>
                  </m:oMathPara>
                </a14:m>
                <a:endParaRPr lang="zh-TW" altLang="en-US" sz="1800" dirty="0"/>
              </a:p>
            </p:txBody>
          </p:sp>
        </mc:Choice>
        <mc:Fallback xmlns="">
          <p:sp>
            <p:nvSpPr>
              <p:cNvPr id="9" name="文字方塊 8"/>
              <p:cNvSpPr txBox="1">
                <a:spLocks noRot="1" noChangeAspect="1" noMove="1" noResize="1" noEditPoints="1" noAdjustHandles="1" noChangeArrowheads="1" noChangeShapeType="1" noTextEdit="1"/>
              </p:cNvSpPr>
              <p:nvPr/>
            </p:nvSpPr>
            <p:spPr bwMode="auto">
              <a:xfrm>
                <a:off x="2999971" y="1812364"/>
                <a:ext cx="1745478" cy="566694"/>
              </a:xfrm>
              <a:prstGeom prst="rect">
                <a:avLst/>
              </a:prstGeom>
              <a:blipFill>
                <a:blip r:embed="rId5"/>
                <a:stretch>
                  <a:fillRect b="-2174"/>
                </a:stretch>
              </a:blipFill>
              <a:ln w="9525">
                <a:noFill/>
                <a:miter lim="800000"/>
                <a:headEnd/>
                <a:tailEnd/>
              </a:ln>
            </p:spPr>
            <p:txBody>
              <a:bodyPr/>
              <a:lstStyle/>
              <a:p>
                <a:r>
                  <a:rPr lang="en-TW">
                    <a:noFill/>
                  </a:rPr>
                  <a:t> </a:t>
                </a:r>
              </a:p>
            </p:txBody>
          </p:sp>
        </mc:Fallback>
      </mc:AlternateContent>
      <p:sp>
        <p:nvSpPr>
          <p:cNvPr id="3" name="文字方塊 2">
            <a:extLst>
              <a:ext uri="{FF2B5EF4-FFF2-40B4-BE49-F238E27FC236}">
                <a16:creationId xmlns:a16="http://schemas.microsoft.com/office/drawing/2014/main" id="{87AB060E-AFE1-454D-B0AD-381864D502CE}"/>
              </a:ext>
            </a:extLst>
          </p:cNvPr>
          <p:cNvSpPr txBox="1"/>
          <p:nvPr/>
        </p:nvSpPr>
        <p:spPr bwMode="auto">
          <a:xfrm>
            <a:off x="1420077" y="442245"/>
            <a:ext cx="3474346" cy="369332"/>
          </a:xfrm>
          <a:prstGeom prst="rect">
            <a:avLst/>
          </a:prstGeom>
          <a:noFill/>
          <a:ln w="9525">
            <a:noFill/>
            <a:miter lim="800000"/>
            <a:headEnd/>
            <a:tailEnd/>
          </a:ln>
        </p:spPr>
        <p:txBody>
          <a:bodyPr wrap="square" rtlCol="0">
            <a:spAutoFit/>
          </a:bodyPr>
          <a:lstStyle/>
          <a:p>
            <a:pPr>
              <a:spcBef>
                <a:spcPct val="50000"/>
              </a:spcBef>
            </a:pPr>
            <a:r>
              <a:rPr lang="zh-TW" altLang="en-US" sz="1800" dirty="0"/>
              <a:t>電場對電子產生一加速度：</a:t>
            </a:r>
            <a:endParaRPr kumimoji="1" lang="zh-TW" altLang="en-US" sz="1800" dirty="0"/>
          </a:p>
        </p:txBody>
      </p:sp>
      <p:sp>
        <p:nvSpPr>
          <p:cNvPr id="4" name="文字方塊 3">
            <a:extLst>
              <a:ext uri="{FF2B5EF4-FFF2-40B4-BE49-F238E27FC236}">
                <a16:creationId xmlns:a16="http://schemas.microsoft.com/office/drawing/2014/main" id="{87B6BD3A-65E0-0443-A0C1-E5FAAC19A896}"/>
              </a:ext>
            </a:extLst>
          </p:cNvPr>
          <p:cNvSpPr txBox="1"/>
          <p:nvPr/>
        </p:nvSpPr>
        <p:spPr bwMode="auto">
          <a:xfrm>
            <a:off x="1435175" y="1366539"/>
            <a:ext cx="7386959" cy="369332"/>
          </a:xfrm>
          <a:prstGeom prst="rect">
            <a:avLst/>
          </a:prstGeom>
          <a:noFill/>
          <a:ln w="9525">
            <a:noFill/>
            <a:miter lim="800000"/>
            <a:headEnd/>
            <a:tailEnd/>
          </a:ln>
        </p:spPr>
        <p:txBody>
          <a:bodyPr wrap="square" rtlCol="0">
            <a:spAutoFit/>
          </a:bodyPr>
          <a:lstStyle/>
          <a:p>
            <a:pPr>
              <a:spcBef>
                <a:spcPct val="50000"/>
              </a:spcBef>
            </a:pPr>
            <a:r>
              <a:rPr lang="zh-TW" altLang="en-US" sz="1800" dirty="0"/>
              <a:t>我們可用兩次碰撞間，電子的</a:t>
            </a:r>
            <a:r>
              <a:rPr kumimoji="1" lang="zh-TW" altLang="en-US" sz="1800" dirty="0"/>
              <a:t>平均速度，來估計電子漂移的平均速度。</a:t>
            </a:r>
          </a:p>
        </p:txBody>
      </p:sp>
      <p:sp>
        <p:nvSpPr>
          <p:cNvPr id="10" name="Text Box 7">
            <a:extLst>
              <a:ext uri="{FF2B5EF4-FFF2-40B4-BE49-F238E27FC236}">
                <a16:creationId xmlns:a16="http://schemas.microsoft.com/office/drawing/2014/main" id="{6766C4CA-F80B-F147-AC13-EF45B9677660}"/>
              </a:ext>
            </a:extLst>
          </p:cNvPr>
          <p:cNvSpPr txBox="1">
            <a:spLocks noChangeArrowheads="1"/>
          </p:cNvSpPr>
          <p:nvPr/>
        </p:nvSpPr>
        <p:spPr bwMode="auto">
          <a:xfrm>
            <a:off x="1419188" y="2414390"/>
            <a:ext cx="4410451"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平均漂移速度與電場成正比。</a:t>
            </a:r>
          </a:p>
        </p:txBody>
      </p:sp>
      <p:sp>
        <p:nvSpPr>
          <p:cNvPr id="5" name="TextBox 4">
            <a:extLst>
              <a:ext uri="{FF2B5EF4-FFF2-40B4-BE49-F238E27FC236}">
                <a16:creationId xmlns:a16="http://schemas.microsoft.com/office/drawing/2014/main" id="{DF825D3D-1C19-7870-3F0A-3B437BAC2FA7}"/>
              </a:ext>
            </a:extLst>
          </p:cNvPr>
          <p:cNvSpPr txBox="1"/>
          <p:nvPr/>
        </p:nvSpPr>
        <p:spPr bwMode="auto">
          <a:xfrm>
            <a:off x="1419188" y="953967"/>
            <a:ext cx="7515897" cy="369332"/>
          </a:xfrm>
          <a:prstGeom prst="rect">
            <a:avLst/>
          </a:prstGeom>
          <a:noFill/>
          <a:ln w="9525">
            <a:noFill/>
            <a:miter lim="800000"/>
            <a:headEnd/>
            <a:tailEnd/>
          </a:ln>
        </p:spPr>
        <p:txBody>
          <a:bodyPr wrap="square" rtlCol="0">
            <a:spAutoFit/>
          </a:bodyPr>
          <a:lstStyle/>
          <a:p>
            <a:pPr>
              <a:spcBef>
                <a:spcPct val="50000"/>
              </a:spcBef>
            </a:pPr>
            <a:r>
              <a:rPr lang="en-TW" sz="1800" dirty="0"/>
              <a:t>這是等加速度運動，電子速度一直增加，直到與離子碰撞後大致歸零。</a:t>
            </a:r>
          </a:p>
        </p:txBody>
      </p:sp>
      <p:pic>
        <p:nvPicPr>
          <p:cNvPr id="12" name="Picture 11" descr="Chart, diagram&#10;&#10;Description automatically generated">
            <a:extLst>
              <a:ext uri="{FF2B5EF4-FFF2-40B4-BE49-F238E27FC236}">
                <a16:creationId xmlns:a16="http://schemas.microsoft.com/office/drawing/2014/main" id="{1B02AA23-CF42-0EA5-C7A0-6568763A7B04}"/>
              </a:ext>
            </a:extLst>
          </p:cNvPr>
          <p:cNvPicPr>
            <a:picLocks noChangeAspect="1"/>
          </p:cNvPicPr>
          <p:nvPr/>
        </p:nvPicPr>
        <p:blipFill rotWithShape="1">
          <a:blip r:embed="rId6">
            <a:extLst>
              <a:ext uri="{28A0092B-C50C-407E-A947-70E740481C1C}">
                <a14:useLocalDpi xmlns:a14="http://schemas.microsoft.com/office/drawing/2010/main" val="0"/>
              </a:ext>
            </a:extLst>
          </a:blip>
          <a:srcRect t="51835" b="13150"/>
          <a:stretch/>
        </p:blipFill>
        <p:spPr>
          <a:xfrm>
            <a:off x="6221448" y="2871089"/>
            <a:ext cx="2634887" cy="1712938"/>
          </a:xfrm>
          <a:prstGeom prst="rect">
            <a:avLst/>
          </a:prstGeom>
        </p:spPr>
      </p:pic>
    </p:spTree>
    <p:extLst>
      <p:ext uri="{BB962C8B-B14F-4D97-AF65-F5344CB8AC3E}">
        <p14:creationId xmlns:p14="http://schemas.microsoft.com/office/powerpoint/2010/main" val="1335237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41_01"/>
          <p:cNvPicPr>
            <a:picLocks noChangeAspect="1" noChangeArrowheads="1"/>
          </p:cNvPicPr>
          <p:nvPr/>
        </p:nvPicPr>
        <p:blipFill rotWithShape="1">
          <a:blip r:embed="rId2">
            <a:extLst>
              <a:ext uri="{28A0092B-C50C-407E-A947-70E740481C1C}">
                <a14:useLocalDpi xmlns:a14="http://schemas.microsoft.com/office/drawing/2010/main" val="0"/>
              </a:ext>
            </a:extLst>
          </a:blip>
          <a:srcRect t="45735" b="12589"/>
          <a:stretch/>
        </p:blipFill>
        <p:spPr bwMode="auto">
          <a:xfrm>
            <a:off x="4707787" y="1774436"/>
            <a:ext cx="2078037" cy="2119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3"/>
          <p:cNvSpPr txBox="1">
            <a:spLocks noChangeArrowheads="1"/>
          </p:cNvSpPr>
          <p:nvPr/>
        </p:nvSpPr>
        <p:spPr bwMode="auto">
          <a:xfrm>
            <a:off x="2032396" y="4117318"/>
            <a:ext cx="15843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600" dirty="0"/>
              <a:t>Copper   </a:t>
            </a:r>
            <a:r>
              <a:rPr lang="en-US" altLang="zh-TW" sz="1600" dirty="0" err="1"/>
              <a:t>fcc</a:t>
            </a:r>
            <a:endParaRPr lang="zh-TW" altLang="en-US" sz="1600" dirty="0"/>
          </a:p>
        </p:txBody>
      </p:sp>
      <p:sp>
        <p:nvSpPr>
          <p:cNvPr id="10244" name="Text Box 4"/>
          <p:cNvSpPr txBox="1">
            <a:spLocks noChangeArrowheads="1"/>
          </p:cNvSpPr>
          <p:nvPr/>
        </p:nvSpPr>
        <p:spPr bwMode="auto">
          <a:xfrm>
            <a:off x="4716016" y="4149080"/>
            <a:ext cx="21701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600" dirty="0"/>
              <a:t>Silicon and Carbon</a:t>
            </a:r>
          </a:p>
        </p:txBody>
      </p:sp>
      <p:pic>
        <p:nvPicPr>
          <p:cNvPr id="4" name="Picture 2" descr="F41_01">
            <a:extLst>
              <a:ext uri="{FF2B5EF4-FFF2-40B4-BE49-F238E27FC236}">
                <a16:creationId xmlns:a16="http://schemas.microsoft.com/office/drawing/2014/main" id="{EBC34984-E5E0-406B-93BB-6D447D8607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21" b="61510"/>
          <a:stretch/>
        </p:blipFill>
        <p:spPr bwMode="auto">
          <a:xfrm>
            <a:off x="1600348" y="1681261"/>
            <a:ext cx="2323580" cy="2212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12D70E5-895F-C74A-FD1F-C5777D3A6EC4}"/>
              </a:ext>
            </a:extLst>
          </p:cNvPr>
          <p:cNvSpPr txBox="1"/>
          <p:nvPr/>
        </p:nvSpPr>
        <p:spPr bwMode="auto">
          <a:xfrm>
            <a:off x="1985497" y="1063502"/>
            <a:ext cx="4680520"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三維的晶體比較複雜，因此先從一維出發</a:t>
            </a:r>
            <a:r>
              <a:rPr lang="en-US" dirty="0">
                <a:latin typeface="Times New Roman" pitchFamily="18" charset="0"/>
                <a:cs typeface="Times New Roman" pitchFamily="18" charset="0"/>
              </a:rPr>
              <a:t>！</a:t>
            </a:r>
          </a:p>
        </p:txBody>
      </p:sp>
    </p:spTree>
    <p:extLst>
      <p:ext uri="{BB962C8B-B14F-4D97-AF65-F5344CB8AC3E}">
        <p14:creationId xmlns:p14="http://schemas.microsoft.com/office/powerpoint/2010/main" val="7466596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4" descr="C:\Users\Chia-Hung Chang\Downloads\Data\Serway\VII\Media\Images\chapter27\27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145" y="1306589"/>
            <a:ext cx="3562350"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 Box 8"/>
          <p:cNvSpPr txBox="1">
            <a:spLocks noChangeArrowheads="1"/>
          </p:cNvSpPr>
          <p:nvPr/>
        </p:nvSpPr>
        <p:spPr bwMode="auto">
          <a:xfrm>
            <a:off x="4284663" y="1196975"/>
            <a:ext cx="30241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漂移速度決定電流大小：</a:t>
            </a:r>
          </a:p>
        </p:txBody>
      </p:sp>
      <p:sp>
        <p:nvSpPr>
          <p:cNvPr id="17416" name="Text Box 9"/>
          <p:cNvSpPr txBox="1">
            <a:spLocks noChangeArrowheads="1"/>
          </p:cNvSpPr>
          <p:nvPr/>
        </p:nvSpPr>
        <p:spPr bwMode="auto">
          <a:xfrm>
            <a:off x="4284663" y="3774123"/>
            <a:ext cx="374372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solidFill>
                  <a:srgbClr val="FF0000"/>
                </a:solidFill>
              </a:rPr>
              <a:t>電流密度</a:t>
            </a:r>
            <a:r>
              <a:rPr lang="zh-TW" altLang="en-US" sz="1800" dirty="0"/>
              <a:t>為單位面積的電流。</a:t>
            </a:r>
          </a:p>
        </p:txBody>
      </p:sp>
      <mc:AlternateContent xmlns:mc="http://schemas.openxmlformats.org/markup-compatibility/2006" xmlns:a14="http://schemas.microsoft.com/office/drawing/2010/main">
        <mc:Choice Requires="a14">
          <p:sp>
            <p:nvSpPr>
              <p:cNvPr id="17418" name="文字方塊 9"/>
              <p:cNvSpPr txBox="1">
                <a:spLocks noChangeArrowheads="1"/>
              </p:cNvSpPr>
              <p:nvPr/>
            </p:nvSpPr>
            <p:spPr bwMode="auto">
              <a:xfrm>
                <a:off x="4284663" y="1580864"/>
                <a:ext cx="4464050"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取</a:t>
                </a:r>
                <a14:m>
                  <m:oMath xmlns:m="http://schemas.openxmlformats.org/officeDocument/2006/math">
                    <m:r>
                      <m:rPr>
                        <m:sty m:val="p"/>
                      </m:rPr>
                      <a:rPr lang="el-GR" altLang="zh-TW" sz="1800" i="0" dirty="0" smtClean="0">
                        <a:latin typeface="Cambria Math" panose="02040503050406030204" pitchFamily="18" charset="0"/>
                      </a:rPr>
                      <m:t>Δ</m:t>
                    </m:r>
                    <m:r>
                      <a:rPr lang="en-US" altLang="zh-TW" sz="1800" i="1" dirty="0">
                        <a:latin typeface="Cambria Math" panose="02040503050406030204" pitchFamily="18" charset="0"/>
                      </a:rPr>
                      <m:t>𝑡</m:t>
                    </m:r>
                  </m:oMath>
                </a14:m>
                <a:r>
                  <a:rPr lang="zh-TW" altLang="en-US" sz="1800" dirty="0"/>
                  <a:t>，在此時間內通過截面</a:t>
                </a:r>
                <a14:m>
                  <m:oMath xmlns:m="http://schemas.openxmlformats.org/officeDocument/2006/math">
                    <m:r>
                      <a:rPr lang="en-US" altLang="zh-TW" sz="1800" i="1" dirty="0" smtClean="0">
                        <a:latin typeface="Cambria Math" panose="02040503050406030204" pitchFamily="18" charset="0"/>
                      </a:rPr>
                      <m:t>𝐴</m:t>
                    </m:r>
                  </m:oMath>
                </a14:m>
                <a:r>
                  <a:rPr lang="zh-TW" altLang="en-US" sz="1800" dirty="0"/>
                  <a:t>的電荷：</a:t>
                </a:r>
                <a:endParaRPr lang="en-US" altLang="zh-TW" sz="1800" dirty="0"/>
              </a:p>
            </p:txBody>
          </p:sp>
        </mc:Choice>
        <mc:Fallback xmlns="">
          <p:sp>
            <p:nvSpPr>
              <p:cNvPr id="17418" name="文字方塊 9"/>
              <p:cNvSpPr txBox="1">
                <a:spLocks noRot="1" noChangeAspect="1" noMove="1" noResize="1" noEditPoints="1" noAdjustHandles="1" noChangeArrowheads="1" noChangeShapeType="1" noTextEdit="1"/>
              </p:cNvSpPr>
              <p:nvPr/>
            </p:nvSpPr>
            <p:spPr bwMode="auto">
              <a:xfrm>
                <a:off x="4284663" y="1580864"/>
                <a:ext cx="4464050" cy="369888"/>
              </a:xfrm>
              <a:prstGeom prst="rect">
                <a:avLst/>
              </a:prstGeom>
              <a:blipFill>
                <a:blip r:embed="rId3"/>
                <a:stretch>
                  <a:fillRect l="-1136"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bwMode="auto">
              <a:xfrm>
                <a:off x="4351648" y="2473881"/>
                <a:ext cx="2880276" cy="369332"/>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𝑞</m:t>
                      </m:r>
                      <m:r>
                        <a:rPr lang="en-US" altLang="zh-TW" sz="1800" b="0" i="1" smtClean="0">
                          <a:latin typeface="Cambria Math"/>
                        </a:rPr>
                        <m:t>=</m:t>
                      </m:r>
                      <m:d>
                        <m:dPr>
                          <m:ctrlPr>
                            <a:rPr lang="en-US" altLang="zh-TW" sz="1800" b="0" i="1" smtClean="0">
                              <a:latin typeface="Cambria Math" panose="02040503050406030204" pitchFamily="18" charset="0"/>
                            </a:rPr>
                          </m:ctrlPr>
                        </m:dPr>
                        <m:e>
                          <m:r>
                            <a:rPr lang="en-US" altLang="zh-TW" sz="1800" b="0" i="1" smtClean="0">
                              <a:latin typeface="Cambria Math"/>
                            </a:rPr>
                            <m:t>𝐴</m:t>
                          </m:r>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𝑥</m:t>
                          </m:r>
                        </m:e>
                      </m:d>
                      <m:r>
                        <a:rPr lang="en-US" altLang="zh-TW" sz="1800" b="0" i="1" smtClean="0">
                          <a:latin typeface="Cambria Math"/>
                          <a:ea typeface="Cambria Math"/>
                        </a:rPr>
                        <m:t>∙</m:t>
                      </m:r>
                      <m:r>
                        <a:rPr lang="en-US" altLang="zh-TW" sz="1800" b="0" i="1" smtClean="0">
                          <a:latin typeface="Cambria Math" panose="02040503050406030204" pitchFamily="18" charset="0"/>
                          <a:ea typeface="Cambria Math"/>
                        </a:rPr>
                        <m:t>𝑛</m:t>
                      </m:r>
                      <m:r>
                        <a:rPr lang="en-US" altLang="zh-TW" sz="1800" b="0" i="1" smtClean="0">
                          <a:latin typeface="Cambria Math"/>
                        </a:rPr>
                        <m:t>𝑒</m:t>
                      </m:r>
                      <m:r>
                        <a:rPr lang="en-US" altLang="zh-TW" sz="1800" b="0" i="1" smtClean="0">
                          <a:latin typeface="Cambria Math"/>
                        </a:rPr>
                        <m:t>=</m:t>
                      </m:r>
                      <m:r>
                        <a:rPr lang="en-US" altLang="zh-TW" sz="1800" b="0" i="1" smtClean="0">
                          <a:latin typeface="Cambria Math"/>
                        </a:rPr>
                        <m:t>𝑛𝑒𝐴</m:t>
                      </m:r>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𝑑</m:t>
                          </m:r>
                        </m:sub>
                      </m:sSub>
                      <m:r>
                        <a:rPr lang="en-US" altLang="zh-TW" sz="1800" b="0" i="1" smtClean="0">
                          <a:latin typeface="Cambria Math"/>
                          <a:ea typeface="Cambria Math"/>
                        </a:rPr>
                        <m:t>∆</m:t>
                      </m:r>
                      <m:r>
                        <a:rPr lang="en-US" altLang="zh-TW" sz="1800" b="0" i="1" smtClean="0">
                          <a:latin typeface="Cambria Math"/>
                          <a:ea typeface="Cambria Math"/>
                        </a:rPr>
                        <m:t>𝑡</m:t>
                      </m:r>
                    </m:oMath>
                  </m:oMathPara>
                </a14:m>
                <a:endParaRPr lang="zh-TW" altLang="en-US" sz="1800" dirty="0"/>
              </a:p>
            </p:txBody>
          </p:sp>
        </mc:Choice>
        <mc:Fallback xmlns="">
          <p:sp>
            <p:nvSpPr>
              <p:cNvPr id="11" name="文字方塊 10"/>
              <p:cNvSpPr txBox="1">
                <a:spLocks noRot="1" noChangeAspect="1" noMove="1" noResize="1" noEditPoints="1" noAdjustHandles="1" noChangeArrowheads="1" noChangeShapeType="1" noTextEdit="1"/>
              </p:cNvSpPr>
              <p:nvPr/>
            </p:nvSpPr>
            <p:spPr bwMode="auto">
              <a:xfrm>
                <a:off x="4351648" y="2473881"/>
                <a:ext cx="2880276" cy="369332"/>
              </a:xfrm>
              <a:prstGeom prst="rect">
                <a:avLst/>
              </a:prstGeom>
              <a:blipFill>
                <a:blip r:embed="rId4"/>
                <a:stretch>
                  <a:fillRect b="-6667"/>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bwMode="auto">
              <a:xfrm>
                <a:off x="4351648" y="3013021"/>
                <a:ext cx="1853136" cy="566694"/>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𝑖</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𝑞</m:t>
                          </m:r>
                        </m:num>
                        <m:den>
                          <m:r>
                            <a:rPr lang="en-US" altLang="zh-TW" sz="1800" i="1">
                              <a:latin typeface="Cambria Math"/>
                              <a:ea typeface="Cambria Math"/>
                            </a:rPr>
                            <m:t>∆</m:t>
                          </m:r>
                          <m:r>
                            <a:rPr lang="en-US" altLang="zh-TW" sz="1800" i="1">
                              <a:latin typeface="Cambria Math"/>
                              <a:ea typeface="Cambria Math"/>
                            </a:rPr>
                            <m:t>𝑡</m:t>
                          </m:r>
                          <m:r>
                            <m:rPr>
                              <m:nor/>
                            </m:rPr>
                            <a:rPr lang="zh-TW" altLang="en-US" sz="1800" dirty="0"/>
                            <m:t> </m:t>
                          </m:r>
                        </m:den>
                      </m:f>
                      <m:r>
                        <a:rPr lang="en-US" altLang="zh-TW" sz="1800" b="0" i="1" smtClean="0">
                          <a:latin typeface="Cambria Math"/>
                        </a:rPr>
                        <m:t>=</m:t>
                      </m:r>
                      <m:r>
                        <a:rPr lang="en-US" altLang="zh-TW" sz="1800" b="0" i="1" smtClean="0">
                          <a:latin typeface="Cambria Math"/>
                        </a:rPr>
                        <m:t>𝑛𝑒𝐴</m:t>
                      </m:r>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𝑑</m:t>
                          </m:r>
                        </m:sub>
                      </m:sSub>
                    </m:oMath>
                  </m:oMathPara>
                </a14:m>
                <a:endParaRPr lang="zh-TW" altLang="en-US" sz="1800" dirty="0"/>
              </a:p>
            </p:txBody>
          </p:sp>
        </mc:Choice>
        <mc:Fallback xmlns="">
          <p:sp>
            <p:nvSpPr>
              <p:cNvPr id="12" name="文字方塊 11"/>
              <p:cNvSpPr txBox="1">
                <a:spLocks noRot="1" noChangeAspect="1" noMove="1" noResize="1" noEditPoints="1" noAdjustHandles="1" noChangeArrowheads="1" noChangeShapeType="1" noTextEdit="1"/>
              </p:cNvSpPr>
              <p:nvPr/>
            </p:nvSpPr>
            <p:spPr bwMode="auto">
              <a:xfrm>
                <a:off x="4351648" y="3013021"/>
                <a:ext cx="1853136" cy="566694"/>
              </a:xfrm>
              <a:prstGeom prst="rect">
                <a:avLst/>
              </a:prstGeom>
              <a:blipFill>
                <a:blip r:embed="rId5"/>
                <a:stretch>
                  <a:fillRect b="-20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bwMode="auto">
              <a:xfrm>
                <a:off x="4356044" y="4206952"/>
                <a:ext cx="1633011" cy="607346"/>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𝑗</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𝑖</m:t>
                          </m:r>
                        </m:num>
                        <m:den>
                          <m:r>
                            <a:rPr lang="en-US" altLang="zh-TW" sz="1800" b="0" i="1" smtClean="0">
                              <a:latin typeface="Cambria Math"/>
                            </a:rPr>
                            <m:t>𝐴</m:t>
                          </m:r>
                          <m:r>
                            <m:rPr>
                              <m:nor/>
                            </m:rPr>
                            <a:rPr lang="zh-TW" altLang="en-US" sz="1800" dirty="0"/>
                            <m:t> </m:t>
                          </m:r>
                        </m:den>
                      </m:f>
                      <m:r>
                        <a:rPr lang="en-US" altLang="zh-TW" sz="1800" b="0" i="1" smtClean="0">
                          <a:latin typeface="Cambria Math"/>
                        </a:rPr>
                        <m:t>=</m:t>
                      </m:r>
                      <m:r>
                        <a:rPr lang="en-US" altLang="zh-TW" sz="1800" b="0" i="1" smtClean="0">
                          <a:latin typeface="Cambria Math"/>
                        </a:rPr>
                        <m:t>𝑛𝑒</m:t>
                      </m:r>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𝑑</m:t>
                          </m:r>
                        </m:sub>
                      </m:sSub>
                    </m:oMath>
                  </m:oMathPara>
                </a14:m>
                <a:endParaRPr lang="zh-TW" altLang="en-US" sz="1800" dirty="0"/>
              </a:p>
            </p:txBody>
          </p:sp>
        </mc:Choice>
        <mc:Fallback xmlns="">
          <p:sp>
            <p:nvSpPr>
              <p:cNvPr id="13" name="文字方塊 12"/>
              <p:cNvSpPr txBox="1">
                <a:spLocks noRot="1" noChangeAspect="1" noMove="1" noResize="1" noEditPoints="1" noAdjustHandles="1" noChangeArrowheads="1" noChangeShapeType="1" noTextEdit="1"/>
              </p:cNvSpPr>
              <p:nvPr/>
            </p:nvSpPr>
            <p:spPr bwMode="auto">
              <a:xfrm>
                <a:off x="4356044" y="4206952"/>
                <a:ext cx="1633011" cy="607346"/>
              </a:xfrm>
              <a:prstGeom prst="rect">
                <a:avLst/>
              </a:prstGeom>
              <a:blipFill>
                <a:blip r:embed="rId6"/>
                <a:stretch>
                  <a:fillRect b="-16327"/>
                </a:stretch>
              </a:blipFill>
              <a:ln w="9525">
                <a:noFill/>
                <a:miter lim="800000"/>
                <a:headEnd/>
                <a:tailEnd/>
              </a:ln>
            </p:spPr>
            <p:txBody>
              <a:bodyPr/>
              <a:lstStyle/>
              <a:p>
                <a:r>
                  <a:rPr lang="en-TW">
                    <a:noFill/>
                  </a:rPr>
                  <a:t> </a:t>
                </a:r>
              </a:p>
            </p:txBody>
          </p:sp>
        </mc:Fallback>
      </mc:AlternateContent>
      <p:sp>
        <p:nvSpPr>
          <p:cNvPr id="10" name="Text Box 7">
            <a:extLst>
              <a:ext uri="{FF2B5EF4-FFF2-40B4-BE49-F238E27FC236}">
                <a16:creationId xmlns:a16="http://schemas.microsoft.com/office/drawing/2014/main" id="{5376776D-F073-F547-A684-87D0D50E25A4}"/>
              </a:ext>
            </a:extLst>
          </p:cNvPr>
          <p:cNvSpPr txBox="1">
            <a:spLocks noChangeArrowheads="1"/>
          </p:cNvSpPr>
          <p:nvPr/>
        </p:nvSpPr>
        <p:spPr bwMode="auto">
          <a:xfrm>
            <a:off x="4284663" y="5010281"/>
            <a:ext cx="33836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電流密度與平均漂移速度成正比。</a:t>
            </a:r>
          </a:p>
        </p:txBody>
      </p:sp>
      <p:sp>
        <p:nvSpPr>
          <p:cNvPr id="2" name="TextBox 1">
            <a:extLst>
              <a:ext uri="{FF2B5EF4-FFF2-40B4-BE49-F238E27FC236}">
                <a16:creationId xmlns:a16="http://schemas.microsoft.com/office/drawing/2014/main" id="{0DD676F3-85C7-D547-A0A8-B0753E6D4209}"/>
              </a:ext>
            </a:extLst>
          </p:cNvPr>
          <p:cNvSpPr txBox="1"/>
          <p:nvPr/>
        </p:nvSpPr>
        <p:spPr bwMode="auto">
          <a:xfrm>
            <a:off x="4289770" y="1974225"/>
            <a:ext cx="4239085" cy="369332"/>
          </a:xfrm>
          <a:prstGeom prst="rect">
            <a:avLst/>
          </a:prstGeom>
          <a:noFill/>
          <a:ln w="9525">
            <a:noFill/>
            <a:miter lim="800000"/>
            <a:headEnd/>
            <a:tailEnd/>
          </a:ln>
        </p:spPr>
        <p:txBody>
          <a:bodyPr wrap="square" rtlCol="0">
            <a:spAutoFit/>
          </a:bodyPr>
          <a:lstStyle/>
          <a:p>
            <a:pPr>
              <a:spcBef>
                <a:spcPct val="50000"/>
              </a:spcBef>
            </a:pPr>
            <a:r>
              <a:rPr lang="en-TW" sz="1800" dirty="0"/>
              <a:t>一定就在左圖灰色體積範圍內：</a:t>
            </a:r>
          </a:p>
        </p:txBody>
      </p:sp>
    </p:spTree>
    <p:extLst>
      <p:ext uri="{BB962C8B-B14F-4D97-AF65-F5344CB8AC3E}">
        <p14:creationId xmlns:p14="http://schemas.microsoft.com/office/powerpoint/2010/main" val="31657154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向下箭號 3"/>
          <p:cNvSpPr/>
          <p:nvPr/>
        </p:nvSpPr>
        <p:spPr>
          <a:xfrm>
            <a:off x="4728294" y="1866304"/>
            <a:ext cx="46038"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800"/>
          </a:p>
        </p:txBody>
      </p:sp>
      <p:sp>
        <p:nvSpPr>
          <p:cNvPr id="18439" name="Text Box 7"/>
          <p:cNvSpPr txBox="1">
            <a:spLocks noChangeArrowheads="1"/>
          </p:cNvSpPr>
          <p:nvPr/>
        </p:nvSpPr>
        <p:spPr bwMode="auto">
          <a:xfrm>
            <a:off x="5761757" y="2821979"/>
            <a:ext cx="2374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a:t>歐姆定律</a:t>
            </a:r>
          </a:p>
        </p:txBody>
      </p:sp>
      <p:pic>
        <p:nvPicPr>
          <p:cNvPr id="18440" name="Picture 5" descr="fig24"/>
          <p:cNvPicPr>
            <a:picLocks noChangeAspect="1" noChangeArrowheads="1"/>
          </p:cNvPicPr>
          <p:nvPr/>
        </p:nvPicPr>
        <p:blipFill>
          <a:blip r:embed="rId2">
            <a:extLst>
              <a:ext uri="{28A0092B-C50C-407E-A947-70E740481C1C}">
                <a14:useLocalDpi xmlns:a14="http://schemas.microsoft.com/office/drawing/2010/main" val="0"/>
              </a:ext>
            </a:extLst>
          </a:blip>
          <a:srcRect b="19756"/>
          <a:stretch>
            <a:fillRect/>
          </a:stretch>
        </p:blipFill>
        <p:spPr bwMode="auto">
          <a:xfrm>
            <a:off x="683344" y="2493367"/>
            <a:ext cx="2595563"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Line 9"/>
          <p:cNvSpPr>
            <a:spLocks noChangeShapeType="1"/>
          </p:cNvSpPr>
          <p:nvPr/>
        </p:nvSpPr>
        <p:spPr bwMode="auto">
          <a:xfrm flipV="1">
            <a:off x="1907307" y="3428404"/>
            <a:ext cx="431800"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8442" name="Line 10"/>
          <p:cNvSpPr>
            <a:spLocks noChangeShapeType="1"/>
          </p:cNvSpPr>
          <p:nvPr/>
        </p:nvSpPr>
        <p:spPr bwMode="auto">
          <a:xfrm flipV="1">
            <a:off x="1835869" y="3068042"/>
            <a:ext cx="215900"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8443" name="Line 11"/>
          <p:cNvSpPr>
            <a:spLocks noChangeShapeType="1"/>
          </p:cNvSpPr>
          <p:nvPr/>
        </p:nvSpPr>
        <p:spPr bwMode="auto">
          <a:xfrm>
            <a:off x="1978744" y="3860204"/>
            <a:ext cx="5048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pic>
        <p:nvPicPr>
          <p:cNvPr id="18444" name="Picture 13" descr="225px-Ohm3">
            <a:hlinkClick r:id="rId3" tooltip="Ohm3.gif"/>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7982" y="4076104"/>
            <a:ext cx="1527175"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5" name="Rectangle 14"/>
          <p:cNvSpPr>
            <a:spLocks noChangeArrowheads="1"/>
          </p:cNvSpPr>
          <p:nvPr/>
        </p:nvSpPr>
        <p:spPr bwMode="auto">
          <a:xfrm>
            <a:off x="6686956" y="3750645"/>
            <a:ext cx="1614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r>
              <a:rPr lang="en-US" altLang="zh-TW" sz="1400" b="1"/>
              <a:t>Georg Simon Ohm</a:t>
            </a:r>
            <a:endParaRPr lang="en-US" altLang="zh-TW" sz="1400"/>
          </a:p>
        </p:txBody>
      </p:sp>
      <p:sp>
        <p:nvSpPr>
          <p:cNvPr id="18447" name="文字方塊 16"/>
          <p:cNvSpPr txBox="1">
            <a:spLocks noChangeArrowheads="1"/>
          </p:cNvSpPr>
          <p:nvPr/>
        </p:nvSpPr>
        <p:spPr bwMode="auto">
          <a:xfrm>
            <a:off x="3054850" y="5855969"/>
            <a:ext cx="4176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l-GR" altLang="zh-TW" sz="1800" i="1"/>
              <a:t>ρ</a:t>
            </a:r>
            <a:r>
              <a:rPr lang="zh-TW" altLang="en-US" sz="1800"/>
              <a:t> 是電阻率 </a:t>
            </a:r>
            <a:r>
              <a:rPr lang="en-US" altLang="zh-TW" sz="1800"/>
              <a:t>Resistivity</a:t>
            </a:r>
            <a:r>
              <a:rPr lang="zh-TW" altLang="en-US" sz="1800"/>
              <a:t>，是材料的性質</a:t>
            </a:r>
          </a:p>
        </p:txBody>
      </p:sp>
      <mc:AlternateContent xmlns:mc="http://schemas.openxmlformats.org/markup-compatibility/2006" xmlns:a14="http://schemas.microsoft.com/office/drawing/2010/main">
        <mc:Choice Requires="a14">
          <p:sp>
            <p:nvSpPr>
              <p:cNvPr id="16" name="文字方塊 15"/>
              <p:cNvSpPr txBox="1"/>
              <p:nvPr/>
            </p:nvSpPr>
            <p:spPr bwMode="auto">
              <a:xfrm>
                <a:off x="5219774" y="908496"/>
                <a:ext cx="1633011" cy="607346"/>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𝑗</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𝑖</m:t>
                          </m:r>
                        </m:num>
                        <m:den>
                          <m:r>
                            <a:rPr lang="en-US" altLang="zh-TW" sz="1800" b="0" i="1" smtClean="0">
                              <a:latin typeface="Cambria Math"/>
                            </a:rPr>
                            <m:t>𝐴</m:t>
                          </m:r>
                          <m:r>
                            <m:rPr>
                              <m:nor/>
                            </m:rPr>
                            <a:rPr lang="zh-TW" altLang="en-US" sz="1800" dirty="0"/>
                            <m:t> </m:t>
                          </m:r>
                        </m:den>
                      </m:f>
                      <m:r>
                        <a:rPr lang="en-US" altLang="zh-TW" sz="1800" b="0" i="1" smtClean="0">
                          <a:latin typeface="Cambria Math"/>
                        </a:rPr>
                        <m:t>=</m:t>
                      </m:r>
                      <m:r>
                        <a:rPr lang="en-US" altLang="zh-TW" sz="1800" b="0" i="1" smtClean="0">
                          <a:latin typeface="Cambria Math"/>
                        </a:rPr>
                        <m:t>𝑛𝑒</m:t>
                      </m:r>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𝑑</m:t>
                          </m:r>
                        </m:sub>
                      </m:sSub>
                    </m:oMath>
                  </m:oMathPara>
                </a14:m>
                <a:endParaRPr lang="zh-TW" altLang="en-US" sz="1800" dirty="0"/>
              </a:p>
            </p:txBody>
          </p:sp>
        </mc:Choice>
        <mc:Fallback xmlns="">
          <p:sp>
            <p:nvSpPr>
              <p:cNvPr id="16" name="文字方塊 15"/>
              <p:cNvSpPr txBox="1">
                <a:spLocks noRot="1" noChangeAspect="1" noMove="1" noResize="1" noEditPoints="1" noAdjustHandles="1" noChangeArrowheads="1" noChangeShapeType="1" noTextEdit="1"/>
              </p:cNvSpPr>
              <p:nvPr/>
            </p:nvSpPr>
            <p:spPr bwMode="auto">
              <a:xfrm>
                <a:off x="5219774" y="908496"/>
                <a:ext cx="1633011" cy="607346"/>
              </a:xfrm>
              <a:prstGeom prst="rect">
                <a:avLst/>
              </a:prstGeom>
              <a:blipFill>
                <a:blip r:embed="rId5"/>
                <a:stretch>
                  <a:fillRect b="-19149"/>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bwMode="auto">
              <a:xfrm>
                <a:off x="2906003" y="928822"/>
                <a:ext cx="1745478" cy="566694"/>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𝑑</m:t>
                          </m:r>
                        </m:sub>
                      </m:sSub>
                      <m:r>
                        <a:rPr lang="en-US" altLang="zh-TW" sz="1800" b="0" i="1" smtClean="0">
                          <a:latin typeface="Cambria Math"/>
                        </a:rPr>
                        <m:t>=</m:t>
                      </m:r>
                      <m:r>
                        <a:rPr lang="en-US" altLang="zh-TW" sz="1800" b="0" i="1" smtClean="0">
                          <a:latin typeface="Cambria Math"/>
                        </a:rPr>
                        <m:t>𝑎</m:t>
                      </m:r>
                      <m:r>
                        <a:rPr lang="zh-TW" altLang="en-US" sz="1800" b="0" i="1" smtClean="0">
                          <a:latin typeface="Cambria Math"/>
                        </a:rPr>
                        <m:t>𝜏</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𝑒</m:t>
                          </m:r>
                          <m:r>
                            <a:rPr lang="zh-TW" altLang="en-US" sz="1800" b="0" i="1" smtClean="0">
                              <a:latin typeface="Cambria Math"/>
                            </a:rPr>
                            <m:t>𝜏</m:t>
                          </m:r>
                        </m:num>
                        <m:den>
                          <m:r>
                            <a:rPr lang="en-US" altLang="zh-TW" sz="1800" b="0" i="1" smtClean="0">
                              <a:latin typeface="Cambria Math"/>
                            </a:rPr>
                            <m:t>𝑚</m:t>
                          </m:r>
                        </m:den>
                      </m:f>
                      <m:r>
                        <a:rPr lang="en-US" altLang="zh-TW" sz="1800" i="1">
                          <a:latin typeface="Cambria Math"/>
                        </a:rPr>
                        <m:t>𝐸</m:t>
                      </m:r>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bwMode="auto">
              <a:xfrm>
                <a:off x="2906003" y="928822"/>
                <a:ext cx="1745478" cy="566694"/>
              </a:xfrm>
              <a:prstGeom prst="rect">
                <a:avLst/>
              </a:prstGeom>
              <a:blipFill>
                <a:blip r:embed="rId6"/>
                <a:stretch>
                  <a:fillRect b="-2174"/>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文字方塊 17"/>
              <p:cNvSpPr txBox="1"/>
              <p:nvPr/>
            </p:nvSpPr>
            <p:spPr bwMode="auto">
              <a:xfrm>
                <a:off x="3778742" y="2702853"/>
                <a:ext cx="1564980" cy="720325"/>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𝑗</m:t>
                      </m:r>
                      <m:r>
                        <a:rPr lang="en-US" altLang="zh-TW" sz="1800" b="0" i="1" smtClean="0">
                          <a:latin typeface="Cambria Math"/>
                        </a:rPr>
                        <m:t>=</m:t>
                      </m:r>
                      <m:d>
                        <m:dPr>
                          <m:ctrlPr>
                            <a:rPr lang="en-US" altLang="zh-TW" sz="1800" b="0" i="1" smtClean="0">
                              <a:latin typeface="Cambria Math" panose="02040503050406030204" pitchFamily="18" charset="0"/>
                            </a:rPr>
                          </m:ctrlPr>
                        </m:dPr>
                        <m:e>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rPr>
                                    <m:t>𝑒</m:t>
                                  </m:r>
                                </m:e>
                                <m:sup>
                                  <m:r>
                                    <a:rPr lang="en-US" altLang="zh-TW" sz="1800" b="0" i="1" smtClean="0">
                                      <a:latin typeface="Cambria Math"/>
                                    </a:rPr>
                                    <m:t>2</m:t>
                                  </m:r>
                                </m:sup>
                              </m:sSup>
                              <m:r>
                                <a:rPr lang="en-US" altLang="zh-TW" sz="1800" b="0" i="1" smtClean="0">
                                  <a:latin typeface="Cambria Math"/>
                                </a:rPr>
                                <m:t>𝑛</m:t>
                              </m:r>
                              <m:r>
                                <a:rPr lang="zh-TW" altLang="en-US" sz="1800" b="0" i="1" smtClean="0">
                                  <a:latin typeface="Cambria Math"/>
                                </a:rPr>
                                <m:t>𝜏</m:t>
                              </m:r>
                            </m:num>
                            <m:den>
                              <m:r>
                                <a:rPr lang="en-US" altLang="zh-TW" sz="1800" b="0" i="1" smtClean="0">
                                  <a:latin typeface="Cambria Math"/>
                                </a:rPr>
                                <m:t>𝑚</m:t>
                              </m:r>
                            </m:den>
                          </m:f>
                        </m:e>
                      </m:d>
                      <m:r>
                        <a:rPr lang="en-US" altLang="zh-TW" sz="1800" b="0" i="1" smtClean="0">
                          <a:latin typeface="Cambria Math"/>
                        </a:rPr>
                        <m:t>𝐸</m:t>
                      </m:r>
                    </m:oMath>
                  </m:oMathPara>
                </a14:m>
                <a:endParaRPr lang="zh-TW" altLang="en-US" sz="1800" dirty="0"/>
              </a:p>
            </p:txBody>
          </p:sp>
        </mc:Choice>
        <mc:Fallback xmlns="">
          <p:sp>
            <p:nvSpPr>
              <p:cNvPr id="18" name="文字方塊 17"/>
              <p:cNvSpPr txBox="1">
                <a:spLocks noRot="1" noChangeAspect="1" noMove="1" noResize="1" noEditPoints="1" noAdjustHandles="1" noChangeArrowheads="1" noChangeShapeType="1" noTextEdit="1"/>
              </p:cNvSpPr>
              <p:nvPr/>
            </p:nvSpPr>
            <p:spPr bwMode="auto">
              <a:xfrm>
                <a:off x="3778742" y="2702853"/>
                <a:ext cx="1564980" cy="720325"/>
              </a:xfrm>
              <a:prstGeom prst="rect">
                <a:avLst/>
              </a:prstGeom>
              <a:blipFill>
                <a:blip r:embed="rId7"/>
                <a:stretch>
                  <a:fillRect/>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文字方塊 18"/>
              <p:cNvSpPr txBox="1"/>
              <p:nvPr/>
            </p:nvSpPr>
            <p:spPr bwMode="auto">
              <a:xfrm>
                <a:off x="3797081" y="4000370"/>
                <a:ext cx="1528302" cy="582147"/>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𝐸</m:t>
                      </m:r>
                      <m:r>
                        <a:rPr lang="en-US" altLang="zh-TW" sz="1800" b="0" i="1" smtClean="0">
                          <a:latin typeface="Cambria Math"/>
                        </a:rPr>
                        <m:t>=</m:t>
                      </m:r>
                      <m:d>
                        <m:dPr>
                          <m:ctrlPr>
                            <a:rPr lang="en-US" altLang="zh-TW" sz="1800" b="0" i="1" smtClean="0">
                              <a:latin typeface="Cambria Math" panose="02040503050406030204" pitchFamily="18" charset="0"/>
                            </a:rPr>
                          </m:ctrlPr>
                        </m:dPr>
                        <m:e>
                          <m:f>
                            <m:fPr>
                              <m:ctrlPr>
                                <a:rPr lang="en-US" altLang="zh-TW" sz="1800" b="0" i="1" smtClean="0">
                                  <a:latin typeface="Cambria Math" panose="02040503050406030204" pitchFamily="18" charset="0"/>
                                </a:rPr>
                              </m:ctrlPr>
                            </m:fPr>
                            <m:num>
                              <m:r>
                                <a:rPr lang="en-US" altLang="zh-TW" sz="1800" b="0" i="1" smtClean="0">
                                  <a:latin typeface="Cambria Math"/>
                                </a:rPr>
                                <m:t>𝑚</m:t>
                              </m:r>
                            </m:num>
                            <m:den>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2</m:t>
                                  </m:r>
                                </m:sup>
                              </m:sSup>
                              <m:r>
                                <a:rPr lang="en-US" altLang="zh-TW" sz="1800" i="1">
                                  <a:latin typeface="Cambria Math"/>
                                </a:rPr>
                                <m:t>𝑛</m:t>
                              </m:r>
                              <m:r>
                                <a:rPr lang="zh-TW" altLang="en-US" sz="1800" i="1">
                                  <a:latin typeface="Cambria Math"/>
                                </a:rPr>
                                <m:t>𝜏</m:t>
                              </m:r>
                            </m:den>
                          </m:f>
                        </m:e>
                      </m:d>
                      <m:r>
                        <a:rPr lang="en-US" altLang="zh-TW" sz="1800" b="0" i="1" smtClean="0">
                          <a:latin typeface="Cambria Math"/>
                        </a:rPr>
                        <m:t>𝑗</m:t>
                      </m:r>
                    </m:oMath>
                  </m:oMathPara>
                </a14:m>
                <a:endParaRPr lang="zh-TW" altLang="en-US" sz="1800" dirty="0"/>
              </a:p>
            </p:txBody>
          </p:sp>
        </mc:Choice>
        <mc:Fallback xmlns="">
          <p:sp>
            <p:nvSpPr>
              <p:cNvPr id="19" name="文字方塊 18"/>
              <p:cNvSpPr txBox="1">
                <a:spLocks noRot="1" noChangeAspect="1" noMove="1" noResize="1" noEditPoints="1" noAdjustHandles="1" noChangeArrowheads="1" noChangeShapeType="1" noTextEdit="1"/>
              </p:cNvSpPr>
              <p:nvPr/>
            </p:nvSpPr>
            <p:spPr bwMode="auto">
              <a:xfrm>
                <a:off x="3797081" y="4000370"/>
                <a:ext cx="1528302" cy="582147"/>
              </a:xfrm>
              <a:prstGeom prst="rect">
                <a:avLst/>
              </a:prstGeom>
              <a:blipFill>
                <a:blip r:embed="rId8"/>
                <a:stretch>
                  <a:fillRect/>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文字方塊 19"/>
              <p:cNvSpPr txBox="1"/>
              <p:nvPr/>
            </p:nvSpPr>
            <p:spPr bwMode="auto">
              <a:xfrm>
                <a:off x="1835869" y="5124148"/>
                <a:ext cx="915315" cy="402931"/>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acc>
                        <m:accPr>
                          <m:chr m:val="⃗"/>
                          <m:ctrlPr>
                            <a:rPr lang="en-US" altLang="zh-TW" sz="1800" i="1" smtClean="0">
                              <a:latin typeface="Cambria Math" panose="02040503050406030204" pitchFamily="18" charset="0"/>
                              <a:ea typeface="Cambria Math"/>
                            </a:rPr>
                          </m:ctrlPr>
                        </m:accPr>
                        <m:e>
                          <m:r>
                            <a:rPr lang="en-US" altLang="zh-TW" sz="1800" b="0" i="1" smtClean="0">
                              <a:latin typeface="Cambria Math"/>
                              <a:ea typeface="Cambria Math"/>
                            </a:rPr>
                            <m:t>𝐸</m:t>
                          </m:r>
                        </m:e>
                      </m:acc>
                      <m:r>
                        <a:rPr lang="en-US" altLang="zh-TW" sz="1800" b="0" i="1" smtClean="0">
                          <a:latin typeface="Cambria Math"/>
                          <a:ea typeface="Cambria Math"/>
                        </a:rPr>
                        <m:t>=</m:t>
                      </m:r>
                      <m:r>
                        <a:rPr lang="zh-TW" altLang="en-US" sz="1800" b="0" i="1" smtClean="0">
                          <a:latin typeface="Cambria Math"/>
                          <a:ea typeface="Cambria Math"/>
                        </a:rPr>
                        <m:t>𝜌</m:t>
                      </m:r>
                      <m:acc>
                        <m:accPr>
                          <m:chr m:val="⃗"/>
                          <m:ctrlPr>
                            <a:rPr lang="en-US" altLang="zh-TW" sz="1800" i="1">
                              <a:latin typeface="Cambria Math" panose="02040503050406030204" pitchFamily="18" charset="0"/>
                              <a:ea typeface="Cambria Math"/>
                            </a:rPr>
                          </m:ctrlPr>
                        </m:accPr>
                        <m:e>
                          <m:r>
                            <a:rPr lang="en-US" altLang="zh-TW" sz="1800" b="0" i="1" smtClean="0">
                              <a:latin typeface="Cambria Math"/>
                              <a:ea typeface="Cambria Math"/>
                            </a:rPr>
                            <m:t>𝑗</m:t>
                          </m:r>
                        </m:e>
                      </m:acc>
                    </m:oMath>
                  </m:oMathPara>
                </a14:m>
                <a:endParaRPr lang="zh-TW" altLang="en-US" sz="1800" dirty="0"/>
              </a:p>
            </p:txBody>
          </p:sp>
        </mc:Choice>
        <mc:Fallback xmlns="">
          <p:sp>
            <p:nvSpPr>
              <p:cNvPr id="20" name="文字方塊 19"/>
              <p:cNvSpPr txBox="1">
                <a:spLocks noRot="1" noChangeAspect="1" noMove="1" noResize="1" noEditPoints="1" noAdjustHandles="1" noChangeArrowheads="1" noChangeShapeType="1" noTextEdit="1"/>
              </p:cNvSpPr>
              <p:nvPr/>
            </p:nvSpPr>
            <p:spPr bwMode="auto">
              <a:xfrm>
                <a:off x="1835869" y="5124148"/>
                <a:ext cx="915315" cy="402931"/>
              </a:xfrm>
              <a:prstGeom prst="rect">
                <a:avLst/>
              </a:prstGeom>
              <a:blipFill>
                <a:blip r:embed="rId9"/>
                <a:stretch>
                  <a:fillRect b="-6061"/>
                </a:stretch>
              </a:blipFill>
              <a:ln w="9525">
                <a:noFill/>
                <a:miter lim="800000"/>
                <a:headEnd/>
                <a:tailEnd/>
              </a:ln>
            </p:spPr>
            <p:txBody>
              <a:bodyPr/>
              <a:lstStyle/>
              <a:p>
                <a:r>
                  <a:rPr lang="zh-TW" altLang="en-US">
                    <a:noFill/>
                  </a:rPr>
                  <a:t> </a:t>
                </a:r>
              </a:p>
            </p:txBody>
          </p:sp>
        </mc:Fallback>
      </mc:AlternateContent>
      <p:sp>
        <p:nvSpPr>
          <p:cNvPr id="2" name="文字方塊 7">
            <a:extLst>
              <a:ext uri="{FF2B5EF4-FFF2-40B4-BE49-F238E27FC236}">
                <a16:creationId xmlns:a16="http://schemas.microsoft.com/office/drawing/2014/main" id="{58CF7C48-674E-E74E-9CA0-D8D176420A32}"/>
              </a:ext>
            </a:extLst>
          </p:cNvPr>
          <p:cNvSpPr txBox="1">
            <a:spLocks noChangeArrowheads="1"/>
          </p:cNvSpPr>
          <p:nvPr/>
        </p:nvSpPr>
        <p:spPr bwMode="auto">
          <a:xfrm>
            <a:off x="4866136" y="1951209"/>
            <a:ext cx="38847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l-GR" altLang="zh-TW" sz="1800" i="1" dirty="0"/>
              <a:t>τ</a:t>
            </a:r>
            <a:r>
              <a:rPr lang="en-US" altLang="zh-TW" sz="1800" i="1" dirty="0"/>
              <a:t> </a:t>
            </a:r>
            <a:r>
              <a:rPr lang="zh-TW" altLang="en-US" sz="1800" dirty="0"/>
              <a:t>與外加電場無關，可視為一個常數。 </a:t>
            </a:r>
          </a:p>
        </p:txBody>
      </p:sp>
      <mc:AlternateContent xmlns:mc="http://schemas.openxmlformats.org/markup-compatibility/2006" xmlns:a14="http://schemas.microsoft.com/office/drawing/2010/main">
        <mc:Choice Requires="a14">
          <p:sp>
            <p:nvSpPr>
              <p:cNvPr id="21" name="文字方塊 20">
                <a:extLst>
                  <a:ext uri="{FF2B5EF4-FFF2-40B4-BE49-F238E27FC236}">
                    <a16:creationId xmlns:a16="http://schemas.microsoft.com/office/drawing/2014/main" id="{F06A7135-5E3D-064B-BAC1-4810AE8976A4}"/>
                  </a:ext>
                </a:extLst>
              </p:cNvPr>
              <p:cNvSpPr txBox="1"/>
              <p:nvPr/>
            </p:nvSpPr>
            <p:spPr bwMode="auto">
              <a:xfrm>
                <a:off x="1795085" y="5785331"/>
                <a:ext cx="1153713" cy="566758"/>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zh-TW" altLang="en-US" sz="1800" i="1">
                          <a:latin typeface="Cambria Math"/>
                          <a:ea typeface="Cambria Math"/>
                        </a:rPr>
                        <m:t>𝜌</m:t>
                      </m:r>
                      <m:r>
                        <a:rPr lang="en-US" altLang="zh-TW" sz="1800" b="0" i="1" smtClean="0">
                          <a:latin typeface="Cambria Math"/>
                        </a:rPr>
                        <m:t>=</m:t>
                      </m:r>
                      <m:f>
                        <m:fPr>
                          <m:ctrlPr>
                            <a:rPr lang="en-US" altLang="zh-TW" sz="1800" i="1">
                              <a:latin typeface="Cambria Math" panose="02040503050406030204" pitchFamily="18" charset="0"/>
                            </a:rPr>
                          </m:ctrlPr>
                        </m:fPr>
                        <m:num>
                          <m:r>
                            <a:rPr lang="en-US" altLang="zh-TW" sz="1800" i="1">
                              <a:latin typeface="Cambria Math"/>
                            </a:rPr>
                            <m:t>𝑚</m:t>
                          </m:r>
                        </m:num>
                        <m:den>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2</m:t>
                              </m:r>
                            </m:sup>
                          </m:sSup>
                          <m:r>
                            <a:rPr lang="en-US" altLang="zh-TW" sz="1800" i="1">
                              <a:latin typeface="Cambria Math"/>
                            </a:rPr>
                            <m:t>𝑛</m:t>
                          </m:r>
                          <m:r>
                            <a:rPr lang="zh-TW" altLang="en-US" sz="1800" i="1">
                              <a:latin typeface="Cambria Math"/>
                            </a:rPr>
                            <m:t>𝜏</m:t>
                          </m:r>
                        </m:den>
                      </m:f>
                    </m:oMath>
                  </m:oMathPara>
                </a14:m>
                <a:endParaRPr lang="zh-TW" altLang="en-US" sz="1800" dirty="0"/>
              </a:p>
            </p:txBody>
          </p:sp>
        </mc:Choice>
        <mc:Fallback xmlns="">
          <p:sp>
            <p:nvSpPr>
              <p:cNvPr id="21" name="文字方塊 20">
                <a:extLst>
                  <a:ext uri="{FF2B5EF4-FFF2-40B4-BE49-F238E27FC236}">
                    <a16:creationId xmlns:a16="http://schemas.microsoft.com/office/drawing/2014/main" id="{F06A7135-5E3D-064B-BAC1-4810AE8976A4}"/>
                  </a:ext>
                </a:extLst>
              </p:cNvPr>
              <p:cNvSpPr txBox="1">
                <a:spLocks noRot="1" noChangeAspect="1" noMove="1" noResize="1" noEditPoints="1" noAdjustHandles="1" noChangeArrowheads="1" noChangeShapeType="1" noTextEdit="1"/>
              </p:cNvSpPr>
              <p:nvPr/>
            </p:nvSpPr>
            <p:spPr bwMode="auto">
              <a:xfrm>
                <a:off x="1795085" y="5785331"/>
                <a:ext cx="1153713" cy="566758"/>
              </a:xfrm>
              <a:prstGeom prst="rect">
                <a:avLst/>
              </a:prstGeom>
              <a:blipFill>
                <a:blip r:embed="rId10"/>
                <a:stretch>
                  <a:fillRect b="-2273"/>
                </a:stretch>
              </a:blipFill>
              <a:ln w="9525">
                <a:noFill/>
                <a:miter lim="800000"/>
                <a:headEnd/>
                <a:tailEnd/>
              </a:ln>
            </p:spPr>
            <p:txBody>
              <a:bodyPr/>
              <a:lstStyle/>
              <a:p>
                <a:r>
                  <a:rPr lang="zh-TW" altLang="en-US">
                    <a:noFill/>
                  </a:rPr>
                  <a:t> </a:t>
                </a:r>
              </a:p>
            </p:txBody>
          </p:sp>
        </mc:Fallback>
      </mc:AlternateContent>
      <p:sp>
        <p:nvSpPr>
          <p:cNvPr id="22" name="Text Box 7">
            <a:extLst>
              <a:ext uri="{FF2B5EF4-FFF2-40B4-BE49-F238E27FC236}">
                <a16:creationId xmlns:a16="http://schemas.microsoft.com/office/drawing/2014/main" id="{FF28D3B7-F624-454D-9DF9-DB5A70DA39AC}"/>
              </a:ext>
            </a:extLst>
          </p:cNvPr>
          <p:cNvSpPr txBox="1">
            <a:spLocks noChangeArrowheads="1"/>
          </p:cNvSpPr>
          <p:nvPr/>
        </p:nvSpPr>
        <p:spPr bwMode="auto">
          <a:xfrm>
            <a:off x="5160944" y="394866"/>
            <a:ext cx="33836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電流密度與平均漂移速度成正比。</a:t>
            </a:r>
          </a:p>
        </p:txBody>
      </p:sp>
      <p:sp>
        <p:nvSpPr>
          <p:cNvPr id="23" name="Text Box 7">
            <a:extLst>
              <a:ext uri="{FF2B5EF4-FFF2-40B4-BE49-F238E27FC236}">
                <a16:creationId xmlns:a16="http://schemas.microsoft.com/office/drawing/2014/main" id="{9BA3B998-7FF3-804A-B782-FE65E22AFC9D}"/>
              </a:ext>
            </a:extLst>
          </p:cNvPr>
          <p:cNvSpPr txBox="1">
            <a:spLocks noChangeArrowheads="1"/>
          </p:cNvSpPr>
          <p:nvPr/>
        </p:nvSpPr>
        <p:spPr bwMode="auto">
          <a:xfrm>
            <a:off x="1676968" y="427687"/>
            <a:ext cx="32038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平均漂移速度與電場成正比。</a:t>
            </a:r>
          </a:p>
        </p:txBody>
      </p:sp>
    </p:spTree>
    <p:extLst>
      <p:ext uri="{BB962C8B-B14F-4D97-AF65-F5344CB8AC3E}">
        <p14:creationId xmlns:p14="http://schemas.microsoft.com/office/powerpoint/2010/main" val="40900897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Dropbox\Documents\課程\YoungTextBook\Images\Chapter25\A_Images\A_Figures_and_Photos\25_01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052513"/>
            <a:ext cx="2817812" cy="468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descr="D:\Dropbox\Documents\課程\YoungTextBook\Images\Chapter25\A_Images\A_Figures_and_Photos\25_02_Figure.jpg"/>
          <p:cNvPicPr>
            <a:picLocks noChangeAspect="1" noChangeArrowheads="1"/>
          </p:cNvPicPr>
          <p:nvPr/>
        </p:nvPicPr>
        <p:blipFill>
          <a:blip r:embed="rId3">
            <a:extLst>
              <a:ext uri="{28A0092B-C50C-407E-A947-70E740481C1C}">
                <a14:useLocalDpi xmlns:a14="http://schemas.microsoft.com/office/drawing/2010/main" val="0"/>
              </a:ext>
            </a:extLst>
          </a:blip>
          <a:srcRect t="56721" b="12512"/>
          <a:stretch>
            <a:fillRect/>
          </a:stretch>
        </p:blipFill>
        <p:spPr bwMode="auto">
          <a:xfrm>
            <a:off x="4211960" y="2414707"/>
            <a:ext cx="3535363"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文字方塊 1"/>
              <p:cNvSpPr txBox="1"/>
              <p:nvPr/>
            </p:nvSpPr>
            <p:spPr bwMode="auto">
              <a:xfrm>
                <a:off x="4215611" y="1063399"/>
                <a:ext cx="1629998" cy="369332"/>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𝑣</m:t>
                          </m:r>
                        </m:e>
                        <m:sub>
                          <m:r>
                            <m:rPr>
                              <m:sty m:val="p"/>
                            </m:rPr>
                            <a:rPr lang="en-US" altLang="zh-TW" sz="1800" b="0" i="0" smtClean="0">
                              <a:latin typeface="Cambria Math"/>
                            </a:rPr>
                            <m:t>rms</m:t>
                          </m:r>
                        </m:sub>
                      </m:sSub>
                      <m:r>
                        <a:rPr lang="en-US" altLang="zh-TW" sz="1800" i="1" smtClean="0">
                          <a:latin typeface="Cambria Math"/>
                          <a:ea typeface="Cambria Math"/>
                        </a:rPr>
                        <m:t>~</m:t>
                      </m:r>
                      <m:sSup>
                        <m:sSupPr>
                          <m:ctrlPr>
                            <a:rPr lang="en-US" altLang="zh-TW" sz="1800" i="1" smtClean="0">
                              <a:latin typeface="Cambria Math" panose="02040503050406030204" pitchFamily="18" charset="0"/>
                              <a:ea typeface="Cambria Math"/>
                            </a:rPr>
                          </m:ctrlPr>
                        </m:sSupPr>
                        <m:e>
                          <m:r>
                            <a:rPr lang="en-US" altLang="zh-TW" sz="1800" b="0" i="1" smtClean="0">
                              <a:latin typeface="Cambria Math"/>
                              <a:ea typeface="Cambria Math"/>
                            </a:rPr>
                            <m:t>10</m:t>
                          </m:r>
                        </m:e>
                        <m:sup>
                          <m:r>
                            <a:rPr lang="en-US" altLang="zh-TW" sz="1800" b="0" i="1" smtClean="0">
                              <a:latin typeface="Cambria Math"/>
                              <a:ea typeface="Cambria Math"/>
                            </a:rPr>
                            <m:t>6</m:t>
                          </m:r>
                        </m:sup>
                      </m:sSup>
                      <m:r>
                        <m:rPr>
                          <m:nor/>
                        </m:rPr>
                        <a:rPr lang="en-US" altLang="zh-TW" sz="1800" b="0" i="0" smtClean="0">
                          <a:latin typeface="Cambria Math"/>
                          <a:ea typeface="Cambria Math"/>
                        </a:rPr>
                        <m:t>m</m:t>
                      </m:r>
                      <m:r>
                        <m:rPr>
                          <m:nor/>
                        </m:rPr>
                        <a:rPr lang="en-US" altLang="zh-TW" sz="1800" b="0" i="0" smtClean="0">
                          <a:latin typeface="Cambria Math"/>
                          <a:ea typeface="Cambria Math"/>
                        </a:rPr>
                        <m:t>/</m:t>
                      </m:r>
                      <m:r>
                        <m:rPr>
                          <m:nor/>
                        </m:rPr>
                        <a:rPr lang="en-US" altLang="zh-TW" sz="1800" b="0" i="0" smtClean="0">
                          <a:latin typeface="Cambria Math"/>
                          <a:ea typeface="Cambria Math"/>
                        </a:rPr>
                        <m:t>s</m:t>
                      </m:r>
                    </m:oMath>
                  </m:oMathPara>
                </a14:m>
                <a:endParaRPr lang="zh-TW" altLang="en-US" sz="1800" dirty="0"/>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4215611" y="1063399"/>
                <a:ext cx="1629998" cy="369332"/>
              </a:xfrm>
              <a:prstGeom prst="rect">
                <a:avLst/>
              </a:prstGeom>
              <a:blipFill>
                <a:blip r:embed="rId4"/>
                <a:stretch>
                  <a:fillRect b="-13793"/>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文字方塊 4"/>
              <p:cNvSpPr txBox="1"/>
              <p:nvPr/>
            </p:nvSpPr>
            <p:spPr bwMode="auto">
              <a:xfrm>
                <a:off x="4215611" y="4588371"/>
                <a:ext cx="2413140" cy="369332"/>
              </a:xfrm>
              <a:prstGeom prst="rect">
                <a:avLst/>
              </a:prstGeom>
              <a:solidFill>
                <a:srgbClr val="FFFF00"/>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𝑣</m:t>
                          </m:r>
                        </m:e>
                        <m:sub>
                          <m:r>
                            <m:rPr>
                              <m:sty m:val="p"/>
                            </m:rPr>
                            <a:rPr lang="en-US" altLang="zh-TW" sz="1800" b="0" i="0" smtClean="0">
                              <a:latin typeface="Cambria Math"/>
                            </a:rPr>
                            <m:t>d</m:t>
                          </m:r>
                        </m:sub>
                      </m:sSub>
                      <m:r>
                        <a:rPr lang="en-US" altLang="zh-TW" sz="1800" i="1" smtClean="0">
                          <a:latin typeface="Cambria Math"/>
                          <a:ea typeface="Cambria Math"/>
                        </a:rPr>
                        <m:t>~</m:t>
                      </m:r>
                      <m:sSup>
                        <m:sSupPr>
                          <m:ctrlPr>
                            <a:rPr lang="en-US" altLang="zh-TW" sz="1800" i="1" smtClean="0">
                              <a:latin typeface="Cambria Math" panose="02040503050406030204" pitchFamily="18" charset="0"/>
                              <a:ea typeface="Cambria Math"/>
                            </a:rPr>
                          </m:ctrlPr>
                        </m:sSupPr>
                        <m:e>
                          <m:r>
                            <a:rPr lang="en-US" altLang="zh-TW" sz="1800" b="0" i="1" smtClean="0">
                              <a:latin typeface="Cambria Math"/>
                              <a:ea typeface="Cambria Math"/>
                            </a:rPr>
                            <m:t>10</m:t>
                          </m:r>
                        </m:e>
                        <m:sup>
                          <m:r>
                            <a:rPr lang="en-US" altLang="zh-TW" sz="1800" b="0" i="1" smtClean="0">
                              <a:latin typeface="Cambria Math"/>
                              <a:ea typeface="Cambria Math"/>
                            </a:rPr>
                            <m:t>−4</m:t>
                          </m:r>
                        </m:sup>
                      </m:sSup>
                      <m:r>
                        <m:rPr>
                          <m:nor/>
                        </m:rPr>
                        <a:rPr lang="en-US" altLang="zh-TW" sz="1800" b="0" i="0" smtClean="0">
                          <a:latin typeface="Cambria Math"/>
                          <a:ea typeface="Cambria Math"/>
                        </a:rPr>
                        <m:t>m</m:t>
                      </m:r>
                      <m:r>
                        <m:rPr>
                          <m:nor/>
                        </m:rPr>
                        <a:rPr lang="en-US" altLang="zh-TW" sz="1800" b="0" i="0" smtClean="0">
                          <a:latin typeface="Cambria Math"/>
                          <a:ea typeface="Cambria Math"/>
                        </a:rPr>
                        <m:t>/</m:t>
                      </m:r>
                      <m:r>
                        <m:rPr>
                          <m:nor/>
                        </m:rPr>
                        <a:rPr lang="en-US" altLang="zh-TW" sz="1800" b="0" i="0" smtClean="0">
                          <a:latin typeface="Cambria Math"/>
                          <a:ea typeface="Cambria Math"/>
                        </a:rPr>
                        <m:t>s</m:t>
                      </m:r>
                      <m:r>
                        <a:rPr lang="en-US" altLang="zh-TW" sz="1800" b="0" i="1" smtClean="0">
                          <a:latin typeface="Cambria Math"/>
                          <a:ea typeface="Cambria Math"/>
                        </a:rPr>
                        <m:t>≪</m:t>
                      </m:r>
                      <m:sSub>
                        <m:sSubPr>
                          <m:ctrlPr>
                            <a:rPr lang="en-US" altLang="zh-TW" sz="1800" i="1">
                              <a:latin typeface="Cambria Math" panose="02040503050406030204" pitchFamily="18" charset="0"/>
                            </a:rPr>
                          </m:ctrlPr>
                        </m:sSubPr>
                        <m:e>
                          <m:r>
                            <a:rPr lang="en-US" altLang="zh-TW" sz="1800" i="1">
                              <a:latin typeface="Cambria Math"/>
                            </a:rPr>
                            <m:t>𝑣</m:t>
                          </m:r>
                        </m:e>
                        <m:sub>
                          <m:r>
                            <m:rPr>
                              <m:sty m:val="p"/>
                            </m:rPr>
                            <a:rPr lang="en-US" altLang="zh-TW" sz="1800">
                              <a:latin typeface="Cambria Math"/>
                            </a:rPr>
                            <m:t>rms</m:t>
                          </m:r>
                        </m:sub>
                      </m:sSub>
                    </m:oMath>
                  </m:oMathPara>
                </a14:m>
                <a:endParaRPr lang="zh-TW" altLang="en-US" sz="1800" dirty="0"/>
              </a:p>
            </p:txBody>
          </p:sp>
        </mc:Choice>
        <mc:Fallback xmlns="">
          <p:sp>
            <p:nvSpPr>
              <p:cNvPr id="5" name="文字方塊 4"/>
              <p:cNvSpPr txBox="1">
                <a:spLocks noRot="1" noChangeAspect="1" noMove="1" noResize="1" noEditPoints="1" noAdjustHandles="1" noChangeArrowheads="1" noChangeShapeType="1" noTextEdit="1"/>
              </p:cNvSpPr>
              <p:nvPr/>
            </p:nvSpPr>
            <p:spPr bwMode="auto">
              <a:xfrm>
                <a:off x="4215611" y="4588371"/>
                <a:ext cx="2413140" cy="369332"/>
              </a:xfrm>
              <a:prstGeom prst="rect">
                <a:avLst/>
              </a:prstGeom>
              <a:blipFill>
                <a:blip r:embed="rId5"/>
                <a:stretch>
                  <a:fillRect b="-13333"/>
                </a:stretch>
              </a:blipFill>
              <a:ln w="9525">
                <a:noFill/>
                <a:miter lim="800000"/>
                <a:headEnd/>
                <a:tailEnd/>
              </a:ln>
            </p:spPr>
            <p:txBody>
              <a:bodyPr/>
              <a:lstStyle/>
              <a:p>
                <a:r>
                  <a:rPr lang="zh-TW" altLang="en-US">
                    <a:noFill/>
                  </a:rPr>
                  <a:t> </a:t>
                </a:r>
              </a:p>
            </p:txBody>
          </p:sp>
        </mc:Fallback>
      </mc:AlternateContent>
      <p:sp>
        <p:nvSpPr>
          <p:cNvPr id="6" name="文字方塊 7"/>
          <p:cNvSpPr txBox="1">
            <a:spLocks noChangeArrowheads="1"/>
          </p:cNvSpPr>
          <p:nvPr/>
        </p:nvSpPr>
        <p:spPr bwMode="auto">
          <a:xfrm>
            <a:off x="4211959" y="5430961"/>
            <a:ext cx="41793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因此</a:t>
            </a:r>
            <a:r>
              <a:rPr lang="el-GR" altLang="zh-TW" sz="1800" i="1" dirty="0"/>
              <a:t>τ</a:t>
            </a:r>
            <a:r>
              <a:rPr lang="zh-TW" altLang="en-US" sz="1800" dirty="0"/>
              <a:t>可視為一個常數。 </a:t>
            </a:r>
          </a:p>
        </p:txBody>
      </p:sp>
      <mc:AlternateContent xmlns:mc="http://schemas.openxmlformats.org/markup-compatibility/2006" xmlns:a14="http://schemas.microsoft.com/office/drawing/2010/main">
        <mc:Choice Requires="a14">
          <p:sp>
            <p:nvSpPr>
              <p:cNvPr id="3" name="文字方塊 7">
                <a:extLst>
                  <a:ext uri="{FF2B5EF4-FFF2-40B4-BE49-F238E27FC236}">
                    <a16:creationId xmlns:a16="http://schemas.microsoft.com/office/drawing/2014/main" id="{9D2B3F82-4F13-B544-8DD4-758E8FAA5EE2}"/>
                  </a:ext>
                </a:extLst>
              </p:cNvPr>
              <p:cNvSpPr txBox="1">
                <a:spLocks noChangeArrowheads="1"/>
              </p:cNvSpPr>
              <p:nvPr/>
            </p:nvSpPr>
            <p:spPr bwMode="auto">
              <a:xfrm>
                <a:off x="4211960" y="5009666"/>
                <a:ext cx="417937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l-GR" altLang="zh-TW" sz="1800" i="1" dirty="0"/>
                  <a:t>τ</a:t>
                </a:r>
                <a:r>
                  <a:rPr lang="zh-TW" altLang="en-US" sz="1800" dirty="0"/>
                  <a:t>由極快的</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𝑣</m:t>
                        </m:r>
                      </m:e>
                      <m:sub>
                        <m:r>
                          <m:rPr>
                            <m:sty m:val="p"/>
                          </m:rPr>
                          <a:rPr lang="en-US" altLang="zh-TW" sz="1800">
                            <a:latin typeface="Cambria Math"/>
                          </a:rPr>
                          <m:t>rms</m:t>
                        </m:r>
                      </m:sub>
                    </m:sSub>
                  </m:oMath>
                </a14:m>
                <a:r>
                  <a:rPr lang="zh-TW" altLang="en-US" sz="1800" dirty="0"/>
                  <a:t>決定，與外加電場無關。</a:t>
                </a:r>
              </a:p>
            </p:txBody>
          </p:sp>
        </mc:Choice>
        <mc:Fallback xmlns="">
          <p:sp>
            <p:nvSpPr>
              <p:cNvPr id="3" name="文字方塊 7">
                <a:extLst>
                  <a:ext uri="{FF2B5EF4-FFF2-40B4-BE49-F238E27FC236}">
                    <a16:creationId xmlns:a16="http://schemas.microsoft.com/office/drawing/2014/main" id="{9D2B3F82-4F13-B544-8DD4-758E8FAA5EE2}"/>
                  </a:ext>
                </a:extLst>
              </p:cNvPr>
              <p:cNvSpPr txBox="1">
                <a:spLocks noRot="1" noChangeAspect="1" noMove="1" noResize="1" noEditPoints="1" noAdjustHandles="1" noChangeArrowheads="1" noChangeShapeType="1" noTextEdit="1"/>
              </p:cNvSpPr>
              <p:nvPr/>
            </p:nvSpPr>
            <p:spPr bwMode="auto">
              <a:xfrm>
                <a:off x="4211960" y="5009666"/>
                <a:ext cx="4179375" cy="369332"/>
              </a:xfrm>
              <a:prstGeom prst="rect">
                <a:avLst/>
              </a:prstGeom>
              <a:blipFill>
                <a:blip r:embed="rId6"/>
                <a:stretch>
                  <a:fillRect l="-1212"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4" name="文字方塊 3">
            <a:extLst>
              <a:ext uri="{FF2B5EF4-FFF2-40B4-BE49-F238E27FC236}">
                <a16:creationId xmlns:a16="http://schemas.microsoft.com/office/drawing/2014/main" id="{E670B738-E799-2A41-A85C-8C3F6FB47BA1}"/>
              </a:ext>
            </a:extLst>
          </p:cNvPr>
          <p:cNvSpPr txBox="1"/>
          <p:nvPr/>
        </p:nvSpPr>
        <p:spPr bwMode="auto">
          <a:xfrm>
            <a:off x="4211960" y="1524401"/>
            <a:ext cx="4466570" cy="369332"/>
          </a:xfrm>
          <a:prstGeom prst="rect">
            <a:avLst/>
          </a:prstGeom>
          <a:noFill/>
          <a:ln w="9525">
            <a:noFill/>
            <a:miter lim="800000"/>
            <a:headEnd/>
            <a:tailEnd/>
          </a:ln>
        </p:spPr>
        <p:txBody>
          <a:bodyPr wrap="square" rtlCol="0">
            <a:spAutoFit/>
          </a:bodyPr>
          <a:lstStyle/>
          <a:p>
            <a:pPr>
              <a:spcBef>
                <a:spcPct val="50000"/>
              </a:spcBef>
            </a:pPr>
            <a:r>
              <a:rPr kumimoji="1" lang="zh-TW" altLang="en-US" sz="1800" dirty="0"/>
              <a:t>但電子的熱運動方向隨機，因此互相抵消。</a:t>
            </a:r>
          </a:p>
        </p:txBody>
      </p:sp>
      <p:sp>
        <p:nvSpPr>
          <p:cNvPr id="7" name="文字方塊 6">
            <a:extLst>
              <a:ext uri="{FF2B5EF4-FFF2-40B4-BE49-F238E27FC236}">
                <a16:creationId xmlns:a16="http://schemas.microsoft.com/office/drawing/2014/main" id="{9E075768-5094-634D-9431-FD4842216FF0}"/>
              </a:ext>
            </a:extLst>
          </p:cNvPr>
          <p:cNvSpPr txBox="1"/>
          <p:nvPr/>
        </p:nvSpPr>
        <p:spPr bwMode="auto">
          <a:xfrm>
            <a:off x="4217843" y="1940624"/>
            <a:ext cx="4726836" cy="369332"/>
          </a:xfrm>
          <a:prstGeom prst="rect">
            <a:avLst/>
          </a:prstGeom>
          <a:noFill/>
          <a:ln w="9525">
            <a:noFill/>
            <a:miter lim="800000"/>
            <a:headEnd/>
            <a:tailEnd/>
          </a:ln>
        </p:spPr>
        <p:txBody>
          <a:bodyPr wrap="square" rtlCol="0">
            <a:spAutoFit/>
          </a:bodyPr>
          <a:lstStyle/>
          <a:p>
            <a:pPr>
              <a:spcBef>
                <a:spcPct val="50000"/>
              </a:spcBef>
            </a:pPr>
            <a:r>
              <a:rPr kumimoji="1" lang="zh-TW" altLang="en-US" sz="1800" dirty="0"/>
              <a:t>討論導電性時，可以忽略而等價以下圖表示。</a:t>
            </a:r>
          </a:p>
        </p:txBody>
      </p:sp>
    </p:spTree>
    <p:extLst>
      <p:ext uri="{BB962C8B-B14F-4D97-AF65-F5344CB8AC3E}">
        <p14:creationId xmlns:p14="http://schemas.microsoft.com/office/powerpoint/2010/main" val="29533682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C13F1B3D-5197-C94A-93F2-EB541BAAFF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052736"/>
            <a:ext cx="8534400" cy="3835400"/>
          </a:xfrm>
          <a:prstGeom prst="rect">
            <a:avLst/>
          </a:prstGeom>
        </p:spPr>
      </p:pic>
      <mc:AlternateContent xmlns:mc="http://schemas.openxmlformats.org/markup-compatibility/2006" xmlns:a14="http://schemas.microsoft.com/office/drawing/2010/main">
        <mc:Choice Requires="a14">
          <p:sp>
            <p:nvSpPr>
              <p:cNvPr id="4" name="文字方塊 20">
                <a:extLst>
                  <a:ext uri="{FF2B5EF4-FFF2-40B4-BE49-F238E27FC236}">
                    <a16:creationId xmlns:a16="http://schemas.microsoft.com/office/drawing/2014/main" id="{8C18466E-4BE2-4E4A-97C8-EEC8DE3D4173}"/>
                  </a:ext>
                </a:extLst>
              </p:cNvPr>
              <p:cNvSpPr txBox="1"/>
              <p:nvPr/>
            </p:nvSpPr>
            <p:spPr bwMode="auto">
              <a:xfrm>
                <a:off x="3707904" y="5085184"/>
                <a:ext cx="1153713" cy="566758"/>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zh-TW" altLang="en-US" sz="1800" i="1">
                          <a:latin typeface="Cambria Math"/>
                          <a:ea typeface="Cambria Math"/>
                        </a:rPr>
                        <m:t>𝜌</m:t>
                      </m:r>
                      <m:r>
                        <a:rPr lang="en-US" altLang="zh-TW" sz="1800" b="0" i="1" smtClean="0">
                          <a:latin typeface="Cambria Math"/>
                        </a:rPr>
                        <m:t>=</m:t>
                      </m:r>
                      <m:f>
                        <m:fPr>
                          <m:ctrlPr>
                            <a:rPr lang="en-US" altLang="zh-TW" sz="1800" i="1">
                              <a:latin typeface="Cambria Math" panose="02040503050406030204" pitchFamily="18" charset="0"/>
                            </a:rPr>
                          </m:ctrlPr>
                        </m:fPr>
                        <m:num>
                          <m:r>
                            <a:rPr lang="en-US" altLang="zh-TW" sz="1800" i="1">
                              <a:latin typeface="Cambria Math"/>
                            </a:rPr>
                            <m:t>𝑚</m:t>
                          </m:r>
                        </m:num>
                        <m:den>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2</m:t>
                              </m:r>
                            </m:sup>
                          </m:sSup>
                          <m:r>
                            <a:rPr lang="en-US" altLang="zh-TW" sz="1800" i="1">
                              <a:latin typeface="Cambria Math"/>
                            </a:rPr>
                            <m:t>𝑛</m:t>
                          </m:r>
                          <m:r>
                            <a:rPr lang="zh-TW" altLang="en-US" sz="1800" i="1">
                              <a:latin typeface="Cambria Math"/>
                            </a:rPr>
                            <m:t>𝜏</m:t>
                          </m:r>
                        </m:den>
                      </m:f>
                    </m:oMath>
                  </m:oMathPara>
                </a14:m>
                <a:endParaRPr lang="zh-TW" altLang="en-US" sz="1800" dirty="0"/>
              </a:p>
            </p:txBody>
          </p:sp>
        </mc:Choice>
        <mc:Fallback xmlns="">
          <p:sp>
            <p:nvSpPr>
              <p:cNvPr id="4" name="文字方塊 20">
                <a:extLst>
                  <a:ext uri="{FF2B5EF4-FFF2-40B4-BE49-F238E27FC236}">
                    <a16:creationId xmlns:a16="http://schemas.microsoft.com/office/drawing/2014/main" id="{8C18466E-4BE2-4E4A-97C8-EEC8DE3D4173}"/>
                  </a:ext>
                </a:extLst>
              </p:cNvPr>
              <p:cNvSpPr txBox="1">
                <a:spLocks noRot="1" noChangeAspect="1" noMove="1" noResize="1" noEditPoints="1" noAdjustHandles="1" noChangeArrowheads="1" noChangeShapeType="1" noTextEdit="1"/>
              </p:cNvSpPr>
              <p:nvPr/>
            </p:nvSpPr>
            <p:spPr bwMode="auto">
              <a:xfrm>
                <a:off x="3707904" y="5085184"/>
                <a:ext cx="1153713" cy="566758"/>
              </a:xfrm>
              <a:prstGeom prst="rect">
                <a:avLst/>
              </a:prstGeom>
              <a:blipFill>
                <a:blip r:embed="rId3"/>
                <a:stretch>
                  <a:fillRect b="-2222"/>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38562397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41AD982-3229-0840-5758-F0B084011728}"/>
              </a:ext>
            </a:extLst>
          </p:cNvPr>
          <p:cNvPicPr>
            <a:picLocks noChangeAspect="1"/>
          </p:cNvPicPr>
          <p:nvPr/>
        </p:nvPicPr>
        <p:blipFill>
          <a:blip r:embed="rId2"/>
          <a:stretch>
            <a:fillRect/>
          </a:stretch>
        </p:blipFill>
        <p:spPr>
          <a:xfrm>
            <a:off x="107504" y="1081099"/>
            <a:ext cx="7188200" cy="4813300"/>
          </a:xfrm>
          <a:prstGeom prst="rect">
            <a:avLst/>
          </a:prstGeom>
        </p:spPr>
      </p:pic>
      <p:sp>
        <p:nvSpPr>
          <p:cNvPr id="3" name="矩形 2">
            <a:extLst>
              <a:ext uri="{FF2B5EF4-FFF2-40B4-BE49-F238E27FC236}">
                <a16:creationId xmlns:a16="http://schemas.microsoft.com/office/drawing/2014/main" id="{47192FD7-E5D0-6668-E530-6A3C6B781BF6}"/>
              </a:ext>
            </a:extLst>
          </p:cNvPr>
          <p:cNvSpPr/>
          <p:nvPr/>
        </p:nvSpPr>
        <p:spPr>
          <a:xfrm>
            <a:off x="130716" y="1612776"/>
            <a:ext cx="2424179" cy="224827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a:extLst>
              <a:ext uri="{FF2B5EF4-FFF2-40B4-BE49-F238E27FC236}">
                <a16:creationId xmlns:a16="http://schemas.microsoft.com/office/drawing/2014/main" id="{B0DDA85C-A895-822D-93AE-9682BC59A22D}"/>
              </a:ext>
            </a:extLst>
          </p:cNvPr>
          <p:cNvSpPr/>
          <p:nvPr/>
        </p:nvSpPr>
        <p:spPr>
          <a:xfrm>
            <a:off x="2554896" y="5101534"/>
            <a:ext cx="3518842" cy="75259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1000BA04-297D-3821-EFC9-F803C3A30E8C}"/>
              </a:ext>
            </a:extLst>
          </p:cNvPr>
          <p:cNvSpPr txBox="1"/>
          <p:nvPr/>
        </p:nvSpPr>
        <p:spPr bwMode="auto">
          <a:xfrm>
            <a:off x="107504" y="778935"/>
            <a:ext cx="3127963" cy="369332"/>
          </a:xfrm>
          <a:prstGeom prst="rect">
            <a:avLst/>
          </a:prstGeom>
          <a:solidFill>
            <a:schemeClr val="bg1"/>
          </a:solidFill>
          <a:ln w="9525">
            <a:noFill/>
            <a:miter lim="800000"/>
            <a:headEnd/>
            <a:tailEnd/>
          </a:ln>
        </p:spPr>
        <p:txBody>
          <a:bodyPr wrap="square" rtlCol="0">
            <a:spAutoFit/>
          </a:bodyPr>
          <a:lstStyle/>
          <a:p>
            <a:pPr algn="ctr"/>
            <a:r>
              <a:rPr lang="zh-TW" altLang="en-US" dirty="0">
                <a:latin typeface="Times New Roman" pitchFamily="18" charset="0"/>
                <a:cs typeface="Times New Roman" pitchFamily="18" charset="0"/>
              </a:rPr>
              <a:t>傳導電子似乎就是價電子！</a:t>
            </a:r>
          </a:p>
        </p:txBody>
      </p:sp>
      <mc:AlternateContent xmlns:mc="http://schemas.openxmlformats.org/markup-compatibility/2006" xmlns:a14="http://schemas.microsoft.com/office/drawing/2010/main">
        <mc:Choice Requires="a14">
          <p:sp>
            <p:nvSpPr>
              <p:cNvPr id="4" name="文字方塊 8">
                <a:extLst>
                  <a:ext uri="{FF2B5EF4-FFF2-40B4-BE49-F238E27FC236}">
                    <a16:creationId xmlns:a16="http://schemas.microsoft.com/office/drawing/2014/main" id="{21FB8667-07D7-3D23-B7F5-1C238847B4B5}"/>
                  </a:ext>
                </a:extLst>
              </p:cNvPr>
              <p:cNvSpPr txBox="1"/>
              <p:nvPr/>
            </p:nvSpPr>
            <p:spPr bwMode="auto">
              <a:xfrm>
                <a:off x="4764503" y="4839863"/>
                <a:ext cx="1207446" cy="369332"/>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zh-TW" altLang="en-US" sz="1800" b="0" i="1" smtClean="0">
                          <a:latin typeface="Cambria Math"/>
                        </a:rPr>
                        <m:t>𝜏</m:t>
                      </m:r>
                      <m:r>
                        <a:rPr lang="en-US" altLang="zh-TW" sz="1800" b="0" i="1" smtClean="0">
                          <a:latin typeface="Cambria Math" panose="02040503050406030204" pitchFamily="18" charset="0"/>
                          <a:ea typeface="Cambria Math" panose="02040503050406030204" pitchFamily="18" charset="0"/>
                        </a:rPr>
                        <m:t>~</m:t>
                      </m:r>
                      <m:sSup>
                        <m:sSupPr>
                          <m:ctrlPr>
                            <a:rPr lang="en-US" altLang="zh-TW" sz="1800" b="0" i="1" smtClean="0">
                              <a:latin typeface="Cambria Math" panose="02040503050406030204" pitchFamily="18" charset="0"/>
                              <a:ea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10</m:t>
                          </m:r>
                        </m:e>
                        <m:sup>
                          <m:r>
                            <a:rPr lang="en-US" altLang="zh-TW" sz="1800" b="0" i="1" smtClean="0">
                              <a:latin typeface="Cambria Math" panose="02040503050406030204" pitchFamily="18" charset="0"/>
                              <a:ea typeface="Cambria Math" panose="02040503050406030204" pitchFamily="18" charset="0"/>
                            </a:rPr>
                            <m:t>−14</m:t>
                          </m:r>
                        </m:sup>
                      </m:sSup>
                      <m:r>
                        <m:rPr>
                          <m:nor/>
                        </m:rPr>
                        <a:rPr lang="en-US" altLang="zh-TW" sz="1800" b="0" i="0" smtClean="0">
                          <a:latin typeface="Cambria Math" panose="02040503050406030204" pitchFamily="18" charset="0"/>
                          <a:ea typeface="Cambria Math" panose="02040503050406030204" pitchFamily="18" charset="0"/>
                        </a:rPr>
                        <m:t>s</m:t>
                      </m:r>
                    </m:oMath>
                  </m:oMathPara>
                </a14:m>
                <a:endParaRPr lang="zh-TW" altLang="en-US" sz="1800" dirty="0"/>
              </a:p>
            </p:txBody>
          </p:sp>
        </mc:Choice>
        <mc:Fallback xmlns="">
          <p:sp>
            <p:nvSpPr>
              <p:cNvPr id="4" name="文字方塊 8">
                <a:extLst>
                  <a:ext uri="{FF2B5EF4-FFF2-40B4-BE49-F238E27FC236}">
                    <a16:creationId xmlns:a16="http://schemas.microsoft.com/office/drawing/2014/main" id="{21FB8667-07D7-3D23-B7F5-1C238847B4B5}"/>
                  </a:ext>
                </a:extLst>
              </p:cNvPr>
              <p:cNvSpPr txBox="1">
                <a:spLocks noRot="1" noChangeAspect="1" noMove="1" noResize="1" noEditPoints="1" noAdjustHandles="1" noChangeArrowheads="1" noChangeShapeType="1" noTextEdit="1"/>
              </p:cNvSpPr>
              <p:nvPr/>
            </p:nvSpPr>
            <p:spPr bwMode="auto">
              <a:xfrm>
                <a:off x="4764503" y="4839863"/>
                <a:ext cx="1207446" cy="369332"/>
              </a:xfrm>
              <a:prstGeom prst="rect">
                <a:avLst/>
              </a:prstGeom>
              <a:blipFill>
                <a:blip r:embed="rId3"/>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文字方塊 1">
                <a:extLst>
                  <a:ext uri="{FF2B5EF4-FFF2-40B4-BE49-F238E27FC236}">
                    <a16:creationId xmlns:a16="http://schemas.microsoft.com/office/drawing/2014/main" id="{DF3033A4-8156-06FF-811C-1C55947CB290}"/>
                  </a:ext>
                </a:extLst>
              </p:cNvPr>
              <p:cNvSpPr txBox="1"/>
              <p:nvPr/>
            </p:nvSpPr>
            <p:spPr bwMode="auto">
              <a:xfrm>
                <a:off x="6300192" y="4839863"/>
                <a:ext cx="1629998" cy="369332"/>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𝑣</m:t>
                          </m:r>
                        </m:e>
                        <m:sub>
                          <m:r>
                            <m:rPr>
                              <m:sty m:val="p"/>
                            </m:rPr>
                            <a:rPr lang="en-US" altLang="zh-TW" sz="1800" b="0" i="0" smtClean="0">
                              <a:latin typeface="Cambria Math"/>
                            </a:rPr>
                            <m:t>rms</m:t>
                          </m:r>
                        </m:sub>
                      </m:sSub>
                      <m:r>
                        <a:rPr lang="en-US" altLang="zh-TW" sz="1800" i="1" smtClean="0">
                          <a:latin typeface="Cambria Math"/>
                          <a:ea typeface="Cambria Math"/>
                        </a:rPr>
                        <m:t>~</m:t>
                      </m:r>
                      <m:sSup>
                        <m:sSupPr>
                          <m:ctrlPr>
                            <a:rPr lang="en-US" altLang="zh-TW" sz="1800" i="1" smtClean="0">
                              <a:latin typeface="Cambria Math" panose="02040503050406030204" pitchFamily="18" charset="0"/>
                              <a:ea typeface="Cambria Math"/>
                            </a:rPr>
                          </m:ctrlPr>
                        </m:sSupPr>
                        <m:e>
                          <m:r>
                            <a:rPr lang="en-US" altLang="zh-TW" sz="1800" b="0" i="1" smtClean="0">
                              <a:latin typeface="Cambria Math"/>
                              <a:ea typeface="Cambria Math"/>
                            </a:rPr>
                            <m:t>10</m:t>
                          </m:r>
                        </m:e>
                        <m:sup>
                          <m:r>
                            <a:rPr lang="en-US" altLang="zh-TW" sz="1800" b="0" i="1" smtClean="0">
                              <a:latin typeface="Cambria Math"/>
                              <a:ea typeface="Cambria Math"/>
                            </a:rPr>
                            <m:t>6</m:t>
                          </m:r>
                        </m:sup>
                      </m:sSup>
                      <m:r>
                        <m:rPr>
                          <m:nor/>
                        </m:rPr>
                        <a:rPr lang="en-US" altLang="zh-TW" sz="1800" b="0" i="0" smtClean="0">
                          <a:latin typeface="Cambria Math"/>
                          <a:ea typeface="Cambria Math"/>
                        </a:rPr>
                        <m:t>m</m:t>
                      </m:r>
                      <m:r>
                        <m:rPr>
                          <m:nor/>
                        </m:rPr>
                        <a:rPr lang="en-US" altLang="zh-TW" sz="1800" b="0" i="0" smtClean="0">
                          <a:latin typeface="Cambria Math"/>
                          <a:ea typeface="Cambria Math"/>
                        </a:rPr>
                        <m:t>/</m:t>
                      </m:r>
                      <m:r>
                        <m:rPr>
                          <m:nor/>
                        </m:rPr>
                        <a:rPr lang="en-US" altLang="zh-TW" sz="1800" b="0" i="0" smtClean="0">
                          <a:latin typeface="Cambria Math"/>
                          <a:ea typeface="Cambria Math"/>
                        </a:rPr>
                        <m:t>s</m:t>
                      </m:r>
                    </m:oMath>
                  </m:oMathPara>
                </a14:m>
                <a:endParaRPr lang="zh-TW" altLang="en-US" sz="1800" dirty="0"/>
              </a:p>
            </p:txBody>
          </p:sp>
        </mc:Choice>
        <mc:Fallback xmlns="">
          <p:sp>
            <p:nvSpPr>
              <p:cNvPr id="7" name="文字方塊 1">
                <a:extLst>
                  <a:ext uri="{FF2B5EF4-FFF2-40B4-BE49-F238E27FC236}">
                    <a16:creationId xmlns:a16="http://schemas.microsoft.com/office/drawing/2014/main" id="{DF3033A4-8156-06FF-811C-1C55947CB290}"/>
                  </a:ext>
                </a:extLst>
              </p:cNvPr>
              <p:cNvSpPr txBox="1">
                <a:spLocks noRot="1" noChangeAspect="1" noMove="1" noResize="1" noEditPoints="1" noAdjustHandles="1" noChangeArrowheads="1" noChangeShapeType="1" noTextEdit="1"/>
              </p:cNvSpPr>
              <p:nvPr/>
            </p:nvSpPr>
            <p:spPr bwMode="auto">
              <a:xfrm>
                <a:off x="6300192" y="4839863"/>
                <a:ext cx="1629998" cy="369332"/>
              </a:xfrm>
              <a:prstGeom prst="rect">
                <a:avLst/>
              </a:prstGeom>
              <a:blipFill>
                <a:blip r:embed="rId4"/>
                <a:stretch>
                  <a:fillRect b="-16667"/>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DE2291F-3034-DFB9-6D59-E40F56D61869}"/>
                  </a:ext>
                </a:extLst>
              </p:cNvPr>
              <p:cNvSpPr txBox="1"/>
              <p:nvPr/>
            </p:nvSpPr>
            <p:spPr bwMode="auto">
              <a:xfrm>
                <a:off x="6300192" y="5373216"/>
                <a:ext cx="1728192" cy="369332"/>
              </a:xfrm>
              <a:prstGeom prst="rect">
                <a:avLst/>
              </a:prstGeom>
              <a:solidFill>
                <a:srgbClr val="FFFF99"/>
              </a:solidFill>
              <a:ln w="9525">
                <a:noFill/>
                <a:miter lim="800000"/>
                <a:headEnd/>
                <a:tailEnd/>
              </a:ln>
            </p:spPr>
            <p:txBody>
              <a:bodyPr wrap="square" rtlCol="0">
                <a:spAutoFit/>
              </a:bodyPr>
              <a:lstStyle/>
              <a:p>
                <a:r>
                  <a:rPr lang="en-US" dirty="0">
                    <a:latin typeface="Times New Roman" pitchFamily="18" charset="0"/>
                    <a:cs typeface="Times New Roman" pitchFamily="18" charset="0"/>
                  </a:rPr>
                  <a:t>自由徑</a:t>
                </a:r>
                <a14:m>
                  <m:oMath xmlns:m="http://schemas.openxmlformats.org/officeDocument/2006/math">
                    <m:r>
                      <a:rPr lang="en-US" i="1" smtClean="0">
                        <a:latin typeface="Cambria Math" panose="02040503050406030204" pitchFamily="18" charset="0"/>
                        <a:ea typeface="Cambria Math" panose="02040503050406030204" pitchFamily="18" charset="0"/>
                        <a:cs typeface="Times New Roman" pitchFamily="18" charset="0"/>
                      </a:rPr>
                      <m:t>~</m:t>
                    </m:r>
                    <m:sSup>
                      <m:sSupPr>
                        <m:ctrlPr>
                          <a:rPr lang="en-US" i="1" smtClean="0">
                            <a:latin typeface="Cambria Math" panose="02040503050406030204" pitchFamily="18" charset="0"/>
                            <a:ea typeface="Cambria Math" panose="02040503050406030204" pitchFamily="18" charset="0"/>
                            <a:cs typeface="Times New Roman" pitchFamily="18" charset="0"/>
                          </a:rPr>
                        </m:ctrlPr>
                      </m:sSupPr>
                      <m:e>
                        <m:r>
                          <a:rPr lang="en-US" b="0" i="1" smtClean="0">
                            <a:latin typeface="Cambria Math" panose="02040503050406030204" pitchFamily="18" charset="0"/>
                            <a:ea typeface="Cambria Math" panose="02040503050406030204" pitchFamily="18" charset="0"/>
                            <a:cs typeface="Times New Roman" pitchFamily="18" charset="0"/>
                          </a:rPr>
                          <m:t>10</m:t>
                        </m:r>
                      </m:e>
                      <m:sup>
                        <m:r>
                          <a:rPr lang="en-US" b="0" i="1" smtClean="0">
                            <a:latin typeface="Cambria Math" panose="02040503050406030204" pitchFamily="18" charset="0"/>
                            <a:ea typeface="Cambria Math" panose="02040503050406030204" pitchFamily="18" charset="0"/>
                            <a:cs typeface="Times New Roman" pitchFamily="18" charset="0"/>
                          </a:rPr>
                          <m:t>−8</m:t>
                        </m:r>
                      </m:sup>
                    </m:sSup>
                    <m:r>
                      <m:rPr>
                        <m:sty m:val="p"/>
                      </m:rPr>
                      <a:rPr lang="en-US" b="0" i="0" smtClean="0">
                        <a:latin typeface="Cambria Math" panose="02040503050406030204" pitchFamily="18" charset="0"/>
                        <a:ea typeface="Cambria Math" panose="02040503050406030204" pitchFamily="18" charset="0"/>
                        <a:cs typeface="Times New Roman" pitchFamily="18" charset="0"/>
                      </a:rPr>
                      <m:t>m</m:t>
                    </m:r>
                  </m:oMath>
                </a14:m>
                <a:endParaRPr lang="en-US" dirty="0">
                  <a:latin typeface="Times New Roman" pitchFamily="18" charset="0"/>
                  <a:cs typeface="Times New Roman" pitchFamily="18" charset="0"/>
                </a:endParaRPr>
              </a:p>
            </p:txBody>
          </p:sp>
        </mc:Choice>
        <mc:Fallback xmlns="">
          <p:sp>
            <p:nvSpPr>
              <p:cNvPr id="8" name="TextBox 7">
                <a:extLst>
                  <a:ext uri="{FF2B5EF4-FFF2-40B4-BE49-F238E27FC236}">
                    <a16:creationId xmlns:a16="http://schemas.microsoft.com/office/drawing/2014/main" id="{6DE2291F-3034-DFB9-6D59-E40F56D61869}"/>
                  </a:ext>
                </a:extLst>
              </p:cNvPr>
              <p:cNvSpPr txBox="1">
                <a:spLocks noRot="1" noChangeAspect="1" noMove="1" noResize="1" noEditPoints="1" noAdjustHandles="1" noChangeArrowheads="1" noChangeShapeType="1" noTextEdit="1"/>
              </p:cNvSpPr>
              <p:nvPr/>
            </p:nvSpPr>
            <p:spPr bwMode="auto">
              <a:xfrm>
                <a:off x="6300192" y="5373216"/>
                <a:ext cx="1728192" cy="369332"/>
              </a:xfrm>
              <a:prstGeom prst="rect">
                <a:avLst/>
              </a:prstGeom>
              <a:blipFill>
                <a:blip r:embed="rId5"/>
                <a:stretch>
                  <a:fillRect l="-2174" t="-6452" b="-19355"/>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69BE1C4-FDAA-5914-37AC-1356D3BE83E9}"/>
                  </a:ext>
                </a:extLst>
              </p:cNvPr>
              <p:cNvSpPr txBox="1"/>
              <p:nvPr/>
            </p:nvSpPr>
            <p:spPr bwMode="auto">
              <a:xfrm>
                <a:off x="6300192" y="5906569"/>
                <a:ext cx="2376264" cy="369332"/>
              </a:xfrm>
              <a:prstGeom prst="rect">
                <a:avLst/>
              </a:prstGeom>
              <a:solidFill>
                <a:srgbClr val="FFFF99"/>
              </a:solidFill>
              <a:ln w="9525">
                <a:noFill/>
                <a:miter lim="800000"/>
                <a:headEnd/>
                <a:tailEnd/>
              </a:ln>
            </p:spPr>
            <p:txBody>
              <a:bodyPr wrap="square" rtlCol="0">
                <a:spAutoFit/>
              </a:bodyPr>
              <a:lstStyle/>
              <a:p>
                <a:r>
                  <a:rPr lang="en-US" dirty="0">
                    <a:latin typeface="Times New Roman" pitchFamily="18" charset="0"/>
                    <a:cs typeface="Times New Roman" pitchFamily="18" charset="0"/>
                  </a:rPr>
                  <a:t>原子間距</a:t>
                </a:r>
                <a14:m>
                  <m:oMath xmlns:m="http://schemas.openxmlformats.org/officeDocument/2006/math">
                    <m:r>
                      <a:rPr lang="en-US" i="1" smtClean="0">
                        <a:latin typeface="Cambria Math" panose="02040503050406030204" pitchFamily="18" charset="0"/>
                        <a:ea typeface="Cambria Math" panose="02040503050406030204" pitchFamily="18" charset="0"/>
                        <a:cs typeface="Times New Roman" pitchFamily="18" charset="0"/>
                      </a:rPr>
                      <m:t>~</m:t>
                    </m:r>
                    <m:sSup>
                      <m:sSupPr>
                        <m:ctrlPr>
                          <a:rPr lang="en-US" i="1" smtClean="0">
                            <a:latin typeface="Cambria Math" panose="02040503050406030204" pitchFamily="18" charset="0"/>
                            <a:ea typeface="Cambria Math" panose="02040503050406030204" pitchFamily="18" charset="0"/>
                            <a:cs typeface="Times New Roman" pitchFamily="18" charset="0"/>
                          </a:rPr>
                        </m:ctrlPr>
                      </m:sSupPr>
                      <m:e>
                        <m:r>
                          <a:rPr lang="en-US" b="0" i="1" smtClean="0">
                            <a:latin typeface="Cambria Math" panose="02040503050406030204" pitchFamily="18" charset="0"/>
                            <a:ea typeface="Cambria Math" panose="02040503050406030204" pitchFamily="18" charset="0"/>
                            <a:cs typeface="Times New Roman" pitchFamily="18" charset="0"/>
                          </a:rPr>
                          <m:t>10</m:t>
                        </m:r>
                      </m:e>
                      <m:sup>
                        <m:r>
                          <a:rPr lang="en-US" b="0" i="1" smtClean="0">
                            <a:latin typeface="Cambria Math" panose="02040503050406030204" pitchFamily="18" charset="0"/>
                            <a:ea typeface="Cambria Math" panose="02040503050406030204" pitchFamily="18" charset="0"/>
                            <a:cs typeface="Times New Roman" pitchFamily="18" charset="0"/>
                          </a:rPr>
                          <m:t>−10</m:t>
                        </m:r>
                      </m:sup>
                    </m:sSup>
                    <m:r>
                      <m:rPr>
                        <m:sty m:val="p"/>
                      </m:rPr>
                      <a:rPr lang="en-US" b="0" i="0" smtClean="0">
                        <a:latin typeface="Cambria Math" panose="02040503050406030204" pitchFamily="18" charset="0"/>
                        <a:ea typeface="Cambria Math" panose="02040503050406030204" pitchFamily="18" charset="0"/>
                        <a:cs typeface="Times New Roman" pitchFamily="18" charset="0"/>
                      </a:rPr>
                      <m:t>m</m:t>
                    </m:r>
                  </m:oMath>
                </a14:m>
                <a:endParaRPr lang="en-US" dirty="0">
                  <a:latin typeface="Times New Roman" pitchFamily="18" charset="0"/>
                  <a:cs typeface="Times New Roman" pitchFamily="18" charset="0"/>
                </a:endParaRPr>
              </a:p>
            </p:txBody>
          </p:sp>
        </mc:Choice>
        <mc:Fallback xmlns="">
          <p:sp>
            <p:nvSpPr>
              <p:cNvPr id="9" name="TextBox 8">
                <a:extLst>
                  <a:ext uri="{FF2B5EF4-FFF2-40B4-BE49-F238E27FC236}">
                    <a16:creationId xmlns:a16="http://schemas.microsoft.com/office/drawing/2014/main" id="{C69BE1C4-FDAA-5914-37AC-1356D3BE83E9}"/>
                  </a:ext>
                </a:extLst>
              </p:cNvPr>
              <p:cNvSpPr txBox="1">
                <a:spLocks noRot="1" noChangeAspect="1" noMove="1" noResize="1" noEditPoints="1" noAdjustHandles="1" noChangeArrowheads="1" noChangeShapeType="1" noTextEdit="1"/>
              </p:cNvSpPr>
              <p:nvPr/>
            </p:nvSpPr>
            <p:spPr bwMode="auto">
              <a:xfrm>
                <a:off x="6300192" y="5906569"/>
                <a:ext cx="2376264" cy="369332"/>
              </a:xfrm>
              <a:prstGeom prst="rect">
                <a:avLst/>
              </a:prstGeom>
              <a:blipFill>
                <a:blip r:embed="rId6"/>
                <a:stretch>
                  <a:fillRect l="-1587" t="-10000" b="-23333"/>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22814361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0FE187-07C1-CE0F-98BD-A63C1A592111}"/>
              </a:ext>
            </a:extLst>
          </p:cNvPr>
          <p:cNvSpPr txBox="1"/>
          <p:nvPr/>
        </p:nvSpPr>
        <p:spPr bwMode="auto">
          <a:xfrm>
            <a:off x="2267744" y="1988840"/>
            <a:ext cx="4320480" cy="369332"/>
          </a:xfrm>
          <a:prstGeom prst="rect">
            <a:avLst/>
          </a:prstGeom>
          <a:noFill/>
          <a:ln w="9525">
            <a:noFill/>
            <a:miter lim="800000"/>
            <a:headEnd/>
            <a:tailEnd/>
          </a:ln>
        </p:spPr>
        <p:txBody>
          <a:bodyPr wrap="square">
            <a:spAutoFit/>
          </a:bodyPr>
          <a:lstStyle/>
          <a:p>
            <a:r>
              <a:rPr lang="en-TW">
                <a:solidFill>
                  <a:srgbClr val="FF0000"/>
                </a:solidFill>
                <a:latin typeface="Times New Roman" pitchFamily="18" charset="0"/>
                <a:cs typeface="Times New Roman" pitchFamily="18" charset="0"/>
              </a:rPr>
              <a:t>Nearly free electron model</a:t>
            </a:r>
            <a:r>
              <a:rPr lang="zh-TW" altLang="en-US" dirty="0">
                <a:solidFill>
                  <a:srgbClr val="FF0000"/>
                </a:solidFill>
                <a:latin typeface="Times New Roman" pitchFamily="18" charset="0"/>
                <a:cs typeface="Times New Roman" pitchFamily="18" charset="0"/>
              </a:rPr>
              <a:t> </a:t>
            </a:r>
            <a:r>
              <a:rPr lang="en-US" altLang="zh-TW" dirty="0">
                <a:solidFill>
                  <a:srgbClr val="FF0000"/>
                </a:solidFill>
                <a:latin typeface="Times New Roman" pitchFamily="18" charset="0"/>
                <a:cs typeface="Times New Roman" pitchFamily="18" charset="0"/>
              </a:rPr>
              <a:t>and energy band</a:t>
            </a:r>
            <a:endParaRPr lang="en-US" dirty="0"/>
          </a:p>
        </p:txBody>
      </p:sp>
    </p:spTree>
    <p:extLst>
      <p:ext uri="{BB962C8B-B14F-4D97-AF65-F5344CB8AC3E}">
        <p14:creationId xmlns:p14="http://schemas.microsoft.com/office/powerpoint/2010/main" val="28684947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ext Box 5"/>
          <p:cNvSpPr txBox="1">
            <a:spLocks noChangeArrowheads="1"/>
          </p:cNvSpPr>
          <p:nvPr/>
        </p:nvSpPr>
        <p:spPr bwMode="auto">
          <a:xfrm>
            <a:off x="871952" y="4893374"/>
            <a:ext cx="79261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這些原來屬於私人的電子現在是</a:t>
            </a:r>
            <a:r>
              <a:rPr lang="zh-TW" altLang="en-US" sz="1800" dirty="0">
                <a:solidFill>
                  <a:srgbClr val="FF0000"/>
                </a:solidFill>
              </a:rPr>
              <a:t>公共財產</a:t>
            </a:r>
            <a:r>
              <a:rPr lang="zh-TW" altLang="en-US" sz="1800" dirty="0"/>
              <a:t>！</a:t>
            </a:r>
          </a:p>
        </p:txBody>
      </p:sp>
      <p:sp>
        <p:nvSpPr>
          <p:cNvPr id="9" name="文字方塊 8">
            <a:extLst>
              <a:ext uri="{FF2B5EF4-FFF2-40B4-BE49-F238E27FC236}">
                <a16:creationId xmlns:a16="http://schemas.microsoft.com/office/drawing/2014/main" id="{6ACEC75F-0ED6-1248-804D-02D5712B01CC}"/>
              </a:ext>
            </a:extLst>
          </p:cNvPr>
          <p:cNvSpPr txBox="1"/>
          <p:nvPr/>
        </p:nvSpPr>
        <p:spPr bwMode="auto">
          <a:xfrm>
            <a:off x="896665" y="5887395"/>
            <a:ext cx="7621937" cy="369332"/>
          </a:xfrm>
          <a:prstGeom prst="rect">
            <a:avLst/>
          </a:prstGeom>
          <a:noFill/>
          <a:ln w="9525">
            <a:noFill/>
            <a:miter lim="800000"/>
            <a:headEnd/>
            <a:tailEnd/>
          </a:ln>
        </p:spPr>
        <p:txBody>
          <a:bodyPr wrap="square" rtlCol="0">
            <a:spAutoFit/>
          </a:bodyPr>
          <a:lstStyle/>
          <a:p>
            <a:pPr>
              <a:spcBef>
                <a:spcPct val="50000"/>
              </a:spcBef>
            </a:pPr>
            <a:r>
              <a:rPr lang="zh-TW" altLang="en-US" sz="1800" dirty="0"/>
              <a:t>晶格上週期排列的離子，產生的週期性位能，可以以微擾項來處理。</a:t>
            </a:r>
            <a:r>
              <a:rPr lang="en-US" altLang="zh-TW" sz="1800" dirty="0"/>
              <a:t> </a:t>
            </a:r>
            <a:endParaRPr lang="zh-TW" altLang="en-US" sz="1800" dirty="0"/>
          </a:p>
        </p:txBody>
      </p:sp>
      <p:pic>
        <p:nvPicPr>
          <p:cNvPr id="10" name="Picture 9">
            <a:extLst>
              <a:ext uri="{FF2B5EF4-FFF2-40B4-BE49-F238E27FC236}">
                <a16:creationId xmlns:a16="http://schemas.microsoft.com/office/drawing/2014/main" id="{BEDCA84F-4D70-6B48-8718-C1CC6EE3C2D0}"/>
              </a:ext>
            </a:extLst>
          </p:cNvPr>
          <p:cNvPicPr>
            <a:picLocks noChangeAspect="1"/>
          </p:cNvPicPr>
          <p:nvPr/>
        </p:nvPicPr>
        <p:blipFill>
          <a:blip r:embed="rId2"/>
          <a:stretch>
            <a:fillRect/>
          </a:stretch>
        </p:blipFill>
        <p:spPr>
          <a:xfrm>
            <a:off x="1000911" y="363518"/>
            <a:ext cx="4843696" cy="3988341"/>
          </a:xfrm>
          <a:prstGeom prst="rect">
            <a:avLst/>
          </a:prstGeom>
        </p:spPr>
      </p:pic>
      <p:sp>
        <p:nvSpPr>
          <p:cNvPr id="8" name="Rectangle 7">
            <a:extLst>
              <a:ext uri="{FF2B5EF4-FFF2-40B4-BE49-F238E27FC236}">
                <a16:creationId xmlns:a16="http://schemas.microsoft.com/office/drawing/2014/main" id="{A6B9DBB2-EB84-AF42-8604-2FC271ED83A0}"/>
              </a:ext>
            </a:extLst>
          </p:cNvPr>
          <p:cNvSpPr/>
          <p:nvPr/>
        </p:nvSpPr>
        <p:spPr>
          <a:xfrm>
            <a:off x="896665" y="4401321"/>
            <a:ext cx="6555655" cy="369332"/>
          </a:xfrm>
          <a:prstGeom prst="rect">
            <a:avLst/>
          </a:prstGeom>
        </p:spPr>
        <p:txBody>
          <a:bodyPr wrap="square">
            <a:spAutoFit/>
          </a:bodyPr>
          <a:lstStyle/>
          <a:p>
            <a:r>
              <a:rPr lang="en-TW"/>
              <a:t>當</a:t>
            </a:r>
            <a:r>
              <a:rPr lang="en-TW" sz="1800"/>
              <a:t>原子彼此靠近，某些能態將跨越原子間的位能</a:t>
            </a:r>
            <a:r>
              <a:rPr lang="en-TW" sz="1800" dirty="0"/>
              <a:t>。</a:t>
            </a:r>
          </a:p>
        </p:txBody>
      </p:sp>
      <p:cxnSp>
        <p:nvCxnSpPr>
          <p:cNvPr id="11" name="Straight Arrow Connector 10">
            <a:extLst>
              <a:ext uri="{FF2B5EF4-FFF2-40B4-BE49-F238E27FC236}">
                <a16:creationId xmlns:a16="http://schemas.microsoft.com/office/drawing/2014/main" id="{E49DE29F-9083-A747-814B-2FBC1E9649EC}"/>
              </a:ext>
            </a:extLst>
          </p:cNvPr>
          <p:cNvCxnSpPr>
            <a:cxnSpLocks/>
          </p:cNvCxnSpPr>
          <p:nvPr/>
        </p:nvCxnSpPr>
        <p:spPr>
          <a:xfrm flipV="1">
            <a:off x="3491880" y="3429000"/>
            <a:ext cx="0" cy="15841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019B1BC-C3E9-B0C0-AB87-4FFC196309A7}"/>
              </a:ext>
            </a:extLst>
          </p:cNvPr>
          <p:cNvSpPr txBox="1"/>
          <p:nvPr/>
        </p:nvSpPr>
        <p:spPr bwMode="auto">
          <a:xfrm>
            <a:off x="896665" y="5382960"/>
            <a:ext cx="7779791"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因為能量超越位能，這些電子基本的本質會很像自由的粒子（未微擾）。</a:t>
            </a:r>
          </a:p>
        </p:txBody>
      </p:sp>
      <p:pic>
        <p:nvPicPr>
          <p:cNvPr id="5" name="Picture 4">
            <a:extLst>
              <a:ext uri="{FF2B5EF4-FFF2-40B4-BE49-F238E27FC236}">
                <a16:creationId xmlns:a16="http://schemas.microsoft.com/office/drawing/2014/main" id="{361B9C8D-4910-8A78-7F47-A958994CBDE0}"/>
              </a:ext>
            </a:extLst>
          </p:cNvPr>
          <p:cNvPicPr>
            <a:picLocks noChangeAspect="1"/>
          </p:cNvPicPr>
          <p:nvPr/>
        </p:nvPicPr>
        <p:blipFill>
          <a:blip r:embed="rId3"/>
          <a:stretch>
            <a:fillRect/>
          </a:stretch>
        </p:blipFill>
        <p:spPr>
          <a:xfrm>
            <a:off x="6012160" y="1990318"/>
            <a:ext cx="2286000" cy="1117600"/>
          </a:xfrm>
          <a:prstGeom prst="rect">
            <a:avLst/>
          </a:prstGeom>
        </p:spPr>
      </p:pic>
    </p:spTree>
    <p:extLst>
      <p:ext uri="{BB962C8B-B14F-4D97-AF65-F5344CB8AC3E}">
        <p14:creationId xmlns:p14="http://schemas.microsoft.com/office/powerpoint/2010/main" val="18676367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9B7305-8A30-E15C-0D54-BB30CDDEF3BF}"/>
              </a:ext>
            </a:extLst>
          </p:cNvPr>
          <p:cNvPicPr>
            <a:picLocks noChangeAspect="1"/>
          </p:cNvPicPr>
          <p:nvPr/>
        </p:nvPicPr>
        <p:blipFill>
          <a:blip r:embed="rId2"/>
          <a:stretch>
            <a:fillRect/>
          </a:stretch>
        </p:blipFill>
        <p:spPr>
          <a:xfrm>
            <a:off x="179512" y="260648"/>
            <a:ext cx="3143250" cy="3429000"/>
          </a:xfrm>
          <a:prstGeom prst="rect">
            <a:avLst/>
          </a:prstGeom>
        </p:spPr>
      </p:pic>
      <p:pic>
        <p:nvPicPr>
          <p:cNvPr id="3" name="Picture 2">
            <a:extLst>
              <a:ext uri="{FF2B5EF4-FFF2-40B4-BE49-F238E27FC236}">
                <a16:creationId xmlns:a16="http://schemas.microsoft.com/office/drawing/2014/main" id="{BC71D31A-276C-2725-967C-8E79C601685B}"/>
              </a:ext>
            </a:extLst>
          </p:cNvPr>
          <p:cNvPicPr>
            <a:picLocks noChangeAspect="1"/>
          </p:cNvPicPr>
          <p:nvPr/>
        </p:nvPicPr>
        <p:blipFill>
          <a:blip r:embed="rId3"/>
          <a:stretch>
            <a:fillRect/>
          </a:stretch>
        </p:blipFill>
        <p:spPr>
          <a:xfrm>
            <a:off x="745654" y="980728"/>
            <a:ext cx="7947104" cy="5616624"/>
          </a:xfrm>
          <a:prstGeom prst="rect">
            <a:avLst/>
          </a:prstGeom>
        </p:spPr>
      </p:pic>
      <p:sp>
        <p:nvSpPr>
          <p:cNvPr id="4" name="Rectangle 3">
            <a:extLst>
              <a:ext uri="{FF2B5EF4-FFF2-40B4-BE49-F238E27FC236}">
                <a16:creationId xmlns:a16="http://schemas.microsoft.com/office/drawing/2014/main" id="{EE061575-45EB-54A6-EB0E-F567E60CB55A}"/>
              </a:ext>
            </a:extLst>
          </p:cNvPr>
          <p:cNvSpPr/>
          <p:nvPr/>
        </p:nvSpPr>
        <p:spPr>
          <a:xfrm>
            <a:off x="899592" y="1052736"/>
            <a:ext cx="7498754" cy="21602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5" name="TextBox 4">
            <a:extLst>
              <a:ext uri="{FF2B5EF4-FFF2-40B4-BE49-F238E27FC236}">
                <a16:creationId xmlns:a16="http://schemas.microsoft.com/office/drawing/2014/main" id="{E0CA1110-E2CB-F230-A22A-A6E8C1B7077B}"/>
              </a:ext>
            </a:extLst>
          </p:cNvPr>
          <p:cNvSpPr txBox="1"/>
          <p:nvPr/>
        </p:nvSpPr>
        <p:spPr bwMode="auto">
          <a:xfrm>
            <a:off x="3354118" y="390726"/>
            <a:ext cx="5338640" cy="369332"/>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這樣的計算方法稱為</a:t>
            </a:r>
            <a:r>
              <a:rPr lang="zh-TW" altLang="en-US" dirty="0">
                <a:solidFill>
                  <a:srgbClr val="FF0000"/>
                </a:solidFill>
                <a:latin typeface="Times New Roman" pitchFamily="18" charset="0"/>
                <a:cs typeface="Times New Roman" pitchFamily="18" charset="0"/>
              </a:rPr>
              <a:t> </a:t>
            </a:r>
            <a:r>
              <a:rPr lang="en-TW" dirty="0">
                <a:solidFill>
                  <a:srgbClr val="FF0000"/>
                </a:solidFill>
                <a:latin typeface="Times New Roman" pitchFamily="18" charset="0"/>
                <a:cs typeface="Times New Roman" pitchFamily="18" charset="0"/>
              </a:rPr>
              <a:t>Nearly free electron model</a:t>
            </a:r>
          </a:p>
        </p:txBody>
      </p:sp>
    </p:spTree>
    <p:extLst>
      <p:ext uri="{BB962C8B-B14F-4D97-AF65-F5344CB8AC3E}">
        <p14:creationId xmlns:p14="http://schemas.microsoft.com/office/powerpoint/2010/main" val="324423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244E2C-8DE2-7365-CA4F-CFCB5CEDFD31}"/>
              </a:ext>
            </a:extLst>
          </p:cNvPr>
          <p:cNvPicPr>
            <a:picLocks noChangeAspect="1"/>
          </p:cNvPicPr>
          <p:nvPr/>
        </p:nvPicPr>
        <p:blipFill rotWithShape="1">
          <a:blip r:embed="rId2"/>
          <a:srcRect b="43424"/>
          <a:stretch/>
        </p:blipFill>
        <p:spPr>
          <a:xfrm>
            <a:off x="755576" y="1912823"/>
            <a:ext cx="7442200" cy="3312368"/>
          </a:xfrm>
          <a:prstGeom prst="rect">
            <a:avLst/>
          </a:prstGeom>
        </p:spPr>
      </p:pic>
      <p:pic>
        <p:nvPicPr>
          <p:cNvPr id="3" name="Picture 2">
            <a:extLst>
              <a:ext uri="{FF2B5EF4-FFF2-40B4-BE49-F238E27FC236}">
                <a16:creationId xmlns:a16="http://schemas.microsoft.com/office/drawing/2014/main" id="{4D9AF756-FE87-B405-B7AA-3EC122790AEA}"/>
              </a:ext>
            </a:extLst>
          </p:cNvPr>
          <p:cNvPicPr>
            <a:picLocks noChangeAspect="1"/>
          </p:cNvPicPr>
          <p:nvPr/>
        </p:nvPicPr>
        <p:blipFill rotWithShape="1">
          <a:blip r:embed="rId3"/>
          <a:srcRect b="67536"/>
          <a:stretch/>
        </p:blipFill>
        <p:spPr>
          <a:xfrm>
            <a:off x="763717" y="1283623"/>
            <a:ext cx="3523106" cy="604596"/>
          </a:xfrm>
          <a:prstGeom prst="rect">
            <a:avLst/>
          </a:prstGeom>
        </p:spPr>
      </p:pic>
      <p:pic>
        <p:nvPicPr>
          <p:cNvPr id="4" name="Picture 3">
            <a:extLst>
              <a:ext uri="{FF2B5EF4-FFF2-40B4-BE49-F238E27FC236}">
                <a16:creationId xmlns:a16="http://schemas.microsoft.com/office/drawing/2014/main" id="{56CD5114-A7BD-F52C-6B14-8703FBC17ECE}"/>
              </a:ext>
            </a:extLst>
          </p:cNvPr>
          <p:cNvPicPr>
            <a:picLocks noChangeAspect="1"/>
          </p:cNvPicPr>
          <p:nvPr/>
        </p:nvPicPr>
        <p:blipFill rotWithShape="1">
          <a:blip r:embed="rId3"/>
          <a:srcRect l="12359" t="73229"/>
          <a:stretch/>
        </p:blipFill>
        <p:spPr>
          <a:xfrm>
            <a:off x="4373035" y="1278107"/>
            <a:ext cx="3812616" cy="615629"/>
          </a:xfrm>
          <a:prstGeom prst="rect">
            <a:avLst/>
          </a:prstGeom>
        </p:spPr>
      </p:pic>
      <p:sp>
        <p:nvSpPr>
          <p:cNvPr id="5" name="Rectangle 4">
            <a:extLst>
              <a:ext uri="{FF2B5EF4-FFF2-40B4-BE49-F238E27FC236}">
                <a16:creationId xmlns:a16="http://schemas.microsoft.com/office/drawing/2014/main" id="{5705989E-2011-C4FA-5766-688BE04273C9}"/>
              </a:ext>
            </a:extLst>
          </p:cNvPr>
          <p:cNvSpPr/>
          <p:nvPr/>
        </p:nvSpPr>
        <p:spPr>
          <a:xfrm>
            <a:off x="660252" y="2636911"/>
            <a:ext cx="7704856" cy="5040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6" name="Picture 5">
            <a:extLst>
              <a:ext uri="{FF2B5EF4-FFF2-40B4-BE49-F238E27FC236}">
                <a16:creationId xmlns:a16="http://schemas.microsoft.com/office/drawing/2014/main" id="{B32E6F0F-50E6-3545-2964-F8CD906FB071}"/>
              </a:ext>
            </a:extLst>
          </p:cNvPr>
          <p:cNvPicPr>
            <a:picLocks noChangeAspect="1"/>
          </p:cNvPicPr>
          <p:nvPr/>
        </p:nvPicPr>
        <p:blipFill rotWithShape="1">
          <a:blip r:embed="rId4"/>
          <a:srcRect b="66582"/>
          <a:stretch/>
        </p:blipFill>
        <p:spPr>
          <a:xfrm>
            <a:off x="755576" y="4221088"/>
            <a:ext cx="7422071" cy="1460636"/>
          </a:xfrm>
          <a:prstGeom prst="rect">
            <a:avLst/>
          </a:prstGeom>
        </p:spPr>
      </p:pic>
    </p:spTree>
    <p:extLst>
      <p:ext uri="{BB962C8B-B14F-4D97-AF65-F5344CB8AC3E}">
        <p14:creationId xmlns:p14="http://schemas.microsoft.com/office/powerpoint/2010/main" val="24651008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7EF30A-3C2E-A015-A47E-42FB178D2354}"/>
              </a:ext>
            </a:extLst>
          </p:cNvPr>
          <p:cNvSpPr txBox="1"/>
          <p:nvPr/>
        </p:nvSpPr>
        <p:spPr bwMode="auto">
          <a:xfrm>
            <a:off x="2855370" y="1125994"/>
            <a:ext cx="3168352" cy="369332"/>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Nearly free electron model</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0930A9F-EE4A-44EA-CEF9-F3370EAC7D31}"/>
                  </a:ext>
                </a:extLst>
              </p:cNvPr>
              <p:cNvSpPr txBox="1"/>
              <p:nvPr/>
            </p:nvSpPr>
            <p:spPr bwMode="auto">
              <a:xfrm>
                <a:off x="623122" y="1559628"/>
                <a:ext cx="853244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考慮一維空間，將自由電子視為未微擾模型，加入一週期性位能</a:t>
                </a:r>
                <a14:m>
                  <m:oMath xmlns:m="http://schemas.openxmlformats.org/officeDocument/2006/math">
                    <m:r>
                      <a:rPr lang="en-US" altLang="zh-TW" sz="1800" b="0" i="1" smtClean="0">
                        <a:latin typeface="Cambria Math" panose="02040503050406030204" pitchFamily="18" charset="0"/>
                      </a:rPr>
                      <m:t>𝑉</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oMath>
                </a14:m>
                <a:r>
                  <a:rPr lang="en-TW" dirty="0">
                    <a:latin typeface="Times New Roman" pitchFamily="18" charset="0"/>
                    <a:cs typeface="Times New Roman" pitchFamily="18" charset="0"/>
                  </a:rPr>
                  <a:t>作為微擾！</a:t>
                </a:r>
              </a:p>
            </p:txBody>
          </p:sp>
        </mc:Choice>
        <mc:Fallback xmlns="">
          <p:sp>
            <p:nvSpPr>
              <p:cNvPr id="3" name="TextBox 2">
                <a:extLst>
                  <a:ext uri="{FF2B5EF4-FFF2-40B4-BE49-F238E27FC236}">
                    <a16:creationId xmlns:a16="http://schemas.microsoft.com/office/drawing/2014/main" id="{50930A9F-EE4A-44EA-CEF9-F3370EAC7D31}"/>
                  </a:ext>
                </a:extLst>
              </p:cNvPr>
              <p:cNvSpPr txBox="1">
                <a:spLocks noRot="1" noChangeAspect="1" noMove="1" noResize="1" noEditPoints="1" noAdjustHandles="1" noChangeArrowheads="1" noChangeShapeType="1" noTextEdit="1"/>
              </p:cNvSpPr>
              <p:nvPr/>
            </p:nvSpPr>
            <p:spPr bwMode="auto">
              <a:xfrm>
                <a:off x="623122" y="1559628"/>
                <a:ext cx="8532440" cy="369332"/>
              </a:xfrm>
              <a:prstGeom prst="rect">
                <a:avLst/>
              </a:prstGeom>
              <a:blipFill>
                <a:blip r:embed="rId2"/>
                <a:stretch>
                  <a:fillRect l="-446" t="-6667" b="-2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文字方塊 6">
                <a:extLst>
                  <a:ext uri="{FF2B5EF4-FFF2-40B4-BE49-F238E27FC236}">
                    <a16:creationId xmlns:a16="http://schemas.microsoft.com/office/drawing/2014/main" id="{14003778-1803-F27E-211F-9E522835088D}"/>
                  </a:ext>
                </a:extLst>
              </p:cNvPr>
              <p:cNvSpPr txBox="1"/>
              <p:nvPr/>
            </p:nvSpPr>
            <p:spPr bwMode="auto">
              <a:xfrm>
                <a:off x="2312244" y="2035484"/>
                <a:ext cx="1279909" cy="672620"/>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𝐻</m:t>
                          </m:r>
                        </m:e>
                        <m:sub>
                          <m:r>
                            <a:rPr lang="en-US" altLang="zh-TW" i="1">
                              <a:latin typeface="Cambria Math" panose="02040503050406030204" pitchFamily="18" charset="0"/>
                            </a:rPr>
                            <m:t>0</m:t>
                          </m:r>
                        </m:sub>
                      </m:sSub>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𝑝</m:t>
                              </m:r>
                            </m:e>
                            <m:sup>
                              <m:r>
                                <a:rPr lang="en-US" altLang="zh-TW" sz="1800" b="0" i="1" smtClean="0">
                                  <a:latin typeface="Cambria Math" panose="02040503050406030204" pitchFamily="18" charset="0"/>
                                </a:rPr>
                                <m:t>2</m:t>
                              </m:r>
                            </m:sup>
                          </m:sSup>
                        </m:num>
                        <m:den>
                          <m:r>
                            <a:rPr lang="en-US" altLang="zh-TW" sz="1800" b="0" i="1" smtClean="0">
                              <a:latin typeface="Cambria Math"/>
                            </a:rPr>
                            <m:t>2</m:t>
                          </m:r>
                          <m:r>
                            <a:rPr lang="en-US" altLang="zh-TW" sz="1800" b="0" i="1" smtClean="0">
                              <a:latin typeface="Cambria Math" panose="02040503050406030204" pitchFamily="18" charset="0"/>
                            </a:rPr>
                            <m:t>𝑚</m:t>
                          </m:r>
                        </m:den>
                      </m:f>
                    </m:oMath>
                  </m:oMathPara>
                </a14:m>
                <a:endParaRPr lang="zh-TW" altLang="en-US" sz="1800" dirty="0"/>
              </a:p>
            </p:txBody>
          </p:sp>
        </mc:Choice>
        <mc:Fallback xmlns="">
          <p:sp>
            <p:nvSpPr>
              <p:cNvPr id="4" name="文字方塊 6">
                <a:extLst>
                  <a:ext uri="{FF2B5EF4-FFF2-40B4-BE49-F238E27FC236}">
                    <a16:creationId xmlns:a16="http://schemas.microsoft.com/office/drawing/2014/main" id="{14003778-1803-F27E-211F-9E522835088D}"/>
                  </a:ext>
                </a:extLst>
              </p:cNvPr>
              <p:cNvSpPr txBox="1">
                <a:spLocks noRot="1" noChangeAspect="1" noMove="1" noResize="1" noEditPoints="1" noAdjustHandles="1" noChangeArrowheads="1" noChangeShapeType="1" noTextEdit="1"/>
              </p:cNvSpPr>
              <p:nvPr/>
            </p:nvSpPr>
            <p:spPr bwMode="auto">
              <a:xfrm>
                <a:off x="2312244" y="2035484"/>
                <a:ext cx="1279909" cy="672620"/>
              </a:xfrm>
              <a:prstGeom prst="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6">
                <a:extLst>
                  <a:ext uri="{FF2B5EF4-FFF2-40B4-BE49-F238E27FC236}">
                    <a16:creationId xmlns:a16="http://schemas.microsoft.com/office/drawing/2014/main" id="{9FD65649-64D2-FCFA-E09C-56FE4F95D2C4}"/>
                  </a:ext>
                </a:extLst>
              </p:cNvPr>
              <p:cNvSpPr txBox="1"/>
              <p:nvPr/>
            </p:nvSpPr>
            <p:spPr bwMode="auto">
              <a:xfrm>
                <a:off x="3943607" y="2193891"/>
                <a:ext cx="1279909" cy="369332"/>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𝐻</m:t>
                          </m:r>
                        </m:e>
                        <m:sub>
                          <m:r>
                            <a:rPr lang="en-US" altLang="zh-TW" b="0" i="1" smtClean="0">
                              <a:latin typeface="Cambria Math" panose="02040503050406030204" pitchFamily="18" charset="0"/>
                            </a:rPr>
                            <m:t>1</m:t>
                          </m:r>
                        </m:sub>
                      </m:sSub>
                      <m:r>
                        <a:rPr lang="en-US" altLang="zh-TW" sz="1800" b="0" i="1" smtClean="0">
                          <a:latin typeface="Cambria Math"/>
                        </a:rPr>
                        <m:t>=</m:t>
                      </m:r>
                      <m:r>
                        <a:rPr lang="en-US" altLang="zh-TW" sz="1800" b="0" i="1" smtClean="0">
                          <a:latin typeface="Cambria Math" panose="02040503050406030204" pitchFamily="18" charset="0"/>
                        </a:rPr>
                        <m:t>𝑉</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oMath>
                  </m:oMathPara>
                </a14:m>
                <a:endParaRPr lang="zh-TW" altLang="en-US" sz="1800" dirty="0"/>
              </a:p>
            </p:txBody>
          </p:sp>
        </mc:Choice>
        <mc:Fallback xmlns="">
          <p:sp>
            <p:nvSpPr>
              <p:cNvPr id="5" name="文字方塊 6">
                <a:extLst>
                  <a:ext uri="{FF2B5EF4-FFF2-40B4-BE49-F238E27FC236}">
                    <a16:creationId xmlns:a16="http://schemas.microsoft.com/office/drawing/2014/main" id="{9FD65649-64D2-FCFA-E09C-56FE4F95D2C4}"/>
                  </a:ext>
                </a:extLst>
              </p:cNvPr>
              <p:cNvSpPr txBox="1">
                <a:spLocks noRot="1" noChangeAspect="1" noMove="1" noResize="1" noEditPoints="1" noAdjustHandles="1" noChangeArrowheads="1" noChangeShapeType="1" noTextEdit="1"/>
              </p:cNvSpPr>
              <p:nvPr/>
            </p:nvSpPr>
            <p:spPr bwMode="auto">
              <a:xfrm>
                <a:off x="3943607" y="2193891"/>
                <a:ext cx="1279909" cy="369332"/>
              </a:xfrm>
              <a:prstGeom prst="rect">
                <a:avLst/>
              </a:prstGeom>
              <a:blipFill>
                <a:blip r:embed="rId4"/>
                <a:stretch>
                  <a:fillRect b="-333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文字方塊 6">
                <a:extLst>
                  <a:ext uri="{FF2B5EF4-FFF2-40B4-BE49-F238E27FC236}">
                    <a16:creationId xmlns:a16="http://schemas.microsoft.com/office/drawing/2014/main" id="{7BCF9FA6-C5C9-3268-FE59-C5E1220980FC}"/>
                  </a:ext>
                </a:extLst>
              </p:cNvPr>
              <p:cNvSpPr txBox="1"/>
              <p:nvPr/>
            </p:nvSpPr>
            <p:spPr bwMode="auto">
              <a:xfrm>
                <a:off x="5375650" y="2193891"/>
                <a:ext cx="1872208" cy="369332"/>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𝑉</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𝑎</m:t>
                          </m:r>
                        </m:e>
                      </m:d>
                      <m:r>
                        <a:rPr lang="en-US" altLang="zh-TW" i="1">
                          <a:latin typeface="Cambria Math" panose="02040503050406030204" pitchFamily="18" charset="0"/>
                        </a:rPr>
                        <m:t>=</m:t>
                      </m:r>
                      <m:r>
                        <a:rPr lang="en-US" altLang="zh-TW" i="1">
                          <a:latin typeface="Cambria Math" panose="02040503050406030204" pitchFamily="18" charset="0"/>
                        </a:rPr>
                        <m:t>𝑉</m:t>
                      </m:r>
                      <m:d>
                        <m:dPr>
                          <m:ctrlPr>
                            <a:rPr lang="en-US" altLang="zh-TW" i="1">
                              <a:latin typeface="Cambria Math" panose="02040503050406030204" pitchFamily="18" charset="0"/>
                            </a:rPr>
                          </m:ctrlPr>
                        </m:dPr>
                        <m:e>
                          <m:r>
                            <a:rPr lang="en-US" altLang="zh-TW" i="1">
                              <a:latin typeface="Cambria Math" panose="02040503050406030204" pitchFamily="18" charset="0"/>
                            </a:rPr>
                            <m:t>𝑥</m:t>
                          </m:r>
                        </m:e>
                      </m:d>
                    </m:oMath>
                  </m:oMathPara>
                </a14:m>
                <a:endParaRPr lang="zh-TW" altLang="en-US" sz="1800" dirty="0"/>
              </a:p>
            </p:txBody>
          </p:sp>
        </mc:Choice>
        <mc:Fallback xmlns="">
          <p:sp>
            <p:nvSpPr>
              <p:cNvPr id="6" name="文字方塊 6">
                <a:extLst>
                  <a:ext uri="{FF2B5EF4-FFF2-40B4-BE49-F238E27FC236}">
                    <a16:creationId xmlns:a16="http://schemas.microsoft.com/office/drawing/2014/main" id="{7BCF9FA6-C5C9-3268-FE59-C5E1220980FC}"/>
                  </a:ext>
                </a:extLst>
              </p:cNvPr>
              <p:cNvSpPr txBox="1">
                <a:spLocks noRot="1" noChangeAspect="1" noMove="1" noResize="1" noEditPoints="1" noAdjustHandles="1" noChangeArrowheads="1" noChangeShapeType="1" noTextEdit="1"/>
              </p:cNvSpPr>
              <p:nvPr/>
            </p:nvSpPr>
            <p:spPr bwMode="auto">
              <a:xfrm>
                <a:off x="5375650" y="2193891"/>
                <a:ext cx="1872208" cy="369332"/>
              </a:xfrm>
              <a:prstGeom prst="rect">
                <a:avLst/>
              </a:prstGeom>
              <a:blipFill>
                <a:blip r:embed="rId5"/>
                <a:stretch>
                  <a:fillRect/>
                </a:stretch>
              </a:blipFill>
              <a:ln>
                <a:noFill/>
              </a:ln>
            </p:spPr>
            <p:txBody>
              <a:bodyPr/>
              <a:lstStyle/>
              <a:p>
                <a:r>
                  <a:rPr lang="en-US">
                    <a:noFill/>
                  </a:rPr>
                  <a:t> </a:t>
                </a:r>
              </a:p>
            </p:txBody>
          </p:sp>
        </mc:Fallback>
      </mc:AlternateContent>
      <p:pic>
        <p:nvPicPr>
          <p:cNvPr id="7" name="Picture 6">
            <a:extLst>
              <a:ext uri="{FF2B5EF4-FFF2-40B4-BE49-F238E27FC236}">
                <a16:creationId xmlns:a16="http://schemas.microsoft.com/office/drawing/2014/main" id="{07D5923D-C4B3-A7B5-A5C1-3F99EA7BD752}"/>
              </a:ext>
            </a:extLst>
          </p:cNvPr>
          <p:cNvPicPr>
            <a:picLocks noChangeAspect="1"/>
          </p:cNvPicPr>
          <p:nvPr/>
        </p:nvPicPr>
        <p:blipFill rotWithShape="1">
          <a:blip r:embed="rId6"/>
          <a:srcRect l="9819" t="294" r="-9819" b="-294"/>
          <a:stretch/>
        </p:blipFill>
        <p:spPr>
          <a:xfrm>
            <a:off x="2312244" y="2857726"/>
            <a:ext cx="5494052" cy="2152198"/>
          </a:xfrm>
          <a:prstGeom prst="rect">
            <a:avLst/>
          </a:prstGeom>
        </p:spPr>
      </p:pic>
      <p:sp>
        <p:nvSpPr>
          <p:cNvPr id="8" name="TextBox 7">
            <a:extLst>
              <a:ext uri="{FF2B5EF4-FFF2-40B4-BE49-F238E27FC236}">
                <a16:creationId xmlns:a16="http://schemas.microsoft.com/office/drawing/2014/main" id="{AEC6DCA5-B413-3AE5-F049-4D6C5B408FB3}"/>
              </a:ext>
            </a:extLst>
          </p:cNvPr>
          <p:cNvSpPr txBox="1"/>
          <p:nvPr/>
        </p:nvSpPr>
        <p:spPr bwMode="auto">
          <a:xfrm>
            <a:off x="623122" y="2857726"/>
            <a:ext cx="136815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例如：</a:t>
            </a:r>
          </a:p>
        </p:txBody>
      </p:sp>
    </p:spTree>
    <p:extLst>
      <p:ext uri="{BB962C8B-B14F-4D97-AF65-F5344CB8AC3E}">
        <p14:creationId xmlns:p14="http://schemas.microsoft.com/office/powerpoint/2010/main" val="2699750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F39_18">
            <a:extLst>
              <a:ext uri="{FF2B5EF4-FFF2-40B4-BE49-F238E27FC236}">
                <a16:creationId xmlns:a16="http://schemas.microsoft.com/office/drawing/2014/main" id="{69A218E7-5C15-2024-4FB2-62B68828BC2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692696"/>
            <a:ext cx="2677356" cy="341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miley Face 2">
            <a:extLst>
              <a:ext uri="{FF2B5EF4-FFF2-40B4-BE49-F238E27FC236}">
                <a16:creationId xmlns:a16="http://schemas.microsoft.com/office/drawing/2014/main" id="{07E2928C-4A41-CFD2-67DC-71B35C6191B5}"/>
              </a:ext>
            </a:extLst>
          </p:cNvPr>
          <p:cNvSpPr/>
          <p:nvPr/>
        </p:nvSpPr>
        <p:spPr>
          <a:xfrm>
            <a:off x="2411760" y="3573016"/>
            <a:ext cx="216024" cy="216024"/>
          </a:xfrm>
          <a:prstGeom prst="smileyFac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文字方塊 2">
            <a:extLst>
              <a:ext uri="{FF2B5EF4-FFF2-40B4-BE49-F238E27FC236}">
                <a16:creationId xmlns:a16="http://schemas.microsoft.com/office/drawing/2014/main" id="{A1D0BB3E-41FA-802C-FD22-6890B9E8D06B}"/>
              </a:ext>
            </a:extLst>
          </p:cNvPr>
          <p:cNvSpPr txBox="1"/>
          <p:nvPr/>
        </p:nvSpPr>
        <p:spPr bwMode="auto">
          <a:xfrm>
            <a:off x="2345199" y="4213562"/>
            <a:ext cx="6480720" cy="369332"/>
          </a:xfrm>
          <a:prstGeom prst="rect">
            <a:avLst/>
          </a:prstGeom>
          <a:noFill/>
          <a:ln w="9525">
            <a:noFill/>
            <a:miter lim="800000"/>
            <a:headEnd/>
            <a:tailEnd/>
          </a:ln>
        </p:spPr>
        <p:txBody>
          <a:bodyPr wrap="square" rtlCol="0">
            <a:spAutoFit/>
          </a:bodyPr>
          <a:lstStyle/>
          <a:p>
            <a:pPr>
              <a:spcBef>
                <a:spcPct val="50000"/>
              </a:spcBef>
            </a:pPr>
            <a:r>
              <a:rPr lang="zh-TW" altLang="en-US" sz="1800" dirty="0"/>
              <a:t>在原子中，電子被束縛在原子核旁邊。</a:t>
            </a:r>
            <a:r>
              <a:rPr lang="zh-TW" altLang="en-US" dirty="0"/>
              <a:t>能量呈現能階的形式。</a:t>
            </a:r>
            <a:endParaRPr lang="en-US" altLang="zh-TW" sz="1800" dirty="0"/>
          </a:p>
        </p:txBody>
      </p:sp>
      <p:pic>
        <p:nvPicPr>
          <p:cNvPr id="1026" name="Picture 2" descr="undefined">
            <a:extLst>
              <a:ext uri="{FF2B5EF4-FFF2-40B4-BE49-F238E27FC236}">
                <a16:creationId xmlns:a16="http://schemas.microsoft.com/office/drawing/2014/main" id="{32327463-196F-B65A-FB50-0F931DDF21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692696"/>
            <a:ext cx="4551082" cy="34133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2006E9E-C354-74FB-3DEF-03B38B9D7C45}"/>
              </a:ext>
            </a:extLst>
          </p:cNvPr>
          <p:cNvSpPr txBox="1"/>
          <p:nvPr/>
        </p:nvSpPr>
        <p:spPr bwMode="auto">
          <a:xfrm>
            <a:off x="2319844" y="4625123"/>
            <a:ext cx="7056784" cy="369332"/>
          </a:xfrm>
          <a:prstGeom prst="rect">
            <a:avLst/>
          </a:prstGeom>
          <a:noFill/>
          <a:ln w="9525">
            <a:noFill/>
            <a:miter lim="800000"/>
            <a:headEnd/>
            <a:tailEnd/>
          </a:ln>
        </p:spPr>
        <p:txBody>
          <a:bodyPr wrap="square" rtlCol="0">
            <a:spAutoFit/>
          </a:bodyPr>
          <a:lstStyle/>
          <a:p>
            <a:r>
              <a:rPr lang="en-US" dirty="0">
                <a:latin typeface="Times New Roman" pitchFamily="18" charset="0"/>
                <a:cs typeface="Times New Roman" pitchFamily="18" charset="0"/>
              </a:rPr>
              <a:t>要讓原來處於基態的電子離開原子核，至少需要13伏特的電壓。</a:t>
            </a:r>
          </a:p>
        </p:txBody>
      </p:sp>
      <p:sp>
        <p:nvSpPr>
          <p:cNvPr id="6" name="TextBox 5">
            <a:extLst>
              <a:ext uri="{FF2B5EF4-FFF2-40B4-BE49-F238E27FC236}">
                <a16:creationId xmlns:a16="http://schemas.microsoft.com/office/drawing/2014/main" id="{52BCB2F4-D5C8-9AC2-DB97-A2E2F7A5CB46}"/>
              </a:ext>
            </a:extLst>
          </p:cNvPr>
          <p:cNvSpPr txBox="1"/>
          <p:nvPr/>
        </p:nvSpPr>
        <p:spPr bwMode="auto">
          <a:xfrm>
            <a:off x="2345199" y="5409605"/>
            <a:ext cx="6480720"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但在固態導體中，顯然很小的電壓就能產生電流。歐姆定律</a:t>
            </a:r>
            <a:r>
              <a:rPr lang="en-US" dirty="0">
                <a:latin typeface="Times New Roman" pitchFamily="18" charset="0"/>
                <a:cs typeface="Times New Roman" pitchFamily="18" charset="0"/>
              </a:rPr>
              <a:t>。</a:t>
            </a:r>
          </a:p>
        </p:txBody>
      </p:sp>
      <p:sp>
        <p:nvSpPr>
          <p:cNvPr id="7" name="文字方塊 1">
            <a:extLst>
              <a:ext uri="{FF2B5EF4-FFF2-40B4-BE49-F238E27FC236}">
                <a16:creationId xmlns:a16="http://schemas.microsoft.com/office/drawing/2014/main" id="{350ACE9E-2C20-4838-79D6-513978712338}"/>
              </a:ext>
            </a:extLst>
          </p:cNvPr>
          <p:cNvSpPr txBox="1"/>
          <p:nvPr/>
        </p:nvSpPr>
        <p:spPr bwMode="auto">
          <a:xfrm>
            <a:off x="2361223" y="5843479"/>
            <a:ext cx="5528592" cy="369332"/>
          </a:xfrm>
          <a:prstGeom prst="rect">
            <a:avLst/>
          </a:prstGeom>
          <a:noFill/>
          <a:ln w="9525">
            <a:noFill/>
            <a:miter lim="800000"/>
            <a:headEnd/>
            <a:tailEnd/>
          </a:ln>
        </p:spPr>
        <p:txBody>
          <a:bodyPr wrap="square" rtlCol="0">
            <a:spAutoFit/>
          </a:bodyPr>
          <a:lstStyle/>
          <a:p>
            <a:pPr>
              <a:spcBef>
                <a:spcPct val="50000"/>
              </a:spcBef>
            </a:pPr>
            <a:r>
              <a:rPr lang="zh-TW" altLang="en-US" sz="1800" dirty="0"/>
              <a:t>導體內為何有</a:t>
            </a:r>
            <a:r>
              <a:rPr lang="zh-TW" altLang="en-US" dirty="0"/>
              <a:t>機動的</a:t>
            </a:r>
            <a:r>
              <a:rPr lang="en-US" altLang="zh-TW" dirty="0">
                <a:latin typeface="Times New Roman" panose="02020603050405020304" pitchFamily="18" charset="0"/>
                <a:cs typeface="Times New Roman" panose="02020603050405020304" pitchFamily="18" charset="0"/>
              </a:rPr>
              <a:t>mobile</a:t>
            </a:r>
            <a:r>
              <a:rPr lang="zh-TW" altLang="en-US" sz="1800" dirty="0"/>
              <a:t>電荷可以自由流動？</a:t>
            </a:r>
          </a:p>
        </p:txBody>
      </p:sp>
      <p:sp>
        <p:nvSpPr>
          <p:cNvPr id="8" name="文字方塊 1">
            <a:extLst>
              <a:ext uri="{FF2B5EF4-FFF2-40B4-BE49-F238E27FC236}">
                <a16:creationId xmlns:a16="http://schemas.microsoft.com/office/drawing/2014/main" id="{5181A661-3D84-9F85-3314-8EBB0BC76BEE}"/>
              </a:ext>
            </a:extLst>
          </p:cNvPr>
          <p:cNvSpPr txBox="1"/>
          <p:nvPr/>
        </p:nvSpPr>
        <p:spPr bwMode="auto">
          <a:xfrm>
            <a:off x="2361223" y="6267168"/>
            <a:ext cx="4680520" cy="369332"/>
          </a:xfrm>
          <a:prstGeom prst="rect">
            <a:avLst/>
          </a:prstGeom>
          <a:noFill/>
          <a:ln w="9525">
            <a:noFill/>
            <a:miter lim="800000"/>
            <a:headEnd/>
            <a:tailEnd/>
          </a:ln>
        </p:spPr>
        <p:txBody>
          <a:bodyPr wrap="square" rtlCol="0">
            <a:spAutoFit/>
          </a:bodyPr>
          <a:lstStyle/>
          <a:p>
            <a:pPr>
              <a:spcBef>
                <a:spcPct val="50000"/>
              </a:spcBef>
            </a:pPr>
            <a:r>
              <a:rPr lang="zh-TW" altLang="en-US" sz="1800" dirty="0"/>
              <a:t>絕緣體內為何又沒有電荷可以流動呢？</a:t>
            </a:r>
          </a:p>
        </p:txBody>
      </p:sp>
      <p:sp>
        <p:nvSpPr>
          <p:cNvPr id="9" name="TextBox 8">
            <a:extLst>
              <a:ext uri="{FF2B5EF4-FFF2-40B4-BE49-F238E27FC236}">
                <a16:creationId xmlns:a16="http://schemas.microsoft.com/office/drawing/2014/main" id="{4F8B9273-6917-69AE-0EF1-85266B777F55}"/>
              </a:ext>
            </a:extLst>
          </p:cNvPr>
          <p:cNvSpPr txBox="1"/>
          <p:nvPr/>
        </p:nvSpPr>
        <p:spPr bwMode="auto">
          <a:xfrm>
            <a:off x="2331406" y="5024857"/>
            <a:ext cx="5888632"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這對氣態的原子的確是對的！稱為氣體放電</a:t>
            </a:r>
            <a:r>
              <a:rPr lang="en-US" dirty="0">
                <a:latin typeface="Times New Roman" pitchFamily="18" charset="0"/>
                <a:cs typeface="Times New Roman" pitchFamily="18" charset="0"/>
              </a:rPr>
              <a:t>。</a:t>
            </a:r>
          </a:p>
        </p:txBody>
      </p:sp>
      <p:pic>
        <p:nvPicPr>
          <p:cNvPr id="10" name="Picture 2" descr="tube1">
            <a:extLst>
              <a:ext uri="{FF2B5EF4-FFF2-40B4-BE49-F238E27FC236}">
                <a16:creationId xmlns:a16="http://schemas.microsoft.com/office/drawing/2014/main" id="{943AF7E1-C838-8E3E-56CA-9C467ABD21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4884" y="700560"/>
            <a:ext cx="1858118" cy="259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tom1">
            <a:extLst>
              <a:ext uri="{FF2B5EF4-FFF2-40B4-BE49-F238E27FC236}">
                <a16:creationId xmlns:a16="http://schemas.microsoft.com/office/drawing/2014/main" id="{6B810AD0-3811-61D1-F00F-A781A8A5D2C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6393" t="6702" r="6950" b="47329"/>
          <a:stretch/>
        </p:blipFill>
        <p:spPr bwMode="auto">
          <a:xfrm>
            <a:off x="827584" y="4294944"/>
            <a:ext cx="1327441" cy="190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045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6">
                <a:extLst>
                  <a:ext uri="{FF2B5EF4-FFF2-40B4-BE49-F238E27FC236}">
                    <a16:creationId xmlns:a16="http://schemas.microsoft.com/office/drawing/2014/main" id="{A75AECB2-4756-CC41-A534-B1BD3E9184FC}"/>
                  </a:ext>
                </a:extLst>
              </p:cNvPr>
              <p:cNvSpPr txBox="1"/>
              <p:nvPr/>
            </p:nvSpPr>
            <p:spPr bwMode="auto">
              <a:xfrm>
                <a:off x="3821052" y="635633"/>
                <a:ext cx="1144010" cy="672620"/>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𝐻</m:t>
                          </m:r>
                        </m:e>
                        <m:sub>
                          <m:r>
                            <a:rPr lang="en-US" altLang="zh-TW" i="1">
                              <a:latin typeface="Cambria Math" panose="02040503050406030204" pitchFamily="18" charset="0"/>
                            </a:rPr>
                            <m:t>0</m:t>
                          </m:r>
                        </m:sub>
                      </m:sSub>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𝑝</m:t>
                              </m:r>
                            </m:e>
                            <m:sup>
                              <m:r>
                                <a:rPr lang="en-US" altLang="zh-TW" sz="1800" b="0" i="1" smtClean="0">
                                  <a:latin typeface="Cambria Math" panose="02040503050406030204" pitchFamily="18" charset="0"/>
                                </a:rPr>
                                <m:t>2</m:t>
                              </m:r>
                            </m:sup>
                          </m:sSup>
                        </m:num>
                        <m:den>
                          <m:r>
                            <a:rPr lang="en-US" altLang="zh-TW" sz="1800" b="0" i="1" smtClean="0">
                              <a:latin typeface="Cambria Math"/>
                            </a:rPr>
                            <m:t>2</m:t>
                          </m:r>
                          <m:r>
                            <a:rPr lang="en-US" altLang="zh-TW" sz="1800" b="0" i="1" smtClean="0">
                              <a:latin typeface="Cambria Math" panose="02040503050406030204" pitchFamily="18" charset="0"/>
                            </a:rPr>
                            <m:t>𝑚</m:t>
                          </m:r>
                        </m:den>
                      </m:f>
                    </m:oMath>
                  </m:oMathPara>
                </a14:m>
                <a:endParaRPr lang="zh-TW" altLang="en-US" sz="1800" dirty="0"/>
              </a:p>
            </p:txBody>
          </p:sp>
        </mc:Choice>
        <mc:Fallback xmlns="">
          <p:sp>
            <p:nvSpPr>
              <p:cNvPr id="2" name="文字方塊 6">
                <a:extLst>
                  <a:ext uri="{FF2B5EF4-FFF2-40B4-BE49-F238E27FC236}">
                    <a16:creationId xmlns:a16="http://schemas.microsoft.com/office/drawing/2014/main" id="{A75AECB2-4756-CC41-A534-B1BD3E9184FC}"/>
                  </a:ext>
                </a:extLst>
              </p:cNvPr>
              <p:cNvSpPr txBox="1">
                <a:spLocks noRot="1" noChangeAspect="1" noMove="1" noResize="1" noEditPoints="1" noAdjustHandles="1" noChangeArrowheads="1" noChangeShapeType="1" noTextEdit="1"/>
              </p:cNvSpPr>
              <p:nvPr/>
            </p:nvSpPr>
            <p:spPr bwMode="auto">
              <a:xfrm>
                <a:off x="3821052" y="635633"/>
                <a:ext cx="1144010" cy="672620"/>
              </a:xfrm>
              <a:prstGeom prst="rect">
                <a:avLst/>
              </a:prstGeom>
              <a:blipFill>
                <a:blip r:embed="rId2"/>
                <a:stretch>
                  <a:fillRect/>
                </a:stretch>
              </a:blipFill>
              <a:ln>
                <a:noFill/>
              </a:ln>
            </p:spPr>
            <p:txBody>
              <a:bodyPr/>
              <a:lstStyle/>
              <a:p>
                <a:r>
                  <a:rPr lang="en-US">
                    <a:noFill/>
                  </a:rPr>
                  <a:t> </a:t>
                </a:r>
              </a:p>
            </p:txBody>
          </p:sp>
        </mc:Fallback>
      </mc:AlternateContent>
      <p:sp>
        <p:nvSpPr>
          <p:cNvPr id="3" name="TextBox 2">
            <a:extLst>
              <a:ext uri="{FF2B5EF4-FFF2-40B4-BE49-F238E27FC236}">
                <a16:creationId xmlns:a16="http://schemas.microsoft.com/office/drawing/2014/main" id="{4CD35635-A3FC-E317-EED4-B4A7FC6DA0B1}"/>
              </a:ext>
            </a:extLst>
          </p:cNvPr>
          <p:cNvSpPr txBox="1"/>
          <p:nvPr/>
        </p:nvSpPr>
        <p:spPr bwMode="auto">
          <a:xfrm>
            <a:off x="1470073" y="809229"/>
            <a:ext cx="2708867"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未微擾自由電子能量：</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DC57997-874B-CD9B-43C2-582AC6452166}"/>
                  </a:ext>
                </a:extLst>
              </p:cNvPr>
              <p:cNvSpPr txBox="1"/>
              <p:nvPr/>
            </p:nvSpPr>
            <p:spPr bwMode="auto">
              <a:xfrm>
                <a:off x="1475656" y="1442863"/>
                <a:ext cx="7668344" cy="369332"/>
              </a:xfrm>
              <a:prstGeom prst="rect">
                <a:avLst/>
              </a:prstGeom>
              <a:noFill/>
              <a:ln w="9525">
                <a:noFill/>
                <a:miter lim="800000"/>
                <a:headEnd/>
                <a:tailEnd/>
              </a:ln>
            </p:spPr>
            <p:txBody>
              <a:bodyPr wrap="square" rtlCol="0">
                <a:spAutoFit/>
              </a:bodyPr>
              <a:lstStyle/>
              <a:p>
                <a:r>
                  <a:rPr lang="en-GB" dirty="0">
                    <a:latin typeface="Times New Roman" pitchFamily="18" charset="0"/>
                    <a:cs typeface="Times New Roman" pitchFamily="18" charset="0"/>
                  </a:rPr>
                  <a:t>未微擾</a:t>
                </a:r>
                <a:r>
                  <a:rPr lang="en-TW">
                    <a:latin typeface="Times New Roman" pitchFamily="18" charset="0"/>
                    <a:cs typeface="Times New Roman" pitchFamily="18" charset="0"/>
                  </a:rPr>
                  <a:t>能量本徵態</a:t>
                </a:r>
                <a:r>
                  <a:rPr lang="en-GB" dirty="0">
                    <a:latin typeface="Times New Roman" pitchFamily="18" charset="0"/>
                    <a:cs typeface="Times New Roman" pitchFamily="18" charset="0"/>
                  </a:rPr>
                  <a:t>，</a:t>
                </a:r>
                <a:r>
                  <a:rPr lang="en-TW">
                    <a:latin typeface="Times New Roman" pitchFamily="18" charset="0"/>
                    <a:cs typeface="Times New Roman" pitchFamily="18" charset="0"/>
                  </a:rPr>
                  <a:t>即</a:t>
                </a:r>
                <a:r>
                  <a:rPr lang="en-GB" dirty="0" err="1">
                    <a:latin typeface="Times New Roman" pitchFamily="18" charset="0"/>
                    <a:cs typeface="Times New Roman" pitchFamily="18" charset="0"/>
                  </a:rPr>
                  <a:t>是動量本徵態</a:t>
                </a:r>
                <a:r>
                  <a:rPr lang="en-TW">
                    <a:latin typeface="Times New Roman" pitchFamily="18" charset="0"/>
                    <a:cs typeface="Times New Roman" pitchFamily="18" charset="0"/>
                  </a:rPr>
                  <a:t>平面波</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e>
                        </m:d>
                      </m:e>
                    </m:d>
                  </m:oMath>
                </a14:m>
                <a:r>
                  <a:rPr lang="en-GB" dirty="0">
                    <a:latin typeface="Times New Roman" pitchFamily="18" charset="0"/>
                    <a:cs typeface="Times New Roman" pitchFamily="18" charset="0"/>
                  </a:rPr>
                  <a:t>，</a:t>
                </a:r>
                <a:r>
                  <a:rPr lang="en-TW">
                    <a:latin typeface="Times New Roman" pitchFamily="18" charset="0"/>
                    <a:cs typeface="Times New Roman" pitchFamily="18" charset="0"/>
                  </a:rPr>
                  <a:t>設一維空間長度</a:t>
                </a:r>
                <a14:m>
                  <m:oMath xmlns:m="http://schemas.openxmlformats.org/officeDocument/2006/math">
                    <m:r>
                      <a:rPr lang="en-US" i="1">
                        <a:latin typeface="Cambria Math" panose="02040503050406030204" pitchFamily="18" charset="0"/>
                        <a:cs typeface="Times New Roman" pitchFamily="18" charset="0"/>
                      </a:rPr>
                      <m:t>𝐿</m:t>
                    </m:r>
                  </m:oMath>
                </a14:m>
                <a:r>
                  <a:rPr lang="en-TW" dirty="0">
                    <a:latin typeface="Times New Roman" pitchFamily="18" charset="0"/>
                    <a:cs typeface="Times New Roman" pitchFamily="18" charset="0"/>
                  </a:rPr>
                  <a:t>：</a:t>
                </a:r>
              </a:p>
            </p:txBody>
          </p:sp>
        </mc:Choice>
        <mc:Fallback xmlns="">
          <p:sp>
            <p:nvSpPr>
              <p:cNvPr id="4" name="TextBox 3">
                <a:extLst>
                  <a:ext uri="{FF2B5EF4-FFF2-40B4-BE49-F238E27FC236}">
                    <a16:creationId xmlns:a16="http://schemas.microsoft.com/office/drawing/2014/main" id="{0DC57997-874B-CD9B-43C2-582AC6452166}"/>
                  </a:ext>
                </a:extLst>
              </p:cNvPr>
              <p:cNvSpPr txBox="1">
                <a:spLocks noRot="1" noChangeAspect="1" noMove="1" noResize="1" noEditPoints="1" noAdjustHandles="1" noChangeArrowheads="1" noChangeShapeType="1" noTextEdit="1"/>
              </p:cNvSpPr>
              <p:nvPr/>
            </p:nvSpPr>
            <p:spPr bwMode="auto">
              <a:xfrm>
                <a:off x="1475656" y="1442863"/>
                <a:ext cx="7668344" cy="369332"/>
              </a:xfrm>
              <a:prstGeom prst="rect">
                <a:avLst/>
              </a:prstGeom>
              <a:blipFill>
                <a:blip r:embed="rId3"/>
                <a:stretch>
                  <a:fillRect l="-662" t="-110000" b="-166667"/>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81ED1A5-1DD7-EFB2-7047-1C8FFD7ADE34}"/>
                  </a:ext>
                </a:extLst>
              </p:cNvPr>
              <p:cNvSpPr txBox="1"/>
              <p:nvPr/>
            </p:nvSpPr>
            <p:spPr bwMode="auto">
              <a:xfrm>
                <a:off x="1525466" y="2298306"/>
                <a:ext cx="1490023" cy="57227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cs typeface="Times New Roman" pitchFamily="18" charset="0"/>
                            </a:rPr>
                          </m:ctrlPr>
                        </m:dPr>
                        <m:e>
                          <m:d>
                            <m:dPr>
                              <m:begChr m:val="|"/>
                              <m:endChr m:val=""/>
                              <m:ctrlPr>
                                <a:rPr lang="en-US" b="0"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𝑘</m:t>
                              </m:r>
                            </m:e>
                          </m:d>
                        </m:e>
                      </m:d>
                      <m:r>
                        <a:rPr lang="en-US" b="0" i="1" smtClean="0">
                          <a:latin typeface="Cambria Math" panose="02040503050406030204" pitchFamily="18" charset="0"/>
                          <a:cs typeface="Times New Roman" pitchFamily="18" charset="0"/>
                        </a:rPr>
                        <m:t>=</m:t>
                      </m:r>
                      <m:f>
                        <m:fPr>
                          <m:ctrlPr>
                            <a:rPr lang="en-US" b="0" i="1" smtClean="0">
                              <a:latin typeface="Cambria Math" panose="02040503050406030204" pitchFamily="18" charset="0"/>
                              <a:cs typeface="Times New Roman" pitchFamily="18" charset="0"/>
                            </a:rPr>
                          </m:ctrlPr>
                        </m:fPr>
                        <m:num>
                          <m:r>
                            <a:rPr lang="en-US" b="0" i="1" smtClean="0">
                              <a:latin typeface="Cambria Math" panose="02040503050406030204" pitchFamily="18" charset="0"/>
                              <a:cs typeface="Times New Roman" pitchFamily="18" charset="0"/>
                            </a:rPr>
                            <m:t>1</m:t>
                          </m:r>
                        </m:num>
                        <m:den>
                          <m:rad>
                            <m:radPr>
                              <m:degHide m:val="on"/>
                              <m:ctrlPr>
                                <a:rPr lang="en-US" b="0" i="1" smtClean="0">
                                  <a:latin typeface="Cambria Math" panose="02040503050406030204" pitchFamily="18" charset="0"/>
                                  <a:cs typeface="Times New Roman" pitchFamily="18" charset="0"/>
                                </a:rPr>
                              </m:ctrlPr>
                            </m:radPr>
                            <m:deg/>
                            <m:e>
                              <m:r>
                                <a:rPr lang="en-US" b="0" i="1" smtClean="0">
                                  <a:latin typeface="Cambria Math" panose="02040503050406030204" pitchFamily="18" charset="0"/>
                                  <a:cs typeface="Times New Roman" pitchFamily="18" charset="0"/>
                                </a:rPr>
                                <m:t>𝐿</m:t>
                              </m:r>
                            </m:e>
                          </m:rad>
                        </m:den>
                      </m:f>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𝑖𝑘𝑥</m:t>
                          </m:r>
                        </m:sup>
                      </m:sSup>
                    </m:oMath>
                  </m:oMathPara>
                </a14:m>
                <a:endParaRPr lang="en-TW" dirty="0">
                  <a:latin typeface="Times New Roman" pitchFamily="18" charset="0"/>
                  <a:cs typeface="Times New Roman" pitchFamily="18" charset="0"/>
                </a:endParaRPr>
              </a:p>
            </p:txBody>
          </p:sp>
        </mc:Choice>
        <mc:Fallback xmlns="">
          <p:sp>
            <p:nvSpPr>
              <p:cNvPr id="5" name="TextBox 4">
                <a:extLst>
                  <a:ext uri="{FF2B5EF4-FFF2-40B4-BE49-F238E27FC236}">
                    <a16:creationId xmlns:a16="http://schemas.microsoft.com/office/drawing/2014/main" id="{581ED1A5-1DD7-EFB2-7047-1C8FFD7ADE34}"/>
                  </a:ext>
                </a:extLst>
              </p:cNvPr>
              <p:cNvSpPr txBox="1">
                <a:spLocks noRot="1" noChangeAspect="1" noMove="1" noResize="1" noEditPoints="1" noAdjustHandles="1" noChangeArrowheads="1" noChangeShapeType="1" noTextEdit="1"/>
              </p:cNvSpPr>
              <p:nvPr/>
            </p:nvSpPr>
            <p:spPr bwMode="auto">
              <a:xfrm>
                <a:off x="1525466" y="2298306"/>
                <a:ext cx="1490023" cy="572273"/>
              </a:xfrm>
              <a:prstGeom prst="rect">
                <a:avLst/>
              </a:prstGeom>
              <a:blipFill>
                <a:blip r:embed="rId4"/>
                <a:stretch>
                  <a:fillRect l="-25424" t="-53191" r="-847" b="-87234"/>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文字方塊 6">
                <a:extLst>
                  <a:ext uri="{FF2B5EF4-FFF2-40B4-BE49-F238E27FC236}">
                    <a16:creationId xmlns:a16="http://schemas.microsoft.com/office/drawing/2014/main" id="{E5FF4DFB-E8C9-D264-6DE4-1870F4E18776}"/>
                  </a:ext>
                </a:extLst>
              </p:cNvPr>
              <p:cNvSpPr txBox="1"/>
              <p:nvPr/>
            </p:nvSpPr>
            <p:spPr bwMode="auto">
              <a:xfrm>
                <a:off x="1525466" y="3429000"/>
                <a:ext cx="1450576" cy="648126"/>
              </a:xfrm>
              <a:prstGeom prst="rect">
                <a:avLst/>
              </a:prstGeom>
              <a:solidFill>
                <a:srgbClr val="FFFF00"/>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𝐸</m:t>
                          </m:r>
                        </m:e>
                        <m:sup>
                          <m:r>
                            <a:rPr lang="en-US" altLang="zh-TW" sz="1800" b="0" i="1" smtClean="0">
                              <a:latin typeface="Cambria Math" panose="02040503050406030204" pitchFamily="18" charset="0"/>
                            </a:rPr>
                            <m:t>(0)</m:t>
                          </m:r>
                        </m:sup>
                      </m:sSup>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ℏ</m:t>
                              </m:r>
                            </m:e>
                            <m:sup>
                              <m:r>
                                <a:rPr lang="en-US" altLang="zh-TW" sz="1800" b="0" i="1" smtClean="0">
                                  <a:latin typeface="Cambria Math" panose="02040503050406030204" pitchFamily="18" charset="0"/>
                                </a:rPr>
                                <m:t>2</m:t>
                              </m:r>
                            </m:sup>
                          </m:sSup>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𝑘</m:t>
                              </m:r>
                            </m:e>
                            <m:sup>
                              <m:r>
                                <a:rPr lang="en-US" altLang="zh-TW" sz="1800" b="0" i="1" smtClean="0">
                                  <a:latin typeface="Cambria Math" panose="02040503050406030204" pitchFamily="18" charset="0"/>
                                </a:rPr>
                                <m:t>2</m:t>
                              </m:r>
                            </m:sup>
                          </m:sSup>
                        </m:num>
                        <m:den>
                          <m:r>
                            <a:rPr lang="en-US" altLang="zh-TW" sz="1800" b="0" i="1" smtClean="0">
                              <a:latin typeface="Cambria Math"/>
                            </a:rPr>
                            <m:t>2</m:t>
                          </m:r>
                          <m:r>
                            <a:rPr lang="en-US" altLang="zh-TW" sz="1800" b="0" i="1" smtClean="0">
                              <a:latin typeface="Cambria Math" panose="02040503050406030204" pitchFamily="18" charset="0"/>
                            </a:rPr>
                            <m:t>𝑚</m:t>
                          </m:r>
                        </m:den>
                      </m:f>
                    </m:oMath>
                  </m:oMathPara>
                </a14:m>
                <a:endParaRPr lang="zh-TW" altLang="en-US" sz="1800" dirty="0"/>
              </a:p>
            </p:txBody>
          </p:sp>
        </mc:Choice>
        <mc:Fallback xmlns="">
          <p:sp>
            <p:nvSpPr>
              <p:cNvPr id="17" name="文字方塊 6">
                <a:extLst>
                  <a:ext uri="{FF2B5EF4-FFF2-40B4-BE49-F238E27FC236}">
                    <a16:creationId xmlns:a16="http://schemas.microsoft.com/office/drawing/2014/main" id="{E5FF4DFB-E8C9-D264-6DE4-1870F4E18776}"/>
                  </a:ext>
                </a:extLst>
              </p:cNvPr>
              <p:cNvSpPr txBox="1">
                <a:spLocks noRot="1" noChangeAspect="1" noMove="1" noResize="1" noEditPoints="1" noAdjustHandles="1" noChangeArrowheads="1" noChangeShapeType="1" noTextEdit="1"/>
              </p:cNvSpPr>
              <p:nvPr/>
            </p:nvSpPr>
            <p:spPr bwMode="auto">
              <a:xfrm>
                <a:off x="1525466" y="3429000"/>
                <a:ext cx="1450576" cy="648126"/>
              </a:xfrm>
              <a:prstGeom prst="rect">
                <a:avLst/>
              </a:prstGeom>
              <a:blipFill>
                <a:blip r:embed="rId5"/>
                <a:stretch>
                  <a:fillRect b="-3846"/>
                </a:stretch>
              </a:blipFill>
              <a:ln>
                <a:noFill/>
              </a:ln>
            </p:spPr>
            <p:txBody>
              <a:bodyPr/>
              <a:lstStyle/>
              <a:p>
                <a:r>
                  <a:rPr lang="en-US">
                    <a:noFill/>
                  </a:rPr>
                  <a:t> </a:t>
                </a:r>
              </a:p>
            </p:txBody>
          </p:sp>
        </mc:Fallback>
      </mc:AlternateContent>
      <p:pic>
        <p:nvPicPr>
          <p:cNvPr id="13" name="Picture 12">
            <a:extLst>
              <a:ext uri="{FF2B5EF4-FFF2-40B4-BE49-F238E27FC236}">
                <a16:creationId xmlns:a16="http://schemas.microsoft.com/office/drawing/2014/main" id="{F1112472-0CB6-365A-B056-1C088584B77E}"/>
              </a:ext>
            </a:extLst>
          </p:cNvPr>
          <p:cNvPicPr>
            <a:picLocks noChangeAspect="1"/>
          </p:cNvPicPr>
          <p:nvPr/>
        </p:nvPicPr>
        <p:blipFill>
          <a:blip r:embed="rId6"/>
          <a:stretch>
            <a:fillRect/>
          </a:stretch>
        </p:blipFill>
        <p:spPr>
          <a:xfrm>
            <a:off x="3231389" y="4349531"/>
            <a:ext cx="2507185" cy="2247821"/>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33F3D1A-3736-E73B-1D6F-B9636015D266}"/>
                  </a:ext>
                </a:extLst>
              </p:cNvPr>
              <p:cNvSpPr txBox="1"/>
              <p:nvPr/>
            </p:nvSpPr>
            <p:spPr bwMode="auto">
              <a:xfrm>
                <a:off x="2969754" y="3912730"/>
                <a:ext cx="3160770" cy="439351"/>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零階本徵值能量</a:t>
                </a:r>
                <a14:m>
                  <m:oMath xmlns:m="http://schemas.openxmlformats.org/officeDocument/2006/math">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oMath>
                </a14:m>
                <a:r>
                  <a:rPr lang="en-TW" dirty="0">
                    <a:latin typeface="Times New Roman" pitchFamily="18" charset="0"/>
                    <a:cs typeface="Times New Roman" pitchFamily="18" charset="0"/>
                  </a:rPr>
                  <a:t>對</a:t>
                </a:r>
                <a14:m>
                  <m:oMath xmlns:m="http://schemas.openxmlformats.org/officeDocument/2006/math">
                    <m:r>
                      <a:rPr lang="en-TW" i="1" dirty="0" smtClean="0">
                        <a:latin typeface="Cambria Math" panose="02040503050406030204" pitchFamily="18" charset="0"/>
                        <a:cs typeface="Times New Roman" pitchFamily="18" charset="0"/>
                      </a:rPr>
                      <m:t>𝑘</m:t>
                    </m:r>
                  </m:oMath>
                </a14:m>
                <a:r>
                  <a:rPr lang="en-TW" dirty="0">
                    <a:latin typeface="Times New Roman" pitchFamily="18" charset="0"/>
                    <a:cs typeface="Times New Roman" pitchFamily="18" charset="0"/>
                  </a:rPr>
                  <a:t>作圖</a:t>
                </a:r>
              </a:p>
            </p:txBody>
          </p:sp>
        </mc:Choice>
        <mc:Fallback xmlns="">
          <p:sp>
            <p:nvSpPr>
              <p:cNvPr id="14" name="TextBox 13">
                <a:extLst>
                  <a:ext uri="{FF2B5EF4-FFF2-40B4-BE49-F238E27FC236}">
                    <a16:creationId xmlns:a16="http://schemas.microsoft.com/office/drawing/2014/main" id="{633F3D1A-3736-E73B-1D6F-B9636015D266}"/>
                  </a:ext>
                </a:extLst>
              </p:cNvPr>
              <p:cNvSpPr txBox="1">
                <a:spLocks noRot="1" noChangeAspect="1" noMove="1" noResize="1" noEditPoints="1" noAdjustHandles="1" noChangeArrowheads="1" noChangeShapeType="1" noTextEdit="1"/>
              </p:cNvSpPr>
              <p:nvPr/>
            </p:nvSpPr>
            <p:spPr bwMode="auto">
              <a:xfrm>
                <a:off x="2969754" y="3912730"/>
                <a:ext cx="3160770" cy="439351"/>
              </a:xfrm>
              <a:prstGeom prst="rect">
                <a:avLst/>
              </a:prstGeom>
              <a:blipFill>
                <a:blip r:embed="rId7"/>
                <a:stretch>
                  <a:fillRect l="-1600" b="-1714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A8DAFC4-FF82-482E-1282-1A60DCFFDCFF}"/>
                  </a:ext>
                </a:extLst>
              </p:cNvPr>
              <p:cNvSpPr txBox="1"/>
              <p:nvPr/>
            </p:nvSpPr>
            <p:spPr bwMode="auto">
              <a:xfrm>
                <a:off x="1475656" y="1879664"/>
                <a:ext cx="4443706" cy="369332"/>
              </a:xfrm>
              <a:prstGeom prst="rect">
                <a:avLst/>
              </a:prstGeom>
              <a:noFill/>
              <a:ln w="9525">
                <a:noFill/>
                <a:miter lim="800000"/>
                <a:headEnd/>
                <a:tailEnd/>
              </a:ln>
            </p:spPr>
            <p:txBody>
              <a:bodyPr wrap="square" rtlCol="0">
                <a:spAutoFit/>
              </a:bodyPr>
              <a:lstStyle/>
              <a:p>
                <a:r>
                  <a:rPr lang="en-TW">
                    <a:latin typeface="Times New Roman" pitchFamily="18" charset="0"/>
                    <a:cs typeface="Times New Roman" pitchFamily="18" charset="0"/>
                  </a:rPr>
                  <a:t>波函數</a:t>
                </a:r>
                <a:r>
                  <a:rPr lang="en-GB" dirty="0" err="1">
                    <a:latin typeface="Times New Roman" pitchFamily="18" charset="0"/>
                    <a:cs typeface="Times New Roman" pitchFamily="18" charset="0"/>
                  </a:rPr>
                  <a:t>以角波數</a:t>
                </a:r>
                <a14:m>
                  <m:oMath xmlns:m="http://schemas.openxmlformats.org/officeDocument/2006/math">
                    <m:r>
                      <a:rPr lang="en-US" b="0" i="1" smtClean="0">
                        <a:latin typeface="Cambria Math" panose="02040503050406030204" pitchFamily="18" charset="0"/>
                        <a:cs typeface="Times New Roman" pitchFamily="18" charset="0"/>
                      </a:rPr>
                      <m:t>𝑘</m:t>
                    </m:r>
                  </m:oMath>
                </a14:m>
                <a:r>
                  <a:rPr lang="en-GB" dirty="0">
                    <a:latin typeface="Times New Roman" pitchFamily="18" charset="0"/>
                    <a:cs typeface="Times New Roman" pitchFamily="18" charset="0"/>
                  </a:rPr>
                  <a:t>，</a:t>
                </a:r>
                <a:r>
                  <a:rPr lang="en-GB" dirty="0" err="1">
                    <a:latin typeface="Times New Roman" pitchFamily="18" charset="0"/>
                    <a:cs typeface="Times New Roman" pitchFamily="18" charset="0"/>
                  </a:rPr>
                  <a:t>即動量標定</a:t>
                </a:r>
                <a:r>
                  <a:rPr lang="en-TW">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Choice>
        <mc:Fallback xmlns="">
          <p:sp>
            <p:nvSpPr>
              <p:cNvPr id="15" name="TextBox 14">
                <a:extLst>
                  <a:ext uri="{FF2B5EF4-FFF2-40B4-BE49-F238E27FC236}">
                    <a16:creationId xmlns:a16="http://schemas.microsoft.com/office/drawing/2014/main" id="{CA8DAFC4-FF82-482E-1282-1A60DCFFDCFF}"/>
                  </a:ext>
                </a:extLst>
              </p:cNvPr>
              <p:cNvSpPr txBox="1">
                <a:spLocks noRot="1" noChangeAspect="1" noMove="1" noResize="1" noEditPoints="1" noAdjustHandles="1" noChangeArrowheads="1" noChangeShapeType="1" noTextEdit="1"/>
              </p:cNvSpPr>
              <p:nvPr/>
            </p:nvSpPr>
            <p:spPr bwMode="auto">
              <a:xfrm>
                <a:off x="1475656" y="1879664"/>
                <a:ext cx="4443706" cy="369332"/>
              </a:xfrm>
              <a:prstGeom prst="rect">
                <a:avLst/>
              </a:prstGeom>
              <a:blipFill>
                <a:blip r:embed="rId8"/>
                <a:stretch>
                  <a:fillRect l="-1140" t="-6452" b="-19355"/>
                </a:stretch>
              </a:blipFill>
              <a:ln w="9525">
                <a:noFill/>
                <a:miter lim="800000"/>
                <a:headEnd/>
                <a:tailEnd/>
              </a:ln>
            </p:spPr>
            <p:txBody>
              <a:bodyPr/>
              <a:lstStyle/>
              <a:p>
                <a:r>
                  <a:rPr lang="en-US">
                    <a:noFill/>
                  </a:rPr>
                  <a:t> </a:t>
                </a:r>
              </a:p>
            </p:txBody>
          </p:sp>
        </mc:Fallback>
      </mc:AlternateContent>
      <p:sp>
        <p:nvSpPr>
          <p:cNvPr id="6" name="TextBox 5">
            <a:extLst>
              <a:ext uri="{FF2B5EF4-FFF2-40B4-BE49-F238E27FC236}">
                <a16:creationId xmlns:a16="http://schemas.microsoft.com/office/drawing/2014/main" id="{2C2D91BB-6C6F-4C64-77B1-FE13B659C58D}"/>
              </a:ext>
            </a:extLst>
          </p:cNvPr>
          <p:cNvSpPr txBox="1"/>
          <p:nvPr/>
        </p:nvSpPr>
        <p:spPr bwMode="auto">
          <a:xfrm>
            <a:off x="1475656" y="3059668"/>
            <a:ext cx="1894406"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對應的本徵值</a:t>
            </a:r>
            <a:r>
              <a:rPr lang="en-US" dirty="0">
                <a:latin typeface="Times New Roman" pitchFamily="18" charset="0"/>
                <a:cs typeface="Times New Roman" pitchFamily="18" charset="0"/>
              </a:rPr>
              <a:t>：</a:t>
            </a:r>
          </a:p>
        </p:txBody>
      </p:sp>
    </p:spTree>
    <p:extLst>
      <p:ext uri="{BB962C8B-B14F-4D97-AF65-F5344CB8AC3E}">
        <p14:creationId xmlns:p14="http://schemas.microsoft.com/office/powerpoint/2010/main" val="35592345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6DB11B4-55E2-0FF8-ABF8-90A1EE840BF3}"/>
                  </a:ext>
                </a:extLst>
              </p:cNvPr>
              <p:cNvSpPr txBox="1"/>
              <p:nvPr/>
            </p:nvSpPr>
            <p:spPr bwMode="auto">
              <a:xfrm>
                <a:off x="942189" y="2115623"/>
                <a:ext cx="543712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先計算微擾項</a:t>
                </a:r>
                <a14:m>
                  <m:oMath xmlns:m="http://schemas.openxmlformats.org/officeDocument/2006/math">
                    <m:r>
                      <a:rPr lang="en-US" altLang="zh-TW" i="1">
                        <a:latin typeface="Cambria Math" panose="02040503050406030204" pitchFamily="18" charset="0"/>
                      </a:rPr>
                      <m:t>𝑉</m:t>
                    </m:r>
                    <m:d>
                      <m:dPr>
                        <m:ctrlPr>
                          <a:rPr lang="en-US" altLang="zh-TW" i="1">
                            <a:latin typeface="Cambria Math" panose="02040503050406030204" pitchFamily="18" charset="0"/>
                          </a:rPr>
                        </m:ctrlPr>
                      </m:dPr>
                      <m:e>
                        <m:r>
                          <a:rPr lang="en-US" altLang="zh-TW" i="1">
                            <a:latin typeface="Cambria Math" panose="02040503050406030204" pitchFamily="18" charset="0"/>
                          </a:rPr>
                          <m:t>𝑥</m:t>
                        </m:r>
                      </m:e>
                    </m:d>
                  </m:oMath>
                </a14:m>
                <a:r>
                  <a:rPr lang="en-TW" dirty="0">
                    <a:latin typeface="Times New Roman" pitchFamily="18" charset="0"/>
                    <a:cs typeface="Times New Roman" pitchFamily="18" charset="0"/>
                  </a:rPr>
                  <a:t>在未微擾本徵態間的矩陣元：</a:t>
                </a:r>
              </a:p>
            </p:txBody>
          </p:sp>
        </mc:Choice>
        <mc:Fallback xmlns="">
          <p:sp>
            <p:nvSpPr>
              <p:cNvPr id="7" name="TextBox 6">
                <a:extLst>
                  <a:ext uri="{FF2B5EF4-FFF2-40B4-BE49-F238E27FC236}">
                    <a16:creationId xmlns:a16="http://schemas.microsoft.com/office/drawing/2014/main" id="{D6DB11B4-55E2-0FF8-ABF8-90A1EE840BF3}"/>
                  </a:ext>
                </a:extLst>
              </p:cNvPr>
              <p:cNvSpPr txBox="1">
                <a:spLocks noRot="1" noChangeAspect="1" noMove="1" noResize="1" noEditPoints="1" noAdjustHandles="1" noChangeArrowheads="1" noChangeShapeType="1" noTextEdit="1"/>
              </p:cNvSpPr>
              <p:nvPr/>
            </p:nvSpPr>
            <p:spPr bwMode="auto">
              <a:xfrm>
                <a:off x="942189" y="2115623"/>
                <a:ext cx="5437125" cy="369332"/>
              </a:xfrm>
              <a:prstGeom prst="rect">
                <a:avLst/>
              </a:prstGeom>
              <a:blipFill>
                <a:blip r:embed="rId2"/>
                <a:stretch>
                  <a:fillRect l="-932" t="-6667" b="-2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字方塊 6">
                <a:extLst>
                  <a:ext uri="{FF2B5EF4-FFF2-40B4-BE49-F238E27FC236}">
                    <a16:creationId xmlns:a16="http://schemas.microsoft.com/office/drawing/2014/main" id="{5FF6821F-61F0-849F-E207-4E8C166D0E60}"/>
                  </a:ext>
                </a:extLst>
              </p:cNvPr>
              <p:cNvSpPr txBox="1"/>
              <p:nvPr/>
            </p:nvSpPr>
            <p:spPr bwMode="auto">
              <a:xfrm>
                <a:off x="979842" y="2523696"/>
                <a:ext cx="4528881" cy="874022"/>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r>
                            <a:rPr lang="en-US" altLang="zh-TW" b="0" i="1" smtClean="0">
                              <a:latin typeface="Cambria Math" panose="02040503050406030204" pitchFamily="18" charset="0"/>
                            </a:rPr>
                            <m:t>𝑞</m:t>
                          </m:r>
                        </m:e>
                        <m:e>
                          <m:r>
                            <a:rPr lang="en-US" altLang="zh-TW" i="1">
                              <a:latin typeface="Cambria Math" panose="02040503050406030204" pitchFamily="18" charset="0"/>
                            </a:rPr>
                            <m:t>𝑉</m:t>
                          </m:r>
                        </m:e>
                        <m:e>
                          <m:r>
                            <a:rPr lang="en-US" altLang="zh-TW" b="0" i="1" smtClean="0">
                              <a:latin typeface="Cambria Math" panose="02040503050406030204" pitchFamily="18" charset="0"/>
                            </a:rPr>
                            <m:t>𝑘</m:t>
                          </m:r>
                        </m:e>
                      </m:d>
                      <m:r>
                        <a:rPr lang="en-US" b="0" i="1" smtClean="0">
                          <a:latin typeface="Cambria Math" panose="02040503050406030204" pitchFamily="18" charset="0"/>
                          <a:cs typeface="Times New Roman" pitchFamily="18" charset="0"/>
                        </a:rPr>
                        <m:t>=</m:t>
                      </m:r>
                      <m:f>
                        <m:fPr>
                          <m:ctrlPr>
                            <a:rPr lang="en-US" b="0" i="1" smtClean="0">
                              <a:latin typeface="Cambria Math" panose="02040503050406030204" pitchFamily="18" charset="0"/>
                              <a:cs typeface="Times New Roman" pitchFamily="18" charset="0"/>
                            </a:rPr>
                          </m:ctrlPr>
                        </m:fPr>
                        <m:num>
                          <m:r>
                            <a:rPr lang="en-US" b="0" i="1" smtClean="0">
                              <a:latin typeface="Cambria Math" panose="02040503050406030204" pitchFamily="18" charset="0"/>
                              <a:cs typeface="Times New Roman" pitchFamily="18" charset="0"/>
                            </a:rPr>
                            <m:t>1</m:t>
                          </m:r>
                        </m:num>
                        <m:den>
                          <m:r>
                            <a:rPr lang="en-US" b="0" i="1" smtClean="0">
                              <a:latin typeface="Cambria Math" panose="02040503050406030204" pitchFamily="18" charset="0"/>
                              <a:cs typeface="Times New Roman" pitchFamily="18" charset="0"/>
                            </a:rPr>
                            <m:t>𝐿</m:t>
                          </m:r>
                        </m:den>
                      </m:f>
                      <m:nary>
                        <m:naryPr>
                          <m:limLoc m:val="undOvr"/>
                          <m:subHide m:val="on"/>
                          <m:supHide m:val="on"/>
                          <m:ctrlPr>
                            <a:rPr lang="en-US" altLang="zh-TW" i="1">
                              <a:latin typeface="Cambria Math" panose="02040503050406030204" pitchFamily="18" charset="0"/>
                            </a:rPr>
                          </m:ctrlPr>
                        </m:naryPr>
                        <m:sub/>
                        <m:sup/>
                        <m:e>
                          <m:r>
                            <a:rPr lang="en-US" altLang="zh-TW" i="1">
                              <a:latin typeface="Cambria Math" panose="02040503050406030204" pitchFamily="18" charset="0"/>
                            </a:rPr>
                            <m:t>𝑑𝑥</m:t>
                          </m:r>
                        </m:e>
                      </m:nary>
                      <m:sSup>
                        <m:sSupPr>
                          <m:ctrlPr>
                            <a:rPr lang="en-US" altLang="zh-TW" i="1" smtClean="0">
                              <a:latin typeface="Cambria Math" panose="02040503050406030204" pitchFamily="18" charset="0"/>
                            </a:rPr>
                          </m:ctrlPr>
                        </m:sSupPr>
                        <m:e>
                          <m:r>
                            <a:rPr lang="en-US" altLang="zh-TW" b="0" i="1" smtClean="0">
                              <a:latin typeface="Cambria Math" panose="02040503050406030204" pitchFamily="18" charset="0"/>
                            </a:rPr>
                            <m:t>𝑒</m:t>
                          </m:r>
                        </m:e>
                        <m:sup>
                          <m:r>
                            <a:rPr lang="en-US" altLang="zh-TW" b="0" i="1" smtClean="0">
                              <a:latin typeface="Cambria Math" panose="02040503050406030204" pitchFamily="18" charset="0"/>
                            </a:rPr>
                            <m:t>𝑖𝑞𝑥</m:t>
                          </m:r>
                        </m:sup>
                      </m:sSup>
                      <m:nary>
                        <m:naryPr>
                          <m:chr m:val="∑"/>
                          <m:ctrlPr>
                            <a:rPr lang="en-US" altLang="zh-TW" b="0" i="1" smtClean="0">
                              <a:latin typeface="Cambria Math" panose="02040503050406030204" pitchFamily="18" charset="0"/>
                            </a:rPr>
                          </m:ctrlPr>
                        </m:naryPr>
                        <m:sub>
                          <m:r>
                            <m:rPr>
                              <m:brk m:alnAt="23"/>
                            </m:rPr>
                            <a:rPr lang="en-US" altLang="zh-TW" b="0" i="1" smtClean="0">
                              <a:latin typeface="Cambria Math" panose="02040503050406030204" pitchFamily="18" charset="0"/>
                            </a:rPr>
                            <m:t>𝑛</m:t>
                          </m:r>
                          <m:r>
                            <a:rPr lang="en-US" altLang="zh-TW" b="0" i="1" smtClean="0">
                              <a:latin typeface="Cambria Math" panose="02040503050406030204" pitchFamily="18" charset="0"/>
                            </a:rPr>
                            <m:t>=−∞</m:t>
                          </m:r>
                        </m:sub>
                        <m:sup>
                          <m:r>
                            <a:rPr lang="en-US" altLang="zh-TW" b="0" i="1" smtClean="0">
                              <a:latin typeface="Cambria Math" panose="02040503050406030204" pitchFamily="18" charset="0"/>
                              <a:ea typeface="Cambria Math" panose="02040503050406030204" pitchFamily="18" charset="0"/>
                            </a:rPr>
                            <m:t>∞</m:t>
                          </m:r>
                        </m:sup>
                        <m:e>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𝑉</m:t>
                              </m:r>
                            </m:e>
                            <m:sub>
                              <m:r>
                                <a:rPr lang="en-US" altLang="zh-TW" b="0" i="1" smtClean="0">
                                  <a:latin typeface="Cambria Math" panose="02040503050406030204" pitchFamily="18" charset="0"/>
                                </a:rPr>
                                <m:t>𝑛</m:t>
                              </m:r>
                            </m:sub>
                          </m:sSub>
                          <m:sSup>
                            <m:sSupPr>
                              <m:ctrlPr>
                                <a:rPr lang="en-US" altLang="zh-TW" b="0" i="1" smtClean="0">
                                  <a:latin typeface="Cambria Math" panose="02040503050406030204" pitchFamily="18" charset="0"/>
                                </a:rPr>
                              </m:ctrlPr>
                            </m:sSupPr>
                            <m:e>
                              <m:r>
                                <a:rPr lang="en-US" altLang="zh-TW" b="0" i="1" smtClean="0">
                                  <a:latin typeface="Cambria Math" panose="02040503050406030204" pitchFamily="18" charset="0"/>
                                </a:rPr>
                                <m:t>𝑒</m:t>
                              </m:r>
                            </m:e>
                            <m:sup>
                              <m:r>
                                <a:rPr lang="en-US" altLang="zh-TW" b="0" i="1" smtClean="0">
                                  <a:latin typeface="Cambria Math" panose="02040503050406030204" pitchFamily="18" charset="0"/>
                                </a:rPr>
                                <m:t>𝑖</m:t>
                              </m:r>
                              <m:r>
                                <a:rPr lang="en-US" altLang="zh-TW" b="0" i="1" smtClean="0">
                                  <a:latin typeface="Cambria Math" panose="02040503050406030204" pitchFamily="18" charset="0"/>
                                </a:rPr>
                                <m:t>2</m:t>
                              </m:r>
                              <m:r>
                                <a:rPr lang="en-US" altLang="zh-TW" b="0" i="1" smtClean="0">
                                  <a:latin typeface="Cambria Math" panose="02040503050406030204" pitchFamily="18" charset="0"/>
                                  <a:ea typeface="Cambria Math" panose="02040503050406030204" pitchFamily="18" charset="0"/>
                                </a:rPr>
                                <m:t>𝜋</m:t>
                              </m:r>
                              <m:r>
                                <a:rPr lang="en-US" altLang="zh-TW" b="0" i="1" smtClean="0">
                                  <a:latin typeface="Cambria Math" panose="02040503050406030204" pitchFamily="18" charset="0"/>
                                  <a:ea typeface="Cambria Math" panose="02040503050406030204" pitchFamily="18" charset="0"/>
                                </a:rPr>
                                <m:t>𝑛</m:t>
                              </m:r>
                              <m:d>
                                <m:dPr>
                                  <m:ctrlPr>
                                    <a:rPr lang="en-US" altLang="zh-TW" b="0" i="1" smtClean="0">
                                      <a:latin typeface="Cambria Math" panose="02040503050406030204" pitchFamily="18" charset="0"/>
                                      <a:ea typeface="Cambria Math" panose="02040503050406030204" pitchFamily="18" charset="0"/>
                                    </a:rPr>
                                  </m:ctrlPr>
                                </m:dPr>
                                <m:e>
                                  <m:f>
                                    <m:fPr>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𝑥</m:t>
                                      </m:r>
                                    </m:num>
                                    <m:den>
                                      <m:r>
                                        <a:rPr lang="en-US" altLang="zh-TW" b="0" i="1" smtClean="0">
                                          <a:latin typeface="Cambria Math" panose="02040503050406030204" pitchFamily="18" charset="0"/>
                                          <a:ea typeface="Cambria Math" panose="02040503050406030204" pitchFamily="18" charset="0"/>
                                        </a:rPr>
                                        <m:t>𝑎</m:t>
                                      </m:r>
                                    </m:den>
                                  </m:f>
                                </m:e>
                              </m:d>
                            </m:sup>
                          </m:sSup>
                        </m:e>
                      </m:nary>
                      <m:sSup>
                        <m:sSupPr>
                          <m:ctrlPr>
                            <a:rPr lang="en-US" altLang="zh-TW" i="1">
                              <a:latin typeface="Cambria Math" panose="02040503050406030204" pitchFamily="18" charset="0"/>
                            </a:rPr>
                          </m:ctrlPr>
                        </m:sSupPr>
                        <m:e>
                          <m:r>
                            <a:rPr lang="en-US" altLang="zh-TW" i="1">
                              <a:latin typeface="Cambria Math" panose="02040503050406030204" pitchFamily="18" charset="0"/>
                            </a:rPr>
                            <m:t>𝑒</m:t>
                          </m:r>
                        </m:e>
                        <m:sup>
                          <m:r>
                            <a:rPr lang="en-US" altLang="zh-TW" i="1">
                              <a:latin typeface="Cambria Math" panose="02040503050406030204" pitchFamily="18" charset="0"/>
                            </a:rPr>
                            <m:t>−</m:t>
                          </m:r>
                          <m:r>
                            <a:rPr lang="en-US" altLang="zh-TW" i="1">
                              <a:latin typeface="Cambria Math" panose="02040503050406030204" pitchFamily="18" charset="0"/>
                            </a:rPr>
                            <m:t>𝑖𝑘𝑥</m:t>
                          </m:r>
                        </m:sup>
                      </m:sSup>
                    </m:oMath>
                  </m:oMathPara>
                </a14:m>
                <a:endParaRPr lang="zh-TW" altLang="en-US" sz="1800" dirty="0"/>
              </a:p>
            </p:txBody>
          </p:sp>
        </mc:Choice>
        <mc:Fallback xmlns="">
          <p:sp>
            <p:nvSpPr>
              <p:cNvPr id="9" name="文字方塊 6">
                <a:extLst>
                  <a:ext uri="{FF2B5EF4-FFF2-40B4-BE49-F238E27FC236}">
                    <a16:creationId xmlns:a16="http://schemas.microsoft.com/office/drawing/2014/main" id="{5FF6821F-61F0-849F-E207-4E8C166D0E60}"/>
                  </a:ext>
                </a:extLst>
              </p:cNvPr>
              <p:cNvSpPr txBox="1">
                <a:spLocks noRot="1" noChangeAspect="1" noMove="1" noResize="1" noEditPoints="1" noAdjustHandles="1" noChangeArrowheads="1" noChangeShapeType="1" noTextEdit="1"/>
              </p:cNvSpPr>
              <p:nvPr/>
            </p:nvSpPr>
            <p:spPr bwMode="auto">
              <a:xfrm>
                <a:off x="979842" y="2523696"/>
                <a:ext cx="4528881" cy="874022"/>
              </a:xfrm>
              <a:prstGeom prst="rect">
                <a:avLst/>
              </a:prstGeom>
              <a:blipFill>
                <a:blip r:embed="rId3"/>
                <a:stretch>
                  <a:fillRect t="-115714" b="-17571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文字方塊 6">
                <a:extLst>
                  <a:ext uri="{FF2B5EF4-FFF2-40B4-BE49-F238E27FC236}">
                    <a16:creationId xmlns:a16="http://schemas.microsoft.com/office/drawing/2014/main" id="{1CBB562A-714A-33F8-C255-FF265AE5CB6A}"/>
                  </a:ext>
                </a:extLst>
              </p:cNvPr>
              <p:cNvSpPr txBox="1"/>
              <p:nvPr/>
            </p:nvSpPr>
            <p:spPr bwMode="auto">
              <a:xfrm>
                <a:off x="968574" y="3916689"/>
                <a:ext cx="6700390" cy="874022"/>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nary>
                        <m:naryPr>
                          <m:chr m:val="∑"/>
                          <m:ctrlPr>
                            <a:rPr lang="en-US" altLang="zh-TW" b="0" i="1" smtClean="0">
                              <a:latin typeface="Cambria Math" panose="02040503050406030204" pitchFamily="18" charset="0"/>
                            </a:rPr>
                          </m:ctrlPr>
                        </m:naryPr>
                        <m:sub>
                          <m:r>
                            <m:rPr>
                              <m:brk m:alnAt="23"/>
                            </m:rPr>
                            <a:rPr lang="en-US" altLang="zh-TW" b="0" i="1" smtClean="0">
                              <a:latin typeface="Cambria Math" panose="02040503050406030204" pitchFamily="18" charset="0"/>
                            </a:rPr>
                            <m:t>𝑛</m:t>
                          </m:r>
                          <m:r>
                            <a:rPr lang="en-US" altLang="zh-TW" b="0" i="1" smtClean="0">
                              <a:latin typeface="Cambria Math" panose="02040503050406030204" pitchFamily="18" charset="0"/>
                            </a:rPr>
                            <m:t>=−∞</m:t>
                          </m:r>
                        </m:sub>
                        <m:sup>
                          <m:r>
                            <a:rPr lang="en-US" altLang="zh-TW" b="0" i="1" smtClean="0">
                              <a:latin typeface="Cambria Math" panose="02040503050406030204" pitchFamily="18" charset="0"/>
                              <a:ea typeface="Cambria Math" panose="02040503050406030204" pitchFamily="18" charset="0"/>
                            </a:rPr>
                            <m:t>∞</m:t>
                          </m:r>
                        </m:sup>
                        <m:e>
                          <m:d>
                            <m:dPr>
                              <m:ctrlPr>
                                <a:rPr lang="en-US" altLang="zh-TW" b="0" i="1" smtClean="0">
                                  <a:latin typeface="Cambria Math" panose="02040503050406030204" pitchFamily="18" charset="0"/>
                                  <a:ea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𝑛</m:t>
                                  </m:r>
                                </m:sub>
                              </m:sSub>
                              <m:r>
                                <a:rPr lang="en-US" altLang="zh-TW"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cs typeface="Times New Roman" pitchFamily="18" charset="0"/>
                                    </a:rPr>
                                  </m:ctrlPr>
                                </m:fPr>
                                <m:num>
                                  <m:r>
                                    <a:rPr lang="en-US" i="1">
                                      <a:latin typeface="Cambria Math" panose="02040503050406030204" pitchFamily="18" charset="0"/>
                                      <a:cs typeface="Times New Roman" pitchFamily="18" charset="0"/>
                                    </a:rPr>
                                    <m:t>1</m:t>
                                  </m:r>
                                </m:num>
                                <m:den>
                                  <m:r>
                                    <a:rPr lang="en-US" i="1">
                                      <a:latin typeface="Cambria Math" panose="02040503050406030204" pitchFamily="18" charset="0"/>
                                      <a:cs typeface="Times New Roman" pitchFamily="18" charset="0"/>
                                    </a:rPr>
                                    <m:t>𝐿</m:t>
                                  </m:r>
                                </m:den>
                              </m:f>
                              <m:nary>
                                <m:naryPr>
                                  <m:limLoc m:val="undOvr"/>
                                  <m:subHide m:val="on"/>
                                  <m:supHide m:val="on"/>
                                  <m:ctrlPr>
                                    <a:rPr lang="en-US" altLang="zh-TW" i="1">
                                      <a:latin typeface="Cambria Math" panose="02040503050406030204" pitchFamily="18" charset="0"/>
                                    </a:rPr>
                                  </m:ctrlPr>
                                </m:naryPr>
                                <m:sub/>
                                <m:sup/>
                                <m:e>
                                  <m:r>
                                    <a:rPr lang="en-US" altLang="zh-TW" i="1">
                                      <a:latin typeface="Cambria Math" panose="02040503050406030204" pitchFamily="18" charset="0"/>
                                    </a:rPr>
                                    <m:t>𝑑𝑥</m:t>
                                  </m:r>
                                </m:e>
                              </m:nary>
                              <m:sSup>
                                <m:sSupPr>
                                  <m:ctrlPr>
                                    <a:rPr lang="en-US" altLang="zh-TW" i="1">
                                      <a:latin typeface="Cambria Math" panose="02040503050406030204" pitchFamily="18" charset="0"/>
                                    </a:rPr>
                                  </m:ctrlPr>
                                </m:sSupPr>
                                <m:e>
                                  <m:r>
                                    <a:rPr lang="en-US" altLang="zh-TW" i="1">
                                      <a:latin typeface="Cambria Math" panose="02040503050406030204" pitchFamily="18" charset="0"/>
                                    </a:rPr>
                                    <m:t>𝑒</m:t>
                                  </m:r>
                                </m:e>
                                <m:sup>
                                  <m:r>
                                    <a:rPr lang="en-US" altLang="zh-TW" i="1">
                                      <a:latin typeface="Cambria Math" panose="02040503050406030204" pitchFamily="18" charset="0"/>
                                    </a:rPr>
                                    <m:t>−</m:t>
                                  </m:r>
                                  <m:r>
                                    <a:rPr lang="en-US" altLang="zh-TW" i="1">
                                      <a:latin typeface="Cambria Math" panose="02040503050406030204" pitchFamily="18" charset="0"/>
                                    </a:rPr>
                                    <m:t>𝑖</m:t>
                                  </m:r>
                                  <m:d>
                                    <m:dPr>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r>
                                        <a:rPr lang="en-US" altLang="zh-TW" i="1">
                                          <a:latin typeface="Cambria Math" panose="02040503050406030204" pitchFamily="18" charset="0"/>
                                        </a:rPr>
                                        <m:t>𝑞</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r>
                                            <a:rPr lang="en-US" altLang="zh-TW" i="1">
                                              <a:latin typeface="Cambria Math" panose="02040503050406030204" pitchFamily="18" charset="0"/>
                                              <a:ea typeface="Cambria Math" panose="02040503050406030204" pitchFamily="18" charset="0"/>
                                            </a:rPr>
                                            <m:t>𝑛</m:t>
                                          </m:r>
                                        </m:num>
                                        <m:den>
                                          <m:r>
                                            <a:rPr lang="en-US" altLang="zh-TW" i="1">
                                              <a:latin typeface="Cambria Math" panose="02040503050406030204" pitchFamily="18" charset="0"/>
                                              <a:ea typeface="Cambria Math" panose="02040503050406030204" pitchFamily="18" charset="0"/>
                                            </a:rPr>
                                            <m:t>𝑎</m:t>
                                          </m:r>
                                        </m:den>
                                      </m:f>
                                    </m:e>
                                  </m:d>
                                  <m:r>
                                    <a:rPr lang="en-US" altLang="zh-TW" i="1">
                                      <a:latin typeface="Cambria Math" panose="02040503050406030204" pitchFamily="18" charset="0"/>
                                    </a:rPr>
                                    <m:t>𝑥</m:t>
                                  </m:r>
                                </m:sup>
                              </m:sSup>
                            </m:e>
                          </m:d>
                          <m:r>
                            <a:rPr lang="en-US" altLang="zh-TW" b="0" i="1" smtClean="0">
                              <a:latin typeface="Cambria Math" panose="02040503050406030204" pitchFamily="18" charset="0"/>
                              <a:ea typeface="Cambria Math" panose="02040503050406030204" pitchFamily="18" charset="0"/>
                            </a:rPr>
                            <m:t>=</m:t>
                          </m:r>
                        </m:e>
                      </m:nary>
                      <m:nary>
                        <m:naryPr>
                          <m:chr m:val="∑"/>
                          <m:ctrlPr>
                            <a:rPr lang="en-US" altLang="zh-TW" i="1">
                              <a:latin typeface="Cambria Math" panose="02040503050406030204" pitchFamily="18" charset="0"/>
                            </a:rPr>
                          </m:ctrlPr>
                        </m:naryPr>
                        <m:sub>
                          <m:r>
                            <m:rPr>
                              <m:brk m:alnAt="23"/>
                            </m:rPr>
                            <a:rPr lang="en-US" altLang="zh-TW" i="1">
                              <a:latin typeface="Cambria Math" panose="02040503050406030204" pitchFamily="18" charset="0"/>
                            </a:rPr>
                            <m:t>𝑛</m:t>
                          </m:r>
                          <m:r>
                            <a:rPr lang="en-US" altLang="zh-TW" i="1">
                              <a:latin typeface="Cambria Math" panose="02040503050406030204" pitchFamily="18" charset="0"/>
                            </a:rPr>
                            <m:t>=−∞</m:t>
                          </m:r>
                        </m:sub>
                        <m:sup>
                          <m:r>
                            <a:rPr lang="en-US" altLang="zh-TW" i="1">
                              <a:latin typeface="Cambria Math" panose="02040503050406030204" pitchFamily="18" charset="0"/>
                              <a:ea typeface="Cambria Math" panose="02040503050406030204" pitchFamily="18" charset="0"/>
                            </a:rPr>
                            <m:t>∞</m:t>
                          </m:r>
                        </m:sup>
                        <m:e>
                          <m:d>
                            <m:dPr>
                              <m:begChr m:val="["/>
                              <m:endChr m:val="]"/>
                              <m:ctrlPr>
                                <a:rPr lang="en-US" altLang="zh-TW" i="1" smtClean="0">
                                  <a:latin typeface="Cambria Math" panose="02040503050406030204" pitchFamily="18" charset="0"/>
                                  <a:ea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𝑛</m:t>
                                  </m:r>
                                </m:sub>
                              </m:sSub>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𝛿</m:t>
                              </m:r>
                              <m:d>
                                <m:dPr>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r>
                                    <a:rPr lang="en-US" altLang="zh-TW" i="1">
                                      <a:latin typeface="Cambria Math" panose="02040503050406030204" pitchFamily="18" charset="0"/>
                                    </a:rPr>
                                    <m:t>𝑞</m:t>
                                  </m:r>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r>
                                        <a:rPr lang="en-US" altLang="zh-TW" i="1">
                                          <a:latin typeface="Cambria Math" panose="02040503050406030204" pitchFamily="18" charset="0"/>
                                          <a:ea typeface="Cambria Math" panose="02040503050406030204" pitchFamily="18" charset="0"/>
                                        </a:rPr>
                                        <m:t>𝑛</m:t>
                                      </m:r>
                                    </m:num>
                                    <m:den>
                                      <m:r>
                                        <a:rPr lang="en-US" altLang="zh-TW" i="1">
                                          <a:latin typeface="Cambria Math" panose="02040503050406030204" pitchFamily="18" charset="0"/>
                                          <a:ea typeface="Cambria Math" panose="02040503050406030204" pitchFamily="18" charset="0"/>
                                        </a:rPr>
                                        <m:t>𝑎</m:t>
                                      </m:r>
                                    </m:den>
                                  </m:f>
                                </m:e>
                              </m:d>
                            </m:e>
                          </m:d>
                        </m:e>
                      </m:nary>
                    </m:oMath>
                  </m:oMathPara>
                </a14:m>
                <a:endParaRPr lang="zh-TW" altLang="en-US" sz="1800" dirty="0"/>
              </a:p>
            </p:txBody>
          </p:sp>
        </mc:Choice>
        <mc:Fallback xmlns="">
          <p:sp>
            <p:nvSpPr>
              <p:cNvPr id="10" name="文字方塊 6">
                <a:extLst>
                  <a:ext uri="{FF2B5EF4-FFF2-40B4-BE49-F238E27FC236}">
                    <a16:creationId xmlns:a16="http://schemas.microsoft.com/office/drawing/2014/main" id="{1CBB562A-714A-33F8-C255-FF265AE5CB6A}"/>
                  </a:ext>
                </a:extLst>
              </p:cNvPr>
              <p:cNvSpPr txBox="1">
                <a:spLocks noRot="1" noChangeAspect="1" noMove="1" noResize="1" noEditPoints="1" noAdjustHandles="1" noChangeArrowheads="1" noChangeShapeType="1" noTextEdit="1"/>
              </p:cNvSpPr>
              <p:nvPr/>
            </p:nvSpPr>
            <p:spPr bwMode="auto">
              <a:xfrm>
                <a:off x="968574" y="3916689"/>
                <a:ext cx="6700390" cy="874022"/>
              </a:xfrm>
              <a:prstGeom prst="rect">
                <a:avLst/>
              </a:prstGeom>
              <a:blipFill>
                <a:blip r:embed="rId4"/>
                <a:stretch>
                  <a:fillRect l="-7765" t="-117143" b="-17571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7F6AD39-EDA0-4E39-EB7D-AE17E5B7542B}"/>
                  </a:ext>
                </a:extLst>
              </p:cNvPr>
              <p:cNvSpPr txBox="1"/>
              <p:nvPr/>
            </p:nvSpPr>
            <p:spPr bwMode="auto">
              <a:xfrm>
                <a:off x="942189" y="3487810"/>
                <a:ext cx="7816102"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積分與求和交換次序！得到虛數指數函數積分，這是一</a:t>
                </a:r>
                <a14:m>
                  <m:oMath xmlns:m="http://schemas.openxmlformats.org/officeDocument/2006/math">
                    <m:r>
                      <a:rPr lang="en-GB" i="1" smtClean="0">
                        <a:latin typeface="Cambria Math" panose="02040503050406030204" pitchFamily="18" charset="0"/>
                        <a:ea typeface="Cambria Math" panose="02040503050406030204" pitchFamily="18" charset="0"/>
                        <a:cs typeface="Times New Roman" pitchFamily="18" charset="0"/>
                      </a:rPr>
                      <m:t>𝛿</m:t>
                    </m:r>
                  </m:oMath>
                </a14:m>
                <a:r>
                  <a:rPr lang="en-GB" dirty="0" err="1">
                    <a:latin typeface="Times New Roman" pitchFamily="18" charset="0"/>
                    <a:cs typeface="Times New Roman" pitchFamily="18" charset="0"/>
                  </a:rPr>
                  <a:t>函數</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27F6AD39-EDA0-4E39-EB7D-AE17E5B7542B}"/>
                  </a:ext>
                </a:extLst>
              </p:cNvPr>
              <p:cNvSpPr txBox="1">
                <a:spLocks noRot="1" noChangeAspect="1" noMove="1" noResize="1" noEditPoints="1" noAdjustHandles="1" noChangeArrowheads="1" noChangeShapeType="1" noTextEdit="1"/>
              </p:cNvSpPr>
              <p:nvPr/>
            </p:nvSpPr>
            <p:spPr bwMode="auto">
              <a:xfrm>
                <a:off x="942189" y="3487810"/>
                <a:ext cx="7816102" cy="369332"/>
              </a:xfrm>
              <a:prstGeom prst="rect">
                <a:avLst/>
              </a:prstGeom>
              <a:blipFill>
                <a:blip r:embed="rId5"/>
                <a:stretch>
                  <a:fillRect l="-649" t="-6667" b="-2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35D017E-DC7C-7505-56CB-AC33D7B04065}"/>
                  </a:ext>
                </a:extLst>
              </p:cNvPr>
              <p:cNvSpPr txBox="1"/>
              <p:nvPr/>
            </p:nvSpPr>
            <p:spPr bwMode="auto">
              <a:xfrm>
                <a:off x="982276" y="5220354"/>
                <a:ext cx="781610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以下我們以</a:t>
                </a:r>
                <a14:m>
                  <m:oMath xmlns:m="http://schemas.openxmlformats.org/officeDocument/2006/math">
                    <m:sSub>
                      <m:sSubPr>
                        <m:ctrlPr>
                          <a:rPr lang="en-TW" i="1" smtClean="0">
                            <a:latin typeface="Cambria Math" panose="02040503050406030204" pitchFamily="18" charset="0"/>
                            <a:cs typeface="Times New Roman" pitchFamily="18" charset="0"/>
                          </a:rPr>
                        </m:ctrlPr>
                      </m:sSubPr>
                      <m:e>
                        <m:r>
                          <a:rPr lang="en-US" b="0" i="1" smtClean="0">
                            <a:latin typeface="Cambria Math" panose="02040503050406030204" pitchFamily="18" charset="0"/>
                            <a:cs typeface="Times New Roman" pitchFamily="18" charset="0"/>
                          </a:rPr>
                          <m:t>𝑉</m:t>
                        </m:r>
                      </m:e>
                      <m:sub>
                        <m:r>
                          <a:rPr lang="en-US" b="0" i="1" smtClean="0">
                            <a:latin typeface="Cambria Math" panose="02040503050406030204" pitchFamily="18" charset="0"/>
                            <a:cs typeface="Times New Roman" pitchFamily="18" charset="0"/>
                          </a:rPr>
                          <m:t>1</m:t>
                        </m:r>
                      </m:sub>
                    </m:sSub>
                    <m:r>
                      <a:rPr lang="en-TW" i="1">
                        <a:latin typeface="Cambria Math" panose="02040503050406030204" pitchFamily="18" charset="0"/>
                        <a:cs typeface="Times New Roman" pitchFamily="18" charset="0"/>
                      </a:rPr>
                      <m:t>的貢獻為例</m:t>
                    </m:r>
                  </m:oMath>
                </a14:m>
                <a:r>
                  <a:rPr lang="en-TW" dirty="0">
                    <a:latin typeface="Times New Roman" pitchFamily="18" charset="0"/>
                    <a:cs typeface="Times New Roman" pitchFamily="18" charset="0"/>
                  </a:rPr>
                  <a:t>，以簡化符號。</a:t>
                </a:r>
                <a:r>
                  <a:rPr lang="en-GB" dirty="0" err="1">
                    <a:latin typeface="Times New Roman" pitchFamily="18" charset="0"/>
                    <a:cs typeface="Times New Roman" pitchFamily="18" charset="0"/>
                  </a:rPr>
                  <a:t>其他</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𝑛</m:t>
                        </m:r>
                      </m:sub>
                    </m:sSub>
                  </m:oMath>
                </a14:m>
                <a:r>
                  <a:rPr lang="en-GB" dirty="0" err="1">
                    <a:latin typeface="Times New Roman" pitchFamily="18" charset="0"/>
                    <a:cs typeface="Times New Roman" pitchFamily="18" charset="0"/>
                  </a:rPr>
                  <a:t>可以用同樣方式直接加入</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Choice>
        <mc:Fallback xmlns="">
          <p:sp>
            <p:nvSpPr>
              <p:cNvPr id="11" name="TextBox 10">
                <a:extLst>
                  <a:ext uri="{FF2B5EF4-FFF2-40B4-BE49-F238E27FC236}">
                    <a16:creationId xmlns:a16="http://schemas.microsoft.com/office/drawing/2014/main" id="{835D017E-DC7C-7505-56CB-AC33D7B04065}"/>
                  </a:ext>
                </a:extLst>
              </p:cNvPr>
              <p:cNvSpPr txBox="1">
                <a:spLocks noRot="1" noChangeAspect="1" noMove="1" noResize="1" noEditPoints="1" noAdjustHandles="1" noChangeArrowheads="1" noChangeShapeType="1" noTextEdit="1"/>
              </p:cNvSpPr>
              <p:nvPr/>
            </p:nvSpPr>
            <p:spPr bwMode="auto">
              <a:xfrm>
                <a:off x="982276" y="5220354"/>
                <a:ext cx="7816102" cy="369332"/>
              </a:xfrm>
              <a:prstGeom prst="rect">
                <a:avLst/>
              </a:prstGeom>
              <a:blipFill>
                <a:blip r:embed="rId6"/>
                <a:stretch>
                  <a:fillRect l="-649" t="-6452" b="-19355"/>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文字方塊 6">
                <a:extLst>
                  <a:ext uri="{FF2B5EF4-FFF2-40B4-BE49-F238E27FC236}">
                    <a16:creationId xmlns:a16="http://schemas.microsoft.com/office/drawing/2014/main" id="{951B27AA-7E50-1300-941D-41FD05C37EEE}"/>
                  </a:ext>
                </a:extLst>
              </p:cNvPr>
              <p:cNvSpPr txBox="1"/>
              <p:nvPr/>
            </p:nvSpPr>
            <p:spPr bwMode="auto">
              <a:xfrm>
                <a:off x="1005005" y="5640023"/>
                <a:ext cx="3256595" cy="618631"/>
              </a:xfrm>
              <a:prstGeom prst="rect">
                <a:avLst/>
              </a:prstGeom>
              <a:solidFill>
                <a:srgbClr val="FFFF00"/>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r>
                            <a:rPr lang="en-US" altLang="zh-TW" i="1">
                              <a:latin typeface="Cambria Math" panose="02040503050406030204" pitchFamily="18" charset="0"/>
                            </a:rPr>
                            <m:t>𝑞</m:t>
                          </m:r>
                        </m:e>
                        <m:e>
                          <m:r>
                            <a:rPr lang="en-US" altLang="zh-TW" i="1">
                              <a:latin typeface="Cambria Math" panose="02040503050406030204" pitchFamily="18" charset="0"/>
                            </a:rPr>
                            <m:t>𝑉</m:t>
                          </m:r>
                        </m:e>
                        <m:e>
                          <m:r>
                            <a:rPr lang="en-US" altLang="zh-TW" i="1">
                              <a:latin typeface="Cambria Math" panose="02040503050406030204" pitchFamily="18" charset="0"/>
                            </a:rPr>
                            <m:t>𝑘</m:t>
                          </m:r>
                        </m:e>
                      </m:d>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b="0" i="1" smtClean="0">
                              <a:latin typeface="Cambria Math" panose="02040503050406030204" pitchFamily="18" charset="0"/>
                            </a:rPr>
                            <m:t>1</m:t>
                          </m:r>
                        </m:sub>
                      </m:sSub>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𝛿</m:t>
                      </m:r>
                      <m:d>
                        <m:dPr>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r>
                            <a:rPr lang="en-US" altLang="zh-TW" i="1">
                              <a:latin typeface="Cambria Math" panose="02040503050406030204" pitchFamily="18" charset="0"/>
                            </a:rPr>
                            <m:t>𝑞</m:t>
                          </m:r>
                          <m:r>
                            <a:rPr lang="en-US" altLang="zh-TW" i="1">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oMath>
                  </m:oMathPara>
                </a14:m>
                <a:endParaRPr lang="zh-TW" altLang="en-US" sz="1800" dirty="0"/>
              </a:p>
            </p:txBody>
          </p:sp>
        </mc:Choice>
        <mc:Fallback xmlns="">
          <p:sp>
            <p:nvSpPr>
              <p:cNvPr id="12" name="文字方塊 6">
                <a:extLst>
                  <a:ext uri="{FF2B5EF4-FFF2-40B4-BE49-F238E27FC236}">
                    <a16:creationId xmlns:a16="http://schemas.microsoft.com/office/drawing/2014/main" id="{951B27AA-7E50-1300-941D-41FD05C37EEE}"/>
                  </a:ext>
                </a:extLst>
              </p:cNvPr>
              <p:cNvSpPr txBox="1">
                <a:spLocks noRot="1" noChangeAspect="1" noMove="1" noResize="1" noEditPoints="1" noAdjustHandles="1" noChangeArrowheads="1" noChangeShapeType="1" noTextEdit="1"/>
              </p:cNvSpPr>
              <p:nvPr/>
            </p:nvSpPr>
            <p:spPr bwMode="auto">
              <a:xfrm>
                <a:off x="1005005" y="5640023"/>
                <a:ext cx="3256595" cy="618631"/>
              </a:xfrm>
              <a:prstGeom prst="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D049BCA-EF29-4DB1-0FB5-D54D87A9F8E2}"/>
                  </a:ext>
                </a:extLst>
              </p:cNvPr>
              <p:cNvSpPr txBox="1"/>
              <p:nvPr/>
            </p:nvSpPr>
            <p:spPr bwMode="auto">
              <a:xfrm>
                <a:off x="968574" y="4773305"/>
                <a:ext cx="7789717" cy="485518"/>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微擾項矩陣元只有在兩邊</a:t>
                </a:r>
                <a14:m>
                  <m:oMath xmlns:m="http://schemas.openxmlformats.org/officeDocument/2006/math">
                    <m:r>
                      <a:rPr lang="en-TW" i="1" dirty="0" smtClean="0">
                        <a:solidFill>
                          <a:srgbClr val="FF0000"/>
                        </a:solidFill>
                        <a:latin typeface="Cambria Math" panose="02040503050406030204" pitchFamily="18" charset="0"/>
                        <a:cs typeface="Times New Roman" pitchFamily="18" charset="0"/>
                      </a:rPr>
                      <m:t>𝑘</m:t>
                    </m:r>
                  </m:oMath>
                </a14:m>
                <a:r>
                  <a:rPr lang="en-TW" dirty="0">
                    <a:solidFill>
                      <a:srgbClr val="FF0000"/>
                    </a:solidFill>
                    <a:latin typeface="Times New Roman" pitchFamily="18" charset="0"/>
                    <a:cs typeface="Times New Roman" pitchFamily="18" charset="0"/>
                  </a:rPr>
                  <a:t>相差</a:t>
                </a:r>
                <a14:m>
                  <m:oMath xmlns:m="http://schemas.openxmlformats.org/officeDocument/2006/math">
                    <m:f>
                      <m:fPr>
                        <m:ctrlPr>
                          <a:rPr lang="en-US" altLang="zh-TW" i="1">
                            <a:solidFill>
                              <a:srgbClr val="FF0000"/>
                            </a:solidFill>
                            <a:latin typeface="Cambria Math" panose="02040503050406030204" pitchFamily="18" charset="0"/>
                            <a:ea typeface="Cambria Math" panose="02040503050406030204" pitchFamily="18" charset="0"/>
                          </a:rPr>
                        </m:ctrlPr>
                      </m:fPr>
                      <m:num>
                        <m:r>
                          <a:rPr lang="en-US" altLang="zh-TW" b="0" i="1" smtClean="0">
                            <a:solidFill>
                              <a:srgbClr val="FF0000"/>
                            </a:solidFill>
                            <a:latin typeface="Cambria Math" panose="02040503050406030204" pitchFamily="18" charset="0"/>
                            <a:ea typeface="Cambria Math" panose="02040503050406030204" pitchFamily="18" charset="0"/>
                          </a:rPr>
                          <m:t>2</m:t>
                        </m:r>
                        <m:r>
                          <a:rPr lang="en-US" altLang="zh-TW" b="0" i="1" smtClean="0">
                            <a:solidFill>
                              <a:srgbClr val="FF0000"/>
                            </a:solidFill>
                            <a:latin typeface="Cambria Math" panose="02040503050406030204" pitchFamily="18" charset="0"/>
                            <a:ea typeface="Cambria Math" panose="02040503050406030204" pitchFamily="18" charset="0"/>
                          </a:rPr>
                          <m:t>𝑛</m:t>
                        </m:r>
                        <m:r>
                          <a:rPr lang="en-US" altLang="zh-TW" i="1">
                            <a:solidFill>
                              <a:srgbClr val="FF0000"/>
                            </a:solidFill>
                            <a:latin typeface="Cambria Math" panose="02040503050406030204" pitchFamily="18" charset="0"/>
                            <a:ea typeface="Cambria Math" panose="02040503050406030204" pitchFamily="18" charset="0"/>
                          </a:rPr>
                          <m:t>𝜋</m:t>
                        </m:r>
                      </m:num>
                      <m:den>
                        <m:r>
                          <a:rPr lang="en-US" altLang="zh-TW" i="1">
                            <a:solidFill>
                              <a:srgbClr val="FF0000"/>
                            </a:solidFill>
                            <a:latin typeface="Cambria Math" panose="02040503050406030204" pitchFamily="18" charset="0"/>
                            <a:ea typeface="Cambria Math" panose="02040503050406030204" pitchFamily="18" charset="0"/>
                          </a:rPr>
                          <m:t>𝑎</m:t>
                        </m:r>
                      </m:den>
                    </m:f>
                  </m:oMath>
                </a14:m>
                <a:r>
                  <a:rPr lang="en-TW">
                    <a:solidFill>
                      <a:srgbClr val="FF0000"/>
                    </a:solidFill>
                    <a:latin typeface="Times New Roman" pitchFamily="18" charset="0"/>
                    <a:cs typeface="Times New Roman" pitchFamily="18" charset="0"/>
                  </a:rPr>
                  <a:t>才不為零</a:t>
                </a:r>
                <a:r>
                  <a:rPr lang="en-US" dirty="0">
                    <a:solidFill>
                      <a:srgbClr val="FF0000"/>
                    </a:solidFill>
                    <a:latin typeface="Times New Roman" pitchFamily="18" charset="0"/>
                    <a:cs typeface="Times New Roman" pitchFamily="18" charset="0"/>
                  </a:rPr>
                  <a:t>！</a:t>
                </a:r>
                <a:r>
                  <a:rPr lang="en-US" dirty="0" err="1">
                    <a:solidFill>
                      <a:srgbClr val="FF0000"/>
                    </a:solidFill>
                    <a:latin typeface="Times New Roman" pitchFamily="18" charset="0"/>
                    <a:cs typeface="Times New Roman" pitchFamily="18" charset="0"/>
                  </a:rPr>
                  <a:t>這是位能週期性的表現</a:t>
                </a:r>
                <a:r>
                  <a:rPr lang="en-US" dirty="0">
                    <a:solidFill>
                      <a:srgbClr val="FF0000"/>
                    </a:solidFill>
                    <a:latin typeface="Times New Roman" pitchFamily="18" charset="0"/>
                    <a:cs typeface="Times New Roman" pitchFamily="18" charset="0"/>
                  </a:rPr>
                  <a:t>。</a:t>
                </a:r>
                <a:endParaRPr lang="en-TW" dirty="0">
                  <a:solidFill>
                    <a:srgbClr val="FF0000"/>
                  </a:solidFill>
                  <a:latin typeface="Times New Roman" pitchFamily="18" charset="0"/>
                  <a:cs typeface="Times New Roman" pitchFamily="18" charset="0"/>
                </a:endParaRPr>
              </a:p>
            </p:txBody>
          </p:sp>
        </mc:Choice>
        <mc:Fallback xmlns="">
          <p:sp>
            <p:nvSpPr>
              <p:cNvPr id="8" name="TextBox 7">
                <a:extLst>
                  <a:ext uri="{FF2B5EF4-FFF2-40B4-BE49-F238E27FC236}">
                    <a16:creationId xmlns:a16="http://schemas.microsoft.com/office/drawing/2014/main" id="{ED049BCA-EF29-4DB1-0FB5-D54D87A9F8E2}"/>
                  </a:ext>
                </a:extLst>
              </p:cNvPr>
              <p:cNvSpPr txBox="1">
                <a:spLocks noRot="1" noChangeAspect="1" noMove="1" noResize="1" noEditPoints="1" noAdjustHandles="1" noChangeArrowheads="1" noChangeShapeType="1" noTextEdit="1"/>
              </p:cNvSpPr>
              <p:nvPr/>
            </p:nvSpPr>
            <p:spPr bwMode="auto">
              <a:xfrm>
                <a:off x="968574" y="4773305"/>
                <a:ext cx="7789717" cy="485518"/>
              </a:xfrm>
              <a:prstGeom prst="rect">
                <a:avLst/>
              </a:prstGeom>
              <a:blipFill>
                <a:blip r:embed="rId8"/>
                <a:stretch>
                  <a:fillRect l="-651" b="-2500"/>
                </a:stretch>
              </a:blipFill>
              <a:ln w="9525">
                <a:noFill/>
                <a:miter lim="800000"/>
                <a:headEnd/>
                <a:tailEnd/>
              </a:ln>
            </p:spPr>
            <p:txBody>
              <a:bodyPr/>
              <a:lstStyle/>
              <a:p>
                <a:r>
                  <a:rPr lang="en-US">
                    <a:noFill/>
                  </a:rPr>
                  <a:t> </a:t>
                </a:r>
              </a:p>
            </p:txBody>
          </p:sp>
        </mc:Fallback>
      </mc:AlternateContent>
      <p:sp>
        <p:nvSpPr>
          <p:cNvPr id="16" name="TextBox 15">
            <a:extLst>
              <a:ext uri="{FF2B5EF4-FFF2-40B4-BE49-F238E27FC236}">
                <a16:creationId xmlns:a16="http://schemas.microsoft.com/office/drawing/2014/main" id="{29FE0D4C-D4CA-1B43-C34E-7904162C4B80}"/>
              </a:ext>
            </a:extLst>
          </p:cNvPr>
          <p:cNvSpPr txBox="1"/>
          <p:nvPr/>
        </p:nvSpPr>
        <p:spPr bwMode="auto">
          <a:xfrm>
            <a:off x="1005005" y="6363483"/>
            <a:ext cx="4248472"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這個量會直接出現在我們計算中</a:t>
            </a:r>
            <a:r>
              <a:rPr lang="en-US" dirty="0">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2" name="文字方塊 6">
                <a:extLst>
                  <a:ext uri="{FF2B5EF4-FFF2-40B4-BE49-F238E27FC236}">
                    <a16:creationId xmlns:a16="http://schemas.microsoft.com/office/drawing/2014/main" id="{26D29A6F-6CEB-2C6B-35AD-7491FA13CE20}"/>
                  </a:ext>
                </a:extLst>
              </p:cNvPr>
              <p:cNvSpPr txBox="1"/>
              <p:nvPr/>
            </p:nvSpPr>
            <p:spPr bwMode="auto">
              <a:xfrm>
                <a:off x="2604130" y="755356"/>
                <a:ext cx="2775374" cy="84760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rPr>
                        <m:t>𝑉</m:t>
                      </m:r>
                      <m:d>
                        <m:dPr>
                          <m:ctrlPr>
                            <a:rPr lang="en-US" altLang="zh-TW" i="1">
                              <a:latin typeface="Cambria Math" panose="02040503050406030204" pitchFamily="18" charset="0"/>
                            </a:rPr>
                          </m:ctrlPr>
                        </m:dPr>
                        <m:e>
                          <m:r>
                            <a:rPr lang="en-US" altLang="zh-TW" i="1">
                              <a:latin typeface="Cambria Math" panose="02040503050406030204" pitchFamily="18" charset="0"/>
                            </a:rPr>
                            <m:t>𝑥</m:t>
                          </m:r>
                        </m:e>
                      </m:d>
                      <m:r>
                        <a:rPr lang="en-US" altLang="zh-TW" b="0" i="1" smtClean="0">
                          <a:latin typeface="Cambria Math" panose="02040503050406030204" pitchFamily="18" charset="0"/>
                        </a:rPr>
                        <m:t>=</m:t>
                      </m:r>
                      <m:nary>
                        <m:naryPr>
                          <m:chr m:val="∑"/>
                          <m:ctrlPr>
                            <a:rPr lang="en-US" altLang="zh-TW" b="0" i="1" smtClean="0">
                              <a:latin typeface="Cambria Math" panose="02040503050406030204" pitchFamily="18" charset="0"/>
                            </a:rPr>
                          </m:ctrlPr>
                        </m:naryPr>
                        <m:sub>
                          <m:r>
                            <m:rPr>
                              <m:brk m:alnAt="23"/>
                            </m:rPr>
                            <a:rPr lang="en-US" altLang="zh-TW" b="0" i="1" smtClean="0">
                              <a:latin typeface="Cambria Math" panose="02040503050406030204" pitchFamily="18" charset="0"/>
                            </a:rPr>
                            <m:t>𝑛</m:t>
                          </m:r>
                          <m:r>
                            <a:rPr lang="en-US" altLang="zh-TW" b="0" i="1" smtClean="0">
                              <a:latin typeface="Cambria Math" panose="02040503050406030204" pitchFamily="18" charset="0"/>
                            </a:rPr>
                            <m:t>=−∞</m:t>
                          </m:r>
                        </m:sub>
                        <m:sup>
                          <m:r>
                            <a:rPr lang="en-US" altLang="zh-TW" b="0" i="1" smtClean="0">
                              <a:latin typeface="Cambria Math" panose="02040503050406030204" pitchFamily="18" charset="0"/>
                              <a:ea typeface="Cambria Math" panose="02040503050406030204" pitchFamily="18" charset="0"/>
                            </a:rPr>
                            <m:t>∞</m:t>
                          </m:r>
                        </m:sup>
                        <m:e>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𝑉</m:t>
                              </m:r>
                            </m:e>
                            <m:sub>
                              <m:r>
                                <a:rPr lang="en-US" altLang="zh-TW" b="0" i="1" smtClean="0">
                                  <a:latin typeface="Cambria Math" panose="02040503050406030204" pitchFamily="18" charset="0"/>
                                </a:rPr>
                                <m:t>𝑛</m:t>
                              </m:r>
                            </m:sub>
                          </m:sSub>
                          <m:sSup>
                            <m:sSupPr>
                              <m:ctrlPr>
                                <a:rPr lang="en-US" altLang="zh-TW" b="0" i="1" smtClean="0">
                                  <a:latin typeface="Cambria Math" panose="02040503050406030204" pitchFamily="18" charset="0"/>
                                </a:rPr>
                              </m:ctrlPr>
                            </m:sSupPr>
                            <m:e>
                              <m:r>
                                <a:rPr lang="en-US" altLang="zh-TW" b="0" i="1" smtClean="0">
                                  <a:latin typeface="Cambria Math" panose="02040503050406030204" pitchFamily="18" charset="0"/>
                                </a:rPr>
                                <m:t>𝑒</m:t>
                              </m:r>
                            </m:e>
                            <m:sup>
                              <m:r>
                                <a:rPr lang="en-US" altLang="zh-TW" b="0" i="1" smtClean="0">
                                  <a:latin typeface="Cambria Math" panose="02040503050406030204" pitchFamily="18" charset="0"/>
                                </a:rPr>
                                <m:t>𝑖</m:t>
                              </m:r>
                              <m:r>
                                <a:rPr lang="en-US" altLang="zh-TW" b="0" i="1" smtClean="0">
                                  <a:latin typeface="Cambria Math" panose="02040503050406030204" pitchFamily="18" charset="0"/>
                                </a:rPr>
                                <m:t>2</m:t>
                              </m:r>
                              <m:r>
                                <a:rPr lang="en-US" altLang="zh-TW" b="0" i="1" smtClean="0">
                                  <a:latin typeface="Cambria Math" panose="02040503050406030204" pitchFamily="18" charset="0"/>
                                  <a:ea typeface="Cambria Math" panose="02040503050406030204" pitchFamily="18" charset="0"/>
                                </a:rPr>
                                <m:t>𝜋</m:t>
                              </m:r>
                              <m:r>
                                <a:rPr lang="en-US" altLang="zh-TW" b="0" i="1" smtClean="0">
                                  <a:latin typeface="Cambria Math" panose="02040503050406030204" pitchFamily="18" charset="0"/>
                                  <a:ea typeface="Cambria Math" panose="02040503050406030204" pitchFamily="18" charset="0"/>
                                </a:rPr>
                                <m:t>𝑛</m:t>
                              </m:r>
                              <m:d>
                                <m:dPr>
                                  <m:ctrlPr>
                                    <a:rPr lang="en-US" altLang="zh-TW" b="0" i="1" smtClean="0">
                                      <a:latin typeface="Cambria Math" panose="02040503050406030204" pitchFamily="18" charset="0"/>
                                      <a:ea typeface="Cambria Math" panose="02040503050406030204" pitchFamily="18" charset="0"/>
                                    </a:rPr>
                                  </m:ctrlPr>
                                </m:dPr>
                                <m:e>
                                  <m:f>
                                    <m:fPr>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𝑥</m:t>
                                      </m:r>
                                    </m:num>
                                    <m:den>
                                      <m:r>
                                        <a:rPr lang="en-US" altLang="zh-TW" b="0" i="1" smtClean="0">
                                          <a:latin typeface="Cambria Math" panose="02040503050406030204" pitchFamily="18" charset="0"/>
                                          <a:ea typeface="Cambria Math" panose="02040503050406030204" pitchFamily="18" charset="0"/>
                                        </a:rPr>
                                        <m:t>𝑎</m:t>
                                      </m:r>
                                    </m:den>
                                  </m:f>
                                </m:e>
                              </m:d>
                            </m:sup>
                          </m:sSup>
                        </m:e>
                      </m:nary>
                    </m:oMath>
                  </m:oMathPara>
                </a14:m>
                <a:endParaRPr lang="zh-TW" altLang="en-US" sz="1800" dirty="0"/>
              </a:p>
            </p:txBody>
          </p:sp>
        </mc:Choice>
        <mc:Fallback xmlns="">
          <p:sp>
            <p:nvSpPr>
              <p:cNvPr id="2" name="文字方塊 6">
                <a:extLst>
                  <a:ext uri="{FF2B5EF4-FFF2-40B4-BE49-F238E27FC236}">
                    <a16:creationId xmlns:a16="http://schemas.microsoft.com/office/drawing/2014/main" id="{26D29A6F-6CEB-2C6B-35AD-7491FA13CE20}"/>
                  </a:ext>
                </a:extLst>
              </p:cNvPr>
              <p:cNvSpPr txBox="1">
                <a:spLocks noRot="1" noChangeAspect="1" noMove="1" noResize="1" noEditPoints="1" noAdjustHandles="1" noChangeArrowheads="1" noChangeShapeType="1" noTextEdit="1"/>
              </p:cNvSpPr>
              <p:nvPr/>
            </p:nvSpPr>
            <p:spPr bwMode="auto">
              <a:xfrm>
                <a:off x="2604130" y="755356"/>
                <a:ext cx="2775374" cy="847604"/>
              </a:xfrm>
              <a:prstGeom prst="rect">
                <a:avLst/>
              </a:prstGeom>
              <a:blipFill>
                <a:blip r:embed="rId9"/>
                <a:stretch>
                  <a:fillRect t="-100000" b="-152941"/>
                </a:stretch>
              </a:blipFill>
              <a:ln>
                <a:noFill/>
              </a:ln>
            </p:spPr>
            <p:txBody>
              <a:bodyPr/>
              <a:lstStyle/>
              <a:p>
                <a:r>
                  <a:rPr lang="en-US">
                    <a:noFill/>
                  </a:rPr>
                  <a:t> </a:t>
                </a:r>
              </a:p>
            </p:txBody>
          </p:sp>
        </mc:Fallback>
      </mc:AlternateContent>
      <p:sp>
        <p:nvSpPr>
          <p:cNvPr id="3" name="TextBox 2">
            <a:extLst>
              <a:ext uri="{FF2B5EF4-FFF2-40B4-BE49-F238E27FC236}">
                <a16:creationId xmlns:a16="http://schemas.microsoft.com/office/drawing/2014/main" id="{0A83FFA0-2B22-897B-D85C-23166571BBEB}"/>
              </a:ext>
            </a:extLst>
          </p:cNvPr>
          <p:cNvSpPr txBox="1"/>
          <p:nvPr/>
        </p:nvSpPr>
        <p:spPr bwMode="auto">
          <a:xfrm>
            <a:off x="915008" y="356251"/>
            <a:ext cx="7254749" cy="369332"/>
          </a:xfrm>
          <a:prstGeom prst="rect">
            <a:avLst/>
          </a:prstGeom>
          <a:noFill/>
          <a:ln w="9525">
            <a:noFill/>
            <a:miter lim="800000"/>
            <a:headEnd/>
            <a:tailEnd/>
          </a:ln>
        </p:spPr>
        <p:txBody>
          <a:bodyPr wrap="square">
            <a:spAutoFit/>
          </a:bodyPr>
          <a:lstStyle/>
          <a:p>
            <a:r>
              <a:rPr lang="en-GB" dirty="0" err="1">
                <a:latin typeface="Times New Roman" pitchFamily="18" charset="0"/>
                <a:cs typeface="Times New Roman" pitchFamily="18" charset="0"/>
              </a:rPr>
              <a:t>微擾的</a:t>
            </a:r>
            <a:r>
              <a:rPr lang="en-TW">
                <a:latin typeface="Times New Roman" pitchFamily="18" charset="0"/>
                <a:cs typeface="Times New Roman" pitchFamily="18" charset="0"/>
              </a:rPr>
              <a:t>週期性</a:t>
            </a:r>
            <a:r>
              <a:rPr lang="en-GB" dirty="0" err="1">
                <a:latin typeface="Times New Roman" pitchFamily="18" charset="0"/>
                <a:cs typeface="Times New Roman" pitchFamily="18" charset="0"/>
              </a:rPr>
              <a:t>位能</a:t>
            </a:r>
            <a:r>
              <a:rPr lang="en-TW">
                <a:latin typeface="Times New Roman" pitchFamily="18" charset="0"/>
                <a:cs typeface="Times New Roman" pitchFamily="18" charset="0"/>
              </a:rPr>
              <a:t>可以作傅立葉分析，</a:t>
            </a:r>
            <a:endParaRPr lang="en-TW"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A0B8DEC-CF77-CB6D-A2C1-5061FEC21DBE}"/>
                  </a:ext>
                </a:extLst>
              </p:cNvPr>
              <p:cNvSpPr txBox="1"/>
              <p:nvPr/>
            </p:nvSpPr>
            <p:spPr bwMode="auto">
              <a:xfrm>
                <a:off x="915008" y="1706593"/>
                <a:ext cx="5832649"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係數</a:t>
                </a:r>
                <a14:m>
                  <m:oMath xmlns:m="http://schemas.openxmlformats.org/officeDocument/2006/math">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𝑉</m:t>
                        </m:r>
                      </m:e>
                      <m:sub>
                        <m:r>
                          <a:rPr lang="en-US" altLang="zh-TW" b="0" i="1" smtClean="0">
                            <a:latin typeface="Cambria Math" panose="02040503050406030204" pitchFamily="18" charset="0"/>
                          </a:rPr>
                          <m:t>𝑛</m:t>
                        </m:r>
                      </m:sub>
                    </m:sSub>
                  </m:oMath>
                </a14:m>
                <a:r>
                  <a:rPr lang="en-TW">
                    <a:latin typeface="Times New Roman" pitchFamily="18" charset="0"/>
                    <a:cs typeface="Times New Roman" pitchFamily="18" charset="0"/>
                  </a:rPr>
                  <a:t>也</a:t>
                </a:r>
                <a:r>
                  <a:rPr lang="en-US" dirty="0" err="1">
                    <a:latin typeface="Times New Roman" pitchFamily="18" charset="0"/>
                    <a:cs typeface="Times New Roman" pitchFamily="18" charset="0"/>
                  </a:rPr>
                  <a:t>可以</a:t>
                </a:r>
                <a:r>
                  <a:rPr lang="en-TW">
                    <a:latin typeface="Times New Roman" pitchFamily="18" charset="0"/>
                    <a:cs typeface="Times New Roman" pitchFamily="18" charset="0"/>
                  </a:rPr>
                  <a:t>代表此位能</a:t>
                </a:r>
                <a:r>
                  <a:rPr lang="en-US" dirty="0">
                    <a:latin typeface="Times New Roman" pitchFamily="18" charset="0"/>
                    <a:cs typeface="Times New Roman" pitchFamily="18" charset="0"/>
                  </a:rPr>
                  <a:t>。</a:t>
                </a:r>
                <a:r>
                  <a:rPr lang="en-TW">
                    <a:latin typeface="Times New Roman" pitchFamily="18" charset="0"/>
                    <a:cs typeface="Times New Roman" pitchFamily="18" charset="0"/>
                  </a:rPr>
                  <a:t>位能應該是實數</a:t>
                </a:r>
                <a:r>
                  <a:rPr lang="en-TW" dirty="0">
                    <a:latin typeface="Times New Roman" pitchFamily="18" charset="0"/>
                    <a:cs typeface="Times New Roman" pitchFamily="18" charset="0"/>
                  </a:rPr>
                  <a:t>，因此：</a:t>
                </a:r>
              </a:p>
            </p:txBody>
          </p:sp>
        </mc:Choice>
        <mc:Fallback xmlns="">
          <p:sp>
            <p:nvSpPr>
              <p:cNvPr id="4" name="TextBox 3">
                <a:extLst>
                  <a:ext uri="{FF2B5EF4-FFF2-40B4-BE49-F238E27FC236}">
                    <a16:creationId xmlns:a16="http://schemas.microsoft.com/office/drawing/2014/main" id="{8A0B8DEC-CF77-CB6D-A2C1-5061FEC21DBE}"/>
                  </a:ext>
                </a:extLst>
              </p:cNvPr>
              <p:cNvSpPr txBox="1">
                <a:spLocks noRot="1" noChangeAspect="1" noMove="1" noResize="1" noEditPoints="1" noAdjustHandles="1" noChangeArrowheads="1" noChangeShapeType="1" noTextEdit="1"/>
              </p:cNvSpPr>
              <p:nvPr/>
            </p:nvSpPr>
            <p:spPr bwMode="auto">
              <a:xfrm>
                <a:off x="915008" y="1706593"/>
                <a:ext cx="5832649" cy="369332"/>
              </a:xfrm>
              <a:prstGeom prst="rect">
                <a:avLst/>
              </a:prstGeom>
              <a:blipFill>
                <a:blip r:embed="rId10"/>
                <a:stretch>
                  <a:fillRect l="-870" t="-6667" b="-2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6">
                <a:extLst>
                  <a:ext uri="{FF2B5EF4-FFF2-40B4-BE49-F238E27FC236}">
                    <a16:creationId xmlns:a16="http://schemas.microsoft.com/office/drawing/2014/main" id="{FE3EC01D-599C-F099-4021-2B0069C883EF}"/>
                  </a:ext>
                </a:extLst>
              </p:cNvPr>
              <p:cNvSpPr txBox="1"/>
              <p:nvPr/>
            </p:nvSpPr>
            <p:spPr bwMode="auto">
              <a:xfrm>
                <a:off x="6289623" y="1706593"/>
                <a:ext cx="1181156" cy="369332"/>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𝑉</m:t>
                          </m:r>
                        </m:e>
                        <m:sub>
                          <m:r>
                            <a:rPr lang="en-US" altLang="zh-TW" b="0" i="1" smtClean="0">
                              <a:latin typeface="Cambria Math" panose="02040503050406030204" pitchFamily="18" charset="0"/>
                            </a:rPr>
                            <m:t>−</m:t>
                          </m:r>
                          <m:r>
                            <a:rPr lang="en-US" altLang="zh-TW" i="1">
                              <a:latin typeface="Cambria Math" panose="02040503050406030204" pitchFamily="18" charset="0"/>
                            </a:rPr>
                            <m:t>𝑛</m:t>
                          </m:r>
                        </m:sub>
                      </m:sSub>
                      <m:r>
                        <a:rPr lang="en-US" altLang="zh-TW" b="0" i="1" smtClean="0">
                          <a:latin typeface="Cambria Math" panose="02040503050406030204" pitchFamily="18" charset="0"/>
                        </a:rPr>
                        <m:t>=</m:t>
                      </m:r>
                      <m:sSup>
                        <m:sSupPr>
                          <m:ctrlPr>
                            <a:rPr lang="en-US" altLang="zh-TW" b="0" i="1" smtClean="0">
                              <a:latin typeface="Cambria Math" panose="02040503050406030204" pitchFamily="18" charset="0"/>
                            </a:rPr>
                          </m:ctrlPr>
                        </m:sSupP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𝑛</m:t>
                              </m:r>
                            </m:sub>
                          </m:sSub>
                        </m:e>
                        <m:sup>
                          <m:r>
                            <a:rPr lang="en-US" altLang="zh-TW" b="0" i="1" smtClean="0">
                              <a:latin typeface="Cambria Math" panose="02040503050406030204" pitchFamily="18" charset="0"/>
                              <a:ea typeface="Cambria Math" panose="02040503050406030204" pitchFamily="18" charset="0"/>
                            </a:rPr>
                            <m:t>∗</m:t>
                          </m:r>
                        </m:sup>
                      </m:sSup>
                    </m:oMath>
                  </m:oMathPara>
                </a14:m>
                <a:endParaRPr lang="zh-TW" altLang="en-US" sz="1800" dirty="0"/>
              </a:p>
            </p:txBody>
          </p:sp>
        </mc:Choice>
        <mc:Fallback xmlns="">
          <p:sp>
            <p:nvSpPr>
              <p:cNvPr id="5" name="文字方塊 6">
                <a:extLst>
                  <a:ext uri="{FF2B5EF4-FFF2-40B4-BE49-F238E27FC236}">
                    <a16:creationId xmlns:a16="http://schemas.microsoft.com/office/drawing/2014/main" id="{FE3EC01D-599C-F099-4021-2B0069C883EF}"/>
                  </a:ext>
                </a:extLst>
              </p:cNvPr>
              <p:cNvSpPr txBox="1">
                <a:spLocks noRot="1" noChangeAspect="1" noMove="1" noResize="1" noEditPoints="1" noAdjustHandles="1" noChangeArrowheads="1" noChangeShapeType="1" noTextEdit="1"/>
              </p:cNvSpPr>
              <p:nvPr/>
            </p:nvSpPr>
            <p:spPr bwMode="auto">
              <a:xfrm>
                <a:off x="6289623" y="1706593"/>
                <a:ext cx="1181156" cy="369332"/>
              </a:xfrm>
              <a:prstGeom prst="rect">
                <a:avLst/>
              </a:prstGeom>
              <a:blipFill>
                <a:blip r:embed="rId11"/>
                <a:stretch>
                  <a:fillRect/>
                </a:stretch>
              </a:blipFill>
              <a:ln>
                <a:noFill/>
              </a:ln>
            </p:spPr>
            <p:txBody>
              <a:bodyPr/>
              <a:lstStyle/>
              <a:p>
                <a:r>
                  <a:rPr lang="en-US">
                    <a:noFill/>
                  </a:rPr>
                  <a:t> </a:t>
                </a:r>
              </a:p>
            </p:txBody>
          </p:sp>
        </mc:Fallback>
      </mc:AlternateContent>
      <p:pic>
        <p:nvPicPr>
          <p:cNvPr id="13" name="Picture 12">
            <a:extLst>
              <a:ext uri="{FF2B5EF4-FFF2-40B4-BE49-F238E27FC236}">
                <a16:creationId xmlns:a16="http://schemas.microsoft.com/office/drawing/2014/main" id="{B3941095-CADF-F86E-0668-9FC455C5604D}"/>
              </a:ext>
            </a:extLst>
          </p:cNvPr>
          <p:cNvPicPr>
            <a:picLocks noChangeAspect="1"/>
          </p:cNvPicPr>
          <p:nvPr/>
        </p:nvPicPr>
        <p:blipFill rotWithShape="1">
          <a:blip r:embed="rId12"/>
          <a:srcRect l="9819" t="294" r="-9819" b="-294"/>
          <a:stretch/>
        </p:blipFill>
        <p:spPr>
          <a:xfrm>
            <a:off x="5508723" y="475339"/>
            <a:ext cx="2874256" cy="1125939"/>
          </a:xfrm>
          <a:prstGeom prst="rect">
            <a:avLst/>
          </a:prstGeom>
        </p:spPr>
      </p:pic>
    </p:spTree>
    <p:extLst>
      <p:ext uri="{BB962C8B-B14F-4D97-AF65-F5344CB8AC3E}">
        <p14:creationId xmlns:p14="http://schemas.microsoft.com/office/powerpoint/2010/main" val="93377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6" grpId="0"/>
      <p:bldP spid="11" grpId="0"/>
      <p:bldP spid="12" grpId="0" animBg="1"/>
      <p:bldP spid="8" grpId="0"/>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文字方塊 6">
                <a:extLst>
                  <a:ext uri="{FF2B5EF4-FFF2-40B4-BE49-F238E27FC236}">
                    <a16:creationId xmlns:a16="http://schemas.microsoft.com/office/drawing/2014/main" id="{1CBB562A-714A-33F8-C255-FF265AE5CB6A}"/>
                  </a:ext>
                </a:extLst>
              </p:cNvPr>
              <p:cNvSpPr txBox="1"/>
              <p:nvPr/>
            </p:nvSpPr>
            <p:spPr bwMode="auto">
              <a:xfrm>
                <a:off x="672317" y="968828"/>
                <a:ext cx="3132085" cy="618631"/>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r>
                            <a:rPr lang="en-US" altLang="zh-TW" i="1">
                              <a:latin typeface="Cambria Math" panose="02040503050406030204" pitchFamily="18" charset="0"/>
                            </a:rPr>
                            <m:t>𝑞</m:t>
                          </m:r>
                        </m:e>
                        <m:e>
                          <m:r>
                            <a:rPr lang="en-US" altLang="zh-TW" i="1">
                              <a:latin typeface="Cambria Math" panose="02040503050406030204" pitchFamily="18" charset="0"/>
                            </a:rPr>
                            <m:t>𝑉</m:t>
                          </m:r>
                        </m:e>
                        <m:e>
                          <m:r>
                            <a:rPr lang="en-US" altLang="zh-TW" i="1">
                              <a:latin typeface="Cambria Math" panose="02040503050406030204" pitchFamily="18" charset="0"/>
                            </a:rPr>
                            <m:t>𝑘</m:t>
                          </m:r>
                        </m:e>
                      </m:d>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b="0" i="1" smtClean="0">
                              <a:latin typeface="Cambria Math" panose="02040503050406030204" pitchFamily="18" charset="0"/>
                            </a:rPr>
                            <m:t>1</m:t>
                          </m:r>
                        </m:sub>
                      </m:sSub>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𝛿</m:t>
                      </m:r>
                      <m:d>
                        <m:dPr>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r>
                            <a:rPr lang="en-US" altLang="zh-TW" i="1">
                              <a:latin typeface="Cambria Math" panose="02040503050406030204" pitchFamily="18" charset="0"/>
                            </a:rPr>
                            <m:t>𝑞</m:t>
                          </m:r>
                          <m:r>
                            <a:rPr lang="en-US" altLang="zh-TW" i="1">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oMath>
                  </m:oMathPara>
                </a14:m>
                <a:endParaRPr lang="zh-TW" altLang="en-US" sz="1800" dirty="0"/>
              </a:p>
            </p:txBody>
          </p:sp>
        </mc:Choice>
        <mc:Fallback xmlns="">
          <p:sp>
            <p:nvSpPr>
              <p:cNvPr id="10" name="文字方塊 6">
                <a:extLst>
                  <a:ext uri="{FF2B5EF4-FFF2-40B4-BE49-F238E27FC236}">
                    <a16:creationId xmlns:a16="http://schemas.microsoft.com/office/drawing/2014/main" id="{1CBB562A-714A-33F8-C255-FF265AE5CB6A}"/>
                  </a:ext>
                </a:extLst>
              </p:cNvPr>
              <p:cNvSpPr txBox="1">
                <a:spLocks noRot="1" noChangeAspect="1" noMove="1" noResize="1" noEditPoints="1" noAdjustHandles="1" noChangeArrowheads="1" noChangeShapeType="1" noTextEdit="1"/>
              </p:cNvSpPr>
              <p:nvPr/>
            </p:nvSpPr>
            <p:spPr bwMode="auto">
              <a:xfrm>
                <a:off x="672317" y="968828"/>
                <a:ext cx="3132085" cy="618631"/>
              </a:xfrm>
              <a:prstGeom prst="rect">
                <a:avLst/>
              </a:prstGeom>
              <a:blipFill>
                <a:blip r:embed="rId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37595DD-90D9-D42F-EC11-12A993D1A9DF}"/>
                  </a:ext>
                </a:extLst>
              </p:cNvPr>
              <p:cNvSpPr txBox="1"/>
              <p:nvPr/>
            </p:nvSpPr>
            <p:spPr bwMode="auto">
              <a:xfrm>
                <a:off x="657111" y="1889440"/>
                <a:ext cx="5439789" cy="369332"/>
              </a:xfrm>
              <a:prstGeom prst="rect">
                <a:avLst/>
              </a:prstGeom>
              <a:noFill/>
              <a:ln w="9525">
                <a:noFill/>
                <a:miter lim="800000"/>
                <a:headEnd/>
                <a:tailEnd/>
              </a:ln>
            </p:spPr>
            <p:txBody>
              <a:bodyPr wrap="square" rtlCol="0">
                <a:spAutoFit/>
              </a:bodyPr>
              <a:lstStyle/>
              <a:p>
                <a:r>
                  <a:rPr lang="en-TW">
                    <a:latin typeface="Times New Roman" pitchFamily="18" charset="0"/>
                    <a:cs typeface="Times New Roman" pitchFamily="18" charset="0"/>
                  </a:rPr>
                  <a:t>計算</a:t>
                </a:r>
                <a:r>
                  <a:rPr lang="en-GB" dirty="0" err="1">
                    <a:latin typeface="Times New Roman" pitchFamily="18" charset="0"/>
                    <a:cs typeface="Times New Roman" pitchFamily="18" charset="0"/>
                  </a:rPr>
                  <a:t>對平面波態</a:t>
                </a:r>
                <a14:m>
                  <m:oMath xmlns:m="http://schemas.openxmlformats.org/officeDocument/2006/math">
                    <m:d>
                      <m:dPr>
                        <m:begChr m:val=""/>
                        <m:endChr m:val="⟩"/>
                        <m:ctrlPr>
                          <a:rPr lang="en-US" b="0" i="1" smtClean="0">
                            <a:latin typeface="Cambria Math" panose="02040503050406030204" pitchFamily="18" charset="0"/>
                            <a:cs typeface="Times New Roman" pitchFamily="18" charset="0"/>
                          </a:rPr>
                        </m:ctrlPr>
                      </m:dPr>
                      <m:e>
                        <m:d>
                          <m:dPr>
                            <m:begChr m:val="|"/>
                            <m:endChr m:val=""/>
                            <m:ctrlPr>
                              <a:rPr lang="en-US" b="0"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𝑘</m:t>
                            </m:r>
                          </m:e>
                        </m:d>
                      </m:e>
                    </m:d>
                  </m:oMath>
                </a14:m>
                <a:r>
                  <a:rPr lang="en-GB" dirty="0">
                    <a:latin typeface="Times New Roman" pitchFamily="18" charset="0"/>
                    <a:cs typeface="Times New Roman" pitchFamily="18" charset="0"/>
                  </a:rPr>
                  <a:t>，</a:t>
                </a:r>
                <a:r>
                  <a:rPr lang="en-TW">
                    <a:latin typeface="Times New Roman" pitchFamily="18" charset="0"/>
                    <a:cs typeface="Times New Roman" pitchFamily="18" charset="0"/>
                  </a:rPr>
                  <a:t>能量</a:t>
                </a:r>
                <a:r>
                  <a:rPr lang="en-GB" dirty="0" err="1">
                    <a:latin typeface="Times New Roman" pitchFamily="18" charset="0"/>
                    <a:cs typeface="Times New Roman" pitchFamily="18" charset="0"/>
                  </a:rPr>
                  <a:t>的</a:t>
                </a:r>
                <a:r>
                  <a:rPr lang="en-TW">
                    <a:latin typeface="Times New Roman" pitchFamily="18" charset="0"/>
                    <a:cs typeface="Times New Roman" pitchFamily="18" charset="0"/>
                  </a:rPr>
                  <a:t>一階修正</a:t>
                </a:r>
                <a:r>
                  <a:rPr lang="en-TW" dirty="0">
                    <a:latin typeface="Times New Roman" pitchFamily="18" charset="0"/>
                    <a:cs typeface="Times New Roman" pitchFamily="18" charset="0"/>
                  </a:rPr>
                  <a:t>，代入公式：</a:t>
                </a:r>
              </a:p>
            </p:txBody>
          </p:sp>
        </mc:Choice>
        <mc:Fallback xmlns="">
          <p:sp>
            <p:nvSpPr>
              <p:cNvPr id="17" name="TextBox 16">
                <a:extLst>
                  <a:ext uri="{FF2B5EF4-FFF2-40B4-BE49-F238E27FC236}">
                    <a16:creationId xmlns:a16="http://schemas.microsoft.com/office/drawing/2014/main" id="{137595DD-90D9-D42F-EC11-12A993D1A9DF}"/>
                  </a:ext>
                </a:extLst>
              </p:cNvPr>
              <p:cNvSpPr txBox="1">
                <a:spLocks noRot="1" noChangeAspect="1" noMove="1" noResize="1" noEditPoints="1" noAdjustHandles="1" noChangeArrowheads="1" noChangeShapeType="1" noTextEdit="1"/>
              </p:cNvSpPr>
              <p:nvPr/>
            </p:nvSpPr>
            <p:spPr bwMode="auto">
              <a:xfrm>
                <a:off x="657111" y="1889440"/>
                <a:ext cx="5439789" cy="369332"/>
              </a:xfrm>
              <a:prstGeom prst="rect">
                <a:avLst/>
              </a:prstGeom>
              <a:blipFill>
                <a:blip r:embed="rId3"/>
                <a:stretch>
                  <a:fillRect l="-930" t="-106452" b="-16129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文字方塊 29">
                <a:extLst>
                  <a:ext uri="{FF2B5EF4-FFF2-40B4-BE49-F238E27FC236}">
                    <a16:creationId xmlns:a16="http://schemas.microsoft.com/office/drawing/2014/main" id="{7D8D4B9E-5949-0394-CD35-C5E3548BF8A4}"/>
                  </a:ext>
                </a:extLst>
              </p:cNvPr>
              <p:cNvSpPr txBox="1"/>
              <p:nvPr/>
            </p:nvSpPr>
            <p:spPr bwMode="auto">
              <a:xfrm>
                <a:off x="5880877" y="1878385"/>
                <a:ext cx="2083098" cy="425181"/>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b="0" i="1" smtClean="0">
                          <a:latin typeface="Cambria Math" panose="02040503050406030204" pitchFamily="18" charset="0"/>
                          <a:ea typeface="Cambria Math"/>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𝑛</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oMath>
                  </m:oMathPara>
                </a14:m>
                <a:endParaRPr lang="zh-TW" altLang="en-US" dirty="0"/>
              </a:p>
            </p:txBody>
          </p:sp>
        </mc:Choice>
        <mc:Fallback xmlns="">
          <p:sp>
            <p:nvSpPr>
              <p:cNvPr id="18" name="文字方塊 29">
                <a:extLst>
                  <a:ext uri="{FF2B5EF4-FFF2-40B4-BE49-F238E27FC236}">
                    <a16:creationId xmlns:a16="http://schemas.microsoft.com/office/drawing/2014/main" id="{7D8D4B9E-5949-0394-CD35-C5E3548BF8A4}"/>
                  </a:ext>
                </a:extLst>
              </p:cNvPr>
              <p:cNvSpPr txBox="1">
                <a:spLocks noRot="1" noChangeAspect="1" noMove="1" noResize="1" noEditPoints="1" noAdjustHandles="1" noChangeArrowheads="1" noChangeShapeType="1" noTextEdit="1"/>
              </p:cNvSpPr>
              <p:nvPr/>
            </p:nvSpPr>
            <p:spPr bwMode="auto">
              <a:xfrm>
                <a:off x="5880877" y="1878385"/>
                <a:ext cx="2083098" cy="425181"/>
              </a:xfrm>
              <a:prstGeom prst="rect">
                <a:avLst/>
              </a:prstGeom>
              <a:blipFill>
                <a:blip r:embed="rId4"/>
                <a:stretch>
                  <a:fillRect t="-80000" r="-9146" b="-14285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文字方塊 29">
                <a:extLst>
                  <a:ext uri="{FF2B5EF4-FFF2-40B4-BE49-F238E27FC236}">
                    <a16:creationId xmlns:a16="http://schemas.microsoft.com/office/drawing/2014/main" id="{73687501-E35C-0264-63D7-4D8CBFB1834D}"/>
                  </a:ext>
                </a:extLst>
              </p:cNvPr>
              <p:cNvSpPr txBox="1"/>
              <p:nvPr/>
            </p:nvSpPr>
            <p:spPr bwMode="auto">
              <a:xfrm>
                <a:off x="657111" y="2291958"/>
                <a:ext cx="4329281" cy="618631"/>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b="0" i="1" smtClean="0">
                          <a:latin typeface="Cambria Math" panose="02040503050406030204" pitchFamily="18" charset="0"/>
                          <a:ea typeface="Cambria Math"/>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𝑘</m:t>
                              </m:r>
                            </m:e>
                          </m:d>
                        </m:e>
                      </m:d>
                      <m:r>
                        <a:rPr lang="en-US" altLang="zh-TW" b="0" i="1" smtClean="0">
                          <a:latin typeface="Cambria Math" panose="02040503050406030204" pitchFamily="18" charset="0"/>
                          <a:ea typeface="Cambria Math" panose="02040503050406030204" pitchFamily="18" charset="0"/>
                        </a:rPr>
                        <m:t>𝑉</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𝑘</m:t>
                              </m:r>
                            </m:e>
                          </m:d>
                        </m:e>
                      </m:d>
                      <m:r>
                        <a:rPr lang="en-US" altLang="zh-TW" b="0" i="1" smtClean="0">
                          <a:latin typeface="Cambria Math" panose="02040503050406030204" pitchFamily="18" charset="0"/>
                          <a:ea typeface="Cambria Math"/>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b="0" i="1" smtClean="0">
                              <a:latin typeface="Cambria Math" panose="02040503050406030204" pitchFamily="18" charset="0"/>
                            </a:rPr>
                            <m:t>1</m:t>
                          </m:r>
                        </m:sub>
                      </m:sSub>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𝛿</m:t>
                      </m:r>
                      <m:d>
                        <m:dPr>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r>
                            <a:rPr lang="en-US" altLang="zh-TW" i="1">
                              <a:latin typeface="Cambria Math" panose="02040503050406030204" pitchFamily="18" charset="0"/>
                            </a:rPr>
                            <m:t>𝑘</m:t>
                          </m:r>
                          <m:r>
                            <a:rPr lang="en-US" altLang="zh-TW" i="1" smtClean="0">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𝑛</m:t>
                              </m:r>
                            </m:num>
                            <m:den>
                              <m:r>
                                <a:rPr lang="en-US" altLang="zh-TW" i="1">
                                  <a:latin typeface="Cambria Math" panose="02040503050406030204" pitchFamily="18" charset="0"/>
                                  <a:ea typeface="Cambria Math" panose="02040503050406030204" pitchFamily="18" charset="0"/>
                                </a:rPr>
                                <m:t>𝑎</m:t>
                              </m:r>
                            </m:den>
                          </m:f>
                        </m:e>
                      </m:d>
                      <m:r>
                        <a:rPr lang="en-US" altLang="zh-TW" b="0" i="1" smtClean="0">
                          <a:latin typeface="Cambria Math" panose="02040503050406030204" pitchFamily="18" charset="0"/>
                        </a:rPr>
                        <m:t>=0</m:t>
                      </m:r>
                    </m:oMath>
                  </m:oMathPara>
                </a14:m>
                <a:endParaRPr lang="zh-TW" altLang="en-US" dirty="0"/>
              </a:p>
            </p:txBody>
          </p:sp>
        </mc:Choice>
        <mc:Fallback xmlns="">
          <p:sp>
            <p:nvSpPr>
              <p:cNvPr id="19" name="文字方塊 29">
                <a:extLst>
                  <a:ext uri="{FF2B5EF4-FFF2-40B4-BE49-F238E27FC236}">
                    <a16:creationId xmlns:a16="http://schemas.microsoft.com/office/drawing/2014/main" id="{73687501-E35C-0264-63D7-4D8CBFB1834D}"/>
                  </a:ext>
                </a:extLst>
              </p:cNvPr>
              <p:cNvSpPr txBox="1">
                <a:spLocks noRot="1" noChangeAspect="1" noMove="1" noResize="1" noEditPoints="1" noAdjustHandles="1" noChangeArrowheads="1" noChangeShapeType="1" noTextEdit="1"/>
              </p:cNvSpPr>
              <p:nvPr/>
            </p:nvSpPr>
            <p:spPr bwMode="auto">
              <a:xfrm>
                <a:off x="657111" y="2291958"/>
                <a:ext cx="4329281" cy="618631"/>
              </a:xfrm>
              <a:prstGeom prst="rect">
                <a:avLst/>
              </a:prstGeom>
              <a:blipFill>
                <a:blip r:embed="rId5"/>
                <a:stretch>
                  <a:fillRect t="-46939" b="-8571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文字方塊 6">
                <a:extLst>
                  <a:ext uri="{FF2B5EF4-FFF2-40B4-BE49-F238E27FC236}">
                    <a16:creationId xmlns:a16="http://schemas.microsoft.com/office/drawing/2014/main" id="{A638D346-089B-D54C-AABE-01434DE3FECD}"/>
                  </a:ext>
                </a:extLst>
              </p:cNvPr>
              <p:cNvSpPr txBox="1"/>
              <p:nvPr/>
            </p:nvSpPr>
            <p:spPr bwMode="auto">
              <a:xfrm>
                <a:off x="672317" y="3112058"/>
                <a:ext cx="1656184" cy="648126"/>
              </a:xfrm>
              <a:prstGeom prst="rect">
                <a:avLst/>
              </a:prstGeom>
              <a:solidFill>
                <a:srgbClr val="FFFF00"/>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𝐸</m:t>
                          </m:r>
                        </m:e>
                        <m:sup>
                          <m:r>
                            <a:rPr lang="en-US" altLang="zh-TW" sz="1800" b="0" i="1" smtClean="0">
                              <a:latin typeface="Cambria Math" panose="02040503050406030204" pitchFamily="18" charset="0"/>
                            </a:rPr>
                            <m:t>(0+1)</m:t>
                          </m:r>
                        </m:sup>
                      </m:sSup>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ℏ</m:t>
                              </m:r>
                            </m:e>
                            <m:sup>
                              <m:r>
                                <a:rPr lang="en-US" altLang="zh-TW" sz="1800" b="0" i="1" smtClean="0">
                                  <a:latin typeface="Cambria Math" panose="02040503050406030204" pitchFamily="18" charset="0"/>
                                </a:rPr>
                                <m:t>2</m:t>
                              </m:r>
                            </m:sup>
                          </m:sSup>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𝑘</m:t>
                              </m:r>
                            </m:e>
                            <m:sup>
                              <m:r>
                                <a:rPr lang="en-US" altLang="zh-TW" sz="1800" b="0" i="1" smtClean="0">
                                  <a:latin typeface="Cambria Math" panose="02040503050406030204" pitchFamily="18" charset="0"/>
                                </a:rPr>
                                <m:t>2</m:t>
                              </m:r>
                            </m:sup>
                          </m:sSup>
                        </m:num>
                        <m:den>
                          <m:r>
                            <a:rPr lang="en-US" altLang="zh-TW" sz="1800" b="0" i="1" smtClean="0">
                              <a:latin typeface="Cambria Math"/>
                            </a:rPr>
                            <m:t>2</m:t>
                          </m:r>
                          <m:r>
                            <a:rPr lang="en-US" altLang="zh-TW" sz="1800" b="0" i="1" smtClean="0">
                              <a:latin typeface="Cambria Math" panose="02040503050406030204" pitchFamily="18" charset="0"/>
                            </a:rPr>
                            <m:t>𝑚</m:t>
                          </m:r>
                        </m:den>
                      </m:f>
                    </m:oMath>
                  </m:oMathPara>
                </a14:m>
                <a:endParaRPr lang="zh-TW" altLang="en-US" sz="1800" dirty="0"/>
              </a:p>
            </p:txBody>
          </p:sp>
        </mc:Choice>
        <mc:Fallback xmlns="">
          <p:sp>
            <p:nvSpPr>
              <p:cNvPr id="21" name="文字方塊 6">
                <a:extLst>
                  <a:ext uri="{FF2B5EF4-FFF2-40B4-BE49-F238E27FC236}">
                    <a16:creationId xmlns:a16="http://schemas.microsoft.com/office/drawing/2014/main" id="{A638D346-089B-D54C-AABE-01434DE3FECD}"/>
                  </a:ext>
                </a:extLst>
              </p:cNvPr>
              <p:cNvSpPr txBox="1">
                <a:spLocks noRot="1" noChangeAspect="1" noMove="1" noResize="1" noEditPoints="1" noAdjustHandles="1" noChangeArrowheads="1" noChangeShapeType="1" noTextEdit="1"/>
              </p:cNvSpPr>
              <p:nvPr/>
            </p:nvSpPr>
            <p:spPr bwMode="auto">
              <a:xfrm>
                <a:off x="672317" y="3112058"/>
                <a:ext cx="1656184" cy="648126"/>
              </a:xfrm>
              <a:prstGeom prst="rect">
                <a:avLst/>
              </a:prstGeom>
              <a:blipFill>
                <a:blip r:embed="rId6"/>
                <a:stretch>
                  <a:fillRect b="-3846"/>
                </a:stretch>
              </a:blipFill>
              <a:ln>
                <a:noFill/>
              </a:ln>
            </p:spPr>
            <p:txBody>
              <a:bodyPr/>
              <a:lstStyle/>
              <a:p>
                <a:r>
                  <a:rPr lang="en-US">
                    <a:noFill/>
                  </a:rPr>
                  <a:t> </a:t>
                </a:r>
              </a:p>
            </p:txBody>
          </p:sp>
        </mc:Fallback>
      </mc:AlternateContent>
      <p:sp>
        <p:nvSpPr>
          <p:cNvPr id="22" name="TextBox 21">
            <a:extLst>
              <a:ext uri="{FF2B5EF4-FFF2-40B4-BE49-F238E27FC236}">
                <a16:creationId xmlns:a16="http://schemas.microsoft.com/office/drawing/2014/main" id="{D0132DA8-C21E-6129-647A-635B3A597082}"/>
              </a:ext>
            </a:extLst>
          </p:cNvPr>
          <p:cNvSpPr txBox="1"/>
          <p:nvPr/>
        </p:nvSpPr>
        <p:spPr bwMode="auto">
          <a:xfrm>
            <a:off x="672317" y="4844112"/>
            <a:ext cx="5040560"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因此似乎電子還是近似處於自由狀態</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46BCEFE-EF75-652E-AC10-00C7D7832404}"/>
                  </a:ext>
                </a:extLst>
              </p:cNvPr>
              <p:cNvSpPr txBox="1"/>
              <p:nvPr/>
            </p:nvSpPr>
            <p:spPr bwMode="auto">
              <a:xfrm>
                <a:off x="3804402" y="1035384"/>
                <a:ext cx="4366999" cy="485518"/>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矩陣元只有在兩邊</a:t>
                </a:r>
                <a14:m>
                  <m:oMath xmlns:m="http://schemas.openxmlformats.org/officeDocument/2006/math">
                    <m:r>
                      <a:rPr lang="en-TW" i="1" dirty="0" smtClean="0">
                        <a:solidFill>
                          <a:srgbClr val="FF0000"/>
                        </a:solidFill>
                        <a:latin typeface="Cambria Math" panose="02040503050406030204" pitchFamily="18" charset="0"/>
                        <a:cs typeface="Times New Roman" pitchFamily="18" charset="0"/>
                      </a:rPr>
                      <m:t>𝑘</m:t>
                    </m:r>
                  </m:oMath>
                </a14:m>
                <a:r>
                  <a:rPr lang="en-TW" dirty="0">
                    <a:solidFill>
                      <a:srgbClr val="FF0000"/>
                    </a:solidFill>
                    <a:latin typeface="Times New Roman" pitchFamily="18" charset="0"/>
                    <a:cs typeface="Times New Roman" pitchFamily="18" charset="0"/>
                  </a:rPr>
                  <a:t>相差</a:t>
                </a:r>
                <a14:m>
                  <m:oMath xmlns:m="http://schemas.openxmlformats.org/officeDocument/2006/math">
                    <m:r>
                      <a:rPr lang="en-US" altLang="zh-TW" i="1" smtClean="0">
                        <a:solidFill>
                          <a:srgbClr val="FF0000"/>
                        </a:solidFill>
                        <a:latin typeface="Cambria Math" panose="02040503050406030204" pitchFamily="18" charset="0"/>
                        <a:ea typeface="Cambria Math" panose="02040503050406030204" pitchFamily="18" charset="0"/>
                      </a:rPr>
                      <m:t>±</m:t>
                    </m:r>
                    <m:f>
                      <m:fPr>
                        <m:ctrlPr>
                          <a:rPr lang="en-US" altLang="zh-TW" i="1">
                            <a:solidFill>
                              <a:srgbClr val="FF0000"/>
                            </a:solidFill>
                            <a:latin typeface="Cambria Math" panose="02040503050406030204" pitchFamily="18" charset="0"/>
                            <a:ea typeface="Cambria Math" panose="02040503050406030204" pitchFamily="18" charset="0"/>
                          </a:rPr>
                        </m:ctrlPr>
                      </m:fPr>
                      <m:num>
                        <m:r>
                          <a:rPr lang="en-US" altLang="zh-TW" b="0" i="1" smtClean="0">
                            <a:solidFill>
                              <a:srgbClr val="FF0000"/>
                            </a:solidFill>
                            <a:latin typeface="Cambria Math" panose="02040503050406030204" pitchFamily="18" charset="0"/>
                            <a:ea typeface="Cambria Math" panose="02040503050406030204" pitchFamily="18" charset="0"/>
                          </a:rPr>
                          <m:t>2</m:t>
                        </m:r>
                        <m:r>
                          <a:rPr lang="en-US" altLang="zh-TW" i="1">
                            <a:solidFill>
                              <a:srgbClr val="FF0000"/>
                            </a:solidFill>
                            <a:latin typeface="Cambria Math" panose="02040503050406030204" pitchFamily="18" charset="0"/>
                            <a:ea typeface="Cambria Math" panose="02040503050406030204" pitchFamily="18" charset="0"/>
                          </a:rPr>
                          <m:t>𝜋</m:t>
                        </m:r>
                      </m:num>
                      <m:den>
                        <m:r>
                          <a:rPr lang="en-US" altLang="zh-TW" i="1">
                            <a:solidFill>
                              <a:srgbClr val="FF0000"/>
                            </a:solidFill>
                            <a:latin typeface="Cambria Math" panose="02040503050406030204" pitchFamily="18" charset="0"/>
                            <a:ea typeface="Cambria Math" panose="02040503050406030204" pitchFamily="18" charset="0"/>
                          </a:rPr>
                          <m:t>𝑎</m:t>
                        </m:r>
                      </m:den>
                    </m:f>
                  </m:oMath>
                </a14:m>
                <a:r>
                  <a:rPr lang="en-TW" dirty="0">
                    <a:solidFill>
                      <a:srgbClr val="FF0000"/>
                    </a:solidFill>
                    <a:latin typeface="Times New Roman" pitchFamily="18" charset="0"/>
                    <a:cs typeface="Times New Roman" pitchFamily="18" charset="0"/>
                  </a:rPr>
                  <a:t>才不為零！</a:t>
                </a:r>
              </a:p>
            </p:txBody>
          </p:sp>
        </mc:Choice>
        <mc:Fallback xmlns="">
          <p:sp>
            <p:nvSpPr>
              <p:cNvPr id="2" name="TextBox 1">
                <a:extLst>
                  <a:ext uri="{FF2B5EF4-FFF2-40B4-BE49-F238E27FC236}">
                    <a16:creationId xmlns:a16="http://schemas.microsoft.com/office/drawing/2014/main" id="{C46BCEFE-EF75-652E-AC10-00C7D7832404}"/>
                  </a:ext>
                </a:extLst>
              </p:cNvPr>
              <p:cNvSpPr txBox="1">
                <a:spLocks noRot="1" noChangeAspect="1" noMove="1" noResize="1" noEditPoints="1" noAdjustHandles="1" noChangeArrowheads="1" noChangeShapeType="1" noTextEdit="1"/>
              </p:cNvSpPr>
              <p:nvPr/>
            </p:nvSpPr>
            <p:spPr bwMode="auto">
              <a:xfrm>
                <a:off x="3804402" y="1035384"/>
                <a:ext cx="4366999" cy="485518"/>
              </a:xfrm>
              <a:prstGeom prst="rect">
                <a:avLst/>
              </a:prstGeom>
              <a:blipFill>
                <a:blip r:embed="rId7"/>
                <a:stretch>
                  <a:fillRect l="-1159" b="-5128"/>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2EABFB5-6E7E-5CE9-69BB-C92C236AF8BA}"/>
                  </a:ext>
                </a:extLst>
              </p:cNvPr>
              <p:cNvSpPr txBox="1"/>
              <p:nvPr/>
            </p:nvSpPr>
            <p:spPr bwMode="auto">
              <a:xfrm>
                <a:off x="4485464" y="3040933"/>
                <a:ext cx="4001635" cy="439351"/>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零階加一階本徵值能量</a:t>
                </a:r>
                <a14:m>
                  <m:oMath xmlns:m="http://schemas.openxmlformats.org/officeDocument/2006/math">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r>
                              <a:rPr lang="en-US" altLang="zh-TW" b="0" i="1" smtClean="0">
                                <a:latin typeface="Cambria Math" panose="02040503050406030204" pitchFamily="18" charset="0"/>
                              </a:rPr>
                              <m:t>+1</m:t>
                            </m:r>
                          </m:e>
                        </m:d>
                      </m:sup>
                    </m:sSubSup>
                  </m:oMath>
                </a14:m>
                <a:r>
                  <a:rPr lang="en-TW" dirty="0">
                    <a:latin typeface="Times New Roman" pitchFamily="18" charset="0"/>
                    <a:cs typeface="Times New Roman" pitchFamily="18" charset="0"/>
                  </a:rPr>
                  <a:t>對</a:t>
                </a:r>
                <a14:m>
                  <m:oMath xmlns:m="http://schemas.openxmlformats.org/officeDocument/2006/math">
                    <m:r>
                      <a:rPr lang="en-TW" i="1" dirty="0" smtClean="0">
                        <a:latin typeface="Cambria Math" panose="02040503050406030204" pitchFamily="18" charset="0"/>
                        <a:cs typeface="Times New Roman" pitchFamily="18" charset="0"/>
                      </a:rPr>
                      <m:t>𝑘</m:t>
                    </m:r>
                  </m:oMath>
                </a14:m>
                <a:r>
                  <a:rPr lang="en-TW" dirty="0">
                    <a:latin typeface="Times New Roman" pitchFamily="18" charset="0"/>
                    <a:cs typeface="Times New Roman" pitchFamily="18" charset="0"/>
                  </a:rPr>
                  <a:t>作圖</a:t>
                </a:r>
              </a:p>
            </p:txBody>
          </p:sp>
        </mc:Choice>
        <mc:Fallback xmlns="">
          <p:sp>
            <p:nvSpPr>
              <p:cNvPr id="7" name="TextBox 6">
                <a:extLst>
                  <a:ext uri="{FF2B5EF4-FFF2-40B4-BE49-F238E27FC236}">
                    <a16:creationId xmlns:a16="http://schemas.microsoft.com/office/drawing/2014/main" id="{22EABFB5-6E7E-5CE9-69BB-C92C236AF8BA}"/>
                  </a:ext>
                </a:extLst>
              </p:cNvPr>
              <p:cNvSpPr txBox="1">
                <a:spLocks noRot="1" noChangeAspect="1" noMove="1" noResize="1" noEditPoints="1" noAdjustHandles="1" noChangeArrowheads="1" noChangeShapeType="1" noTextEdit="1"/>
              </p:cNvSpPr>
              <p:nvPr/>
            </p:nvSpPr>
            <p:spPr bwMode="auto">
              <a:xfrm>
                <a:off x="4485464" y="3040933"/>
                <a:ext cx="4001635" cy="439351"/>
              </a:xfrm>
              <a:prstGeom prst="rect">
                <a:avLst/>
              </a:prstGeom>
              <a:blipFill>
                <a:blip r:embed="rId8"/>
                <a:stretch>
                  <a:fillRect l="-1582" b="-16667"/>
                </a:stretch>
              </a:blipFill>
              <a:ln w="9525">
                <a:noFill/>
                <a:miter lim="800000"/>
                <a:headEnd/>
                <a:tailEnd/>
              </a:ln>
            </p:spPr>
            <p:txBody>
              <a:bodyPr/>
              <a:lstStyle/>
              <a:p>
                <a:r>
                  <a:rPr lang="en-US">
                    <a:noFill/>
                  </a:rPr>
                  <a:t> </a:t>
                </a:r>
              </a:p>
            </p:txBody>
          </p:sp>
        </mc:Fallback>
      </mc:AlternateContent>
      <p:sp>
        <p:nvSpPr>
          <p:cNvPr id="8" name="TextBox 7">
            <a:extLst>
              <a:ext uri="{FF2B5EF4-FFF2-40B4-BE49-F238E27FC236}">
                <a16:creationId xmlns:a16="http://schemas.microsoft.com/office/drawing/2014/main" id="{7CF06825-5667-41EB-ED4B-B7F73FD3E3DF}"/>
              </a:ext>
            </a:extLst>
          </p:cNvPr>
          <p:cNvSpPr txBox="1"/>
          <p:nvPr/>
        </p:nvSpPr>
        <p:spPr bwMode="auto">
          <a:xfrm>
            <a:off x="657111" y="5244949"/>
            <a:ext cx="3755667"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這個結果大部分對，但不完全！</a:t>
            </a:r>
          </a:p>
        </p:txBody>
      </p:sp>
      <p:sp>
        <p:nvSpPr>
          <p:cNvPr id="6" name="TextBox 5">
            <a:extLst>
              <a:ext uri="{FF2B5EF4-FFF2-40B4-BE49-F238E27FC236}">
                <a16:creationId xmlns:a16="http://schemas.microsoft.com/office/drawing/2014/main" id="{09C5D75C-2853-A35B-47D8-56DF3EADB299}"/>
              </a:ext>
            </a:extLst>
          </p:cNvPr>
          <p:cNvSpPr txBox="1"/>
          <p:nvPr/>
        </p:nvSpPr>
        <p:spPr bwMode="auto">
          <a:xfrm>
            <a:off x="5070128" y="2443757"/>
            <a:ext cx="3101273" cy="369332"/>
          </a:xfrm>
          <a:prstGeom prst="rect">
            <a:avLst/>
          </a:prstGeom>
          <a:noFill/>
          <a:ln w="9525">
            <a:noFill/>
            <a:miter lim="800000"/>
            <a:headEnd/>
            <a:tailEnd/>
          </a:ln>
        </p:spPr>
        <p:txBody>
          <a:bodyPr wrap="square">
            <a:spAutoFit/>
          </a:bodyPr>
          <a:lstStyle/>
          <a:p>
            <a:r>
              <a:rPr lang="en-TW">
                <a:latin typeface="Times New Roman" pitchFamily="18" charset="0"/>
                <a:cs typeface="Times New Roman" pitchFamily="18" charset="0"/>
              </a:rPr>
              <a:t>能量</a:t>
            </a:r>
            <a:r>
              <a:rPr lang="en-GB" dirty="0" err="1">
                <a:latin typeface="Times New Roman" pitchFamily="18" charset="0"/>
                <a:cs typeface="Times New Roman" pitchFamily="18" charset="0"/>
              </a:rPr>
              <a:t>的</a:t>
            </a:r>
            <a:r>
              <a:rPr lang="en-TW">
                <a:latin typeface="Times New Roman" pitchFamily="18" charset="0"/>
                <a:cs typeface="Times New Roman" pitchFamily="18" charset="0"/>
              </a:rPr>
              <a:t>一階修正</a:t>
            </a:r>
            <a:r>
              <a:rPr lang="en-GB" dirty="0" err="1">
                <a:latin typeface="Times New Roman" pitchFamily="18" charset="0"/>
                <a:cs typeface="Times New Roman" pitchFamily="18" charset="0"/>
              </a:rPr>
              <a:t>為零</a:t>
            </a:r>
            <a:r>
              <a:rPr lang="en-GB" dirty="0">
                <a:latin typeface="Times New Roman" pitchFamily="18" charset="0"/>
                <a:cs typeface="Times New Roman" pitchFamily="18" charset="0"/>
              </a:rPr>
              <a:t>。</a:t>
            </a:r>
            <a:endParaRPr lang="en-US" dirty="0"/>
          </a:p>
        </p:txBody>
      </p:sp>
      <p:sp>
        <p:nvSpPr>
          <p:cNvPr id="9" name="TextBox 8">
            <a:extLst>
              <a:ext uri="{FF2B5EF4-FFF2-40B4-BE49-F238E27FC236}">
                <a16:creationId xmlns:a16="http://schemas.microsoft.com/office/drawing/2014/main" id="{16120CE4-FAA1-1BF0-AA22-DA9843723AC9}"/>
              </a:ext>
            </a:extLst>
          </p:cNvPr>
          <p:cNvSpPr txBox="1"/>
          <p:nvPr/>
        </p:nvSpPr>
        <p:spPr bwMode="auto">
          <a:xfrm>
            <a:off x="644378" y="4452251"/>
            <a:ext cx="5040560" cy="369332"/>
          </a:xfrm>
          <a:prstGeom prst="rect">
            <a:avLst/>
          </a:prstGeom>
          <a:noFill/>
          <a:ln w="9525">
            <a:noFill/>
            <a:miter lim="800000"/>
            <a:headEnd/>
            <a:tailEnd/>
          </a:ln>
        </p:spPr>
        <p:txBody>
          <a:bodyPr wrap="square" rtlCol="0">
            <a:spAutoFit/>
          </a:bodyPr>
          <a:lstStyle/>
          <a:p>
            <a:r>
              <a:rPr lang="en-GB" dirty="0">
                <a:latin typeface="Times New Roman" pitchFamily="18" charset="0"/>
                <a:cs typeface="Times New Roman" pitchFamily="18" charset="0"/>
              </a:rPr>
              <a:t>“</a:t>
            </a:r>
            <a:r>
              <a:rPr lang="en-GB" dirty="0" err="1">
                <a:latin typeface="Times New Roman" pitchFamily="18" charset="0"/>
                <a:cs typeface="Times New Roman" pitchFamily="18" charset="0"/>
              </a:rPr>
              <a:t>幾乎自由電子”與自由電子差距極小</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1419BAE1-7F1C-92BE-2C74-69E63456E3B9}"/>
              </a:ext>
            </a:extLst>
          </p:cNvPr>
          <p:cNvPicPr>
            <a:picLocks noChangeAspect="1"/>
          </p:cNvPicPr>
          <p:nvPr/>
        </p:nvPicPr>
        <p:blipFill>
          <a:blip r:embed="rId9"/>
          <a:stretch>
            <a:fillRect/>
          </a:stretch>
        </p:blipFill>
        <p:spPr>
          <a:xfrm>
            <a:off x="5428743" y="3568208"/>
            <a:ext cx="2384042" cy="2137417"/>
          </a:xfrm>
          <a:prstGeom prst="rect">
            <a:avLst/>
          </a:prstGeom>
        </p:spPr>
      </p:pic>
    </p:spTree>
    <p:extLst>
      <p:ext uri="{BB962C8B-B14F-4D97-AF65-F5344CB8AC3E}">
        <p14:creationId xmlns:p14="http://schemas.microsoft.com/office/powerpoint/2010/main" val="78105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p:bldP spid="7" grpId="0"/>
      <p:bldP spid="8" grpId="0"/>
      <p:bldP spid="6"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CDAB02C-11E0-0F75-F351-7E52091FEC33}"/>
                  </a:ext>
                </a:extLst>
              </p:cNvPr>
              <p:cNvSpPr txBox="1"/>
              <p:nvPr/>
            </p:nvSpPr>
            <p:spPr bwMode="auto">
              <a:xfrm>
                <a:off x="906162" y="2525981"/>
                <a:ext cx="6177143" cy="369332"/>
              </a:xfrm>
              <a:prstGeom prst="rect">
                <a:avLst/>
              </a:prstGeom>
              <a:noFill/>
              <a:ln w="9525">
                <a:noFill/>
                <a:miter lim="800000"/>
                <a:headEnd/>
                <a:tailEnd/>
              </a:ln>
            </p:spPr>
            <p:txBody>
              <a:bodyPr wrap="square" rtlCol="0">
                <a:spAutoFit/>
              </a:bodyPr>
              <a:lstStyle/>
              <a:p>
                <a:r>
                  <a:rPr lang="en-TW">
                    <a:latin typeface="Times New Roman" pitchFamily="18" charset="0"/>
                    <a:cs typeface="Times New Roman" pitchFamily="18" charset="0"/>
                  </a:rPr>
                  <a:t>自由電子的能量有一個簡併</a:t>
                </a:r>
                <a:r>
                  <a:rPr lang="en-GB" dirty="0">
                    <a:latin typeface="Times New Roman" pitchFamily="18" charset="0"/>
                    <a:cs typeface="Times New Roman" pitchFamily="18" charset="0"/>
                  </a:rPr>
                  <a:t>，</a:t>
                </a:r>
                <a:r>
                  <a:rPr lang="en-GB" dirty="0" err="1">
                    <a:latin typeface="Times New Roman" pitchFamily="18" charset="0"/>
                    <a:cs typeface="Times New Roman" pitchFamily="18" charset="0"/>
                  </a:rPr>
                  <a:t>正負</a:t>
                </a:r>
                <a14:m>
                  <m:oMath xmlns:m="http://schemas.openxmlformats.org/officeDocument/2006/math">
                    <m:r>
                      <a:rPr lang="en-US" b="0" i="1" smtClean="0">
                        <a:latin typeface="Cambria Math" panose="02040503050406030204" pitchFamily="18" charset="0"/>
                        <a:cs typeface="Times New Roman" pitchFamily="18" charset="0"/>
                      </a:rPr>
                      <m:t>𝑘</m:t>
                    </m:r>
                  </m:oMath>
                </a14:m>
                <a:r>
                  <a:rPr lang="en-GB" dirty="0">
                    <a:latin typeface="Times New Roman" pitchFamily="18" charset="0"/>
                    <a:cs typeface="Times New Roman" pitchFamily="18" charset="0"/>
                  </a:rPr>
                  <a:t>平面波的能量相等</a:t>
                </a:r>
                <a:r>
                  <a:rPr lang="en-TW">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2CDAB02C-11E0-0F75-F351-7E52091FEC33}"/>
                  </a:ext>
                </a:extLst>
              </p:cNvPr>
              <p:cNvSpPr txBox="1">
                <a:spLocks noRot="1" noChangeAspect="1" noMove="1" noResize="1" noEditPoints="1" noAdjustHandles="1" noChangeArrowheads="1" noChangeShapeType="1" noTextEdit="1"/>
              </p:cNvSpPr>
              <p:nvPr/>
            </p:nvSpPr>
            <p:spPr bwMode="auto">
              <a:xfrm>
                <a:off x="906162" y="2525981"/>
                <a:ext cx="6177143" cy="369332"/>
              </a:xfrm>
              <a:prstGeom prst="rect">
                <a:avLst/>
              </a:prstGeom>
              <a:blipFill>
                <a:blip r:embed="rId2"/>
                <a:stretch>
                  <a:fillRect l="-821" t="-6452" b="-19355"/>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5C9D0D7-8738-CFE8-8778-CEBC0EC36610}"/>
                  </a:ext>
                </a:extLst>
              </p:cNvPr>
              <p:cNvSpPr txBox="1"/>
              <p:nvPr/>
            </p:nvSpPr>
            <p:spPr bwMode="auto">
              <a:xfrm>
                <a:off x="6660232" y="2471853"/>
                <a:ext cx="1296144" cy="439351"/>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b="0" i="1"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m:t>
                          </m:r>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oMath>
                  </m:oMathPara>
                </a14:m>
                <a:endParaRPr lang="en-TW" dirty="0"/>
              </a:p>
            </p:txBody>
          </p:sp>
        </mc:Choice>
        <mc:Fallback xmlns="">
          <p:sp>
            <p:nvSpPr>
              <p:cNvPr id="7" name="TextBox 6">
                <a:extLst>
                  <a:ext uri="{FF2B5EF4-FFF2-40B4-BE49-F238E27FC236}">
                    <a16:creationId xmlns:a16="http://schemas.microsoft.com/office/drawing/2014/main" id="{85C9D0D7-8738-CFE8-8778-CEBC0EC36610}"/>
                  </a:ext>
                </a:extLst>
              </p:cNvPr>
              <p:cNvSpPr txBox="1">
                <a:spLocks noRot="1" noChangeAspect="1" noMove="1" noResize="1" noEditPoints="1" noAdjustHandles="1" noChangeArrowheads="1" noChangeShapeType="1" noTextEdit="1"/>
              </p:cNvSpPr>
              <p:nvPr/>
            </p:nvSpPr>
            <p:spPr bwMode="auto">
              <a:xfrm>
                <a:off x="6660232" y="2471853"/>
                <a:ext cx="1296144" cy="439351"/>
              </a:xfrm>
              <a:prstGeom prst="rect">
                <a:avLst/>
              </a:prstGeom>
              <a:blipFill>
                <a:blip r:embed="rId3"/>
                <a:stretch>
                  <a:fillRect b="-2778"/>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88E355D-CB20-5B8A-FCE4-82075655EDE5}"/>
                  </a:ext>
                </a:extLst>
              </p:cNvPr>
              <p:cNvSpPr txBox="1"/>
              <p:nvPr/>
            </p:nvSpPr>
            <p:spPr bwMode="auto">
              <a:xfrm>
                <a:off x="1798746" y="4465881"/>
                <a:ext cx="1094439" cy="564770"/>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rPr>
                        <m:t>𝑘</m:t>
                      </m:r>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oMath>
                  </m:oMathPara>
                </a14:m>
                <a:endParaRPr lang="en-TW" dirty="0"/>
              </a:p>
            </p:txBody>
          </p:sp>
        </mc:Choice>
        <mc:Fallback xmlns="">
          <p:sp>
            <p:nvSpPr>
              <p:cNvPr id="11" name="TextBox 10">
                <a:extLst>
                  <a:ext uri="{FF2B5EF4-FFF2-40B4-BE49-F238E27FC236}">
                    <a16:creationId xmlns:a16="http://schemas.microsoft.com/office/drawing/2014/main" id="{E88E355D-CB20-5B8A-FCE4-82075655EDE5}"/>
                  </a:ext>
                </a:extLst>
              </p:cNvPr>
              <p:cNvSpPr txBox="1">
                <a:spLocks noRot="1" noChangeAspect="1" noMove="1" noResize="1" noEditPoints="1" noAdjustHandles="1" noChangeArrowheads="1" noChangeShapeType="1" noTextEdit="1"/>
              </p:cNvSpPr>
              <p:nvPr/>
            </p:nvSpPr>
            <p:spPr bwMode="auto">
              <a:xfrm>
                <a:off x="1798746" y="4465881"/>
                <a:ext cx="1094439" cy="564770"/>
              </a:xfrm>
              <a:prstGeom prst="rect">
                <a:avLst/>
              </a:prstGeom>
              <a:blipFill>
                <a:blip r:embed="rId4"/>
                <a:stretch>
                  <a:fillRect b="-2222"/>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C082DBB-E718-01AC-967F-CB3C32EB9ADE}"/>
                  </a:ext>
                </a:extLst>
              </p:cNvPr>
              <p:cNvSpPr txBox="1"/>
              <p:nvPr/>
            </p:nvSpPr>
            <p:spPr bwMode="auto">
              <a:xfrm>
                <a:off x="896178" y="3833401"/>
                <a:ext cx="6565986" cy="485518"/>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週期性位能</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b="0" i="1" smtClean="0">
                            <a:latin typeface="Cambria Math" panose="02040503050406030204" pitchFamily="18" charset="0"/>
                          </a:rPr>
                          <m:t>1</m:t>
                        </m:r>
                      </m:sub>
                    </m:sSub>
                  </m:oMath>
                </a14:m>
                <a:r>
                  <a:rPr lang="en-GB" dirty="0">
                    <a:latin typeface="Times New Roman" pitchFamily="18" charset="0"/>
                    <a:cs typeface="Times New Roman" pitchFamily="18" charset="0"/>
                  </a:rPr>
                  <a:t>只</a:t>
                </a:r>
                <a:r>
                  <a:rPr lang="en-TW" dirty="0">
                    <a:latin typeface="Times New Roman" pitchFamily="18" charset="0"/>
                    <a:cs typeface="Times New Roman" pitchFamily="18" charset="0"/>
                  </a:rPr>
                  <a:t>會混雜</a:t>
                </a:r>
                <a14:m>
                  <m:oMath xmlns:m="http://schemas.openxmlformats.org/officeDocument/2006/math">
                    <m:r>
                      <a:rPr lang="en-TW" i="1" dirty="0" smtClean="0">
                        <a:latin typeface="Cambria Math" panose="02040503050406030204" pitchFamily="18" charset="0"/>
                        <a:cs typeface="Times New Roman" pitchFamily="18" charset="0"/>
                      </a:rPr>
                      <m:t>𝑘</m:t>
                    </m:r>
                  </m:oMath>
                </a14:m>
                <a:r>
                  <a:rPr lang="en-TW" dirty="0">
                    <a:latin typeface="Times New Roman" pitchFamily="18" charset="0"/>
                    <a:cs typeface="Times New Roman" pitchFamily="18" charset="0"/>
                  </a:rPr>
                  <a:t>相差</a:t>
                </a:r>
                <a14:m>
                  <m:oMath xmlns:m="http://schemas.openxmlformats.org/officeDocument/2006/math">
                    <m:f>
                      <m:fPr>
                        <m:ctrlPr>
                          <a:rPr lang="en-US" altLang="zh-TW" i="1">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oMath>
                </a14:m>
                <a:r>
                  <a:rPr lang="en-TW">
                    <a:latin typeface="Times New Roman" pitchFamily="18" charset="0"/>
                    <a:cs typeface="Times New Roman" pitchFamily="18" charset="0"/>
                  </a:rPr>
                  <a:t>的平面波</a:t>
                </a:r>
                <a:r>
                  <a:rPr lang="en-US"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Choice>
        <mc:Fallback xmlns="">
          <p:sp>
            <p:nvSpPr>
              <p:cNvPr id="16" name="TextBox 15">
                <a:extLst>
                  <a:ext uri="{FF2B5EF4-FFF2-40B4-BE49-F238E27FC236}">
                    <a16:creationId xmlns:a16="http://schemas.microsoft.com/office/drawing/2014/main" id="{8C082DBB-E718-01AC-967F-CB3C32EB9ADE}"/>
                  </a:ext>
                </a:extLst>
              </p:cNvPr>
              <p:cNvSpPr txBox="1">
                <a:spLocks noRot="1" noChangeAspect="1" noMove="1" noResize="1" noEditPoints="1" noAdjustHandles="1" noChangeArrowheads="1" noChangeShapeType="1" noTextEdit="1"/>
              </p:cNvSpPr>
              <p:nvPr/>
            </p:nvSpPr>
            <p:spPr bwMode="auto">
              <a:xfrm>
                <a:off x="896178" y="3833401"/>
                <a:ext cx="6565986" cy="485518"/>
              </a:xfrm>
              <a:prstGeom prst="rect">
                <a:avLst/>
              </a:prstGeom>
              <a:blipFill>
                <a:blip r:embed="rId5"/>
                <a:stretch>
                  <a:fillRect l="-772" b="-5128"/>
                </a:stretch>
              </a:blipFill>
              <a:ln w="9525">
                <a:noFill/>
                <a:miter lim="800000"/>
                <a:headEnd/>
                <a:tailEnd/>
              </a:ln>
            </p:spPr>
            <p:txBody>
              <a:bodyPr/>
              <a:lstStyle/>
              <a:p>
                <a:r>
                  <a:rPr lang="en-US">
                    <a:noFill/>
                  </a:rPr>
                  <a:t> </a:t>
                </a:r>
              </a:p>
            </p:txBody>
          </p:sp>
        </mc:Fallback>
      </mc:AlternateContent>
      <p:sp>
        <p:nvSpPr>
          <p:cNvPr id="17" name="TextBox 16">
            <a:extLst>
              <a:ext uri="{FF2B5EF4-FFF2-40B4-BE49-F238E27FC236}">
                <a16:creationId xmlns:a16="http://schemas.microsoft.com/office/drawing/2014/main" id="{0A4EA2F3-7791-E0B0-5065-28A9096791B1}"/>
              </a:ext>
            </a:extLst>
          </p:cNvPr>
          <p:cNvSpPr txBox="1"/>
          <p:nvPr/>
        </p:nvSpPr>
        <p:spPr bwMode="auto">
          <a:xfrm>
            <a:off x="896178" y="5543114"/>
            <a:ext cx="8042276" cy="369332"/>
          </a:xfrm>
          <a:prstGeom prst="rect">
            <a:avLst/>
          </a:prstGeom>
          <a:noFill/>
          <a:ln w="9525">
            <a:noFill/>
            <a:miter lim="800000"/>
            <a:headEnd/>
            <a:tailEnd/>
          </a:ln>
        </p:spPr>
        <p:txBody>
          <a:bodyPr wrap="square" rtlCol="0">
            <a:spAutoFit/>
          </a:bodyPr>
          <a:lstStyle/>
          <a:p>
            <a:r>
              <a:rPr lang="en-TW">
                <a:latin typeface="Times New Roman" pitchFamily="18" charset="0"/>
                <a:cs typeface="Times New Roman" pitchFamily="18" charset="0"/>
              </a:rPr>
              <a:t>此時一般微擾公式</a:t>
            </a:r>
            <a:r>
              <a:rPr lang="en-GB" dirty="0" err="1">
                <a:latin typeface="Times New Roman" pitchFamily="18" charset="0"/>
                <a:cs typeface="Times New Roman" pitchFamily="18" charset="0"/>
              </a:rPr>
              <a:t>的分母為零，混雜是無限大</a:t>
            </a:r>
            <a:r>
              <a:rPr lang="en-GB" dirty="0">
                <a:latin typeface="Times New Roman" pitchFamily="18" charset="0"/>
                <a:cs typeface="Times New Roman" pitchFamily="18" charset="0"/>
              </a:rPr>
              <a:t>，</a:t>
            </a:r>
            <a:r>
              <a:rPr lang="en-TW">
                <a:latin typeface="Times New Roman" pitchFamily="18" charset="0"/>
                <a:cs typeface="Times New Roman" pitchFamily="18" charset="0"/>
              </a:rPr>
              <a:t>就不能用</a:t>
            </a:r>
            <a:r>
              <a:rPr lang="en-GB" dirty="0" err="1">
                <a:latin typeface="Times New Roman" pitchFamily="18" charset="0"/>
                <a:cs typeface="Times New Roman" pitchFamily="18" charset="0"/>
              </a:rPr>
              <a:t>了</a:t>
            </a:r>
            <a:r>
              <a:rPr lang="en-TW">
                <a:latin typeface="Times New Roman" pitchFamily="18" charset="0"/>
                <a:cs typeface="Times New Roman" pitchFamily="18" charset="0"/>
              </a:rPr>
              <a:t>。</a:t>
            </a:r>
            <a:endParaRPr lang="en-TW" dirty="0">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id="{CBB3956A-871C-2A60-7A31-5FADCB008751}"/>
              </a:ext>
            </a:extLst>
          </p:cNvPr>
          <p:cNvPicPr>
            <a:picLocks noChangeAspect="1"/>
          </p:cNvPicPr>
          <p:nvPr/>
        </p:nvPicPr>
        <p:blipFill>
          <a:blip r:embed="rId6"/>
          <a:stretch>
            <a:fillRect/>
          </a:stretch>
        </p:blipFill>
        <p:spPr>
          <a:xfrm>
            <a:off x="2893185" y="312462"/>
            <a:ext cx="2384042" cy="2137417"/>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72668EA-DC3D-AFF8-FA55-DE7621CB4D3B}"/>
                  </a:ext>
                </a:extLst>
              </p:cNvPr>
              <p:cNvSpPr txBox="1"/>
              <p:nvPr/>
            </p:nvSpPr>
            <p:spPr bwMode="auto">
              <a:xfrm>
                <a:off x="3980534" y="692077"/>
                <a:ext cx="253916" cy="404726"/>
              </a:xfrm>
              <a:prstGeom prst="rect">
                <a:avLst/>
              </a:prstGeom>
              <a:solidFill>
                <a:schemeClr val="bg1"/>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sz="1400" i="1" smtClean="0">
                              <a:latin typeface="Cambria Math" panose="02040503050406030204" pitchFamily="18" charset="0"/>
                              <a:ea typeface="Cambria Math" panose="02040503050406030204" pitchFamily="18" charset="0"/>
                            </a:rPr>
                          </m:ctrlPr>
                        </m:fPr>
                        <m:num>
                          <m:r>
                            <a:rPr lang="en-US" altLang="zh-TW" sz="1400" b="0" i="1" smtClean="0">
                              <a:latin typeface="Cambria Math" panose="02040503050406030204" pitchFamily="18" charset="0"/>
                              <a:ea typeface="Cambria Math" panose="02040503050406030204" pitchFamily="18" charset="0"/>
                            </a:rPr>
                            <m:t>2</m:t>
                          </m:r>
                          <m:r>
                            <a:rPr lang="en-US" altLang="zh-TW" sz="1400" i="1">
                              <a:latin typeface="Cambria Math" panose="02040503050406030204" pitchFamily="18" charset="0"/>
                              <a:ea typeface="Cambria Math" panose="02040503050406030204" pitchFamily="18" charset="0"/>
                            </a:rPr>
                            <m:t>𝜋</m:t>
                          </m:r>
                        </m:num>
                        <m:den>
                          <m:r>
                            <a:rPr lang="en-US" altLang="zh-TW" sz="1400" i="1">
                              <a:latin typeface="Cambria Math" panose="02040503050406030204" pitchFamily="18" charset="0"/>
                              <a:ea typeface="Cambria Math" panose="02040503050406030204" pitchFamily="18" charset="0"/>
                            </a:rPr>
                            <m:t>𝑎</m:t>
                          </m:r>
                        </m:den>
                      </m:f>
                    </m:oMath>
                  </m:oMathPara>
                </a14:m>
                <a:endParaRPr lang="en-TW" sz="1400" dirty="0">
                  <a:latin typeface="Times New Roman" pitchFamily="18" charset="0"/>
                  <a:cs typeface="Times New Roman" pitchFamily="18" charset="0"/>
                </a:endParaRPr>
              </a:p>
            </p:txBody>
          </p:sp>
        </mc:Choice>
        <mc:Fallback xmlns="">
          <p:sp>
            <p:nvSpPr>
              <p:cNvPr id="18" name="TextBox 17">
                <a:extLst>
                  <a:ext uri="{FF2B5EF4-FFF2-40B4-BE49-F238E27FC236}">
                    <a16:creationId xmlns:a16="http://schemas.microsoft.com/office/drawing/2014/main" id="{A72668EA-DC3D-AFF8-FA55-DE7621CB4D3B}"/>
                  </a:ext>
                </a:extLst>
              </p:cNvPr>
              <p:cNvSpPr txBox="1">
                <a:spLocks noRot="1" noChangeAspect="1" noMove="1" noResize="1" noEditPoints="1" noAdjustHandles="1" noChangeArrowheads="1" noChangeShapeType="1" noTextEdit="1"/>
              </p:cNvSpPr>
              <p:nvPr/>
            </p:nvSpPr>
            <p:spPr bwMode="auto">
              <a:xfrm>
                <a:off x="3980534" y="692077"/>
                <a:ext cx="253916" cy="404726"/>
              </a:xfrm>
              <a:prstGeom prst="rect">
                <a:avLst/>
              </a:prstGeom>
              <a:blipFill>
                <a:blip r:embed="rId9"/>
                <a:stretch>
                  <a:fillRect l="-14286" t="-3030" r="-9524" b="-9091"/>
                </a:stretch>
              </a:blipFill>
              <a:ln w="9525">
                <a:noFill/>
                <a:miter lim="800000"/>
                <a:headEnd/>
                <a:tailEnd/>
              </a:ln>
            </p:spPr>
            <p:txBody>
              <a:bodyPr/>
              <a:lstStyle/>
              <a:p>
                <a:r>
                  <a:rPr lang="en-US">
                    <a:noFill/>
                  </a:rPr>
                  <a:t> </a:t>
                </a:r>
              </a:p>
            </p:txBody>
          </p:sp>
        </mc:Fallback>
      </mc:AlternateContent>
      <p:sp>
        <p:nvSpPr>
          <p:cNvPr id="20" name="Rectangle 19">
            <a:extLst>
              <a:ext uri="{FF2B5EF4-FFF2-40B4-BE49-F238E27FC236}">
                <a16:creationId xmlns:a16="http://schemas.microsoft.com/office/drawing/2014/main" id="{70A41E2D-95E6-3090-D6FF-EA208BAB9569}"/>
              </a:ext>
            </a:extLst>
          </p:cNvPr>
          <p:cNvSpPr/>
          <p:nvPr/>
        </p:nvSpPr>
        <p:spPr>
          <a:xfrm>
            <a:off x="3342169" y="1147104"/>
            <a:ext cx="1504295" cy="240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21" name="Straight Arrow Connector 20">
            <a:extLst>
              <a:ext uri="{FF2B5EF4-FFF2-40B4-BE49-F238E27FC236}">
                <a16:creationId xmlns:a16="http://schemas.microsoft.com/office/drawing/2014/main" id="{B8BEC7D9-F688-8F0B-B454-AFE35E96A938}"/>
              </a:ext>
            </a:extLst>
          </p:cNvPr>
          <p:cNvCxnSpPr>
            <a:cxnSpLocks/>
          </p:cNvCxnSpPr>
          <p:nvPr/>
        </p:nvCxnSpPr>
        <p:spPr>
          <a:xfrm flipV="1">
            <a:off x="3342169" y="1319683"/>
            <a:ext cx="1596309" cy="5910"/>
          </a:xfrm>
          <a:prstGeom prst="straightConnector1">
            <a:avLst/>
          </a:prstGeom>
          <a:ln w="444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4B831BF-7E52-5A38-EDF8-72FBA6444B71}"/>
                  </a:ext>
                </a:extLst>
              </p:cNvPr>
              <p:cNvSpPr txBox="1"/>
              <p:nvPr/>
            </p:nvSpPr>
            <p:spPr bwMode="auto">
              <a:xfrm>
                <a:off x="5420411" y="1347338"/>
                <a:ext cx="3281333" cy="439351"/>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零階本徵值能量</a:t>
                </a:r>
                <a14:m>
                  <m:oMath xmlns:m="http://schemas.openxmlformats.org/officeDocument/2006/math">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oMath>
                </a14:m>
                <a:r>
                  <a:rPr lang="en-TW" dirty="0">
                    <a:latin typeface="Times New Roman" pitchFamily="18" charset="0"/>
                    <a:cs typeface="Times New Roman" pitchFamily="18" charset="0"/>
                  </a:rPr>
                  <a:t>對</a:t>
                </a:r>
                <a14:m>
                  <m:oMath xmlns:m="http://schemas.openxmlformats.org/officeDocument/2006/math">
                    <m:r>
                      <a:rPr lang="en-TW" i="1" dirty="0" smtClean="0">
                        <a:latin typeface="Cambria Math" panose="02040503050406030204" pitchFamily="18" charset="0"/>
                        <a:cs typeface="Times New Roman" pitchFamily="18" charset="0"/>
                      </a:rPr>
                      <m:t>𝑘</m:t>
                    </m:r>
                  </m:oMath>
                </a14:m>
                <a:r>
                  <a:rPr lang="en-TW" dirty="0">
                    <a:latin typeface="Times New Roman" pitchFamily="18" charset="0"/>
                    <a:cs typeface="Times New Roman" pitchFamily="18" charset="0"/>
                  </a:rPr>
                  <a:t>作圖</a:t>
                </a:r>
              </a:p>
            </p:txBody>
          </p:sp>
        </mc:Choice>
        <mc:Fallback xmlns="">
          <p:sp>
            <p:nvSpPr>
              <p:cNvPr id="3" name="TextBox 2">
                <a:extLst>
                  <a:ext uri="{FF2B5EF4-FFF2-40B4-BE49-F238E27FC236}">
                    <a16:creationId xmlns:a16="http://schemas.microsoft.com/office/drawing/2014/main" id="{B4B831BF-7E52-5A38-EDF8-72FBA6444B71}"/>
                  </a:ext>
                </a:extLst>
              </p:cNvPr>
              <p:cNvSpPr txBox="1">
                <a:spLocks noRot="1" noChangeAspect="1" noMove="1" noResize="1" noEditPoints="1" noAdjustHandles="1" noChangeArrowheads="1" noChangeShapeType="1" noTextEdit="1"/>
              </p:cNvSpPr>
              <p:nvPr/>
            </p:nvSpPr>
            <p:spPr bwMode="auto">
              <a:xfrm>
                <a:off x="5420411" y="1347338"/>
                <a:ext cx="3281333" cy="439351"/>
              </a:xfrm>
              <a:prstGeom prst="rect">
                <a:avLst/>
              </a:prstGeom>
              <a:blipFill>
                <a:blip r:embed="rId11"/>
                <a:stretch>
                  <a:fillRect l="-1544" b="-17143"/>
                </a:stretch>
              </a:blipFill>
              <a:ln w="9525">
                <a:noFill/>
                <a:miter lim="800000"/>
                <a:headEnd/>
                <a:tailEnd/>
              </a:ln>
            </p:spPr>
            <p:txBody>
              <a:bodyPr/>
              <a:lstStyle/>
              <a:p>
                <a:r>
                  <a:rPr lang="en-US">
                    <a:noFill/>
                  </a:rPr>
                  <a:t> </a:t>
                </a:r>
              </a:p>
            </p:txBody>
          </p:sp>
        </mc:Fallback>
      </mc:AlternateContent>
      <p:sp>
        <p:nvSpPr>
          <p:cNvPr id="13" name="TextBox 12">
            <a:extLst>
              <a:ext uri="{FF2B5EF4-FFF2-40B4-BE49-F238E27FC236}">
                <a16:creationId xmlns:a16="http://schemas.microsoft.com/office/drawing/2014/main" id="{91CDB546-8551-6CB5-0D4E-AB8883275F76}"/>
              </a:ext>
            </a:extLst>
          </p:cNvPr>
          <p:cNvSpPr txBox="1"/>
          <p:nvPr/>
        </p:nvSpPr>
        <p:spPr bwMode="auto">
          <a:xfrm>
            <a:off x="906162" y="3389818"/>
            <a:ext cx="7783645"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但這個簡併對微擾一般來說不重要，週期性位能不會混雜這兩個簡併的態</a:t>
            </a:r>
            <a:r>
              <a:rPr lang="en-US" dirty="0">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AC38420-8760-8E03-0B92-A7C82EE8488A}"/>
                  </a:ext>
                </a:extLst>
              </p:cNvPr>
              <p:cNvSpPr txBox="1"/>
              <p:nvPr/>
            </p:nvSpPr>
            <p:spPr bwMode="auto">
              <a:xfrm>
                <a:off x="897503" y="2961272"/>
                <a:ext cx="4866057" cy="378245"/>
              </a:xfrm>
              <a:prstGeom prst="rect">
                <a:avLst/>
              </a:prstGeom>
              <a:noFill/>
              <a:ln w="9525">
                <a:noFill/>
                <a:miter lim="800000"/>
                <a:headEnd/>
                <a:tailEnd/>
              </a:ln>
            </p:spPr>
            <p:txBody>
              <a:bodyPr wrap="square">
                <a:spAutoFit/>
              </a:bodyPr>
              <a:lstStyle/>
              <a:p>
                <a14:m>
                  <m:oMath xmlns:m="http://schemas.openxmlformats.org/officeDocument/2006/math">
                    <m:d>
                      <m:dPr>
                        <m:begChr m:val=""/>
                        <m:endChr m:val="⟩"/>
                        <m:ctrlPr>
                          <a:rPr lang="en-US" b="0" i="1" smtClean="0">
                            <a:latin typeface="Cambria Math" panose="02040503050406030204" pitchFamily="18" charset="0"/>
                            <a:cs typeface="Times New Roman" pitchFamily="18" charset="0"/>
                          </a:rPr>
                        </m:ctrlPr>
                      </m:dPr>
                      <m:e>
                        <m:d>
                          <m:dPr>
                            <m:begChr m:val="|"/>
                            <m:endChr m:val=""/>
                            <m:ctrlPr>
                              <a:rPr lang="en-US" b="0"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𝑘</m:t>
                            </m:r>
                          </m:e>
                        </m:d>
                      </m:e>
                    </m:d>
                    <m:r>
                      <a:rPr lang="en-US" i="1" smtClean="0">
                        <a:latin typeface="Cambria Math" panose="02040503050406030204" pitchFamily="18" charset="0"/>
                        <a:ea typeface="Cambria Math" panose="02040503050406030204" pitchFamily="18" charset="0"/>
                        <a:cs typeface="Times New Roman" pitchFamily="18" charset="0"/>
                      </a:rPr>
                      <m:t>~</m:t>
                    </m:r>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𝑖𝑘𝑥</m:t>
                        </m:r>
                      </m:sup>
                    </m:sSup>
                  </m:oMath>
                </a14:m>
                <a:r>
                  <a:rPr lang="en-US" dirty="0"/>
                  <a:t>與</a:t>
                </a:r>
                <a14:m>
                  <m:oMath xmlns:m="http://schemas.openxmlformats.org/officeDocument/2006/math">
                    <m:d>
                      <m:dPr>
                        <m:begChr m:val=""/>
                        <m:endChr m:val="⟩"/>
                        <m:ctrlPr>
                          <a:rPr lang="en-US" i="1">
                            <a:latin typeface="Cambria Math" panose="02040503050406030204" pitchFamily="18" charset="0"/>
                            <a:cs typeface="Times New Roman" pitchFamily="18" charset="0"/>
                          </a:rPr>
                        </m:ctrlPr>
                      </m:dPr>
                      <m:e>
                        <m:d>
                          <m:dPr>
                            <m:begChr m:val="|"/>
                            <m:endChr m:val=""/>
                            <m:ctrlPr>
                              <a:rPr lang="en-US" i="1">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m:t>
                            </m:r>
                            <m:r>
                              <a:rPr lang="en-US" i="1">
                                <a:latin typeface="Cambria Math" panose="02040503050406030204" pitchFamily="18" charset="0"/>
                                <a:cs typeface="Times New Roman" pitchFamily="18" charset="0"/>
                              </a:rPr>
                              <m:t>𝑘</m:t>
                            </m:r>
                          </m:e>
                        </m:d>
                      </m:e>
                    </m:d>
                    <m:r>
                      <a:rPr lang="en-US" i="1">
                        <a:latin typeface="Cambria Math" panose="02040503050406030204" pitchFamily="18" charset="0"/>
                        <a:ea typeface="Cambria Math" panose="02040503050406030204" pitchFamily="18" charset="0"/>
                        <a:cs typeface="Times New Roman" pitchFamily="18" charset="0"/>
                      </a:rPr>
                      <m:t>~</m:t>
                    </m:r>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𝑒</m:t>
                        </m:r>
                      </m:e>
                      <m:sup>
                        <m:r>
                          <a:rPr lang="en-US" i="1">
                            <a:latin typeface="Cambria Math" panose="02040503050406030204" pitchFamily="18" charset="0"/>
                            <a:cs typeface="Times New Roman" pitchFamily="18" charset="0"/>
                          </a:rPr>
                          <m:t>𝑖𝑘𝑥</m:t>
                        </m:r>
                      </m:sup>
                    </m:sSup>
                  </m:oMath>
                </a14:m>
                <a:r>
                  <a:rPr lang="en-US" dirty="0" err="1"/>
                  <a:t>簡併</a:t>
                </a:r>
                <a:r>
                  <a:rPr lang="en-US" dirty="0"/>
                  <a:t>！</a:t>
                </a:r>
              </a:p>
            </p:txBody>
          </p:sp>
        </mc:Choice>
        <mc:Fallback xmlns="">
          <p:sp>
            <p:nvSpPr>
              <p:cNvPr id="8" name="TextBox 7">
                <a:extLst>
                  <a:ext uri="{FF2B5EF4-FFF2-40B4-BE49-F238E27FC236}">
                    <a16:creationId xmlns:a16="http://schemas.microsoft.com/office/drawing/2014/main" id="{CAC38420-8760-8E03-0B92-A7C82EE8488A}"/>
                  </a:ext>
                </a:extLst>
              </p:cNvPr>
              <p:cNvSpPr txBox="1">
                <a:spLocks noRot="1" noChangeAspect="1" noMove="1" noResize="1" noEditPoints="1" noAdjustHandles="1" noChangeArrowheads="1" noChangeShapeType="1" noTextEdit="1"/>
              </p:cNvSpPr>
              <p:nvPr/>
            </p:nvSpPr>
            <p:spPr bwMode="auto">
              <a:xfrm>
                <a:off x="897503" y="2961272"/>
                <a:ext cx="4866057" cy="378245"/>
              </a:xfrm>
              <a:prstGeom prst="rect">
                <a:avLst/>
              </a:prstGeom>
              <a:blipFill>
                <a:blip r:embed="rId12"/>
                <a:stretch>
                  <a:fillRect l="-6510" t="-106452" b="-16129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文字方塊 6">
                <a:extLst>
                  <a:ext uri="{FF2B5EF4-FFF2-40B4-BE49-F238E27FC236}">
                    <a16:creationId xmlns:a16="http://schemas.microsoft.com/office/drawing/2014/main" id="{84182F75-6D7B-AEF9-3645-DC4C04A2EF8A}"/>
                  </a:ext>
                </a:extLst>
              </p:cNvPr>
              <p:cNvSpPr txBox="1"/>
              <p:nvPr/>
            </p:nvSpPr>
            <p:spPr bwMode="auto">
              <a:xfrm>
                <a:off x="5277227" y="3762248"/>
                <a:ext cx="3132085" cy="618631"/>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r>
                            <a:rPr lang="en-US" altLang="zh-TW" i="1">
                              <a:latin typeface="Cambria Math" panose="02040503050406030204" pitchFamily="18" charset="0"/>
                            </a:rPr>
                            <m:t>𝑞</m:t>
                          </m:r>
                        </m:e>
                        <m:e>
                          <m:r>
                            <a:rPr lang="en-US" altLang="zh-TW" i="1">
                              <a:latin typeface="Cambria Math" panose="02040503050406030204" pitchFamily="18" charset="0"/>
                            </a:rPr>
                            <m:t>𝑉</m:t>
                          </m:r>
                        </m:e>
                        <m:e>
                          <m:r>
                            <a:rPr lang="en-US" altLang="zh-TW" i="1">
                              <a:latin typeface="Cambria Math" panose="02040503050406030204" pitchFamily="18" charset="0"/>
                            </a:rPr>
                            <m:t>𝑘</m:t>
                          </m:r>
                        </m:e>
                      </m:d>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b="0" i="1" smtClean="0">
                              <a:latin typeface="Cambria Math" panose="02040503050406030204" pitchFamily="18" charset="0"/>
                            </a:rPr>
                            <m:t>1</m:t>
                          </m:r>
                        </m:sub>
                      </m:sSub>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𝛿</m:t>
                      </m:r>
                      <m:d>
                        <m:dPr>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r>
                            <a:rPr lang="en-US" altLang="zh-TW" i="1">
                              <a:latin typeface="Cambria Math" panose="02040503050406030204" pitchFamily="18" charset="0"/>
                            </a:rPr>
                            <m:t>𝑞</m:t>
                          </m:r>
                          <m:r>
                            <a:rPr lang="en-US" altLang="zh-TW" i="1">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oMath>
                  </m:oMathPara>
                </a14:m>
                <a:endParaRPr lang="zh-TW" altLang="en-US" sz="1800" dirty="0"/>
              </a:p>
            </p:txBody>
          </p:sp>
        </mc:Choice>
        <mc:Fallback xmlns="">
          <p:sp>
            <p:nvSpPr>
              <p:cNvPr id="15" name="文字方塊 6">
                <a:extLst>
                  <a:ext uri="{FF2B5EF4-FFF2-40B4-BE49-F238E27FC236}">
                    <a16:creationId xmlns:a16="http://schemas.microsoft.com/office/drawing/2014/main" id="{84182F75-6D7B-AEF9-3645-DC4C04A2EF8A}"/>
                  </a:ext>
                </a:extLst>
              </p:cNvPr>
              <p:cNvSpPr txBox="1">
                <a:spLocks noRot="1" noChangeAspect="1" noMove="1" noResize="1" noEditPoints="1" noAdjustHandles="1" noChangeArrowheads="1" noChangeShapeType="1" noTextEdit="1"/>
              </p:cNvSpPr>
              <p:nvPr/>
            </p:nvSpPr>
            <p:spPr bwMode="auto">
              <a:xfrm>
                <a:off x="5277227" y="3762248"/>
                <a:ext cx="3132085" cy="618631"/>
              </a:xfrm>
              <a:prstGeom prst="rect">
                <a:avLst/>
              </a:prstGeom>
              <a:blipFill>
                <a:blip r:embed="rId1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5763C0EA-B70B-B522-49E3-4F24BCE08B18}"/>
                  </a:ext>
                </a:extLst>
              </p:cNvPr>
              <p:cNvSpPr txBox="1"/>
              <p:nvPr/>
            </p:nvSpPr>
            <p:spPr bwMode="auto">
              <a:xfrm>
                <a:off x="3157559" y="4460244"/>
                <a:ext cx="1424532" cy="582660"/>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b="0" i="1"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oMath>
                  </m:oMathPara>
                </a14:m>
                <a:endParaRPr lang="en-US" dirty="0"/>
              </a:p>
            </p:txBody>
          </p:sp>
        </mc:Choice>
        <mc:Fallback xmlns="">
          <p:sp>
            <p:nvSpPr>
              <p:cNvPr id="23" name="TextBox 22">
                <a:extLst>
                  <a:ext uri="{FF2B5EF4-FFF2-40B4-BE49-F238E27FC236}">
                    <a16:creationId xmlns:a16="http://schemas.microsoft.com/office/drawing/2014/main" id="{5763C0EA-B70B-B522-49E3-4F24BCE08B18}"/>
                  </a:ext>
                </a:extLst>
              </p:cNvPr>
              <p:cNvSpPr txBox="1">
                <a:spLocks noRot="1" noChangeAspect="1" noMove="1" noResize="1" noEditPoints="1" noAdjustHandles="1" noChangeArrowheads="1" noChangeShapeType="1" noTextEdit="1"/>
              </p:cNvSpPr>
              <p:nvPr/>
            </p:nvSpPr>
            <p:spPr bwMode="auto">
              <a:xfrm>
                <a:off x="3157559" y="4460244"/>
                <a:ext cx="1424532" cy="582660"/>
              </a:xfrm>
              <a:prstGeom prst="rect">
                <a:avLst/>
              </a:prstGeom>
              <a:blipFill>
                <a:blip r:embed="rId16"/>
                <a:stretch>
                  <a:fillRect b="-2174"/>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2D9DA6C-69DD-74BC-F447-8B60AD18F0C3}"/>
                  </a:ext>
                </a:extLst>
              </p:cNvPr>
              <p:cNvSpPr txBox="1"/>
              <p:nvPr/>
            </p:nvSpPr>
            <p:spPr bwMode="auto">
              <a:xfrm>
                <a:off x="4846465" y="4513547"/>
                <a:ext cx="2033755" cy="458331"/>
              </a:xfrm>
              <a:prstGeom prst="rect">
                <a:avLst/>
              </a:prstGeom>
              <a:solidFill>
                <a:srgbClr val="FFFF99"/>
              </a:solidFill>
              <a:ln w="9525">
                <a:noFill/>
                <a:miter lim="800000"/>
                <a:headEnd/>
                <a:tailEnd/>
              </a:ln>
            </p:spPr>
            <p:txBody>
              <a:bodyPr wrap="square">
                <a:spAutoFit/>
              </a:bodyPr>
              <a:lstStyle/>
              <a:p>
                <a14:m>
                  <m:oMath xmlns:m="http://schemas.openxmlformats.org/officeDocument/2006/math">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b="0" i="1" smtClean="0">
                            <a:latin typeface="Cambria Math" panose="02040503050406030204" pitchFamily="18" charset="0"/>
                            <a:cs typeface="Times New Roman" pitchFamily="18" charset="0"/>
                          </a:rPr>
                          <m:t>𝑥</m:t>
                        </m:r>
                      </m:sup>
                    </m:sSup>
                  </m:oMath>
                </a14:m>
                <a:r>
                  <a:rPr lang="en-US" dirty="0"/>
                  <a:t>與</a:t>
                </a:r>
                <a14:m>
                  <m:oMath xmlns:m="http://schemas.openxmlformats.org/officeDocument/2006/math">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𝑒</m:t>
                        </m:r>
                      </m:e>
                      <m:sup>
                        <m:r>
                          <a:rPr lang="en-US" i="1">
                            <a:latin typeface="Cambria Math" panose="02040503050406030204" pitchFamily="18" charset="0"/>
                            <a:cs typeface="Times New Roman" pitchFamily="18" charset="0"/>
                          </a:rPr>
                          <m:t>𝑖</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i="1">
                            <a:latin typeface="Cambria Math" panose="02040503050406030204" pitchFamily="18" charset="0"/>
                            <a:cs typeface="Times New Roman" pitchFamily="18" charset="0"/>
                          </a:rPr>
                          <m:t>𝑥</m:t>
                        </m:r>
                      </m:sup>
                    </m:sSup>
                  </m:oMath>
                </a14:m>
                <a:r>
                  <a:rPr lang="en-US" dirty="0"/>
                  <a:t>簡併！</a:t>
                </a:r>
              </a:p>
            </p:txBody>
          </p:sp>
        </mc:Choice>
        <mc:Fallback xmlns="">
          <p:sp>
            <p:nvSpPr>
              <p:cNvPr id="6" name="TextBox 5">
                <a:extLst>
                  <a:ext uri="{FF2B5EF4-FFF2-40B4-BE49-F238E27FC236}">
                    <a16:creationId xmlns:a16="http://schemas.microsoft.com/office/drawing/2014/main" id="{12D9DA6C-69DD-74BC-F447-8B60AD18F0C3}"/>
                  </a:ext>
                </a:extLst>
              </p:cNvPr>
              <p:cNvSpPr txBox="1">
                <a:spLocks noRot="1" noChangeAspect="1" noMove="1" noResize="1" noEditPoints="1" noAdjustHandles="1" noChangeArrowheads="1" noChangeShapeType="1" noTextEdit="1"/>
              </p:cNvSpPr>
              <p:nvPr/>
            </p:nvSpPr>
            <p:spPr bwMode="auto">
              <a:xfrm>
                <a:off x="4846465" y="4513547"/>
                <a:ext cx="2033755" cy="458331"/>
              </a:xfrm>
              <a:prstGeom prst="rect">
                <a:avLst/>
              </a:prstGeom>
              <a:blipFill>
                <a:blip r:embed="rId17"/>
                <a:stretch>
                  <a:fillRect r="-1863" b="-18919"/>
                </a:stretch>
              </a:blipFill>
              <a:ln w="9525">
                <a:noFill/>
                <a:miter lim="800000"/>
                <a:headEnd/>
                <a:tailEnd/>
              </a:ln>
            </p:spPr>
            <p:txBody>
              <a:bodyPr/>
              <a:lstStyle/>
              <a:p>
                <a:r>
                  <a:rPr lang="en-US">
                    <a:noFill/>
                  </a:rPr>
                  <a:t> </a:t>
                </a:r>
              </a:p>
            </p:txBody>
          </p:sp>
        </mc:Fallback>
      </mc:AlternateContent>
      <p:sp>
        <p:nvSpPr>
          <p:cNvPr id="19" name="TextBox 18">
            <a:extLst>
              <a:ext uri="{FF2B5EF4-FFF2-40B4-BE49-F238E27FC236}">
                <a16:creationId xmlns:a16="http://schemas.microsoft.com/office/drawing/2014/main" id="{1637304F-CFCC-8F9B-FBB2-10CFA8725431}"/>
              </a:ext>
            </a:extLst>
          </p:cNvPr>
          <p:cNvSpPr txBox="1"/>
          <p:nvPr/>
        </p:nvSpPr>
        <p:spPr bwMode="auto">
          <a:xfrm>
            <a:off x="896178" y="4558292"/>
            <a:ext cx="2475792"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但如果</a:t>
            </a:r>
            <a:endParaRPr lang="en-TW"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41BEBFB-B01B-A456-578B-EEA56DFB60A0}"/>
                  </a:ext>
                </a:extLst>
              </p:cNvPr>
              <p:cNvSpPr txBox="1"/>
              <p:nvPr/>
            </p:nvSpPr>
            <p:spPr bwMode="auto">
              <a:xfrm>
                <a:off x="872844" y="5049844"/>
                <a:ext cx="7783645" cy="485518"/>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週期性位能會混雜這兩個簡併的態，因為</a:t>
                </a:r>
                <a14:m>
                  <m:oMath xmlns:m="http://schemas.openxmlformats.org/officeDocument/2006/math">
                    <m:r>
                      <a:rPr lang="en-TW" i="1" dirty="0" smtClean="0">
                        <a:latin typeface="Cambria Math" panose="02040503050406030204" pitchFamily="18" charset="0"/>
                        <a:cs typeface="Times New Roman" pitchFamily="18" charset="0"/>
                      </a:rPr>
                      <m:t>𝑘</m:t>
                    </m:r>
                  </m:oMath>
                </a14:m>
                <a:r>
                  <a:rPr lang="en-GB" dirty="0">
                    <a:latin typeface="Times New Roman" pitchFamily="18" charset="0"/>
                    <a:cs typeface="Times New Roman" pitchFamily="18" charset="0"/>
                  </a:rPr>
                  <a:t>恰好</a:t>
                </a:r>
                <a:r>
                  <a:rPr lang="en-TW" dirty="0">
                    <a:latin typeface="Times New Roman" pitchFamily="18" charset="0"/>
                    <a:cs typeface="Times New Roman" pitchFamily="18" charset="0"/>
                  </a:rPr>
                  <a:t>相差</a:t>
                </a:r>
                <a14:m>
                  <m:oMath xmlns:m="http://schemas.openxmlformats.org/officeDocument/2006/math">
                    <m:f>
                      <m:fPr>
                        <m:ctrlPr>
                          <a:rPr lang="en-US" altLang="zh-TW" i="1">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altLang="zh-TW" i="1">
                        <a:latin typeface="Cambria Math" panose="02040503050406030204" pitchFamily="18" charset="0"/>
                        <a:ea typeface="Cambria Math" panose="02040503050406030204" pitchFamily="18" charset="0"/>
                      </a:rPr>
                      <m:t> </m:t>
                    </m:r>
                  </m:oMath>
                </a14:m>
                <a:r>
                  <a:rPr lang="en-US" dirty="0">
                    <a:latin typeface="Times New Roman" pitchFamily="18" charset="0"/>
                    <a:cs typeface="Times New Roman" pitchFamily="18" charset="0"/>
                  </a:rPr>
                  <a:t>。</a:t>
                </a:r>
              </a:p>
            </p:txBody>
          </p:sp>
        </mc:Choice>
        <mc:Fallback xmlns="">
          <p:sp>
            <p:nvSpPr>
              <p:cNvPr id="24" name="TextBox 23">
                <a:extLst>
                  <a:ext uri="{FF2B5EF4-FFF2-40B4-BE49-F238E27FC236}">
                    <a16:creationId xmlns:a16="http://schemas.microsoft.com/office/drawing/2014/main" id="{941BEBFB-B01B-A456-578B-EEA56DFB60A0}"/>
                  </a:ext>
                </a:extLst>
              </p:cNvPr>
              <p:cNvSpPr txBox="1">
                <a:spLocks noRot="1" noChangeAspect="1" noMove="1" noResize="1" noEditPoints="1" noAdjustHandles="1" noChangeArrowheads="1" noChangeShapeType="1" noTextEdit="1"/>
              </p:cNvSpPr>
              <p:nvPr/>
            </p:nvSpPr>
            <p:spPr bwMode="auto">
              <a:xfrm>
                <a:off x="872844" y="5049844"/>
                <a:ext cx="7783645" cy="485518"/>
              </a:xfrm>
              <a:prstGeom prst="rect">
                <a:avLst/>
              </a:prstGeom>
              <a:blipFill>
                <a:blip r:embed="rId18"/>
                <a:stretch>
                  <a:fillRect l="-651" b="-5128"/>
                </a:stretch>
              </a:blipFill>
              <a:ln w="9525">
                <a:noFill/>
                <a:miter lim="800000"/>
                <a:headEnd/>
                <a:tailEnd/>
              </a:ln>
            </p:spPr>
            <p:txBody>
              <a:bodyPr/>
              <a:lstStyle/>
              <a:p>
                <a:r>
                  <a:rPr lang="en-US">
                    <a:noFill/>
                  </a:rPr>
                  <a:t> </a:t>
                </a:r>
              </a:p>
            </p:txBody>
          </p:sp>
        </mc:Fallback>
      </mc:AlternateContent>
      <p:sp>
        <p:nvSpPr>
          <p:cNvPr id="25" name="TextBox 24">
            <a:extLst>
              <a:ext uri="{FF2B5EF4-FFF2-40B4-BE49-F238E27FC236}">
                <a16:creationId xmlns:a16="http://schemas.microsoft.com/office/drawing/2014/main" id="{E94D0173-A5F1-751C-284A-4B0CA28D0625}"/>
              </a:ext>
            </a:extLst>
          </p:cNvPr>
          <p:cNvSpPr txBox="1"/>
          <p:nvPr/>
        </p:nvSpPr>
        <p:spPr bwMode="auto">
          <a:xfrm>
            <a:off x="896178" y="5997629"/>
            <a:ext cx="6310699"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這又是兩個簡併態會被微擾所混雜的例子</a:t>
            </a:r>
            <a:r>
              <a:rPr lang="en-US" dirty="0">
                <a:latin typeface="Times New Roman" pitchFamily="18" charset="0"/>
                <a:cs typeface="Times New Roman" pitchFamily="18" charset="0"/>
              </a:rPr>
              <a:t>！</a:t>
            </a:r>
          </a:p>
        </p:txBody>
      </p:sp>
      <p:cxnSp>
        <p:nvCxnSpPr>
          <p:cNvPr id="2" name="Straight Arrow Connector 1">
            <a:extLst>
              <a:ext uri="{FF2B5EF4-FFF2-40B4-BE49-F238E27FC236}">
                <a16:creationId xmlns:a16="http://schemas.microsoft.com/office/drawing/2014/main" id="{3F902872-0901-3EC0-AB54-85A2A38CCEBD}"/>
              </a:ext>
            </a:extLst>
          </p:cNvPr>
          <p:cNvCxnSpPr>
            <a:cxnSpLocks/>
          </p:cNvCxnSpPr>
          <p:nvPr/>
        </p:nvCxnSpPr>
        <p:spPr>
          <a:xfrm flipV="1">
            <a:off x="3563888" y="1706926"/>
            <a:ext cx="1200778" cy="5910"/>
          </a:xfrm>
          <a:prstGeom prst="straightConnector1">
            <a:avLst/>
          </a:prstGeom>
          <a:ln w="22225">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426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p:bldP spid="18" grpId="0" animBg="1"/>
      <p:bldP spid="23" grpId="0" animBg="1"/>
      <p:bldP spid="6" grpId="0" animBg="1"/>
      <p:bldP spid="19" grpId="0"/>
      <p:bldP spid="24" grpId="0"/>
      <p:bldP spid="25" grpId="0"/>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42B7A6-33E3-639B-DC18-542D56C88536}"/>
              </a:ext>
            </a:extLst>
          </p:cNvPr>
          <p:cNvPicPr>
            <a:picLocks noChangeAspect="1"/>
          </p:cNvPicPr>
          <p:nvPr/>
        </p:nvPicPr>
        <p:blipFill>
          <a:blip r:embed="rId2"/>
          <a:stretch>
            <a:fillRect/>
          </a:stretch>
        </p:blipFill>
        <p:spPr>
          <a:xfrm>
            <a:off x="5787710" y="1388385"/>
            <a:ext cx="2751048" cy="2466457"/>
          </a:xfrm>
          <a:prstGeom prst="rect">
            <a:avLst/>
          </a:prstGeom>
        </p:spPr>
      </p:pic>
      <mc:AlternateContent xmlns:mc="http://schemas.openxmlformats.org/markup-compatibility/2006" xmlns:a14="http://schemas.microsoft.com/office/drawing/2010/main">
        <mc:Choice Requires="a14">
          <p:sp>
            <p:nvSpPr>
              <p:cNvPr id="12" name="文字方塊 29">
                <a:extLst>
                  <a:ext uri="{FF2B5EF4-FFF2-40B4-BE49-F238E27FC236}">
                    <a16:creationId xmlns:a16="http://schemas.microsoft.com/office/drawing/2014/main" id="{E4345433-150E-5AB0-43FA-4A4AF6E86A20}"/>
                  </a:ext>
                </a:extLst>
              </p:cNvPr>
              <p:cNvSpPr txBox="1"/>
              <p:nvPr/>
            </p:nvSpPr>
            <p:spPr bwMode="auto">
              <a:xfrm>
                <a:off x="546519" y="1124533"/>
                <a:ext cx="4411024" cy="97039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f>
                        <m:fPr>
                          <m:ctrlPr>
                            <a:rPr lang="en-US" altLang="zh-TW" i="1">
                              <a:latin typeface="Cambria Math" panose="02040503050406030204" pitchFamily="18" charset="0"/>
                              <a:ea typeface="Cambria Math"/>
                            </a:rPr>
                          </m:ctrlPr>
                        </m:fPr>
                        <m:num>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𝑞</m:t>
                                  </m:r>
                                </m:e>
                              </m:d>
                            </m:e>
                          </m:d>
                          <m:r>
                            <a:rPr lang="en-US" altLang="zh-TW" i="1">
                              <a:latin typeface="Cambria Math" panose="02040503050406030204" pitchFamily="18" charset="0"/>
                              <a:ea typeface="Cambria Math" panose="02040503050406030204" pitchFamily="18" charset="0"/>
                            </a:rPr>
                            <m:t>𝑉</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e>
                              </m:d>
                            </m:e>
                          </m:d>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𝑞</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𝑞</m:t>
                              </m:r>
                            </m:e>
                          </m:d>
                        </m:e>
                      </m:d>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𝛿</m:t>
                          </m:r>
                          <m:d>
                            <m:dPr>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r>
                                <a:rPr lang="en-US" altLang="zh-TW" i="1">
                                  <a:latin typeface="Cambria Math" panose="02040503050406030204" pitchFamily="18" charset="0"/>
                                </a:rPr>
                                <m:t>𝑞</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𝑞</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𝑞</m:t>
                              </m:r>
                            </m:e>
                          </m:d>
                        </m:e>
                      </m:d>
                    </m:oMath>
                  </m:oMathPara>
                </a14:m>
                <a:endParaRPr lang="zh-TW" altLang="en-US" dirty="0"/>
              </a:p>
            </p:txBody>
          </p:sp>
        </mc:Choice>
        <mc:Fallback xmlns="">
          <p:sp>
            <p:nvSpPr>
              <p:cNvPr id="12" name="文字方塊 29">
                <a:extLst>
                  <a:ext uri="{FF2B5EF4-FFF2-40B4-BE49-F238E27FC236}">
                    <a16:creationId xmlns:a16="http://schemas.microsoft.com/office/drawing/2014/main" id="{E4345433-150E-5AB0-43FA-4A4AF6E86A20}"/>
                  </a:ext>
                </a:extLst>
              </p:cNvPr>
              <p:cNvSpPr txBox="1">
                <a:spLocks noRot="1" noChangeAspect="1" noMove="1" noResize="1" noEditPoints="1" noAdjustHandles="1" noChangeArrowheads="1" noChangeShapeType="1" noTextEdit="1"/>
              </p:cNvSpPr>
              <p:nvPr/>
            </p:nvSpPr>
            <p:spPr bwMode="auto">
              <a:xfrm>
                <a:off x="546519" y="1124533"/>
                <a:ext cx="4411024" cy="970394"/>
              </a:xfrm>
              <a:prstGeom prst="rect">
                <a:avLst/>
              </a:prstGeom>
              <a:blipFill>
                <a:blip r:embed="rId3"/>
                <a:stretch>
                  <a:fillRect t="-26923" r="-1149" b="-3589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文字方塊 29">
                <a:extLst>
                  <a:ext uri="{FF2B5EF4-FFF2-40B4-BE49-F238E27FC236}">
                    <a16:creationId xmlns:a16="http://schemas.microsoft.com/office/drawing/2014/main" id="{C44AEE76-A529-C071-1921-1D3B2658CD5C}"/>
                  </a:ext>
                </a:extLst>
              </p:cNvPr>
              <p:cNvSpPr txBox="1"/>
              <p:nvPr/>
            </p:nvSpPr>
            <p:spPr bwMode="auto">
              <a:xfrm>
                <a:off x="560598" y="2992872"/>
                <a:ext cx="2657330" cy="950453"/>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ea typeface="Cambria Math"/>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b="0" i="1" smtClean="0">
                                  <a:latin typeface="Cambria Math" panose="02040503050406030204" pitchFamily="18" charset="0"/>
                                </a:rPr>
                                <m:t>1</m:t>
                              </m:r>
                            </m:sub>
                          </m:sSub>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oMath>
                  </m:oMathPara>
                </a14:m>
                <a:endParaRPr lang="zh-TW" altLang="en-US" dirty="0"/>
              </a:p>
            </p:txBody>
          </p:sp>
        </mc:Choice>
        <mc:Fallback xmlns="">
          <p:sp>
            <p:nvSpPr>
              <p:cNvPr id="16" name="文字方塊 29">
                <a:extLst>
                  <a:ext uri="{FF2B5EF4-FFF2-40B4-BE49-F238E27FC236}">
                    <a16:creationId xmlns:a16="http://schemas.microsoft.com/office/drawing/2014/main" id="{C44AEE76-A529-C071-1921-1D3B2658CD5C}"/>
                  </a:ext>
                </a:extLst>
              </p:cNvPr>
              <p:cNvSpPr txBox="1">
                <a:spLocks noRot="1" noChangeAspect="1" noMove="1" noResize="1" noEditPoints="1" noAdjustHandles="1" noChangeArrowheads="1" noChangeShapeType="1" noTextEdit="1"/>
              </p:cNvSpPr>
              <p:nvPr/>
            </p:nvSpPr>
            <p:spPr bwMode="auto">
              <a:xfrm>
                <a:off x="560598" y="2992872"/>
                <a:ext cx="2657330" cy="950453"/>
              </a:xfrm>
              <a:prstGeom prst="rect">
                <a:avLst/>
              </a:prstGeom>
              <a:blipFill>
                <a:blip r:embed="rId4"/>
                <a:stretch>
                  <a:fillRect t="-106579" r="-24286" b="-12631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B6E0BB7-9819-1355-5CFA-C1984B748BAE}"/>
                  </a:ext>
                </a:extLst>
              </p:cNvPr>
              <p:cNvSpPr txBox="1"/>
              <p:nvPr/>
            </p:nvSpPr>
            <p:spPr bwMode="auto">
              <a:xfrm>
                <a:off x="512515" y="5310541"/>
                <a:ext cx="8617850" cy="572144"/>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但在</a:t>
                </a:r>
                <a14:m>
                  <m:oMath xmlns:m="http://schemas.openxmlformats.org/officeDocument/2006/math">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altLang="zh-TW" i="1">
                        <a:latin typeface="Cambria Math" panose="02040503050406030204" pitchFamily="18" charset="0"/>
                        <a:ea typeface="Cambria Math" panose="02040503050406030204" pitchFamily="18" charset="0"/>
                      </a:rPr>
                      <m:t> </m:t>
                    </m:r>
                  </m:oMath>
                </a14:m>
                <a:r>
                  <a:rPr lang="en-TW" dirty="0">
                    <a:latin typeface="Times New Roman" pitchFamily="18" charset="0"/>
                    <a:cs typeface="Times New Roman" pitchFamily="18" charset="0"/>
                  </a:rPr>
                  <a:t>，</a:t>
                </a:r>
                <a14:m>
                  <m:oMath xmlns:m="http://schemas.openxmlformats.org/officeDocument/2006/math">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oMath>
                </a14:m>
                <a:r>
                  <a:rPr lang="en-TW" dirty="0">
                    <a:latin typeface="Times New Roman" pitchFamily="18" charset="0"/>
                    <a:cs typeface="Times New Roman" pitchFamily="18" charset="0"/>
                  </a:rPr>
                  <a:t>，</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e>
                        </m:d>
                      </m:e>
                    </m:d>
                    <m:r>
                      <a:rPr lang="zh-TW" altLang="en-US" i="1">
                        <a:latin typeface="Cambria Math" panose="02040503050406030204" pitchFamily="18" charset="0"/>
                      </a:rPr>
                      <m:t>與</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i="1">
                        <a:latin typeface="Cambria Math" panose="02040503050406030204" pitchFamily="18" charset="0"/>
                        <a:ea typeface="Cambria Math" panose="02040503050406030204" pitchFamily="18" charset="0"/>
                      </a:rPr>
                      <m:t> </m:t>
                    </m:r>
                  </m:oMath>
                </a14:m>
                <a:r>
                  <a:rPr lang="en-TW" dirty="0">
                    <a:latin typeface="Times New Roman" pitchFamily="18" charset="0"/>
                    <a:cs typeface="Times New Roman" pitchFamily="18" charset="0"/>
                  </a:rPr>
                  <a:t>這兩個態能量相等，處於簡併。</a:t>
                </a:r>
              </a:p>
            </p:txBody>
          </p:sp>
        </mc:Choice>
        <mc:Fallback xmlns="">
          <p:sp>
            <p:nvSpPr>
              <p:cNvPr id="20" name="TextBox 19">
                <a:extLst>
                  <a:ext uri="{FF2B5EF4-FFF2-40B4-BE49-F238E27FC236}">
                    <a16:creationId xmlns:a16="http://schemas.microsoft.com/office/drawing/2014/main" id="{2B6E0BB7-9819-1355-5CFA-C1984B748BAE}"/>
                  </a:ext>
                </a:extLst>
              </p:cNvPr>
              <p:cNvSpPr txBox="1">
                <a:spLocks noRot="1" noChangeAspect="1" noMove="1" noResize="1" noEditPoints="1" noAdjustHandles="1" noChangeArrowheads="1" noChangeShapeType="1" noTextEdit="1"/>
              </p:cNvSpPr>
              <p:nvPr/>
            </p:nvSpPr>
            <p:spPr bwMode="auto">
              <a:xfrm>
                <a:off x="512515" y="5310541"/>
                <a:ext cx="8617850" cy="572144"/>
              </a:xfrm>
              <a:prstGeom prst="rect">
                <a:avLst/>
              </a:prstGeom>
              <a:blipFill>
                <a:blip r:embed="rId5"/>
                <a:stretch>
                  <a:fillRect l="-588" t="-178261" b="-256522"/>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29">
                <a:extLst>
                  <a:ext uri="{FF2B5EF4-FFF2-40B4-BE49-F238E27FC236}">
                    <a16:creationId xmlns:a16="http://schemas.microsoft.com/office/drawing/2014/main" id="{C9C4251B-EEB3-CEF7-47C4-4F46BA2AA4D1}"/>
                  </a:ext>
                </a:extLst>
              </p:cNvPr>
              <p:cNvSpPr txBox="1"/>
              <p:nvPr/>
            </p:nvSpPr>
            <p:spPr bwMode="auto">
              <a:xfrm>
                <a:off x="512515" y="3915319"/>
                <a:ext cx="8350175" cy="572144"/>
              </a:xfrm>
              <a:prstGeom prst="rect">
                <a:avLst/>
              </a:prstGeom>
              <a:noFill/>
              <a:ln>
                <a:noFill/>
              </a:ln>
            </p:spPr>
            <p:txBody>
              <a:bodyPr wrap="square" rtlCol="0">
                <a:spAutoFit/>
              </a:bodyPr>
              <a:lstStyle/>
              <a:p>
                <a:pPr eaLnBrk="1" hangingPunct="1">
                  <a:spcBef>
                    <a:spcPct val="50000"/>
                  </a:spcBef>
                </a:pPr>
                <a:r>
                  <a:rPr lang="zh-TW" altLang="en-US" dirty="0"/>
                  <a:t>這是</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oMath>
                </a14:m>
                <a:r>
                  <a:rPr lang="zh-TW" altLang="en-US" dirty="0"/>
                  <a:t>在</a:t>
                </a:r>
                <a:r>
                  <a:rPr lang="en-TW" dirty="0">
                    <a:latin typeface="Times New Roman" pitchFamily="18" charset="0"/>
                    <a:cs typeface="Times New Roman" pitchFamily="18" charset="0"/>
                  </a:rPr>
                  <a:t>微擾後的</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𝑘</m:t>
                            </m:r>
                          </m:e>
                        </m:d>
                      </m:e>
                    </m:d>
                  </m:oMath>
                </a14:m>
                <a:r>
                  <a:rPr lang="zh-TW" altLang="en-US" dirty="0"/>
                  <a:t>中佔的分量，</a:t>
                </a:r>
                <a:r>
                  <a:rPr lang="en-TW" dirty="0">
                    <a:latin typeface="Times New Roman" pitchFamily="18" charset="0"/>
                    <a:cs typeface="Times New Roman" pitchFamily="18" charset="0"/>
                  </a:rPr>
                  <a:t>稱為混雜或混合mixing。</a:t>
                </a:r>
                <a:r>
                  <a:rPr lang="en-GB" dirty="0" err="1">
                    <a:latin typeface="Times New Roman" pitchFamily="18" charset="0"/>
                    <a:cs typeface="Times New Roman" pitchFamily="18" charset="0"/>
                  </a:rPr>
                  <a:t>一般不大</a:t>
                </a:r>
                <a:r>
                  <a:rPr lang="en-GB" dirty="0">
                    <a:latin typeface="Times New Roman" pitchFamily="18" charset="0"/>
                    <a:cs typeface="Times New Roman" pitchFamily="18" charset="0"/>
                  </a:rPr>
                  <a:t>。</a:t>
                </a:r>
                <a:endParaRPr lang="zh-TW" altLang="en-US" dirty="0"/>
              </a:p>
            </p:txBody>
          </p:sp>
        </mc:Choice>
        <mc:Fallback xmlns="">
          <p:sp>
            <p:nvSpPr>
              <p:cNvPr id="5" name="文字方塊 29">
                <a:extLst>
                  <a:ext uri="{FF2B5EF4-FFF2-40B4-BE49-F238E27FC236}">
                    <a16:creationId xmlns:a16="http://schemas.microsoft.com/office/drawing/2014/main" id="{C9C4251B-EEB3-CEF7-47C4-4F46BA2AA4D1}"/>
                  </a:ext>
                </a:extLst>
              </p:cNvPr>
              <p:cNvSpPr txBox="1">
                <a:spLocks noRot="1" noChangeAspect="1" noMove="1" noResize="1" noEditPoints="1" noAdjustHandles="1" noChangeArrowheads="1" noChangeShapeType="1" noTextEdit="1"/>
              </p:cNvSpPr>
              <p:nvPr/>
            </p:nvSpPr>
            <p:spPr bwMode="auto">
              <a:xfrm>
                <a:off x="512515" y="3915319"/>
                <a:ext cx="8350175" cy="572144"/>
              </a:xfrm>
              <a:prstGeom prst="rect">
                <a:avLst/>
              </a:prstGeom>
              <a:blipFill>
                <a:blip r:embed="rId6"/>
                <a:stretch>
                  <a:fillRect l="-2584" t="-178261" b="-25869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217FD55-99A1-D297-D64D-C46F8F5888A4}"/>
                  </a:ext>
                </a:extLst>
              </p:cNvPr>
              <p:cNvSpPr txBox="1"/>
              <p:nvPr/>
            </p:nvSpPr>
            <p:spPr bwMode="auto">
              <a:xfrm>
                <a:off x="526150" y="4458760"/>
                <a:ext cx="8617850" cy="485518"/>
              </a:xfrm>
              <a:prstGeom prst="rect">
                <a:avLst/>
              </a:prstGeom>
              <a:noFill/>
              <a:ln w="9525">
                <a:noFill/>
                <a:miter lim="800000"/>
                <a:headEnd/>
                <a:tailEnd/>
              </a:ln>
            </p:spPr>
            <p:txBody>
              <a:bodyPr wrap="square" rtlCol="0">
                <a:spAutoFit/>
              </a:bodyPr>
              <a:lstStyle/>
              <a:p>
                <a:r>
                  <a:rPr lang="en-TW" dirty="0">
                    <a:solidFill>
                      <a:schemeClr val="tx1"/>
                    </a:solidFill>
                    <a:latin typeface="Times New Roman" pitchFamily="18" charset="0"/>
                    <a:cs typeface="Times New Roman" pitchFamily="18" charset="0"/>
                  </a:rPr>
                  <a:t>週期性位能會混雜</a:t>
                </a:r>
                <a14:m>
                  <m:oMath xmlns:m="http://schemas.openxmlformats.org/officeDocument/2006/math">
                    <m:r>
                      <a:rPr lang="en-TW" i="1" dirty="0" smtClean="0">
                        <a:solidFill>
                          <a:schemeClr val="tx1"/>
                        </a:solidFill>
                        <a:latin typeface="Cambria Math" panose="02040503050406030204" pitchFamily="18" charset="0"/>
                        <a:cs typeface="Times New Roman" pitchFamily="18" charset="0"/>
                      </a:rPr>
                      <m:t>𝑘</m:t>
                    </m:r>
                  </m:oMath>
                </a14:m>
                <a:r>
                  <a:rPr lang="en-TW" dirty="0">
                    <a:solidFill>
                      <a:schemeClr val="tx1"/>
                    </a:solidFill>
                    <a:latin typeface="Times New Roman" pitchFamily="18" charset="0"/>
                    <a:cs typeface="Times New Roman" pitchFamily="18" charset="0"/>
                  </a:rPr>
                  <a:t>相差</a:t>
                </a:r>
                <a14:m>
                  <m:oMath xmlns:m="http://schemas.openxmlformats.org/officeDocument/2006/math">
                    <m:f>
                      <m:fPr>
                        <m:ctrlPr>
                          <a:rPr lang="en-US" altLang="zh-TW" i="1">
                            <a:solidFill>
                              <a:schemeClr val="tx1"/>
                            </a:solidFill>
                            <a:latin typeface="Cambria Math" panose="02040503050406030204" pitchFamily="18" charset="0"/>
                            <a:ea typeface="Cambria Math" panose="02040503050406030204" pitchFamily="18" charset="0"/>
                          </a:rPr>
                        </m:ctrlPr>
                      </m:fPr>
                      <m:num>
                        <m:r>
                          <a:rPr lang="en-US" altLang="zh-TW" b="0" i="1" smtClean="0">
                            <a:solidFill>
                              <a:schemeClr val="tx1"/>
                            </a:solidFill>
                            <a:latin typeface="Cambria Math" panose="02040503050406030204" pitchFamily="18" charset="0"/>
                            <a:ea typeface="Cambria Math" panose="02040503050406030204" pitchFamily="18" charset="0"/>
                          </a:rPr>
                          <m:t>2</m:t>
                        </m:r>
                        <m:r>
                          <a:rPr lang="en-US" altLang="zh-TW" i="1">
                            <a:solidFill>
                              <a:schemeClr val="tx1"/>
                            </a:solidFill>
                            <a:latin typeface="Cambria Math" panose="02040503050406030204" pitchFamily="18" charset="0"/>
                            <a:ea typeface="Cambria Math" panose="02040503050406030204" pitchFamily="18" charset="0"/>
                          </a:rPr>
                          <m:t>𝜋</m:t>
                        </m:r>
                      </m:num>
                      <m:den>
                        <m:r>
                          <a:rPr lang="en-US" altLang="zh-TW" i="1">
                            <a:solidFill>
                              <a:schemeClr val="tx1"/>
                            </a:solidFill>
                            <a:latin typeface="Cambria Math" panose="02040503050406030204" pitchFamily="18" charset="0"/>
                            <a:ea typeface="Cambria Math" panose="02040503050406030204" pitchFamily="18" charset="0"/>
                          </a:rPr>
                          <m:t>𝑎</m:t>
                        </m:r>
                      </m:den>
                    </m:f>
                  </m:oMath>
                </a14:m>
                <a:r>
                  <a:rPr lang="en-TW">
                    <a:solidFill>
                      <a:schemeClr val="tx1"/>
                    </a:solidFill>
                    <a:latin typeface="Times New Roman" pitchFamily="18" charset="0"/>
                    <a:cs typeface="Times New Roman" pitchFamily="18" charset="0"/>
                  </a:rPr>
                  <a:t>的</a:t>
                </a:r>
                <a:r>
                  <a:rPr lang="en-GB" dirty="0" err="1">
                    <a:solidFill>
                      <a:schemeClr val="tx1"/>
                    </a:solidFill>
                    <a:latin typeface="Times New Roman" pitchFamily="18" charset="0"/>
                    <a:cs typeface="Times New Roman" pitchFamily="18" charset="0"/>
                  </a:rPr>
                  <a:t>兩個</a:t>
                </a:r>
                <a:r>
                  <a:rPr lang="en-TW">
                    <a:solidFill>
                      <a:schemeClr val="tx1"/>
                    </a:solidFill>
                    <a:latin typeface="Times New Roman" pitchFamily="18" charset="0"/>
                    <a:cs typeface="Times New Roman" pitchFamily="18" charset="0"/>
                  </a:rPr>
                  <a:t>平面波！</a:t>
                </a:r>
                <a:r>
                  <a:rPr lang="en-GB" dirty="0" err="1">
                    <a:solidFill>
                      <a:schemeClr val="tx1"/>
                    </a:solidFill>
                    <a:latin typeface="Times New Roman" pitchFamily="18" charset="0"/>
                    <a:cs typeface="Times New Roman" pitchFamily="18" charset="0"/>
                  </a:rPr>
                  <a:t>但兩者</a:t>
                </a:r>
                <a:r>
                  <a:rPr lang="en-TW">
                    <a:solidFill>
                      <a:schemeClr val="tx1"/>
                    </a:solidFill>
                    <a:latin typeface="Times New Roman" pitchFamily="18" charset="0"/>
                    <a:cs typeface="Times New Roman" pitchFamily="18" charset="0"/>
                  </a:rPr>
                  <a:t>能量一般來說有差距</a:t>
                </a:r>
                <a:r>
                  <a:rPr lang="en-TW" dirty="0">
                    <a:solidFill>
                      <a:schemeClr val="tx1"/>
                    </a:solidFill>
                    <a:latin typeface="Times New Roman" pitchFamily="18" charset="0"/>
                    <a:cs typeface="Times New Roman" pitchFamily="18" charset="0"/>
                  </a:rPr>
                  <a:t>，混雜很小。</a:t>
                </a:r>
              </a:p>
            </p:txBody>
          </p:sp>
        </mc:Choice>
        <mc:Fallback xmlns="">
          <p:sp>
            <p:nvSpPr>
              <p:cNvPr id="8" name="TextBox 7">
                <a:extLst>
                  <a:ext uri="{FF2B5EF4-FFF2-40B4-BE49-F238E27FC236}">
                    <a16:creationId xmlns:a16="http://schemas.microsoft.com/office/drawing/2014/main" id="{8217FD55-99A1-D297-D64D-C46F8F5888A4}"/>
                  </a:ext>
                </a:extLst>
              </p:cNvPr>
              <p:cNvSpPr txBox="1">
                <a:spLocks noRot="1" noChangeAspect="1" noMove="1" noResize="1" noEditPoints="1" noAdjustHandles="1" noChangeArrowheads="1" noChangeShapeType="1" noTextEdit="1"/>
              </p:cNvSpPr>
              <p:nvPr/>
            </p:nvSpPr>
            <p:spPr bwMode="auto">
              <a:xfrm>
                <a:off x="526150" y="4458760"/>
                <a:ext cx="8617850" cy="485518"/>
              </a:xfrm>
              <a:prstGeom prst="rect">
                <a:avLst/>
              </a:prstGeom>
              <a:blipFill>
                <a:blip r:embed="rId7"/>
                <a:stretch>
                  <a:fillRect l="-589" b="-250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799976B-56AB-EB30-C4B5-6388ACDAA065}"/>
                  </a:ext>
                </a:extLst>
              </p:cNvPr>
              <p:cNvSpPr txBox="1"/>
              <p:nvPr/>
            </p:nvSpPr>
            <p:spPr bwMode="auto">
              <a:xfrm>
                <a:off x="518543" y="2066687"/>
                <a:ext cx="4366999" cy="485518"/>
              </a:xfrm>
              <a:prstGeom prst="rect">
                <a:avLst/>
              </a:prstGeom>
              <a:noFill/>
              <a:ln w="9525">
                <a:noFill/>
                <a:miter lim="800000"/>
                <a:headEnd/>
                <a:tailEnd/>
              </a:ln>
            </p:spPr>
            <p:txBody>
              <a:bodyPr wrap="square" rtlCol="0">
                <a:spAutoFit/>
              </a:bodyPr>
              <a:lstStyle/>
              <a:p>
                <a:r>
                  <a:rPr lang="en-TW" dirty="0">
                    <a:solidFill>
                      <a:schemeClr val="tx1"/>
                    </a:solidFill>
                    <a:latin typeface="Times New Roman" pitchFamily="18" charset="0"/>
                    <a:cs typeface="Times New Roman" pitchFamily="18" charset="0"/>
                  </a:rPr>
                  <a:t>矩陣元只有在兩邊</a:t>
                </a:r>
                <a14:m>
                  <m:oMath xmlns:m="http://schemas.openxmlformats.org/officeDocument/2006/math">
                    <m:r>
                      <a:rPr lang="en-TW" i="1" dirty="0" smtClean="0">
                        <a:solidFill>
                          <a:schemeClr val="tx1"/>
                        </a:solidFill>
                        <a:latin typeface="Cambria Math" panose="02040503050406030204" pitchFamily="18" charset="0"/>
                        <a:cs typeface="Times New Roman" pitchFamily="18" charset="0"/>
                      </a:rPr>
                      <m:t>𝑘</m:t>
                    </m:r>
                  </m:oMath>
                </a14:m>
                <a:r>
                  <a:rPr lang="en-TW" dirty="0">
                    <a:solidFill>
                      <a:schemeClr val="tx1"/>
                    </a:solidFill>
                    <a:latin typeface="Times New Roman" pitchFamily="18" charset="0"/>
                    <a:cs typeface="Times New Roman" pitchFamily="18" charset="0"/>
                  </a:rPr>
                  <a:t>相差</a:t>
                </a:r>
                <a14:m>
                  <m:oMath xmlns:m="http://schemas.openxmlformats.org/officeDocument/2006/math">
                    <m:f>
                      <m:fPr>
                        <m:ctrlPr>
                          <a:rPr lang="en-US" altLang="zh-TW" i="1">
                            <a:solidFill>
                              <a:schemeClr val="tx1"/>
                            </a:solidFill>
                            <a:latin typeface="Cambria Math" panose="02040503050406030204" pitchFamily="18" charset="0"/>
                            <a:ea typeface="Cambria Math" panose="02040503050406030204" pitchFamily="18" charset="0"/>
                          </a:rPr>
                        </m:ctrlPr>
                      </m:fPr>
                      <m:num>
                        <m:r>
                          <a:rPr lang="en-US" altLang="zh-TW" b="0" i="1" smtClean="0">
                            <a:solidFill>
                              <a:schemeClr val="tx1"/>
                            </a:solidFill>
                            <a:latin typeface="Cambria Math" panose="02040503050406030204" pitchFamily="18" charset="0"/>
                            <a:ea typeface="Cambria Math" panose="02040503050406030204" pitchFamily="18" charset="0"/>
                          </a:rPr>
                          <m:t>2</m:t>
                        </m:r>
                        <m:r>
                          <a:rPr lang="en-US" altLang="zh-TW" i="1">
                            <a:solidFill>
                              <a:schemeClr val="tx1"/>
                            </a:solidFill>
                            <a:latin typeface="Cambria Math" panose="02040503050406030204" pitchFamily="18" charset="0"/>
                            <a:ea typeface="Cambria Math" panose="02040503050406030204" pitchFamily="18" charset="0"/>
                          </a:rPr>
                          <m:t>𝜋</m:t>
                        </m:r>
                      </m:num>
                      <m:den>
                        <m:r>
                          <a:rPr lang="en-US" altLang="zh-TW" i="1">
                            <a:solidFill>
                              <a:schemeClr val="tx1"/>
                            </a:solidFill>
                            <a:latin typeface="Cambria Math" panose="02040503050406030204" pitchFamily="18" charset="0"/>
                            <a:ea typeface="Cambria Math" panose="02040503050406030204" pitchFamily="18" charset="0"/>
                          </a:rPr>
                          <m:t>𝑎</m:t>
                        </m:r>
                      </m:den>
                    </m:f>
                  </m:oMath>
                </a14:m>
                <a:r>
                  <a:rPr lang="en-TW" dirty="0">
                    <a:solidFill>
                      <a:schemeClr val="tx1"/>
                    </a:solidFill>
                    <a:latin typeface="Times New Roman" pitchFamily="18" charset="0"/>
                    <a:cs typeface="Times New Roman" pitchFamily="18" charset="0"/>
                  </a:rPr>
                  <a:t>才不為零！</a:t>
                </a:r>
              </a:p>
            </p:txBody>
          </p:sp>
        </mc:Choice>
        <mc:Fallback xmlns="">
          <p:sp>
            <p:nvSpPr>
              <p:cNvPr id="7" name="TextBox 6">
                <a:extLst>
                  <a:ext uri="{FF2B5EF4-FFF2-40B4-BE49-F238E27FC236}">
                    <a16:creationId xmlns:a16="http://schemas.microsoft.com/office/drawing/2014/main" id="{B799976B-56AB-EB30-C4B5-6388ACDAA065}"/>
                  </a:ext>
                </a:extLst>
              </p:cNvPr>
              <p:cNvSpPr txBox="1">
                <a:spLocks noRot="1" noChangeAspect="1" noMove="1" noResize="1" noEditPoints="1" noAdjustHandles="1" noChangeArrowheads="1" noChangeShapeType="1" noTextEdit="1"/>
              </p:cNvSpPr>
              <p:nvPr/>
            </p:nvSpPr>
            <p:spPr bwMode="auto">
              <a:xfrm>
                <a:off x="518543" y="2066687"/>
                <a:ext cx="4366999" cy="485518"/>
              </a:xfrm>
              <a:prstGeom prst="rect">
                <a:avLst/>
              </a:prstGeom>
              <a:blipFill>
                <a:blip r:embed="rId8"/>
                <a:stretch>
                  <a:fillRect l="-1159" b="-250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570248A-F8B4-4230-5D57-E8144ABBE557}"/>
                  </a:ext>
                </a:extLst>
              </p:cNvPr>
              <p:cNvSpPr txBox="1"/>
              <p:nvPr/>
            </p:nvSpPr>
            <p:spPr bwMode="auto">
              <a:xfrm>
                <a:off x="501530" y="2439352"/>
                <a:ext cx="5517634" cy="572144"/>
              </a:xfrm>
              <a:prstGeom prst="rect">
                <a:avLst/>
              </a:prstGeom>
              <a:noFill/>
              <a:ln w="9525">
                <a:noFill/>
                <a:miter lim="800000"/>
                <a:headEnd/>
                <a:tailEnd/>
              </a:ln>
            </p:spPr>
            <p:txBody>
              <a:bodyPr wrap="square" rtlCol="0">
                <a:spAutoFit/>
              </a:bodyPr>
              <a:lstStyle/>
              <a:p>
                <a:r>
                  <a:rPr lang="en-TW" dirty="0">
                    <a:solidFill>
                      <a:schemeClr val="tx1"/>
                    </a:solidFill>
                    <a:latin typeface="Times New Roman" pitchFamily="18" charset="0"/>
                    <a:cs typeface="Times New Roman" pitchFamily="18" charset="0"/>
                  </a:rPr>
                  <a:t>只有與</a:t>
                </a:r>
                <a14:m>
                  <m:oMath xmlns:m="http://schemas.openxmlformats.org/officeDocument/2006/math">
                    <m:r>
                      <a:rPr lang="en-TW" i="1" dirty="0" smtClean="0">
                        <a:solidFill>
                          <a:schemeClr val="tx1"/>
                        </a:solidFill>
                        <a:latin typeface="Cambria Math" panose="02040503050406030204" pitchFamily="18" charset="0"/>
                        <a:cs typeface="Times New Roman" pitchFamily="18" charset="0"/>
                      </a:rPr>
                      <m:t>𝑘</m:t>
                    </m:r>
                  </m:oMath>
                </a14:m>
                <a:r>
                  <a:rPr lang="en-TW" dirty="0">
                    <a:solidFill>
                      <a:schemeClr val="tx1"/>
                    </a:solidFill>
                    <a:latin typeface="Times New Roman" pitchFamily="18" charset="0"/>
                    <a:cs typeface="Times New Roman" pitchFamily="18" charset="0"/>
                  </a:rPr>
                  <a:t>動量相差</a:t>
                </a:r>
                <a14:m>
                  <m:oMath xmlns:m="http://schemas.openxmlformats.org/officeDocument/2006/math">
                    <m:r>
                      <a:rPr lang="en-US" altLang="zh-TW" b="0" i="0" smtClean="0">
                        <a:solidFill>
                          <a:schemeClr val="tx1"/>
                        </a:solidFill>
                        <a:latin typeface="Cambria Math" panose="02040503050406030204" pitchFamily="18" charset="0"/>
                        <a:ea typeface="Cambria Math" panose="02040503050406030204" pitchFamily="18" charset="0"/>
                      </a:rPr>
                      <m:t>−</m:t>
                    </m:r>
                    <m:f>
                      <m:fPr>
                        <m:ctrlPr>
                          <a:rPr lang="en-US" altLang="zh-TW" i="1">
                            <a:solidFill>
                              <a:schemeClr val="tx1"/>
                            </a:solidFill>
                            <a:latin typeface="Cambria Math" panose="02040503050406030204" pitchFamily="18" charset="0"/>
                            <a:ea typeface="Cambria Math" panose="02040503050406030204" pitchFamily="18" charset="0"/>
                          </a:rPr>
                        </m:ctrlPr>
                      </m:fPr>
                      <m:num>
                        <m:r>
                          <a:rPr lang="en-US" altLang="zh-TW" b="0" i="1" smtClean="0">
                            <a:solidFill>
                              <a:schemeClr val="tx1"/>
                            </a:solidFill>
                            <a:latin typeface="Cambria Math" panose="02040503050406030204" pitchFamily="18" charset="0"/>
                            <a:ea typeface="Cambria Math" panose="02040503050406030204" pitchFamily="18" charset="0"/>
                          </a:rPr>
                          <m:t>2</m:t>
                        </m:r>
                        <m:r>
                          <a:rPr lang="en-US" altLang="zh-TW" i="1">
                            <a:solidFill>
                              <a:schemeClr val="tx1"/>
                            </a:solidFill>
                            <a:latin typeface="Cambria Math" panose="02040503050406030204" pitchFamily="18" charset="0"/>
                            <a:ea typeface="Cambria Math" panose="02040503050406030204" pitchFamily="18" charset="0"/>
                          </a:rPr>
                          <m:t>𝜋</m:t>
                        </m:r>
                      </m:num>
                      <m:den>
                        <m:r>
                          <a:rPr lang="en-US" altLang="zh-TW" i="1">
                            <a:solidFill>
                              <a:schemeClr val="tx1"/>
                            </a:solidFill>
                            <a:latin typeface="Cambria Math" panose="02040503050406030204" pitchFamily="18" charset="0"/>
                            <a:ea typeface="Cambria Math" panose="02040503050406030204" pitchFamily="18" charset="0"/>
                          </a:rPr>
                          <m:t>𝑎</m:t>
                        </m:r>
                      </m:den>
                    </m:f>
                  </m:oMath>
                </a14:m>
                <a:r>
                  <a:rPr lang="en-TW" dirty="0">
                    <a:solidFill>
                      <a:schemeClr val="tx1"/>
                    </a:solidFill>
                    <a:latin typeface="Times New Roman" pitchFamily="18" charset="0"/>
                    <a:cs typeface="Times New Roman" pitchFamily="18" charset="0"/>
                  </a:rPr>
                  <a:t>的定態</a:t>
                </a:r>
                <a14:m>
                  <m:oMath xmlns:m="http://schemas.openxmlformats.org/officeDocument/2006/math">
                    <m:d>
                      <m:dPr>
                        <m:begChr m:val="|"/>
                        <m:endChr m:val=""/>
                        <m:ctrlPr>
                          <a:rPr lang="en-US" altLang="zh-TW" i="1" smtClean="0">
                            <a:solidFill>
                              <a:schemeClr val="tx1"/>
                            </a:solidFill>
                            <a:latin typeface="Cambria Math" panose="02040503050406030204" pitchFamily="18" charset="0"/>
                          </a:rPr>
                        </m:ctrlPr>
                      </m:dPr>
                      <m:e>
                        <m:r>
                          <a:rPr lang="en-US" altLang="zh-TW" b="0" i="1" smtClean="0">
                            <a:solidFill>
                              <a:schemeClr val="tx1"/>
                            </a:solidFill>
                            <a:latin typeface="Cambria Math" panose="02040503050406030204" pitchFamily="18" charset="0"/>
                          </a:rPr>
                          <m:t>𝑞</m:t>
                        </m:r>
                        <m:r>
                          <a:rPr lang="en-US" altLang="zh-TW" b="0" i="1" smtClean="0">
                            <a:solidFill>
                              <a:schemeClr val="tx1"/>
                            </a:solidFill>
                            <a:latin typeface="Cambria Math" panose="02040503050406030204" pitchFamily="18" charset="0"/>
                          </a:rPr>
                          <m:t>=</m:t>
                        </m:r>
                        <m:d>
                          <m:dPr>
                            <m:begChr m:val=""/>
                            <m:endChr m:val="⟩"/>
                            <m:ctrlPr>
                              <a:rPr lang="en-US" altLang="zh-TW" i="1">
                                <a:solidFill>
                                  <a:schemeClr val="tx1"/>
                                </a:solidFill>
                                <a:latin typeface="Cambria Math" panose="02040503050406030204" pitchFamily="18" charset="0"/>
                              </a:rPr>
                            </m:ctrlPr>
                          </m:dPr>
                          <m:e>
                            <m:r>
                              <a:rPr lang="en-US" altLang="zh-TW" i="1">
                                <a:solidFill>
                                  <a:schemeClr val="tx1"/>
                                </a:solidFill>
                                <a:latin typeface="Cambria Math" panose="02040503050406030204" pitchFamily="18" charset="0"/>
                              </a:rPr>
                              <m:t>𝑘</m:t>
                            </m:r>
                            <m:r>
                              <a:rPr lang="en-US" altLang="zh-TW" i="1" smtClean="0">
                                <a:solidFill>
                                  <a:schemeClr val="tx1"/>
                                </a:solidFill>
                                <a:latin typeface="Cambria Math" panose="02040503050406030204" pitchFamily="18" charset="0"/>
                              </a:rPr>
                              <m:t>+</m:t>
                            </m:r>
                            <m:f>
                              <m:fPr>
                                <m:ctrlPr>
                                  <a:rPr lang="en-US" altLang="zh-TW" i="1">
                                    <a:solidFill>
                                      <a:schemeClr val="tx1"/>
                                    </a:solidFill>
                                    <a:latin typeface="Cambria Math" panose="02040503050406030204" pitchFamily="18" charset="0"/>
                                    <a:ea typeface="Cambria Math" panose="02040503050406030204" pitchFamily="18" charset="0"/>
                                  </a:rPr>
                                </m:ctrlPr>
                              </m:fPr>
                              <m:num>
                                <m:r>
                                  <a:rPr lang="en-US" altLang="zh-TW" i="1">
                                    <a:solidFill>
                                      <a:schemeClr val="tx1"/>
                                    </a:solidFill>
                                    <a:latin typeface="Cambria Math" panose="02040503050406030204" pitchFamily="18" charset="0"/>
                                  </a:rPr>
                                  <m:t>2</m:t>
                                </m:r>
                                <m:r>
                                  <a:rPr lang="en-US" altLang="zh-TW" i="1">
                                    <a:solidFill>
                                      <a:schemeClr val="tx1"/>
                                    </a:solidFill>
                                    <a:latin typeface="Cambria Math" panose="02040503050406030204" pitchFamily="18" charset="0"/>
                                    <a:ea typeface="Cambria Math" panose="02040503050406030204" pitchFamily="18" charset="0"/>
                                  </a:rPr>
                                  <m:t>𝜋</m:t>
                                </m:r>
                              </m:num>
                              <m:den>
                                <m:r>
                                  <a:rPr lang="en-US" altLang="zh-TW" i="1">
                                    <a:solidFill>
                                      <a:schemeClr val="tx1"/>
                                    </a:solidFill>
                                    <a:latin typeface="Cambria Math" panose="02040503050406030204" pitchFamily="18" charset="0"/>
                                    <a:ea typeface="Cambria Math" panose="02040503050406030204" pitchFamily="18" charset="0"/>
                                  </a:rPr>
                                  <m:t>𝑎</m:t>
                                </m:r>
                              </m:den>
                            </m:f>
                          </m:e>
                        </m:d>
                      </m:e>
                    </m:d>
                  </m:oMath>
                </a14:m>
                <a:r>
                  <a:rPr lang="en-TW" dirty="0">
                    <a:solidFill>
                      <a:schemeClr val="tx1"/>
                    </a:solidFill>
                    <a:latin typeface="Times New Roman" pitchFamily="18" charset="0"/>
                    <a:cs typeface="Times New Roman" pitchFamily="18" charset="0"/>
                  </a:rPr>
                  <a:t>有貢獻！</a:t>
                </a:r>
              </a:p>
            </p:txBody>
          </p:sp>
        </mc:Choice>
        <mc:Fallback xmlns="">
          <p:sp>
            <p:nvSpPr>
              <p:cNvPr id="9" name="TextBox 8">
                <a:extLst>
                  <a:ext uri="{FF2B5EF4-FFF2-40B4-BE49-F238E27FC236}">
                    <a16:creationId xmlns:a16="http://schemas.microsoft.com/office/drawing/2014/main" id="{C570248A-F8B4-4230-5D57-E8144ABBE557}"/>
                  </a:ext>
                </a:extLst>
              </p:cNvPr>
              <p:cNvSpPr txBox="1">
                <a:spLocks noRot="1" noChangeAspect="1" noMove="1" noResize="1" noEditPoints="1" noAdjustHandles="1" noChangeArrowheads="1" noChangeShapeType="1" noTextEdit="1"/>
              </p:cNvSpPr>
              <p:nvPr/>
            </p:nvSpPr>
            <p:spPr bwMode="auto">
              <a:xfrm>
                <a:off x="501530" y="2439352"/>
                <a:ext cx="5517634" cy="572144"/>
              </a:xfrm>
              <a:prstGeom prst="rect">
                <a:avLst/>
              </a:prstGeom>
              <a:blipFill>
                <a:blip r:embed="rId9"/>
                <a:stretch>
                  <a:fillRect l="-920" t="-178261" b="-256522"/>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9D806C1-2915-2580-CF38-2567DDD40107}"/>
                  </a:ext>
                </a:extLst>
              </p:cNvPr>
              <p:cNvSpPr txBox="1"/>
              <p:nvPr/>
            </p:nvSpPr>
            <p:spPr bwMode="auto">
              <a:xfrm>
                <a:off x="522618" y="674798"/>
                <a:ext cx="8216746" cy="369332"/>
              </a:xfrm>
              <a:prstGeom prst="rect">
                <a:avLst/>
              </a:prstGeom>
              <a:noFill/>
              <a:ln w="9525">
                <a:noFill/>
                <a:miter lim="800000"/>
                <a:headEnd/>
                <a:tailEnd/>
              </a:ln>
            </p:spPr>
            <p:txBody>
              <a:bodyPr wrap="square" rtlCol="0">
                <a:spAutoFit/>
              </a:bodyPr>
              <a:lstStyle/>
              <a:p>
                <a:r>
                  <a:rPr lang="en-TW">
                    <a:latin typeface="Times New Roman" pitchFamily="18" charset="0"/>
                    <a:cs typeface="Times New Roman" pitchFamily="18" charset="0"/>
                  </a:rPr>
                  <a:t>計算本徵態一階修正</a:t>
                </a:r>
                <a:r>
                  <a:rPr lang="en-TW" dirty="0">
                    <a:latin typeface="Times New Roman" pitchFamily="18" charset="0"/>
                    <a:cs typeface="Times New Roman" pitchFamily="18" charset="0"/>
                  </a:rPr>
                  <a:t>：代入公式，得到微擾後</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𝑞</m:t>
                            </m:r>
                          </m:e>
                        </m:d>
                      </m:e>
                    </m:d>
                  </m:oMath>
                </a14:m>
                <a:r>
                  <a:rPr lang="en-GB" dirty="0" err="1">
                    <a:latin typeface="Times New Roman" pitchFamily="18" charset="0"/>
                    <a:cs typeface="Times New Roman" pitchFamily="18" charset="0"/>
                  </a:rPr>
                  <a:t>態對</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𝑘</m:t>
                            </m:r>
                          </m:e>
                        </m:d>
                      </m:e>
                    </m:d>
                  </m:oMath>
                </a14:m>
                <a:r>
                  <a:rPr lang="en-TW" dirty="0">
                    <a:latin typeface="Times New Roman" pitchFamily="18" charset="0"/>
                    <a:cs typeface="Times New Roman" pitchFamily="18" charset="0"/>
                  </a:rPr>
                  <a:t>態</a:t>
                </a:r>
                <a:r>
                  <a:rPr lang="en-GB" dirty="0" err="1">
                    <a:latin typeface="Times New Roman" pitchFamily="18" charset="0"/>
                    <a:cs typeface="Times New Roman" pitchFamily="18" charset="0"/>
                  </a:rPr>
                  <a:t>的</a:t>
                </a:r>
                <a:r>
                  <a:rPr lang="en-TW">
                    <a:latin typeface="Times New Roman" pitchFamily="18" charset="0"/>
                    <a:cs typeface="Times New Roman" pitchFamily="18" charset="0"/>
                  </a:rPr>
                  <a:t>修正：</a:t>
                </a:r>
                <a:endParaRPr lang="en-TW" dirty="0">
                  <a:latin typeface="Times New Roman" pitchFamily="18" charset="0"/>
                  <a:cs typeface="Times New Roman" pitchFamily="18" charset="0"/>
                </a:endParaRPr>
              </a:p>
            </p:txBody>
          </p:sp>
        </mc:Choice>
        <mc:Fallback xmlns="">
          <p:sp>
            <p:nvSpPr>
              <p:cNvPr id="13" name="TextBox 12">
                <a:extLst>
                  <a:ext uri="{FF2B5EF4-FFF2-40B4-BE49-F238E27FC236}">
                    <a16:creationId xmlns:a16="http://schemas.microsoft.com/office/drawing/2014/main" id="{89D806C1-2915-2580-CF38-2567DDD40107}"/>
                  </a:ext>
                </a:extLst>
              </p:cNvPr>
              <p:cNvSpPr txBox="1">
                <a:spLocks noRot="1" noChangeAspect="1" noMove="1" noResize="1" noEditPoints="1" noAdjustHandles="1" noChangeArrowheads="1" noChangeShapeType="1" noTextEdit="1"/>
              </p:cNvSpPr>
              <p:nvPr/>
            </p:nvSpPr>
            <p:spPr bwMode="auto">
              <a:xfrm>
                <a:off x="522618" y="674798"/>
                <a:ext cx="8216746" cy="369332"/>
              </a:xfrm>
              <a:prstGeom prst="rect">
                <a:avLst/>
              </a:prstGeom>
              <a:blipFill>
                <a:blip r:embed="rId10"/>
                <a:stretch>
                  <a:fillRect l="-772" t="-113333" b="-163333"/>
                </a:stretch>
              </a:blipFill>
              <a:ln w="9525">
                <a:noFill/>
                <a:miter lim="800000"/>
                <a:headEnd/>
                <a:tailEnd/>
              </a:ln>
            </p:spPr>
            <p:txBody>
              <a:bodyPr/>
              <a:lstStyle/>
              <a:p>
                <a:r>
                  <a:rPr lang="en-US">
                    <a:noFill/>
                  </a:rPr>
                  <a:t> </a:t>
                </a:r>
              </a:p>
            </p:txBody>
          </p:sp>
        </mc:Fallback>
      </mc:AlternateContent>
      <p:sp>
        <p:nvSpPr>
          <p:cNvPr id="15" name="TextBox 14">
            <a:extLst>
              <a:ext uri="{FF2B5EF4-FFF2-40B4-BE49-F238E27FC236}">
                <a16:creationId xmlns:a16="http://schemas.microsoft.com/office/drawing/2014/main" id="{FAE9611E-693F-0E4E-6537-20F07AECBFFC}"/>
              </a:ext>
            </a:extLst>
          </p:cNvPr>
          <p:cNvSpPr txBox="1"/>
          <p:nvPr/>
        </p:nvSpPr>
        <p:spPr bwMode="auto">
          <a:xfrm>
            <a:off x="2634242" y="6017695"/>
            <a:ext cx="4618232"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分母會出現零，使該混雜係數發散。</a:t>
            </a:r>
            <a:endParaRPr lang="en-TW" dirty="0"/>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B973990-E0A9-DD23-C971-8A0AC8951BA1}"/>
                  </a:ext>
                </a:extLst>
              </p:cNvPr>
              <p:cNvSpPr txBox="1"/>
              <p:nvPr/>
            </p:nvSpPr>
            <p:spPr bwMode="auto">
              <a:xfrm>
                <a:off x="573363" y="5919296"/>
                <a:ext cx="1991872" cy="606961"/>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b="0" i="0" smtClean="0">
                          <a:latin typeface="Cambria Math" panose="02040503050406030204" pitchFamily="18" charset="0"/>
                        </a:rPr>
                        <m:t>=0</m:t>
                      </m:r>
                    </m:oMath>
                  </m:oMathPara>
                </a14:m>
                <a:endParaRPr lang="en-TW" dirty="0"/>
              </a:p>
            </p:txBody>
          </p:sp>
        </mc:Choice>
        <mc:Fallback xmlns="">
          <p:sp>
            <p:nvSpPr>
              <p:cNvPr id="17" name="TextBox 16">
                <a:extLst>
                  <a:ext uri="{FF2B5EF4-FFF2-40B4-BE49-F238E27FC236}">
                    <a16:creationId xmlns:a16="http://schemas.microsoft.com/office/drawing/2014/main" id="{9B973990-E0A9-DD23-C971-8A0AC8951BA1}"/>
                  </a:ext>
                </a:extLst>
              </p:cNvPr>
              <p:cNvSpPr txBox="1">
                <a:spLocks noRot="1" noChangeAspect="1" noMove="1" noResize="1" noEditPoints="1" noAdjustHandles="1" noChangeArrowheads="1" noChangeShapeType="1" noTextEdit="1"/>
              </p:cNvSpPr>
              <p:nvPr/>
            </p:nvSpPr>
            <p:spPr bwMode="auto">
              <a:xfrm>
                <a:off x="573363" y="5919296"/>
                <a:ext cx="1991872" cy="606961"/>
              </a:xfrm>
              <a:prstGeom prst="rect">
                <a:avLst/>
              </a:prstGeom>
              <a:blipFill>
                <a:blip r:embed="rId11"/>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8D79C35-7632-0C61-492C-D599A57FA8C8}"/>
                  </a:ext>
                </a:extLst>
              </p:cNvPr>
              <p:cNvSpPr txBox="1"/>
              <p:nvPr/>
            </p:nvSpPr>
            <p:spPr bwMode="auto">
              <a:xfrm>
                <a:off x="6806161" y="1623903"/>
                <a:ext cx="253916" cy="404726"/>
              </a:xfrm>
              <a:prstGeom prst="rect">
                <a:avLst/>
              </a:prstGeom>
              <a:solidFill>
                <a:schemeClr val="bg1"/>
              </a:solidFill>
              <a:ln w="9525">
                <a:noFill/>
                <a:miter lim="800000"/>
                <a:headEnd/>
                <a:tailEnd/>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sz="1400" i="1" smtClean="0">
                              <a:latin typeface="Cambria Math" panose="02040503050406030204" pitchFamily="18" charset="0"/>
                              <a:ea typeface="Cambria Math" panose="02040503050406030204" pitchFamily="18" charset="0"/>
                            </a:rPr>
                          </m:ctrlPr>
                        </m:fPr>
                        <m:num>
                          <m:r>
                            <a:rPr lang="en-US" altLang="zh-TW" sz="1400" b="0" i="1" smtClean="0">
                              <a:latin typeface="Cambria Math" panose="02040503050406030204" pitchFamily="18" charset="0"/>
                              <a:ea typeface="Cambria Math" panose="02040503050406030204" pitchFamily="18" charset="0"/>
                            </a:rPr>
                            <m:t>2</m:t>
                          </m:r>
                          <m:r>
                            <a:rPr lang="en-US" altLang="zh-TW" sz="1400" i="1">
                              <a:latin typeface="Cambria Math" panose="02040503050406030204" pitchFamily="18" charset="0"/>
                              <a:ea typeface="Cambria Math" panose="02040503050406030204" pitchFamily="18" charset="0"/>
                            </a:rPr>
                            <m:t>𝜋</m:t>
                          </m:r>
                        </m:num>
                        <m:den>
                          <m:r>
                            <a:rPr lang="en-US" altLang="zh-TW" sz="1400" i="1">
                              <a:latin typeface="Cambria Math" panose="02040503050406030204" pitchFamily="18" charset="0"/>
                              <a:ea typeface="Cambria Math" panose="02040503050406030204" pitchFamily="18" charset="0"/>
                            </a:rPr>
                            <m:t>𝑎</m:t>
                          </m:r>
                        </m:den>
                      </m:f>
                    </m:oMath>
                  </m:oMathPara>
                </a14:m>
                <a:endParaRPr lang="en-TW" sz="1400" dirty="0">
                  <a:latin typeface="Times New Roman" pitchFamily="18" charset="0"/>
                  <a:cs typeface="Times New Roman" pitchFamily="18" charset="0"/>
                </a:endParaRPr>
              </a:p>
            </p:txBody>
          </p:sp>
        </mc:Choice>
        <mc:Fallback xmlns="">
          <p:sp>
            <p:nvSpPr>
              <p:cNvPr id="2" name="TextBox 1">
                <a:extLst>
                  <a:ext uri="{FF2B5EF4-FFF2-40B4-BE49-F238E27FC236}">
                    <a16:creationId xmlns:a16="http://schemas.microsoft.com/office/drawing/2014/main" id="{E8D79C35-7632-0C61-492C-D599A57FA8C8}"/>
                  </a:ext>
                </a:extLst>
              </p:cNvPr>
              <p:cNvSpPr txBox="1">
                <a:spLocks noRot="1" noChangeAspect="1" noMove="1" noResize="1" noEditPoints="1" noAdjustHandles="1" noChangeArrowheads="1" noChangeShapeType="1" noTextEdit="1"/>
              </p:cNvSpPr>
              <p:nvPr/>
            </p:nvSpPr>
            <p:spPr bwMode="auto">
              <a:xfrm>
                <a:off x="6806161" y="1623903"/>
                <a:ext cx="253916" cy="404726"/>
              </a:xfrm>
              <a:prstGeom prst="rect">
                <a:avLst/>
              </a:prstGeom>
              <a:blipFill>
                <a:blip r:embed="rId12"/>
                <a:stretch>
                  <a:fillRect l="-14286" t="-3030" r="-9524" b="-12121"/>
                </a:stretch>
              </a:blipFill>
              <a:ln w="9525">
                <a:noFill/>
                <a:miter lim="800000"/>
                <a:headEnd/>
                <a:tailEnd/>
              </a:ln>
            </p:spPr>
            <p:txBody>
              <a:bodyPr/>
              <a:lstStyle/>
              <a:p>
                <a:r>
                  <a:rPr lang="en-US">
                    <a:noFill/>
                  </a:rPr>
                  <a:t> </a:t>
                </a:r>
              </a:p>
            </p:txBody>
          </p:sp>
        </mc:Fallback>
      </mc:AlternateContent>
      <p:cxnSp>
        <p:nvCxnSpPr>
          <p:cNvPr id="3" name="Straight Arrow Connector 2">
            <a:extLst>
              <a:ext uri="{FF2B5EF4-FFF2-40B4-BE49-F238E27FC236}">
                <a16:creationId xmlns:a16="http://schemas.microsoft.com/office/drawing/2014/main" id="{D9203F30-5968-7245-5756-4B7AAADD9067}"/>
              </a:ext>
            </a:extLst>
          </p:cNvPr>
          <p:cNvCxnSpPr>
            <a:cxnSpLocks/>
          </p:cNvCxnSpPr>
          <p:nvPr/>
        </p:nvCxnSpPr>
        <p:spPr>
          <a:xfrm>
            <a:off x="6091142" y="2044960"/>
            <a:ext cx="1837346" cy="8919"/>
          </a:xfrm>
          <a:prstGeom prst="straightConnector1">
            <a:avLst/>
          </a:prstGeom>
          <a:ln w="444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9B7811B6-8862-0860-071A-AF30273C9A24}"/>
              </a:ext>
            </a:extLst>
          </p:cNvPr>
          <p:cNvSpPr/>
          <p:nvPr/>
        </p:nvSpPr>
        <p:spPr>
          <a:xfrm>
            <a:off x="6047667" y="1974235"/>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0" name="Oval 9">
            <a:extLst>
              <a:ext uri="{FF2B5EF4-FFF2-40B4-BE49-F238E27FC236}">
                <a16:creationId xmlns:a16="http://schemas.microsoft.com/office/drawing/2014/main" id="{B5E1A822-FEC8-D5CE-EB15-3EB736C8E279}"/>
              </a:ext>
            </a:extLst>
          </p:cNvPr>
          <p:cNvSpPr/>
          <p:nvPr/>
        </p:nvSpPr>
        <p:spPr>
          <a:xfrm>
            <a:off x="7856488" y="2867496"/>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9" name="Rectangle 18">
            <a:extLst>
              <a:ext uri="{FF2B5EF4-FFF2-40B4-BE49-F238E27FC236}">
                <a16:creationId xmlns:a16="http://schemas.microsoft.com/office/drawing/2014/main" id="{469BE1C3-9DF6-DAC5-E4CE-7E3B8C5324E3}"/>
              </a:ext>
            </a:extLst>
          </p:cNvPr>
          <p:cNvSpPr/>
          <p:nvPr/>
        </p:nvSpPr>
        <p:spPr>
          <a:xfrm>
            <a:off x="6372200" y="2337638"/>
            <a:ext cx="1728192" cy="283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14" name="Straight Connector 13">
            <a:extLst>
              <a:ext uri="{FF2B5EF4-FFF2-40B4-BE49-F238E27FC236}">
                <a16:creationId xmlns:a16="http://schemas.microsoft.com/office/drawing/2014/main" id="{6B7C914D-E684-6FAE-B9C7-400648D2B90B}"/>
              </a:ext>
            </a:extLst>
          </p:cNvPr>
          <p:cNvCxnSpPr>
            <a:cxnSpLocks/>
          </p:cNvCxnSpPr>
          <p:nvPr/>
        </p:nvCxnSpPr>
        <p:spPr>
          <a:xfrm>
            <a:off x="7928488" y="1915872"/>
            <a:ext cx="0" cy="1586818"/>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3F23686-7B89-2210-27E0-EE58EBCB34F4}"/>
              </a:ext>
            </a:extLst>
          </p:cNvPr>
          <p:cNvCxnSpPr>
            <a:cxnSpLocks/>
            <a:endCxn id="10" idx="2"/>
          </p:cNvCxnSpPr>
          <p:nvPr/>
        </p:nvCxnSpPr>
        <p:spPr>
          <a:xfrm>
            <a:off x="6202373" y="2152755"/>
            <a:ext cx="1654115" cy="786741"/>
          </a:xfrm>
          <a:prstGeom prst="line">
            <a:avLst/>
          </a:prstGeom>
          <a:ln>
            <a:solidFill>
              <a:schemeClr val="tx1"/>
            </a:solidFill>
            <a:prstDash val="lg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Up Arrow 23">
            <a:extLst>
              <a:ext uri="{FF2B5EF4-FFF2-40B4-BE49-F238E27FC236}">
                <a16:creationId xmlns:a16="http://schemas.microsoft.com/office/drawing/2014/main" id="{E7D48C11-D124-A272-6E79-715B9324C1C9}"/>
              </a:ext>
            </a:extLst>
          </p:cNvPr>
          <p:cNvSpPr/>
          <p:nvPr/>
        </p:nvSpPr>
        <p:spPr>
          <a:xfrm>
            <a:off x="5868144" y="1771437"/>
            <a:ext cx="151020" cy="248319"/>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374510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p:bldP spid="5" grpId="0"/>
      <p:bldP spid="8" grpId="0"/>
      <p:bldP spid="9" grpId="0"/>
      <p:bldP spid="15" grpId="0"/>
      <p:bldP spid="17"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文字方塊 6">
                <a:extLst>
                  <a:ext uri="{FF2B5EF4-FFF2-40B4-BE49-F238E27FC236}">
                    <a16:creationId xmlns:a16="http://schemas.microsoft.com/office/drawing/2014/main" id="{1CBB562A-714A-33F8-C255-FF265AE5CB6A}"/>
                  </a:ext>
                </a:extLst>
              </p:cNvPr>
              <p:cNvSpPr txBox="1"/>
              <p:nvPr/>
            </p:nvSpPr>
            <p:spPr bwMode="auto">
              <a:xfrm>
                <a:off x="672317" y="968828"/>
                <a:ext cx="3971691" cy="874022"/>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𝑞</m:t>
                          </m:r>
                        </m:e>
                        <m:e>
                          <m:r>
                            <a:rPr lang="en-US" altLang="zh-TW" i="1">
                              <a:latin typeface="Cambria Math" panose="02040503050406030204" pitchFamily="18" charset="0"/>
                            </a:rPr>
                            <m:t>𝑉</m:t>
                          </m:r>
                        </m:e>
                        <m:e>
                          <m:r>
                            <a:rPr lang="en-US" altLang="zh-TW" i="1">
                              <a:latin typeface="Cambria Math" panose="02040503050406030204" pitchFamily="18" charset="0"/>
                            </a:rPr>
                            <m:t>𝑘</m:t>
                          </m:r>
                        </m:e>
                      </m:d>
                      <m:r>
                        <a:rPr lang="en-US" altLang="zh-TW" i="1">
                          <a:latin typeface="Cambria Math" panose="02040503050406030204" pitchFamily="18" charset="0"/>
                        </a:rPr>
                        <m:t>=</m:t>
                      </m:r>
                      <m:nary>
                        <m:naryPr>
                          <m:chr m:val="∑"/>
                          <m:ctrlPr>
                            <a:rPr lang="en-US" altLang="zh-TW" i="1">
                              <a:latin typeface="Cambria Math" panose="02040503050406030204" pitchFamily="18" charset="0"/>
                            </a:rPr>
                          </m:ctrlPr>
                        </m:naryPr>
                        <m:sub>
                          <m:r>
                            <m:rPr>
                              <m:brk m:alnAt="23"/>
                            </m:rPr>
                            <a:rPr lang="en-US" altLang="zh-TW" i="1">
                              <a:latin typeface="Cambria Math" panose="02040503050406030204" pitchFamily="18" charset="0"/>
                            </a:rPr>
                            <m:t>𝑛</m:t>
                          </m:r>
                          <m:r>
                            <a:rPr lang="en-US" altLang="zh-TW" i="1">
                              <a:latin typeface="Cambria Math" panose="02040503050406030204" pitchFamily="18" charset="0"/>
                            </a:rPr>
                            <m:t>=−∞</m:t>
                          </m:r>
                        </m:sub>
                        <m:sup>
                          <m:r>
                            <a:rPr lang="en-US" altLang="zh-TW" i="1">
                              <a:latin typeface="Cambria Math" panose="02040503050406030204" pitchFamily="18" charset="0"/>
                              <a:ea typeface="Cambria Math" panose="02040503050406030204" pitchFamily="18" charset="0"/>
                            </a:rPr>
                            <m:t>∞</m:t>
                          </m:r>
                        </m:sup>
                        <m:e>
                          <m:d>
                            <m:dPr>
                              <m:begChr m:val="["/>
                              <m:endChr m:val="]"/>
                              <m:ctrlPr>
                                <a:rPr lang="en-US" altLang="zh-TW" i="1">
                                  <a:latin typeface="Cambria Math" panose="02040503050406030204" pitchFamily="18" charset="0"/>
                                  <a:ea typeface="Cambria Math" panose="02040503050406030204" pitchFamily="18" charset="0"/>
                                </a:rPr>
                              </m:ctrlPr>
                            </m:dPr>
                            <m:e>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𝑛</m:t>
                                  </m:r>
                                </m:sub>
                              </m:sSub>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𝛿</m:t>
                              </m:r>
                              <m:d>
                                <m:dPr>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r>
                                    <a:rPr lang="en-US" altLang="zh-TW" i="1">
                                      <a:latin typeface="Cambria Math" panose="02040503050406030204" pitchFamily="18" charset="0"/>
                                    </a:rPr>
                                    <m:t>𝑞</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r>
                                        <a:rPr lang="en-US" altLang="zh-TW" i="1">
                                          <a:latin typeface="Cambria Math" panose="02040503050406030204" pitchFamily="18" charset="0"/>
                                          <a:ea typeface="Cambria Math" panose="02040503050406030204" pitchFamily="18" charset="0"/>
                                        </a:rPr>
                                        <m:t>𝑛</m:t>
                                      </m:r>
                                    </m:num>
                                    <m:den>
                                      <m:r>
                                        <a:rPr lang="en-US" altLang="zh-TW" i="1">
                                          <a:latin typeface="Cambria Math" panose="02040503050406030204" pitchFamily="18" charset="0"/>
                                          <a:ea typeface="Cambria Math" panose="02040503050406030204" pitchFamily="18" charset="0"/>
                                        </a:rPr>
                                        <m:t>𝑎</m:t>
                                      </m:r>
                                    </m:den>
                                  </m:f>
                                </m:e>
                              </m:d>
                            </m:e>
                          </m:d>
                        </m:e>
                      </m:nary>
                    </m:oMath>
                  </m:oMathPara>
                </a14:m>
                <a:endParaRPr lang="zh-TW" altLang="en-US" sz="1800" dirty="0"/>
              </a:p>
            </p:txBody>
          </p:sp>
        </mc:Choice>
        <mc:Fallback xmlns="">
          <p:sp>
            <p:nvSpPr>
              <p:cNvPr id="10" name="文字方塊 6">
                <a:extLst>
                  <a:ext uri="{FF2B5EF4-FFF2-40B4-BE49-F238E27FC236}">
                    <a16:creationId xmlns:a16="http://schemas.microsoft.com/office/drawing/2014/main" id="{1CBB562A-714A-33F8-C255-FF265AE5CB6A}"/>
                  </a:ext>
                </a:extLst>
              </p:cNvPr>
              <p:cNvSpPr txBox="1">
                <a:spLocks noRot="1" noChangeAspect="1" noMove="1" noResize="1" noEditPoints="1" noAdjustHandles="1" noChangeArrowheads="1" noChangeShapeType="1" noTextEdit="1"/>
              </p:cNvSpPr>
              <p:nvPr/>
            </p:nvSpPr>
            <p:spPr bwMode="auto">
              <a:xfrm>
                <a:off x="672317" y="968828"/>
                <a:ext cx="3971691" cy="874022"/>
              </a:xfrm>
              <a:prstGeom prst="rect">
                <a:avLst/>
              </a:prstGeom>
              <a:blipFill>
                <a:blip r:embed="rId2"/>
                <a:stretch>
                  <a:fillRect t="-98551" b="-149275"/>
                </a:stretch>
              </a:blipFill>
              <a:ln>
                <a:noFill/>
              </a:ln>
            </p:spPr>
            <p:txBody>
              <a:bodyPr/>
              <a:lstStyle/>
              <a:p>
                <a:r>
                  <a:rPr lang="en-TW">
                    <a:noFill/>
                  </a:rPr>
                  <a:t> </a:t>
                </a:r>
              </a:p>
            </p:txBody>
          </p:sp>
        </mc:Fallback>
      </mc:AlternateContent>
      <p:sp>
        <p:nvSpPr>
          <p:cNvPr id="17" name="TextBox 16">
            <a:extLst>
              <a:ext uri="{FF2B5EF4-FFF2-40B4-BE49-F238E27FC236}">
                <a16:creationId xmlns:a16="http://schemas.microsoft.com/office/drawing/2014/main" id="{137595DD-90D9-D42F-EC11-12A993D1A9DF}"/>
              </a:ext>
            </a:extLst>
          </p:cNvPr>
          <p:cNvSpPr txBox="1"/>
          <p:nvPr/>
        </p:nvSpPr>
        <p:spPr bwMode="auto">
          <a:xfrm>
            <a:off x="644379" y="2433712"/>
            <a:ext cx="313208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能量一階修正，代入公式 ：</a:t>
            </a:r>
          </a:p>
        </p:txBody>
      </p:sp>
      <mc:AlternateContent xmlns:mc="http://schemas.openxmlformats.org/markup-compatibility/2006" xmlns:a14="http://schemas.microsoft.com/office/drawing/2010/main">
        <mc:Choice Requires="a14">
          <p:sp>
            <p:nvSpPr>
              <p:cNvPr id="18" name="文字方塊 29">
                <a:extLst>
                  <a:ext uri="{FF2B5EF4-FFF2-40B4-BE49-F238E27FC236}">
                    <a16:creationId xmlns:a16="http://schemas.microsoft.com/office/drawing/2014/main" id="{7D8D4B9E-5949-0394-CD35-C5E3548BF8A4}"/>
                  </a:ext>
                </a:extLst>
              </p:cNvPr>
              <p:cNvSpPr txBox="1"/>
              <p:nvPr/>
            </p:nvSpPr>
            <p:spPr bwMode="auto">
              <a:xfrm>
                <a:off x="3707799" y="2419509"/>
                <a:ext cx="2083098" cy="425181"/>
              </a:xfrm>
              <a:prstGeom prst="rect">
                <a:avLst/>
              </a:prstGeom>
              <a:solidFill>
                <a:srgbClr val="FFFF00"/>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b="0" i="1" smtClean="0">
                          <a:latin typeface="Cambria Math" panose="02040503050406030204" pitchFamily="18" charset="0"/>
                          <a:ea typeface="Cambria Math"/>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𝑛</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oMath>
                  </m:oMathPara>
                </a14:m>
                <a:endParaRPr lang="zh-TW" altLang="en-US" dirty="0"/>
              </a:p>
            </p:txBody>
          </p:sp>
        </mc:Choice>
        <mc:Fallback xmlns="">
          <p:sp>
            <p:nvSpPr>
              <p:cNvPr id="18" name="文字方塊 29">
                <a:extLst>
                  <a:ext uri="{FF2B5EF4-FFF2-40B4-BE49-F238E27FC236}">
                    <a16:creationId xmlns:a16="http://schemas.microsoft.com/office/drawing/2014/main" id="{7D8D4B9E-5949-0394-CD35-C5E3548BF8A4}"/>
                  </a:ext>
                </a:extLst>
              </p:cNvPr>
              <p:cNvSpPr txBox="1">
                <a:spLocks noRot="1" noChangeAspect="1" noMove="1" noResize="1" noEditPoints="1" noAdjustHandles="1" noChangeArrowheads="1" noChangeShapeType="1" noTextEdit="1"/>
              </p:cNvSpPr>
              <p:nvPr/>
            </p:nvSpPr>
            <p:spPr bwMode="auto">
              <a:xfrm>
                <a:off x="3707799" y="2419509"/>
                <a:ext cx="2083098" cy="425181"/>
              </a:xfrm>
              <a:prstGeom prst="rect">
                <a:avLst/>
              </a:prstGeom>
              <a:blipFill>
                <a:blip r:embed="rId3"/>
                <a:stretch>
                  <a:fillRect t="-80000" r="-8434" b="-142857"/>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9" name="文字方塊 29">
                <a:extLst>
                  <a:ext uri="{FF2B5EF4-FFF2-40B4-BE49-F238E27FC236}">
                    <a16:creationId xmlns:a16="http://schemas.microsoft.com/office/drawing/2014/main" id="{73687501-E35C-0264-63D7-4D8CBFB1834D}"/>
                  </a:ext>
                </a:extLst>
              </p:cNvPr>
              <p:cNvSpPr txBox="1"/>
              <p:nvPr/>
            </p:nvSpPr>
            <p:spPr bwMode="auto">
              <a:xfrm>
                <a:off x="674766" y="3005198"/>
                <a:ext cx="5769441" cy="84760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b="0" i="1" smtClean="0">
                          <a:latin typeface="Cambria Math" panose="02040503050406030204" pitchFamily="18" charset="0"/>
                          <a:ea typeface="Cambria Math"/>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𝑘</m:t>
                              </m:r>
                            </m:e>
                          </m:d>
                        </m:e>
                      </m:d>
                      <m:r>
                        <a:rPr lang="en-US" altLang="zh-TW" b="0" i="1" smtClean="0">
                          <a:latin typeface="Cambria Math" panose="02040503050406030204" pitchFamily="18" charset="0"/>
                          <a:ea typeface="Cambria Math" panose="02040503050406030204" pitchFamily="18" charset="0"/>
                        </a:rPr>
                        <m:t>𝑉</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𝑘</m:t>
                              </m:r>
                            </m:e>
                          </m:d>
                        </m:e>
                      </m:d>
                      <m:r>
                        <a:rPr lang="en-US" altLang="zh-TW" b="0" i="1" smtClean="0">
                          <a:latin typeface="Cambria Math" panose="02040503050406030204" pitchFamily="18" charset="0"/>
                          <a:ea typeface="Cambria Math"/>
                        </a:rPr>
                        <m:t>=</m:t>
                      </m:r>
                      <m:nary>
                        <m:naryPr>
                          <m:chr m:val="∑"/>
                          <m:ctrlPr>
                            <a:rPr lang="en-US" altLang="zh-TW" i="1">
                              <a:latin typeface="Cambria Math" panose="02040503050406030204" pitchFamily="18" charset="0"/>
                            </a:rPr>
                          </m:ctrlPr>
                        </m:naryPr>
                        <m:sub>
                          <m:r>
                            <m:rPr>
                              <m:brk m:alnAt="23"/>
                            </m:rPr>
                            <a:rPr lang="en-US" altLang="zh-TW" i="1">
                              <a:latin typeface="Cambria Math" panose="02040503050406030204" pitchFamily="18" charset="0"/>
                            </a:rPr>
                            <m:t>𝑛</m:t>
                          </m:r>
                          <m:r>
                            <a:rPr lang="en-US" altLang="zh-TW" i="1">
                              <a:latin typeface="Cambria Math" panose="02040503050406030204" pitchFamily="18" charset="0"/>
                            </a:rPr>
                            <m:t>=−∞</m:t>
                          </m:r>
                        </m:sub>
                        <m:sup>
                          <m:r>
                            <a:rPr lang="en-US" altLang="zh-TW" i="1">
                              <a:latin typeface="Cambria Math" panose="02040503050406030204" pitchFamily="18" charset="0"/>
                              <a:ea typeface="Cambria Math" panose="02040503050406030204" pitchFamily="18" charset="0"/>
                            </a:rPr>
                            <m:t>∞</m:t>
                          </m:r>
                        </m:sup>
                        <m:e>
                          <m:d>
                            <m:dPr>
                              <m:ctrlPr>
                                <a:rPr lang="en-US" altLang="zh-TW" i="1">
                                  <a:latin typeface="Cambria Math" panose="02040503050406030204" pitchFamily="18" charset="0"/>
                                  <a:ea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𝑛</m:t>
                                  </m:r>
                                </m:sub>
                              </m:sSub>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𝛿</m:t>
                              </m:r>
                              <m:d>
                                <m:dPr>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r>
                                        <a:rPr lang="en-US" altLang="zh-TW" i="1">
                                          <a:latin typeface="Cambria Math" panose="02040503050406030204" pitchFamily="18" charset="0"/>
                                          <a:ea typeface="Cambria Math" panose="02040503050406030204" pitchFamily="18" charset="0"/>
                                        </a:rPr>
                                        <m:t>𝑛</m:t>
                                      </m:r>
                                    </m:num>
                                    <m:den>
                                      <m:r>
                                        <a:rPr lang="en-US" altLang="zh-TW" i="1">
                                          <a:latin typeface="Cambria Math" panose="02040503050406030204" pitchFamily="18" charset="0"/>
                                          <a:ea typeface="Cambria Math" panose="02040503050406030204" pitchFamily="18" charset="0"/>
                                        </a:rPr>
                                        <m:t>𝑎</m:t>
                                      </m:r>
                                    </m:den>
                                  </m:f>
                                  <m:r>
                                    <a:rPr lang="en-US" altLang="zh-TW" i="1">
                                      <a:latin typeface="Cambria Math" panose="02040503050406030204" pitchFamily="18" charset="0"/>
                                    </a:rPr>
                                    <m:t>−</m:t>
                                  </m:r>
                                  <m:r>
                                    <a:rPr lang="en-US" altLang="zh-TW" b="0" i="1" smtClean="0">
                                      <a:latin typeface="Cambria Math" panose="02040503050406030204" pitchFamily="18" charset="0"/>
                                    </a:rPr>
                                    <m:t>𝑘</m:t>
                                  </m:r>
                                </m:e>
                              </m:d>
                            </m:e>
                          </m:d>
                        </m:e>
                      </m:nary>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b="0" i="1" smtClean="0">
                              <a:latin typeface="Cambria Math" panose="02040503050406030204" pitchFamily="18" charset="0"/>
                            </a:rPr>
                            <m:t>0</m:t>
                          </m:r>
                        </m:sub>
                      </m:sSub>
                      <m:r>
                        <a:rPr lang="en-US" altLang="zh-TW" b="0" i="1" smtClean="0">
                          <a:latin typeface="Cambria Math" panose="02040503050406030204" pitchFamily="18" charset="0"/>
                        </a:rPr>
                        <m:t>=0</m:t>
                      </m:r>
                    </m:oMath>
                  </m:oMathPara>
                </a14:m>
                <a:endParaRPr lang="zh-TW" altLang="en-US" dirty="0"/>
              </a:p>
            </p:txBody>
          </p:sp>
        </mc:Choice>
        <mc:Fallback xmlns="">
          <p:sp>
            <p:nvSpPr>
              <p:cNvPr id="19" name="文字方塊 29">
                <a:extLst>
                  <a:ext uri="{FF2B5EF4-FFF2-40B4-BE49-F238E27FC236}">
                    <a16:creationId xmlns:a16="http://schemas.microsoft.com/office/drawing/2014/main" id="{73687501-E35C-0264-63D7-4D8CBFB1834D}"/>
                  </a:ext>
                </a:extLst>
              </p:cNvPr>
              <p:cNvSpPr txBox="1">
                <a:spLocks noRot="1" noChangeAspect="1" noMove="1" noResize="1" noEditPoints="1" noAdjustHandles="1" noChangeArrowheads="1" noChangeShapeType="1" noTextEdit="1"/>
              </p:cNvSpPr>
              <p:nvPr/>
            </p:nvSpPr>
            <p:spPr bwMode="auto">
              <a:xfrm>
                <a:off x="674766" y="3005198"/>
                <a:ext cx="5769441" cy="847604"/>
              </a:xfrm>
              <a:prstGeom prst="rect">
                <a:avLst/>
              </a:prstGeom>
              <a:blipFill>
                <a:blip r:embed="rId4"/>
                <a:stretch>
                  <a:fillRect t="-100000" b="-152941"/>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文字方塊 6">
                <a:extLst>
                  <a:ext uri="{FF2B5EF4-FFF2-40B4-BE49-F238E27FC236}">
                    <a16:creationId xmlns:a16="http://schemas.microsoft.com/office/drawing/2014/main" id="{A638D346-089B-D54C-AABE-01434DE3FECD}"/>
                  </a:ext>
                </a:extLst>
              </p:cNvPr>
              <p:cNvSpPr txBox="1"/>
              <p:nvPr/>
            </p:nvSpPr>
            <p:spPr bwMode="auto">
              <a:xfrm>
                <a:off x="674767" y="4013310"/>
                <a:ext cx="1656184" cy="648126"/>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𝐸</m:t>
                          </m:r>
                        </m:e>
                        <m:sup>
                          <m:r>
                            <a:rPr lang="en-US" altLang="zh-TW" sz="1800" b="0" i="1" smtClean="0">
                              <a:latin typeface="Cambria Math" panose="02040503050406030204" pitchFamily="18" charset="0"/>
                            </a:rPr>
                            <m:t>(0)</m:t>
                          </m:r>
                        </m:sup>
                      </m:sSup>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ℏ</m:t>
                              </m:r>
                            </m:e>
                            <m:sup>
                              <m:r>
                                <a:rPr lang="en-US" altLang="zh-TW" sz="1800" b="0" i="1" smtClean="0">
                                  <a:latin typeface="Cambria Math" panose="02040503050406030204" pitchFamily="18" charset="0"/>
                                </a:rPr>
                                <m:t>2</m:t>
                              </m:r>
                            </m:sup>
                          </m:sSup>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𝑘</m:t>
                              </m:r>
                            </m:e>
                            <m:sup>
                              <m:r>
                                <a:rPr lang="en-US" altLang="zh-TW" sz="1800" b="0" i="1" smtClean="0">
                                  <a:latin typeface="Cambria Math" panose="02040503050406030204" pitchFamily="18" charset="0"/>
                                </a:rPr>
                                <m:t>2</m:t>
                              </m:r>
                            </m:sup>
                          </m:sSup>
                        </m:num>
                        <m:den>
                          <m:r>
                            <a:rPr lang="en-US" altLang="zh-TW" sz="1800" b="0" i="1" smtClean="0">
                              <a:latin typeface="Cambria Math"/>
                            </a:rPr>
                            <m:t>2</m:t>
                          </m:r>
                          <m:r>
                            <a:rPr lang="en-US" altLang="zh-TW" sz="1800" b="0" i="1" smtClean="0">
                              <a:latin typeface="Cambria Math" panose="02040503050406030204" pitchFamily="18" charset="0"/>
                            </a:rPr>
                            <m:t>𝑚</m:t>
                          </m:r>
                        </m:den>
                      </m:f>
                    </m:oMath>
                  </m:oMathPara>
                </a14:m>
                <a:endParaRPr lang="zh-TW" altLang="en-US" sz="1800" dirty="0"/>
              </a:p>
            </p:txBody>
          </p:sp>
        </mc:Choice>
        <mc:Fallback xmlns="">
          <p:sp>
            <p:nvSpPr>
              <p:cNvPr id="21" name="文字方塊 6">
                <a:extLst>
                  <a:ext uri="{FF2B5EF4-FFF2-40B4-BE49-F238E27FC236}">
                    <a16:creationId xmlns:a16="http://schemas.microsoft.com/office/drawing/2014/main" id="{A638D346-089B-D54C-AABE-01434DE3FECD}"/>
                  </a:ext>
                </a:extLst>
              </p:cNvPr>
              <p:cNvSpPr txBox="1">
                <a:spLocks noRot="1" noChangeAspect="1" noMove="1" noResize="1" noEditPoints="1" noAdjustHandles="1" noChangeArrowheads="1" noChangeShapeType="1" noTextEdit="1"/>
              </p:cNvSpPr>
              <p:nvPr/>
            </p:nvSpPr>
            <p:spPr bwMode="auto">
              <a:xfrm>
                <a:off x="674767" y="4013310"/>
                <a:ext cx="1656184" cy="648126"/>
              </a:xfrm>
              <a:prstGeom prst="rect">
                <a:avLst/>
              </a:prstGeom>
              <a:blipFill>
                <a:blip r:embed="rId5"/>
                <a:stretch>
                  <a:fillRect b="-3774"/>
                </a:stretch>
              </a:blipFill>
              <a:ln>
                <a:noFill/>
              </a:ln>
            </p:spPr>
            <p:txBody>
              <a:bodyPr/>
              <a:lstStyle/>
              <a:p>
                <a:r>
                  <a:rPr lang="en-TW">
                    <a:noFill/>
                  </a:rPr>
                  <a:t> </a:t>
                </a:r>
              </a:p>
            </p:txBody>
          </p:sp>
        </mc:Fallback>
      </mc:AlternateContent>
      <p:sp>
        <p:nvSpPr>
          <p:cNvPr id="22" name="TextBox 21">
            <a:extLst>
              <a:ext uri="{FF2B5EF4-FFF2-40B4-BE49-F238E27FC236}">
                <a16:creationId xmlns:a16="http://schemas.microsoft.com/office/drawing/2014/main" id="{D0132DA8-C21E-6129-647A-635B3A597082}"/>
              </a:ext>
            </a:extLst>
          </p:cNvPr>
          <p:cNvSpPr txBox="1"/>
          <p:nvPr/>
        </p:nvSpPr>
        <p:spPr bwMode="auto">
          <a:xfrm>
            <a:off x="674767" y="4805398"/>
            <a:ext cx="5040560"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因此似乎電子還是處於自由狀態</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46BCEFE-EF75-652E-AC10-00C7D7832404}"/>
                  </a:ext>
                </a:extLst>
              </p:cNvPr>
              <p:cNvSpPr txBox="1"/>
              <p:nvPr/>
            </p:nvSpPr>
            <p:spPr bwMode="auto">
              <a:xfrm>
                <a:off x="4669497" y="1163080"/>
                <a:ext cx="4366999" cy="485518"/>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矩陣元只有在兩邊</a:t>
                </a:r>
                <a14:m>
                  <m:oMath xmlns:m="http://schemas.openxmlformats.org/officeDocument/2006/math">
                    <m:r>
                      <a:rPr lang="en-TW" i="1" dirty="0" smtClean="0">
                        <a:solidFill>
                          <a:srgbClr val="FF0000"/>
                        </a:solidFill>
                        <a:latin typeface="Cambria Math" panose="02040503050406030204" pitchFamily="18" charset="0"/>
                        <a:cs typeface="Times New Roman" pitchFamily="18" charset="0"/>
                      </a:rPr>
                      <m:t>𝑘</m:t>
                    </m:r>
                  </m:oMath>
                </a14:m>
                <a:r>
                  <a:rPr lang="en-TW" dirty="0">
                    <a:solidFill>
                      <a:srgbClr val="FF0000"/>
                    </a:solidFill>
                    <a:latin typeface="Times New Roman" pitchFamily="18" charset="0"/>
                    <a:cs typeface="Times New Roman" pitchFamily="18" charset="0"/>
                  </a:rPr>
                  <a:t>相差</a:t>
                </a:r>
                <a14:m>
                  <m:oMath xmlns:m="http://schemas.openxmlformats.org/officeDocument/2006/math">
                    <m:r>
                      <a:rPr lang="en-US" altLang="zh-TW" b="0" i="0" smtClean="0">
                        <a:solidFill>
                          <a:srgbClr val="FF0000"/>
                        </a:solidFill>
                        <a:latin typeface="Cambria Math" panose="02040503050406030204" pitchFamily="18" charset="0"/>
                        <a:ea typeface="Cambria Math" panose="02040503050406030204" pitchFamily="18" charset="0"/>
                      </a:rPr>
                      <m:t>−</m:t>
                    </m:r>
                    <m:f>
                      <m:fPr>
                        <m:ctrlPr>
                          <a:rPr lang="en-US" altLang="zh-TW" i="1">
                            <a:solidFill>
                              <a:srgbClr val="FF0000"/>
                            </a:solidFill>
                            <a:latin typeface="Cambria Math" panose="02040503050406030204" pitchFamily="18" charset="0"/>
                            <a:ea typeface="Cambria Math" panose="02040503050406030204" pitchFamily="18" charset="0"/>
                          </a:rPr>
                        </m:ctrlPr>
                      </m:fPr>
                      <m:num>
                        <m:r>
                          <a:rPr lang="en-US" altLang="zh-TW" b="0" i="1" smtClean="0">
                            <a:solidFill>
                              <a:srgbClr val="FF0000"/>
                            </a:solidFill>
                            <a:latin typeface="Cambria Math" panose="02040503050406030204" pitchFamily="18" charset="0"/>
                            <a:ea typeface="Cambria Math" panose="02040503050406030204" pitchFamily="18" charset="0"/>
                          </a:rPr>
                          <m:t>2</m:t>
                        </m:r>
                        <m:r>
                          <a:rPr lang="en-US" altLang="zh-TW" b="0" i="1" smtClean="0">
                            <a:solidFill>
                              <a:srgbClr val="FF0000"/>
                            </a:solidFill>
                            <a:latin typeface="Cambria Math" panose="02040503050406030204" pitchFamily="18" charset="0"/>
                            <a:ea typeface="Cambria Math" panose="02040503050406030204" pitchFamily="18" charset="0"/>
                          </a:rPr>
                          <m:t>𝑛</m:t>
                        </m:r>
                        <m:r>
                          <a:rPr lang="en-US" altLang="zh-TW" i="1">
                            <a:solidFill>
                              <a:srgbClr val="FF0000"/>
                            </a:solidFill>
                            <a:latin typeface="Cambria Math" panose="02040503050406030204" pitchFamily="18" charset="0"/>
                            <a:ea typeface="Cambria Math" panose="02040503050406030204" pitchFamily="18" charset="0"/>
                          </a:rPr>
                          <m:t>𝜋</m:t>
                        </m:r>
                      </m:num>
                      <m:den>
                        <m:r>
                          <a:rPr lang="en-US" altLang="zh-TW" i="1">
                            <a:solidFill>
                              <a:srgbClr val="FF0000"/>
                            </a:solidFill>
                            <a:latin typeface="Cambria Math" panose="02040503050406030204" pitchFamily="18" charset="0"/>
                            <a:ea typeface="Cambria Math" panose="02040503050406030204" pitchFamily="18" charset="0"/>
                          </a:rPr>
                          <m:t>𝑎</m:t>
                        </m:r>
                      </m:den>
                    </m:f>
                  </m:oMath>
                </a14:m>
                <a:r>
                  <a:rPr lang="en-TW" dirty="0">
                    <a:solidFill>
                      <a:srgbClr val="FF0000"/>
                    </a:solidFill>
                    <a:latin typeface="Times New Roman" pitchFamily="18" charset="0"/>
                    <a:cs typeface="Times New Roman" pitchFamily="18" charset="0"/>
                  </a:rPr>
                  <a:t>才不為零！</a:t>
                </a:r>
              </a:p>
            </p:txBody>
          </p:sp>
        </mc:Choice>
        <mc:Fallback xmlns="">
          <p:sp>
            <p:nvSpPr>
              <p:cNvPr id="2" name="TextBox 1">
                <a:extLst>
                  <a:ext uri="{FF2B5EF4-FFF2-40B4-BE49-F238E27FC236}">
                    <a16:creationId xmlns:a16="http://schemas.microsoft.com/office/drawing/2014/main" id="{C46BCEFE-EF75-652E-AC10-00C7D7832404}"/>
                  </a:ext>
                </a:extLst>
              </p:cNvPr>
              <p:cNvSpPr txBox="1">
                <a:spLocks noRot="1" noChangeAspect="1" noMove="1" noResize="1" noEditPoints="1" noAdjustHandles="1" noChangeArrowheads="1" noChangeShapeType="1" noTextEdit="1"/>
              </p:cNvSpPr>
              <p:nvPr/>
            </p:nvSpPr>
            <p:spPr bwMode="auto">
              <a:xfrm>
                <a:off x="4669497" y="1163080"/>
                <a:ext cx="4366999" cy="485518"/>
              </a:xfrm>
              <a:prstGeom prst="rect">
                <a:avLst/>
              </a:prstGeom>
              <a:blipFill>
                <a:blip r:embed="rId6"/>
                <a:stretch>
                  <a:fillRect l="-1159" b="-5128"/>
                </a:stretch>
              </a:blipFill>
              <a:ln w="9525">
                <a:noFill/>
                <a:miter lim="800000"/>
                <a:headEnd/>
                <a:tailEnd/>
              </a:ln>
            </p:spPr>
            <p:txBody>
              <a:bodyPr/>
              <a:lstStyle/>
              <a:p>
                <a:r>
                  <a:rPr lang="en-TW">
                    <a:noFill/>
                  </a:rPr>
                  <a:t> </a:t>
                </a:r>
              </a:p>
            </p:txBody>
          </p:sp>
        </mc:Fallback>
      </mc:AlternateContent>
      <p:pic>
        <p:nvPicPr>
          <p:cNvPr id="3" name="Picture 2">
            <a:extLst>
              <a:ext uri="{FF2B5EF4-FFF2-40B4-BE49-F238E27FC236}">
                <a16:creationId xmlns:a16="http://schemas.microsoft.com/office/drawing/2014/main" id="{1D83CC81-9E83-5D25-0451-D6A8440BAACA}"/>
              </a:ext>
            </a:extLst>
          </p:cNvPr>
          <p:cNvPicPr>
            <a:picLocks noChangeAspect="1"/>
          </p:cNvPicPr>
          <p:nvPr/>
        </p:nvPicPr>
        <p:blipFill>
          <a:blip r:embed="rId7"/>
          <a:stretch>
            <a:fillRect/>
          </a:stretch>
        </p:blipFill>
        <p:spPr>
          <a:xfrm>
            <a:off x="4788024" y="4201290"/>
            <a:ext cx="2384042" cy="2137417"/>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2EABFB5-6E7E-5CE9-69BB-C92C236AF8BA}"/>
                  </a:ext>
                </a:extLst>
              </p:cNvPr>
              <p:cNvSpPr txBox="1"/>
              <p:nvPr/>
            </p:nvSpPr>
            <p:spPr bwMode="auto">
              <a:xfrm>
                <a:off x="4355977" y="3889748"/>
                <a:ext cx="4001635" cy="439351"/>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零階加一階本徵值能量</a:t>
                </a:r>
                <a14:m>
                  <m:oMath xmlns:m="http://schemas.openxmlformats.org/officeDocument/2006/math">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r>
                              <a:rPr lang="en-US" altLang="zh-TW" b="0" i="1" smtClean="0">
                                <a:latin typeface="Cambria Math" panose="02040503050406030204" pitchFamily="18" charset="0"/>
                              </a:rPr>
                              <m:t>+1</m:t>
                            </m:r>
                          </m:e>
                        </m:d>
                      </m:sup>
                    </m:sSubSup>
                  </m:oMath>
                </a14:m>
                <a:r>
                  <a:rPr lang="en-TW" dirty="0">
                    <a:latin typeface="Times New Roman" pitchFamily="18" charset="0"/>
                    <a:cs typeface="Times New Roman" pitchFamily="18" charset="0"/>
                  </a:rPr>
                  <a:t>對</a:t>
                </a:r>
                <a14:m>
                  <m:oMath xmlns:m="http://schemas.openxmlformats.org/officeDocument/2006/math">
                    <m:r>
                      <a:rPr lang="en-TW" i="1" dirty="0" smtClean="0">
                        <a:latin typeface="Cambria Math" panose="02040503050406030204" pitchFamily="18" charset="0"/>
                        <a:cs typeface="Times New Roman" pitchFamily="18" charset="0"/>
                      </a:rPr>
                      <m:t>𝑘</m:t>
                    </m:r>
                  </m:oMath>
                </a14:m>
                <a:r>
                  <a:rPr lang="en-TW" dirty="0">
                    <a:latin typeface="Times New Roman" pitchFamily="18" charset="0"/>
                    <a:cs typeface="Times New Roman" pitchFamily="18" charset="0"/>
                  </a:rPr>
                  <a:t>作圖</a:t>
                </a:r>
              </a:p>
            </p:txBody>
          </p:sp>
        </mc:Choice>
        <mc:Fallback xmlns="">
          <p:sp>
            <p:nvSpPr>
              <p:cNvPr id="7" name="TextBox 6">
                <a:extLst>
                  <a:ext uri="{FF2B5EF4-FFF2-40B4-BE49-F238E27FC236}">
                    <a16:creationId xmlns:a16="http://schemas.microsoft.com/office/drawing/2014/main" id="{22EABFB5-6E7E-5CE9-69BB-C92C236AF8BA}"/>
                  </a:ext>
                </a:extLst>
              </p:cNvPr>
              <p:cNvSpPr txBox="1">
                <a:spLocks noRot="1" noChangeAspect="1" noMove="1" noResize="1" noEditPoints="1" noAdjustHandles="1" noChangeArrowheads="1" noChangeShapeType="1" noTextEdit="1"/>
              </p:cNvSpPr>
              <p:nvPr/>
            </p:nvSpPr>
            <p:spPr bwMode="auto">
              <a:xfrm>
                <a:off x="4355977" y="3889748"/>
                <a:ext cx="4001635" cy="439351"/>
              </a:xfrm>
              <a:prstGeom prst="rect">
                <a:avLst/>
              </a:prstGeom>
              <a:blipFill>
                <a:blip r:embed="rId8"/>
                <a:stretch>
                  <a:fillRect l="-1582" b="-20000"/>
                </a:stretch>
              </a:blipFill>
              <a:ln w="9525">
                <a:noFill/>
                <a:miter lim="800000"/>
                <a:headEnd/>
                <a:tailEnd/>
              </a:ln>
            </p:spPr>
            <p:txBody>
              <a:bodyPr/>
              <a:lstStyle/>
              <a:p>
                <a:r>
                  <a:rPr lang="en-TW">
                    <a:noFill/>
                  </a:rPr>
                  <a:t> </a:t>
                </a:r>
              </a:p>
            </p:txBody>
          </p:sp>
        </mc:Fallback>
      </mc:AlternateContent>
      <p:sp>
        <p:nvSpPr>
          <p:cNvPr id="8" name="TextBox 7">
            <a:extLst>
              <a:ext uri="{FF2B5EF4-FFF2-40B4-BE49-F238E27FC236}">
                <a16:creationId xmlns:a16="http://schemas.microsoft.com/office/drawing/2014/main" id="{7CF06825-5667-41EB-ED4B-B7F73FD3E3DF}"/>
              </a:ext>
            </a:extLst>
          </p:cNvPr>
          <p:cNvSpPr txBox="1"/>
          <p:nvPr/>
        </p:nvSpPr>
        <p:spPr bwMode="auto">
          <a:xfrm>
            <a:off x="672317" y="5517232"/>
            <a:ext cx="2819563"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但這個結果不完全對！</a:t>
            </a:r>
          </a:p>
        </p:txBody>
      </p:sp>
    </p:spTree>
    <p:extLst>
      <p:ext uri="{BB962C8B-B14F-4D97-AF65-F5344CB8AC3E}">
        <p14:creationId xmlns:p14="http://schemas.microsoft.com/office/powerpoint/2010/main" val="22770135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文字方塊 6">
                <a:extLst>
                  <a:ext uri="{FF2B5EF4-FFF2-40B4-BE49-F238E27FC236}">
                    <a16:creationId xmlns:a16="http://schemas.microsoft.com/office/drawing/2014/main" id="{1CBB562A-714A-33F8-C255-FF265AE5CB6A}"/>
                  </a:ext>
                </a:extLst>
              </p:cNvPr>
              <p:cNvSpPr txBox="1"/>
              <p:nvPr/>
            </p:nvSpPr>
            <p:spPr bwMode="auto">
              <a:xfrm>
                <a:off x="600376" y="714735"/>
                <a:ext cx="4245761" cy="874022"/>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𝑞</m:t>
                          </m:r>
                        </m:e>
                        <m:e>
                          <m:r>
                            <a:rPr lang="en-US" altLang="zh-TW" i="1">
                              <a:latin typeface="Cambria Math" panose="02040503050406030204" pitchFamily="18" charset="0"/>
                            </a:rPr>
                            <m:t>𝑉</m:t>
                          </m:r>
                        </m:e>
                        <m:e>
                          <m:r>
                            <a:rPr lang="en-US" altLang="zh-TW" i="1">
                              <a:latin typeface="Cambria Math" panose="02040503050406030204" pitchFamily="18" charset="0"/>
                            </a:rPr>
                            <m:t>𝑘</m:t>
                          </m:r>
                        </m:e>
                      </m:d>
                      <m:r>
                        <a:rPr lang="en-US" altLang="zh-TW" i="1">
                          <a:latin typeface="Cambria Math" panose="02040503050406030204" pitchFamily="18" charset="0"/>
                        </a:rPr>
                        <m:t>=</m:t>
                      </m:r>
                      <m:nary>
                        <m:naryPr>
                          <m:chr m:val="∑"/>
                          <m:ctrlPr>
                            <a:rPr lang="en-US" altLang="zh-TW" i="1">
                              <a:latin typeface="Cambria Math" panose="02040503050406030204" pitchFamily="18" charset="0"/>
                            </a:rPr>
                          </m:ctrlPr>
                        </m:naryPr>
                        <m:sub>
                          <m:r>
                            <m:rPr>
                              <m:brk m:alnAt="23"/>
                            </m:rPr>
                            <a:rPr lang="en-US" altLang="zh-TW" i="1">
                              <a:latin typeface="Cambria Math" panose="02040503050406030204" pitchFamily="18" charset="0"/>
                            </a:rPr>
                            <m:t>𝑛</m:t>
                          </m:r>
                          <m:r>
                            <a:rPr lang="en-US" altLang="zh-TW" i="1">
                              <a:latin typeface="Cambria Math" panose="02040503050406030204" pitchFamily="18" charset="0"/>
                            </a:rPr>
                            <m:t>=−∞</m:t>
                          </m:r>
                        </m:sub>
                        <m:sup>
                          <m:r>
                            <a:rPr lang="en-US" altLang="zh-TW" i="1">
                              <a:latin typeface="Cambria Math" panose="02040503050406030204" pitchFamily="18" charset="0"/>
                              <a:ea typeface="Cambria Math" panose="02040503050406030204" pitchFamily="18" charset="0"/>
                            </a:rPr>
                            <m:t>∞</m:t>
                          </m:r>
                        </m:sup>
                        <m:e>
                          <m:d>
                            <m:dPr>
                              <m:ctrlPr>
                                <a:rPr lang="en-US" altLang="zh-TW" i="1">
                                  <a:latin typeface="Cambria Math" panose="02040503050406030204" pitchFamily="18" charset="0"/>
                                  <a:ea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𝑛</m:t>
                                  </m:r>
                                </m:sub>
                              </m:sSub>
                              <m:r>
                                <a:rPr lang="en-US" altLang="zh-TW" i="1">
                                  <a:latin typeface="Cambria Math" panose="02040503050406030204" pitchFamily="18" charset="0"/>
                                  <a:ea typeface="Cambria Math" panose="02040503050406030204" pitchFamily="18" charset="0"/>
                                </a:rPr>
                                <m:t>∙</m:t>
                              </m:r>
                              <m:r>
                                <a:rPr lang="en-US" altLang="zh-TW" i="1" smtClean="0">
                                  <a:latin typeface="Cambria Math" panose="02040503050406030204" pitchFamily="18" charset="0"/>
                                  <a:ea typeface="Cambria Math" panose="02040503050406030204" pitchFamily="18" charset="0"/>
                                </a:rPr>
                                <m:t>𝛿</m:t>
                              </m:r>
                              <m:d>
                                <m:dPr>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r>
                                    <a:rPr lang="en-US" altLang="zh-TW" i="1">
                                      <a:latin typeface="Cambria Math" panose="02040503050406030204" pitchFamily="18" charset="0"/>
                                    </a:rPr>
                                    <m:t>𝑞</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r>
                                        <a:rPr lang="en-US" altLang="zh-TW" i="1">
                                          <a:latin typeface="Cambria Math" panose="02040503050406030204" pitchFamily="18" charset="0"/>
                                          <a:ea typeface="Cambria Math" panose="02040503050406030204" pitchFamily="18" charset="0"/>
                                        </a:rPr>
                                        <m:t>𝑛</m:t>
                                      </m:r>
                                    </m:num>
                                    <m:den>
                                      <m:r>
                                        <a:rPr lang="en-US" altLang="zh-TW" i="1">
                                          <a:latin typeface="Cambria Math" panose="02040503050406030204" pitchFamily="18" charset="0"/>
                                          <a:ea typeface="Cambria Math" panose="02040503050406030204" pitchFamily="18" charset="0"/>
                                        </a:rPr>
                                        <m:t>𝑎</m:t>
                                      </m:r>
                                    </m:den>
                                  </m:f>
                                </m:e>
                              </m:d>
                            </m:e>
                          </m:d>
                        </m:e>
                      </m:nary>
                    </m:oMath>
                  </m:oMathPara>
                </a14:m>
                <a:endParaRPr lang="zh-TW" altLang="en-US" sz="1800" dirty="0"/>
              </a:p>
            </p:txBody>
          </p:sp>
        </mc:Choice>
        <mc:Fallback xmlns="">
          <p:sp>
            <p:nvSpPr>
              <p:cNvPr id="10" name="文字方塊 6">
                <a:extLst>
                  <a:ext uri="{FF2B5EF4-FFF2-40B4-BE49-F238E27FC236}">
                    <a16:creationId xmlns:a16="http://schemas.microsoft.com/office/drawing/2014/main" id="{1CBB562A-714A-33F8-C255-FF265AE5CB6A}"/>
                  </a:ext>
                </a:extLst>
              </p:cNvPr>
              <p:cNvSpPr txBox="1">
                <a:spLocks noRot="1" noChangeAspect="1" noMove="1" noResize="1" noEditPoints="1" noAdjustHandles="1" noChangeArrowheads="1" noChangeShapeType="1" noTextEdit="1"/>
              </p:cNvSpPr>
              <p:nvPr/>
            </p:nvSpPr>
            <p:spPr bwMode="auto">
              <a:xfrm>
                <a:off x="600376" y="714735"/>
                <a:ext cx="4245761" cy="874022"/>
              </a:xfrm>
              <a:prstGeom prst="rect">
                <a:avLst/>
              </a:prstGeom>
              <a:blipFill>
                <a:blip r:embed="rId2"/>
                <a:stretch>
                  <a:fillRect t="-97143" b="-145714"/>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7365C47-A112-4236-6712-652A6B7B4549}"/>
                  </a:ext>
                </a:extLst>
              </p:cNvPr>
              <p:cNvSpPr txBox="1"/>
              <p:nvPr/>
            </p:nvSpPr>
            <p:spPr bwMode="auto">
              <a:xfrm>
                <a:off x="568220" y="1918934"/>
                <a:ext cx="4277917"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代入公式，得到微擾後的平面波態</a:t>
                </a:r>
                <a14:m>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smtClean="0">
                                <a:latin typeface="Cambria Math" panose="02040503050406030204" pitchFamily="18" charset="0"/>
                              </a:rPr>
                            </m:ctrlPr>
                          </m:dPr>
                          <m:e>
                            <m:r>
                              <a:rPr lang="en-US" altLang="zh-TW" b="0" i="1" smtClean="0">
                                <a:latin typeface="Cambria Math" panose="02040503050406030204" pitchFamily="18" charset="0"/>
                              </a:rPr>
                              <m:t>𝐾</m:t>
                            </m:r>
                          </m:e>
                        </m:d>
                      </m:e>
                    </m:d>
                  </m:oMath>
                </a14:m>
                <a:r>
                  <a:rPr lang="en-TW" dirty="0">
                    <a:latin typeface="Times New Roman" pitchFamily="18" charset="0"/>
                    <a:cs typeface="Times New Roman" pitchFamily="18" charset="0"/>
                  </a:rPr>
                  <a:t>：</a:t>
                </a:r>
              </a:p>
            </p:txBody>
          </p:sp>
        </mc:Choice>
        <mc:Fallback xmlns="">
          <p:sp>
            <p:nvSpPr>
              <p:cNvPr id="11" name="TextBox 10">
                <a:extLst>
                  <a:ext uri="{FF2B5EF4-FFF2-40B4-BE49-F238E27FC236}">
                    <a16:creationId xmlns:a16="http://schemas.microsoft.com/office/drawing/2014/main" id="{07365C47-A112-4236-6712-652A6B7B4549}"/>
                  </a:ext>
                </a:extLst>
              </p:cNvPr>
              <p:cNvSpPr txBox="1">
                <a:spLocks noRot="1" noChangeAspect="1" noMove="1" noResize="1" noEditPoints="1" noAdjustHandles="1" noChangeArrowheads="1" noChangeShapeType="1" noTextEdit="1"/>
              </p:cNvSpPr>
              <p:nvPr/>
            </p:nvSpPr>
            <p:spPr bwMode="auto">
              <a:xfrm>
                <a:off x="568220" y="1918934"/>
                <a:ext cx="4277917" cy="369332"/>
              </a:xfrm>
              <a:prstGeom prst="rect">
                <a:avLst/>
              </a:prstGeom>
              <a:blipFill>
                <a:blip r:embed="rId3"/>
                <a:stretch>
                  <a:fillRect l="-1183" t="-117241" b="-17586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文字方塊 29">
                <a:extLst>
                  <a:ext uri="{FF2B5EF4-FFF2-40B4-BE49-F238E27FC236}">
                    <a16:creationId xmlns:a16="http://schemas.microsoft.com/office/drawing/2014/main" id="{E4345433-150E-5AB0-43FA-4A4AF6E86A20}"/>
                  </a:ext>
                </a:extLst>
              </p:cNvPr>
              <p:cNvSpPr txBox="1"/>
              <p:nvPr/>
            </p:nvSpPr>
            <p:spPr bwMode="auto">
              <a:xfrm>
                <a:off x="579676" y="2496235"/>
                <a:ext cx="7183572" cy="97039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smtClean="0">
                                  <a:latin typeface="Cambria Math" panose="02040503050406030204" pitchFamily="18" charset="0"/>
                                </a:rPr>
                              </m:ctrlPr>
                            </m:dPr>
                            <m:e>
                              <m:r>
                                <a:rPr lang="en-US" altLang="zh-TW" b="0" i="1" smtClean="0">
                                  <a:latin typeface="Cambria Math" panose="02040503050406030204" pitchFamily="18" charset="0"/>
                                </a:rPr>
                                <m:t>𝐾</m:t>
                              </m:r>
                            </m:e>
                          </m:d>
                        </m:e>
                      </m:d>
                      <m:r>
                        <a:rPr lang="en-US" altLang="zh-TW" b="0" i="1" smtClean="0">
                          <a:latin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𝑘</m:t>
                              </m:r>
                            </m:e>
                          </m:d>
                        </m:e>
                      </m:d>
                      <m:r>
                        <a:rPr lang="en-US" altLang="zh-TW" b="0" i="1" smtClean="0">
                          <a:latin typeface="Cambria Math" panose="02040503050406030204" pitchFamily="18" charset="0"/>
                        </a:rPr>
                        <m:t>=</m:t>
                      </m:r>
                      <m:nary>
                        <m:naryPr>
                          <m:chr m:val="∑"/>
                          <m:supHide m:val="on"/>
                          <m:ctrlPr>
                            <a:rPr lang="en-US" altLang="zh-TW" i="1">
                              <a:latin typeface="Cambria Math" panose="02040503050406030204" pitchFamily="18" charset="0"/>
                              <a:ea typeface="Cambria Math"/>
                            </a:rPr>
                          </m:ctrlPr>
                        </m:naryPr>
                        <m:sub>
                          <m:r>
                            <a:rPr lang="en-US" altLang="zh-TW" b="0" i="1" smtClean="0">
                              <a:latin typeface="Cambria Math" panose="02040503050406030204" pitchFamily="18" charset="0"/>
                              <a:ea typeface="Cambria Math"/>
                            </a:rPr>
                            <m:t>𝑞</m:t>
                          </m:r>
                          <m:r>
                            <a:rPr lang="en-US" altLang="zh-TW" i="1">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𝑘</m:t>
                          </m:r>
                        </m:sub>
                        <m:sup/>
                        <m:e>
                          <m:f>
                            <m:fPr>
                              <m:ctrlPr>
                                <a:rPr lang="en-US" altLang="zh-TW" i="1">
                                  <a:latin typeface="Cambria Math" panose="02040503050406030204" pitchFamily="18" charset="0"/>
                                  <a:ea typeface="Cambria Math"/>
                                </a:rPr>
                              </m:ctrlPr>
                            </m:fPr>
                            <m:num>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𝑞</m:t>
                                      </m:r>
                                    </m:e>
                                  </m:d>
                                </m:e>
                              </m:d>
                              <m:r>
                                <a:rPr lang="en-US" altLang="zh-TW" b="0" i="1" smtClean="0">
                                  <a:latin typeface="Cambria Math" panose="02040503050406030204" pitchFamily="18" charset="0"/>
                                  <a:ea typeface="Cambria Math" panose="02040503050406030204" pitchFamily="18" charset="0"/>
                                </a:rPr>
                                <m:t>𝑉</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𝑘</m:t>
                                      </m:r>
                                    </m:e>
                                  </m:d>
                                </m:e>
                              </m:d>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𝑞</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𝑞</m:t>
                                  </m:r>
                                </m:e>
                              </m:d>
                            </m:e>
                          </m:d>
                        </m:e>
                      </m:nary>
                      <m:r>
                        <a:rPr lang="en-US" altLang="zh-TW" b="0" i="1" smtClean="0">
                          <a:latin typeface="Cambria Math" panose="02040503050406030204" pitchFamily="18" charset="0"/>
                        </a:rPr>
                        <m:t>=</m:t>
                      </m:r>
                      <m:nary>
                        <m:naryPr>
                          <m:chr m:val="∑"/>
                          <m:supHide m:val="on"/>
                          <m:ctrlPr>
                            <a:rPr lang="en-US" altLang="zh-TW" i="1">
                              <a:latin typeface="Cambria Math" panose="02040503050406030204" pitchFamily="18" charset="0"/>
                              <a:ea typeface="Cambria Math"/>
                            </a:rPr>
                          </m:ctrlPr>
                        </m:naryPr>
                        <m:sub>
                          <m:r>
                            <a:rPr lang="en-US" altLang="zh-TW" i="1">
                              <a:latin typeface="Cambria Math" panose="02040503050406030204" pitchFamily="18" charset="0"/>
                              <a:ea typeface="Cambria Math"/>
                            </a:rPr>
                            <m:t>𝑞</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𝑘</m:t>
                          </m:r>
                        </m:sub>
                        <m:sup/>
                        <m:e>
                          <m:f>
                            <m:fPr>
                              <m:ctrlPr>
                                <a:rPr lang="en-US" altLang="zh-TW" i="1">
                                  <a:latin typeface="Cambria Math" panose="02040503050406030204" pitchFamily="18" charset="0"/>
                                  <a:ea typeface="Cambria Math"/>
                                </a:rPr>
                              </m:ctrlPr>
                            </m:fPr>
                            <m:num>
                              <m:nary>
                                <m:naryPr>
                                  <m:chr m:val="∑"/>
                                  <m:ctrlPr>
                                    <a:rPr lang="en-US" altLang="zh-TW" i="1">
                                      <a:latin typeface="Cambria Math" panose="02040503050406030204" pitchFamily="18" charset="0"/>
                                    </a:rPr>
                                  </m:ctrlPr>
                                </m:naryPr>
                                <m:sub>
                                  <m:r>
                                    <m:rPr>
                                      <m:brk m:alnAt="23"/>
                                    </m:rPr>
                                    <a:rPr lang="en-US" altLang="zh-TW" i="1">
                                      <a:latin typeface="Cambria Math" panose="02040503050406030204" pitchFamily="18" charset="0"/>
                                    </a:rPr>
                                    <m:t>𝑛</m:t>
                                  </m:r>
                                  <m:r>
                                    <a:rPr lang="en-US" altLang="zh-TW" i="1">
                                      <a:latin typeface="Cambria Math" panose="02040503050406030204" pitchFamily="18" charset="0"/>
                                    </a:rPr>
                                    <m:t>=−∞</m:t>
                                  </m:r>
                                </m:sub>
                                <m:sup>
                                  <m:r>
                                    <a:rPr lang="en-US" altLang="zh-TW" i="1">
                                      <a:latin typeface="Cambria Math" panose="02040503050406030204" pitchFamily="18" charset="0"/>
                                      <a:ea typeface="Cambria Math" panose="02040503050406030204" pitchFamily="18" charset="0"/>
                                    </a:rPr>
                                    <m:t>∞</m:t>
                                  </m:r>
                                </m:sup>
                                <m:e>
                                  <m:d>
                                    <m:dPr>
                                      <m:begChr m:val="["/>
                                      <m:endChr m:val="]"/>
                                      <m:ctrlPr>
                                        <a:rPr lang="en-US" altLang="zh-TW" i="1">
                                          <a:latin typeface="Cambria Math" panose="02040503050406030204" pitchFamily="18" charset="0"/>
                                          <a:ea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𝑛</m:t>
                                          </m:r>
                                        </m:sub>
                                      </m:sSub>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𝛿</m:t>
                                      </m:r>
                                      <m:d>
                                        <m:dPr>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r>
                                                <a:rPr lang="en-US" altLang="zh-TW" i="1">
                                                  <a:latin typeface="Cambria Math" panose="02040503050406030204" pitchFamily="18" charset="0"/>
                                                  <a:ea typeface="Cambria Math" panose="02040503050406030204" pitchFamily="18" charset="0"/>
                                                </a:rPr>
                                                <m:t>𝑛</m:t>
                                              </m:r>
                                            </m:num>
                                            <m:den>
                                              <m:r>
                                                <a:rPr lang="en-US" altLang="zh-TW" i="1">
                                                  <a:latin typeface="Cambria Math" panose="02040503050406030204" pitchFamily="18" charset="0"/>
                                                  <a:ea typeface="Cambria Math" panose="02040503050406030204" pitchFamily="18" charset="0"/>
                                                </a:rPr>
                                                <m:t>𝑎</m:t>
                                              </m:r>
                                            </m:den>
                                          </m:f>
                                          <m:r>
                                            <a:rPr lang="en-US" altLang="zh-TW" i="1">
                                              <a:latin typeface="Cambria Math" panose="02040503050406030204" pitchFamily="18" charset="0"/>
                                            </a:rPr>
                                            <m:t>−</m:t>
                                          </m:r>
                                          <m:r>
                                            <a:rPr lang="en-US" altLang="zh-TW" i="1">
                                              <a:latin typeface="Cambria Math" panose="02040503050406030204" pitchFamily="18" charset="0"/>
                                            </a:rPr>
                                            <m:t>𝑞</m:t>
                                          </m:r>
                                        </m:e>
                                      </m:d>
                                    </m:e>
                                  </m:d>
                                </m:e>
                              </m:nary>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𝑞</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𝑞</m:t>
                                  </m:r>
                                </m:e>
                              </m:d>
                            </m:e>
                          </m:d>
                        </m:e>
                      </m:nary>
                    </m:oMath>
                  </m:oMathPara>
                </a14:m>
                <a:endParaRPr lang="zh-TW" altLang="en-US" dirty="0"/>
              </a:p>
            </p:txBody>
          </p:sp>
        </mc:Choice>
        <mc:Fallback xmlns="">
          <p:sp>
            <p:nvSpPr>
              <p:cNvPr id="12" name="文字方塊 29">
                <a:extLst>
                  <a:ext uri="{FF2B5EF4-FFF2-40B4-BE49-F238E27FC236}">
                    <a16:creationId xmlns:a16="http://schemas.microsoft.com/office/drawing/2014/main" id="{E4345433-150E-5AB0-43FA-4A4AF6E86A20}"/>
                  </a:ext>
                </a:extLst>
              </p:cNvPr>
              <p:cNvSpPr txBox="1">
                <a:spLocks noRot="1" noChangeAspect="1" noMove="1" noResize="1" noEditPoints="1" noAdjustHandles="1" noChangeArrowheads="1" noChangeShapeType="1" noTextEdit="1"/>
              </p:cNvSpPr>
              <p:nvPr/>
            </p:nvSpPr>
            <p:spPr bwMode="auto">
              <a:xfrm>
                <a:off x="579676" y="2496235"/>
                <a:ext cx="7183572" cy="970394"/>
              </a:xfrm>
              <a:prstGeom prst="rect">
                <a:avLst/>
              </a:prstGeom>
              <a:blipFill>
                <a:blip r:embed="rId4"/>
                <a:stretch>
                  <a:fillRect l="-2822" t="-78205" r="-1764" b="-129487"/>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文字方塊 29">
                <a:extLst>
                  <a:ext uri="{FF2B5EF4-FFF2-40B4-BE49-F238E27FC236}">
                    <a16:creationId xmlns:a16="http://schemas.microsoft.com/office/drawing/2014/main" id="{495BF237-30B8-015C-8C71-3DB685F3B9CF}"/>
                  </a:ext>
                </a:extLst>
              </p:cNvPr>
              <p:cNvSpPr txBox="1"/>
              <p:nvPr/>
            </p:nvSpPr>
            <p:spPr bwMode="auto">
              <a:xfrm>
                <a:off x="4733585" y="1648938"/>
                <a:ext cx="3690168" cy="771750"/>
              </a:xfrm>
              <a:prstGeom prst="rect">
                <a:avLst/>
              </a:prstGeom>
              <a:solidFill>
                <a:srgbClr val="FFFF00"/>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r>
                                    <a:rPr lang="zh-TW" altLang="el-GR" i="1">
                                      <a:latin typeface="Cambria Math"/>
                                      <a:ea typeface="Cambria Math"/>
                                    </a:rPr>
                                    <m:t>𝜓</m:t>
                                  </m:r>
                                </m:e>
                                <m:sub>
                                  <m:r>
                                    <a:rPr lang="en-US" altLang="zh-TW" b="0" i="1" smtClean="0">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f>
                            <m:fPr>
                              <m:ctrlPr>
                                <a:rPr lang="en-US" altLang="zh-TW" i="1">
                                  <a:latin typeface="Cambria Math" panose="02040503050406030204" pitchFamily="18" charset="0"/>
                                  <a:ea typeface="Cambria Math"/>
                                </a:rPr>
                              </m:ctrlPr>
                            </m:fPr>
                            <m:num>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𝑘</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e>
                      </m:nary>
                    </m:oMath>
                  </m:oMathPara>
                </a14:m>
                <a:endParaRPr lang="zh-TW" altLang="en-US" dirty="0"/>
              </a:p>
            </p:txBody>
          </p:sp>
        </mc:Choice>
        <mc:Fallback xmlns="">
          <p:sp>
            <p:nvSpPr>
              <p:cNvPr id="15" name="文字方塊 29">
                <a:extLst>
                  <a:ext uri="{FF2B5EF4-FFF2-40B4-BE49-F238E27FC236}">
                    <a16:creationId xmlns:a16="http://schemas.microsoft.com/office/drawing/2014/main" id="{495BF237-30B8-015C-8C71-3DB685F3B9CF}"/>
                  </a:ext>
                </a:extLst>
              </p:cNvPr>
              <p:cNvSpPr txBox="1">
                <a:spLocks noRot="1" noChangeAspect="1" noMove="1" noResize="1" noEditPoints="1" noAdjustHandles="1" noChangeArrowheads="1" noChangeShapeType="1" noTextEdit="1"/>
              </p:cNvSpPr>
              <p:nvPr/>
            </p:nvSpPr>
            <p:spPr bwMode="auto">
              <a:xfrm>
                <a:off x="4733585" y="1648938"/>
                <a:ext cx="3690168" cy="771750"/>
              </a:xfrm>
              <a:prstGeom prst="rect">
                <a:avLst/>
              </a:prstGeom>
              <a:blipFill>
                <a:blip r:embed="rId5"/>
                <a:stretch>
                  <a:fillRect l="-6849" t="-117742" r="-4795" b="-167742"/>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文字方塊 29">
                <a:extLst>
                  <a:ext uri="{FF2B5EF4-FFF2-40B4-BE49-F238E27FC236}">
                    <a16:creationId xmlns:a16="http://schemas.microsoft.com/office/drawing/2014/main" id="{C44AEE76-A529-C071-1921-1D3B2658CD5C}"/>
                  </a:ext>
                </a:extLst>
              </p:cNvPr>
              <p:cNvSpPr txBox="1"/>
              <p:nvPr/>
            </p:nvSpPr>
            <p:spPr bwMode="auto">
              <a:xfrm>
                <a:off x="600376" y="3928051"/>
                <a:ext cx="3596202" cy="1010533"/>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ea typeface="Cambria Math" panose="02040503050406030204" pitchFamily="18" charset="0"/>
                        </a:rPr>
                        <m:t>=</m:t>
                      </m:r>
                      <m:nary>
                        <m:naryPr>
                          <m:chr m:val="∑"/>
                          <m:ctrlPr>
                            <a:rPr lang="en-US" altLang="zh-TW" i="1">
                              <a:latin typeface="Cambria Math" panose="02040503050406030204" pitchFamily="18" charset="0"/>
                            </a:rPr>
                          </m:ctrlPr>
                        </m:naryPr>
                        <m:sub>
                          <m:r>
                            <m:rPr>
                              <m:brk m:alnAt="23"/>
                            </m:rPr>
                            <a:rPr lang="en-US" altLang="zh-TW" i="1">
                              <a:latin typeface="Cambria Math" panose="02040503050406030204" pitchFamily="18" charset="0"/>
                            </a:rPr>
                            <m:t>𝑛</m:t>
                          </m:r>
                          <m:r>
                            <a:rPr lang="en-US" altLang="zh-TW" i="1">
                              <a:latin typeface="Cambria Math" panose="02040503050406030204" pitchFamily="18" charset="0"/>
                            </a:rPr>
                            <m:t>=−∞</m:t>
                          </m:r>
                        </m:sub>
                        <m:sup>
                          <m:r>
                            <a:rPr lang="en-US" altLang="zh-TW" i="1">
                              <a:latin typeface="Cambria Math" panose="02040503050406030204" pitchFamily="18" charset="0"/>
                              <a:ea typeface="Cambria Math" panose="02040503050406030204" pitchFamily="18" charset="0"/>
                            </a:rPr>
                            <m:t>∞</m:t>
                          </m:r>
                        </m:sup>
                        <m:e>
                          <m:f>
                            <m:fPr>
                              <m:ctrlPr>
                                <a:rPr lang="en-US" altLang="zh-TW" i="1">
                                  <a:latin typeface="Cambria Math" panose="02040503050406030204" pitchFamily="18" charset="0"/>
                                  <a:ea typeface="Cambria Math"/>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𝑛</m:t>
                                  </m:r>
                                </m:sub>
                              </m:sSub>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r>
                                        <a:rPr lang="en-US" altLang="zh-TW" i="1">
                                          <a:latin typeface="Cambria Math" panose="02040503050406030204" pitchFamily="18" charset="0"/>
                                          <a:ea typeface="Cambria Math" panose="02040503050406030204" pitchFamily="18" charset="0"/>
                                        </a:rPr>
                                        <m:t>𝑛</m:t>
                                      </m:r>
                                    </m:num>
                                    <m:den>
                                      <m:r>
                                        <a:rPr lang="en-US" altLang="zh-TW" i="1">
                                          <a:latin typeface="Cambria Math" panose="02040503050406030204" pitchFamily="18" charset="0"/>
                                          <a:ea typeface="Cambria Math" panose="02040503050406030204" pitchFamily="18" charset="0"/>
                                        </a:rPr>
                                        <m:t>𝑎</m:t>
                                      </m:r>
                                    </m:den>
                                  </m:f>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e>
                      </m:nary>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r>
                                    <a:rPr lang="en-US" altLang="zh-TW" i="1">
                                      <a:latin typeface="Cambria Math" panose="02040503050406030204" pitchFamily="18" charset="0"/>
                                      <a:ea typeface="Cambria Math" panose="02040503050406030204" pitchFamily="18" charset="0"/>
                                    </a:rPr>
                                    <m:t>𝑛</m:t>
                                  </m:r>
                                </m:num>
                                <m:den>
                                  <m:r>
                                    <a:rPr lang="en-US" altLang="zh-TW" i="1">
                                      <a:latin typeface="Cambria Math" panose="02040503050406030204" pitchFamily="18" charset="0"/>
                                      <a:ea typeface="Cambria Math" panose="02040503050406030204" pitchFamily="18" charset="0"/>
                                    </a:rPr>
                                    <m:t>𝑎</m:t>
                                  </m:r>
                                </m:den>
                              </m:f>
                            </m:e>
                          </m:d>
                        </m:e>
                      </m:d>
                    </m:oMath>
                  </m:oMathPara>
                </a14:m>
                <a:endParaRPr lang="zh-TW" altLang="en-US" dirty="0"/>
              </a:p>
            </p:txBody>
          </p:sp>
        </mc:Choice>
        <mc:Fallback xmlns="">
          <p:sp>
            <p:nvSpPr>
              <p:cNvPr id="16" name="文字方塊 29">
                <a:extLst>
                  <a:ext uri="{FF2B5EF4-FFF2-40B4-BE49-F238E27FC236}">
                    <a16:creationId xmlns:a16="http://schemas.microsoft.com/office/drawing/2014/main" id="{C44AEE76-A529-C071-1921-1D3B2658CD5C}"/>
                  </a:ext>
                </a:extLst>
              </p:cNvPr>
              <p:cNvSpPr txBox="1">
                <a:spLocks noRot="1" noChangeAspect="1" noMove="1" noResize="1" noEditPoints="1" noAdjustHandles="1" noChangeArrowheads="1" noChangeShapeType="1" noTextEdit="1"/>
              </p:cNvSpPr>
              <p:nvPr/>
            </p:nvSpPr>
            <p:spPr bwMode="auto">
              <a:xfrm>
                <a:off x="600376" y="3928051"/>
                <a:ext cx="3596202" cy="1010533"/>
              </a:xfrm>
              <a:prstGeom prst="rect">
                <a:avLst/>
              </a:prstGeom>
              <a:blipFill>
                <a:blip r:embed="rId6"/>
                <a:stretch>
                  <a:fillRect l="-8099" t="-92500" r="-15845" b="-125000"/>
                </a:stretch>
              </a:blipFill>
              <a:ln>
                <a:noFill/>
              </a:ln>
            </p:spPr>
            <p:txBody>
              <a:bodyPr/>
              <a:lstStyle/>
              <a:p>
                <a:r>
                  <a:rPr lang="en-TW">
                    <a:noFill/>
                  </a:rPr>
                  <a:t> </a:t>
                </a:r>
              </a:p>
            </p:txBody>
          </p:sp>
        </mc:Fallback>
      </mc:AlternateContent>
      <p:sp>
        <p:nvSpPr>
          <p:cNvPr id="20" name="TextBox 19">
            <a:extLst>
              <a:ext uri="{FF2B5EF4-FFF2-40B4-BE49-F238E27FC236}">
                <a16:creationId xmlns:a16="http://schemas.microsoft.com/office/drawing/2014/main" id="{2B6E0BB7-9819-1355-5CFA-C1984B748BAE}"/>
              </a:ext>
            </a:extLst>
          </p:cNvPr>
          <p:cNvSpPr txBox="1"/>
          <p:nvPr/>
        </p:nvSpPr>
        <p:spPr bwMode="auto">
          <a:xfrm>
            <a:off x="564876" y="5494160"/>
            <a:ext cx="670245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但此式在某些波數，分母會出現零，使該係數發散，例如：</a:t>
            </a:r>
          </a:p>
        </p:txBody>
      </p:sp>
      <mc:AlternateContent xmlns:mc="http://schemas.openxmlformats.org/markup-compatibility/2006" xmlns:a14="http://schemas.microsoft.com/office/drawing/2010/main">
        <mc:Choice Requires="a14">
          <p:sp>
            <p:nvSpPr>
              <p:cNvPr id="2" name="文字方塊 29">
                <a:extLst>
                  <a:ext uri="{FF2B5EF4-FFF2-40B4-BE49-F238E27FC236}">
                    <a16:creationId xmlns:a16="http://schemas.microsoft.com/office/drawing/2014/main" id="{2D5A9020-89B8-BE63-A17A-C3ACFA3C43B7}"/>
                  </a:ext>
                </a:extLst>
              </p:cNvPr>
              <p:cNvSpPr txBox="1"/>
              <p:nvPr/>
            </p:nvSpPr>
            <p:spPr bwMode="auto">
              <a:xfrm>
                <a:off x="609245" y="5899176"/>
                <a:ext cx="1245309" cy="564770"/>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𝑘</m:t>
                      </m:r>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altLang="zh-TW" b="0" i="1" smtClean="0">
                          <a:latin typeface="Cambria Math" panose="02040503050406030204" pitchFamily="18" charset="0"/>
                          <a:ea typeface="Cambria Math" panose="02040503050406030204" pitchFamily="18" charset="0"/>
                        </a:rPr>
                        <m:t>,</m:t>
                      </m:r>
                    </m:oMath>
                  </m:oMathPara>
                </a14:m>
                <a:endParaRPr lang="zh-TW" altLang="en-US" dirty="0"/>
              </a:p>
            </p:txBody>
          </p:sp>
        </mc:Choice>
        <mc:Fallback xmlns="">
          <p:sp>
            <p:nvSpPr>
              <p:cNvPr id="2" name="文字方塊 29">
                <a:extLst>
                  <a:ext uri="{FF2B5EF4-FFF2-40B4-BE49-F238E27FC236}">
                    <a16:creationId xmlns:a16="http://schemas.microsoft.com/office/drawing/2014/main" id="{2D5A9020-89B8-BE63-A17A-C3ACFA3C43B7}"/>
                  </a:ext>
                </a:extLst>
              </p:cNvPr>
              <p:cNvSpPr txBox="1">
                <a:spLocks noRot="1" noChangeAspect="1" noMove="1" noResize="1" noEditPoints="1" noAdjustHandles="1" noChangeArrowheads="1" noChangeShapeType="1" noTextEdit="1"/>
              </p:cNvSpPr>
              <p:nvPr/>
            </p:nvSpPr>
            <p:spPr bwMode="auto">
              <a:xfrm>
                <a:off x="609245" y="5899176"/>
                <a:ext cx="1245309" cy="564770"/>
              </a:xfrm>
              <a:prstGeom prst="rect">
                <a:avLst/>
              </a:prstGeom>
              <a:blipFill>
                <a:blip r:embed="rId7"/>
                <a:stretch>
                  <a:fillRect b="-2222"/>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文字方塊 29">
                <a:extLst>
                  <a:ext uri="{FF2B5EF4-FFF2-40B4-BE49-F238E27FC236}">
                    <a16:creationId xmlns:a16="http://schemas.microsoft.com/office/drawing/2014/main" id="{10F256B8-E228-5CD8-ACD4-0931E92BC483}"/>
                  </a:ext>
                </a:extLst>
              </p:cNvPr>
              <p:cNvSpPr txBox="1"/>
              <p:nvPr/>
            </p:nvSpPr>
            <p:spPr bwMode="auto">
              <a:xfrm>
                <a:off x="1941786" y="5875195"/>
                <a:ext cx="1467161" cy="612732"/>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oMath>
                  </m:oMathPara>
                </a14:m>
                <a:endParaRPr lang="zh-TW" altLang="en-US" dirty="0"/>
              </a:p>
            </p:txBody>
          </p:sp>
        </mc:Choice>
        <mc:Fallback xmlns="">
          <p:sp>
            <p:nvSpPr>
              <p:cNvPr id="3" name="文字方塊 29">
                <a:extLst>
                  <a:ext uri="{FF2B5EF4-FFF2-40B4-BE49-F238E27FC236}">
                    <a16:creationId xmlns:a16="http://schemas.microsoft.com/office/drawing/2014/main" id="{10F256B8-E228-5CD8-ACD4-0931E92BC483}"/>
                  </a:ext>
                </a:extLst>
              </p:cNvPr>
              <p:cNvSpPr txBox="1">
                <a:spLocks noRot="1" noChangeAspect="1" noMove="1" noResize="1" noEditPoints="1" noAdjustHandles="1" noChangeArrowheads="1" noChangeShapeType="1" noTextEdit="1"/>
              </p:cNvSpPr>
              <p:nvPr/>
            </p:nvSpPr>
            <p:spPr bwMode="auto">
              <a:xfrm>
                <a:off x="1941786" y="5875195"/>
                <a:ext cx="1467161" cy="612732"/>
              </a:xfrm>
              <a:prstGeom prst="rect">
                <a:avLst/>
              </a:prstGeom>
              <a:blipFill>
                <a:blip r:embed="rId8"/>
                <a:stretch>
                  <a:fillRect b="-2041"/>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86F796B-085F-C7D0-32A2-CA34E05A57B3}"/>
                  </a:ext>
                </a:extLst>
              </p:cNvPr>
              <p:cNvSpPr txBox="1"/>
              <p:nvPr/>
            </p:nvSpPr>
            <p:spPr bwMode="auto">
              <a:xfrm>
                <a:off x="3419872" y="5949280"/>
                <a:ext cx="5491465" cy="572144"/>
              </a:xfrm>
              <a:prstGeom prst="rect">
                <a:avLst/>
              </a:prstGeom>
              <a:noFill/>
              <a:ln w="9525">
                <a:noFill/>
                <a:miter lim="800000"/>
                <a:headEnd/>
                <a:tailEnd/>
              </a:ln>
            </p:spPr>
            <p:txBody>
              <a:bodyPr wrap="square" rtlCol="0">
                <a:spAutoFit/>
              </a:bodyPr>
              <a:lstStyle/>
              <a:p>
                <a14:m>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e>
                        </m:d>
                      </m:e>
                    </m:d>
                    <m:r>
                      <a:rPr lang="zh-TW" altLang="en-US" i="1">
                        <a:latin typeface="Cambria Math" panose="02040503050406030204" pitchFamily="18" charset="0"/>
                        <a:ea typeface="+mj-ea"/>
                      </a:rPr>
                      <m:t>與</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i="1">
                        <a:latin typeface="Cambria Math" panose="02040503050406030204" pitchFamily="18" charset="0"/>
                        <a:ea typeface="Cambria Math" panose="02040503050406030204" pitchFamily="18" charset="0"/>
                      </a:rPr>
                      <m:t> </m:t>
                    </m:r>
                  </m:oMath>
                </a14:m>
                <a:r>
                  <a:rPr lang="en-TW" dirty="0">
                    <a:latin typeface="Times New Roman" pitchFamily="18" charset="0"/>
                    <a:cs typeface="Times New Roman" pitchFamily="18" charset="0"/>
                  </a:rPr>
                  <a:t>兩者能量相等，這兩個態處於簡併。</a:t>
                </a:r>
              </a:p>
            </p:txBody>
          </p:sp>
        </mc:Choice>
        <mc:Fallback xmlns="">
          <p:sp>
            <p:nvSpPr>
              <p:cNvPr id="4" name="TextBox 3">
                <a:extLst>
                  <a:ext uri="{FF2B5EF4-FFF2-40B4-BE49-F238E27FC236}">
                    <a16:creationId xmlns:a16="http://schemas.microsoft.com/office/drawing/2014/main" id="{886F796B-085F-C7D0-32A2-CA34E05A57B3}"/>
                  </a:ext>
                </a:extLst>
              </p:cNvPr>
              <p:cNvSpPr txBox="1">
                <a:spLocks noRot="1" noChangeAspect="1" noMove="1" noResize="1" noEditPoints="1" noAdjustHandles="1" noChangeArrowheads="1" noChangeShapeType="1" noTextEdit="1"/>
              </p:cNvSpPr>
              <p:nvPr/>
            </p:nvSpPr>
            <p:spPr bwMode="auto">
              <a:xfrm>
                <a:off x="3419872" y="5949280"/>
                <a:ext cx="5491465" cy="572144"/>
              </a:xfrm>
              <a:prstGeom prst="rect">
                <a:avLst/>
              </a:prstGeom>
              <a:blipFill>
                <a:blip r:embed="rId9"/>
                <a:stretch>
                  <a:fillRect l="-5774" t="-178261" b="-25869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文字方塊 29">
                <a:extLst>
                  <a:ext uri="{FF2B5EF4-FFF2-40B4-BE49-F238E27FC236}">
                    <a16:creationId xmlns:a16="http://schemas.microsoft.com/office/drawing/2014/main" id="{C9C4251B-EEB3-CEF7-47C4-4F46BA2AA4D1}"/>
                  </a:ext>
                </a:extLst>
              </p:cNvPr>
              <p:cNvSpPr txBox="1"/>
              <p:nvPr/>
            </p:nvSpPr>
            <p:spPr bwMode="auto">
              <a:xfrm>
                <a:off x="4274414" y="3928051"/>
                <a:ext cx="4399819" cy="572144"/>
              </a:xfrm>
              <a:prstGeom prst="rect">
                <a:avLst/>
              </a:prstGeom>
              <a:noFill/>
              <a:ln>
                <a:noFill/>
              </a:ln>
            </p:spPr>
            <p:txBody>
              <a:bodyPr wrap="square" rtlCol="0">
                <a:spAutoFit/>
              </a:bodyPr>
              <a:lstStyle/>
              <a:p>
                <a:pPr eaLnBrk="1" hangingPunct="1">
                  <a:spcBef>
                    <a:spcPct val="50000"/>
                  </a:spcBef>
                </a:pPr>
                <a:r>
                  <a:rPr lang="zh-TW" altLang="en-US" dirty="0"/>
                  <a:t>這是</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r>
                                  <a:rPr lang="en-US" altLang="zh-TW" i="1">
                                    <a:latin typeface="Cambria Math" panose="02040503050406030204" pitchFamily="18" charset="0"/>
                                    <a:ea typeface="Cambria Math" panose="02040503050406030204" pitchFamily="18" charset="0"/>
                                  </a:rPr>
                                  <m:t>𝑛</m:t>
                                </m:r>
                              </m:num>
                              <m:den>
                                <m:r>
                                  <a:rPr lang="en-US" altLang="zh-TW" i="1">
                                    <a:latin typeface="Cambria Math" panose="02040503050406030204" pitchFamily="18" charset="0"/>
                                    <a:ea typeface="Cambria Math" panose="02040503050406030204" pitchFamily="18" charset="0"/>
                                  </a:rPr>
                                  <m:t>𝑎</m:t>
                                </m:r>
                              </m:den>
                            </m:f>
                          </m:e>
                        </m:d>
                      </m:e>
                    </m:d>
                  </m:oMath>
                </a14:m>
                <a:r>
                  <a:rPr lang="zh-TW" altLang="en-US" dirty="0"/>
                  <a:t>在</a:t>
                </a:r>
                <a:r>
                  <a:rPr lang="en-TW" dirty="0">
                    <a:latin typeface="Times New Roman" pitchFamily="18" charset="0"/>
                    <a:cs typeface="Times New Roman" pitchFamily="18" charset="0"/>
                  </a:rPr>
                  <a:t>微擾後的</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𝑘</m:t>
                            </m:r>
                          </m:e>
                        </m:d>
                      </m:e>
                    </m:d>
                  </m:oMath>
                </a14:m>
                <a:r>
                  <a:rPr lang="zh-TW" altLang="en-US" dirty="0"/>
                  <a:t>中佔的分量。</a:t>
                </a:r>
              </a:p>
            </p:txBody>
          </p:sp>
        </mc:Choice>
        <mc:Fallback xmlns="">
          <p:sp>
            <p:nvSpPr>
              <p:cNvPr id="5" name="文字方塊 29">
                <a:extLst>
                  <a:ext uri="{FF2B5EF4-FFF2-40B4-BE49-F238E27FC236}">
                    <a16:creationId xmlns:a16="http://schemas.microsoft.com/office/drawing/2014/main" id="{C9C4251B-EEB3-CEF7-47C4-4F46BA2AA4D1}"/>
                  </a:ext>
                </a:extLst>
              </p:cNvPr>
              <p:cNvSpPr txBox="1">
                <a:spLocks noRot="1" noChangeAspect="1" noMove="1" noResize="1" noEditPoints="1" noAdjustHandles="1" noChangeArrowheads="1" noChangeShapeType="1" noTextEdit="1"/>
              </p:cNvSpPr>
              <p:nvPr/>
            </p:nvSpPr>
            <p:spPr bwMode="auto">
              <a:xfrm>
                <a:off x="4274414" y="3928051"/>
                <a:ext cx="4399819" cy="572144"/>
              </a:xfrm>
              <a:prstGeom prst="rect">
                <a:avLst/>
              </a:prstGeom>
              <a:blipFill>
                <a:blip r:embed="rId10"/>
                <a:stretch>
                  <a:fillRect l="-4885" t="-178261" b="-258696"/>
                </a:stretch>
              </a:blipFill>
              <a:ln>
                <a:noFill/>
              </a:ln>
            </p:spPr>
            <p:txBody>
              <a:bodyPr/>
              <a:lstStyle/>
              <a:p>
                <a:r>
                  <a:rPr lang="en-TW">
                    <a:noFill/>
                  </a:rPr>
                  <a:t> </a:t>
                </a:r>
              </a:p>
            </p:txBody>
          </p:sp>
        </mc:Fallback>
      </mc:AlternateContent>
      <p:sp>
        <p:nvSpPr>
          <p:cNvPr id="6" name="TextBox 5">
            <a:extLst>
              <a:ext uri="{FF2B5EF4-FFF2-40B4-BE49-F238E27FC236}">
                <a16:creationId xmlns:a16="http://schemas.microsoft.com/office/drawing/2014/main" id="{ECFDAA98-2537-CFB7-5978-198CC304F9A6}"/>
              </a:ext>
            </a:extLst>
          </p:cNvPr>
          <p:cNvSpPr txBox="1"/>
          <p:nvPr/>
        </p:nvSpPr>
        <p:spPr bwMode="auto">
          <a:xfrm>
            <a:off x="4294210" y="4561400"/>
            <a:ext cx="480881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有時就稱為混雜或混合：mixing。</a:t>
            </a:r>
            <a:r>
              <a:rPr lang="en-GB" dirty="0" err="1">
                <a:latin typeface="Times New Roman" pitchFamily="18" charset="0"/>
                <a:cs typeface="Times New Roman" pitchFamily="18" charset="0"/>
              </a:rPr>
              <a:t>一般不大</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217FD55-99A1-D297-D64D-C46F8F5888A4}"/>
                  </a:ext>
                </a:extLst>
              </p:cNvPr>
              <p:cNvSpPr txBox="1"/>
              <p:nvPr/>
            </p:nvSpPr>
            <p:spPr bwMode="auto">
              <a:xfrm>
                <a:off x="4277978" y="4947437"/>
                <a:ext cx="4568917" cy="485518"/>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週期性位能會混雜</a:t>
                </a:r>
                <a14:m>
                  <m:oMath xmlns:m="http://schemas.openxmlformats.org/officeDocument/2006/math">
                    <m:r>
                      <a:rPr lang="en-TW" i="1" dirty="0" smtClean="0">
                        <a:solidFill>
                          <a:srgbClr val="FF0000"/>
                        </a:solidFill>
                        <a:latin typeface="Cambria Math" panose="02040503050406030204" pitchFamily="18" charset="0"/>
                        <a:cs typeface="Times New Roman" pitchFamily="18" charset="0"/>
                      </a:rPr>
                      <m:t>𝑘</m:t>
                    </m:r>
                  </m:oMath>
                </a14:m>
                <a:r>
                  <a:rPr lang="en-TW" dirty="0">
                    <a:solidFill>
                      <a:srgbClr val="FF0000"/>
                    </a:solidFill>
                    <a:latin typeface="Times New Roman" pitchFamily="18" charset="0"/>
                    <a:cs typeface="Times New Roman" pitchFamily="18" charset="0"/>
                  </a:rPr>
                  <a:t>相差</a:t>
                </a:r>
                <a14:m>
                  <m:oMath xmlns:m="http://schemas.openxmlformats.org/officeDocument/2006/math">
                    <m:f>
                      <m:fPr>
                        <m:ctrlPr>
                          <a:rPr lang="en-US" altLang="zh-TW" i="1">
                            <a:solidFill>
                              <a:srgbClr val="FF0000"/>
                            </a:solidFill>
                            <a:latin typeface="Cambria Math" panose="02040503050406030204" pitchFamily="18" charset="0"/>
                            <a:ea typeface="Cambria Math" panose="02040503050406030204" pitchFamily="18" charset="0"/>
                          </a:rPr>
                        </m:ctrlPr>
                      </m:fPr>
                      <m:num>
                        <m:r>
                          <a:rPr lang="en-US" altLang="zh-TW" b="0" i="1" smtClean="0">
                            <a:solidFill>
                              <a:srgbClr val="FF0000"/>
                            </a:solidFill>
                            <a:latin typeface="Cambria Math" panose="02040503050406030204" pitchFamily="18" charset="0"/>
                            <a:ea typeface="Cambria Math" panose="02040503050406030204" pitchFamily="18" charset="0"/>
                          </a:rPr>
                          <m:t>2</m:t>
                        </m:r>
                        <m:r>
                          <a:rPr lang="en-US" altLang="zh-TW" b="0" i="1" smtClean="0">
                            <a:solidFill>
                              <a:srgbClr val="FF0000"/>
                            </a:solidFill>
                            <a:latin typeface="Cambria Math" panose="02040503050406030204" pitchFamily="18" charset="0"/>
                            <a:ea typeface="Cambria Math" panose="02040503050406030204" pitchFamily="18" charset="0"/>
                          </a:rPr>
                          <m:t>𝑛</m:t>
                        </m:r>
                        <m:r>
                          <a:rPr lang="en-US" altLang="zh-TW" i="1">
                            <a:solidFill>
                              <a:srgbClr val="FF0000"/>
                            </a:solidFill>
                            <a:latin typeface="Cambria Math" panose="02040503050406030204" pitchFamily="18" charset="0"/>
                            <a:ea typeface="Cambria Math" panose="02040503050406030204" pitchFamily="18" charset="0"/>
                          </a:rPr>
                          <m:t>𝜋</m:t>
                        </m:r>
                      </m:num>
                      <m:den>
                        <m:r>
                          <a:rPr lang="en-US" altLang="zh-TW" i="1">
                            <a:solidFill>
                              <a:srgbClr val="FF0000"/>
                            </a:solidFill>
                            <a:latin typeface="Cambria Math" panose="02040503050406030204" pitchFamily="18" charset="0"/>
                            <a:ea typeface="Cambria Math" panose="02040503050406030204" pitchFamily="18" charset="0"/>
                          </a:rPr>
                          <m:t>𝑎</m:t>
                        </m:r>
                      </m:den>
                    </m:f>
                  </m:oMath>
                </a14:m>
                <a:r>
                  <a:rPr lang="en-TW" dirty="0">
                    <a:solidFill>
                      <a:srgbClr val="FF0000"/>
                    </a:solidFill>
                    <a:latin typeface="Times New Roman" pitchFamily="18" charset="0"/>
                    <a:cs typeface="Times New Roman" pitchFamily="18" charset="0"/>
                  </a:rPr>
                  <a:t>的平面波！</a:t>
                </a:r>
              </a:p>
            </p:txBody>
          </p:sp>
        </mc:Choice>
        <mc:Fallback xmlns="">
          <p:sp>
            <p:nvSpPr>
              <p:cNvPr id="8" name="TextBox 7">
                <a:extLst>
                  <a:ext uri="{FF2B5EF4-FFF2-40B4-BE49-F238E27FC236}">
                    <a16:creationId xmlns:a16="http://schemas.microsoft.com/office/drawing/2014/main" id="{8217FD55-99A1-D297-D64D-C46F8F5888A4}"/>
                  </a:ext>
                </a:extLst>
              </p:cNvPr>
              <p:cNvSpPr txBox="1">
                <a:spLocks noRot="1" noChangeAspect="1" noMove="1" noResize="1" noEditPoints="1" noAdjustHandles="1" noChangeArrowheads="1" noChangeShapeType="1" noTextEdit="1"/>
              </p:cNvSpPr>
              <p:nvPr/>
            </p:nvSpPr>
            <p:spPr bwMode="auto">
              <a:xfrm>
                <a:off x="4277978" y="4947437"/>
                <a:ext cx="4568917" cy="485518"/>
              </a:xfrm>
              <a:prstGeom prst="rect">
                <a:avLst/>
              </a:prstGeom>
              <a:blipFill>
                <a:blip r:embed="rId11"/>
                <a:stretch>
                  <a:fillRect l="-1108" b="-5128"/>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799976B-56AB-EB30-C4B5-6388ACDAA065}"/>
                  </a:ext>
                </a:extLst>
              </p:cNvPr>
              <p:cNvSpPr txBox="1"/>
              <p:nvPr/>
            </p:nvSpPr>
            <p:spPr bwMode="auto">
              <a:xfrm>
                <a:off x="4951751" y="908987"/>
                <a:ext cx="4366999" cy="485518"/>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矩陣元只有在兩邊</a:t>
                </a:r>
                <a14:m>
                  <m:oMath xmlns:m="http://schemas.openxmlformats.org/officeDocument/2006/math">
                    <m:r>
                      <a:rPr lang="en-TW" i="1" dirty="0" smtClean="0">
                        <a:solidFill>
                          <a:srgbClr val="FF0000"/>
                        </a:solidFill>
                        <a:latin typeface="Cambria Math" panose="02040503050406030204" pitchFamily="18" charset="0"/>
                        <a:cs typeface="Times New Roman" pitchFamily="18" charset="0"/>
                      </a:rPr>
                      <m:t>𝑘</m:t>
                    </m:r>
                  </m:oMath>
                </a14:m>
                <a:r>
                  <a:rPr lang="en-TW" dirty="0">
                    <a:solidFill>
                      <a:srgbClr val="FF0000"/>
                    </a:solidFill>
                    <a:latin typeface="Times New Roman" pitchFamily="18" charset="0"/>
                    <a:cs typeface="Times New Roman" pitchFamily="18" charset="0"/>
                  </a:rPr>
                  <a:t>相差</a:t>
                </a:r>
                <a14:m>
                  <m:oMath xmlns:m="http://schemas.openxmlformats.org/officeDocument/2006/math">
                    <m:r>
                      <a:rPr lang="en-US" altLang="zh-TW" b="0" i="0" smtClean="0">
                        <a:solidFill>
                          <a:srgbClr val="FF0000"/>
                        </a:solidFill>
                        <a:latin typeface="Cambria Math" panose="02040503050406030204" pitchFamily="18" charset="0"/>
                        <a:ea typeface="Cambria Math" panose="02040503050406030204" pitchFamily="18" charset="0"/>
                      </a:rPr>
                      <m:t>−</m:t>
                    </m:r>
                    <m:f>
                      <m:fPr>
                        <m:ctrlPr>
                          <a:rPr lang="en-US" altLang="zh-TW" i="1">
                            <a:solidFill>
                              <a:srgbClr val="FF0000"/>
                            </a:solidFill>
                            <a:latin typeface="Cambria Math" panose="02040503050406030204" pitchFamily="18" charset="0"/>
                            <a:ea typeface="Cambria Math" panose="02040503050406030204" pitchFamily="18" charset="0"/>
                          </a:rPr>
                        </m:ctrlPr>
                      </m:fPr>
                      <m:num>
                        <m:r>
                          <a:rPr lang="en-US" altLang="zh-TW" b="0" i="1" smtClean="0">
                            <a:solidFill>
                              <a:srgbClr val="FF0000"/>
                            </a:solidFill>
                            <a:latin typeface="Cambria Math" panose="02040503050406030204" pitchFamily="18" charset="0"/>
                            <a:ea typeface="Cambria Math" panose="02040503050406030204" pitchFamily="18" charset="0"/>
                          </a:rPr>
                          <m:t>2</m:t>
                        </m:r>
                        <m:r>
                          <a:rPr lang="en-US" altLang="zh-TW" b="0" i="1" smtClean="0">
                            <a:solidFill>
                              <a:srgbClr val="FF0000"/>
                            </a:solidFill>
                            <a:latin typeface="Cambria Math" panose="02040503050406030204" pitchFamily="18" charset="0"/>
                            <a:ea typeface="Cambria Math" panose="02040503050406030204" pitchFamily="18" charset="0"/>
                          </a:rPr>
                          <m:t>𝑛</m:t>
                        </m:r>
                        <m:r>
                          <a:rPr lang="en-US" altLang="zh-TW" i="1">
                            <a:solidFill>
                              <a:srgbClr val="FF0000"/>
                            </a:solidFill>
                            <a:latin typeface="Cambria Math" panose="02040503050406030204" pitchFamily="18" charset="0"/>
                            <a:ea typeface="Cambria Math" panose="02040503050406030204" pitchFamily="18" charset="0"/>
                          </a:rPr>
                          <m:t>𝜋</m:t>
                        </m:r>
                      </m:num>
                      <m:den>
                        <m:r>
                          <a:rPr lang="en-US" altLang="zh-TW" i="1">
                            <a:solidFill>
                              <a:srgbClr val="FF0000"/>
                            </a:solidFill>
                            <a:latin typeface="Cambria Math" panose="02040503050406030204" pitchFamily="18" charset="0"/>
                            <a:ea typeface="Cambria Math" panose="02040503050406030204" pitchFamily="18" charset="0"/>
                          </a:rPr>
                          <m:t>𝑎</m:t>
                        </m:r>
                      </m:den>
                    </m:f>
                  </m:oMath>
                </a14:m>
                <a:r>
                  <a:rPr lang="en-TW" dirty="0">
                    <a:solidFill>
                      <a:srgbClr val="FF0000"/>
                    </a:solidFill>
                    <a:latin typeface="Times New Roman" pitchFamily="18" charset="0"/>
                    <a:cs typeface="Times New Roman" pitchFamily="18" charset="0"/>
                  </a:rPr>
                  <a:t>才不為零！</a:t>
                </a:r>
              </a:p>
            </p:txBody>
          </p:sp>
        </mc:Choice>
        <mc:Fallback xmlns="">
          <p:sp>
            <p:nvSpPr>
              <p:cNvPr id="7" name="TextBox 6">
                <a:extLst>
                  <a:ext uri="{FF2B5EF4-FFF2-40B4-BE49-F238E27FC236}">
                    <a16:creationId xmlns:a16="http://schemas.microsoft.com/office/drawing/2014/main" id="{B799976B-56AB-EB30-C4B5-6388ACDAA065}"/>
                  </a:ext>
                </a:extLst>
              </p:cNvPr>
              <p:cNvSpPr txBox="1">
                <a:spLocks noRot="1" noChangeAspect="1" noMove="1" noResize="1" noEditPoints="1" noAdjustHandles="1" noChangeArrowheads="1" noChangeShapeType="1" noTextEdit="1"/>
              </p:cNvSpPr>
              <p:nvPr/>
            </p:nvSpPr>
            <p:spPr bwMode="auto">
              <a:xfrm>
                <a:off x="4951751" y="908987"/>
                <a:ext cx="4366999" cy="485518"/>
              </a:xfrm>
              <a:prstGeom prst="rect">
                <a:avLst/>
              </a:prstGeom>
              <a:blipFill>
                <a:blip r:embed="rId12"/>
                <a:stretch>
                  <a:fillRect l="-1159" b="-5128"/>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570248A-F8B4-4230-5D57-E8144ABBE557}"/>
                  </a:ext>
                </a:extLst>
              </p:cNvPr>
              <p:cNvSpPr txBox="1"/>
              <p:nvPr/>
            </p:nvSpPr>
            <p:spPr bwMode="auto">
              <a:xfrm>
                <a:off x="4284865" y="3438720"/>
                <a:ext cx="5024539" cy="572144"/>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只有與</a:t>
                </a:r>
                <a14:m>
                  <m:oMath xmlns:m="http://schemas.openxmlformats.org/officeDocument/2006/math">
                    <m:r>
                      <a:rPr lang="en-TW" i="1" dirty="0" smtClean="0">
                        <a:solidFill>
                          <a:srgbClr val="FF0000"/>
                        </a:solidFill>
                        <a:latin typeface="Cambria Math" panose="02040503050406030204" pitchFamily="18" charset="0"/>
                        <a:cs typeface="Times New Roman" pitchFamily="18" charset="0"/>
                      </a:rPr>
                      <m:t>𝑘</m:t>
                    </m:r>
                  </m:oMath>
                </a14:m>
                <a:r>
                  <a:rPr lang="en-TW" dirty="0">
                    <a:solidFill>
                      <a:srgbClr val="FF0000"/>
                    </a:solidFill>
                    <a:latin typeface="Times New Roman" pitchFamily="18" charset="0"/>
                    <a:cs typeface="Times New Roman" pitchFamily="18" charset="0"/>
                  </a:rPr>
                  <a:t>動量相差</a:t>
                </a:r>
                <a14:m>
                  <m:oMath xmlns:m="http://schemas.openxmlformats.org/officeDocument/2006/math">
                    <m:r>
                      <a:rPr lang="en-US" altLang="zh-TW" b="0" i="0" smtClean="0">
                        <a:solidFill>
                          <a:srgbClr val="FF0000"/>
                        </a:solidFill>
                        <a:latin typeface="Cambria Math" panose="02040503050406030204" pitchFamily="18" charset="0"/>
                        <a:ea typeface="Cambria Math" panose="02040503050406030204" pitchFamily="18" charset="0"/>
                      </a:rPr>
                      <m:t>−</m:t>
                    </m:r>
                    <m:f>
                      <m:fPr>
                        <m:ctrlPr>
                          <a:rPr lang="en-US" altLang="zh-TW" i="1">
                            <a:solidFill>
                              <a:srgbClr val="FF0000"/>
                            </a:solidFill>
                            <a:latin typeface="Cambria Math" panose="02040503050406030204" pitchFamily="18" charset="0"/>
                            <a:ea typeface="Cambria Math" panose="02040503050406030204" pitchFamily="18" charset="0"/>
                          </a:rPr>
                        </m:ctrlPr>
                      </m:fPr>
                      <m:num>
                        <m:r>
                          <a:rPr lang="en-US" altLang="zh-TW" b="0" i="1" smtClean="0">
                            <a:solidFill>
                              <a:srgbClr val="FF0000"/>
                            </a:solidFill>
                            <a:latin typeface="Cambria Math" panose="02040503050406030204" pitchFamily="18" charset="0"/>
                            <a:ea typeface="Cambria Math" panose="02040503050406030204" pitchFamily="18" charset="0"/>
                          </a:rPr>
                          <m:t>2</m:t>
                        </m:r>
                        <m:r>
                          <a:rPr lang="en-US" altLang="zh-TW" b="0" i="1" smtClean="0">
                            <a:solidFill>
                              <a:srgbClr val="FF0000"/>
                            </a:solidFill>
                            <a:latin typeface="Cambria Math" panose="02040503050406030204" pitchFamily="18" charset="0"/>
                            <a:ea typeface="Cambria Math" panose="02040503050406030204" pitchFamily="18" charset="0"/>
                          </a:rPr>
                          <m:t>𝑛</m:t>
                        </m:r>
                        <m:r>
                          <a:rPr lang="en-US" altLang="zh-TW" i="1">
                            <a:solidFill>
                              <a:srgbClr val="FF0000"/>
                            </a:solidFill>
                            <a:latin typeface="Cambria Math" panose="02040503050406030204" pitchFamily="18" charset="0"/>
                            <a:ea typeface="Cambria Math" panose="02040503050406030204" pitchFamily="18" charset="0"/>
                          </a:rPr>
                          <m:t>𝜋</m:t>
                        </m:r>
                      </m:num>
                      <m:den>
                        <m:r>
                          <a:rPr lang="en-US" altLang="zh-TW" i="1">
                            <a:solidFill>
                              <a:srgbClr val="FF0000"/>
                            </a:solidFill>
                            <a:latin typeface="Cambria Math" panose="02040503050406030204" pitchFamily="18" charset="0"/>
                            <a:ea typeface="Cambria Math" panose="02040503050406030204" pitchFamily="18" charset="0"/>
                          </a:rPr>
                          <m:t>𝑎</m:t>
                        </m:r>
                      </m:den>
                    </m:f>
                  </m:oMath>
                </a14:m>
                <a:r>
                  <a:rPr lang="en-TW" dirty="0">
                    <a:solidFill>
                      <a:srgbClr val="FF0000"/>
                    </a:solidFill>
                    <a:latin typeface="Times New Roman" pitchFamily="18" charset="0"/>
                    <a:cs typeface="Times New Roman" pitchFamily="18" charset="0"/>
                  </a:rPr>
                  <a:t>的定態</a:t>
                </a:r>
                <a14:m>
                  <m:oMath xmlns:m="http://schemas.openxmlformats.org/officeDocument/2006/math">
                    <m:d>
                      <m:dPr>
                        <m:begChr m:val="|"/>
                        <m:endChr m:val=""/>
                        <m:ctrlPr>
                          <a:rPr lang="en-US" altLang="zh-TW" i="1" smtClean="0">
                            <a:solidFill>
                              <a:srgbClr val="FF0000"/>
                            </a:solidFill>
                            <a:latin typeface="Cambria Math" panose="02040503050406030204" pitchFamily="18" charset="0"/>
                          </a:rPr>
                        </m:ctrlPr>
                      </m:dPr>
                      <m:e>
                        <m:d>
                          <m:dPr>
                            <m:begChr m:val=""/>
                            <m:endChr m:val="⟩"/>
                            <m:ctrlPr>
                              <a:rPr lang="en-US" altLang="zh-TW" i="1">
                                <a:solidFill>
                                  <a:srgbClr val="FF0000"/>
                                </a:solidFill>
                                <a:latin typeface="Cambria Math" panose="02040503050406030204" pitchFamily="18" charset="0"/>
                              </a:rPr>
                            </m:ctrlPr>
                          </m:dPr>
                          <m:e>
                            <m:r>
                              <a:rPr lang="en-US" altLang="zh-TW" i="1">
                                <a:solidFill>
                                  <a:srgbClr val="FF0000"/>
                                </a:solidFill>
                                <a:latin typeface="Cambria Math" panose="02040503050406030204" pitchFamily="18" charset="0"/>
                              </a:rPr>
                              <m:t>𝑘</m:t>
                            </m:r>
                            <m:r>
                              <a:rPr lang="en-US" altLang="zh-TW" i="1">
                                <a:solidFill>
                                  <a:srgbClr val="FF0000"/>
                                </a:solidFill>
                                <a:latin typeface="Cambria Math" panose="02040503050406030204" pitchFamily="18" charset="0"/>
                              </a:rPr>
                              <m:t>+</m:t>
                            </m:r>
                            <m:f>
                              <m:fPr>
                                <m:ctrlPr>
                                  <a:rPr lang="en-US" altLang="zh-TW" i="1">
                                    <a:solidFill>
                                      <a:srgbClr val="FF0000"/>
                                    </a:solidFill>
                                    <a:latin typeface="Cambria Math" panose="02040503050406030204" pitchFamily="18" charset="0"/>
                                    <a:ea typeface="Cambria Math" panose="02040503050406030204" pitchFamily="18" charset="0"/>
                                  </a:rPr>
                                </m:ctrlPr>
                              </m:fPr>
                              <m:num>
                                <m:r>
                                  <a:rPr lang="en-US" altLang="zh-TW" i="1">
                                    <a:solidFill>
                                      <a:srgbClr val="FF0000"/>
                                    </a:solidFill>
                                    <a:latin typeface="Cambria Math" panose="02040503050406030204" pitchFamily="18" charset="0"/>
                                  </a:rPr>
                                  <m:t>2</m:t>
                                </m:r>
                                <m:r>
                                  <a:rPr lang="en-US" altLang="zh-TW" i="1">
                                    <a:solidFill>
                                      <a:srgbClr val="FF0000"/>
                                    </a:solidFill>
                                    <a:latin typeface="Cambria Math" panose="02040503050406030204" pitchFamily="18" charset="0"/>
                                    <a:ea typeface="Cambria Math" panose="02040503050406030204" pitchFamily="18" charset="0"/>
                                  </a:rPr>
                                  <m:t>𝜋</m:t>
                                </m:r>
                                <m:r>
                                  <a:rPr lang="en-US" altLang="zh-TW" i="1">
                                    <a:solidFill>
                                      <a:srgbClr val="FF0000"/>
                                    </a:solidFill>
                                    <a:latin typeface="Cambria Math" panose="02040503050406030204" pitchFamily="18" charset="0"/>
                                    <a:ea typeface="Cambria Math" panose="02040503050406030204" pitchFamily="18" charset="0"/>
                                  </a:rPr>
                                  <m:t>𝑛</m:t>
                                </m:r>
                              </m:num>
                              <m:den>
                                <m:r>
                                  <a:rPr lang="en-US" altLang="zh-TW" i="1">
                                    <a:solidFill>
                                      <a:srgbClr val="FF0000"/>
                                    </a:solidFill>
                                    <a:latin typeface="Cambria Math" panose="02040503050406030204" pitchFamily="18" charset="0"/>
                                    <a:ea typeface="Cambria Math" panose="02040503050406030204" pitchFamily="18" charset="0"/>
                                  </a:rPr>
                                  <m:t>𝑎</m:t>
                                </m:r>
                              </m:den>
                            </m:f>
                          </m:e>
                        </m:d>
                      </m:e>
                    </m:d>
                  </m:oMath>
                </a14:m>
                <a:r>
                  <a:rPr lang="en-TW" dirty="0">
                    <a:solidFill>
                      <a:srgbClr val="FF0000"/>
                    </a:solidFill>
                    <a:latin typeface="Times New Roman" pitchFamily="18" charset="0"/>
                    <a:cs typeface="Times New Roman" pitchFamily="18" charset="0"/>
                  </a:rPr>
                  <a:t>有貢獻！</a:t>
                </a:r>
              </a:p>
            </p:txBody>
          </p:sp>
        </mc:Choice>
        <mc:Fallback xmlns="">
          <p:sp>
            <p:nvSpPr>
              <p:cNvPr id="9" name="TextBox 8">
                <a:extLst>
                  <a:ext uri="{FF2B5EF4-FFF2-40B4-BE49-F238E27FC236}">
                    <a16:creationId xmlns:a16="http://schemas.microsoft.com/office/drawing/2014/main" id="{C570248A-F8B4-4230-5D57-E8144ABBE557}"/>
                  </a:ext>
                </a:extLst>
              </p:cNvPr>
              <p:cNvSpPr txBox="1">
                <a:spLocks noRot="1" noChangeAspect="1" noMove="1" noResize="1" noEditPoints="1" noAdjustHandles="1" noChangeArrowheads="1" noChangeShapeType="1" noTextEdit="1"/>
              </p:cNvSpPr>
              <p:nvPr/>
            </p:nvSpPr>
            <p:spPr bwMode="auto">
              <a:xfrm>
                <a:off x="4284865" y="3438720"/>
                <a:ext cx="5024539" cy="572144"/>
              </a:xfrm>
              <a:prstGeom prst="rect">
                <a:avLst/>
              </a:prstGeom>
              <a:blipFill>
                <a:blip r:embed="rId13"/>
                <a:stretch>
                  <a:fillRect l="-1010" t="-176087" b="-258696"/>
                </a:stretch>
              </a:blipFill>
              <a:ln w="9525">
                <a:noFill/>
                <a:miter lim="800000"/>
                <a:headEnd/>
                <a:tailEnd/>
              </a:ln>
            </p:spPr>
            <p:txBody>
              <a:bodyPr/>
              <a:lstStyle/>
              <a:p>
                <a:r>
                  <a:rPr lang="en-TW">
                    <a:noFill/>
                  </a:rPr>
                  <a:t> </a:t>
                </a:r>
              </a:p>
            </p:txBody>
          </p:sp>
        </mc:Fallback>
      </mc:AlternateContent>
      <p:sp>
        <p:nvSpPr>
          <p:cNvPr id="13" name="TextBox 12">
            <a:extLst>
              <a:ext uri="{FF2B5EF4-FFF2-40B4-BE49-F238E27FC236}">
                <a16:creationId xmlns:a16="http://schemas.microsoft.com/office/drawing/2014/main" id="{89D806C1-2915-2580-CF38-2567DDD40107}"/>
              </a:ext>
            </a:extLst>
          </p:cNvPr>
          <p:cNvSpPr txBox="1"/>
          <p:nvPr/>
        </p:nvSpPr>
        <p:spPr bwMode="auto">
          <a:xfrm>
            <a:off x="609245" y="252281"/>
            <a:ext cx="3818739"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計算一階本徵態修正時有問題：</a:t>
            </a:r>
          </a:p>
        </p:txBody>
      </p:sp>
    </p:spTree>
    <p:extLst>
      <p:ext uri="{BB962C8B-B14F-4D97-AF65-F5344CB8AC3E}">
        <p14:creationId xmlns:p14="http://schemas.microsoft.com/office/powerpoint/2010/main" val="168893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ppt_x"/>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p:bldP spid="2" grpId="0" animBg="1"/>
      <p:bldP spid="3" grpId="0" animBg="1"/>
      <p:bldP spid="4" grpId="0"/>
      <p:bldP spid="5" grpId="0"/>
      <p:bldP spid="6" grpId="0"/>
      <p:bldP spid="8"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BD6F951-4CD3-63AD-C37B-7159DBCAEF96}"/>
              </a:ext>
            </a:extLst>
          </p:cNvPr>
          <p:cNvSpPr txBox="1"/>
          <p:nvPr/>
        </p:nvSpPr>
        <p:spPr bwMode="auto">
          <a:xfrm>
            <a:off x="3659952" y="2513424"/>
            <a:ext cx="1828800" cy="369332"/>
          </a:xfrm>
          <a:prstGeom prst="rect">
            <a:avLst/>
          </a:prstGeom>
          <a:noFill/>
          <a:ln w="9525">
            <a:noFill/>
            <a:miter lim="800000"/>
            <a:headEnd/>
            <a:tailEnd/>
          </a:ln>
        </p:spPr>
        <p:txBody>
          <a:bodyPr wrap="square" rtlCol="0">
            <a:spAutoFit/>
          </a:bodyPr>
          <a:lstStyle/>
          <a:p>
            <a:pPr algn="ctr"/>
            <a:r>
              <a:rPr lang="zh-TW" altLang="en-US" dirty="0">
                <a:latin typeface="Times New Roman" pitchFamily="18" charset="0"/>
                <a:cs typeface="Times New Roman" pitchFamily="18" charset="0"/>
              </a:rPr>
              <a:t>回到簡併微擾</a:t>
            </a:r>
          </a:p>
        </p:txBody>
      </p:sp>
    </p:spTree>
    <p:extLst>
      <p:ext uri="{BB962C8B-B14F-4D97-AF65-F5344CB8AC3E}">
        <p14:creationId xmlns:p14="http://schemas.microsoft.com/office/powerpoint/2010/main" val="42558010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C7E24B8E-7C02-9A12-E7A2-28550131CAD2}"/>
              </a:ext>
            </a:extLst>
          </p:cNvPr>
          <p:cNvSpPr/>
          <p:nvPr/>
        </p:nvSpPr>
        <p:spPr>
          <a:xfrm>
            <a:off x="7681461" y="1008543"/>
            <a:ext cx="1283028" cy="9802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88E355D-CB20-5B8A-FCE4-82075655EDE5}"/>
                  </a:ext>
                </a:extLst>
              </p:cNvPr>
              <p:cNvSpPr txBox="1"/>
              <p:nvPr/>
            </p:nvSpPr>
            <p:spPr bwMode="auto">
              <a:xfrm>
                <a:off x="687816" y="2855306"/>
                <a:ext cx="1042228" cy="564770"/>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rPr>
                        <m:t>𝑘</m:t>
                      </m:r>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oMath>
                  </m:oMathPara>
                </a14:m>
                <a:endParaRPr lang="en-TW" dirty="0"/>
              </a:p>
            </p:txBody>
          </p:sp>
        </mc:Choice>
        <mc:Fallback xmlns="">
          <p:sp>
            <p:nvSpPr>
              <p:cNvPr id="11" name="TextBox 10">
                <a:extLst>
                  <a:ext uri="{FF2B5EF4-FFF2-40B4-BE49-F238E27FC236}">
                    <a16:creationId xmlns:a16="http://schemas.microsoft.com/office/drawing/2014/main" id="{E88E355D-CB20-5B8A-FCE4-82075655EDE5}"/>
                  </a:ext>
                </a:extLst>
              </p:cNvPr>
              <p:cNvSpPr txBox="1">
                <a:spLocks noRot="1" noChangeAspect="1" noMove="1" noResize="1" noEditPoints="1" noAdjustHandles="1" noChangeArrowheads="1" noChangeShapeType="1" noTextEdit="1"/>
              </p:cNvSpPr>
              <p:nvPr/>
            </p:nvSpPr>
            <p:spPr bwMode="auto">
              <a:xfrm>
                <a:off x="687816" y="2855306"/>
                <a:ext cx="1042228" cy="564770"/>
              </a:xfrm>
              <a:prstGeom prst="rect">
                <a:avLst/>
              </a:prstGeom>
              <a:blipFill>
                <a:blip r:embed="rId2"/>
                <a:stretch>
                  <a:fillRect b="-2174"/>
                </a:stretch>
              </a:blipFill>
              <a:ln w="9525">
                <a:noFill/>
                <a:miter lim="800000"/>
                <a:headEnd/>
                <a:tailEnd/>
              </a:ln>
            </p:spPr>
            <p:txBody>
              <a:bodyPr/>
              <a:lstStyle/>
              <a:p>
                <a:r>
                  <a:rPr lang="en-US">
                    <a:noFill/>
                  </a:rPr>
                  <a:t> </a:t>
                </a:r>
              </a:p>
            </p:txBody>
          </p:sp>
        </mc:Fallback>
      </mc:AlternateContent>
      <p:sp>
        <p:nvSpPr>
          <p:cNvPr id="12" name="TextBox 11">
            <a:extLst>
              <a:ext uri="{FF2B5EF4-FFF2-40B4-BE49-F238E27FC236}">
                <a16:creationId xmlns:a16="http://schemas.microsoft.com/office/drawing/2014/main" id="{14E0A17B-14B4-CC12-CD54-06B94FD2D3E7}"/>
              </a:ext>
            </a:extLst>
          </p:cNvPr>
          <p:cNvSpPr txBox="1"/>
          <p:nvPr/>
        </p:nvSpPr>
        <p:spPr bwMode="auto">
          <a:xfrm>
            <a:off x="1827478" y="2953025"/>
            <a:ext cx="208823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Band Edge</a:t>
            </a:r>
          </a:p>
        </p:txBody>
      </p:sp>
      <p:sp>
        <p:nvSpPr>
          <p:cNvPr id="13" name="TextBox 12">
            <a:extLst>
              <a:ext uri="{FF2B5EF4-FFF2-40B4-BE49-F238E27FC236}">
                <a16:creationId xmlns:a16="http://schemas.microsoft.com/office/drawing/2014/main" id="{8DA8F0CF-F718-F125-C796-476EF7516DA0}"/>
              </a:ext>
            </a:extLst>
          </p:cNvPr>
          <p:cNvSpPr txBox="1"/>
          <p:nvPr/>
        </p:nvSpPr>
        <p:spPr bwMode="auto">
          <a:xfrm>
            <a:off x="526532" y="3527579"/>
            <a:ext cx="7346572"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只有兩個簡併態，還沒有算，已經從經驗可以猜到答案了</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711B2706-0D44-E4FA-EC52-F054B39947AB}"/>
              </a:ext>
            </a:extLst>
          </p:cNvPr>
          <p:cNvSpPr txBox="1"/>
          <p:nvPr/>
        </p:nvSpPr>
        <p:spPr bwMode="auto">
          <a:xfrm>
            <a:off x="519725" y="3923383"/>
            <a:ext cx="8732795" cy="369332"/>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微擾會消除簡併！在Band Edge上的簡併態，微擾後會分裂為A,B兩個能量不等的態！</a:t>
            </a:r>
          </a:p>
        </p:txBody>
      </p:sp>
      <p:sp>
        <p:nvSpPr>
          <p:cNvPr id="15" name="TextBox 14">
            <a:extLst>
              <a:ext uri="{FF2B5EF4-FFF2-40B4-BE49-F238E27FC236}">
                <a16:creationId xmlns:a16="http://schemas.microsoft.com/office/drawing/2014/main" id="{4C1CA3B1-EA7C-EB24-FB71-FEB6BE28E125}"/>
              </a:ext>
            </a:extLst>
          </p:cNvPr>
          <p:cNvSpPr txBox="1"/>
          <p:nvPr/>
        </p:nvSpPr>
        <p:spPr bwMode="auto">
          <a:xfrm>
            <a:off x="527124" y="4610892"/>
            <a:ext cx="8230973"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而接近Band Edge的能態能量，微擾後應該也要隨著上述的分裂而跟著改變。</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3537319-B09F-CEED-4825-3D8C0E0FEA42}"/>
                  </a:ext>
                </a:extLst>
              </p:cNvPr>
              <p:cNvSpPr txBox="1"/>
              <p:nvPr/>
            </p:nvSpPr>
            <p:spPr bwMode="auto">
              <a:xfrm>
                <a:off x="536064" y="5054827"/>
                <a:ext cx="8624951" cy="461217"/>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最自然的：Band Edge內</a:t>
                </a:r>
                <a14:m>
                  <m:oMath xmlns:m="http://schemas.openxmlformats.org/officeDocument/2006/math">
                    <m:r>
                      <a:rPr lang="en-US" altLang="zh-TW" i="1" smtClean="0">
                        <a:latin typeface="Cambria Math" panose="02040503050406030204" pitchFamily="18" charset="0"/>
                      </a:rPr>
                      <m:t>𝑘</m:t>
                    </m:r>
                    <m:r>
                      <a:rPr lang="en-US" altLang="zh-TW" i="1">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oMath>
                </a14:m>
                <a:r>
                  <a:rPr lang="en-TW" dirty="0">
                    <a:latin typeface="Times New Roman" pitchFamily="18" charset="0"/>
                    <a:cs typeface="Times New Roman" pitchFamily="18" charset="0"/>
                  </a:rPr>
                  <a:t>能量曲線，會下彎至Band Edge上的A點。</a:t>
                </a:r>
                <a:endParaRPr lang="en-TW" dirty="0"/>
              </a:p>
            </p:txBody>
          </p:sp>
        </mc:Choice>
        <mc:Fallback xmlns="">
          <p:sp>
            <p:nvSpPr>
              <p:cNvPr id="16" name="TextBox 15">
                <a:extLst>
                  <a:ext uri="{FF2B5EF4-FFF2-40B4-BE49-F238E27FC236}">
                    <a16:creationId xmlns:a16="http://schemas.microsoft.com/office/drawing/2014/main" id="{23537319-B09F-CEED-4825-3D8C0E0FEA42}"/>
                  </a:ext>
                </a:extLst>
              </p:cNvPr>
              <p:cNvSpPr txBox="1">
                <a:spLocks noRot="1" noChangeAspect="1" noMove="1" noResize="1" noEditPoints="1" noAdjustHandles="1" noChangeArrowheads="1" noChangeShapeType="1" noTextEdit="1"/>
              </p:cNvSpPr>
              <p:nvPr/>
            </p:nvSpPr>
            <p:spPr bwMode="auto">
              <a:xfrm>
                <a:off x="536064" y="5054827"/>
                <a:ext cx="8624951" cy="461217"/>
              </a:xfrm>
              <a:prstGeom prst="rect">
                <a:avLst/>
              </a:prstGeom>
              <a:blipFill>
                <a:blip r:embed="rId3"/>
                <a:stretch>
                  <a:fillRect l="-588" b="-526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8468AF7-AB50-7905-37F0-7D8064CAE67F}"/>
                  </a:ext>
                </a:extLst>
              </p:cNvPr>
              <p:cNvSpPr txBox="1"/>
              <p:nvPr/>
            </p:nvSpPr>
            <p:spPr bwMode="auto">
              <a:xfrm>
                <a:off x="536065" y="5516044"/>
                <a:ext cx="7683040" cy="461217"/>
              </a:xfrm>
              <a:prstGeom prst="rect">
                <a:avLst/>
              </a:prstGeom>
              <a:noFill/>
              <a:ln w="9525">
                <a:noFill/>
                <a:miter lim="800000"/>
                <a:headEnd/>
                <a:tailEnd/>
              </a:ln>
            </p:spPr>
            <p:txBody>
              <a:bodyPr wrap="square">
                <a:spAutoFit/>
              </a:bodyPr>
              <a:lstStyle/>
              <a:p>
                <a14:m>
                  <m:oMath xmlns:m="http://schemas.openxmlformats.org/officeDocument/2006/math">
                    <m:r>
                      <a:rPr lang="en-US" altLang="zh-TW" i="1">
                        <a:latin typeface="Cambria Math" panose="02040503050406030204" pitchFamily="18" charset="0"/>
                      </a:rPr>
                      <m:t>𝑘</m:t>
                    </m:r>
                    <m:r>
                      <a:rPr lang="en-US" altLang="zh-TW" i="1">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oMath>
                </a14:m>
                <a:r>
                  <a:rPr lang="en-TW" dirty="0">
                    <a:latin typeface="Times New Roman" pitchFamily="18" charset="0"/>
                    <a:cs typeface="Times New Roman" pitchFamily="18" charset="0"/>
                  </a:rPr>
                  <a:t>，由Band Edge上較大本徵值B點出發，能量曲線彎回到拋物線。</a:t>
                </a:r>
                <a:endParaRPr lang="en-TW" dirty="0"/>
              </a:p>
            </p:txBody>
          </p:sp>
        </mc:Choice>
        <mc:Fallback xmlns="">
          <p:sp>
            <p:nvSpPr>
              <p:cNvPr id="18" name="TextBox 17">
                <a:extLst>
                  <a:ext uri="{FF2B5EF4-FFF2-40B4-BE49-F238E27FC236}">
                    <a16:creationId xmlns:a16="http://schemas.microsoft.com/office/drawing/2014/main" id="{58468AF7-AB50-7905-37F0-7D8064CAE67F}"/>
                  </a:ext>
                </a:extLst>
              </p:cNvPr>
              <p:cNvSpPr txBox="1">
                <a:spLocks noRot="1" noChangeAspect="1" noMove="1" noResize="1" noEditPoints="1" noAdjustHandles="1" noChangeArrowheads="1" noChangeShapeType="1" noTextEdit="1"/>
              </p:cNvSpPr>
              <p:nvPr/>
            </p:nvSpPr>
            <p:spPr bwMode="auto">
              <a:xfrm>
                <a:off x="536065" y="5516044"/>
                <a:ext cx="7683040" cy="461217"/>
              </a:xfrm>
              <a:prstGeom prst="rect">
                <a:avLst/>
              </a:prstGeom>
              <a:blipFill>
                <a:blip r:embed="rId4"/>
                <a:stretch>
                  <a:fillRect b="-8108"/>
                </a:stretch>
              </a:blipFill>
              <a:ln w="9525">
                <a:noFill/>
                <a:miter lim="800000"/>
                <a:headEnd/>
                <a:tailEnd/>
              </a:ln>
            </p:spPr>
            <p:txBody>
              <a:bodyPr/>
              <a:lstStyle/>
              <a:p>
                <a:r>
                  <a:rPr lang="en-US">
                    <a:noFill/>
                  </a:rPr>
                  <a:t> </a:t>
                </a:r>
              </a:p>
            </p:txBody>
          </p:sp>
        </mc:Fallback>
      </mc:AlternateContent>
      <p:sp>
        <p:nvSpPr>
          <p:cNvPr id="19" name="TextBox 18">
            <a:extLst>
              <a:ext uri="{FF2B5EF4-FFF2-40B4-BE49-F238E27FC236}">
                <a16:creationId xmlns:a16="http://schemas.microsoft.com/office/drawing/2014/main" id="{265E59D9-0AF2-705D-241C-5E57EA5D59C7}"/>
              </a:ext>
            </a:extLst>
          </p:cNvPr>
          <p:cNvSpPr txBox="1"/>
          <p:nvPr/>
        </p:nvSpPr>
        <p:spPr bwMode="auto">
          <a:xfrm>
            <a:off x="527124" y="6004653"/>
            <a:ext cx="8382372" cy="369332"/>
          </a:xfrm>
          <a:prstGeom prst="rect">
            <a:avLst/>
          </a:prstGeom>
          <a:noFill/>
          <a:ln w="9525">
            <a:noFill/>
            <a:miter lim="800000"/>
            <a:headEnd/>
            <a:tailEnd/>
          </a:ln>
        </p:spPr>
        <p:txBody>
          <a:bodyPr wrap="square" rtlCol="0">
            <a:spAutoFit/>
          </a:bodyPr>
          <a:lstStyle/>
          <a:p>
            <a:r>
              <a:rPr lang="en-TW">
                <a:solidFill>
                  <a:srgbClr val="FF0000"/>
                </a:solidFill>
                <a:latin typeface="Times New Roman" pitchFamily="18" charset="0"/>
                <a:cs typeface="Times New Roman" pitchFamily="18" charset="0"/>
              </a:rPr>
              <a:t>因此能量在</a:t>
            </a:r>
            <a:r>
              <a:rPr lang="en-TW" dirty="0">
                <a:solidFill>
                  <a:srgbClr val="FF0000"/>
                </a:solidFill>
                <a:latin typeface="Times New Roman" pitchFamily="18" charset="0"/>
                <a:cs typeface="Times New Roman" pitchFamily="18" charset="0"/>
              </a:rPr>
              <a:t>Band Edge處因微擾出現不連續的間隙Energy Gap。</a:t>
            </a:r>
            <a:endParaRPr lang="en-TW" dirty="0">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EA3A8A19-3DB9-5E23-1968-59C8443E5371}"/>
              </a:ext>
            </a:extLst>
          </p:cNvPr>
          <p:cNvPicPr>
            <a:picLocks noChangeAspect="1"/>
          </p:cNvPicPr>
          <p:nvPr/>
        </p:nvPicPr>
        <p:blipFill rotWithShape="1">
          <a:blip r:embed="rId5"/>
          <a:srcRect l="1665" r="3742"/>
          <a:stretch/>
        </p:blipFill>
        <p:spPr>
          <a:xfrm>
            <a:off x="687816" y="356777"/>
            <a:ext cx="6908563" cy="2402828"/>
          </a:xfrm>
          <a:prstGeom prst="rect">
            <a:avLst/>
          </a:prstGeom>
        </p:spPr>
      </p:pic>
      <p:cxnSp>
        <p:nvCxnSpPr>
          <p:cNvPr id="4" name="Straight Arrow Connector 3">
            <a:extLst>
              <a:ext uri="{FF2B5EF4-FFF2-40B4-BE49-F238E27FC236}">
                <a16:creationId xmlns:a16="http://schemas.microsoft.com/office/drawing/2014/main" id="{2257CD17-6E96-39DA-DC88-C8727324ACCA}"/>
              </a:ext>
            </a:extLst>
          </p:cNvPr>
          <p:cNvCxnSpPr>
            <a:cxnSpLocks/>
          </p:cNvCxnSpPr>
          <p:nvPr/>
        </p:nvCxnSpPr>
        <p:spPr>
          <a:xfrm>
            <a:off x="1280930" y="1400974"/>
            <a:ext cx="1590664"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C790E0D-2A5B-FB65-C74E-1E81D0CCCDF4}"/>
                  </a:ext>
                </a:extLst>
              </p:cNvPr>
              <p:cNvSpPr txBox="1"/>
              <p:nvPr/>
            </p:nvSpPr>
            <p:spPr bwMode="auto">
              <a:xfrm>
                <a:off x="2166090" y="896918"/>
                <a:ext cx="253916" cy="404726"/>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sz="1400" i="1" smtClean="0">
                              <a:latin typeface="Cambria Math" panose="02040503050406030204" pitchFamily="18" charset="0"/>
                              <a:ea typeface="Cambria Math" panose="02040503050406030204" pitchFamily="18" charset="0"/>
                            </a:rPr>
                          </m:ctrlPr>
                        </m:fPr>
                        <m:num>
                          <m:r>
                            <a:rPr lang="en-US" altLang="zh-TW" sz="1400" b="0" i="1" smtClean="0">
                              <a:latin typeface="Cambria Math" panose="02040503050406030204" pitchFamily="18" charset="0"/>
                              <a:ea typeface="Cambria Math" panose="02040503050406030204" pitchFamily="18" charset="0"/>
                            </a:rPr>
                            <m:t>2</m:t>
                          </m:r>
                          <m:r>
                            <a:rPr lang="en-US" altLang="zh-TW" sz="1400" i="1">
                              <a:latin typeface="Cambria Math" panose="02040503050406030204" pitchFamily="18" charset="0"/>
                              <a:ea typeface="Cambria Math" panose="02040503050406030204" pitchFamily="18" charset="0"/>
                            </a:rPr>
                            <m:t>𝜋</m:t>
                          </m:r>
                        </m:num>
                        <m:den>
                          <m:r>
                            <a:rPr lang="en-US" altLang="zh-TW" sz="1400" i="1">
                              <a:latin typeface="Cambria Math" panose="02040503050406030204" pitchFamily="18" charset="0"/>
                              <a:ea typeface="Cambria Math" panose="02040503050406030204" pitchFamily="18" charset="0"/>
                            </a:rPr>
                            <m:t>𝑎</m:t>
                          </m:r>
                        </m:den>
                      </m:f>
                    </m:oMath>
                  </m:oMathPara>
                </a14:m>
                <a:endParaRPr lang="en-TW" sz="1400" dirty="0">
                  <a:latin typeface="Times New Roman" pitchFamily="18" charset="0"/>
                  <a:cs typeface="Times New Roman" pitchFamily="18" charset="0"/>
                </a:endParaRPr>
              </a:p>
            </p:txBody>
          </p:sp>
        </mc:Choice>
        <mc:Fallback xmlns="">
          <p:sp>
            <p:nvSpPr>
              <p:cNvPr id="5" name="TextBox 4">
                <a:extLst>
                  <a:ext uri="{FF2B5EF4-FFF2-40B4-BE49-F238E27FC236}">
                    <a16:creationId xmlns:a16="http://schemas.microsoft.com/office/drawing/2014/main" id="{EC790E0D-2A5B-FB65-C74E-1E81D0CCCDF4}"/>
                  </a:ext>
                </a:extLst>
              </p:cNvPr>
              <p:cNvSpPr txBox="1">
                <a:spLocks noRot="1" noChangeAspect="1" noMove="1" noResize="1" noEditPoints="1" noAdjustHandles="1" noChangeArrowheads="1" noChangeShapeType="1" noTextEdit="1"/>
              </p:cNvSpPr>
              <p:nvPr/>
            </p:nvSpPr>
            <p:spPr bwMode="auto">
              <a:xfrm>
                <a:off x="2166090" y="896918"/>
                <a:ext cx="253916" cy="404726"/>
              </a:xfrm>
              <a:prstGeom prst="rect">
                <a:avLst/>
              </a:prstGeom>
              <a:blipFill>
                <a:blip r:embed="rId6"/>
                <a:stretch>
                  <a:fillRect l="-14286" t="-3030" r="-4762" b="-9091"/>
                </a:stretch>
              </a:blipFill>
              <a:ln w="9525">
                <a:noFill/>
                <a:miter lim="800000"/>
                <a:headEnd/>
                <a:tailEnd/>
              </a:ln>
            </p:spPr>
            <p:txBody>
              <a:bodyPr/>
              <a:lstStyle/>
              <a:p>
                <a:r>
                  <a:rPr lang="en-US">
                    <a:noFill/>
                  </a:rPr>
                  <a:t> </a:t>
                </a:r>
              </a:p>
            </p:txBody>
          </p:sp>
        </mc:Fallback>
      </mc:AlternateContent>
      <p:sp>
        <p:nvSpPr>
          <p:cNvPr id="6" name="Rectangle 5">
            <a:extLst>
              <a:ext uri="{FF2B5EF4-FFF2-40B4-BE49-F238E27FC236}">
                <a16:creationId xmlns:a16="http://schemas.microsoft.com/office/drawing/2014/main" id="{028B37F5-6891-DF1D-F1C9-364F0629E635}"/>
              </a:ext>
            </a:extLst>
          </p:cNvPr>
          <p:cNvSpPr/>
          <p:nvPr/>
        </p:nvSpPr>
        <p:spPr>
          <a:xfrm>
            <a:off x="1450658" y="618093"/>
            <a:ext cx="630351" cy="707527"/>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CBBE060-F44B-0C5C-2B10-A383B45A86B9}"/>
                  </a:ext>
                </a:extLst>
              </p:cNvPr>
              <p:cNvSpPr txBox="1"/>
              <p:nvPr/>
            </p:nvSpPr>
            <p:spPr bwMode="auto">
              <a:xfrm>
                <a:off x="3637284" y="258096"/>
                <a:ext cx="4001635" cy="439351"/>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零階加一階本徵值能量</a:t>
                </a:r>
                <a14:m>
                  <m:oMath xmlns:m="http://schemas.openxmlformats.org/officeDocument/2006/math">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r>
                              <a:rPr lang="en-US" altLang="zh-TW" b="0" i="1" smtClean="0">
                                <a:latin typeface="Cambria Math" panose="02040503050406030204" pitchFamily="18" charset="0"/>
                              </a:rPr>
                              <m:t>+1</m:t>
                            </m:r>
                          </m:e>
                        </m:d>
                      </m:sup>
                    </m:sSubSup>
                  </m:oMath>
                </a14:m>
                <a:r>
                  <a:rPr lang="en-TW" dirty="0">
                    <a:latin typeface="Times New Roman" pitchFamily="18" charset="0"/>
                    <a:cs typeface="Times New Roman" pitchFamily="18" charset="0"/>
                  </a:rPr>
                  <a:t>對</a:t>
                </a:r>
                <a14:m>
                  <m:oMath xmlns:m="http://schemas.openxmlformats.org/officeDocument/2006/math">
                    <m:r>
                      <a:rPr lang="en-TW" i="1" dirty="0" smtClean="0">
                        <a:latin typeface="Cambria Math" panose="02040503050406030204" pitchFamily="18" charset="0"/>
                        <a:cs typeface="Times New Roman" pitchFamily="18" charset="0"/>
                      </a:rPr>
                      <m:t>𝑘</m:t>
                    </m:r>
                  </m:oMath>
                </a14:m>
                <a:r>
                  <a:rPr lang="en-TW" dirty="0">
                    <a:latin typeface="Times New Roman" pitchFamily="18" charset="0"/>
                    <a:cs typeface="Times New Roman" pitchFamily="18" charset="0"/>
                  </a:rPr>
                  <a:t>作圖</a:t>
                </a:r>
              </a:p>
            </p:txBody>
          </p:sp>
        </mc:Choice>
        <mc:Fallback xmlns="">
          <p:sp>
            <p:nvSpPr>
              <p:cNvPr id="8" name="TextBox 7">
                <a:extLst>
                  <a:ext uri="{FF2B5EF4-FFF2-40B4-BE49-F238E27FC236}">
                    <a16:creationId xmlns:a16="http://schemas.microsoft.com/office/drawing/2014/main" id="{ECBBE060-F44B-0C5C-2B10-A383B45A86B9}"/>
                  </a:ext>
                </a:extLst>
              </p:cNvPr>
              <p:cNvSpPr txBox="1">
                <a:spLocks noRot="1" noChangeAspect="1" noMove="1" noResize="1" noEditPoints="1" noAdjustHandles="1" noChangeArrowheads="1" noChangeShapeType="1" noTextEdit="1"/>
              </p:cNvSpPr>
              <p:nvPr/>
            </p:nvSpPr>
            <p:spPr bwMode="auto">
              <a:xfrm>
                <a:off x="3637284" y="258096"/>
                <a:ext cx="4001635" cy="439351"/>
              </a:xfrm>
              <a:prstGeom prst="rect">
                <a:avLst/>
              </a:prstGeom>
              <a:blipFill>
                <a:blip r:embed="rId7"/>
                <a:stretch>
                  <a:fillRect l="-1266" b="-17143"/>
                </a:stretch>
              </a:blipFill>
              <a:ln w="9525">
                <a:noFill/>
                <a:miter lim="800000"/>
                <a:headEnd/>
                <a:tailEnd/>
              </a:ln>
            </p:spPr>
            <p:txBody>
              <a:bodyPr/>
              <a:lstStyle/>
              <a:p>
                <a:r>
                  <a:rPr lang="en-US">
                    <a:noFill/>
                  </a:rPr>
                  <a:t> </a:t>
                </a:r>
              </a:p>
            </p:txBody>
          </p:sp>
        </mc:Fallback>
      </mc:AlternateContent>
      <p:sp>
        <p:nvSpPr>
          <p:cNvPr id="2" name="Oval 1">
            <a:extLst>
              <a:ext uri="{FF2B5EF4-FFF2-40B4-BE49-F238E27FC236}">
                <a16:creationId xmlns:a16="http://schemas.microsoft.com/office/drawing/2014/main" id="{CF1EC1C8-F286-A850-737C-F9844EA50A17}"/>
              </a:ext>
            </a:extLst>
          </p:cNvPr>
          <p:cNvSpPr/>
          <p:nvPr/>
        </p:nvSpPr>
        <p:spPr>
          <a:xfrm>
            <a:off x="1136930" y="1347071"/>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7" name="Oval 6">
            <a:extLst>
              <a:ext uri="{FF2B5EF4-FFF2-40B4-BE49-F238E27FC236}">
                <a16:creationId xmlns:a16="http://schemas.microsoft.com/office/drawing/2014/main" id="{A81A8AF9-2202-07AB-DC73-F5CAF0AC44B6}"/>
              </a:ext>
            </a:extLst>
          </p:cNvPr>
          <p:cNvSpPr/>
          <p:nvPr/>
        </p:nvSpPr>
        <p:spPr>
          <a:xfrm>
            <a:off x="2907693" y="1347071"/>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9" name="Oval 8">
            <a:extLst>
              <a:ext uri="{FF2B5EF4-FFF2-40B4-BE49-F238E27FC236}">
                <a16:creationId xmlns:a16="http://schemas.microsoft.com/office/drawing/2014/main" id="{68B65C6A-EAA3-C9B1-F7DB-3AAECD4C7983}"/>
              </a:ext>
            </a:extLst>
          </p:cNvPr>
          <p:cNvSpPr/>
          <p:nvPr/>
        </p:nvSpPr>
        <p:spPr>
          <a:xfrm>
            <a:off x="6342554" y="1477618"/>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0" name="Oval 9">
            <a:extLst>
              <a:ext uri="{FF2B5EF4-FFF2-40B4-BE49-F238E27FC236}">
                <a16:creationId xmlns:a16="http://schemas.microsoft.com/office/drawing/2014/main" id="{09CE6A5A-CB57-173D-F45E-011953A113A4}"/>
              </a:ext>
            </a:extLst>
          </p:cNvPr>
          <p:cNvSpPr/>
          <p:nvPr/>
        </p:nvSpPr>
        <p:spPr>
          <a:xfrm>
            <a:off x="4766694" y="1253620"/>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7" name="Oval 16">
            <a:extLst>
              <a:ext uri="{FF2B5EF4-FFF2-40B4-BE49-F238E27FC236}">
                <a16:creationId xmlns:a16="http://schemas.microsoft.com/office/drawing/2014/main" id="{86F99390-9D8D-4815-4B90-4EFEBDB492DA}"/>
              </a:ext>
            </a:extLst>
          </p:cNvPr>
          <p:cNvSpPr/>
          <p:nvPr/>
        </p:nvSpPr>
        <p:spPr>
          <a:xfrm>
            <a:off x="4766694" y="1477618"/>
            <a:ext cx="144000" cy="144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0" name="Rectangle 19">
            <a:extLst>
              <a:ext uri="{FF2B5EF4-FFF2-40B4-BE49-F238E27FC236}">
                <a16:creationId xmlns:a16="http://schemas.microsoft.com/office/drawing/2014/main" id="{6E2D91D5-659B-2C7C-322D-C49CA18119A6}"/>
              </a:ext>
            </a:extLst>
          </p:cNvPr>
          <p:cNvSpPr/>
          <p:nvPr/>
        </p:nvSpPr>
        <p:spPr>
          <a:xfrm>
            <a:off x="4832242" y="1643875"/>
            <a:ext cx="143999" cy="237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1" name="Rectangle 20">
            <a:extLst>
              <a:ext uri="{FF2B5EF4-FFF2-40B4-BE49-F238E27FC236}">
                <a16:creationId xmlns:a16="http://schemas.microsoft.com/office/drawing/2014/main" id="{0DE67965-407D-A4E5-F8AA-B2061BA5114B}"/>
              </a:ext>
            </a:extLst>
          </p:cNvPr>
          <p:cNvSpPr/>
          <p:nvPr/>
        </p:nvSpPr>
        <p:spPr>
          <a:xfrm>
            <a:off x="6329598" y="1008543"/>
            <a:ext cx="143999" cy="237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B591D2AF-DE55-18E8-FCCE-C836BC5B09B3}"/>
                  </a:ext>
                </a:extLst>
              </p:cNvPr>
              <p:cNvSpPr txBox="1"/>
              <p:nvPr/>
            </p:nvSpPr>
            <p:spPr bwMode="auto">
              <a:xfrm>
                <a:off x="3078706" y="2908525"/>
                <a:ext cx="2033755" cy="458331"/>
              </a:xfrm>
              <a:prstGeom prst="rect">
                <a:avLst/>
              </a:prstGeom>
              <a:solidFill>
                <a:srgbClr val="FFFF99"/>
              </a:solidFill>
              <a:ln w="9525">
                <a:noFill/>
                <a:miter lim="800000"/>
                <a:headEnd/>
                <a:tailEnd/>
              </a:ln>
            </p:spPr>
            <p:txBody>
              <a:bodyPr wrap="square">
                <a:spAutoFit/>
              </a:bodyPr>
              <a:lstStyle/>
              <a:p>
                <a14:m>
                  <m:oMath xmlns:m="http://schemas.openxmlformats.org/officeDocument/2006/math">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b="0" i="1" smtClean="0">
                            <a:latin typeface="Cambria Math" panose="02040503050406030204" pitchFamily="18" charset="0"/>
                            <a:cs typeface="Times New Roman" pitchFamily="18" charset="0"/>
                          </a:rPr>
                          <m:t>𝑥</m:t>
                        </m:r>
                      </m:sup>
                    </m:sSup>
                  </m:oMath>
                </a14:m>
                <a:r>
                  <a:rPr lang="en-US" dirty="0"/>
                  <a:t>與</a:t>
                </a:r>
                <a14:m>
                  <m:oMath xmlns:m="http://schemas.openxmlformats.org/officeDocument/2006/math">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𝑒</m:t>
                        </m:r>
                      </m:e>
                      <m:sup>
                        <m:r>
                          <a:rPr lang="en-US" i="1">
                            <a:latin typeface="Cambria Math" panose="02040503050406030204" pitchFamily="18" charset="0"/>
                            <a:cs typeface="Times New Roman" pitchFamily="18" charset="0"/>
                          </a:rPr>
                          <m:t>𝑖</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i="1">
                            <a:latin typeface="Cambria Math" panose="02040503050406030204" pitchFamily="18" charset="0"/>
                            <a:cs typeface="Times New Roman" pitchFamily="18" charset="0"/>
                          </a:rPr>
                          <m:t>𝑥</m:t>
                        </m:r>
                      </m:sup>
                    </m:sSup>
                  </m:oMath>
                </a14:m>
                <a:r>
                  <a:rPr lang="en-US" dirty="0"/>
                  <a:t>簡併！</a:t>
                </a:r>
              </a:p>
            </p:txBody>
          </p:sp>
        </mc:Choice>
        <mc:Fallback xmlns="">
          <p:sp>
            <p:nvSpPr>
              <p:cNvPr id="22" name="TextBox 21">
                <a:extLst>
                  <a:ext uri="{FF2B5EF4-FFF2-40B4-BE49-F238E27FC236}">
                    <a16:creationId xmlns:a16="http://schemas.microsoft.com/office/drawing/2014/main" id="{B591D2AF-DE55-18E8-FCCE-C836BC5B09B3}"/>
                  </a:ext>
                </a:extLst>
              </p:cNvPr>
              <p:cNvSpPr txBox="1">
                <a:spLocks noRot="1" noChangeAspect="1" noMove="1" noResize="1" noEditPoints="1" noAdjustHandles="1" noChangeArrowheads="1" noChangeShapeType="1" noTextEdit="1"/>
              </p:cNvSpPr>
              <p:nvPr/>
            </p:nvSpPr>
            <p:spPr bwMode="auto">
              <a:xfrm>
                <a:off x="3078706" y="2908525"/>
                <a:ext cx="2033755" cy="458331"/>
              </a:xfrm>
              <a:prstGeom prst="rect">
                <a:avLst/>
              </a:prstGeom>
              <a:blipFill>
                <a:blip r:embed="rId8"/>
                <a:stretch>
                  <a:fillRect r="-1863" b="-18919"/>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7310A21-0135-CE74-DCA2-794C37CBBA1F}"/>
                  </a:ext>
                </a:extLst>
              </p:cNvPr>
              <p:cNvSpPr txBox="1"/>
              <p:nvPr/>
            </p:nvSpPr>
            <p:spPr bwMode="auto">
              <a:xfrm>
                <a:off x="5264372" y="2858825"/>
                <a:ext cx="1424532" cy="582660"/>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b="0" i="1"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oMath>
                  </m:oMathPara>
                </a14:m>
                <a:endParaRPr lang="en-US" dirty="0"/>
              </a:p>
            </p:txBody>
          </p:sp>
        </mc:Choice>
        <mc:Fallback xmlns="">
          <p:sp>
            <p:nvSpPr>
              <p:cNvPr id="23" name="TextBox 22">
                <a:extLst>
                  <a:ext uri="{FF2B5EF4-FFF2-40B4-BE49-F238E27FC236}">
                    <a16:creationId xmlns:a16="http://schemas.microsoft.com/office/drawing/2014/main" id="{E7310A21-0135-CE74-DCA2-794C37CBBA1F}"/>
                  </a:ext>
                </a:extLst>
              </p:cNvPr>
              <p:cNvSpPr txBox="1">
                <a:spLocks noRot="1" noChangeAspect="1" noMove="1" noResize="1" noEditPoints="1" noAdjustHandles="1" noChangeArrowheads="1" noChangeShapeType="1" noTextEdit="1"/>
              </p:cNvSpPr>
              <p:nvPr/>
            </p:nvSpPr>
            <p:spPr bwMode="auto">
              <a:xfrm>
                <a:off x="5264372" y="2858825"/>
                <a:ext cx="1424532" cy="582660"/>
              </a:xfrm>
              <a:prstGeom prst="rect">
                <a:avLst/>
              </a:prstGeom>
              <a:blipFill>
                <a:blip r:embed="rId9"/>
                <a:stretch>
                  <a:fillRect b="-2128"/>
                </a:stretch>
              </a:blipFill>
              <a:ln w="9525">
                <a:noFill/>
                <a:miter lim="800000"/>
                <a:headEnd/>
                <a:tailEnd/>
              </a:ln>
            </p:spPr>
            <p:txBody>
              <a:bodyPr/>
              <a:lstStyle/>
              <a:p>
                <a:r>
                  <a:rPr lang="en-US">
                    <a:noFill/>
                  </a:rPr>
                  <a:t> </a:t>
                </a:r>
              </a:p>
            </p:txBody>
          </p:sp>
        </mc:Fallback>
      </mc:AlternateContent>
      <p:sp>
        <p:nvSpPr>
          <p:cNvPr id="26" name="Oval 25">
            <a:extLst>
              <a:ext uri="{FF2B5EF4-FFF2-40B4-BE49-F238E27FC236}">
                <a16:creationId xmlns:a16="http://schemas.microsoft.com/office/drawing/2014/main" id="{06767943-7B41-6A69-6836-2C81E3778639}"/>
              </a:ext>
            </a:extLst>
          </p:cNvPr>
          <p:cNvSpPr/>
          <p:nvPr/>
        </p:nvSpPr>
        <p:spPr>
          <a:xfrm>
            <a:off x="6342554" y="1256958"/>
            <a:ext cx="144000" cy="144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5" name="Oval 24">
            <a:extLst>
              <a:ext uri="{FF2B5EF4-FFF2-40B4-BE49-F238E27FC236}">
                <a16:creationId xmlns:a16="http://schemas.microsoft.com/office/drawing/2014/main" id="{A445146D-82C0-A248-3E99-1A0F33EB699A}"/>
              </a:ext>
            </a:extLst>
          </p:cNvPr>
          <p:cNvSpPr/>
          <p:nvPr/>
        </p:nvSpPr>
        <p:spPr>
          <a:xfrm>
            <a:off x="7782075" y="1347071"/>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7" name="Oval 26">
            <a:extLst>
              <a:ext uri="{FF2B5EF4-FFF2-40B4-BE49-F238E27FC236}">
                <a16:creationId xmlns:a16="http://schemas.microsoft.com/office/drawing/2014/main" id="{D86A8807-3272-A027-FE0A-2B2A2CCC9826}"/>
              </a:ext>
            </a:extLst>
          </p:cNvPr>
          <p:cNvSpPr/>
          <p:nvPr/>
        </p:nvSpPr>
        <p:spPr>
          <a:xfrm>
            <a:off x="7943106" y="1347071"/>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8" name="Oval 27">
            <a:extLst>
              <a:ext uri="{FF2B5EF4-FFF2-40B4-BE49-F238E27FC236}">
                <a16:creationId xmlns:a16="http://schemas.microsoft.com/office/drawing/2014/main" id="{F1C9CBA4-5B72-19F6-E16F-C089C5F09333}"/>
              </a:ext>
            </a:extLst>
          </p:cNvPr>
          <p:cNvSpPr/>
          <p:nvPr/>
        </p:nvSpPr>
        <p:spPr>
          <a:xfrm>
            <a:off x="8758097" y="1240192"/>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9" name="Oval 28">
            <a:extLst>
              <a:ext uri="{FF2B5EF4-FFF2-40B4-BE49-F238E27FC236}">
                <a16:creationId xmlns:a16="http://schemas.microsoft.com/office/drawing/2014/main" id="{11FAFC58-6FAE-1C31-E879-E4AA219F7267}"/>
              </a:ext>
            </a:extLst>
          </p:cNvPr>
          <p:cNvSpPr/>
          <p:nvPr/>
        </p:nvSpPr>
        <p:spPr>
          <a:xfrm>
            <a:off x="8748480" y="1484784"/>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33" name="Right Arrow 32">
            <a:extLst>
              <a:ext uri="{FF2B5EF4-FFF2-40B4-BE49-F238E27FC236}">
                <a16:creationId xmlns:a16="http://schemas.microsoft.com/office/drawing/2014/main" id="{514AB260-6B11-9113-A268-2653FA2E83CF}"/>
              </a:ext>
            </a:extLst>
          </p:cNvPr>
          <p:cNvSpPr/>
          <p:nvPr/>
        </p:nvSpPr>
        <p:spPr>
          <a:xfrm>
            <a:off x="8293512" y="1354237"/>
            <a:ext cx="320734" cy="130547"/>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00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1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32BDAE-DE5E-D180-86CB-E112E5365EB3}"/>
              </a:ext>
            </a:extLst>
          </p:cNvPr>
          <p:cNvPicPr>
            <a:picLocks noChangeAspect="1"/>
          </p:cNvPicPr>
          <p:nvPr/>
        </p:nvPicPr>
        <p:blipFill>
          <a:blip r:embed="rId2"/>
          <a:stretch>
            <a:fillRect/>
          </a:stretch>
        </p:blipFill>
        <p:spPr>
          <a:xfrm>
            <a:off x="6251618" y="2033647"/>
            <a:ext cx="2384042" cy="2137417"/>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5CD2F83-0C09-7FC8-F2A2-9F4066026E31}"/>
                  </a:ext>
                </a:extLst>
              </p:cNvPr>
              <p:cNvSpPr txBox="1"/>
              <p:nvPr/>
            </p:nvSpPr>
            <p:spPr bwMode="auto">
              <a:xfrm>
                <a:off x="575629" y="2849740"/>
                <a:ext cx="4422172" cy="1034642"/>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TW" i="1" smtClean="0">
                              <a:latin typeface="Cambria Math" panose="02040503050406030204" pitchFamily="18" charset="0"/>
                              <a:cs typeface="Times New Roman" pitchFamily="18" charset="0"/>
                            </a:rPr>
                          </m:ctrlPr>
                        </m:dPr>
                        <m:e>
                          <m:m>
                            <m:mPr>
                              <m:mcs>
                                <m:mc>
                                  <m:mcPr>
                                    <m:count m:val="2"/>
                                    <m:mcJc m:val="center"/>
                                  </m:mcPr>
                                </m:mc>
                              </m:mcs>
                              <m:ctrlPr>
                                <a:rPr lang="en-TW" i="1" smtClean="0">
                                  <a:latin typeface="Cambria Math" panose="02040503050406030204" pitchFamily="18" charset="0"/>
                                  <a:cs typeface="Times New Roman" pitchFamily="18" charset="0"/>
                                </a:rPr>
                              </m:ctrlPr>
                            </m:mPr>
                            <m:mr>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b="0" i="1" smtClean="0">
                                    <a:latin typeface="Cambria Math" panose="02040503050406030204" pitchFamily="18" charset="0"/>
                                    <a:ea typeface="Cambria Math" panose="02040503050406030204" pitchFamily="18" charset="0"/>
                                  </a:rPr>
                                  <m:t>𝑉</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e>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b="0" i="1" smtClean="0">
                                    <a:latin typeface="Cambria Math" panose="02040503050406030204" pitchFamily="18" charset="0"/>
                                    <a:ea typeface="Cambria Math" panose="02040503050406030204" pitchFamily="18" charset="0"/>
                                  </a:rPr>
                                  <m:t>𝑉</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e>
                            </m:mr>
                            <m:m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m:t>
                                    </m:r>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b="0" i="1" smtClean="0">
                                    <a:latin typeface="Cambria Math" panose="02040503050406030204" pitchFamily="18" charset="0"/>
                                    <a:ea typeface="Cambria Math" panose="02040503050406030204" pitchFamily="18" charset="0"/>
                                  </a:rPr>
                                  <m:t>𝑉</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e>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b="0" i="1" smtClean="0">
                                    <a:latin typeface="Cambria Math" panose="02040503050406030204" pitchFamily="18" charset="0"/>
                                    <a:ea typeface="Cambria Math" panose="02040503050406030204" pitchFamily="18" charset="0"/>
                                  </a:rPr>
                                  <m:t>𝑉</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e>
                            </m:mr>
                          </m:m>
                        </m:e>
                      </m:d>
                      <m:d>
                        <m:dPr>
                          <m:ctrlPr>
                            <a:rPr lang="en-TW" i="1" smtClean="0">
                              <a:latin typeface="Cambria Math" panose="02040503050406030204" pitchFamily="18" charset="0"/>
                              <a:cs typeface="Times New Roman" pitchFamily="18" charset="0"/>
                            </a:rPr>
                          </m:ctrlPr>
                        </m:dPr>
                        <m:e>
                          <m:m>
                            <m:mPr>
                              <m:mcs>
                                <m:mc>
                                  <m:mcPr>
                                    <m:count m:val="1"/>
                                    <m:mcJc m:val="center"/>
                                  </m:mcPr>
                                </m:mc>
                              </m:mcs>
                              <m:ctrlPr>
                                <a:rPr lang="en-TW" i="1" smtClean="0">
                                  <a:latin typeface="Cambria Math" panose="02040503050406030204" pitchFamily="18" charset="0"/>
                                  <a:cs typeface="Times New Roman" pitchFamily="18" charset="0"/>
                                </a:rPr>
                              </m:ctrlPr>
                            </m:mPr>
                            <m:mr>
                              <m:e>
                                <m:sSub>
                                  <m:sSubPr>
                                    <m:ctrlPr>
                                      <a:rPr lang="en-TW" i="1" smtClean="0">
                                        <a:latin typeface="Cambria Math" panose="02040503050406030204" pitchFamily="18" charset="0"/>
                                        <a:cs typeface="Times New Roman" pitchFamily="18" charset="0"/>
                                      </a:rPr>
                                    </m:ctrlPr>
                                  </m:sSubPr>
                                  <m:e>
                                    <m:r>
                                      <a:rPr lang="en-TW" i="1" smtClean="0">
                                        <a:latin typeface="Cambria Math" panose="02040503050406030204" pitchFamily="18" charset="0"/>
                                        <a:ea typeface="Cambria Math" panose="02040503050406030204" pitchFamily="18" charset="0"/>
                                        <a:cs typeface="Times New Roman" pitchFamily="18" charset="0"/>
                                      </a:rPr>
                                      <m:t>𝛼</m:t>
                                    </m:r>
                                  </m:e>
                                  <m:sub>
                                    <m:r>
                                      <a:rPr lang="en-US" b="0" i="1" smtClean="0">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b="0" i="1" smtClean="0">
                                        <a:latin typeface="Cambria Math" panose="02040503050406030204" pitchFamily="18" charset="0"/>
                                        <a:ea typeface="Cambria Math" panose="02040503050406030204" pitchFamily="18" charset="0"/>
                                        <a:cs typeface="Times New Roman" pitchFamily="18" charset="0"/>
                                      </a:rPr>
                                      <m:t>2</m:t>
                                    </m:r>
                                  </m:sub>
                                </m:sSub>
                              </m:e>
                            </m:mr>
                          </m:m>
                        </m:e>
                      </m:d>
                      <m:r>
                        <a:rPr lang="en-US" b="0" i="1" smtClean="0">
                          <a:latin typeface="Cambria Math" panose="02040503050406030204" pitchFamily="18" charset="0"/>
                          <a:cs typeface="Times New Roman"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oMath>
                  </m:oMathPara>
                </a14:m>
                <a:endParaRPr lang="en-TW" dirty="0">
                  <a:latin typeface="Times New Roman" pitchFamily="18" charset="0"/>
                  <a:cs typeface="Times New Roman" pitchFamily="18" charset="0"/>
                </a:endParaRPr>
              </a:p>
            </p:txBody>
          </p:sp>
        </mc:Choice>
        <mc:Fallback xmlns="">
          <p:sp>
            <p:nvSpPr>
              <p:cNvPr id="3" name="TextBox 2">
                <a:extLst>
                  <a:ext uri="{FF2B5EF4-FFF2-40B4-BE49-F238E27FC236}">
                    <a16:creationId xmlns:a16="http://schemas.microsoft.com/office/drawing/2014/main" id="{65CD2F83-0C09-7FC8-F2A2-9F4066026E31}"/>
                  </a:ext>
                </a:extLst>
              </p:cNvPr>
              <p:cNvSpPr txBox="1">
                <a:spLocks noRot="1" noChangeAspect="1" noMove="1" noResize="1" noEditPoints="1" noAdjustHandles="1" noChangeArrowheads="1" noChangeShapeType="1" noTextEdit="1"/>
              </p:cNvSpPr>
              <p:nvPr/>
            </p:nvSpPr>
            <p:spPr bwMode="auto">
              <a:xfrm>
                <a:off x="575629" y="2849740"/>
                <a:ext cx="4422172" cy="1034642"/>
              </a:xfrm>
              <a:prstGeom prst="rect">
                <a:avLst/>
              </a:prstGeom>
              <a:blipFill>
                <a:blip r:embed="rId3"/>
                <a:stretch>
                  <a:fillRect l="-15186" t="-101220" b="-14756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DBDAA04-3940-91F6-C472-073371CD7639}"/>
                  </a:ext>
                </a:extLst>
              </p:cNvPr>
              <p:cNvSpPr txBox="1"/>
              <p:nvPr/>
            </p:nvSpPr>
            <p:spPr bwMode="auto">
              <a:xfrm>
                <a:off x="550683" y="5003420"/>
                <a:ext cx="2438616" cy="479811"/>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i="1">
                          <a:latin typeface="Cambria Math" panose="02040503050406030204" pitchFamily="18" charset="0"/>
                          <a:ea typeface="Cambria Math" panose="02040503050406030204" pitchFamily="18" charset="0"/>
                        </a:rPr>
                        <m:t>𝑉</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b="0" i="1" smtClean="0">
                          <a:latin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i="1">
                          <a:latin typeface="Cambria Math" panose="02040503050406030204" pitchFamily="18" charset="0"/>
                          <a:ea typeface="Cambria Math" panose="02040503050406030204" pitchFamily="18" charset="0"/>
                        </a:rPr>
                        <m:t>𝑉</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rPr>
                        <m:t>0</m:t>
                      </m:r>
                    </m:oMath>
                  </m:oMathPara>
                </a14:m>
                <a:endParaRPr lang="en-TW" dirty="0">
                  <a:latin typeface="Times New Roman" pitchFamily="18" charset="0"/>
                  <a:cs typeface="Times New Roman" pitchFamily="18" charset="0"/>
                </a:endParaRPr>
              </a:p>
            </p:txBody>
          </p:sp>
        </mc:Choice>
        <mc:Fallback xmlns="">
          <p:sp>
            <p:nvSpPr>
              <p:cNvPr id="8" name="TextBox 7">
                <a:extLst>
                  <a:ext uri="{FF2B5EF4-FFF2-40B4-BE49-F238E27FC236}">
                    <a16:creationId xmlns:a16="http://schemas.microsoft.com/office/drawing/2014/main" id="{8DBDAA04-3940-91F6-C472-073371CD7639}"/>
                  </a:ext>
                </a:extLst>
              </p:cNvPr>
              <p:cNvSpPr txBox="1">
                <a:spLocks noRot="1" noChangeAspect="1" noMove="1" noResize="1" noEditPoints="1" noAdjustHandles="1" noChangeArrowheads="1" noChangeShapeType="1" noTextEdit="1"/>
              </p:cNvSpPr>
              <p:nvPr/>
            </p:nvSpPr>
            <p:spPr bwMode="auto">
              <a:xfrm>
                <a:off x="550683" y="5003420"/>
                <a:ext cx="2438616" cy="479811"/>
              </a:xfrm>
              <a:prstGeom prst="rect">
                <a:avLst/>
              </a:prstGeom>
              <a:blipFill>
                <a:blip r:embed="rId4"/>
                <a:stretch>
                  <a:fillRect l="-34715" t="-226316" r="-13990" b="-323684"/>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5C6F0D5-7394-06FC-6D22-9EA992286748}"/>
                  </a:ext>
                </a:extLst>
              </p:cNvPr>
              <p:cNvSpPr txBox="1"/>
              <p:nvPr/>
            </p:nvSpPr>
            <p:spPr bwMode="auto">
              <a:xfrm>
                <a:off x="563091" y="5960640"/>
                <a:ext cx="2669898" cy="513026"/>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TW" i="1" smtClean="0">
                              <a:latin typeface="Cambria Math" panose="02040503050406030204" pitchFamily="18" charset="0"/>
                              <a:cs typeface="Times New Roman" pitchFamily="18" charset="0"/>
                            </a:rPr>
                          </m:ctrlPr>
                        </m:dPr>
                        <m:e>
                          <m:m>
                            <m:mPr>
                              <m:mcs>
                                <m:mc>
                                  <m:mcPr>
                                    <m:count m:val="2"/>
                                    <m:mcJc m:val="center"/>
                                  </m:mcPr>
                                </m:mc>
                              </m:mcs>
                              <m:ctrlPr>
                                <a:rPr lang="en-TW" i="1" smtClean="0">
                                  <a:latin typeface="Cambria Math" panose="02040503050406030204" pitchFamily="18" charset="0"/>
                                  <a:cs typeface="Times New Roman" pitchFamily="18" charset="0"/>
                                </a:rPr>
                              </m:ctrlPr>
                            </m:mPr>
                            <m:mr>
                              <m:e>
                                <m:r>
                                  <a:rPr lang="en-US" altLang="zh-TW" i="1" smtClean="0">
                                    <a:latin typeface="Cambria Math" panose="02040503050406030204" pitchFamily="18" charset="0"/>
                                  </a:rPr>
                                  <m:t>0</m:t>
                                </m:r>
                              </m:e>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e>
                              <m:e>
                                <m:r>
                                  <a:rPr lang="en-US" altLang="zh-TW" i="1" smtClean="0">
                                    <a:latin typeface="Cambria Math" panose="02040503050406030204" pitchFamily="18" charset="0"/>
                                  </a:rPr>
                                  <m:t>0</m:t>
                                </m:r>
                              </m:e>
                            </m:mr>
                          </m:m>
                        </m:e>
                      </m:d>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r>
                        <a:rPr lang="en-US" b="0" i="1" smtClean="0">
                          <a:latin typeface="Cambria Math" panose="02040503050406030204" pitchFamily="18" charset="0"/>
                          <a:cs typeface="Times New Roman"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oMath>
                  </m:oMathPara>
                </a14:m>
                <a:endParaRPr lang="en-TW" dirty="0">
                  <a:latin typeface="Times New Roman" pitchFamily="18" charset="0"/>
                  <a:cs typeface="Times New Roman" pitchFamily="18" charset="0"/>
                </a:endParaRPr>
              </a:p>
            </p:txBody>
          </p:sp>
        </mc:Choice>
        <mc:Fallback xmlns="">
          <p:sp>
            <p:nvSpPr>
              <p:cNvPr id="11" name="TextBox 10">
                <a:extLst>
                  <a:ext uri="{FF2B5EF4-FFF2-40B4-BE49-F238E27FC236}">
                    <a16:creationId xmlns:a16="http://schemas.microsoft.com/office/drawing/2014/main" id="{D5C6F0D5-7394-06FC-6D22-9EA992286748}"/>
                  </a:ext>
                </a:extLst>
              </p:cNvPr>
              <p:cNvSpPr txBox="1">
                <a:spLocks noRot="1" noChangeAspect="1" noMove="1" noResize="1" noEditPoints="1" noAdjustHandles="1" noChangeArrowheads="1" noChangeShapeType="1" noTextEdit="1"/>
              </p:cNvSpPr>
              <p:nvPr/>
            </p:nvSpPr>
            <p:spPr bwMode="auto">
              <a:xfrm>
                <a:off x="563091" y="5960640"/>
                <a:ext cx="2669898" cy="513026"/>
              </a:xfrm>
              <a:prstGeom prst="rect">
                <a:avLst/>
              </a:prstGeom>
              <a:blipFill>
                <a:blip r:embed="rId5"/>
                <a:stretch>
                  <a:fillRect t="-2439" b="-975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0BBDEB5-4BBB-1627-E85E-E81963BAEF28}"/>
                  </a:ext>
                </a:extLst>
              </p:cNvPr>
              <p:cNvSpPr txBox="1"/>
              <p:nvPr/>
            </p:nvSpPr>
            <p:spPr bwMode="auto">
              <a:xfrm>
                <a:off x="534541" y="973349"/>
                <a:ext cx="7762371" cy="572144"/>
              </a:xfrm>
              <a:prstGeom prst="rect">
                <a:avLst/>
              </a:prstGeom>
              <a:noFill/>
              <a:ln w="9525">
                <a:noFill/>
                <a:miter lim="800000"/>
                <a:headEnd/>
                <a:tailEnd/>
              </a:ln>
            </p:spPr>
            <p:txBody>
              <a:bodyPr wrap="square" rtlCol="0">
                <a:spAutoFit/>
              </a:bodyPr>
              <a:lstStyle/>
              <a:p>
                <a:r>
                  <a:rPr lang="en-TW">
                    <a:latin typeface="Times New Roman" pitchFamily="18" charset="0"/>
                    <a:cs typeface="Times New Roman" pitchFamily="18" charset="0"/>
                  </a:rPr>
                  <a:t>考慮</a:t>
                </a:r>
                <a14:m>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zh-TW" altLang="en-US" i="1">
                        <a:latin typeface="Cambria Math" panose="02040503050406030204" pitchFamily="18" charset="0"/>
                        <a:ea typeface="+mj-ea"/>
                      </a:rPr>
                      <m:t>與</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altLang="zh-TW" b="0" i="1" smtClean="0">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oMath>
                </a14:m>
                <a:r>
                  <a:rPr lang="en-GB" dirty="0">
                    <a:latin typeface="Times New Roman" pitchFamily="18" charset="0"/>
                    <a:cs typeface="Times New Roman" pitchFamily="18" charset="0"/>
                  </a:rPr>
                  <a:t>組成</a:t>
                </a:r>
                <a:r>
                  <a:rPr lang="en-TW">
                    <a:latin typeface="Times New Roman" pitchFamily="18" charset="0"/>
                    <a:cs typeface="Times New Roman" pitchFamily="18" charset="0"/>
                  </a:rPr>
                  <a:t>二維簡併空間</a:t>
                </a:r>
                <a:r>
                  <a:rPr lang="en-TW" dirty="0">
                    <a:latin typeface="Times New Roman" pitchFamily="18" charset="0"/>
                    <a:cs typeface="Times New Roman" pitchFamily="18" charset="0"/>
                  </a:rPr>
                  <a:t>，</a:t>
                </a:r>
              </a:p>
            </p:txBody>
          </p:sp>
        </mc:Choice>
        <mc:Fallback xmlns="">
          <p:sp>
            <p:nvSpPr>
              <p:cNvPr id="10" name="TextBox 9">
                <a:extLst>
                  <a:ext uri="{FF2B5EF4-FFF2-40B4-BE49-F238E27FC236}">
                    <a16:creationId xmlns:a16="http://schemas.microsoft.com/office/drawing/2014/main" id="{90BBDEB5-4BBB-1627-E85E-E81963BAEF28}"/>
                  </a:ext>
                </a:extLst>
              </p:cNvPr>
              <p:cNvSpPr txBox="1">
                <a:spLocks noRot="1" noChangeAspect="1" noMove="1" noResize="1" noEditPoints="1" noAdjustHandles="1" noChangeArrowheads="1" noChangeShapeType="1" noTextEdit="1"/>
              </p:cNvSpPr>
              <p:nvPr/>
            </p:nvSpPr>
            <p:spPr bwMode="auto">
              <a:xfrm>
                <a:off x="534541" y="973349"/>
                <a:ext cx="7762371" cy="572144"/>
              </a:xfrm>
              <a:prstGeom prst="rect">
                <a:avLst/>
              </a:prstGeom>
              <a:blipFill>
                <a:blip r:embed="rId6"/>
                <a:stretch>
                  <a:fillRect l="-2941" t="-176087" b="-258696"/>
                </a:stretch>
              </a:blipFill>
              <a:ln w="9525">
                <a:noFill/>
                <a:miter lim="800000"/>
                <a:headEnd/>
                <a:tailEnd/>
              </a:ln>
            </p:spPr>
            <p:txBody>
              <a:bodyPr/>
              <a:lstStyle/>
              <a:p>
                <a:r>
                  <a:rPr lang="en-US">
                    <a:noFill/>
                  </a:rPr>
                  <a:t> </a:t>
                </a:r>
              </a:p>
            </p:txBody>
          </p:sp>
        </mc:Fallback>
      </mc:AlternateContent>
      <p:sp>
        <p:nvSpPr>
          <p:cNvPr id="18" name="TextBox 17">
            <a:extLst>
              <a:ext uri="{FF2B5EF4-FFF2-40B4-BE49-F238E27FC236}">
                <a16:creationId xmlns:a16="http://schemas.microsoft.com/office/drawing/2014/main" id="{6C8BEFA7-36DC-D295-FFA2-A12A71CD64D5}"/>
              </a:ext>
            </a:extLst>
          </p:cNvPr>
          <p:cNvSpPr txBox="1"/>
          <p:nvPr/>
        </p:nvSpPr>
        <p:spPr bwMode="auto">
          <a:xfrm>
            <a:off x="550683" y="1508900"/>
            <a:ext cx="7762371" cy="369332"/>
          </a:xfrm>
          <a:prstGeom prst="rect">
            <a:avLst/>
          </a:prstGeom>
          <a:noFill/>
          <a:ln w="9525">
            <a:noFill/>
            <a:miter lim="800000"/>
            <a:headEnd/>
            <a:tailEnd/>
          </a:ln>
        </p:spPr>
        <p:txBody>
          <a:bodyPr wrap="square">
            <a:spAutoFit/>
          </a:bodyPr>
          <a:lstStyle/>
          <a:p>
            <a:r>
              <a:rPr lang="en-TW">
                <a:latin typeface="Times New Roman" pitchFamily="18" charset="0"/>
                <a:cs typeface="Times New Roman" pitchFamily="18" charset="0"/>
              </a:rPr>
              <a:t>設微擾計算的零階項可以寫成</a:t>
            </a:r>
            <a:r>
              <a:rPr lang="en-TW" dirty="0">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19" name="文字方塊 6">
                <a:extLst>
                  <a:ext uri="{FF2B5EF4-FFF2-40B4-BE49-F238E27FC236}">
                    <a16:creationId xmlns:a16="http://schemas.microsoft.com/office/drawing/2014/main" id="{80E20C3D-88A4-B2FB-050D-B1873D8415BA}"/>
                  </a:ext>
                </a:extLst>
              </p:cNvPr>
              <p:cNvSpPr txBox="1"/>
              <p:nvPr/>
            </p:nvSpPr>
            <p:spPr bwMode="auto">
              <a:xfrm>
                <a:off x="563091" y="4175481"/>
                <a:ext cx="3144813" cy="618631"/>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r>
                            <a:rPr lang="en-US" altLang="zh-TW" i="1">
                              <a:latin typeface="Cambria Math" panose="02040503050406030204" pitchFamily="18" charset="0"/>
                            </a:rPr>
                            <m:t>𝑞</m:t>
                          </m:r>
                        </m:e>
                        <m:e>
                          <m:r>
                            <a:rPr lang="en-US" altLang="zh-TW" i="1">
                              <a:latin typeface="Cambria Math" panose="02040503050406030204" pitchFamily="18" charset="0"/>
                            </a:rPr>
                            <m:t>𝑉</m:t>
                          </m:r>
                        </m:e>
                        <m:e>
                          <m:r>
                            <a:rPr lang="en-US" altLang="zh-TW" i="1">
                              <a:latin typeface="Cambria Math" panose="02040503050406030204" pitchFamily="18" charset="0"/>
                            </a:rPr>
                            <m:t>𝑘</m:t>
                          </m:r>
                        </m:e>
                      </m:d>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b="0" i="1" smtClean="0">
                              <a:latin typeface="Cambria Math" panose="02040503050406030204" pitchFamily="18" charset="0"/>
                            </a:rPr>
                            <m:t>1</m:t>
                          </m:r>
                        </m:sub>
                      </m:sSub>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𝛿</m:t>
                      </m:r>
                      <m:d>
                        <m:dPr>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b="0" i="1" smtClean="0">
                              <a:latin typeface="Cambria Math" panose="02040503050406030204" pitchFamily="18" charset="0"/>
                            </a:rPr>
                            <m:t>−</m:t>
                          </m:r>
                          <m:r>
                            <a:rPr lang="en-US" altLang="zh-TW" b="0" i="1" smtClean="0">
                              <a:latin typeface="Cambria Math" panose="02040503050406030204" pitchFamily="18" charset="0"/>
                            </a:rPr>
                            <m:t>𝑞</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oMath>
                  </m:oMathPara>
                </a14:m>
                <a:endParaRPr lang="zh-TW" altLang="en-US" sz="1800" dirty="0"/>
              </a:p>
            </p:txBody>
          </p:sp>
        </mc:Choice>
        <mc:Fallback xmlns="">
          <p:sp>
            <p:nvSpPr>
              <p:cNvPr id="19" name="文字方塊 6">
                <a:extLst>
                  <a:ext uri="{FF2B5EF4-FFF2-40B4-BE49-F238E27FC236}">
                    <a16:creationId xmlns:a16="http://schemas.microsoft.com/office/drawing/2014/main" id="{80E20C3D-88A4-B2FB-050D-B1873D8415BA}"/>
                  </a:ext>
                </a:extLst>
              </p:cNvPr>
              <p:cNvSpPr txBox="1">
                <a:spLocks noRot="1" noChangeAspect="1" noMove="1" noResize="1" noEditPoints="1" noAdjustHandles="1" noChangeArrowheads="1" noChangeShapeType="1" noTextEdit="1"/>
              </p:cNvSpPr>
              <p:nvPr/>
            </p:nvSpPr>
            <p:spPr bwMode="auto">
              <a:xfrm>
                <a:off x="563091" y="4175481"/>
                <a:ext cx="3144813" cy="618631"/>
              </a:xfrm>
              <a:prstGeom prst="rect">
                <a:avLst/>
              </a:prstGeom>
              <a:blipFill>
                <a:blip r:embed="rId7"/>
                <a:stretch>
                  <a:fillRect/>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DCC6E9A-992C-252C-27F6-700A70D13C11}"/>
                  </a:ext>
                </a:extLst>
              </p:cNvPr>
              <p:cNvSpPr txBox="1"/>
              <p:nvPr/>
            </p:nvSpPr>
            <p:spPr bwMode="auto">
              <a:xfrm>
                <a:off x="3692701" y="4470129"/>
                <a:ext cx="5451300" cy="485518"/>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位能矩陣元只有兩邊狀態動量相差</a:t>
                </a:r>
                <a:r>
                  <a:rPr lang="en-US" altLang="zh-TW" dirty="0">
                    <a:solidFill>
                      <a:srgbClr val="FF0000"/>
                    </a:solidFill>
                    <a:ea typeface="Cambria Math" panose="02040503050406030204" pitchFamily="18" charset="0"/>
                  </a:rPr>
                  <a:t> </a:t>
                </a:r>
                <a14:m>
                  <m:oMath xmlns:m="http://schemas.openxmlformats.org/officeDocument/2006/math">
                    <m:f>
                      <m:fPr>
                        <m:ctrlPr>
                          <a:rPr lang="en-US" altLang="zh-TW" i="1">
                            <a:solidFill>
                              <a:srgbClr val="FF0000"/>
                            </a:solidFill>
                            <a:latin typeface="Cambria Math" panose="02040503050406030204" pitchFamily="18" charset="0"/>
                            <a:ea typeface="Cambria Math" panose="02040503050406030204" pitchFamily="18" charset="0"/>
                          </a:rPr>
                        </m:ctrlPr>
                      </m:fPr>
                      <m:num>
                        <m:r>
                          <a:rPr lang="en-US" altLang="zh-TW" i="1">
                            <a:solidFill>
                              <a:srgbClr val="FF0000"/>
                            </a:solidFill>
                            <a:latin typeface="Cambria Math" panose="02040503050406030204" pitchFamily="18" charset="0"/>
                          </a:rPr>
                          <m:t>2</m:t>
                        </m:r>
                        <m:r>
                          <a:rPr lang="en-US" altLang="zh-TW" i="1">
                            <a:solidFill>
                              <a:srgbClr val="FF0000"/>
                            </a:solidFill>
                            <a:latin typeface="Cambria Math" panose="02040503050406030204" pitchFamily="18" charset="0"/>
                            <a:ea typeface="Cambria Math" panose="02040503050406030204" pitchFamily="18" charset="0"/>
                          </a:rPr>
                          <m:t>𝜋</m:t>
                        </m:r>
                      </m:num>
                      <m:den>
                        <m:r>
                          <a:rPr lang="en-US" altLang="zh-TW" i="1">
                            <a:solidFill>
                              <a:srgbClr val="FF0000"/>
                            </a:solidFill>
                            <a:latin typeface="Cambria Math" panose="02040503050406030204" pitchFamily="18" charset="0"/>
                            <a:ea typeface="Cambria Math" panose="02040503050406030204" pitchFamily="18" charset="0"/>
                          </a:rPr>
                          <m:t>𝑎</m:t>
                        </m:r>
                      </m:den>
                    </m:f>
                    <m:r>
                      <a:rPr lang="en-US" altLang="zh-TW" i="1">
                        <a:solidFill>
                          <a:srgbClr val="FF0000"/>
                        </a:solidFill>
                        <a:latin typeface="Cambria Math" panose="02040503050406030204" pitchFamily="18" charset="0"/>
                        <a:ea typeface="Cambria Math" panose="02040503050406030204" pitchFamily="18" charset="0"/>
                      </a:rPr>
                      <m:t> </m:t>
                    </m:r>
                  </m:oMath>
                </a14:m>
                <a:r>
                  <a:rPr lang="en-TW" dirty="0">
                    <a:solidFill>
                      <a:srgbClr val="FF0000"/>
                    </a:solidFill>
                    <a:latin typeface="Times New Roman" pitchFamily="18" charset="0"/>
                    <a:cs typeface="Times New Roman" pitchFamily="18" charset="0"/>
                  </a:rPr>
                  <a:t>時才不為零！</a:t>
                </a:r>
              </a:p>
            </p:txBody>
          </p:sp>
        </mc:Choice>
        <mc:Fallback xmlns="">
          <p:sp>
            <p:nvSpPr>
              <p:cNvPr id="20" name="TextBox 19">
                <a:extLst>
                  <a:ext uri="{FF2B5EF4-FFF2-40B4-BE49-F238E27FC236}">
                    <a16:creationId xmlns:a16="http://schemas.microsoft.com/office/drawing/2014/main" id="{8DCC6E9A-992C-252C-27F6-700A70D13C11}"/>
                  </a:ext>
                </a:extLst>
              </p:cNvPr>
              <p:cNvSpPr txBox="1">
                <a:spLocks noRot="1" noChangeAspect="1" noMove="1" noResize="1" noEditPoints="1" noAdjustHandles="1" noChangeArrowheads="1" noChangeShapeType="1" noTextEdit="1"/>
              </p:cNvSpPr>
              <p:nvPr/>
            </p:nvSpPr>
            <p:spPr bwMode="auto">
              <a:xfrm>
                <a:off x="3692701" y="4470129"/>
                <a:ext cx="5451300" cy="485518"/>
              </a:xfrm>
              <a:prstGeom prst="rect">
                <a:avLst/>
              </a:prstGeom>
              <a:blipFill>
                <a:blip r:embed="rId8"/>
                <a:stretch>
                  <a:fillRect l="-930" b="-25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0BECD5F-6252-93C9-998E-BE41060BD60D}"/>
                  </a:ext>
                </a:extLst>
              </p:cNvPr>
              <p:cNvSpPr txBox="1"/>
              <p:nvPr/>
            </p:nvSpPr>
            <p:spPr bwMode="auto">
              <a:xfrm>
                <a:off x="3318689" y="5010389"/>
                <a:ext cx="3012235" cy="479811"/>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r>
                            <a:rPr lang="en-US" altLang="zh-TW" b="0" i="1" smtClean="0">
                              <a:latin typeface="Cambria Math" panose="02040503050406030204" pitchFamily="18" charset="0"/>
                            </a:rPr>
                            <m:t>−</m:t>
                          </m:r>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i="1">
                          <a:latin typeface="Cambria Math" panose="02040503050406030204" pitchFamily="18" charset="0"/>
                          <a:ea typeface="Cambria Math" panose="02040503050406030204" pitchFamily="18" charset="0"/>
                        </a:rPr>
                        <m:t>𝑉</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b="0" i="1" smtClean="0">
                          <a:latin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i="1">
                          <a:latin typeface="Cambria Math" panose="02040503050406030204" pitchFamily="18" charset="0"/>
                          <a:ea typeface="Cambria Math" panose="02040503050406030204" pitchFamily="18" charset="0"/>
                        </a:rPr>
                        <m:t>𝑉</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b="0" i="1" smtClean="0">
                          <a:latin typeface="Cambria Math" panose="02040503050406030204" pitchFamily="18" charset="0"/>
                          <a:cs typeface="Times New Roman"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b="0" i="1" smtClean="0">
                              <a:latin typeface="Cambria Math" panose="02040503050406030204" pitchFamily="18" charset="0"/>
                            </a:rPr>
                            <m:t>1</m:t>
                          </m:r>
                        </m:sub>
                      </m:sSub>
                    </m:oMath>
                  </m:oMathPara>
                </a14:m>
                <a:endParaRPr lang="en-TW" dirty="0">
                  <a:latin typeface="Times New Roman" pitchFamily="18" charset="0"/>
                  <a:cs typeface="Times New Roman" pitchFamily="18" charset="0"/>
                </a:endParaRPr>
              </a:p>
            </p:txBody>
          </p:sp>
        </mc:Choice>
        <mc:Fallback xmlns="">
          <p:sp>
            <p:nvSpPr>
              <p:cNvPr id="21" name="TextBox 20">
                <a:extLst>
                  <a:ext uri="{FF2B5EF4-FFF2-40B4-BE49-F238E27FC236}">
                    <a16:creationId xmlns:a16="http://schemas.microsoft.com/office/drawing/2014/main" id="{B0BECD5F-6252-93C9-998E-BE41060BD60D}"/>
                  </a:ext>
                </a:extLst>
              </p:cNvPr>
              <p:cNvSpPr txBox="1">
                <a:spLocks noRot="1" noChangeAspect="1" noMove="1" noResize="1" noEditPoints="1" noAdjustHandles="1" noChangeArrowheads="1" noChangeShapeType="1" noTextEdit="1"/>
              </p:cNvSpPr>
              <p:nvPr/>
            </p:nvSpPr>
            <p:spPr bwMode="auto">
              <a:xfrm>
                <a:off x="3318689" y="5010389"/>
                <a:ext cx="3012235" cy="479811"/>
              </a:xfrm>
              <a:prstGeom prst="rect">
                <a:avLst/>
              </a:prstGeom>
              <a:blipFill>
                <a:blip r:embed="rId9"/>
                <a:stretch>
                  <a:fillRect l="-27311" t="-217949" r="-7143" b="-31282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9013CAA-85D0-42D3-B0DD-BB237B2BBC4E}"/>
                  </a:ext>
                </a:extLst>
              </p:cNvPr>
              <p:cNvSpPr txBox="1"/>
              <p:nvPr/>
            </p:nvSpPr>
            <p:spPr bwMode="auto">
              <a:xfrm>
                <a:off x="630753" y="1902120"/>
                <a:ext cx="2378600" cy="479811"/>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TW" i="1" smtClean="0">
                              <a:latin typeface="Cambria Math" panose="02040503050406030204" pitchFamily="18" charset="0"/>
                              <a:cs typeface="Times New Roman" pitchFamily="18" charset="0"/>
                            </a:rPr>
                          </m:ctrlPr>
                        </m:dPr>
                        <m:e>
                          <m:m>
                            <m:mPr>
                              <m:mcs>
                                <m:mc>
                                  <m:mcPr>
                                    <m:count m:val="1"/>
                                    <m:mcJc m:val="center"/>
                                  </m:mcPr>
                                </m:mc>
                              </m:mcs>
                              <m:ctrlPr>
                                <a:rPr lang="en-TW" i="1" smtClean="0">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smtClean="0">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b="0" i="1" smtClean="0">
                                        <a:latin typeface="Cambria Math" panose="02040503050406030204" pitchFamily="18" charset="0"/>
                                        <a:ea typeface="Cambria Math" panose="02040503050406030204" pitchFamily="18" charset="0"/>
                                        <a:cs typeface="Times New Roman" pitchFamily="18" charset="0"/>
                                      </a:rPr>
                                      <m:t>2</m:t>
                                    </m:r>
                                  </m:sub>
                                </m:sSub>
                              </m:e>
                            </m:mr>
                          </m:m>
                        </m:e>
                      </m:d>
                      <m:r>
                        <a:rPr lang="en-US" i="1">
                          <a:latin typeface="Cambria Math" panose="02040503050406030204" pitchFamily="18" charset="0"/>
                          <a:ea typeface="Cambria Math" panose="02040503050406030204" pitchFamily="18" charset="0"/>
                          <a:cs typeface="Times New Roman" pitchFamily="18" charset="0"/>
                        </a:rPr>
                        <m:t>~</m:t>
                      </m:r>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b="0" i="1" smtClean="0">
                          <a:latin typeface="Cambria Math" panose="02040503050406030204" pitchFamily="18" charset="0"/>
                          <a:ea typeface="Cambria Math" panose="02040503050406030204" pitchFamily="18" charset="0"/>
                        </a:rPr>
                        <m:t>+</m:t>
                      </m:r>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b="0" i="1" smtClean="0">
                              <a:latin typeface="Cambria Math" panose="02040503050406030204" pitchFamily="18" charset="0"/>
                              <a:ea typeface="Cambria Math" panose="02040503050406030204" pitchFamily="18" charset="0"/>
                              <a:cs typeface="Times New Roman" pitchFamily="18" charset="0"/>
                            </a:rPr>
                            <m:t>2</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oMath>
                  </m:oMathPara>
                </a14:m>
                <a:endParaRPr lang="en-TW" dirty="0">
                  <a:latin typeface="Times New Roman" pitchFamily="18" charset="0"/>
                  <a:cs typeface="Times New Roman" pitchFamily="18" charset="0"/>
                </a:endParaRPr>
              </a:p>
            </p:txBody>
          </p:sp>
        </mc:Choice>
        <mc:Fallback xmlns="">
          <p:sp>
            <p:nvSpPr>
              <p:cNvPr id="22" name="TextBox 21">
                <a:extLst>
                  <a:ext uri="{FF2B5EF4-FFF2-40B4-BE49-F238E27FC236}">
                    <a16:creationId xmlns:a16="http://schemas.microsoft.com/office/drawing/2014/main" id="{39013CAA-85D0-42D3-B0DD-BB237B2BBC4E}"/>
                  </a:ext>
                </a:extLst>
              </p:cNvPr>
              <p:cNvSpPr txBox="1">
                <a:spLocks noRot="1" noChangeAspect="1" noMove="1" noResize="1" noEditPoints="1" noAdjustHandles="1" noChangeArrowheads="1" noChangeShapeType="1" noTextEdit="1"/>
              </p:cNvSpPr>
              <p:nvPr/>
            </p:nvSpPr>
            <p:spPr bwMode="auto">
              <a:xfrm>
                <a:off x="630753" y="1902120"/>
                <a:ext cx="2378600" cy="479811"/>
              </a:xfrm>
              <a:prstGeom prst="rect">
                <a:avLst/>
              </a:prstGeom>
              <a:blipFill>
                <a:blip r:embed="rId10"/>
                <a:stretch>
                  <a:fillRect t="-217949" r="-31746" b="-315385"/>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4F65F40-25AE-EDAF-5C1E-A98EE72722D2}"/>
                  </a:ext>
                </a:extLst>
              </p:cNvPr>
              <p:cNvSpPr txBox="1"/>
              <p:nvPr/>
            </p:nvSpPr>
            <p:spPr bwMode="auto">
              <a:xfrm>
                <a:off x="3275971" y="6072179"/>
                <a:ext cx="4081783"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這又是已經解過：</a:t>
                </a:r>
                <a14:m>
                  <m:oMath xmlns:m="http://schemas.openxmlformats.org/officeDocument/2006/math">
                    <m:sSub>
                      <m:sSubPr>
                        <m:ctrlPr>
                          <a:rPr lang="en-TW" i="1" smtClean="0">
                            <a:latin typeface="Cambria Math" panose="02040503050406030204" pitchFamily="18" charset="0"/>
                            <a:cs typeface="Times New Roman" pitchFamily="18" charset="0"/>
                          </a:rPr>
                        </m:ctrlPr>
                      </m:sSubPr>
                      <m:e>
                        <m:r>
                          <a:rPr lang="en-TW" i="1" smtClean="0">
                            <a:latin typeface="Cambria Math" panose="02040503050406030204" pitchFamily="18" charset="0"/>
                            <a:ea typeface="Cambria Math" panose="02040503050406030204" pitchFamily="18" charset="0"/>
                            <a:cs typeface="Times New Roman" pitchFamily="18" charset="0"/>
                          </a:rPr>
                          <m:t>𝜎</m:t>
                        </m:r>
                      </m:e>
                      <m:sub>
                        <m:r>
                          <a:rPr lang="en-US" b="0" i="1" smtClean="0">
                            <a:latin typeface="Cambria Math" panose="02040503050406030204" pitchFamily="18" charset="0"/>
                            <a:cs typeface="Times New Roman" pitchFamily="18" charset="0"/>
                          </a:rPr>
                          <m:t>𝑥</m:t>
                        </m:r>
                      </m:sub>
                    </m:sSub>
                  </m:oMath>
                </a14:m>
                <a:r>
                  <a:rPr lang="en-TW" dirty="0">
                    <a:latin typeface="Times New Roman" pitchFamily="18" charset="0"/>
                    <a:cs typeface="Times New Roman" pitchFamily="18" charset="0"/>
                  </a:rPr>
                  <a:t>的本徵態問題。</a:t>
                </a:r>
              </a:p>
            </p:txBody>
          </p:sp>
        </mc:Choice>
        <mc:Fallback xmlns="">
          <p:sp>
            <p:nvSpPr>
              <p:cNvPr id="2" name="TextBox 1">
                <a:extLst>
                  <a:ext uri="{FF2B5EF4-FFF2-40B4-BE49-F238E27FC236}">
                    <a16:creationId xmlns:a16="http://schemas.microsoft.com/office/drawing/2014/main" id="{24F65F40-25AE-EDAF-5C1E-A98EE72722D2}"/>
                  </a:ext>
                </a:extLst>
              </p:cNvPr>
              <p:cNvSpPr txBox="1">
                <a:spLocks noRot="1" noChangeAspect="1" noMove="1" noResize="1" noEditPoints="1" noAdjustHandles="1" noChangeArrowheads="1" noChangeShapeType="1" noTextEdit="1"/>
              </p:cNvSpPr>
              <p:nvPr/>
            </p:nvSpPr>
            <p:spPr bwMode="auto">
              <a:xfrm>
                <a:off x="3275971" y="6072179"/>
                <a:ext cx="4081783" cy="369332"/>
              </a:xfrm>
              <a:prstGeom prst="rect">
                <a:avLst/>
              </a:prstGeom>
              <a:blipFill>
                <a:blip r:embed="rId12"/>
                <a:stretch>
                  <a:fillRect l="-1238"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5301662-02A8-5ED6-1BC5-6354AF7BA497}"/>
                  </a:ext>
                </a:extLst>
              </p:cNvPr>
              <p:cNvSpPr txBox="1"/>
              <p:nvPr/>
            </p:nvSpPr>
            <p:spPr bwMode="auto">
              <a:xfrm>
                <a:off x="7330476" y="2543985"/>
                <a:ext cx="253916" cy="404726"/>
              </a:xfrm>
              <a:prstGeom prst="rect">
                <a:avLst/>
              </a:prstGeom>
              <a:solidFill>
                <a:schemeClr val="bg1"/>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sz="1400" i="1" smtClean="0">
                              <a:latin typeface="Cambria Math" panose="02040503050406030204" pitchFamily="18" charset="0"/>
                              <a:ea typeface="Cambria Math" panose="02040503050406030204" pitchFamily="18" charset="0"/>
                            </a:rPr>
                          </m:ctrlPr>
                        </m:fPr>
                        <m:num>
                          <m:r>
                            <a:rPr lang="en-US" altLang="zh-TW" sz="1400" b="0" i="1" smtClean="0">
                              <a:latin typeface="Cambria Math" panose="02040503050406030204" pitchFamily="18" charset="0"/>
                              <a:ea typeface="Cambria Math" panose="02040503050406030204" pitchFamily="18" charset="0"/>
                            </a:rPr>
                            <m:t>2</m:t>
                          </m:r>
                          <m:r>
                            <a:rPr lang="en-US" altLang="zh-TW" sz="1400" i="1">
                              <a:latin typeface="Cambria Math" panose="02040503050406030204" pitchFamily="18" charset="0"/>
                              <a:ea typeface="Cambria Math" panose="02040503050406030204" pitchFamily="18" charset="0"/>
                            </a:rPr>
                            <m:t>𝜋</m:t>
                          </m:r>
                        </m:num>
                        <m:den>
                          <m:r>
                            <a:rPr lang="en-US" altLang="zh-TW" sz="1400" i="1">
                              <a:latin typeface="Cambria Math" panose="02040503050406030204" pitchFamily="18" charset="0"/>
                              <a:ea typeface="Cambria Math" panose="02040503050406030204" pitchFamily="18" charset="0"/>
                            </a:rPr>
                            <m:t>𝑎</m:t>
                          </m:r>
                        </m:den>
                      </m:f>
                    </m:oMath>
                  </m:oMathPara>
                </a14:m>
                <a:endParaRPr lang="en-TW" sz="1400"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25301662-02A8-5ED6-1BC5-6354AF7BA497}"/>
                  </a:ext>
                </a:extLst>
              </p:cNvPr>
              <p:cNvSpPr txBox="1">
                <a:spLocks noRot="1" noChangeAspect="1" noMove="1" noResize="1" noEditPoints="1" noAdjustHandles="1" noChangeArrowheads="1" noChangeShapeType="1" noTextEdit="1"/>
              </p:cNvSpPr>
              <p:nvPr/>
            </p:nvSpPr>
            <p:spPr bwMode="auto">
              <a:xfrm>
                <a:off x="7330476" y="2543985"/>
                <a:ext cx="253916" cy="404726"/>
              </a:xfrm>
              <a:prstGeom prst="rect">
                <a:avLst/>
              </a:prstGeom>
              <a:blipFill>
                <a:blip r:embed="rId13"/>
                <a:stretch>
                  <a:fillRect l="-19048" t="-3030" r="-4762" b="-9091"/>
                </a:stretch>
              </a:blipFill>
              <a:ln w="9525">
                <a:noFill/>
                <a:miter lim="800000"/>
                <a:headEnd/>
                <a:tailEnd/>
              </a:ln>
            </p:spPr>
            <p:txBody>
              <a:bodyPr/>
              <a:lstStyle/>
              <a:p>
                <a:r>
                  <a:rPr lang="en-TW">
                    <a:noFill/>
                  </a:rPr>
                  <a:t> </a:t>
                </a:r>
              </a:p>
            </p:txBody>
          </p:sp>
        </mc:Fallback>
      </mc:AlternateContent>
      <p:sp>
        <p:nvSpPr>
          <p:cNvPr id="9" name="Rectangle 8">
            <a:extLst>
              <a:ext uri="{FF2B5EF4-FFF2-40B4-BE49-F238E27FC236}">
                <a16:creationId xmlns:a16="http://schemas.microsoft.com/office/drawing/2014/main" id="{8E6EAA94-8229-0A41-72CD-6D582AED3EC2}"/>
              </a:ext>
            </a:extLst>
          </p:cNvPr>
          <p:cNvSpPr/>
          <p:nvPr/>
        </p:nvSpPr>
        <p:spPr>
          <a:xfrm>
            <a:off x="6700603" y="2951757"/>
            <a:ext cx="1236270" cy="1517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14" name="Straight Arrow Connector 13">
            <a:extLst>
              <a:ext uri="{FF2B5EF4-FFF2-40B4-BE49-F238E27FC236}">
                <a16:creationId xmlns:a16="http://schemas.microsoft.com/office/drawing/2014/main" id="{9AFFC09A-E00B-37EB-586D-FE2A4ED29C7B}"/>
              </a:ext>
            </a:extLst>
          </p:cNvPr>
          <p:cNvCxnSpPr>
            <a:cxnSpLocks/>
          </p:cNvCxnSpPr>
          <p:nvPr/>
        </p:nvCxnSpPr>
        <p:spPr>
          <a:xfrm>
            <a:off x="6700603" y="3033145"/>
            <a:ext cx="1452309" cy="0"/>
          </a:xfrm>
          <a:prstGeom prst="straightConnector1">
            <a:avLst/>
          </a:prstGeom>
          <a:ln w="444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83C0A6A-0E78-F6F6-4252-94DAACF8EAC6}"/>
              </a:ext>
            </a:extLst>
          </p:cNvPr>
          <p:cNvSpPr txBox="1"/>
          <p:nvPr/>
        </p:nvSpPr>
        <p:spPr bwMode="auto">
          <a:xfrm>
            <a:off x="534541" y="518688"/>
            <a:ext cx="3502818" cy="369332"/>
          </a:xfrm>
          <a:prstGeom prst="rect">
            <a:avLst/>
          </a:prstGeom>
          <a:noFill/>
          <a:ln w="9525">
            <a:noFill/>
            <a:miter lim="800000"/>
            <a:headEnd/>
            <a:tailEnd/>
          </a:ln>
        </p:spPr>
        <p:txBody>
          <a:bodyPr wrap="square" rtlCol="0">
            <a:spAutoFit/>
          </a:bodyPr>
          <a:lstStyle/>
          <a:p>
            <a:r>
              <a:rPr lang="en-US" altLang="zh-TW" dirty="0">
                <a:latin typeface="Times New Roman" panose="02020603050405020304" pitchFamily="18" charset="0"/>
                <a:cs typeface="Times New Roman" panose="02020603050405020304" pitchFamily="18" charset="0"/>
              </a:rPr>
              <a:t>Band Edge</a:t>
            </a:r>
            <a:r>
              <a:rPr lang="zh-TW" altLang="en-US" dirty="0">
                <a:latin typeface="Times New Roman" panose="02020603050405020304" pitchFamily="18" charset="0"/>
                <a:cs typeface="Times New Roman" panose="02020603050405020304" pitchFamily="18" charset="0"/>
              </a:rPr>
              <a:t>上的</a:t>
            </a:r>
            <a:r>
              <a:rPr lang="en-TW" dirty="0">
                <a:latin typeface="Times New Roman" pitchFamily="18" charset="0"/>
                <a:cs typeface="Times New Roman" pitchFamily="18" charset="0"/>
              </a:rPr>
              <a:t>嚴格計算：</a:t>
            </a:r>
          </a:p>
        </p:txBody>
      </p:sp>
      <p:sp>
        <p:nvSpPr>
          <p:cNvPr id="7" name="TextBox 6">
            <a:extLst>
              <a:ext uri="{FF2B5EF4-FFF2-40B4-BE49-F238E27FC236}">
                <a16:creationId xmlns:a16="http://schemas.microsoft.com/office/drawing/2014/main" id="{4CDAED2E-882F-3014-959E-953228918A0B}"/>
              </a:ext>
            </a:extLst>
          </p:cNvPr>
          <p:cNvSpPr txBox="1"/>
          <p:nvPr/>
        </p:nvSpPr>
        <p:spPr bwMode="auto">
          <a:xfrm>
            <a:off x="563091" y="2444462"/>
            <a:ext cx="5078288" cy="369332"/>
          </a:xfrm>
          <a:prstGeom prst="rect">
            <a:avLst/>
          </a:prstGeom>
          <a:noFill/>
          <a:ln w="9525">
            <a:noFill/>
            <a:miter lim="800000"/>
            <a:headEnd/>
            <a:tailEnd/>
          </a:ln>
        </p:spPr>
        <p:txBody>
          <a:bodyPr wrap="square" rtlCol="0">
            <a:spAutoFit/>
          </a:bodyPr>
          <a:lstStyle/>
          <a:p>
            <a:r>
              <a:rPr lang="en-TW">
                <a:latin typeface="Times New Roman" pitchFamily="18" charset="0"/>
                <a:cs typeface="Times New Roman" pitchFamily="18" charset="0"/>
              </a:rPr>
              <a:t>零階項滿足微擾項的本徵</a:t>
            </a:r>
            <a:r>
              <a:rPr lang="en-US" dirty="0" err="1">
                <a:latin typeface="Times New Roman" pitchFamily="18" charset="0"/>
                <a:cs typeface="Times New Roman" pitchFamily="18" charset="0"/>
              </a:rPr>
              <a:t>向量</a:t>
            </a:r>
            <a:r>
              <a:rPr lang="en-TW">
                <a:latin typeface="Times New Roman" pitchFamily="18" charset="0"/>
                <a:cs typeface="Times New Roman" pitchFamily="18" charset="0"/>
              </a:rPr>
              <a:t>方程式</a:t>
            </a:r>
            <a:r>
              <a:rPr lang="en-TW" dirty="0">
                <a:latin typeface="Times New Roman" pitchFamily="18" charset="0"/>
                <a:cs typeface="Times New Roman" pitchFamily="18" charset="0"/>
              </a:rPr>
              <a:t>：</a:t>
            </a:r>
          </a:p>
        </p:txBody>
      </p:sp>
      <p:sp>
        <p:nvSpPr>
          <p:cNvPr id="12" name="Oval 11">
            <a:extLst>
              <a:ext uri="{FF2B5EF4-FFF2-40B4-BE49-F238E27FC236}">
                <a16:creationId xmlns:a16="http://schemas.microsoft.com/office/drawing/2014/main" id="{50B158CD-55DD-9E6F-5D34-7F746D6CF817}"/>
              </a:ext>
            </a:extLst>
          </p:cNvPr>
          <p:cNvSpPr/>
          <p:nvPr/>
        </p:nvSpPr>
        <p:spPr>
          <a:xfrm>
            <a:off x="6689820" y="2959512"/>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3" name="Oval 12">
            <a:extLst>
              <a:ext uri="{FF2B5EF4-FFF2-40B4-BE49-F238E27FC236}">
                <a16:creationId xmlns:a16="http://schemas.microsoft.com/office/drawing/2014/main" id="{07A00DC2-D36F-EF03-8A71-2AF51DFD43BA}"/>
              </a:ext>
            </a:extLst>
          </p:cNvPr>
          <p:cNvSpPr/>
          <p:nvPr/>
        </p:nvSpPr>
        <p:spPr>
          <a:xfrm>
            <a:off x="8152912" y="2959512"/>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15" name="文字方塊 6">
                <a:extLst>
                  <a:ext uri="{FF2B5EF4-FFF2-40B4-BE49-F238E27FC236}">
                    <a16:creationId xmlns:a16="http://schemas.microsoft.com/office/drawing/2014/main" id="{8B656102-F2A3-13AE-B7A9-35A0772C739A}"/>
                  </a:ext>
                </a:extLst>
              </p:cNvPr>
              <p:cNvSpPr txBox="1"/>
              <p:nvPr/>
            </p:nvSpPr>
            <p:spPr bwMode="auto">
              <a:xfrm>
                <a:off x="3775723" y="4147105"/>
                <a:ext cx="1254721" cy="369332"/>
              </a:xfrm>
              <a:prstGeom prst="rect">
                <a:avLst/>
              </a:prstGeom>
              <a:solidFill>
                <a:srgbClr val="FFFF99"/>
              </a:solidFill>
              <a:ln>
                <a:noFill/>
              </a:ln>
            </p:spPr>
            <p:txBody>
              <a:bodyPr wrap="square" rtlCol="0">
                <a:spAutoFit/>
              </a:bodyPr>
              <a:lstStyle/>
              <a:p>
                <a:pPr eaLnBrk="1" hangingPunct="1">
                  <a:spcBef>
                    <a:spcPct val="50000"/>
                  </a:spcBef>
                </a:pPr>
                <a:r>
                  <a:rPr lang="zh-TW" altLang="en-US" dirty="0"/>
                  <a:t>設</a:t>
                </a:r>
                <a14:m>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r>
                      <a:rPr lang="en-US" altLang="zh-TW" b="0" i="1" smtClean="0">
                        <a:latin typeface="Cambria Math" panose="02040503050406030204" pitchFamily="18" charset="0"/>
                      </a:rPr>
                      <m:t>&gt;0</m:t>
                    </m:r>
                  </m:oMath>
                </a14:m>
                <a:endParaRPr lang="zh-TW" altLang="en-US" sz="1800" dirty="0"/>
              </a:p>
            </p:txBody>
          </p:sp>
        </mc:Choice>
        <mc:Fallback xmlns="">
          <p:sp>
            <p:nvSpPr>
              <p:cNvPr id="15" name="文字方塊 6">
                <a:extLst>
                  <a:ext uri="{FF2B5EF4-FFF2-40B4-BE49-F238E27FC236}">
                    <a16:creationId xmlns:a16="http://schemas.microsoft.com/office/drawing/2014/main" id="{8B656102-F2A3-13AE-B7A9-35A0772C739A}"/>
                  </a:ext>
                </a:extLst>
              </p:cNvPr>
              <p:cNvSpPr txBox="1">
                <a:spLocks noRot="1" noChangeAspect="1" noMove="1" noResize="1" noEditPoints="1" noAdjustHandles="1" noChangeArrowheads="1" noChangeShapeType="1" noTextEdit="1"/>
              </p:cNvSpPr>
              <p:nvPr/>
            </p:nvSpPr>
            <p:spPr bwMode="auto">
              <a:xfrm>
                <a:off x="3775723" y="4147105"/>
                <a:ext cx="1254721" cy="369332"/>
              </a:xfrm>
              <a:prstGeom prst="rect">
                <a:avLst/>
              </a:prstGeom>
              <a:blipFill>
                <a:blip r:embed="rId14"/>
                <a:stretch>
                  <a:fillRect l="-4040" t="-6667" b="-23333"/>
                </a:stretch>
              </a:blipFill>
              <a:ln>
                <a:noFill/>
              </a:ln>
            </p:spPr>
            <p:txBody>
              <a:bodyPr/>
              <a:lstStyle/>
              <a:p>
                <a:r>
                  <a:rPr lang="en-TW">
                    <a:noFill/>
                  </a:rPr>
                  <a:t> </a:t>
                </a:r>
              </a:p>
            </p:txBody>
          </p:sp>
        </mc:Fallback>
      </mc:AlternateContent>
    </p:spTree>
    <p:extLst>
      <p:ext uri="{BB962C8B-B14F-4D97-AF65-F5344CB8AC3E}">
        <p14:creationId xmlns:p14="http://schemas.microsoft.com/office/powerpoint/2010/main" val="353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1" grpId="0" animBg="1"/>
      <p:bldP spid="19" grpId="0" animBg="1"/>
      <p:bldP spid="20" grpId="0"/>
      <p:bldP spid="21" grpId="0" animBg="1"/>
      <p:bldP spid="2" grpId="0"/>
      <p:bldP spid="7" grpId="0"/>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Z:\Dropbox\Documents\課程\Young\Chapter42\A_Images\A_Figures_and_Photos\42_15_Fig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69187" y="2946789"/>
            <a:ext cx="1463009" cy="1713869"/>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bwMode="auto">
          <a:xfrm>
            <a:off x="884602" y="6138768"/>
            <a:ext cx="6757979" cy="369332"/>
          </a:xfrm>
          <a:prstGeom prst="rect">
            <a:avLst/>
          </a:prstGeom>
          <a:noFill/>
          <a:ln w="9525">
            <a:noFill/>
            <a:miter lim="800000"/>
            <a:headEnd/>
            <a:tailEnd/>
          </a:ln>
        </p:spPr>
        <p:txBody>
          <a:bodyPr wrap="square" rtlCol="0">
            <a:spAutoFit/>
          </a:bodyPr>
          <a:lstStyle/>
          <a:p>
            <a:pPr>
              <a:spcBef>
                <a:spcPct val="50000"/>
              </a:spcBef>
            </a:pPr>
            <a:r>
              <a:rPr lang="zh-TW" altLang="en-US" sz="1800" dirty="0"/>
              <a:t>能量比較高的能態，就可能跨越原子間的位能。</a:t>
            </a:r>
          </a:p>
        </p:txBody>
      </p:sp>
      <p:sp>
        <p:nvSpPr>
          <p:cNvPr id="4" name="文字方塊 3"/>
          <p:cNvSpPr txBox="1"/>
          <p:nvPr/>
        </p:nvSpPr>
        <p:spPr bwMode="auto">
          <a:xfrm>
            <a:off x="884602" y="5733916"/>
            <a:ext cx="6018452" cy="369332"/>
          </a:xfrm>
          <a:prstGeom prst="rect">
            <a:avLst/>
          </a:prstGeom>
          <a:noFill/>
          <a:ln w="9525">
            <a:noFill/>
            <a:miter lim="800000"/>
            <a:headEnd/>
            <a:tailEnd/>
          </a:ln>
        </p:spPr>
        <p:txBody>
          <a:bodyPr wrap="square" rtlCol="0">
            <a:spAutoFit/>
          </a:bodyPr>
          <a:lstStyle/>
          <a:p>
            <a:pPr>
              <a:spcBef>
                <a:spcPct val="50000"/>
              </a:spcBef>
            </a:pPr>
            <a:r>
              <a:rPr lang="zh-TW" altLang="en-US" sz="1800" dirty="0"/>
              <a:t>原子間的</a:t>
            </a:r>
            <a:r>
              <a:rPr lang="en-TW" sz="1800" dirty="0"/>
              <a:t>庫倫</a:t>
            </a:r>
            <a:r>
              <a:rPr lang="zh-TW" altLang="en-US" sz="1800" dirty="0"/>
              <a:t>電位能疊加後會下降，</a:t>
            </a:r>
          </a:p>
        </p:txBody>
      </p:sp>
      <p:pic>
        <p:nvPicPr>
          <p:cNvPr id="5" name="Picture 4">
            <a:extLst>
              <a:ext uri="{FF2B5EF4-FFF2-40B4-BE49-F238E27FC236}">
                <a16:creationId xmlns:a16="http://schemas.microsoft.com/office/drawing/2014/main" id="{3AFB2C90-26CE-5148-BD9E-BDDC85F43560}"/>
              </a:ext>
            </a:extLst>
          </p:cNvPr>
          <p:cNvPicPr>
            <a:picLocks noChangeAspect="1"/>
          </p:cNvPicPr>
          <p:nvPr/>
        </p:nvPicPr>
        <p:blipFill rotWithShape="1">
          <a:blip r:embed="rId3"/>
          <a:srcRect b="34232"/>
          <a:stretch/>
        </p:blipFill>
        <p:spPr>
          <a:xfrm>
            <a:off x="874506" y="2946789"/>
            <a:ext cx="4843696" cy="2623031"/>
          </a:xfrm>
          <a:prstGeom prst="rect">
            <a:avLst/>
          </a:prstGeom>
        </p:spPr>
      </p:pic>
      <p:pic>
        <p:nvPicPr>
          <p:cNvPr id="7" name="Picture 6">
            <a:extLst>
              <a:ext uri="{FF2B5EF4-FFF2-40B4-BE49-F238E27FC236}">
                <a16:creationId xmlns:a16="http://schemas.microsoft.com/office/drawing/2014/main" id="{529CBF0D-D066-534B-A14F-12F1AB5256A0}"/>
              </a:ext>
            </a:extLst>
          </p:cNvPr>
          <p:cNvPicPr>
            <a:picLocks noChangeAspect="1"/>
          </p:cNvPicPr>
          <p:nvPr/>
        </p:nvPicPr>
        <p:blipFill rotWithShape="1">
          <a:blip r:embed="rId3"/>
          <a:srcRect r="45168" b="70090"/>
          <a:stretch/>
        </p:blipFill>
        <p:spPr>
          <a:xfrm>
            <a:off x="2555776" y="195288"/>
            <a:ext cx="2655912" cy="1192890"/>
          </a:xfrm>
          <a:prstGeom prst="rect">
            <a:avLst/>
          </a:prstGeom>
        </p:spPr>
      </p:pic>
      <p:pic>
        <p:nvPicPr>
          <p:cNvPr id="8" name="Picture 2" descr="Z:\Dropbox\Documents\課程\Young\Chapter42\A_Images\A_Figures_and_Photos\42_15_Figure.jpg">
            <a:extLst>
              <a:ext uri="{FF2B5EF4-FFF2-40B4-BE49-F238E27FC236}">
                <a16:creationId xmlns:a16="http://schemas.microsoft.com/office/drawing/2014/main" id="{A4E38FB5-73A0-F846-92E1-F09AAB322EE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686" r="59132" b="53703"/>
          <a:stretch/>
        </p:blipFill>
        <p:spPr bwMode="auto">
          <a:xfrm>
            <a:off x="6305155" y="446157"/>
            <a:ext cx="597899" cy="5760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5DA37E9-1388-3341-BCB8-642BA8A3853A}"/>
              </a:ext>
            </a:extLst>
          </p:cNvPr>
          <p:cNvSpPr txBox="1"/>
          <p:nvPr/>
        </p:nvSpPr>
        <p:spPr bwMode="auto">
          <a:xfrm>
            <a:off x="874506" y="1440587"/>
            <a:ext cx="7087779" cy="369332"/>
          </a:xfrm>
          <a:prstGeom prst="rect">
            <a:avLst/>
          </a:prstGeom>
          <a:noFill/>
          <a:ln w="9525">
            <a:noFill/>
            <a:miter lim="800000"/>
            <a:headEnd/>
            <a:tailEnd/>
          </a:ln>
        </p:spPr>
        <p:txBody>
          <a:bodyPr wrap="square" rtlCol="0">
            <a:spAutoFit/>
          </a:bodyPr>
          <a:lstStyle/>
          <a:p>
            <a:pPr>
              <a:spcBef>
                <a:spcPct val="50000"/>
              </a:spcBef>
            </a:pPr>
            <a:r>
              <a:rPr lang="en-TW" sz="1800" dirty="0"/>
              <a:t>在獨立的原子中，位能為庫倫位能</a:t>
            </a:r>
            <a:r>
              <a:rPr lang="en-TW" sz="1800"/>
              <a:t>，電子</a:t>
            </a:r>
            <a:r>
              <a:rPr lang="en-GB" sz="1800" dirty="0" err="1"/>
              <a:t>處於</a:t>
            </a:r>
            <a:r>
              <a:rPr lang="en-TW" sz="1800"/>
              <a:t>分離的能</a:t>
            </a:r>
            <a:r>
              <a:rPr lang="en-GB" sz="1800" dirty="0" err="1"/>
              <a:t>態</a:t>
            </a:r>
            <a:r>
              <a:rPr lang="en-TW" sz="1800"/>
              <a:t>。</a:t>
            </a:r>
            <a:endParaRPr lang="en-TW" sz="1800" dirty="0"/>
          </a:p>
        </p:txBody>
      </p:sp>
      <p:sp>
        <p:nvSpPr>
          <p:cNvPr id="10" name="文字方塊 3">
            <a:extLst>
              <a:ext uri="{FF2B5EF4-FFF2-40B4-BE49-F238E27FC236}">
                <a16:creationId xmlns:a16="http://schemas.microsoft.com/office/drawing/2014/main" id="{4F5EC41E-D637-FF40-B34F-56539BE86757}"/>
              </a:ext>
            </a:extLst>
          </p:cNvPr>
          <p:cNvSpPr txBox="1"/>
          <p:nvPr/>
        </p:nvSpPr>
        <p:spPr bwMode="auto">
          <a:xfrm>
            <a:off x="874506" y="1840326"/>
            <a:ext cx="6018452" cy="369332"/>
          </a:xfrm>
          <a:prstGeom prst="rect">
            <a:avLst/>
          </a:prstGeom>
          <a:noFill/>
          <a:ln w="9525">
            <a:noFill/>
            <a:miter lim="800000"/>
            <a:headEnd/>
            <a:tailEnd/>
          </a:ln>
        </p:spPr>
        <p:txBody>
          <a:bodyPr wrap="square" rtlCol="0">
            <a:spAutoFit/>
          </a:bodyPr>
          <a:lstStyle/>
          <a:p>
            <a:pPr>
              <a:spcBef>
                <a:spcPct val="50000"/>
              </a:spcBef>
            </a:pPr>
            <a:r>
              <a:rPr lang="zh-TW" altLang="en-US" sz="1800" dirty="0"/>
              <a:t>當原子彼此靠近時，</a:t>
            </a:r>
            <a:r>
              <a:rPr lang="zh-TW" altLang="en-US" dirty="0"/>
              <a:t>鄰近</a:t>
            </a:r>
            <a:r>
              <a:rPr lang="zh-TW" altLang="en-US" sz="1800" dirty="0"/>
              <a:t>原子核的</a:t>
            </a:r>
            <a:r>
              <a:rPr lang="en-TW" sz="1800"/>
              <a:t>庫倫</a:t>
            </a:r>
            <a:r>
              <a:rPr lang="zh-TW" altLang="en-US" sz="1800" dirty="0"/>
              <a:t>位能也必須考慮，</a:t>
            </a:r>
          </a:p>
        </p:txBody>
      </p:sp>
      <p:sp>
        <p:nvSpPr>
          <p:cNvPr id="11" name="文字方塊 3">
            <a:extLst>
              <a:ext uri="{FF2B5EF4-FFF2-40B4-BE49-F238E27FC236}">
                <a16:creationId xmlns:a16="http://schemas.microsoft.com/office/drawing/2014/main" id="{18ED5D0A-D65D-A34D-9270-319F8088A96B}"/>
              </a:ext>
            </a:extLst>
          </p:cNvPr>
          <p:cNvSpPr txBox="1"/>
          <p:nvPr/>
        </p:nvSpPr>
        <p:spPr bwMode="auto">
          <a:xfrm>
            <a:off x="874506" y="2251800"/>
            <a:ext cx="6018452" cy="369332"/>
          </a:xfrm>
          <a:prstGeom prst="rect">
            <a:avLst/>
          </a:prstGeom>
          <a:noFill/>
          <a:ln w="9525">
            <a:noFill/>
            <a:miter lim="800000"/>
            <a:headEnd/>
            <a:tailEnd/>
          </a:ln>
        </p:spPr>
        <p:txBody>
          <a:bodyPr wrap="square" rtlCol="0">
            <a:spAutoFit/>
          </a:bodyPr>
          <a:lstStyle/>
          <a:p>
            <a:pPr>
              <a:spcBef>
                <a:spcPct val="50000"/>
              </a:spcBef>
            </a:pPr>
            <a:r>
              <a:rPr lang="zh-TW" altLang="en-US" sz="1800" dirty="0"/>
              <a:t>也就是，電子會同時感覺多個原子核的電力。</a:t>
            </a:r>
          </a:p>
        </p:txBody>
      </p:sp>
      <p:cxnSp>
        <p:nvCxnSpPr>
          <p:cNvPr id="14" name="Straight Arrow Connector 13">
            <a:extLst>
              <a:ext uri="{FF2B5EF4-FFF2-40B4-BE49-F238E27FC236}">
                <a16:creationId xmlns:a16="http://schemas.microsoft.com/office/drawing/2014/main" id="{0F5F2B06-6787-DE4F-B7C9-676FC6C68590}"/>
              </a:ext>
            </a:extLst>
          </p:cNvPr>
          <p:cNvCxnSpPr>
            <a:cxnSpLocks/>
          </p:cNvCxnSpPr>
          <p:nvPr/>
        </p:nvCxnSpPr>
        <p:spPr>
          <a:xfrm flipV="1">
            <a:off x="1989808" y="4605296"/>
            <a:ext cx="864096" cy="16620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C6724CB-F6C0-F84A-A189-326599D172FE}"/>
              </a:ext>
            </a:extLst>
          </p:cNvPr>
          <p:cNvCxnSpPr>
            <a:cxnSpLocks/>
          </p:cNvCxnSpPr>
          <p:nvPr/>
        </p:nvCxnSpPr>
        <p:spPr>
          <a:xfrm flipV="1">
            <a:off x="1845792" y="3234960"/>
            <a:ext cx="144016" cy="30323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EA88F46-1AC0-5C5F-CF0A-6A0A67607701}"/>
              </a:ext>
            </a:extLst>
          </p:cNvPr>
          <p:cNvCxnSpPr>
            <a:cxnSpLocks/>
          </p:cNvCxnSpPr>
          <p:nvPr/>
        </p:nvCxnSpPr>
        <p:spPr>
          <a:xfrm flipV="1">
            <a:off x="3421957" y="4660658"/>
            <a:ext cx="0" cy="11446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274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additive="base">
                                        <p:cTn id="7" dur="500" fill="hold"/>
                                        <p:tgtEl>
                                          <p:spTgt spid="31746"/>
                                        </p:tgtEl>
                                        <p:attrNameLst>
                                          <p:attrName>ppt_x</p:attrName>
                                        </p:attrNameLst>
                                      </p:cBhvr>
                                      <p:tavLst>
                                        <p:tav tm="0">
                                          <p:val>
                                            <p:strVal val="#ppt_x"/>
                                          </p:val>
                                        </p:tav>
                                        <p:tav tm="100000">
                                          <p:val>
                                            <p:strVal val="#ppt_x"/>
                                          </p:val>
                                        </p:tav>
                                      </p:tavLst>
                                    </p:anim>
                                    <p:anim calcmode="lin" valueType="num">
                                      <p:cBhvr additive="base">
                                        <p:cTn id="8" dur="500" fill="hold"/>
                                        <p:tgtEl>
                                          <p:spTgt spid="3174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7AC687A-82FB-4FB9-E057-8ADDC05C9177}"/>
              </a:ext>
            </a:extLst>
          </p:cNvPr>
          <p:cNvPicPr>
            <a:picLocks noChangeAspect="1"/>
          </p:cNvPicPr>
          <p:nvPr/>
        </p:nvPicPr>
        <p:blipFill rotWithShape="1">
          <a:blip r:embed="rId2"/>
          <a:srcRect b="5872"/>
          <a:stretch/>
        </p:blipFill>
        <p:spPr>
          <a:xfrm>
            <a:off x="4201345" y="1792715"/>
            <a:ext cx="4784413" cy="3940541"/>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5F0E2E8-EA12-EF88-3B8D-41C84938B6BF}"/>
                  </a:ext>
                </a:extLst>
              </p:cNvPr>
              <p:cNvSpPr txBox="1"/>
              <p:nvPr/>
            </p:nvSpPr>
            <p:spPr bwMode="auto">
              <a:xfrm>
                <a:off x="613201" y="431432"/>
                <a:ext cx="2669898" cy="513026"/>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TW" i="1" smtClean="0">
                              <a:latin typeface="Cambria Math" panose="02040503050406030204" pitchFamily="18" charset="0"/>
                              <a:cs typeface="Times New Roman" pitchFamily="18" charset="0"/>
                            </a:rPr>
                          </m:ctrlPr>
                        </m:dPr>
                        <m:e>
                          <m:m>
                            <m:mPr>
                              <m:mcs>
                                <m:mc>
                                  <m:mcPr>
                                    <m:count m:val="2"/>
                                    <m:mcJc m:val="center"/>
                                  </m:mcPr>
                                </m:mc>
                              </m:mcs>
                              <m:ctrlPr>
                                <a:rPr lang="en-TW" i="1" smtClean="0">
                                  <a:latin typeface="Cambria Math" panose="02040503050406030204" pitchFamily="18" charset="0"/>
                                  <a:cs typeface="Times New Roman" pitchFamily="18" charset="0"/>
                                </a:rPr>
                              </m:ctrlPr>
                            </m:mPr>
                            <m:mr>
                              <m:e>
                                <m:r>
                                  <a:rPr lang="en-US" altLang="zh-TW" i="1" smtClean="0">
                                    <a:latin typeface="Cambria Math" panose="02040503050406030204" pitchFamily="18" charset="0"/>
                                  </a:rPr>
                                  <m:t>0</m:t>
                                </m:r>
                              </m:e>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e>
                              <m:e>
                                <m:r>
                                  <a:rPr lang="en-US" altLang="zh-TW" i="1" smtClean="0">
                                    <a:latin typeface="Cambria Math" panose="02040503050406030204" pitchFamily="18" charset="0"/>
                                  </a:rPr>
                                  <m:t>0</m:t>
                                </m:r>
                              </m:e>
                            </m:mr>
                          </m:m>
                        </m:e>
                      </m:d>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r>
                        <a:rPr lang="en-US" b="0" i="1" smtClean="0">
                          <a:latin typeface="Cambria Math" panose="02040503050406030204" pitchFamily="18" charset="0"/>
                          <a:cs typeface="Times New Roman"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oMath>
                  </m:oMathPara>
                </a14:m>
                <a:endParaRPr lang="en-TW" dirty="0">
                  <a:latin typeface="Times New Roman" pitchFamily="18" charset="0"/>
                  <a:cs typeface="Times New Roman" pitchFamily="18" charset="0"/>
                </a:endParaRPr>
              </a:p>
            </p:txBody>
          </p:sp>
        </mc:Choice>
        <mc:Fallback xmlns="">
          <p:sp>
            <p:nvSpPr>
              <p:cNvPr id="3" name="TextBox 2">
                <a:extLst>
                  <a:ext uri="{FF2B5EF4-FFF2-40B4-BE49-F238E27FC236}">
                    <a16:creationId xmlns:a16="http://schemas.microsoft.com/office/drawing/2014/main" id="{F5F0E2E8-EA12-EF88-3B8D-41C84938B6BF}"/>
                  </a:ext>
                </a:extLst>
              </p:cNvPr>
              <p:cNvSpPr txBox="1">
                <a:spLocks noRot="1" noChangeAspect="1" noMove="1" noResize="1" noEditPoints="1" noAdjustHandles="1" noChangeArrowheads="1" noChangeShapeType="1" noTextEdit="1"/>
              </p:cNvSpPr>
              <p:nvPr/>
            </p:nvSpPr>
            <p:spPr bwMode="auto">
              <a:xfrm>
                <a:off x="613201" y="431432"/>
                <a:ext cx="2669898" cy="513026"/>
              </a:xfrm>
              <a:prstGeom prst="rect">
                <a:avLst/>
              </a:prstGeom>
              <a:blipFill>
                <a:blip r:embed="rId3"/>
                <a:stretch>
                  <a:fillRect t="-2439" b="-731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D783512-20EE-4D24-0321-4B3D0D26AEC6}"/>
                  </a:ext>
                </a:extLst>
              </p:cNvPr>
              <p:cNvSpPr txBox="1"/>
              <p:nvPr/>
            </p:nvSpPr>
            <p:spPr bwMode="auto">
              <a:xfrm>
                <a:off x="601737" y="1583464"/>
                <a:ext cx="975267" cy="332848"/>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b="0" i="1" smtClean="0">
                          <a:latin typeface="Cambria Math" panose="02040503050406030204" pitchFamily="18" charset="0"/>
                          <a:cs typeface="Times New Roman"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oMath>
                  </m:oMathPara>
                </a14:m>
                <a:endParaRPr lang="en-TW"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AD783512-20EE-4D24-0321-4B3D0D26AEC6}"/>
                  </a:ext>
                </a:extLst>
              </p:cNvPr>
              <p:cNvSpPr txBox="1">
                <a:spLocks noRot="1" noChangeAspect="1" noMove="1" noResize="1" noEditPoints="1" noAdjustHandles="1" noChangeArrowheads="1" noChangeShapeType="1" noTextEdit="1"/>
              </p:cNvSpPr>
              <p:nvPr/>
            </p:nvSpPr>
            <p:spPr bwMode="auto">
              <a:xfrm>
                <a:off x="601737" y="1583464"/>
                <a:ext cx="975267" cy="332848"/>
              </a:xfrm>
              <a:prstGeom prst="rect">
                <a:avLst/>
              </a:prstGeom>
              <a:blipFill>
                <a:blip r:embed="rId4"/>
                <a:stretch>
                  <a:fillRect l="-5128" b="-1481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B06E370-A464-9306-38F8-8F1D2C6FD945}"/>
                  </a:ext>
                </a:extLst>
              </p:cNvPr>
              <p:cNvSpPr txBox="1"/>
              <p:nvPr/>
            </p:nvSpPr>
            <p:spPr bwMode="auto">
              <a:xfrm>
                <a:off x="601737" y="2421321"/>
                <a:ext cx="1148391" cy="332848"/>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oMath>
                  </m:oMathPara>
                </a14:m>
                <a:endParaRPr lang="en-TW" dirty="0">
                  <a:latin typeface="Times New Roman" pitchFamily="18" charset="0"/>
                  <a:cs typeface="Times New Roman" pitchFamily="18" charset="0"/>
                </a:endParaRPr>
              </a:p>
            </p:txBody>
          </p:sp>
        </mc:Choice>
        <mc:Fallback xmlns="">
          <p:sp>
            <p:nvSpPr>
              <p:cNvPr id="5" name="TextBox 4">
                <a:extLst>
                  <a:ext uri="{FF2B5EF4-FFF2-40B4-BE49-F238E27FC236}">
                    <a16:creationId xmlns:a16="http://schemas.microsoft.com/office/drawing/2014/main" id="{FB06E370-A464-9306-38F8-8F1D2C6FD945}"/>
                  </a:ext>
                </a:extLst>
              </p:cNvPr>
              <p:cNvSpPr txBox="1">
                <a:spLocks noRot="1" noChangeAspect="1" noMove="1" noResize="1" noEditPoints="1" noAdjustHandles="1" noChangeArrowheads="1" noChangeShapeType="1" noTextEdit="1"/>
              </p:cNvSpPr>
              <p:nvPr/>
            </p:nvSpPr>
            <p:spPr bwMode="auto">
              <a:xfrm>
                <a:off x="601737" y="2421321"/>
                <a:ext cx="1148391" cy="332848"/>
              </a:xfrm>
              <a:prstGeom prst="rect">
                <a:avLst/>
              </a:prstGeom>
              <a:blipFill>
                <a:blip r:embed="rId5"/>
                <a:stretch>
                  <a:fillRect l="-4396" r="-1099" b="-1481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D01EB27-083E-ED10-103A-D6B22D0AA40F}"/>
                  </a:ext>
                </a:extLst>
              </p:cNvPr>
              <p:cNvSpPr txBox="1"/>
              <p:nvPr/>
            </p:nvSpPr>
            <p:spPr bwMode="auto">
              <a:xfrm>
                <a:off x="2037507" y="2233423"/>
                <a:ext cx="1676613" cy="57227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TW" i="1" smtClean="0">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r>
                        <a:rPr lang="en-US" b="0" i="1" smtClean="0">
                          <a:latin typeface="Cambria Math" panose="02040503050406030204" pitchFamily="18" charset="0"/>
                          <a:cs typeface="Times New Roman" pitchFamily="18" charset="0"/>
                        </a:rPr>
                        <m:t>=</m:t>
                      </m:r>
                      <m:f>
                        <m:fPr>
                          <m:ctrlPr>
                            <a:rPr lang="en-US" b="0" i="1" smtClean="0">
                              <a:latin typeface="Cambria Math" panose="02040503050406030204" pitchFamily="18" charset="0"/>
                              <a:cs typeface="Times New Roman" pitchFamily="18" charset="0"/>
                            </a:rPr>
                          </m:ctrlPr>
                        </m:fPr>
                        <m:num>
                          <m:r>
                            <a:rPr lang="en-US" b="0" i="1" smtClean="0">
                              <a:latin typeface="Cambria Math" panose="02040503050406030204" pitchFamily="18" charset="0"/>
                              <a:cs typeface="Times New Roman" pitchFamily="18" charset="0"/>
                            </a:rPr>
                            <m:t>1</m:t>
                          </m:r>
                        </m:num>
                        <m:den>
                          <m:rad>
                            <m:radPr>
                              <m:degHide m:val="on"/>
                              <m:ctrlPr>
                                <a:rPr lang="en-US" b="0" i="1" smtClean="0">
                                  <a:latin typeface="Cambria Math" panose="02040503050406030204" pitchFamily="18" charset="0"/>
                                  <a:cs typeface="Times New Roman" pitchFamily="18" charset="0"/>
                                </a:rPr>
                              </m:ctrlPr>
                            </m:radPr>
                            <m:deg/>
                            <m:e>
                              <m:r>
                                <a:rPr lang="en-US" b="0" i="1" smtClean="0">
                                  <a:latin typeface="Cambria Math" panose="02040503050406030204" pitchFamily="18" charset="0"/>
                                  <a:cs typeface="Times New Roman" pitchFamily="18" charset="0"/>
                                </a:rPr>
                                <m:t>2</m:t>
                              </m:r>
                            </m:e>
                          </m:rad>
                        </m:den>
                      </m:f>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r>
                                  <a:rPr lang="en-US" b="0" i="1" smtClean="0">
                                    <a:latin typeface="Cambria Math" panose="02040503050406030204" pitchFamily="18" charset="0"/>
                                    <a:cs typeface="Times New Roman" pitchFamily="18" charset="0"/>
                                  </a:rPr>
                                  <m:t>1</m:t>
                                </m:r>
                              </m:e>
                            </m:mr>
                            <m:mr>
                              <m:e>
                                <m:r>
                                  <a:rPr lang="en-US" b="0" i="1" smtClean="0">
                                    <a:latin typeface="Cambria Math" panose="02040503050406030204" pitchFamily="18" charset="0"/>
                                    <a:cs typeface="Times New Roman" pitchFamily="18" charset="0"/>
                                  </a:rPr>
                                  <m:t>−1</m:t>
                                </m:r>
                              </m:e>
                            </m:mr>
                          </m:m>
                        </m:e>
                      </m:d>
                    </m:oMath>
                  </m:oMathPara>
                </a14:m>
                <a:endParaRPr lang="en-TW"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BD01EB27-083E-ED10-103A-D6B22D0AA40F}"/>
                  </a:ext>
                </a:extLst>
              </p:cNvPr>
              <p:cNvSpPr txBox="1">
                <a:spLocks noRot="1" noChangeAspect="1" noMove="1" noResize="1" noEditPoints="1" noAdjustHandles="1" noChangeArrowheads="1" noChangeShapeType="1" noTextEdit="1"/>
              </p:cNvSpPr>
              <p:nvPr/>
            </p:nvSpPr>
            <p:spPr bwMode="auto">
              <a:xfrm>
                <a:off x="2037507" y="2233423"/>
                <a:ext cx="1676613" cy="572273"/>
              </a:xfrm>
              <a:prstGeom prst="rect">
                <a:avLst/>
              </a:prstGeom>
              <a:blipFill>
                <a:blip r:embed="rId6"/>
                <a:stretch>
                  <a:fillRect t="-4348" b="-1087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2558522-214F-13A3-DD04-4C98D79F1F1B}"/>
                  </a:ext>
                </a:extLst>
              </p:cNvPr>
              <p:cNvSpPr txBox="1"/>
              <p:nvPr/>
            </p:nvSpPr>
            <p:spPr bwMode="auto">
              <a:xfrm>
                <a:off x="2037507" y="1583464"/>
                <a:ext cx="1503489" cy="57227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TW" i="1" smtClean="0">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r>
                        <a:rPr lang="en-US" b="0" i="1" smtClean="0">
                          <a:latin typeface="Cambria Math" panose="02040503050406030204" pitchFamily="18" charset="0"/>
                          <a:cs typeface="Times New Roman" pitchFamily="18" charset="0"/>
                        </a:rPr>
                        <m:t>=</m:t>
                      </m:r>
                      <m:f>
                        <m:fPr>
                          <m:ctrlPr>
                            <a:rPr lang="en-US" b="0" i="1" smtClean="0">
                              <a:latin typeface="Cambria Math" panose="02040503050406030204" pitchFamily="18" charset="0"/>
                              <a:cs typeface="Times New Roman" pitchFamily="18" charset="0"/>
                            </a:rPr>
                          </m:ctrlPr>
                        </m:fPr>
                        <m:num>
                          <m:r>
                            <a:rPr lang="en-US" b="0" i="1" smtClean="0">
                              <a:latin typeface="Cambria Math" panose="02040503050406030204" pitchFamily="18" charset="0"/>
                              <a:cs typeface="Times New Roman" pitchFamily="18" charset="0"/>
                            </a:rPr>
                            <m:t>1</m:t>
                          </m:r>
                        </m:num>
                        <m:den>
                          <m:rad>
                            <m:radPr>
                              <m:degHide m:val="on"/>
                              <m:ctrlPr>
                                <a:rPr lang="en-US" b="0" i="1" smtClean="0">
                                  <a:latin typeface="Cambria Math" panose="02040503050406030204" pitchFamily="18" charset="0"/>
                                  <a:cs typeface="Times New Roman" pitchFamily="18" charset="0"/>
                                </a:rPr>
                              </m:ctrlPr>
                            </m:radPr>
                            <m:deg/>
                            <m:e>
                              <m:r>
                                <a:rPr lang="en-US" b="0" i="1" smtClean="0">
                                  <a:latin typeface="Cambria Math" panose="02040503050406030204" pitchFamily="18" charset="0"/>
                                  <a:cs typeface="Times New Roman" pitchFamily="18" charset="0"/>
                                </a:rPr>
                                <m:t>2</m:t>
                              </m:r>
                            </m:e>
                          </m:rad>
                        </m:den>
                      </m:f>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r>
                                  <a:rPr lang="en-US" b="0" i="1" smtClean="0">
                                    <a:latin typeface="Cambria Math" panose="02040503050406030204" pitchFamily="18" charset="0"/>
                                    <a:cs typeface="Times New Roman" pitchFamily="18" charset="0"/>
                                  </a:rPr>
                                  <m:t>1</m:t>
                                </m:r>
                              </m:e>
                            </m:mr>
                            <m:mr>
                              <m:e>
                                <m:r>
                                  <a:rPr lang="en-US" b="0" i="1" smtClean="0">
                                    <a:latin typeface="Cambria Math" panose="02040503050406030204" pitchFamily="18" charset="0"/>
                                    <a:cs typeface="Times New Roman" pitchFamily="18" charset="0"/>
                                  </a:rPr>
                                  <m:t>1</m:t>
                                </m:r>
                              </m:e>
                            </m:mr>
                          </m:m>
                        </m:e>
                      </m:d>
                    </m:oMath>
                  </m:oMathPara>
                </a14:m>
                <a:endParaRPr lang="en-TW" dirty="0">
                  <a:latin typeface="Times New Roman" pitchFamily="18" charset="0"/>
                  <a:cs typeface="Times New Roman" pitchFamily="18" charset="0"/>
                </a:endParaRPr>
              </a:p>
            </p:txBody>
          </p:sp>
        </mc:Choice>
        <mc:Fallback xmlns="">
          <p:sp>
            <p:nvSpPr>
              <p:cNvPr id="7" name="TextBox 6">
                <a:extLst>
                  <a:ext uri="{FF2B5EF4-FFF2-40B4-BE49-F238E27FC236}">
                    <a16:creationId xmlns:a16="http://schemas.microsoft.com/office/drawing/2014/main" id="{A2558522-214F-13A3-DD04-4C98D79F1F1B}"/>
                  </a:ext>
                </a:extLst>
              </p:cNvPr>
              <p:cNvSpPr txBox="1">
                <a:spLocks noRot="1" noChangeAspect="1" noMove="1" noResize="1" noEditPoints="1" noAdjustHandles="1" noChangeArrowheads="1" noChangeShapeType="1" noTextEdit="1"/>
              </p:cNvSpPr>
              <p:nvPr/>
            </p:nvSpPr>
            <p:spPr bwMode="auto">
              <a:xfrm>
                <a:off x="2037507" y="1583464"/>
                <a:ext cx="1503489" cy="572273"/>
              </a:xfrm>
              <a:prstGeom prst="rect">
                <a:avLst/>
              </a:prstGeom>
              <a:blipFill>
                <a:blip r:embed="rId7"/>
                <a:stretch>
                  <a:fillRect t="-4348" b="-8696"/>
                </a:stretch>
              </a:blipFill>
              <a:ln w="9525">
                <a:noFill/>
                <a:miter lim="800000"/>
                <a:headEnd/>
                <a:tailEnd/>
              </a:ln>
            </p:spPr>
            <p:txBody>
              <a:bodyPr/>
              <a:lstStyle/>
              <a:p>
                <a:r>
                  <a:rPr lang="en-TW">
                    <a:noFill/>
                  </a:rPr>
                  <a:t> </a:t>
                </a:r>
              </a:p>
            </p:txBody>
          </p:sp>
        </mc:Fallback>
      </mc:AlternateContent>
      <p:sp>
        <p:nvSpPr>
          <p:cNvPr id="8" name="TextBox 7">
            <a:extLst>
              <a:ext uri="{FF2B5EF4-FFF2-40B4-BE49-F238E27FC236}">
                <a16:creationId xmlns:a16="http://schemas.microsoft.com/office/drawing/2014/main" id="{62945B23-20C4-64F4-3A60-0BA9C969ED2B}"/>
              </a:ext>
            </a:extLst>
          </p:cNvPr>
          <p:cNvSpPr txBox="1"/>
          <p:nvPr/>
        </p:nvSpPr>
        <p:spPr bwMode="auto">
          <a:xfrm>
            <a:off x="601737" y="1976861"/>
            <a:ext cx="108461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或者</a:t>
            </a:r>
          </a:p>
        </p:txBody>
      </p:sp>
      <p:sp>
        <p:nvSpPr>
          <p:cNvPr id="9" name="TextBox 8">
            <a:extLst>
              <a:ext uri="{FF2B5EF4-FFF2-40B4-BE49-F238E27FC236}">
                <a16:creationId xmlns:a16="http://schemas.microsoft.com/office/drawing/2014/main" id="{E594232D-F34F-9908-9B73-EED4F9D734F3}"/>
              </a:ext>
            </a:extLst>
          </p:cNvPr>
          <p:cNvSpPr txBox="1"/>
          <p:nvPr/>
        </p:nvSpPr>
        <p:spPr bwMode="auto">
          <a:xfrm>
            <a:off x="601737" y="1189597"/>
            <a:ext cx="367689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本徵值與本徵態如預期有兩組。</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981EA47-06D2-C41C-7D93-D78FF6D98E57}"/>
                  </a:ext>
                </a:extLst>
              </p:cNvPr>
              <p:cNvSpPr txBox="1"/>
              <p:nvPr/>
            </p:nvSpPr>
            <p:spPr bwMode="auto">
              <a:xfrm>
                <a:off x="6750191" y="449088"/>
                <a:ext cx="1703415" cy="57227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TW"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𝑥</m:t>
                          </m:r>
                        </m:e>
                        <m:e>
                          <m:r>
                            <a:rPr lang="en-US" b="0" i="1" smtClean="0">
                              <a:latin typeface="Cambria Math" panose="02040503050406030204" pitchFamily="18" charset="0"/>
                              <a:cs typeface="Times New Roman" pitchFamily="18" charset="0"/>
                            </a:rPr>
                            <m:t>𝑘</m:t>
                          </m:r>
                        </m:e>
                      </m:d>
                      <m:r>
                        <a:rPr lang="en-US" b="0" i="1" smtClean="0">
                          <a:latin typeface="Cambria Math" panose="02040503050406030204" pitchFamily="18" charset="0"/>
                          <a:cs typeface="Times New Roman" pitchFamily="18" charset="0"/>
                        </a:rPr>
                        <m:t>=</m:t>
                      </m:r>
                      <m:f>
                        <m:fPr>
                          <m:ctrlPr>
                            <a:rPr lang="en-US" b="0" i="1" smtClean="0">
                              <a:latin typeface="Cambria Math" panose="02040503050406030204" pitchFamily="18" charset="0"/>
                              <a:cs typeface="Times New Roman" pitchFamily="18" charset="0"/>
                            </a:rPr>
                          </m:ctrlPr>
                        </m:fPr>
                        <m:num>
                          <m:r>
                            <a:rPr lang="en-US" b="0" i="1" smtClean="0">
                              <a:latin typeface="Cambria Math" panose="02040503050406030204" pitchFamily="18" charset="0"/>
                              <a:cs typeface="Times New Roman" pitchFamily="18" charset="0"/>
                            </a:rPr>
                            <m:t>1</m:t>
                          </m:r>
                        </m:num>
                        <m:den>
                          <m:rad>
                            <m:radPr>
                              <m:degHide m:val="on"/>
                              <m:ctrlPr>
                                <a:rPr lang="en-US" b="0" i="1" smtClean="0">
                                  <a:latin typeface="Cambria Math" panose="02040503050406030204" pitchFamily="18" charset="0"/>
                                  <a:cs typeface="Times New Roman" pitchFamily="18" charset="0"/>
                                </a:rPr>
                              </m:ctrlPr>
                            </m:radPr>
                            <m:deg/>
                            <m:e>
                              <m:r>
                                <a:rPr lang="en-US" b="0" i="1" smtClean="0">
                                  <a:latin typeface="Cambria Math" panose="02040503050406030204" pitchFamily="18" charset="0"/>
                                  <a:cs typeface="Times New Roman" pitchFamily="18" charset="0"/>
                                </a:rPr>
                                <m:t>𝐿</m:t>
                              </m:r>
                            </m:e>
                          </m:rad>
                        </m:den>
                      </m:f>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𝑖𝑘𝑥</m:t>
                          </m:r>
                        </m:sup>
                      </m:sSup>
                    </m:oMath>
                  </m:oMathPara>
                </a14:m>
                <a:endParaRPr lang="en-TW" dirty="0">
                  <a:latin typeface="Times New Roman" pitchFamily="18" charset="0"/>
                  <a:cs typeface="Times New Roman" pitchFamily="18" charset="0"/>
                </a:endParaRPr>
              </a:p>
            </p:txBody>
          </p:sp>
        </mc:Choice>
        <mc:Fallback xmlns="">
          <p:sp>
            <p:nvSpPr>
              <p:cNvPr id="10" name="TextBox 9">
                <a:extLst>
                  <a:ext uri="{FF2B5EF4-FFF2-40B4-BE49-F238E27FC236}">
                    <a16:creationId xmlns:a16="http://schemas.microsoft.com/office/drawing/2014/main" id="{1981EA47-06D2-C41C-7D93-D78FF6D98E57}"/>
                  </a:ext>
                </a:extLst>
              </p:cNvPr>
              <p:cNvSpPr txBox="1">
                <a:spLocks noRot="1" noChangeAspect="1" noMove="1" noResize="1" noEditPoints="1" noAdjustHandles="1" noChangeArrowheads="1" noChangeShapeType="1" noTextEdit="1"/>
              </p:cNvSpPr>
              <p:nvPr/>
            </p:nvSpPr>
            <p:spPr bwMode="auto">
              <a:xfrm>
                <a:off x="6750191" y="449088"/>
                <a:ext cx="1703415" cy="572273"/>
              </a:xfrm>
              <a:prstGeom prst="rect">
                <a:avLst/>
              </a:prstGeom>
              <a:blipFill>
                <a:blip r:embed="rId8"/>
                <a:stretch>
                  <a:fillRect t="-4348" r="-741" b="-8696"/>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E4AEE31-5175-5BA8-F84D-5F59A264DB57}"/>
                  </a:ext>
                </a:extLst>
              </p:cNvPr>
              <p:cNvSpPr txBox="1"/>
              <p:nvPr/>
            </p:nvSpPr>
            <p:spPr bwMode="auto">
              <a:xfrm>
                <a:off x="3985926" y="2227504"/>
                <a:ext cx="4269246" cy="57227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cs typeface="Times New Roman" pitchFamily="18" charset="0"/>
                            </a:rPr>
                          </m:ctrlPr>
                        </m:fPr>
                        <m:num>
                          <m:r>
                            <a:rPr lang="en-US" i="1">
                              <a:latin typeface="Cambria Math" panose="02040503050406030204" pitchFamily="18" charset="0"/>
                              <a:cs typeface="Times New Roman" pitchFamily="18" charset="0"/>
                            </a:rPr>
                            <m:t>1</m:t>
                          </m:r>
                        </m:num>
                        <m:den>
                          <m:rad>
                            <m:radPr>
                              <m:degHide m:val="on"/>
                              <m:ctrlPr>
                                <a:rPr lang="en-US" i="1">
                                  <a:latin typeface="Cambria Math" panose="02040503050406030204" pitchFamily="18" charset="0"/>
                                  <a:cs typeface="Times New Roman" pitchFamily="18" charset="0"/>
                                </a:rPr>
                              </m:ctrlPr>
                            </m:radPr>
                            <m:deg/>
                            <m:e>
                              <m:r>
                                <a:rPr lang="en-US" i="1">
                                  <a:latin typeface="Cambria Math" panose="02040503050406030204" pitchFamily="18" charset="0"/>
                                  <a:cs typeface="Times New Roman" pitchFamily="18" charset="0"/>
                                </a:rPr>
                                <m:t>2</m:t>
                              </m:r>
                            </m:e>
                          </m:rad>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cs typeface="Times New Roman" pitchFamily="18" charset="0"/>
                            </a:rPr>
                          </m:ctrlPr>
                        </m:fPr>
                        <m:num>
                          <m:r>
                            <a:rPr lang="en-US" i="1">
                              <a:latin typeface="Cambria Math" panose="02040503050406030204" pitchFamily="18" charset="0"/>
                              <a:cs typeface="Times New Roman" pitchFamily="18" charset="0"/>
                            </a:rPr>
                            <m:t>1</m:t>
                          </m:r>
                        </m:num>
                        <m:den>
                          <m:rad>
                            <m:radPr>
                              <m:degHide m:val="on"/>
                              <m:ctrlPr>
                                <a:rPr lang="en-US" i="1">
                                  <a:latin typeface="Cambria Math" panose="02040503050406030204" pitchFamily="18" charset="0"/>
                                  <a:cs typeface="Times New Roman" pitchFamily="18" charset="0"/>
                                </a:rPr>
                              </m:ctrlPr>
                            </m:radPr>
                            <m:deg/>
                            <m:e>
                              <m:r>
                                <a:rPr lang="en-US" i="1">
                                  <a:latin typeface="Cambria Math" panose="02040503050406030204" pitchFamily="18" charset="0"/>
                                  <a:cs typeface="Times New Roman" pitchFamily="18" charset="0"/>
                                </a:rPr>
                                <m:t>2</m:t>
                              </m:r>
                            </m:e>
                          </m:rad>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r>
                            <a:rPr lang="en-US" i="1">
                              <a:latin typeface="Cambria Math" panose="02040503050406030204" pitchFamily="18" charset="0"/>
                              <a:cs typeface="Times New Roman" pitchFamily="18" charset="0"/>
                            </a:rPr>
                            <m:t>𝑖</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i="1">
                              <a:latin typeface="Cambria Math" panose="02040503050406030204" pitchFamily="18" charset="0"/>
                              <a:cs typeface="Times New Roman" pitchFamily="18" charset="0"/>
                            </a:rPr>
                            <m:t>𝑥</m:t>
                          </m:r>
                        </m:sup>
                      </m:sSup>
                      <m:r>
                        <a:rPr lang="en-US" altLang="zh-TW"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𝑒</m:t>
                          </m:r>
                        </m:e>
                        <m:sup>
                          <m:r>
                            <a:rPr lang="en-US" i="1">
                              <a:latin typeface="Cambria Math" panose="02040503050406030204" pitchFamily="18" charset="0"/>
                              <a:cs typeface="Times New Roman" pitchFamily="18" charset="0"/>
                            </a:rPr>
                            <m:t>𝑖</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i="1">
                              <a:latin typeface="Cambria Math" panose="02040503050406030204" pitchFamily="18" charset="0"/>
                              <a:cs typeface="Times New Roman" pitchFamily="18" charset="0"/>
                            </a:rPr>
                            <m:t>𝑥</m:t>
                          </m:r>
                        </m:sup>
                      </m:sSup>
                      <m:r>
                        <a:rPr lang="en-US" i="1" smtClean="0">
                          <a:latin typeface="Cambria Math" panose="02040503050406030204" pitchFamily="18" charset="0"/>
                          <a:ea typeface="Cambria Math" panose="02040503050406030204" pitchFamily="18" charset="0"/>
                          <a:cs typeface="Times New Roman" pitchFamily="18" charset="0"/>
                        </a:rPr>
                        <m:t>~</m:t>
                      </m:r>
                      <m:func>
                        <m:funcPr>
                          <m:ctrlPr>
                            <a:rPr lang="en-US" i="1" smtClean="0">
                              <a:latin typeface="Cambria Math" panose="02040503050406030204" pitchFamily="18" charset="0"/>
                              <a:ea typeface="Cambria Math" panose="02040503050406030204" pitchFamily="18" charset="0"/>
                              <a:cs typeface="Times New Roman" pitchFamily="18" charset="0"/>
                            </a:rPr>
                          </m:ctrlPr>
                        </m:funcPr>
                        <m:fName>
                          <m:r>
                            <m:rPr>
                              <m:sty m:val="p"/>
                            </m:rPr>
                            <a:rPr lang="en-US" i="0" smtClean="0">
                              <a:latin typeface="Cambria Math" panose="02040503050406030204" pitchFamily="18" charset="0"/>
                              <a:ea typeface="Cambria Math" panose="02040503050406030204" pitchFamily="18" charset="0"/>
                              <a:cs typeface="Times New Roman" pitchFamily="18" charset="0"/>
                            </a:rPr>
                            <m:t>sin</m:t>
                          </m:r>
                        </m:fName>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i="1">
                              <a:latin typeface="Cambria Math" panose="02040503050406030204" pitchFamily="18" charset="0"/>
                              <a:cs typeface="Times New Roman" pitchFamily="18" charset="0"/>
                            </a:rPr>
                            <m:t>𝑥</m:t>
                          </m:r>
                        </m:e>
                      </m:func>
                    </m:oMath>
                  </m:oMathPara>
                </a14:m>
                <a:endParaRPr lang="en-TW" dirty="0">
                  <a:latin typeface="Times New Roman" pitchFamily="18" charset="0"/>
                  <a:cs typeface="Times New Roman" pitchFamily="18" charset="0"/>
                </a:endParaRPr>
              </a:p>
            </p:txBody>
          </p:sp>
        </mc:Choice>
        <mc:Fallback xmlns="">
          <p:sp>
            <p:nvSpPr>
              <p:cNvPr id="11" name="TextBox 10">
                <a:extLst>
                  <a:ext uri="{FF2B5EF4-FFF2-40B4-BE49-F238E27FC236}">
                    <a16:creationId xmlns:a16="http://schemas.microsoft.com/office/drawing/2014/main" id="{4E4AEE31-5175-5BA8-F84D-5F59A264DB57}"/>
                  </a:ext>
                </a:extLst>
              </p:cNvPr>
              <p:cNvSpPr txBox="1">
                <a:spLocks noRot="1" noChangeAspect="1" noMove="1" noResize="1" noEditPoints="1" noAdjustHandles="1" noChangeArrowheads="1" noChangeShapeType="1" noTextEdit="1"/>
              </p:cNvSpPr>
              <p:nvPr/>
            </p:nvSpPr>
            <p:spPr bwMode="auto">
              <a:xfrm>
                <a:off x="3985926" y="2227504"/>
                <a:ext cx="4269246" cy="572273"/>
              </a:xfrm>
              <a:prstGeom prst="rect">
                <a:avLst/>
              </a:prstGeom>
              <a:blipFill>
                <a:blip r:embed="rId9"/>
                <a:stretch>
                  <a:fillRect l="-7715" t="-178261" b="-25652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1080162-DAF0-DF9E-37BC-0D0627EC0314}"/>
                  </a:ext>
                </a:extLst>
              </p:cNvPr>
              <p:cNvSpPr txBox="1"/>
              <p:nvPr/>
            </p:nvSpPr>
            <p:spPr bwMode="auto">
              <a:xfrm>
                <a:off x="4001499" y="1607578"/>
                <a:ext cx="4299703" cy="57227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cs typeface="Times New Roman" pitchFamily="18" charset="0"/>
                            </a:rPr>
                          </m:ctrlPr>
                        </m:fPr>
                        <m:num>
                          <m:r>
                            <a:rPr lang="en-US" i="1">
                              <a:latin typeface="Cambria Math" panose="02040503050406030204" pitchFamily="18" charset="0"/>
                              <a:cs typeface="Times New Roman" pitchFamily="18" charset="0"/>
                            </a:rPr>
                            <m:t>1</m:t>
                          </m:r>
                        </m:num>
                        <m:den>
                          <m:rad>
                            <m:radPr>
                              <m:degHide m:val="on"/>
                              <m:ctrlPr>
                                <a:rPr lang="en-US" i="1">
                                  <a:latin typeface="Cambria Math" panose="02040503050406030204" pitchFamily="18" charset="0"/>
                                  <a:cs typeface="Times New Roman" pitchFamily="18" charset="0"/>
                                </a:rPr>
                              </m:ctrlPr>
                            </m:radPr>
                            <m:deg/>
                            <m:e>
                              <m:r>
                                <a:rPr lang="en-US" i="1">
                                  <a:latin typeface="Cambria Math" panose="02040503050406030204" pitchFamily="18" charset="0"/>
                                  <a:cs typeface="Times New Roman" pitchFamily="18" charset="0"/>
                                </a:rPr>
                                <m:t>2</m:t>
                              </m:r>
                            </m:e>
                          </m:rad>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cs typeface="Times New Roman" pitchFamily="18" charset="0"/>
                            </a:rPr>
                          </m:ctrlPr>
                        </m:fPr>
                        <m:num>
                          <m:r>
                            <a:rPr lang="en-US" i="1">
                              <a:latin typeface="Cambria Math" panose="02040503050406030204" pitchFamily="18" charset="0"/>
                              <a:cs typeface="Times New Roman" pitchFamily="18" charset="0"/>
                            </a:rPr>
                            <m:t>1</m:t>
                          </m:r>
                        </m:num>
                        <m:den>
                          <m:rad>
                            <m:radPr>
                              <m:degHide m:val="on"/>
                              <m:ctrlPr>
                                <a:rPr lang="en-US" i="1">
                                  <a:latin typeface="Cambria Math" panose="02040503050406030204" pitchFamily="18" charset="0"/>
                                  <a:cs typeface="Times New Roman" pitchFamily="18" charset="0"/>
                                </a:rPr>
                              </m:ctrlPr>
                            </m:radPr>
                            <m:deg/>
                            <m:e>
                              <m:r>
                                <a:rPr lang="en-US" i="1">
                                  <a:latin typeface="Cambria Math" panose="02040503050406030204" pitchFamily="18" charset="0"/>
                                  <a:cs typeface="Times New Roman" pitchFamily="18" charset="0"/>
                                </a:rPr>
                                <m:t>2</m:t>
                              </m:r>
                            </m:e>
                          </m:rad>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r>
                            <a:rPr lang="en-US" i="1">
                              <a:latin typeface="Cambria Math" panose="02040503050406030204" pitchFamily="18" charset="0"/>
                              <a:cs typeface="Times New Roman" pitchFamily="18" charset="0"/>
                            </a:rPr>
                            <m:t>𝑖</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i="1">
                              <a:latin typeface="Cambria Math" panose="02040503050406030204" pitchFamily="18" charset="0"/>
                              <a:cs typeface="Times New Roman" pitchFamily="18" charset="0"/>
                            </a:rPr>
                            <m:t>𝑥</m:t>
                          </m:r>
                        </m:sup>
                      </m:sSup>
                      <m:r>
                        <a:rPr lang="en-US" b="0" i="1" smtClean="0">
                          <a:latin typeface="Cambria Math" panose="02040503050406030204" pitchFamily="18" charset="0"/>
                          <a:cs typeface="Times New Roman" pitchFamily="18" charset="0"/>
                        </a:rPr>
                        <m:t>+</m:t>
                      </m:r>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𝑒</m:t>
                          </m:r>
                        </m:e>
                        <m:sup>
                          <m:r>
                            <a:rPr lang="en-US" i="1">
                              <a:latin typeface="Cambria Math" panose="02040503050406030204" pitchFamily="18" charset="0"/>
                              <a:cs typeface="Times New Roman" pitchFamily="18" charset="0"/>
                            </a:rPr>
                            <m:t>𝑖</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i="1">
                              <a:latin typeface="Cambria Math" panose="02040503050406030204" pitchFamily="18" charset="0"/>
                              <a:cs typeface="Times New Roman" pitchFamily="18" charset="0"/>
                            </a:rPr>
                            <m:t>𝑥</m:t>
                          </m:r>
                        </m:sup>
                      </m:sSup>
                      <m:r>
                        <a:rPr lang="en-US" i="1" smtClean="0">
                          <a:latin typeface="Cambria Math" panose="02040503050406030204" pitchFamily="18" charset="0"/>
                          <a:ea typeface="Cambria Math" panose="02040503050406030204" pitchFamily="18" charset="0"/>
                          <a:cs typeface="Times New Roman" pitchFamily="18" charset="0"/>
                        </a:rPr>
                        <m:t>~</m:t>
                      </m:r>
                      <m:func>
                        <m:funcPr>
                          <m:ctrlPr>
                            <a:rPr lang="en-US" i="1" smtClean="0">
                              <a:latin typeface="Cambria Math" panose="02040503050406030204" pitchFamily="18" charset="0"/>
                              <a:ea typeface="Cambria Math" panose="02040503050406030204" pitchFamily="18" charset="0"/>
                              <a:cs typeface="Times New Roman" pitchFamily="18" charset="0"/>
                            </a:rPr>
                          </m:ctrlPr>
                        </m:funcPr>
                        <m:fName>
                          <m:r>
                            <m:rPr>
                              <m:sty m:val="p"/>
                            </m:rPr>
                            <a:rPr lang="en-US" i="0" smtClean="0">
                              <a:latin typeface="Cambria Math" panose="02040503050406030204" pitchFamily="18" charset="0"/>
                              <a:ea typeface="Cambria Math" panose="02040503050406030204" pitchFamily="18" charset="0"/>
                              <a:cs typeface="Times New Roman" pitchFamily="18" charset="0"/>
                            </a:rPr>
                            <m:t>cos</m:t>
                          </m:r>
                        </m:fName>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i="1">
                              <a:latin typeface="Cambria Math" panose="02040503050406030204" pitchFamily="18" charset="0"/>
                              <a:cs typeface="Times New Roman" pitchFamily="18" charset="0"/>
                            </a:rPr>
                            <m:t>𝑥</m:t>
                          </m:r>
                        </m:e>
                      </m:func>
                    </m:oMath>
                  </m:oMathPara>
                </a14:m>
                <a:endParaRPr lang="en-TW" dirty="0">
                  <a:latin typeface="Times New Roman" pitchFamily="18" charset="0"/>
                  <a:cs typeface="Times New Roman" pitchFamily="18" charset="0"/>
                </a:endParaRPr>
              </a:p>
            </p:txBody>
          </p:sp>
        </mc:Choice>
        <mc:Fallback xmlns="">
          <p:sp>
            <p:nvSpPr>
              <p:cNvPr id="12" name="TextBox 11">
                <a:extLst>
                  <a:ext uri="{FF2B5EF4-FFF2-40B4-BE49-F238E27FC236}">
                    <a16:creationId xmlns:a16="http://schemas.microsoft.com/office/drawing/2014/main" id="{B1080162-DAF0-DF9E-37BC-0D0627EC0314}"/>
                  </a:ext>
                </a:extLst>
              </p:cNvPr>
              <p:cNvSpPr txBox="1">
                <a:spLocks noRot="1" noChangeAspect="1" noMove="1" noResize="1" noEditPoints="1" noAdjustHandles="1" noChangeArrowheads="1" noChangeShapeType="1" noTextEdit="1"/>
              </p:cNvSpPr>
              <p:nvPr/>
            </p:nvSpPr>
            <p:spPr bwMode="auto">
              <a:xfrm>
                <a:off x="4001499" y="1607578"/>
                <a:ext cx="4299703" cy="572273"/>
              </a:xfrm>
              <a:prstGeom prst="rect">
                <a:avLst/>
              </a:prstGeom>
              <a:blipFill>
                <a:blip r:embed="rId10"/>
                <a:stretch>
                  <a:fillRect l="-7647" t="-178261" b="-25652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292C596-6305-4609-9D46-FAC1D9965B68}"/>
                  </a:ext>
                </a:extLst>
              </p:cNvPr>
              <p:cNvSpPr txBox="1"/>
              <p:nvPr/>
            </p:nvSpPr>
            <p:spPr bwMode="auto">
              <a:xfrm>
                <a:off x="7097843" y="4792087"/>
                <a:ext cx="504056" cy="288032"/>
              </a:xfrm>
              <a:prstGeom prst="rect">
                <a:avLst/>
              </a:prstGeom>
              <a:solidFill>
                <a:schemeClr val="bg1"/>
              </a:solidFill>
              <a:ln w="9525">
                <a:noFill/>
                <a:miter lim="800000"/>
                <a:headEnd/>
                <a:tailEnd/>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rPr>
                        <m:t>2</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oMath>
                  </m:oMathPara>
                </a14:m>
                <a:endParaRPr lang="en-TW" dirty="0">
                  <a:latin typeface="Times New Roman" pitchFamily="18" charset="0"/>
                  <a:cs typeface="Times New Roman" pitchFamily="18" charset="0"/>
                </a:endParaRPr>
              </a:p>
            </p:txBody>
          </p:sp>
        </mc:Choice>
        <mc:Fallback xmlns="">
          <p:sp>
            <p:nvSpPr>
              <p:cNvPr id="14" name="TextBox 13">
                <a:extLst>
                  <a:ext uri="{FF2B5EF4-FFF2-40B4-BE49-F238E27FC236}">
                    <a16:creationId xmlns:a16="http://schemas.microsoft.com/office/drawing/2014/main" id="{1292C596-6305-4609-9D46-FAC1D9965B68}"/>
                  </a:ext>
                </a:extLst>
              </p:cNvPr>
              <p:cNvSpPr txBox="1">
                <a:spLocks noRot="1" noChangeAspect="1" noMove="1" noResize="1" noEditPoints="1" noAdjustHandles="1" noChangeArrowheads="1" noChangeShapeType="1" noTextEdit="1"/>
              </p:cNvSpPr>
              <p:nvPr/>
            </p:nvSpPr>
            <p:spPr bwMode="auto">
              <a:xfrm>
                <a:off x="7097843" y="4792087"/>
                <a:ext cx="504056" cy="288032"/>
              </a:xfrm>
              <a:prstGeom prst="rect">
                <a:avLst/>
              </a:prstGeom>
              <a:blipFill>
                <a:blip r:embed="rId11"/>
                <a:stretch>
                  <a:fillRect b="-1304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A681376-5D86-CEB0-4E2D-E54D4DEAC151}"/>
                  </a:ext>
                </a:extLst>
              </p:cNvPr>
              <p:cNvSpPr txBox="1"/>
              <p:nvPr/>
            </p:nvSpPr>
            <p:spPr bwMode="auto">
              <a:xfrm>
                <a:off x="495904" y="6321180"/>
                <a:ext cx="8123784" cy="369332"/>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在Band Edge處因微擾出現不連續的間隙Energy Gap </a:t>
                </a:r>
                <a14:m>
                  <m:oMath xmlns:m="http://schemas.openxmlformats.org/officeDocument/2006/math">
                    <m:r>
                      <a:rPr lang="en-US" altLang="zh-TW" i="1" smtClean="0">
                        <a:solidFill>
                          <a:srgbClr val="FF0000"/>
                        </a:solidFill>
                        <a:latin typeface="Cambria Math" panose="02040503050406030204" pitchFamily="18" charset="0"/>
                      </a:rPr>
                      <m:t>2</m:t>
                    </m:r>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rPr>
                          <m:t>𝑉</m:t>
                        </m:r>
                      </m:e>
                      <m:sub>
                        <m:r>
                          <a:rPr lang="en-US" altLang="zh-TW" i="1">
                            <a:solidFill>
                              <a:srgbClr val="FF0000"/>
                            </a:solidFill>
                            <a:latin typeface="Cambria Math" panose="02040503050406030204" pitchFamily="18" charset="0"/>
                          </a:rPr>
                          <m:t>1</m:t>
                        </m:r>
                      </m:sub>
                    </m:sSub>
                  </m:oMath>
                </a14:m>
                <a:r>
                  <a:rPr lang="en-TW" dirty="0">
                    <a:solidFill>
                      <a:srgbClr val="FF0000"/>
                    </a:solidFill>
                    <a:latin typeface="Times New Roman" pitchFamily="18" charset="0"/>
                    <a:cs typeface="Times New Roman" pitchFamily="18" charset="0"/>
                  </a:rPr>
                  <a:t>.</a:t>
                </a:r>
              </a:p>
            </p:txBody>
          </p:sp>
        </mc:Choice>
        <mc:Fallback xmlns="">
          <p:sp>
            <p:nvSpPr>
              <p:cNvPr id="15" name="TextBox 14">
                <a:extLst>
                  <a:ext uri="{FF2B5EF4-FFF2-40B4-BE49-F238E27FC236}">
                    <a16:creationId xmlns:a16="http://schemas.microsoft.com/office/drawing/2014/main" id="{AA681376-5D86-CEB0-4E2D-E54D4DEAC151}"/>
                  </a:ext>
                </a:extLst>
              </p:cNvPr>
              <p:cNvSpPr txBox="1">
                <a:spLocks noRot="1" noChangeAspect="1" noMove="1" noResize="1" noEditPoints="1" noAdjustHandles="1" noChangeArrowheads="1" noChangeShapeType="1" noTextEdit="1"/>
              </p:cNvSpPr>
              <p:nvPr/>
            </p:nvSpPr>
            <p:spPr bwMode="auto">
              <a:xfrm>
                <a:off x="495904" y="6321180"/>
                <a:ext cx="8123784" cy="369332"/>
              </a:xfrm>
              <a:prstGeom prst="rect">
                <a:avLst/>
              </a:prstGeom>
              <a:blipFill>
                <a:blip r:embed="rId12"/>
                <a:stretch>
                  <a:fillRect l="-468" t="-6452" b="-19355"/>
                </a:stretch>
              </a:blipFill>
              <a:ln w="9525">
                <a:noFill/>
                <a:miter lim="800000"/>
                <a:headEnd/>
                <a:tailEnd/>
              </a:ln>
            </p:spPr>
            <p:txBody>
              <a:bodyPr/>
              <a:lstStyle/>
              <a:p>
                <a:r>
                  <a:rPr lang="en-US">
                    <a:noFill/>
                  </a:rPr>
                  <a:t> </a:t>
                </a:r>
              </a:p>
            </p:txBody>
          </p:sp>
        </mc:Fallback>
      </mc:AlternateContent>
      <p:sp>
        <p:nvSpPr>
          <p:cNvPr id="16" name="TextBox 15">
            <a:extLst>
              <a:ext uri="{FF2B5EF4-FFF2-40B4-BE49-F238E27FC236}">
                <a16:creationId xmlns:a16="http://schemas.microsoft.com/office/drawing/2014/main" id="{D91B7D52-56C8-D42B-7EEA-1026263425AB}"/>
              </a:ext>
            </a:extLst>
          </p:cNvPr>
          <p:cNvSpPr txBox="1"/>
          <p:nvPr/>
        </p:nvSpPr>
        <p:spPr bwMode="auto">
          <a:xfrm>
            <a:off x="510108" y="5939149"/>
            <a:ext cx="8215719" cy="369332"/>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Bnad Edge上兩能量相等的簡併態，會因微擾分裂為兩個能量不等的定態！</a:t>
            </a:r>
          </a:p>
        </p:txBody>
      </p:sp>
      <p:pic>
        <p:nvPicPr>
          <p:cNvPr id="17" name="Picture 16">
            <a:extLst>
              <a:ext uri="{FF2B5EF4-FFF2-40B4-BE49-F238E27FC236}">
                <a16:creationId xmlns:a16="http://schemas.microsoft.com/office/drawing/2014/main" id="{1B3A8A1C-9C92-7984-3FEC-D0176A18409B}"/>
              </a:ext>
            </a:extLst>
          </p:cNvPr>
          <p:cNvPicPr>
            <a:picLocks noChangeAspect="1"/>
          </p:cNvPicPr>
          <p:nvPr/>
        </p:nvPicPr>
        <p:blipFill rotWithShape="1">
          <a:blip r:embed="rId13"/>
          <a:srcRect l="19903" t="2495" r="26699" b="28794"/>
          <a:stretch/>
        </p:blipFill>
        <p:spPr>
          <a:xfrm>
            <a:off x="540834" y="3380921"/>
            <a:ext cx="3549823" cy="1814609"/>
          </a:xfrm>
          <a:prstGeom prst="rect">
            <a:avLst/>
          </a:prstGeom>
        </p:spPr>
      </p:pic>
      <p:sp>
        <p:nvSpPr>
          <p:cNvPr id="18" name="Rectangle 17">
            <a:extLst>
              <a:ext uri="{FF2B5EF4-FFF2-40B4-BE49-F238E27FC236}">
                <a16:creationId xmlns:a16="http://schemas.microsoft.com/office/drawing/2014/main" id="{5CFF5291-9913-B7E3-70A7-34BCF6236EF6}"/>
              </a:ext>
            </a:extLst>
          </p:cNvPr>
          <p:cNvSpPr/>
          <p:nvPr/>
        </p:nvSpPr>
        <p:spPr>
          <a:xfrm>
            <a:off x="1750128" y="4159106"/>
            <a:ext cx="2340529"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9" name="Rectangle 18">
            <a:extLst>
              <a:ext uri="{FF2B5EF4-FFF2-40B4-BE49-F238E27FC236}">
                <a16:creationId xmlns:a16="http://schemas.microsoft.com/office/drawing/2014/main" id="{168CC6E1-77A1-26A5-79E0-F0AE1C1C301A}"/>
              </a:ext>
            </a:extLst>
          </p:cNvPr>
          <p:cNvSpPr/>
          <p:nvPr/>
        </p:nvSpPr>
        <p:spPr>
          <a:xfrm>
            <a:off x="571415" y="4691237"/>
            <a:ext cx="1178713"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3502C36-6AAC-93FA-6BBF-ECE069BC4514}"/>
                  </a:ext>
                </a:extLst>
              </p:cNvPr>
              <p:cNvSpPr txBox="1"/>
              <p:nvPr/>
            </p:nvSpPr>
            <p:spPr bwMode="auto">
              <a:xfrm>
                <a:off x="2699792" y="3387394"/>
                <a:ext cx="757002" cy="258853"/>
              </a:xfrm>
              <a:prstGeom prst="rect">
                <a:avLst/>
              </a:prstGeom>
              <a:solidFill>
                <a:schemeClr val="bg1"/>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sz="1400" i="1">
                              <a:latin typeface="Cambria Math" panose="02040503050406030204" pitchFamily="18" charset="0"/>
                            </a:rPr>
                          </m:ctrlPr>
                        </m:sSubSupPr>
                        <m:e>
                          <m:r>
                            <a:rPr lang="en-US" altLang="zh-TW" sz="1400" i="1">
                              <a:latin typeface="Cambria Math" panose="02040503050406030204" pitchFamily="18" charset="0"/>
                            </a:rPr>
                            <m:t>𝐸</m:t>
                          </m:r>
                        </m:e>
                        <m:sub>
                          <m:r>
                            <a:rPr lang="en-US" altLang="zh-TW" sz="1400" i="1">
                              <a:latin typeface="Cambria Math" panose="02040503050406030204" pitchFamily="18" charset="0"/>
                            </a:rPr>
                            <m:t>𝑛</m:t>
                          </m:r>
                        </m:sub>
                        <m:sup>
                          <m:d>
                            <m:dPr>
                              <m:ctrlPr>
                                <a:rPr lang="en-US" altLang="zh-TW" sz="1400" i="1">
                                  <a:latin typeface="Cambria Math" panose="02040503050406030204" pitchFamily="18" charset="0"/>
                                </a:rPr>
                              </m:ctrlPr>
                            </m:dPr>
                            <m:e>
                              <m:r>
                                <a:rPr lang="en-US" altLang="zh-TW" sz="1400" i="1">
                                  <a:latin typeface="Cambria Math" panose="02040503050406030204" pitchFamily="18" charset="0"/>
                                </a:rPr>
                                <m:t>1</m:t>
                              </m:r>
                            </m:e>
                          </m:d>
                        </m:sup>
                      </m:sSubSup>
                      <m:r>
                        <a:rPr lang="en-US" sz="1400" b="0" i="1" smtClean="0">
                          <a:latin typeface="Cambria Math" panose="02040503050406030204" pitchFamily="18" charset="0"/>
                          <a:cs typeface="Times New Roman" pitchFamily="18" charset="0"/>
                        </a:rPr>
                        <m:t>=</m:t>
                      </m:r>
                      <m:sSub>
                        <m:sSubPr>
                          <m:ctrlPr>
                            <a:rPr lang="en-US" altLang="zh-TW" sz="1400" i="1">
                              <a:latin typeface="Cambria Math" panose="02040503050406030204" pitchFamily="18" charset="0"/>
                            </a:rPr>
                          </m:ctrlPr>
                        </m:sSubPr>
                        <m:e>
                          <m:r>
                            <a:rPr lang="en-US" altLang="zh-TW" sz="1400" i="1">
                              <a:latin typeface="Cambria Math" panose="02040503050406030204" pitchFamily="18" charset="0"/>
                            </a:rPr>
                            <m:t>𝑉</m:t>
                          </m:r>
                        </m:e>
                        <m:sub>
                          <m:r>
                            <a:rPr lang="en-US" altLang="zh-TW" sz="1400" i="1">
                              <a:latin typeface="Cambria Math" panose="02040503050406030204" pitchFamily="18" charset="0"/>
                            </a:rPr>
                            <m:t>1</m:t>
                          </m:r>
                        </m:sub>
                      </m:sSub>
                    </m:oMath>
                  </m:oMathPara>
                </a14:m>
                <a:endParaRPr lang="en-TW" sz="1400" dirty="0">
                  <a:latin typeface="Times New Roman" pitchFamily="18" charset="0"/>
                  <a:cs typeface="Times New Roman" pitchFamily="18" charset="0"/>
                </a:endParaRPr>
              </a:p>
            </p:txBody>
          </p:sp>
        </mc:Choice>
        <mc:Fallback xmlns="">
          <p:sp>
            <p:nvSpPr>
              <p:cNvPr id="20" name="TextBox 19">
                <a:extLst>
                  <a:ext uri="{FF2B5EF4-FFF2-40B4-BE49-F238E27FC236}">
                    <a16:creationId xmlns:a16="http://schemas.microsoft.com/office/drawing/2014/main" id="{93502C36-6AAC-93FA-6BBF-ECE069BC4514}"/>
                  </a:ext>
                </a:extLst>
              </p:cNvPr>
              <p:cNvSpPr txBox="1">
                <a:spLocks noRot="1" noChangeAspect="1" noMove="1" noResize="1" noEditPoints="1" noAdjustHandles="1" noChangeArrowheads="1" noChangeShapeType="1" noTextEdit="1"/>
              </p:cNvSpPr>
              <p:nvPr/>
            </p:nvSpPr>
            <p:spPr bwMode="auto">
              <a:xfrm>
                <a:off x="2699792" y="3387394"/>
                <a:ext cx="757002" cy="258853"/>
              </a:xfrm>
              <a:prstGeom prst="rect">
                <a:avLst/>
              </a:prstGeom>
              <a:blipFill>
                <a:blip r:embed="rId14"/>
                <a:stretch>
                  <a:fillRect l="-4918" b="-909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B6C97C9-09E7-0922-9404-97083F8CDD24}"/>
                  </a:ext>
                </a:extLst>
              </p:cNvPr>
              <p:cNvSpPr txBox="1"/>
              <p:nvPr/>
            </p:nvSpPr>
            <p:spPr bwMode="auto">
              <a:xfrm>
                <a:off x="2783994" y="4708162"/>
                <a:ext cx="891654" cy="258853"/>
              </a:xfrm>
              <a:prstGeom prst="rect">
                <a:avLst/>
              </a:prstGeom>
              <a:solidFill>
                <a:schemeClr val="bg1"/>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sz="1400" i="1" smtClean="0">
                              <a:latin typeface="Cambria Math" panose="02040503050406030204" pitchFamily="18" charset="0"/>
                            </a:rPr>
                          </m:ctrlPr>
                        </m:sSubSupPr>
                        <m:e>
                          <m:r>
                            <a:rPr lang="en-US" altLang="zh-TW" sz="1400" i="1">
                              <a:latin typeface="Cambria Math" panose="02040503050406030204" pitchFamily="18" charset="0"/>
                            </a:rPr>
                            <m:t>𝐸</m:t>
                          </m:r>
                        </m:e>
                        <m:sub>
                          <m:r>
                            <a:rPr lang="en-US" altLang="zh-TW" sz="1400" i="1">
                              <a:latin typeface="Cambria Math" panose="02040503050406030204" pitchFamily="18" charset="0"/>
                            </a:rPr>
                            <m:t>𝑛</m:t>
                          </m:r>
                        </m:sub>
                        <m:sup>
                          <m:d>
                            <m:dPr>
                              <m:ctrlPr>
                                <a:rPr lang="en-US" altLang="zh-TW" sz="1400" i="1">
                                  <a:latin typeface="Cambria Math" panose="02040503050406030204" pitchFamily="18" charset="0"/>
                                </a:rPr>
                              </m:ctrlPr>
                            </m:dPr>
                            <m:e>
                              <m:r>
                                <a:rPr lang="en-US" altLang="zh-TW" sz="1400" i="1">
                                  <a:latin typeface="Cambria Math" panose="02040503050406030204" pitchFamily="18" charset="0"/>
                                </a:rPr>
                                <m:t>1</m:t>
                              </m:r>
                            </m:e>
                          </m:d>
                        </m:sup>
                      </m:sSubSup>
                      <m:r>
                        <a:rPr lang="en-US" sz="1400" b="0" i="1" smtClean="0">
                          <a:latin typeface="Cambria Math" panose="02040503050406030204" pitchFamily="18" charset="0"/>
                          <a:cs typeface="Times New Roman" pitchFamily="18" charset="0"/>
                        </a:rPr>
                        <m:t>=−</m:t>
                      </m:r>
                      <m:sSub>
                        <m:sSubPr>
                          <m:ctrlPr>
                            <a:rPr lang="en-US" altLang="zh-TW" sz="1400" i="1">
                              <a:latin typeface="Cambria Math" panose="02040503050406030204" pitchFamily="18" charset="0"/>
                            </a:rPr>
                          </m:ctrlPr>
                        </m:sSubPr>
                        <m:e>
                          <m:r>
                            <a:rPr lang="en-US" altLang="zh-TW" sz="1400" i="1">
                              <a:latin typeface="Cambria Math" panose="02040503050406030204" pitchFamily="18" charset="0"/>
                            </a:rPr>
                            <m:t>𝑉</m:t>
                          </m:r>
                        </m:e>
                        <m:sub>
                          <m:r>
                            <a:rPr lang="en-US" altLang="zh-TW" sz="1400" i="1">
                              <a:latin typeface="Cambria Math" panose="02040503050406030204" pitchFamily="18" charset="0"/>
                            </a:rPr>
                            <m:t>1</m:t>
                          </m:r>
                        </m:sub>
                      </m:sSub>
                    </m:oMath>
                  </m:oMathPara>
                </a14:m>
                <a:endParaRPr lang="en-TW" sz="1400" dirty="0">
                  <a:latin typeface="Times New Roman" pitchFamily="18" charset="0"/>
                  <a:cs typeface="Times New Roman" pitchFamily="18" charset="0"/>
                </a:endParaRPr>
              </a:p>
            </p:txBody>
          </p:sp>
        </mc:Choice>
        <mc:Fallback xmlns="">
          <p:sp>
            <p:nvSpPr>
              <p:cNvPr id="21" name="TextBox 20">
                <a:extLst>
                  <a:ext uri="{FF2B5EF4-FFF2-40B4-BE49-F238E27FC236}">
                    <a16:creationId xmlns:a16="http://schemas.microsoft.com/office/drawing/2014/main" id="{FB6C97C9-09E7-0922-9404-97083F8CDD24}"/>
                  </a:ext>
                </a:extLst>
              </p:cNvPr>
              <p:cNvSpPr txBox="1">
                <a:spLocks noRot="1" noChangeAspect="1" noMove="1" noResize="1" noEditPoints="1" noAdjustHandles="1" noChangeArrowheads="1" noChangeShapeType="1" noTextEdit="1"/>
              </p:cNvSpPr>
              <p:nvPr/>
            </p:nvSpPr>
            <p:spPr bwMode="auto">
              <a:xfrm>
                <a:off x="2783994" y="4708162"/>
                <a:ext cx="891654" cy="258853"/>
              </a:xfrm>
              <a:prstGeom prst="rect">
                <a:avLst/>
              </a:prstGeom>
              <a:blipFill>
                <a:blip r:embed="rId15"/>
                <a:stretch>
                  <a:fillRect l="-4225" b="-909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6204CB9C-9271-DD85-39A8-9F0E4C2DA7CB}"/>
                  </a:ext>
                </a:extLst>
              </p:cNvPr>
              <p:cNvSpPr txBox="1"/>
              <p:nvPr/>
            </p:nvSpPr>
            <p:spPr bwMode="auto">
              <a:xfrm>
                <a:off x="7474519" y="4321905"/>
                <a:ext cx="614605" cy="369332"/>
              </a:xfrm>
              <a:prstGeom prst="rect">
                <a:avLst/>
              </a:prstGeom>
              <a:solidFill>
                <a:schemeClr val="bg1"/>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2</m:t>
                          </m:r>
                          <m:r>
                            <a:rPr lang="en-US" altLang="zh-TW" i="1">
                              <a:latin typeface="Cambria Math" panose="02040503050406030204" pitchFamily="18" charset="0"/>
                            </a:rPr>
                            <m:t>𝑉</m:t>
                          </m:r>
                        </m:e>
                        <m:sub>
                          <m:r>
                            <a:rPr lang="en-US" altLang="zh-TW" i="1">
                              <a:latin typeface="Cambria Math" panose="02040503050406030204" pitchFamily="18" charset="0"/>
                            </a:rPr>
                            <m:t>1</m:t>
                          </m:r>
                        </m:sub>
                      </m:sSub>
                    </m:oMath>
                  </m:oMathPara>
                </a14:m>
                <a:endParaRPr lang="en-TW" dirty="0"/>
              </a:p>
            </p:txBody>
          </p:sp>
        </mc:Choice>
        <mc:Fallback xmlns="">
          <p:sp>
            <p:nvSpPr>
              <p:cNvPr id="30" name="TextBox 29">
                <a:extLst>
                  <a:ext uri="{FF2B5EF4-FFF2-40B4-BE49-F238E27FC236}">
                    <a16:creationId xmlns:a16="http://schemas.microsoft.com/office/drawing/2014/main" id="{6204CB9C-9271-DD85-39A8-9F0E4C2DA7CB}"/>
                  </a:ext>
                </a:extLst>
              </p:cNvPr>
              <p:cNvSpPr txBox="1">
                <a:spLocks noRot="1" noChangeAspect="1" noMove="1" noResize="1" noEditPoints="1" noAdjustHandles="1" noChangeArrowheads="1" noChangeShapeType="1" noTextEdit="1"/>
              </p:cNvSpPr>
              <p:nvPr/>
            </p:nvSpPr>
            <p:spPr bwMode="auto">
              <a:xfrm>
                <a:off x="7474519" y="4321905"/>
                <a:ext cx="614605" cy="369332"/>
              </a:xfrm>
              <a:prstGeom prst="rect">
                <a:avLst/>
              </a:prstGeom>
              <a:blipFill>
                <a:blip r:embed="rId16"/>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795FDC8-1BFE-A6BB-BB47-9C8D82EF74F0}"/>
                  </a:ext>
                </a:extLst>
              </p:cNvPr>
              <p:cNvSpPr txBox="1"/>
              <p:nvPr/>
            </p:nvSpPr>
            <p:spPr bwMode="auto">
              <a:xfrm>
                <a:off x="510108" y="5517859"/>
                <a:ext cx="3341812" cy="461217"/>
              </a:xfrm>
              <a:prstGeom prst="rect">
                <a:avLst/>
              </a:prstGeom>
              <a:noFill/>
              <a:ln w="9525">
                <a:noFill/>
                <a:miter lim="800000"/>
                <a:headEnd/>
                <a:tailEnd/>
              </a:ln>
            </p:spPr>
            <p:txBody>
              <a:bodyPr wrap="square" rtlCol="0">
                <a:spAutoFit/>
              </a:bodyPr>
              <a:lstStyle/>
              <a:p>
                <a14:m>
                  <m:oMath xmlns:m="http://schemas.openxmlformats.org/officeDocument/2006/math">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oMath>
                </a14:m>
                <a:r>
                  <a:rPr lang="en-GB" dirty="0">
                    <a:latin typeface="Times New Roman" pitchFamily="18" charset="0"/>
                    <a:cs typeface="Times New Roman" pitchFamily="18" charset="0"/>
                  </a:rPr>
                  <a:t>在</a:t>
                </a:r>
                <a14:m>
                  <m:oMath xmlns:m="http://schemas.openxmlformats.org/officeDocument/2006/math">
                    <m:r>
                      <a:rPr lang="en-US" b="0" i="1" dirty="0" smtClean="0">
                        <a:latin typeface="Cambria Math" panose="02040503050406030204" pitchFamily="18" charset="0"/>
                        <a:cs typeface="Times New Roman" pitchFamily="18" charset="0"/>
                      </a:rPr>
                      <m:t>𝑘</m:t>
                    </m:r>
                  </m:oMath>
                </a14:m>
                <a:r>
                  <a:rPr lang="en-GB" dirty="0">
                    <a:latin typeface="Times New Roman" pitchFamily="18" charset="0"/>
                    <a:cs typeface="Times New Roman" pitchFamily="18" charset="0"/>
                  </a:rPr>
                  <a:t>空間</a:t>
                </a:r>
                <a:r>
                  <a:rPr lang="en-TW">
                    <a:latin typeface="Times New Roman" pitchFamily="18" charset="0"/>
                    <a:cs typeface="Times New Roman" pitchFamily="18" charset="0"/>
                  </a:rPr>
                  <a:t>稱為Band Edge</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Choice>
        <mc:Fallback xmlns="">
          <p:sp>
            <p:nvSpPr>
              <p:cNvPr id="2" name="TextBox 1">
                <a:extLst>
                  <a:ext uri="{FF2B5EF4-FFF2-40B4-BE49-F238E27FC236}">
                    <a16:creationId xmlns:a16="http://schemas.microsoft.com/office/drawing/2014/main" id="{F795FDC8-1BFE-A6BB-BB47-9C8D82EF74F0}"/>
                  </a:ext>
                </a:extLst>
              </p:cNvPr>
              <p:cNvSpPr txBox="1">
                <a:spLocks noRot="1" noChangeAspect="1" noMove="1" noResize="1" noEditPoints="1" noAdjustHandles="1" noChangeArrowheads="1" noChangeShapeType="1" noTextEdit="1"/>
              </p:cNvSpPr>
              <p:nvPr/>
            </p:nvSpPr>
            <p:spPr bwMode="auto">
              <a:xfrm>
                <a:off x="510108" y="5517859"/>
                <a:ext cx="3341812" cy="461217"/>
              </a:xfrm>
              <a:prstGeom prst="rect">
                <a:avLst/>
              </a:prstGeom>
              <a:blipFill>
                <a:blip r:embed="rId17"/>
                <a:stretch>
                  <a:fillRect b="-8108"/>
                </a:stretch>
              </a:blipFill>
              <a:ln w="9525">
                <a:noFill/>
                <a:miter lim="800000"/>
                <a:headEnd/>
                <a:tailEnd/>
              </a:ln>
            </p:spPr>
            <p:txBody>
              <a:bodyPr/>
              <a:lstStyle/>
              <a:p>
                <a:r>
                  <a:rPr lang="en-US">
                    <a:noFill/>
                  </a:rPr>
                  <a:t> </a:t>
                </a:r>
              </a:p>
            </p:txBody>
          </p:sp>
        </mc:Fallback>
      </mc:AlternateContent>
      <p:sp>
        <p:nvSpPr>
          <p:cNvPr id="23" name="Oval 22">
            <a:extLst>
              <a:ext uri="{FF2B5EF4-FFF2-40B4-BE49-F238E27FC236}">
                <a16:creationId xmlns:a16="http://schemas.microsoft.com/office/drawing/2014/main" id="{61E2E1BC-046E-2297-536F-7046061F8129}"/>
              </a:ext>
            </a:extLst>
          </p:cNvPr>
          <p:cNvSpPr/>
          <p:nvPr/>
        </p:nvSpPr>
        <p:spPr>
          <a:xfrm>
            <a:off x="7181834" y="4434571"/>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5" name="Oval 24">
            <a:extLst>
              <a:ext uri="{FF2B5EF4-FFF2-40B4-BE49-F238E27FC236}">
                <a16:creationId xmlns:a16="http://schemas.microsoft.com/office/drawing/2014/main" id="{0488C426-29D8-5FAE-52E3-7DCE7B908684}"/>
              </a:ext>
            </a:extLst>
          </p:cNvPr>
          <p:cNvSpPr/>
          <p:nvPr/>
        </p:nvSpPr>
        <p:spPr>
          <a:xfrm>
            <a:off x="7002125" y="4430766"/>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6" name="Oval 25">
            <a:extLst>
              <a:ext uri="{FF2B5EF4-FFF2-40B4-BE49-F238E27FC236}">
                <a16:creationId xmlns:a16="http://schemas.microsoft.com/office/drawing/2014/main" id="{6923E4D0-CEE8-742B-219F-A74E1383334A}"/>
              </a:ext>
            </a:extLst>
          </p:cNvPr>
          <p:cNvSpPr/>
          <p:nvPr/>
        </p:nvSpPr>
        <p:spPr>
          <a:xfrm>
            <a:off x="7277871" y="4163566"/>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7" name="Oval 26">
            <a:extLst>
              <a:ext uri="{FF2B5EF4-FFF2-40B4-BE49-F238E27FC236}">
                <a16:creationId xmlns:a16="http://schemas.microsoft.com/office/drawing/2014/main" id="{143F4D0A-F41C-F49D-C93B-32D07982D5E6}"/>
              </a:ext>
            </a:extLst>
          </p:cNvPr>
          <p:cNvSpPr/>
          <p:nvPr/>
        </p:nvSpPr>
        <p:spPr>
          <a:xfrm>
            <a:off x="7277871" y="4727693"/>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67795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5" grpId="0"/>
      <p:bldP spid="16" grpId="0"/>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40DF1AD-AD14-4647-342F-A2E217053A87}"/>
                  </a:ext>
                </a:extLst>
              </p:cNvPr>
              <p:cNvSpPr txBox="1"/>
              <p:nvPr/>
            </p:nvSpPr>
            <p:spPr bwMode="auto">
              <a:xfrm>
                <a:off x="5705297" y="2782687"/>
                <a:ext cx="2660407" cy="57227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cs typeface="Times New Roman" pitchFamily="18" charset="0"/>
                            </a:rPr>
                          </m:ctrlPr>
                        </m:fPr>
                        <m:num>
                          <m:r>
                            <a:rPr lang="en-US" i="1">
                              <a:latin typeface="Cambria Math" panose="02040503050406030204" pitchFamily="18" charset="0"/>
                              <a:cs typeface="Times New Roman" pitchFamily="18" charset="0"/>
                            </a:rPr>
                            <m:t>1</m:t>
                          </m:r>
                        </m:num>
                        <m:den>
                          <m:rad>
                            <m:radPr>
                              <m:degHide m:val="on"/>
                              <m:ctrlPr>
                                <a:rPr lang="en-US" i="1">
                                  <a:latin typeface="Cambria Math" panose="02040503050406030204" pitchFamily="18" charset="0"/>
                                  <a:cs typeface="Times New Roman" pitchFamily="18" charset="0"/>
                                </a:rPr>
                              </m:ctrlPr>
                            </m:radPr>
                            <m:deg/>
                            <m:e>
                              <m:r>
                                <a:rPr lang="en-US" i="1">
                                  <a:latin typeface="Cambria Math" panose="02040503050406030204" pitchFamily="18" charset="0"/>
                                  <a:cs typeface="Times New Roman" pitchFamily="18" charset="0"/>
                                </a:rPr>
                                <m:t>2</m:t>
                              </m:r>
                            </m:e>
                          </m:rad>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cs typeface="Times New Roman" pitchFamily="18" charset="0"/>
                            </a:rPr>
                          </m:ctrlPr>
                        </m:fPr>
                        <m:num>
                          <m:r>
                            <a:rPr lang="en-US" i="1">
                              <a:latin typeface="Cambria Math" panose="02040503050406030204" pitchFamily="18" charset="0"/>
                              <a:cs typeface="Times New Roman" pitchFamily="18" charset="0"/>
                            </a:rPr>
                            <m:t>1</m:t>
                          </m:r>
                        </m:num>
                        <m:den>
                          <m:rad>
                            <m:radPr>
                              <m:degHide m:val="on"/>
                              <m:ctrlPr>
                                <a:rPr lang="en-US" i="1">
                                  <a:latin typeface="Cambria Math" panose="02040503050406030204" pitchFamily="18" charset="0"/>
                                  <a:cs typeface="Times New Roman" pitchFamily="18" charset="0"/>
                                </a:rPr>
                              </m:ctrlPr>
                            </m:radPr>
                            <m:deg/>
                            <m:e>
                              <m:r>
                                <a:rPr lang="en-US" i="1">
                                  <a:latin typeface="Cambria Math" panose="02040503050406030204" pitchFamily="18" charset="0"/>
                                  <a:cs typeface="Times New Roman" pitchFamily="18" charset="0"/>
                                </a:rPr>
                                <m:t>2</m:t>
                              </m:r>
                            </m:e>
                          </m:rad>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i="1" smtClean="0">
                          <a:latin typeface="Cambria Math" panose="02040503050406030204" pitchFamily="18" charset="0"/>
                          <a:ea typeface="Cambria Math" panose="02040503050406030204" pitchFamily="18" charset="0"/>
                          <a:cs typeface="Times New Roman" pitchFamily="18" charset="0"/>
                        </a:rPr>
                        <m:t>~</m:t>
                      </m:r>
                      <m:func>
                        <m:funcPr>
                          <m:ctrlPr>
                            <a:rPr lang="en-US" i="1" smtClean="0">
                              <a:latin typeface="Cambria Math" panose="02040503050406030204" pitchFamily="18" charset="0"/>
                              <a:ea typeface="Cambria Math" panose="02040503050406030204" pitchFamily="18" charset="0"/>
                              <a:cs typeface="Times New Roman" pitchFamily="18" charset="0"/>
                            </a:rPr>
                          </m:ctrlPr>
                        </m:funcPr>
                        <m:fName>
                          <m:r>
                            <m:rPr>
                              <m:sty m:val="p"/>
                            </m:rPr>
                            <a:rPr lang="en-US" i="0" smtClean="0">
                              <a:latin typeface="Cambria Math" panose="02040503050406030204" pitchFamily="18" charset="0"/>
                              <a:ea typeface="Cambria Math" panose="02040503050406030204" pitchFamily="18" charset="0"/>
                              <a:cs typeface="Times New Roman" pitchFamily="18" charset="0"/>
                            </a:rPr>
                            <m:t>sin</m:t>
                          </m:r>
                        </m:fName>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i="1">
                              <a:latin typeface="Cambria Math" panose="02040503050406030204" pitchFamily="18" charset="0"/>
                              <a:cs typeface="Times New Roman" pitchFamily="18" charset="0"/>
                            </a:rPr>
                            <m:t>𝑥</m:t>
                          </m:r>
                        </m:e>
                      </m:func>
                    </m:oMath>
                  </m:oMathPara>
                </a14:m>
                <a:endParaRPr lang="en-TW" dirty="0">
                  <a:latin typeface="Times New Roman" pitchFamily="18" charset="0"/>
                  <a:cs typeface="Times New Roman" pitchFamily="18" charset="0"/>
                </a:endParaRPr>
              </a:p>
            </p:txBody>
          </p:sp>
        </mc:Choice>
        <mc:Fallback xmlns="">
          <p:sp>
            <p:nvSpPr>
              <p:cNvPr id="3" name="TextBox 2">
                <a:extLst>
                  <a:ext uri="{FF2B5EF4-FFF2-40B4-BE49-F238E27FC236}">
                    <a16:creationId xmlns:a16="http://schemas.microsoft.com/office/drawing/2014/main" id="{B40DF1AD-AD14-4647-342F-A2E217053A87}"/>
                  </a:ext>
                </a:extLst>
              </p:cNvPr>
              <p:cNvSpPr txBox="1">
                <a:spLocks noRot="1" noChangeAspect="1" noMove="1" noResize="1" noEditPoints="1" noAdjustHandles="1" noChangeArrowheads="1" noChangeShapeType="1" noTextEdit="1"/>
              </p:cNvSpPr>
              <p:nvPr/>
            </p:nvSpPr>
            <p:spPr bwMode="auto">
              <a:xfrm>
                <a:off x="5705297" y="2782687"/>
                <a:ext cx="2660407" cy="572273"/>
              </a:xfrm>
              <a:prstGeom prst="rect">
                <a:avLst/>
              </a:prstGeom>
              <a:blipFill>
                <a:blip r:embed="rId2"/>
                <a:stretch>
                  <a:fillRect l="-15238" t="-178261" r="-476" b="-25869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0D61987-ED2F-5DCB-C2EB-9E48B4D3BE02}"/>
                  </a:ext>
                </a:extLst>
              </p:cNvPr>
              <p:cNvSpPr txBox="1"/>
              <p:nvPr/>
            </p:nvSpPr>
            <p:spPr bwMode="auto">
              <a:xfrm>
                <a:off x="5674839" y="3968924"/>
                <a:ext cx="2690865" cy="57227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cs typeface="Times New Roman" pitchFamily="18" charset="0"/>
                            </a:rPr>
                          </m:ctrlPr>
                        </m:fPr>
                        <m:num>
                          <m:r>
                            <a:rPr lang="en-US" i="1">
                              <a:latin typeface="Cambria Math" panose="02040503050406030204" pitchFamily="18" charset="0"/>
                              <a:cs typeface="Times New Roman" pitchFamily="18" charset="0"/>
                            </a:rPr>
                            <m:t>1</m:t>
                          </m:r>
                        </m:num>
                        <m:den>
                          <m:rad>
                            <m:radPr>
                              <m:degHide m:val="on"/>
                              <m:ctrlPr>
                                <a:rPr lang="en-US" i="1">
                                  <a:latin typeface="Cambria Math" panose="02040503050406030204" pitchFamily="18" charset="0"/>
                                  <a:cs typeface="Times New Roman" pitchFamily="18" charset="0"/>
                                </a:rPr>
                              </m:ctrlPr>
                            </m:radPr>
                            <m:deg/>
                            <m:e>
                              <m:r>
                                <a:rPr lang="en-US" i="1">
                                  <a:latin typeface="Cambria Math" panose="02040503050406030204" pitchFamily="18" charset="0"/>
                                  <a:cs typeface="Times New Roman" pitchFamily="18" charset="0"/>
                                </a:rPr>
                                <m:t>2</m:t>
                              </m:r>
                            </m:e>
                          </m:rad>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cs typeface="Times New Roman" pitchFamily="18" charset="0"/>
                            </a:rPr>
                          </m:ctrlPr>
                        </m:fPr>
                        <m:num>
                          <m:r>
                            <a:rPr lang="en-US" i="1">
                              <a:latin typeface="Cambria Math" panose="02040503050406030204" pitchFamily="18" charset="0"/>
                              <a:cs typeface="Times New Roman" pitchFamily="18" charset="0"/>
                            </a:rPr>
                            <m:t>1</m:t>
                          </m:r>
                        </m:num>
                        <m:den>
                          <m:rad>
                            <m:radPr>
                              <m:degHide m:val="on"/>
                              <m:ctrlPr>
                                <a:rPr lang="en-US" i="1">
                                  <a:latin typeface="Cambria Math" panose="02040503050406030204" pitchFamily="18" charset="0"/>
                                  <a:cs typeface="Times New Roman" pitchFamily="18" charset="0"/>
                                </a:rPr>
                              </m:ctrlPr>
                            </m:radPr>
                            <m:deg/>
                            <m:e>
                              <m:r>
                                <a:rPr lang="en-US" i="1">
                                  <a:latin typeface="Cambria Math" panose="02040503050406030204" pitchFamily="18" charset="0"/>
                                  <a:cs typeface="Times New Roman" pitchFamily="18" charset="0"/>
                                </a:rPr>
                                <m:t>2</m:t>
                              </m:r>
                            </m:e>
                          </m:rad>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i="1" smtClean="0">
                          <a:latin typeface="Cambria Math" panose="02040503050406030204" pitchFamily="18" charset="0"/>
                          <a:ea typeface="Cambria Math" panose="02040503050406030204" pitchFamily="18" charset="0"/>
                          <a:cs typeface="Times New Roman" pitchFamily="18" charset="0"/>
                        </a:rPr>
                        <m:t>~</m:t>
                      </m:r>
                      <m:func>
                        <m:funcPr>
                          <m:ctrlPr>
                            <a:rPr lang="en-US" i="1" smtClean="0">
                              <a:latin typeface="Cambria Math" panose="02040503050406030204" pitchFamily="18" charset="0"/>
                              <a:ea typeface="Cambria Math" panose="02040503050406030204" pitchFamily="18" charset="0"/>
                              <a:cs typeface="Times New Roman" pitchFamily="18" charset="0"/>
                            </a:rPr>
                          </m:ctrlPr>
                        </m:funcPr>
                        <m:fName>
                          <m:r>
                            <m:rPr>
                              <m:sty m:val="p"/>
                            </m:rPr>
                            <a:rPr lang="en-US" i="0" smtClean="0">
                              <a:latin typeface="Cambria Math" panose="02040503050406030204" pitchFamily="18" charset="0"/>
                              <a:ea typeface="Cambria Math" panose="02040503050406030204" pitchFamily="18" charset="0"/>
                              <a:cs typeface="Times New Roman" pitchFamily="18" charset="0"/>
                            </a:rPr>
                            <m:t>cos</m:t>
                          </m:r>
                        </m:fName>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i="1">
                              <a:latin typeface="Cambria Math" panose="02040503050406030204" pitchFamily="18" charset="0"/>
                              <a:cs typeface="Times New Roman" pitchFamily="18" charset="0"/>
                            </a:rPr>
                            <m:t>𝑥</m:t>
                          </m:r>
                        </m:e>
                      </m:func>
                    </m:oMath>
                  </m:oMathPara>
                </a14:m>
                <a:endParaRPr lang="en-TW"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E0D61987-ED2F-5DCB-C2EB-9E48B4D3BE02}"/>
                  </a:ext>
                </a:extLst>
              </p:cNvPr>
              <p:cNvSpPr txBox="1">
                <a:spLocks noRot="1" noChangeAspect="1" noMove="1" noResize="1" noEditPoints="1" noAdjustHandles="1" noChangeArrowheads="1" noChangeShapeType="1" noTextEdit="1"/>
              </p:cNvSpPr>
              <p:nvPr/>
            </p:nvSpPr>
            <p:spPr bwMode="auto">
              <a:xfrm>
                <a:off x="5674839" y="3968924"/>
                <a:ext cx="2690865" cy="572273"/>
              </a:xfrm>
              <a:prstGeom prst="rect">
                <a:avLst/>
              </a:prstGeom>
              <a:blipFill>
                <a:blip r:embed="rId3"/>
                <a:stretch>
                  <a:fillRect l="-15023" t="-178261" r="-469" b="-25652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85378E7-1B02-D704-B093-FB8D70AF52D6}"/>
                  </a:ext>
                </a:extLst>
              </p:cNvPr>
              <p:cNvSpPr txBox="1"/>
              <p:nvPr/>
            </p:nvSpPr>
            <p:spPr bwMode="auto">
              <a:xfrm>
                <a:off x="611560" y="1240449"/>
                <a:ext cx="8532440" cy="458331"/>
              </a:xfrm>
              <a:prstGeom prst="rect">
                <a:avLst/>
              </a:prstGeom>
              <a:noFill/>
              <a:ln w="9525">
                <a:noFill/>
                <a:miter lim="800000"/>
                <a:headEnd/>
                <a:tailEnd/>
              </a:ln>
            </p:spPr>
            <p:txBody>
              <a:bodyPr wrap="square" rtlCol="0">
                <a:spAutoFit/>
              </a:bodyPr>
              <a:lstStyle/>
              <a:p>
                <a:r>
                  <a:rPr lang="en-TW">
                    <a:solidFill>
                      <a:srgbClr val="FF0000"/>
                    </a:solidFill>
                    <a:latin typeface="Times New Roman" pitchFamily="18" charset="0"/>
                    <a:cs typeface="Times New Roman" pitchFamily="18" charset="0"/>
                  </a:rPr>
                  <a:t>這兩個能量不等的態</a:t>
                </a:r>
                <a:r>
                  <a:rPr lang="en-TW" dirty="0">
                    <a:solidFill>
                      <a:srgbClr val="FF0000"/>
                    </a:solidFill>
                    <a:latin typeface="Times New Roman" pitchFamily="18" charset="0"/>
                    <a:cs typeface="Times New Roman" pitchFamily="18" charset="0"/>
                  </a:rPr>
                  <a:t>，是原本兩個簡併態</a:t>
                </a:r>
                <a14:m>
                  <m:oMath xmlns:m="http://schemas.openxmlformats.org/officeDocument/2006/math">
                    <m:sSup>
                      <m:sSupPr>
                        <m:ctrlPr>
                          <a:rPr lang="en-US" b="0" i="1" smtClean="0">
                            <a:solidFill>
                              <a:srgbClr val="FF0000"/>
                            </a:solidFill>
                            <a:latin typeface="Cambria Math" panose="02040503050406030204" pitchFamily="18" charset="0"/>
                            <a:cs typeface="Times New Roman" pitchFamily="18" charset="0"/>
                          </a:rPr>
                        </m:ctrlPr>
                      </m:sSupPr>
                      <m:e>
                        <m:r>
                          <a:rPr lang="en-US" b="0" i="1" smtClean="0">
                            <a:solidFill>
                              <a:srgbClr val="FF0000"/>
                            </a:solidFill>
                            <a:latin typeface="Cambria Math" panose="02040503050406030204" pitchFamily="18" charset="0"/>
                            <a:cs typeface="Times New Roman" pitchFamily="18" charset="0"/>
                          </a:rPr>
                          <m:t>𝑒</m:t>
                        </m:r>
                      </m:e>
                      <m:sup>
                        <m:r>
                          <a:rPr lang="en-US" b="0" i="1" smtClean="0">
                            <a:solidFill>
                              <a:srgbClr val="FF0000"/>
                            </a:solidFill>
                            <a:latin typeface="Cambria Math" panose="02040503050406030204" pitchFamily="18" charset="0"/>
                            <a:cs typeface="Times New Roman" pitchFamily="18" charset="0"/>
                          </a:rPr>
                          <m:t>−</m:t>
                        </m:r>
                        <m:r>
                          <a:rPr lang="en-US" b="0" i="1" smtClean="0">
                            <a:solidFill>
                              <a:srgbClr val="FF0000"/>
                            </a:solidFill>
                            <a:latin typeface="Cambria Math" panose="02040503050406030204" pitchFamily="18" charset="0"/>
                            <a:cs typeface="Times New Roman" pitchFamily="18" charset="0"/>
                          </a:rPr>
                          <m:t>𝑖</m:t>
                        </m:r>
                        <m:f>
                          <m:fPr>
                            <m:ctrlPr>
                              <a:rPr lang="en-US" altLang="zh-TW" i="1">
                                <a:solidFill>
                                  <a:srgbClr val="FF0000"/>
                                </a:solidFill>
                                <a:latin typeface="Cambria Math" panose="02040503050406030204" pitchFamily="18" charset="0"/>
                                <a:ea typeface="Cambria Math" panose="02040503050406030204" pitchFamily="18" charset="0"/>
                              </a:rPr>
                            </m:ctrlPr>
                          </m:fPr>
                          <m:num>
                            <m:r>
                              <a:rPr lang="en-US" altLang="zh-TW" i="1">
                                <a:solidFill>
                                  <a:srgbClr val="FF0000"/>
                                </a:solidFill>
                                <a:latin typeface="Cambria Math" panose="02040503050406030204" pitchFamily="18" charset="0"/>
                                <a:ea typeface="Cambria Math" panose="02040503050406030204" pitchFamily="18" charset="0"/>
                              </a:rPr>
                              <m:t>𝜋</m:t>
                            </m:r>
                          </m:num>
                          <m:den>
                            <m:r>
                              <a:rPr lang="en-US" altLang="zh-TW" i="1">
                                <a:solidFill>
                                  <a:srgbClr val="FF0000"/>
                                </a:solidFill>
                                <a:latin typeface="Cambria Math" panose="02040503050406030204" pitchFamily="18" charset="0"/>
                                <a:ea typeface="Cambria Math" panose="02040503050406030204" pitchFamily="18" charset="0"/>
                              </a:rPr>
                              <m:t>𝑎</m:t>
                            </m:r>
                          </m:den>
                        </m:f>
                        <m:r>
                          <a:rPr lang="en-US" b="0" i="1" smtClean="0">
                            <a:solidFill>
                              <a:srgbClr val="FF0000"/>
                            </a:solidFill>
                            <a:latin typeface="Cambria Math" panose="02040503050406030204" pitchFamily="18" charset="0"/>
                            <a:cs typeface="Times New Roman" pitchFamily="18" charset="0"/>
                          </a:rPr>
                          <m:t>𝑥</m:t>
                        </m:r>
                      </m:sup>
                    </m:sSup>
                  </m:oMath>
                </a14:m>
                <a:r>
                  <a:rPr lang="en-US" dirty="0">
                    <a:solidFill>
                      <a:srgbClr val="FF0000"/>
                    </a:solidFill>
                  </a:rPr>
                  <a:t>與</a:t>
                </a:r>
                <a14:m>
                  <m:oMath xmlns:m="http://schemas.openxmlformats.org/officeDocument/2006/math">
                    <m:sSup>
                      <m:sSupPr>
                        <m:ctrlPr>
                          <a:rPr lang="en-US" i="1">
                            <a:solidFill>
                              <a:srgbClr val="FF0000"/>
                            </a:solidFill>
                            <a:latin typeface="Cambria Math" panose="02040503050406030204" pitchFamily="18" charset="0"/>
                            <a:cs typeface="Times New Roman" pitchFamily="18" charset="0"/>
                          </a:rPr>
                        </m:ctrlPr>
                      </m:sSupPr>
                      <m:e>
                        <m:r>
                          <a:rPr lang="en-US" i="1">
                            <a:solidFill>
                              <a:srgbClr val="FF0000"/>
                            </a:solidFill>
                            <a:latin typeface="Cambria Math" panose="02040503050406030204" pitchFamily="18" charset="0"/>
                            <a:cs typeface="Times New Roman" pitchFamily="18" charset="0"/>
                          </a:rPr>
                          <m:t>𝑒</m:t>
                        </m:r>
                      </m:e>
                      <m:sup>
                        <m:r>
                          <a:rPr lang="en-US" i="1">
                            <a:solidFill>
                              <a:srgbClr val="FF0000"/>
                            </a:solidFill>
                            <a:latin typeface="Cambria Math" panose="02040503050406030204" pitchFamily="18" charset="0"/>
                            <a:cs typeface="Times New Roman" pitchFamily="18" charset="0"/>
                          </a:rPr>
                          <m:t>𝑖</m:t>
                        </m:r>
                        <m:f>
                          <m:fPr>
                            <m:ctrlPr>
                              <a:rPr lang="en-US" altLang="zh-TW" i="1">
                                <a:solidFill>
                                  <a:srgbClr val="FF0000"/>
                                </a:solidFill>
                                <a:latin typeface="Cambria Math" panose="02040503050406030204" pitchFamily="18" charset="0"/>
                                <a:ea typeface="Cambria Math" panose="02040503050406030204" pitchFamily="18" charset="0"/>
                              </a:rPr>
                            </m:ctrlPr>
                          </m:fPr>
                          <m:num>
                            <m:r>
                              <a:rPr lang="en-US" altLang="zh-TW" i="1">
                                <a:solidFill>
                                  <a:srgbClr val="FF0000"/>
                                </a:solidFill>
                                <a:latin typeface="Cambria Math" panose="02040503050406030204" pitchFamily="18" charset="0"/>
                                <a:ea typeface="Cambria Math" panose="02040503050406030204" pitchFamily="18" charset="0"/>
                              </a:rPr>
                              <m:t>𝜋</m:t>
                            </m:r>
                          </m:num>
                          <m:den>
                            <m:r>
                              <a:rPr lang="en-US" altLang="zh-TW" i="1">
                                <a:solidFill>
                                  <a:srgbClr val="FF0000"/>
                                </a:solidFill>
                                <a:latin typeface="Cambria Math" panose="02040503050406030204" pitchFamily="18" charset="0"/>
                                <a:ea typeface="Cambria Math" panose="02040503050406030204" pitchFamily="18" charset="0"/>
                              </a:rPr>
                              <m:t>𝑎</m:t>
                            </m:r>
                          </m:den>
                        </m:f>
                        <m:r>
                          <a:rPr lang="en-US" i="1">
                            <a:solidFill>
                              <a:srgbClr val="FF0000"/>
                            </a:solidFill>
                            <a:latin typeface="Cambria Math" panose="02040503050406030204" pitchFamily="18" charset="0"/>
                            <a:cs typeface="Times New Roman" pitchFamily="18" charset="0"/>
                          </a:rPr>
                          <m:t>𝑥</m:t>
                        </m:r>
                      </m:sup>
                    </m:sSup>
                    <m:r>
                      <a:rPr lang="en-US" i="1">
                        <a:latin typeface="Cambria Math" panose="02040503050406030204" pitchFamily="18" charset="0"/>
                        <a:cs typeface="Times New Roman" pitchFamily="18" charset="0"/>
                      </a:rPr>
                      <m:t> </m:t>
                    </m:r>
                  </m:oMath>
                </a14:m>
                <a:r>
                  <a:rPr lang="en-TW" dirty="0">
                    <a:solidFill>
                      <a:srgbClr val="FF0000"/>
                    </a:solidFill>
                    <a:latin typeface="Times New Roman" pitchFamily="18" charset="0"/>
                    <a:cs typeface="Times New Roman" pitchFamily="18" charset="0"/>
                  </a:rPr>
                  <a:t>，相加與相減形成的疊加態！</a:t>
                </a:r>
              </a:p>
            </p:txBody>
          </p:sp>
        </mc:Choice>
        <mc:Fallback xmlns="">
          <p:sp>
            <p:nvSpPr>
              <p:cNvPr id="5" name="TextBox 4">
                <a:extLst>
                  <a:ext uri="{FF2B5EF4-FFF2-40B4-BE49-F238E27FC236}">
                    <a16:creationId xmlns:a16="http://schemas.microsoft.com/office/drawing/2014/main" id="{F85378E7-1B02-D704-B093-FB8D70AF52D6}"/>
                  </a:ext>
                </a:extLst>
              </p:cNvPr>
              <p:cNvSpPr txBox="1">
                <a:spLocks noRot="1" noChangeAspect="1" noMove="1" noResize="1" noEditPoints="1" noAdjustHandles="1" noChangeArrowheads="1" noChangeShapeType="1" noTextEdit="1"/>
              </p:cNvSpPr>
              <p:nvPr/>
            </p:nvSpPr>
            <p:spPr bwMode="auto">
              <a:xfrm>
                <a:off x="611560" y="1240449"/>
                <a:ext cx="8532440" cy="458331"/>
              </a:xfrm>
              <a:prstGeom prst="rect">
                <a:avLst/>
              </a:prstGeom>
              <a:blipFill>
                <a:blip r:embed="rId4"/>
                <a:stretch>
                  <a:fillRect l="-595" b="-18919"/>
                </a:stretch>
              </a:blipFill>
              <a:ln w="9525">
                <a:noFill/>
                <a:miter lim="800000"/>
                <a:headEnd/>
                <a:tailEnd/>
              </a:ln>
            </p:spPr>
            <p:txBody>
              <a:bodyPr/>
              <a:lstStyle/>
              <a:p>
                <a:r>
                  <a:rPr lang="en-US">
                    <a:noFill/>
                  </a:rPr>
                  <a:t> </a:t>
                </a:r>
              </a:p>
            </p:txBody>
          </p:sp>
        </mc:Fallback>
      </mc:AlternateContent>
      <p:sp>
        <p:nvSpPr>
          <p:cNvPr id="6" name="TextBox 5">
            <a:extLst>
              <a:ext uri="{FF2B5EF4-FFF2-40B4-BE49-F238E27FC236}">
                <a16:creationId xmlns:a16="http://schemas.microsoft.com/office/drawing/2014/main" id="{5432D4E1-6A14-F0F9-BF58-265658324A1B}"/>
              </a:ext>
            </a:extLst>
          </p:cNvPr>
          <p:cNvSpPr txBox="1"/>
          <p:nvPr/>
        </p:nvSpPr>
        <p:spPr bwMode="auto">
          <a:xfrm>
            <a:off x="611560" y="1854413"/>
            <a:ext cx="810039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電子的機率密度分別集中與遠離，離子附近位能較低的區域，造成能量差異。</a:t>
            </a:r>
          </a:p>
        </p:txBody>
      </p:sp>
      <p:pic>
        <p:nvPicPr>
          <p:cNvPr id="7" name="Picture 6">
            <a:extLst>
              <a:ext uri="{FF2B5EF4-FFF2-40B4-BE49-F238E27FC236}">
                <a16:creationId xmlns:a16="http://schemas.microsoft.com/office/drawing/2014/main" id="{F9F1C9F5-C5CF-027F-9F3F-A4626BAF21E7}"/>
              </a:ext>
            </a:extLst>
          </p:cNvPr>
          <p:cNvPicPr>
            <a:picLocks noChangeAspect="1"/>
          </p:cNvPicPr>
          <p:nvPr/>
        </p:nvPicPr>
        <p:blipFill>
          <a:blip r:embed="rId5"/>
          <a:stretch>
            <a:fillRect/>
          </a:stretch>
        </p:blipFill>
        <p:spPr>
          <a:xfrm>
            <a:off x="1259632" y="2380237"/>
            <a:ext cx="4320480" cy="3456384"/>
          </a:xfrm>
          <a:prstGeom prst="rect">
            <a:avLst/>
          </a:prstGeom>
        </p:spPr>
      </p:pic>
    </p:spTree>
    <p:extLst>
      <p:ext uri="{BB962C8B-B14F-4D97-AF65-F5344CB8AC3E}">
        <p14:creationId xmlns:p14="http://schemas.microsoft.com/office/powerpoint/2010/main" val="42142484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A310D39-842A-ADC5-D323-5D00E61C1812}"/>
                  </a:ext>
                </a:extLst>
              </p:cNvPr>
              <p:cNvSpPr txBox="1"/>
              <p:nvPr/>
            </p:nvSpPr>
            <p:spPr bwMode="auto">
              <a:xfrm>
                <a:off x="1707630" y="5717497"/>
                <a:ext cx="6583665" cy="462947"/>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若是考慮所有</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b="0" i="1" smtClean="0">
                            <a:latin typeface="Cambria Math" panose="02040503050406030204" pitchFamily="18" charset="0"/>
                          </a:rPr>
                          <m:t>𝑛</m:t>
                        </m:r>
                      </m:sub>
                    </m:sSub>
                  </m:oMath>
                </a14:m>
                <a:r>
                  <a:rPr lang="en-TW" dirty="0">
                    <a:latin typeface="Times New Roman" pitchFamily="18" charset="0"/>
                    <a:cs typeface="Times New Roman" pitchFamily="18" charset="0"/>
                  </a:rPr>
                  <a:t>，每一個</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𝑛</m:t>
                        </m:r>
                      </m:sub>
                    </m:sSub>
                  </m:oMath>
                </a14:m>
                <a:r>
                  <a:rPr lang="en-TW" dirty="0">
                    <a:latin typeface="Times New Roman" pitchFamily="18" charset="0"/>
                    <a:cs typeface="Times New Roman" pitchFamily="18" charset="0"/>
                  </a:rPr>
                  <a:t>會對應一個</a:t>
                </a:r>
                <a:r>
                  <a:rPr lang="en-TW">
                    <a:latin typeface="Times New Roman" pitchFamily="18" charset="0"/>
                    <a:cs typeface="Times New Roman" pitchFamily="18" charset="0"/>
                  </a:rPr>
                  <a:t>Band Edge</a:t>
                </a:r>
                <a:r>
                  <a:rPr lang="en-US" dirty="0" err="1">
                    <a:latin typeface="Times New Roman" pitchFamily="18" charset="0"/>
                    <a:cs typeface="Times New Roman" pitchFamily="18" charset="0"/>
                  </a:rPr>
                  <a:t>在</a:t>
                </a:r>
                <a:r>
                  <a:rPr lang="en-US" altLang="zh-TW" dirty="0">
                    <a:ea typeface="Cambria Math" panose="02040503050406030204" pitchFamily="18" charset="0"/>
                  </a:rPr>
                  <a:t> </a:t>
                </a:r>
                <a14:m>
                  <m:oMath xmlns:m="http://schemas.openxmlformats.org/officeDocument/2006/math">
                    <m:r>
                      <a:rPr lang="en-US" altLang="zh-TW" b="0" i="1" dirty="0" smtClean="0">
                        <a:latin typeface="Cambria Math" panose="02040503050406030204" pitchFamily="18" charset="0"/>
                        <a:ea typeface="Cambria Math" panose="02040503050406030204" pitchFamily="18" charset="0"/>
                      </a:rPr>
                      <m:t>𝑘</m:t>
                    </m:r>
                    <m:r>
                      <a:rPr lang="en-US" altLang="zh-TW" b="0" i="1" dirty="0" smtClean="0">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𝑛</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altLang="zh-TW" i="1">
                        <a:latin typeface="Cambria Math" panose="02040503050406030204" pitchFamily="18" charset="0"/>
                        <a:ea typeface="Cambria Math" panose="02040503050406030204" pitchFamily="18" charset="0"/>
                      </a:rPr>
                      <m:t> </m:t>
                    </m:r>
                  </m:oMath>
                </a14:m>
                <a:r>
                  <a:rPr lang="en-TW" dirty="0">
                    <a:latin typeface="Times New Roman" pitchFamily="18" charset="0"/>
                    <a:cs typeface="Times New Roman" pitchFamily="18" charset="0"/>
                  </a:rPr>
                  <a:t>。</a:t>
                </a:r>
              </a:p>
            </p:txBody>
          </p:sp>
        </mc:Choice>
        <mc:Fallback xmlns="">
          <p:sp>
            <p:nvSpPr>
              <p:cNvPr id="6" name="TextBox 5">
                <a:extLst>
                  <a:ext uri="{FF2B5EF4-FFF2-40B4-BE49-F238E27FC236}">
                    <a16:creationId xmlns:a16="http://schemas.microsoft.com/office/drawing/2014/main" id="{AA310D39-842A-ADC5-D323-5D00E61C1812}"/>
                  </a:ext>
                </a:extLst>
              </p:cNvPr>
              <p:cNvSpPr txBox="1">
                <a:spLocks noRot="1" noChangeAspect="1" noMove="1" noResize="1" noEditPoints="1" noAdjustHandles="1" noChangeArrowheads="1" noChangeShapeType="1" noTextEdit="1"/>
              </p:cNvSpPr>
              <p:nvPr/>
            </p:nvSpPr>
            <p:spPr bwMode="auto">
              <a:xfrm>
                <a:off x="1707630" y="5717497"/>
                <a:ext cx="6583665" cy="462947"/>
              </a:xfrm>
              <a:prstGeom prst="rect">
                <a:avLst/>
              </a:prstGeom>
              <a:blipFill>
                <a:blip r:embed="rId2"/>
                <a:stretch>
                  <a:fillRect l="-771" b="-8108"/>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DD3183C-2DC0-F66A-2BF9-87EFB467332C}"/>
                  </a:ext>
                </a:extLst>
              </p:cNvPr>
              <p:cNvSpPr txBox="1"/>
              <p:nvPr/>
            </p:nvSpPr>
            <p:spPr bwMode="auto">
              <a:xfrm>
                <a:off x="1714559" y="6210870"/>
                <a:ext cx="566674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每一個Band Edge，都會出現大小為</a:t>
                </a:r>
                <a14:m>
                  <m:oMath xmlns:m="http://schemas.openxmlformats.org/officeDocument/2006/math">
                    <m:r>
                      <a:rPr lang="en-US" altLang="zh-TW">
                        <a:latin typeface="Cambria Math" panose="02040503050406030204" pitchFamily="18" charset="0"/>
                      </a:rPr>
                      <m:t>2</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𝑛</m:t>
                        </m:r>
                      </m:sub>
                    </m:sSub>
                  </m:oMath>
                </a14:m>
                <a:r>
                  <a:rPr lang="en-GB" dirty="0" err="1">
                    <a:latin typeface="Times New Roman" pitchFamily="18" charset="0"/>
                    <a:cs typeface="Times New Roman" pitchFamily="18" charset="0"/>
                  </a:rPr>
                  <a:t>的</a:t>
                </a:r>
                <a:r>
                  <a:rPr lang="en-TW">
                    <a:latin typeface="Times New Roman" pitchFamily="18" charset="0"/>
                    <a:cs typeface="Times New Roman" pitchFamily="18" charset="0"/>
                  </a:rPr>
                  <a:t>間隙Gap。。</a:t>
                </a:r>
                <a:endParaRPr lang="en-TW" dirty="0">
                  <a:latin typeface="Times New Roman" pitchFamily="18" charset="0"/>
                  <a:cs typeface="Times New Roman" pitchFamily="18" charset="0"/>
                </a:endParaRPr>
              </a:p>
            </p:txBody>
          </p:sp>
        </mc:Choice>
        <mc:Fallback xmlns="">
          <p:sp>
            <p:nvSpPr>
              <p:cNvPr id="7" name="TextBox 6">
                <a:extLst>
                  <a:ext uri="{FF2B5EF4-FFF2-40B4-BE49-F238E27FC236}">
                    <a16:creationId xmlns:a16="http://schemas.microsoft.com/office/drawing/2014/main" id="{CDD3183C-2DC0-F66A-2BF9-87EFB467332C}"/>
                  </a:ext>
                </a:extLst>
              </p:cNvPr>
              <p:cNvSpPr txBox="1">
                <a:spLocks noRot="1" noChangeAspect="1" noMove="1" noResize="1" noEditPoints="1" noAdjustHandles="1" noChangeArrowheads="1" noChangeShapeType="1" noTextEdit="1"/>
              </p:cNvSpPr>
              <p:nvPr/>
            </p:nvSpPr>
            <p:spPr bwMode="auto">
              <a:xfrm>
                <a:off x="1714559" y="6210870"/>
                <a:ext cx="5666740" cy="369332"/>
              </a:xfrm>
              <a:prstGeom prst="rect">
                <a:avLst/>
              </a:prstGeom>
              <a:blipFill>
                <a:blip r:embed="rId3"/>
                <a:stretch>
                  <a:fillRect l="-670" t="-10345" b="-27586"/>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61FA99D-FDC0-92B4-E133-2FB5DF330EA6}"/>
                  </a:ext>
                </a:extLst>
              </p:cNvPr>
              <p:cNvSpPr txBox="1"/>
              <p:nvPr/>
            </p:nvSpPr>
            <p:spPr bwMode="auto">
              <a:xfrm>
                <a:off x="1707630" y="4277726"/>
                <a:ext cx="6565986" cy="485518"/>
              </a:xfrm>
              <a:prstGeom prst="rect">
                <a:avLst/>
              </a:prstGeom>
              <a:noFill/>
              <a:ln w="9525">
                <a:noFill/>
                <a:miter lim="800000"/>
                <a:headEnd/>
                <a:tailEnd/>
              </a:ln>
            </p:spPr>
            <p:txBody>
              <a:bodyPr wrap="square" rtlCol="0">
                <a:spAutoFit/>
              </a:bodyPr>
              <a:lstStyle/>
              <a:p>
                <a:r>
                  <a:rPr lang="en-US" dirty="0">
                    <a:latin typeface="Times New Roman" pitchFamily="18" charset="0"/>
                    <a:cs typeface="Times New Roman" pitchFamily="18" charset="0"/>
                  </a:rPr>
                  <a:t>兩者的</a:t>
                </a:r>
                <a14:m>
                  <m:oMath xmlns:m="http://schemas.openxmlformats.org/officeDocument/2006/math">
                    <m:r>
                      <a:rPr lang="en-US" b="0" i="1" smtClean="0">
                        <a:latin typeface="Cambria Math" panose="02040503050406030204" pitchFamily="18" charset="0"/>
                        <a:cs typeface="Times New Roman" pitchFamily="18" charset="0"/>
                      </a:rPr>
                      <m:t>𝑘</m:t>
                    </m:r>
                  </m:oMath>
                </a14:m>
                <a:r>
                  <a:rPr lang="en-US" dirty="0" err="1">
                    <a:latin typeface="Times New Roman" pitchFamily="18" charset="0"/>
                    <a:cs typeface="Times New Roman" pitchFamily="18" charset="0"/>
                  </a:rPr>
                  <a:t>正好相差</a:t>
                </a:r>
                <a:r>
                  <a:rPr lang="en-US" dirty="0">
                    <a:latin typeface="Times New Roman" pitchFamily="18" charset="0"/>
                    <a:cs typeface="Times New Roman" pitchFamily="18" charset="0"/>
                  </a:rPr>
                  <a:t>，</a:t>
                </a:r>
                <a:r>
                  <a:rPr lang="en-TW">
                    <a:latin typeface="Times New Roman" pitchFamily="18" charset="0"/>
                    <a:cs typeface="Times New Roman" pitchFamily="18" charset="0"/>
                  </a:rPr>
                  <a:t>週期性位能</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b="0" i="1" smtClean="0">
                            <a:latin typeface="Cambria Math" panose="02040503050406030204" pitchFamily="18" charset="0"/>
                          </a:rPr>
                          <m:t>1</m:t>
                        </m:r>
                      </m:sub>
                    </m:sSub>
                  </m:oMath>
                </a14:m>
                <a:r>
                  <a:rPr lang="en-TW" dirty="0">
                    <a:latin typeface="Times New Roman" pitchFamily="18" charset="0"/>
                    <a:cs typeface="Times New Roman" pitchFamily="18" charset="0"/>
                  </a:rPr>
                  <a:t>會混雜</a:t>
                </a:r>
                <a:r>
                  <a:rPr lang="en-GB" dirty="0">
                    <a:latin typeface="Times New Roman" pitchFamily="18" charset="0"/>
                    <a:cs typeface="Times New Roman" pitchFamily="18" charset="0"/>
                  </a:rPr>
                  <a:t>的</a:t>
                </a:r>
                <a14:m>
                  <m:oMath xmlns:m="http://schemas.openxmlformats.org/officeDocument/2006/math">
                    <m:f>
                      <m:fPr>
                        <m:ctrlPr>
                          <a:rPr lang="en-US" altLang="zh-TW" i="1">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oMath>
                </a14:m>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Choice>
        <mc:Fallback xmlns="">
          <p:sp>
            <p:nvSpPr>
              <p:cNvPr id="2" name="TextBox 1">
                <a:extLst>
                  <a:ext uri="{FF2B5EF4-FFF2-40B4-BE49-F238E27FC236}">
                    <a16:creationId xmlns:a16="http://schemas.microsoft.com/office/drawing/2014/main" id="{261FA99D-FDC0-92B4-E133-2FB5DF330EA6}"/>
                  </a:ext>
                </a:extLst>
              </p:cNvPr>
              <p:cNvSpPr txBox="1">
                <a:spLocks noRot="1" noChangeAspect="1" noMove="1" noResize="1" noEditPoints="1" noAdjustHandles="1" noChangeArrowheads="1" noChangeShapeType="1" noTextEdit="1"/>
              </p:cNvSpPr>
              <p:nvPr/>
            </p:nvSpPr>
            <p:spPr bwMode="auto">
              <a:xfrm>
                <a:off x="1707630" y="4277726"/>
                <a:ext cx="6565986" cy="485518"/>
              </a:xfrm>
              <a:prstGeom prst="rect">
                <a:avLst/>
              </a:prstGeom>
              <a:blipFill>
                <a:blip r:embed="rId4"/>
                <a:stretch>
                  <a:fillRect l="-772" b="-5128"/>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E2F8507-A634-172B-31A5-D35D3A778C8C}"/>
                  </a:ext>
                </a:extLst>
              </p:cNvPr>
              <p:cNvSpPr txBox="1"/>
              <p:nvPr/>
            </p:nvSpPr>
            <p:spPr bwMode="auto">
              <a:xfrm>
                <a:off x="3794486" y="3717642"/>
                <a:ext cx="1424532" cy="582660"/>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b="0" i="1"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oMath>
                  </m:oMathPara>
                </a14:m>
                <a:endParaRPr lang="en-US" dirty="0"/>
              </a:p>
            </p:txBody>
          </p:sp>
        </mc:Choice>
        <mc:Fallback xmlns="">
          <p:sp>
            <p:nvSpPr>
              <p:cNvPr id="4" name="TextBox 3">
                <a:extLst>
                  <a:ext uri="{FF2B5EF4-FFF2-40B4-BE49-F238E27FC236}">
                    <a16:creationId xmlns:a16="http://schemas.microsoft.com/office/drawing/2014/main" id="{6E2F8507-A634-172B-31A5-D35D3A778C8C}"/>
                  </a:ext>
                </a:extLst>
              </p:cNvPr>
              <p:cNvSpPr txBox="1">
                <a:spLocks noRot="1" noChangeAspect="1" noMove="1" noResize="1" noEditPoints="1" noAdjustHandles="1" noChangeArrowheads="1" noChangeShapeType="1" noTextEdit="1"/>
              </p:cNvSpPr>
              <p:nvPr/>
            </p:nvSpPr>
            <p:spPr bwMode="auto">
              <a:xfrm>
                <a:off x="3794486" y="3717642"/>
                <a:ext cx="1424532" cy="582660"/>
              </a:xfrm>
              <a:prstGeom prst="rect">
                <a:avLst/>
              </a:prstGeom>
              <a:blipFill>
                <a:blip r:embed="rId5"/>
                <a:stretch>
                  <a:fillRect b="-2128"/>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582B705-0B79-22CC-7D09-4F72BEE21410}"/>
                  </a:ext>
                </a:extLst>
              </p:cNvPr>
              <p:cNvSpPr txBox="1"/>
              <p:nvPr/>
            </p:nvSpPr>
            <p:spPr bwMode="auto">
              <a:xfrm>
                <a:off x="1760731" y="3815623"/>
                <a:ext cx="2033755" cy="458331"/>
              </a:xfrm>
              <a:prstGeom prst="rect">
                <a:avLst/>
              </a:prstGeom>
              <a:noFill/>
              <a:ln w="9525">
                <a:noFill/>
                <a:miter lim="800000"/>
                <a:headEnd/>
                <a:tailEnd/>
              </a:ln>
            </p:spPr>
            <p:txBody>
              <a:bodyPr wrap="square">
                <a:spAutoFit/>
              </a:bodyPr>
              <a:lstStyle/>
              <a:p>
                <a14:m>
                  <m:oMath xmlns:m="http://schemas.openxmlformats.org/officeDocument/2006/math">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b="0" i="1" smtClean="0">
                            <a:latin typeface="Cambria Math" panose="02040503050406030204" pitchFamily="18" charset="0"/>
                            <a:cs typeface="Times New Roman" pitchFamily="18" charset="0"/>
                          </a:rPr>
                          <m:t>𝑥</m:t>
                        </m:r>
                      </m:sup>
                    </m:sSup>
                  </m:oMath>
                </a14:m>
                <a:r>
                  <a:rPr lang="en-US" dirty="0"/>
                  <a:t>與</a:t>
                </a:r>
                <a14:m>
                  <m:oMath xmlns:m="http://schemas.openxmlformats.org/officeDocument/2006/math">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𝑒</m:t>
                        </m:r>
                      </m:e>
                      <m:sup>
                        <m:r>
                          <a:rPr lang="en-US" i="1">
                            <a:latin typeface="Cambria Math" panose="02040503050406030204" pitchFamily="18" charset="0"/>
                            <a:cs typeface="Times New Roman" pitchFamily="18" charset="0"/>
                          </a:rPr>
                          <m:t>𝑖</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i="1">
                            <a:latin typeface="Cambria Math" panose="02040503050406030204" pitchFamily="18" charset="0"/>
                            <a:cs typeface="Times New Roman" pitchFamily="18" charset="0"/>
                          </a:rPr>
                          <m:t>𝑥</m:t>
                        </m:r>
                      </m:sup>
                    </m:sSup>
                  </m:oMath>
                </a14:m>
                <a:r>
                  <a:rPr lang="en-US" dirty="0"/>
                  <a:t>簡併！</a:t>
                </a:r>
              </a:p>
            </p:txBody>
          </p:sp>
        </mc:Choice>
        <mc:Fallback xmlns="">
          <p:sp>
            <p:nvSpPr>
              <p:cNvPr id="5" name="TextBox 4">
                <a:extLst>
                  <a:ext uri="{FF2B5EF4-FFF2-40B4-BE49-F238E27FC236}">
                    <a16:creationId xmlns:a16="http://schemas.microsoft.com/office/drawing/2014/main" id="{1582B705-0B79-22CC-7D09-4F72BEE21410}"/>
                  </a:ext>
                </a:extLst>
              </p:cNvPr>
              <p:cNvSpPr txBox="1">
                <a:spLocks noRot="1" noChangeAspect="1" noMove="1" noResize="1" noEditPoints="1" noAdjustHandles="1" noChangeArrowheads="1" noChangeShapeType="1" noTextEdit="1"/>
              </p:cNvSpPr>
              <p:nvPr/>
            </p:nvSpPr>
            <p:spPr bwMode="auto">
              <a:xfrm>
                <a:off x="1760731" y="3815623"/>
                <a:ext cx="2033755" cy="458331"/>
              </a:xfrm>
              <a:prstGeom prst="rect">
                <a:avLst/>
              </a:prstGeom>
              <a:blipFill>
                <a:blip r:embed="rId6"/>
                <a:stretch>
                  <a:fillRect r="-1863" b="-18919"/>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65E0EC5-11F6-26B5-6C71-E10A6A39A1C1}"/>
                  </a:ext>
                </a:extLst>
              </p:cNvPr>
              <p:cNvSpPr txBox="1"/>
              <p:nvPr/>
            </p:nvSpPr>
            <p:spPr bwMode="auto">
              <a:xfrm>
                <a:off x="1707630" y="4767851"/>
                <a:ext cx="7138122" cy="369332"/>
              </a:xfrm>
              <a:prstGeom prst="rect">
                <a:avLst/>
              </a:prstGeom>
              <a:noFill/>
              <a:ln w="9525">
                <a:noFill/>
                <a:miter lim="800000"/>
                <a:headEnd/>
                <a:tailEnd/>
              </a:ln>
            </p:spPr>
            <p:txBody>
              <a:bodyPr wrap="square" rtlCol="0">
                <a:spAutoFit/>
              </a:bodyPr>
              <a:lstStyle/>
              <a:p>
                <a:r>
                  <a:rPr lang="en-US" dirty="0">
                    <a:latin typeface="Times New Roman" pitchFamily="18" charset="0"/>
                    <a:cs typeface="Times New Roman" pitchFamily="18" charset="0"/>
                  </a:rPr>
                  <a:t>此處稱為</a:t>
                </a:r>
                <a:r>
                  <a:rPr lang="en-TW">
                    <a:latin typeface="Times New Roman" pitchFamily="18" charset="0"/>
                    <a:cs typeface="Times New Roman" pitchFamily="18" charset="0"/>
                  </a:rPr>
                  <a:t>Band Edge，會</a:t>
                </a:r>
                <a:r>
                  <a:rPr lang="en-GB" dirty="0" err="1">
                    <a:latin typeface="Times New Roman" pitchFamily="18" charset="0"/>
                    <a:cs typeface="Times New Roman" pitchFamily="18" charset="0"/>
                  </a:rPr>
                  <a:t>發生簡併微擾，產生</a:t>
                </a:r>
                <a:r>
                  <a:rPr lang="en-TW">
                    <a:latin typeface="Times New Roman" pitchFamily="18" charset="0"/>
                    <a:cs typeface="Times New Roman" pitchFamily="18" charset="0"/>
                  </a:rPr>
                  <a:t>間隙Gap</a:t>
                </a:r>
                <a:r>
                  <a:rPr lang="en-GB" dirty="0">
                    <a:latin typeface="Times New Roman" pitchFamily="18" charset="0"/>
                    <a:cs typeface="Times New Roman" pitchFamily="18" charset="0"/>
                  </a:rPr>
                  <a:t>，</a:t>
                </a:r>
                <a:r>
                  <a:rPr lang="en-TW">
                    <a:latin typeface="Times New Roman" pitchFamily="18" charset="0"/>
                    <a:cs typeface="Times New Roman" pitchFamily="18" charset="0"/>
                  </a:rPr>
                  <a:t>大小為</a:t>
                </a:r>
                <a14:m>
                  <m:oMath xmlns:m="http://schemas.openxmlformats.org/officeDocument/2006/math">
                    <m:r>
                      <a:rPr lang="en-US" altLang="zh-TW" b="0" i="0" smtClean="0">
                        <a:latin typeface="Cambria Math" panose="02040503050406030204" pitchFamily="18" charset="0"/>
                      </a:rPr>
                      <m:t>2</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b="0" i="1" smtClean="0">
                            <a:latin typeface="Cambria Math" panose="02040503050406030204" pitchFamily="18" charset="0"/>
                          </a:rPr>
                          <m:t>1</m:t>
                        </m:r>
                      </m:sub>
                    </m:sSub>
                  </m:oMath>
                </a14:m>
                <a:r>
                  <a:rPr lang="en-TW" dirty="0">
                    <a:latin typeface="Times New Roman" pitchFamily="18" charset="0"/>
                    <a:cs typeface="Times New Roman" pitchFamily="18" charset="0"/>
                  </a:rPr>
                  <a:t>。</a:t>
                </a:r>
              </a:p>
            </p:txBody>
          </p:sp>
        </mc:Choice>
        <mc:Fallback xmlns="">
          <p:sp>
            <p:nvSpPr>
              <p:cNvPr id="8" name="TextBox 7">
                <a:extLst>
                  <a:ext uri="{FF2B5EF4-FFF2-40B4-BE49-F238E27FC236}">
                    <a16:creationId xmlns:a16="http://schemas.microsoft.com/office/drawing/2014/main" id="{E65E0EC5-11F6-26B5-6C71-E10A6A39A1C1}"/>
                  </a:ext>
                </a:extLst>
              </p:cNvPr>
              <p:cNvSpPr txBox="1">
                <a:spLocks noRot="1" noChangeAspect="1" noMove="1" noResize="1" noEditPoints="1" noAdjustHandles="1" noChangeArrowheads="1" noChangeShapeType="1" noTextEdit="1"/>
              </p:cNvSpPr>
              <p:nvPr/>
            </p:nvSpPr>
            <p:spPr bwMode="auto">
              <a:xfrm>
                <a:off x="1707630" y="4767851"/>
                <a:ext cx="7138122" cy="369332"/>
              </a:xfrm>
              <a:prstGeom prst="rect">
                <a:avLst/>
              </a:prstGeom>
              <a:blipFill>
                <a:blip r:embed="rId7"/>
                <a:stretch>
                  <a:fillRect l="-710" t="-6667" b="-23333"/>
                </a:stretch>
              </a:blipFill>
              <a:ln w="9525">
                <a:noFill/>
                <a:miter lim="800000"/>
                <a:headEnd/>
                <a:tailEnd/>
              </a:ln>
            </p:spPr>
            <p:txBody>
              <a:bodyPr/>
              <a:lstStyle/>
              <a:p>
                <a:r>
                  <a:rPr lang="en-US">
                    <a:noFill/>
                  </a:rPr>
                  <a:t> </a:t>
                </a:r>
              </a:p>
            </p:txBody>
          </p:sp>
        </mc:Fallback>
      </mc:AlternateContent>
      <p:pic>
        <p:nvPicPr>
          <p:cNvPr id="9" name="Picture 8">
            <a:extLst>
              <a:ext uri="{FF2B5EF4-FFF2-40B4-BE49-F238E27FC236}">
                <a16:creationId xmlns:a16="http://schemas.microsoft.com/office/drawing/2014/main" id="{996CA9DE-A4A9-F73E-D804-F44C898A0050}"/>
              </a:ext>
            </a:extLst>
          </p:cNvPr>
          <p:cNvPicPr>
            <a:picLocks noChangeAspect="1"/>
          </p:cNvPicPr>
          <p:nvPr/>
        </p:nvPicPr>
        <p:blipFill rotWithShape="1">
          <a:blip r:embed="rId8"/>
          <a:srcRect t="54715"/>
          <a:stretch/>
        </p:blipFill>
        <p:spPr>
          <a:xfrm>
            <a:off x="2483768" y="607461"/>
            <a:ext cx="3683000" cy="2772058"/>
          </a:xfrm>
          <a:prstGeom prst="rect">
            <a:avLst/>
          </a:prstGeom>
        </p:spPr>
      </p:pic>
    </p:spTree>
    <p:extLst>
      <p:ext uri="{BB962C8B-B14F-4D97-AF65-F5344CB8AC3E}">
        <p14:creationId xmlns:p14="http://schemas.microsoft.com/office/powerpoint/2010/main" val="87398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EB2FD08-62A9-B59B-EA96-9F9E715C5E2C}"/>
              </a:ext>
            </a:extLst>
          </p:cNvPr>
          <p:cNvSpPr/>
          <p:nvPr/>
        </p:nvSpPr>
        <p:spPr>
          <a:xfrm>
            <a:off x="1766211" y="4670245"/>
            <a:ext cx="5616624" cy="2119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4" name="Rectangle 3">
            <a:extLst>
              <a:ext uri="{FF2B5EF4-FFF2-40B4-BE49-F238E27FC236}">
                <a16:creationId xmlns:a16="http://schemas.microsoft.com/office/drawing/2014/main" id="{B5896223-911C-BAD2-9614-E184AFC01142}"/>
              </a:ext>
            </a:extLst>
          </p:cNvPr>
          <p:cNvSpPr/>
          <p:nvPr/>
        </p:nvSpPr>
        <p:spPr>
          <a:xfrm>
            <a:off x="5438619" y="525284"/>
            <a:ext cx="1944216" cy="4144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2" name="Picture 1">
            <a:extLst>
              <a:ext uri="{FF2B5EF4-FFF2-40B4-BE49-F238E27FC236}">
                <a16:creationId xmlns:a16="http://schemas.microsoft.com/office/drawing/2014/main" id="{D6F9CA33-D268-79CF-C2DA-88B225C5696E}"/>
              </a:ext>
            </a:extLst>
          </p:cNvPr>
          <p:cNvPicPr>
            <a:picLocks noChangeAspect="1"/>
          </p:cNvPicPr>
          <p:nvPr/>
        </p:nvPicPr>
        <p:blipFill>
          <a:blip r:embed="rId2"/>
          <a:stretch>
            <a:fillRect/>
          </a:stretch>
        </p:blipFill>
        <p:spPr>
          <a:xfrm>
            <a:off x="5205406" y="620717"/>
            <a:ext cx="2181593" cy="3778748"/>
          </a:xfrm>
          <a:prstGeom prst="rect">
            <a:avLst/>
          </a:prstGeom>
        </p:spPr>
      </p:pic>
      <p:pic>
        <p:nvPicPr>
          <p:cNvPr id="3" name="Picture 2">
            <a:extLst>
              <a:ext uri="{FF2B5EF4-FFF2-40B4-BE49-F238E27FC236}">
                <a16:creationId xmlns:a16="http://schemas.microsoft.com/office/drawing/2014/main" id="{03BF7444-BBCA-4361-EABB-6BE86D889FBC}"/>
              </a:ext>
            </a:extLst>
          </p:cNvPr>
          <p:cNvPicPr>
            <a:picLocks noChangeAspect="1"/>
          </p:cNvPicPr>
          <p:nvPr/>
        </p:nvPicPr>
        <p:blipFill>
          <a:blip r:embed="rId3"/>
          <a:stretch>
            <a:fillRect/>
          </a:stretch>
        </p:blipFill>
        <p:spPr>
          <a:xfrm>
            <a:off x="1766211" y="525284"/>
            <a:ext cx="3672408" cy="4144961"/>
          </a:xfrm>
          <a:prstGeom prst="rect">
            <a:avLst/>
          </a:prstGeom>
        </p:spPr>
      </p:pic>
      <p:pic>
        <p:nvPicPr>
          <p:cNvPr id="5" name="Picture 4">
            <a:extLst>
              <a:ext uri="{FF2B5EF4-FFF2-40B4-BE49-F238E27FC236}">
                <a16:creationId xmlns:a16="http://schemas.microsoft.com/office/drawing/2014/main" id="{3B662789-BEE2-5FA5-F45C-608F67790C4A}"/>
              </a:ext>
            </a:extLst>
          </p:cNvPr>
          <p:cNvPicPr>
            <a:picLocks noChangeAspect="1"/>
          </p:cNvPicPr>
          <p:nvPr/>
        </p:nvPicPr>
        <p:blipFill rotWithShape="1">
          <a:blip r:embed="rId4"/>
          <a:srcRect t="9397"/>
          <a:stretch/>
        </p:blipFill>
        <p:spPr>
          <a:xfrm>
            <a:off x="2187451" y="4653136"/>
            <a:ext cx="4769097" cy="2136845"/>
          </a:xfrm>
          <a:prstGeom prst="rect">
            <a:avLst/>
          </a:prstGeom>
        </p:spPr>
      </p:pic>
      <p:sp>
        <p:nvSpPr>
          <p:cNvPr id="7" name="TextBox 6">
            <a:extLst>
              <a:ext uri="{FF2B5EF4-FFF2-40B4-BE49-F238E27FC236}">
                <a16:creationId xmlns:a16="http://schemas.microsoft.com/office/drawing/2014/main" id="{4D16813A-900E-EE53-FD46-22417F6A088C}"/>
              </a:ext>
            </a:extLst>
          </p:cNvPr>
          <p:cNvSpPr txBox="1"/>
          <p:nvPr/>
        </p:nvSpPr>
        <p:spPr bwMode="auto">
          <a:xfrm>
            <a:off x="2339752" y="136836"/>
            <a:ext cx="4896544"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這與</a:t>
            </a:r>
            <a:r>
              <a:rPr lang="en-TW">
                <a:latin typeface="Times New Roman" pitchFamily="18" charset="0"/>
                <a:cs typeface="Times New Roman" pitchFamily="18" charset="0"/>
              </a:rPr>
              <a:t>真實可解的Dirac梳週期性位能</a:t>
            </a:r>
            <a:r>
              <a:rPr lang="en-GB" dirty="0" err="1">
                <a:latin typeface="Times New Roman" pitchFamily="18" charset="0"/>
                <a:cs typeface="Times New Roman" pitchFamily="18" charset="0"/>
              </a:rPr>
              <a:t>非常類似</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p:cxnSp>
        <p:nvCxnSpPr>
          <p:cNvPr id="9" name="Straight Connector 8">
            <a:extLst>
              <a:ext uri="{FF2B5EF4-FFF2-40B4-BE49-F238E27FC236}">
                <a16:creationId xmlns:a16="http://schemas.microsoft.com/office/drawing/2014/main" id="{23F3B761-0CF6-F5A2-8E69-D3BC632E3522}"/>
              </a:ext>
            </a:extLst>
          </p:cNvPr>
          <p:cNvCxnSpPr/>
          <p:nvPr/>
        </p:nvCxnSpPr>
        <p:spPr>
          <a:xfrm>
            <a:off x="3059832" y="4005064"/>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4E115CE-82A8-835C-976F-DD6832EEEA5C}"/>
              </a:ext>
            </a:extLst>
          </p:cNvPr>
          <p:cNvCxnSpPr/>
          <p:nvPr/>
        </p:nvCxnSpPr>
        <p:spPr>
          <a:xfrm>
            <a:off x="3059832" y="3789040"/>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04CF4F1-FA51-81F0-24B2-EEA82E2884E6}"/>
              </a:ext>
            </a:extLst>
          </p:cNvPr>
          <p:cNvCxnSpPr/>
          <p:nvPr/>
        </p:nvCxnSpPr>
        <p:spPr>
          <a:xfrm>
            <a:off x="3059832" y="3501008"/>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7582C9B-1DCA-C3A6-BA3D-F5F20D5D0F96}"/>
              </a:ext>
            </a:extLst>
          </p:cNvPr>
          <p:cNvCxnSpPr/>
          <p:nvPr/>
        </p:nvCxnSpPr>
        <p:spPr>
          <a:xfrm>
            <a:off x="3275856" y="3212976"/>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4FCCE48-0A52-34A9-77A3-08A1393E058D}"/>
              </a:ext>
            </a:extLst>
          </p:cNvPr>
          <p:cNvCxnSpPr/>
          <p:nvPr/>
        </p:nvCxnSpPr>
        <p:spPr>
          <a:xfrm>
            <a:off x="3275856" y="2636912"/>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D12F5DC-27DE-33A6-6F5D-E77F81520E2E}"/>
              </a:ext>
            </a:extLst>
          </p:cNvPr>
          <p:cNvCxnSpPr/>
          <p:nvPr/>
        </p:nvCxnSpPr>
        <p:spPr>
          <a:xfrm>
            <a:off x="3275856" y="2348880"/>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F9C506-7973-23BF-1D0D-34D21C1AFA27}"/>
              </a:ext>
            </a:extLst>
          </p:cNvPr>
          <p:cNvCxnSpPr/>
          <p:nvPr/>
        </p:nvCxnSpPr>
        <p:spPr>
          <a:xfrm>
            <a:off x="3275856" y="1412776"/>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5BE9ED9-94A2-1B51-E91D-5647B29408C7}"/>
                  </a:ext>
                </a:extLst>
              </p:cNvPr>
              <p:cNvSpPr txBox="1"/>
              <p:nvPr/>
            </p:nvSpPr>
            <p:spPr bwMode="auto">
              <a:xfrm>
                <a:off x="3541861" y="4365104"/>
                <a:ext cx="327042" cy="215444"/>
              </a:xfrm>
              <a:prstGeom prst="rect">
                <a:avLst/>
              </a:prstGeom>
              <a:solidFill>
                <a:schemeClr val="bg1"/>
              </a:solidFill>
              <a:ln w="9525">
                <a:noFill/>
                <a:miter lim="800000"/>
                <a:headEnd/>
                <a:tailEnd/>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cs typeface="Times New Roman" pitchFamily="18" charset="0"/>
                        </a:rPr>
                        <m:t>𝑞𝑎</m:t>
                      </m:r>
                    </m:oMath>
                  </m:oMathPara>
                </a14:m>
                <a:endParaRPr lang="en-TW" sz="1400" dirty="0">
                  <a:latin typeface="Times New Roman" pitchFamily="18" charset="0"/>
                  <a:cs typeface="Times New Roman" pitchFamily="18" charset="0"/>
                </a:endParaRPr>
              </a:p>
            </p:txBody>
          </p:sp>
        </mc:Choice>
        <mc:Fallback xmlns="">
          <p:sp>
            <p:nvSpPr>
              <p:cNvPr id="17" name="TextBox 16">
                <a:extLst>
                  <a:ext uri="{FF2B5EF4-FFF2-40B4-BE49-F238E27FC236}">
                    <a16:creationId xmlns:a16="http://schemas.microsoft.com/office/drawing/2014/main" id="{55BE9ED9-94A2-1B51-E91D-5647B29408C7}"/>
                  </a:ext>
                </a:extLst>
              </p:cNvPr>
              <p:cNvSpPr txBox="1">
                <a:spLocks noRot="1" noChangeAspect="1" noMove="1" noResize="1" noEditPoints="1" noAdjustHandles="1" noChangeArrowheads="1" noChangeShapeType="1" noTextEdit="1"/>
              </p:cNvSpPr>
              <p:nvPr/>
            </p:nvSpPr>
            <p:spPr bwMode="auto">
              <a:xfrm>
                <a:off x="3541861" y="4365104"/>
                <a:ext cx="327042" cy="215444"/>
              </a:xfrm>
              <a:prstGeom prst="rect">
                <a:avLst/>
              </a:prstGeom>
              <a:blipFill>
                <a:blip r:embed="rId5"/>
                <a:stretch>
                  <a:fillRect b="-27778"/>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17812146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413DFF5-3C15-6C62-64CD-B39F6FBC13BA}"/>
              </a:ext>
            </a:extLst>
          </p:cNvPr>
          <p:cNvSpPr/>
          <p:nvPr/>
        </p:nvSpPr>
        <p:spPr>
          <a:xfrm>
            <a:off x="6664022" y="1700808"/>
            <a:ext cx="792087" cy="1872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ACF27D6-4C20-1094-6A9D-0F1D1BE8B38B}"/>
              </a:ext>
            </a:extLst>
          </p:cNvPr>
          <p:cNvPicPr>
            <a:picLocks noChangeAspect="1"/>
          </p:cNvPicPr>
          <p:nvPr/>
        </p:nvPicPr>
        <p:blipFill rotWithShape="1">
          <a:blip r:embed="rId2"/>
          <a:srcRect b="45053"/>
          <a:stretch/>
        </p:blipFill>
        <p:spPr>
          <a:xfrm>
            <a:off x="1763688" y="1700808"/>
            <a:ext cx="5260374" cy="1872203"/>
          </a:xfrm>
          <a:prstGeom prst="rect">
            <a:avLst/>
          </a:prstGeom>
        </p:spPr>
      </p:pic>
      <p:pic>
        <p:nvPicPr>
          <p:cNvPr id="6" name="Picture 5">
            <a:extLst>
              <a:ext uri="{FF2B5EF4-FFF2-40B4-BE49-F238E27FC236}">
                <a16:creationId xmlns:a16="http://schemas.microsoft.com/office/drawing/2014/main" id="{D163D0AF-B0ED-74BF-99BC-B651171A61D7}"/>
              </a:ext>
            </a:extLst>
          </p:cNvPr>
          <p:cNvPicPr>
            <a:picLocks noChangeAspect="1"/>
          </p:cNvPicPr>
          <p:nvPr/>
        </p:nvPicPr>
        <p:blipFill rotWithShape="1">
          <a:blip r:embed="rId3"/>
          <a:srcRect l="43225" t="47887" r="13866" b="14248"/>
          <a:stretch/>
        </p:blipFill>
        <p:spPr>
          <a:xfrm>
            <a:off x="6735117" y="1966924"/>
            <a:ext cx="720993" cy="1325928"/>
          </a:xfrm>
          <a:prstGeom prst="rect">
            <a:avLst/>
          </a:prstGeom>
        </p:spPr>
      </p:pic>
      <p:cxnSp>
        <p:nvCxnSpPr>
          <p:cNvPr id="17" name="Straight Connector 16">
            <a:extLst>
              <a:ext uri="{FF2B5EF4-FFF2-40B4-BE49-F238E27FC236}">
                <a16:creationId xmlns:a16="http://schemas.microsoft.com/office/drawing/2014/main" id="{DF69A1AE-3BE4-0284-7F8B-307A74AE6BB0}"/>
              </a:ext>
            </a:extLst>
          </p:cNvPr>
          <p:cNvCxnSpPr/>
          <p:nvPr/>
        </p:nvCxnSpPr>
        <p:spPr>
          <a:xfrm>
            <a:off x="4146518" y="3215606"/>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0137634-A921-3FF8-543C-ABEF1056750A}"/>
              </a:ext>
            </a:extLst>
          </p:cNvPr>
          <p:cNvCxnSpPr/>
          <p:nvPr/>
        </p:nvCxnSpPr>
        <p:spPr>
          <a:xfrm>
            <a:off x="4287758" y="2927574"/>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D0CF267-C916-C8A5-7432-BF57A9BF164A}"/>
              </a:ext>
            </a:extLst>
          </p:cNvPr>
          <p:cNvCxnSpPr/>
          <p:nvPr/>
        </p:nvCxnSpPr>
        <p:spPr>
          <a:xfrm>
            <a:off x="4431774" y="2783558"/>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3CD87E5-348E-F8EF-FD78-F28E2557AEE4}"/>
              </a:ext>
            </a:extLst>
          </p:cNvPr>
          <p:cNvCxnSpPr/>
          <p:nvPr/>
        </p:nvCxnSpPr>
        <p:spPr>
          <a:xfrm>
            <a:off x="4287758" y="2351510"/>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36D24674-4993-38B5-4B8A-43CB185E7D09}"/>
              </a:ext>
            </a:extLst>
          </p:cNvPr>
          <p:cNvPicPr>
            <a:picLocks noChangeAspect="1"/>
          </p:cNvPicPr>
          <p:nvPr/>
        </p:nvPicPr>
        <p:blipFill rotWithShape="1">
          <a:blip r:embed="rId3"/>
          <a:srcRect l="43225" t="46547" r="13866" b="28315"/>
          <a:stretch/>
        </p:blipFill>
        <p:spPr>
          <a:xfrm>
            <a:off x="6735116" y="2135489"/>
            <a:ext cx="720993" cy="714814"/>
          </a:xfrm>
          <a:prstGeom prst="rect">
            <a:avLst/>
          </a:prstGeom>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316A93DC-A779-EA71-F64A-5D9E9BCAD241}"/>
                  </a:ext>
                </a:extLst>
              </p:cNvPr>
              <p:cNvSpPr txBox="1"/>
              <p:nvPr/>
            </p:nvSpPr>
            <p:spPr bwMode="auto">
              <a:xfrm>
                <a:off x="1403648" y="4238020"/>
                <a:ext cx="6573506" cy="369332"/>
              </a:xfrm>
              <a:prstGeom prst="rect">
                <a:avLst/>
              </a:prstGeom>
              <a:noFill/>
              <a:ln w="9525">
                <a:noFill/>
                <a:miter lim="800000"/>
                <a:headEnd/>
                <a:tailEnd/>
              </a:ln>
            </p:spPr>
            <p:txBody>
              <a:bodyPr wrap="square" rtlCol="0">
                <a:spAutoFit/>
              </a:bodyPr>
              <a:lstStyle/>
              <a:p>
                <a:r>
                  <a:rPr lang="en-US" dirty="0">
                    <a:latin typeface="Times New Roman" pitchFamily="18" charset="0"/>
                    <a:cs typeface="Times New Roman" pitchFamily="18" charset="0"/>
                  </a:rPr>
                  <a:t>如果不標出</a:t>
                </a:r>
                <a14:m>
                  <m:oMath xmlns:m="http://schemas.openxmlformats.org/officeDocument/2006/math">
                    <m:r>
                      <a:rPr lang="en-US" b="0" i="1" smtClean="0">
                        <a:latin typeface="Cambria Math" panose="02040503050406030204" pitchFamily="18" charset="0"/>
                        <a:cs typeface="Times New Roman" pitchFamily="18" charset="0"/>
                      </a:rPr>
                      <m:t>𝑘</m:t>
                    </m:r>
                  </m:oMath>
                </a14:m>
                <a:r>
                  <a:rPr lang="en-US" dirty="0">
                    <a:latin typeface="Times New Roman" pitchFamily="18" charset="0"/>
                    <a:cs typeface="Times New Roman" pitchFamily="18" charset="0"/>
                  </a:rPr>
                  <a:t>，</a:t>
                </a:r>
                <a:r>
                  <a:rPr lang="en-US" dirty="0" err="1">
                    <a:latin typeface="Times New Roman" pitchFamily="18" charset="0"/>
                    <a:cs typeface="Times New Roman" pitchFamily="18" charset="0"/>
                  </a:rPr>
                  <a:t>縱軸的能量有定態的區域就形成有間隙的能帶</a:t>
                </a:r>
                <a:r>
                  <a:rPr lang="en-US" dirty="0">
                    <a:latin typeface="Times New Roman" pitchFamily="18" charset="0"/>
                    <a:cs typeface="Times New Roman" pitchFamily="18" charset="0"/>
                  </a:rPr>
                  <a:t>。</a:t>
                </a:r>
              </a:p>
            </p:txBody>
          </p:sp>
        </mc:Choice>
        <mc:Fallback xmlns="">
          <p:sp>
            <p:nvSpPr>
              <p:cNvPr id="23" name="TextBox 22">
                <a:extLst>
                  <a:ext uri="{FF2B5EF4-FFF2-40B4-BE49-F238E27FC236}">
                    <a16:creationId xmlns:a16="http://schemas.microsoft.com/office/drawing/2014/main" id="{316A93DC-A779-EA71-F64A-5D9E9BCAD241}"/>
                  </a:ext>
                </a:extLst>
              </p:cNvPr>
              <p:cNvSpPr txBox="1">
                <a:spLocks noRot="1" noChangeAspect="1" noMove="1" noResize="1" noEditPoints="1" noAdjustHandles="1" noChangeArrowheads="1" noChangeShapeType="1" noTextEdit="1"/>
              </p:cNvSpPr>
              <p:nvPr/>
            </p:nvSpPr>
            <p:spPr bwMode="auto">
              <a:xfrm>
                <a:off x="1403648" y="4238020"/>
                <a:ext cx="6573506" cy="369332"/>
              </a:xfrm>
              <a:prstGeom prst="rect">
                <a:avLst/>
              </a:prstGeom>
              <a:blipFill>
                <a:blip r:embed="rId4"/>
                <a:stretch>
                  <a:fillRect l="-771" t="-6667" b="-23333"/>
                </a:stretch>
              </a:blipFill>
              <a:ln w="9525">
                <a:noFill/>
                <a:miter lim="800000"/>
                <a:headEnd/>
                <a:tailEnd/>
              </a:ln>
            </p:spPr>
            <p:txBody>
              <a:bodyPr/>
              <a:lstStyle/>
              <a:p>
                <a:r>
                  <a:rPr lang="en-US">
                    <a:noFill/>
                  </a:rPr>
                  <a:t> </a:t>
                </a:r>
              </a:p>
            </p:txBody>
          </p:sp>
        </mc:Fallback>
      </mc:AlternateContent>
      <p:sp>
        <p:nvSpPr>
          <p:cNvPr id="24" name="Rectangle 23">
            <a:extLst>
              <a:ext uri="{FF2B5EF4-FFF2-40B4-BE49-F238E27FC236}">
                <a16:creationId xmlns:a16="http://schemas.microsoft.com/office/drawing/2014/main" id="{412BA0A8-1802-7447-6A1C-0B810B1C9E12}"/>
              </a:ext>
            </a:extLst>
          </p:cNvPr>
          <p:cNvSpPr/>
          <p:nvPr/>
        </p:nvSpPr>
        <p:spPr>
          <a:xfrm>
            <a:off x="2051720" y="1700808"/>
            <a:ext cx="4320480" cy="5040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56CA6C8-E530-E261-A727-7BE47D161FD5}"/>
              </a:ext>
            </a:extLst>
          </p:cNvPr>
          <p:cNvSpPr/>
          <p:nvPr/>
        </p:nvSpPr>
        <p:spPr>
          <a:xfrm>
            <a:off x="3275855" y="2315506"/>
            <a:ext cx="919093" cy="5543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85320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CF27D6-4C20-1094-6A9D-0F1D1BE8B38B}"/>
              </a:ext>
            </a:extLst>
          </p:cNvPr>
          <p:cNvPicPr>
            <a:picLocks noChangeAspect="1"/>
          </p:cNvPicPr>
          <p:nvPr/>
        </p:nvPicPr>
        <p:blipFill>
          <a:blip r:embed="rId2"/>
          <a:stretch>
            <a:fillRect/>
          </a:stretch>
        </p:blipFill>
        <p:spPr>
          <a:xfrm>
            <a:off x="1903914" y="764704"/>
            <a:ext cx="5260374" cy="3407288"/>
          </a:xfrm>
          <a:prstGeom prst="rect">
            <a:avLst/>
          </a:prstGeom>
        </p:spPr>
      </p:pic>
      <p:sp>
        <p:nvSpPr>
          <p:cNvPr id="25" name="Rectangle 24">
            <a:extLst>
              <a:ext uri="{FF2B5EF4-FFF2-40B4-BE49-F238E27FC236}">
                <a16:creationId xmlns:a16="http://schemas.microsoft.com/office/drawing/2014/main" id="{7E340CBF-947D-B758-15BC-2FC18A88D9F9}"/>
              </a:ext>
            </a:extLst>
          </p:cNvPr>
          <p:cNvSpPr/>
          <p:nvPr/>
        </p:nvSpPr>
        <p:spPr>
          <a:xfrm>
            <a:off x="5461386" y="2796882"/>
            <a:ext cx="856395" cy="7186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413DFF5-3C15-6C62-64CD-B39F6FBC13BA}"/>
              </a:ext>
            </a:extLst>
          </p:cNvPr>
          <p:cNvSpPr/>
          <p:nvPr/>
        </p:nvSpPr>
        <p:spPr>
          <a:xfrm>
            <a:off x="6804248" y="764704"/>
            <a:ext cx="792087" cy="34072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5E9684C-34D9-F0A5-9EF8-483D18217EF1}"/>
              </a:ext>
            </a:extLst>
          </p:cNvPr>
          <p:cNvSpPr txBox="1"/>
          <p:nvPr/>
        </p:nvSpPr>
        <p:spPr bwMode="auto">
          <a:xfrm>
            <a:off x="1998576" y="6144685"/>
            <a:ext cx="5813784"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而能態形成有間隙的連續能帶，這是最典型的能帶圖</a:t>
            </a:r>
            <a:r>
              <a:rPr lang="en-US" dirty="0">
                <a:latin typeface="Times New Roman" pitchFamily="18" charset="0"/>
                <a:cs typeface="Times New Roman" pitchFamily="18" charset="0"/>
              </a:rPr>
              <a:t>！</a:t>
            </a: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3231F2DE-D557-2DEE-822E-59C5AF55C44A}"/>
                  </a:ext>
                </a:extLst>
              </p:cNvPr>
              <p:cNvSpPr txBox="1"/>
              <p:nvPr/>
            </p:nvSpPr>
            <p:spPr bwMode="auto">
              <a:xfrm>
                <a:off x="2008110" y="4197862"/>
                <a:ext cx="6840760" cy="484043"/>
              </a:xfrm>
              <a:prstGeom prst="rect">
                <a:avLst/>
              </a:prstGeom>
              <a:noFill/>
              <a:ln w="9525">
                <a:noFill/>
                <a:miter lim="800000"/>
                <a:headEnd/>
                <a:tailEnd/>
              </a:ln>
            </p:spPr>
            <p:txBody>
              <a:bodyPr wrap="square" rtlCol="0">
                <a:spAutoFit/>
              </a:bodyPr>
              <a:lstStyle/>
              <a:p>
                <a:r>
                  <a:rPr lang="en-US" dirty="0">
                    <a:latin typeface="Times New Roman" pitchFamily="18" charset="0"/>
                    <a:cs typeface="Times New Roman" pitchFamily="18" charset="0"/>
                  </a:rPr>
                  <a:t>注意</a:t>
                </a:r>
                <a14:m>
                  <m:oMath xmlns:m="http://schemas.openxmlformats.org/officeDocument/2006/math">
                    <m:r>
                      <a:rPr lang="en-US" b="0" i="1" smtClean="0">
                        <a:latin typeface="Cambria Math" panose="02040503050406030204" pitchFamily="18" charset="0"/>
                        <a:cs typeface="Times New Roman" pitchFamily="18" charset="0"/>
                      </a:rPr>
                      <m:t>𝑘</m:t>
                    </m:r>
                  </m:oMath>
                </a14:m>
                <a:r>
                  <a:rPr lang="en-US" dirty="0" err="1">
                    <a:latin typeface="Times New Roman" pitchFamily="18" charset="0"/>
                    <a:cs typeface="Times New Roman" pitchFamily="18" charset="0"/>
                  </a:rPr>
                  <a:t>只是一個標籤，一般習慣將相差</a:t>
                </a:r>
                <a14:m>
                  <m:oMath xmlns:m="http://schemas.openxmlformats.org/officeDocument/2006/math">
                    <m:r>
                      <a:rPr lang="en-US" b="0" i="1" smtClean="0">
                        <a:latin typeface="Cambria Math" panose="02040503050406030204" pitchFamily="18" charset="0"/>
                        <a:cs typeface="Times New Roman" pitchFamily="18" charset="0"/>
                      </a:rPr>
                      <m:t>𝑛</m:t>
                    </m:r>
                    <m:f>
                      <m:fPr>
                        <m:ctrlPr>
                          <a:rPr lang="en-US" b="0" i="1" smtClean="0">
                            <a:latin typeface="Cambria Math" panose="02040503050406030204" pitchFamily="18" charset="0"/>
                            <a:ea typeface="Cambria Math" panose="02040503050406030204" pitchFamily="18" charset="0"/>
                            <a:cs typeface="Times New Roman" pitchFamily="18" charset="0"/>
                          </a:rPr>
                        </m:ctrlPr>
                      </m:fPr>
                      <m:num>
                        <m:r>
                          <a:rPr lang="en-US" i="1">
                            <a:latin typeface="Cambria Math" panose="02040503050406030204" pitchFamily="18" charset="0"/>
                            <a:cs typeface="Times New Roman" pitchFamily="18" charset="0"/>
                          </a:rPr>
                          <m:t>2</m:t>
                        </m:r>
                        <m:r>
                          <a:rPr lang="en-US" i="1">
                            <a:latin typeface="Cambria Math" panose="02040503050406030204" pitchFamily="18" charset="0"/>
                            <a:ea typeface="Cambria Math" panose="02040503050406030204" pitchFamily="18" charset="0"/>
                            <a:cs typeface="Times New Roman" pitchFamily="18" charset="0"/>
                          </a:rPr>
                          <m:t>𝜋</m:t>
                        </m:r>
                      </m:num>
                      <m:den>
                        <m:r>
                          <a:rPr lang="en-US" i="1">
                            <a:latin typeface="Cambria Math" panose="02040503050406030204" pitchFamily="18" charset="0"/>
                            <a:cs typeface="Times New Roman" pitchFamily="18" charset="0"/>
                          </a:rPr>
                          <m:t>𝑎</m:t>
                        </m:r>
                      </m:den>
                    </m:f>
                  </m:oMath>
                </a14:m>
                <a:r>
                  <a:rPr lang="en-US" dirty="0">
                    <a:latin typeface="Times New Roman" pitchFamily="18" charset="0"/>
                    <a:cs typeface="Times New Roman" pitchFamily="18" charset="0"/>
                  </a:rPr>
                  <a:t>的</a:t>
                </a:r>
                <a14:m>
                  <m:oMath xmlns:m="http://schemas.openxmlformats.org/officeDocument/2006/math">
                    <m:r>
                      <a:rPr lang="en-US" i="1">
                        <a:latin typeface="Cambria Math" panose="02040503050406030204" pitchFamily="18" charset="0"/>
                        <a:cs typeface="Times New Roman" pitchFamily="18" charset="0"/>
                      </a:rPr>
                      <m:t>𝑘</m:t>
                    </m:r>
                  </m:oMath>
                </a14:m>
                <a:r>
                  <a:rPr lang="en-US" dirty="0">
                    <a:latin typeface="Times New Roman" pitchFamily="18" charset="0"/>
                    <a:cs typeface="Times New Roman" pitchFamily="18" charset="0"/>
                  </a:rPr>
                  <a:t>聚在一起。</a:t>
                </a:r>
              </a:p>
            </p:txBody>
          </p:sp>
        </mc:Choice>
        <mc:Fallback>
          <p:sp>
            <p:nvSpPr>
              <p:cNvPr id="4" name="TextBox 3">
                <a:extLst>
                  <a:ext uri="{FF2B5EF4-FFF2-40B4-BE49-F238E27FC236}">
                    <a16:creationId xmlns:a16="http://schemas.microsoft.com/office/drawing/2014/main" id="{3231F2DE-D557-2DEE-822E-59C5AF55C44A}"/>
                  </a:ext>
                </a:extLst>
              </p:cNvPr>
              <p:cNvSpPr txBox="1">
                <a:spLocks noRot="1" noChangeAspect="1" noMove="1" noResize="1" noEditPoints="1" noAdjustHandles="1" noChangeArrowheads="1" noChangeShapeType="1" noTextEdit="1"/>
              </p:cNvSpPr>
              <p:nvPr/>
            </p:nvSpPr>
            <p:spPr bwMode="auto">
              <a:xfrm>
                <a:off x="2008110" y="4197862"/>
                <a:ext cx="6840760" cy="484043"/>
              </a:xfrm>
              <a:prstGeom prst="rect">
                <a:avLst/>
              </a:prstGeom>
              <a:blipFill>
                <a:blip r:embed="rId3"/>
                <a:stretch>
                  <a:fillRect l="-556" b="-5128"/>
                </a:stretch>
              </a:blipFill>
              <a:ln w="9525">
                <a:noFill/>
                <a:miter lim="800000"/>
                <a:headEnd/>
                <a:tailEnd/>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A5FA1798-D41B-AF13-C7CA-ECD19186E228}"/>
                  </a:ext>
                </a:extLst>
              </p:cNvPr>
              <p:cNvSpPr txBox="1"/>
              <p:nvPr/>
            </p:nvSpPr>
            <p:spPr bwMode="auto">
              <a:xfrm>
                <a:off x="2051548" y="4648505"/>
                <a:ext cx="1440332" cy="612732"/>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𝑘</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𝑘</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𝑛</m:t>
                      </m:r>
                      <m:f>
                        <m:fPr>
                          <m:ctrlPr>
                            <a:rPr lang="en-US" i="1">
                              <a:latin typeface="Cambria Math" panose="02040503050406030204" pitchFamily="18" charset="0"/>
                              <a:ea typeface="Cambria Math" panose="02040503050406030204" pitchFamily="18" charset="0"/>
                              <a:cs typeface="Times New Roman" pitchFamily="18" charset="0"/>
                            </a:rPr>
                          </m:ctrlPr>
                        </m:fPr>
                        <m:num>
                          <m:r>
                            <a:rPr lang="en-US" i="1">
                              <a:latin typeface="Cambria Math" panose="02040503050406030204" pitchFamily="18" charset="0"/>
                              <a:cs typeface="Times New Roman" pitchFamily="18" charset="0"/>
                            </a:rPr>
                            <m:t>2</m:t>
                          </m:r>
                          <m:r>
                            <a:rPr lang="en-US" i="1">
                              <a:latin typeface="Cambria Math" panose="02040503050406030204" pitchFamily="18" charset="0"/>
                              <a:ea typeface="Cambria Math" panose="02040503050406030204" pitchFamily="18" charset="0"/>
                              <a:cs typeface="Times New Roman" pitchFamily="18" charset="0"/>
                            </a:rPr>
                            <m:t>𝜋</m:t>
                          </m:r>
                        </m:num>
                        <m:den>
                          <m:r>
                            <a:rPr lang="en-US" i="1">
                              <a:latin typeface="Cambria Math" panose="02040503050406030204" pitchFamily="18" charset="0"/>
                              <a:cs typeface="Times New Roman" pitchFamily="18" charset="0"/>
                            </a:rPr>
                            <m:t>𝑎</m:t>
                          </m:r>
                        </m:den>
                      </m:f>
                    </m:oMath>
                  </m:oMathPara>
                </a14:m>
                <a:endParaRPr lang="en-US" dirty="0"/>
              </a:p>
            </p:txBody>
          </p:sp>
        </mc:Choice>
        <mc:Fallback>
          <p:sp>
            <p:nvSpPr>
              <p:cNvPr id="8" name="TextBox 7">
                <a:extLst>
                  <a:ext uri="{FF2B5EF4-FFF2-40B4-BE49-F238E27FC236}">
                    <a16:creationId xmlns:a16="http://schemas.microsoft.com/office/drawing/2014/main" id="{A5FA1798-D41B-AF13-C7CA-ECD19186E228}"/>
                  </a:ext>
                </a:extLst>
              </p:cNvPr>
              <p:cNvSpPr txBox="1">
                <a:spLocks noRot="1" noChangeAspect="1" noMove="1" noResize="1" noEditPoints="1" noAdjustHandles="1" noChangeArrowheads="1" noChangeShapeType="1" noTextEdit="1"/>
              </p:cNvSpPr>
              <p:nvPr/>
            </p:nvSpPr>
            <p:spPr bwMode="auto">
              <a:xfrm>
                <a:off x="2051548" y="4648505"/>
                <a:ext cx="1440332" cy="612732"/>
              </a:xfrm>
              <a:prstGeom prst="rect">
                <a:avLst/>
              </a:prstGeom>
              <a:blipFill>
                <a:blip r:embed="rId4"/>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D6C3017A-F393-A96B-6755-95D3F80719B4}"/>
                  </a:ext>
                </a:extLst>
              </p:cNvPr>
              <p:cNvSpPr txBox="1"/>
              <p:nvPr/>
            </p:nvSpPr>
            <p:spPr bwMode="auto">
              <a:xfrm>
                <a:off x="1998576" y="5250663"/>
                <a:ext cx="5328592" cy="461217"/>
              </a:xfrm>
              <a:prstGeom prst="rect">
                <a:avLst/>
              </a:prstGeom>
              <a:noFill/>
              <a:ln w="9525">
                <a:noFill/>
                <a:miter lim="800000"/>
                <a:headEnd/>
                <a:tailEnd/>
              </a:ln>
            </p:spPr>
            <p:txBody>
              <a:bodyPr wrap="square" rtlCol="0">
                <a:spAutoFit/>
              </a:bodyPr>
              <a:lstStyle/>
              <a:p>
                <a:r>
                  <a:rPr lang="en-US" dirty="0">
                    <a:latin typeface="Times New Roman" pitchFamily="18" charset="0"/>
                    <a:cs typeface="Times New Roman" pitchFamily="18" charset="0"/>
                  </a:rPr>
                  <a:t>如此所有能態就會收集在</a:t>
                </a:r>
                <a:r>
                  <a:rPr lang="en-US" b="0" dirty="0">
                    <a:cs typeface="Times New Roman" pitchFamily="18" charset="0"/>
                  </a:rPr>
                  <a:t> </a:t>
                </a:r>
                <a14:m>
                  <m:oMath xmlns:m="http://schemas.openxmlformats.org/officeDocument/2006/math">
                    <m:r>
                      <a:rPr lang="en-US" b="0" i="0" smtClean="0">
                        <a:latin typeface="Cambria Math" panose="02040503050406030204" pitchFamily="18" charset="0"/>
                        <a:cs typeface="Times New Roman" pitchFamily="18" charset="0"/>
                      </a:rPr>
                      <m:t>−</m:t>
                    </m:r>
                    <m:f>
                      <m:fPr>
                        <m:ctrlPr>
                          <a:rPr lang="en-US" i="1">
                            <a:latin typeface="Cambria Math" panose="02040503050406030204" pitchFamily="18" charset="0"/>
                            <a:ea typeface="Cambria Math" panose="02040503050406030204" pitchFamily="18" charset="0"/>
                            <a:cs typeface="Times New Roman" pitchFamily="18" charset="0"/>
                          </a:rPr>
                        </m:ctrlPr>
                      </m:fPr>
                      <m:num>
                        <m:r>
                          <a:rPr lang="en-US" i="1">
                            <a:latin typeface="Cambria Math" panose="02040503050406030204" pitchFamily="18" charset="0"/>
                            <a:ea typeface="Cambria Math" panose="02040503050406030204" pitchFamily="18" charset="0"/>
                            <a:cs typeface="Times New Roman" pitchFamily="18" charset="0"/>
                          </a:rPr>
                          <m:t>𝜋</m:t>
                        </m:r>
                      </m:num>
                      <m:den>
                        <m:r>
                          <a:rPr lang="en-US" i="1">
                            <a:latin typeface="Cambria Math" panose="02040503050406030204" pitchFamily="18" charset="0"/>
                            <a:cs typeface="Times New Roman" pitchFamily="18" charset="0"/>
                          </a:rPr>
                          <m:t>𝑎</m:t>
                        </m:r>
                      </m:den>
                    </m:f>
                    <m:r>
                      <a:rPr lang="en-US" b="0" i="0" smtClean="0">
                        <a:latin typeface="Cambria Math" panose="02040503050406030204" pitchFamily="18" charset="0"/>
                        <a:cs typeface="Times New Roman" pitchFamily="18" charset="0"/>
                      </a:rPr>
                      <m:t>&lt;</m:t>
                    </m:r>
                    <m:r>
                      <a:rPr lang="en-US" b="0" i="1" smtClean="0">
                        <a:latin typeface="Cambria Math" panose="02040503050406030204" pitchFamily="18" charset="0"/>
                        <a:cs typeface="Times New Roman" pitchFamily="18" charset="0"/>
                      </a:rPr>
                      <m:t>𝑘</m:t>
                    </m:r>
                    <m:r>
                      <a:rPr lang="en-US" b="0" i="1" smtClean="0">
                        <a:latin typeface="Cambria Math" panose="02040503050406030204" pitchFamily="18" charset="0"/>
                        <a:cs typeface="Times New Roman" pitchFamily="18" charset="0"/>
                      </a:rPr>
                      <m:t>&lt;</m:t>
                    </m:r>
                    <m:f>
                      <m:fPr>
                        <m:ctrlPr>
                          <a:rPr lang="en-US" i="1">
                            <a:latin typeface="Cambria Math" panose="02040503050406030204" pitchFamily="18" charset="0"/>
                            <a:ea typeface="Cambria Math" panose="02040503050406030204" pitchFamily="18" charset="0"/>
                            <a:cs typeface="Times New Roman" pitchFamily="18" charset="0"/>
                          </a:rPr>
                        </m:ctrlPr>
                      </m:fPr>
                      <m:num>
                        <m:r>
                          <a:rPr lang="en-US" i="1">
                            <a:latin typeface="Cambria Math" panose="02040503050406030204" pitchFamily="18" charset="0"/>
                            <a:ea typeface="Cambria Math" panose="02040503050406030204" pitchFamily="18" charset="0"/>
                            <a:cs typeface="Times New Roman" pitchFamily="18" charset="0"/>
                          </a:rPr>
                          <m:t>𝜋</m:t>
                        </m:r>
                      </m:num>
                      <m:den>
                        <m:r>
                          <a:rPr lang="en-US" i="1">
                            <a:latin typeface="Cambria Math" panose="02040503050406030204" pitchFamily="18" charset="0"/>
                            <a:cs typeface="Times New Roman" pitchFamily="18" charset="0"/>
                          </a:rPr>
                          <m:t>𝑎</m:t>
                        </m:r>
                      </m:den>
                    </m:f>
                  </m:oMath>
                </a14:m>
                <a:r>
                  <a:rPr lang="en-US" dirty="0">
                    <a:latin typeface="Times New Roman" pitchFamily="18" charset="0"/>
                    <a:cs typeface="Times New Roman" pitchFamily="18" charset="0"/>
                  </a:rPr>
                  <a:t>之間。</a:t>
                </a:r>
              </a:p>
            </p:txBody>
          </p:sp>
        </mc:Choice>
        <mc:Fallback>
          <p:sp>
            <p:nvSpPr>
              <p:cNvPr id="9" name="TextBox 8">
                <a:extLst>
                  <a:ext uri="{FF2B5EF4-FFF2-40B4-BE49-F238E27FC236}">
                    <a16:creationId xmlns:a16="http://schemas.microsoft.com/office/drawing/2014/main" id="{D6C3017A-F393-A96B-6755-95D3F80719B4}"/>
                  </a:ext>
                </a:extLst>
              </p:cNvPr>
              <p:cNvSpPr txBox="1">
                <a:spLocks noRot="1" noChangeAspect="1" noMove="1" noResize="1" noEditPoints="1" noAdjustHandles="1" noChangeArrowheads="1" noChangeShapeType="1" noTextEdit="1"/>
              </p:cNvSpPr>
              <p:nvPr/>
            </p:nvSpPr>
            <p:spPr bwMode="auto">
              <a:xfrm>
                <a:off x="1998576" y="5250663"/>
                <a:ext cx="5328592" cy="461217"/>
              </a:xfrm>
              <a:prstGeom prst="rect">
                <a:avLst/>
              </a:prstGeom>
              <a:blipFill>
                <a:blip r:embed="rId5"/>
                <a:stretch>
                  <a:fillRect l="-952" b="-8108"/>
                </a:stretch>
              </a:blipFill>
              <a:ln w="9525">
                <a:noFill/>
                <a:miter lim="800000"/>
                <a:headEnd/>
                <a:tailEnd/>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A7A52097-A7F0-F63E-50CE-526B5B4EBB66}"/>
                  </a:ext>
                </a:extLst>
              </p:cNvPr>
              <p:cNvSpPr txBox="1"/>
              <p:nvPr/>
            </p:nvSpPr>
            <p:spPr bwMode="auto">
              <a:xfrm>
                <a:off x="1988984" y="5703795"/>
                <a:ext cx="6840760" cy="369332"/>
              </a:xfrm>
              <a:prstGeom prst="rect">
                <a:avLst/>
              </a:prstGeom>
              <a:noFill/>
              <a:ln w="9525">
                <a:noFill/>
                <a:miter lim="800000"/>
                <a:headEnd/>
                <a:tailEnd/>
              </a:ln>
            </p:spPr>
            <p:txBody>
              <a:bodyPr wrap="square" rtlCol="0">
                <a:spAutoFit/>
              </a:bodyPr>
              <a:lstStyle/>
              <a:p>
                <a:r>
                  <a:rPr lang="en-US" dirty="0">
                    <a:latin typeface="Times New Roman" pitchFamily="18" charset="0"/>
                    <a:cs typeface="Times New Roman" pitchFamily="18" charset="0"/>
                  </a:rPr>
                  <a:t>每一個</a:t>
                </a:r>
                <a14:m>
                  <m:oMath xmlns:m="http://schemas.openxmlformats.org/officeDocument/2006/math">
                    <m:r>
                      <a:rPr lang="en-US" b="0" i="1" smtClean="0">
                        <a:latin typeface="Cambria Math" panose="02040503050406030204" pitchFamily="18" charset="0"/>
                        <a:cs typeface="Times New Roman" pitchFamily="18" charset="0"/>
                      </a:rPr>
                      <m:t>𝑘</m:t>
                    </m:r>
                  </m:oMath>
                </a14:m>
                <a:r>
                  <a:rPr lang="en-US" dirty="0">
                    <a:latin typeface="Times New Roman" pitchFamily="18" charset="0"/>
                    <a:cs typeface="Times New Roman" pitchFamily="18" charset="0"/>
                  </a:rPr>
                  <a:t>，</a:t>
                </a:r>
                <a:r>
                  <a:rPr lang="en-US" dirty="0" err="1">
                    <a:latin typeface="Times New Roman" pitchFamily="18" charset="0"/>
                    <a:cs typeface="Times New Roman" pitchFamily="18" charset="0"/>
                  </a:rPr>
                  <a:t>由低而高對應一系列的能態</a:t>
                </a:r>
                <a:r>
                  <a:rPr lang="en-US" dirty="0">
                    <a:latin typeface="Times New Roman" pitchFamily="18" charset="0"/>
                    <a:cs typeface="Times New Roman" pitchFamily="18" charset="0"/>
                  </a:rPr>
                  <a:t>。</a:t>
                </a:r>
              </a:p>
            </p:txBody>
          </p:sp>
        </mc:Choice>
        <mc:Fallback>
          <p:sp>
            <p:nvSpPr>
              <p:cNvPr id="10" name="TextBox 9">
                <a:extLst>
                  <a:ext uri="{FF2B5EF4-FFF2-40B4-BE49-F238E27FC236}">
                    <a16:creationId xmlns:a16="http://schemas.microsoft.com/office/drawing/2014/main" id="{A7A52097-A7F0-F63E-50CE-526B5B4EBB66}"/>
                  </a:ext>
                </a:extLst>
              </p:cNvPr>
              <p:cNvSpPr txBox="1">
                <a:spLocks noRot="1" noChangeAspect="1" noMove="1" noResize="1" noEditPoints="1" noAdjustHandles="1" noChangeArrowheads="1" noChangeShapeType="1" noTextEdit="1"/>
              </p:cNvSpPr>
              <p:nvPr/>
            </p:nvSpPr>
            <p:spPr bwMode="auto">
              <a:xfrm>
                <a:off x="1988984" y="5703795"/>
                <a:ext cx="6840760" cy="369332"/>
              </a:xfrm>
              <a:prstGeom prst="rect">
                <a:avLst/>
              </a:prstGeom>
              <a:blipFill>
                <a:blip r:embed="rId6"/>
                <a:stretch>
                  <a:fillRect l="-741" t="-10000" b="-20000"/>
                </a:stretch>
              </a:blipFill>
              <a:ln w="9525">
                <a:noFill/>
                <a:miter lim="800000"/>
                <a:headEnd/>
                <a:tailEnd/>
              </a:ln>
            </p:spPr>
            <p:txBody>
              <a:bodyPr/>
              <a:lstStyle/>
              <a:p>
                <a:r>
                  <a:rPr lang="en-US">
                    <a:noFill/>
                  </a:rPr>
                  <a:t> </a:t>
                </a:r>
              </a:p>
            </p:txBody>
          </p:sp>
        </mc:Fallback>
      </mc:AlternateContent>
      <p:pic>
        <p:nvPicPr>
          <p:cNvPr id="11" name="Picture 10">
            <a:extLst>
              <a:ext uri="{FF2B5EF4-FFF2-40B4-BE49-F238E27FC236}">
                <a16:creationId xmlns:a16="http://schemas.microsoft.com/office/drawing/2014/main" id="{B47DF17F-B386-240A-CAE4-92630044926A}"/>
              </a:ext>
            </a:extLst>
          </p:cNvPr>
          <p:cNvPicPr>
            <a:picLocks noChangeAspect="1"/>
          </p:cNvPicPr>
          <p:nvPr/>
        </p:nvPicPr>
        <p:blipFill rotWithShape="1">
          <a:blip r:embed="rId7"/>
          <a:srcRect l="43225" t="47887" r="13866" b="14248"/>
          <a:stretch/>
        </p:blipFill>
        <p:spPr>
          <a:xfrm>
            <a:off x="6875343" y="2468350"/>
            <a:ext cx="720993" cy="1325928"/>
          </a:xfrm>
          <a:prstGeom prst="rect">
            <a:avLst/>
          </a:prstGeom>
        </p:spPr>
      </p:pic>
      <p:cxnSp>
        <p:nvCxnSpPr>
          <p:cNvPr id="12" name="Straight Connector 11">
            <a:extLst>
              <a:ext uri="{FF2B5EF4-FFF2-40B4-BE49-F238E27FC236}">
                <a16:creationId xmlns:a16="http://schemas.microsoft.com/office/drawing/2014/main" id="{9CE402C3-9A10-3B8A-C58C-91A5E3AF149F}"/>
              </a:ext>
            </a:extLst>
          </p:cNvPr>
          <p:cNvCxnSpPr/>
          <p:nvPr/>
        </p:nvCxnSpPr>
        <p:spPr>
          <a:xfrm>
            <a:off x="4286744" y="3717032"/>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94761AE-A602-0CA0-CF0E-6A9C718277EB}"/>
              </a:ext>
            </a:extLst>
          </p:cNvPr>
          <p:cNvCxnSpPr/>
          <p:nvPr/>
        </p:nvCxnSpPr>
        <p:spPr>
          <a:xfrm>
            <a:off x="4427984" y="3429000"/>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C75E7DC-E1B1-096B-0D44-15676D772B68}"/>
              </a:ext>
            </a:extLst>
          </p:cNvPr>
          <p:cNvCxnSpPr/>
          <p:nvPr/>
        </p:nvCxnSpPr>
        <p:spPr>
          <a:xfrm>
            <a:off x="4572000" y="3284984"/>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43DF5CC-049C-4361-76D0-431AAB3FD1D9}"/>
              </a:ext>
            </a:extLst>
          </p:cNvPr>
          <p:cNvCxnSpPr/>
          <p:nvPr/>
        </p:nvCxnSpPr>
        <p:spPr>
          <a:xfrm>
            <a:off x="4427984" y="2852936"/>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6C87B034-527A-C9CA-D2C0-1CCA5A11889A}"/>
              </a:ext>
            </a:extLst>
          </p:cNvPr>
          <p:cNvPicPr>
            <a:picLocks noChangeAspect="1"/>
          </p:cNvPicPr>
          <p:nvPr/>
        </p:nvPicPr>
        <p:blipFill rotWithShape="1">
          <a:blip r:embed="rId7"/>
          <a:srcRect l="43225" t="46547" r="13866" b="28315"/>
          <a:stretch/>
        </p:blipFill>
        <p:spPr>
          <a:xfrm>
            <a:off x="6875342" y="2636915"/>
            <a:ext cx="720993" cy="714814"/>
          </a:xfrm>
          <a:prstGeom prst="rect">
            <a:avLst/>
          </a:prstGeom>
        </p:spPr>
      </p:pic>
      <p:pic>
        <p:nvPicPr>
          <p:cNvPr id="6" name="Picture 5">
            <a:extLst>
              <a:ext uri="{FF2B5EF4-FFF2-40B4-BE49-F238E27FC236}">
                <a16:creationId xmlns:a16="http://schemas.microsoft.com/office/drawing/2014/main" id="{D163D0AF-B0ED-74BF-99BC-B651171A61D7}"/>
              </a:ext>
            </a:extLst>
          </p:cNvPr>
          <p:cNvPicPr>
            <a:picLocks noChangeAspect="1"/>
          </p:cNvPicPr>
          <p:nvPr/>
        </p:nvPicPr>
        <p:blipFill rotWithShape="1">
          <a:blip r:embed="rId7"/>
          <a:srcRect l="43225" t="47887" r="13866" b="14248"/>
          <a:stretch/>
        </p:blipFill>
        <p:spPr>
          <a:xfrm>
            <a:off x="6875343" y="1030820"/>
            <a:ext cx="720993" cy="1325928"/>
          </a:xfrm>
          <a:prstGeom prst="rect">
            <a:avLst/>
          </a:prstGeom>
        </p:spPr>
      </p:pic>
      <p:cxnSp>
        <p:nvCxnSpPr>
          <p:cNvPr id="17" name="Straight Connector 16">
            <a:extLst>
              <a:ext uri="{FF2B5EF4-FFF2-40B4-BE49-F238E27FC236}">
                <a16:creationId xmlns:a16="http://schemas.microsoft.com/office/drawing/2014/main" id="{DF69A1AE-3BE4-0284-7F8B-307A74AE6BB0}"/>
              </a:ext>
            </a:extLst>
          </p:cNvPr>
          <p:cNvCxnSpPr/>
          <p:nvPr/>
        </p:nvCxnSpPr>
        <p:spPr>
          <a:xfrm>
            <a:off x="4286744" y="2279502"/>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0137634-A921-3FF8-543C-ABEF1056750A}"/>
              </a:ext>
            </a:extLst>
          </p:cNvPr>
          <p:cNvCxnSpPr/>
          <p:nvPr/>
        </p:nvCxnSpPr>
        <p:spPr>
          <a:xfrm>
            <a:off x="4427984" y="1991470"/>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D0CF267-C916-C8A5-7432-BF57A9BF164A}"/>
              </a:ext>
            </a:extLst>
          </p:cNvPr>
          <p:cNvCxnSpPr/>
          <p:nvPr/>
        </p:nvCxnSpPr>
        <p:spPr>
          <a:xfrm>
            <a:off x="4572000" y="1847454"/>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3CD87E5-348E-F8EF-FD78-F28E2557AEE4}"/>
              </a:ext>
            </a:extLst>
          </p:cNvPr>
          <p:cNvCxnSpPr/>
          <p:nvPr/>
        </p:nvCxnSpPr>
        <p:spPr>
          <a:xfrm>
            <a:off x="4427984" y="1415406"/>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185C6B6E-1031-048D-6D44-38DFEE3791A2}"/>
              </a:ext>
            </a:extLst>
          </p:cNvPr>
          <p:cNvSpPr/>
          <p:nvPr/>
        </p:nvSpPr>
        <p:spPr>
          <a:xfrm>
            <a:off x="3422306" y="1374599"/>
            <a:ext cx="858885" cy="5786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6D24674-4993-38B5-4B8A-43CB185E7D09}"/>
              </a:ext>
            </a:extLst>
          </p:cNvPr>
          <p:cNvPicPr>
            <a:picLocks noChangeAspect="1"/>
          </p:cNvPicPr>
          <p:nvPr/>
        </p:nvPicPr>
        <p:blipFill rotWithShape="1">
          <a:blip r:embed="rId7"/>
          <a:srcRect l="43225" t="46547" r="13866" b="28315"/>
          <a:stretch/>
        </p:blipFill>
        <p:spPr>
          <a:xfrm>
            <a:off x="6875342" y="1199385"/>
            <a:ext cx="720993" cy="714814"/>
          </a:xfrm>
          <a:prstGeom prst="rect">
            <a:avLst/>
          </a:prstGeom>
        </p:spPr>
      </p:pic>
      <p:sp>
        <p:nvSpPr>
          <p:cNvPr id="23" name="Rectangle 22">
            <a:extLst>
              <a:ext uri="{FF2B5EF4-FFF2-40B4-BE49-F238E27FC236}">
                <a16:creationId xmlns:a16="http://schemas.microsoft.com/office/drawing/2014/main" id="{A191C3EB-BB78-F21D-BE60-8621442D2017}"/>
              </a:ext>
            </a:extLst>
          </p:cNvPr>
          <p:cNvSpPr/>
          <p:nvPr/>
        </p:nvSpPr>
        <p:spPr>
          <a:xfrm>
            <a:off x="2339069" y="773996"/>
            <a:ext cx="4320480" cy="5040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32EFB190-AA60-A71F-C4B8-6AA84306A63E}"/>
              </a:ext>
            </a:extLst>
          </p:cNvPr>
          <p:cNvCxnSpPr>
            <a:cxnSpLocks/>
          </p:cNvCxnSpPr>
          <p:nvPr/>
        </p:nvCxnSpPr>
        <p:spPr>
          <a:xfrm>
            <a:off x="2915816" y="1709192"/>
            <a:ext cx="237626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6282D395-AF83-84FC-3F17-5FE9E0856647}"/>
              </a:ext>
            </a:extLst>
          </p:cNvPr>
          <p:cNvCxnSpPr>
            <a:cxnSpLocks/>
          </p:cNvCxnSpPr>
          <p:nvPr/>
        </p:nvCxnSpPr>
        <p:spPr>
          <a:xfrm flipH="1">
            <a:off x="4283968" y="1556792"/>
            <a:ext cx="1728192"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93423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B37C20-47AE-F950-1CED-09B0022FE9A5}"/>
              </a:ext>
            </a:extLst>
          </p:cNvPr>
          <p:cNvPicPr>
            <a:picLocks noChangeAspect="1"/>
          </p:cNvPicPr>
          <p:nvPr/>
        </p:nvPicPr>
        <p:blipFill>
          <a:blip r:embed="rId2"/>
          <a:stretch>
            <a:fillRect/>
          </a:stretch>
        </p:blipFill>
        <p:spPr>
          <a:xfrm>
            <a:off x="2730500" y="368300"/>
            <a:ext cx="3683000" cy="6121400"/>
          </a:xfrm>
          <a:prstGeom prst="rect">
            <a:avLst/>
          </a:prstGeom>
        </p:spPr>
      </p:pic>
    </p:spTree>
    <p:extLst>
      <p:ext uri="{BB962C8B-B14F-4D97-AF65-F5344CB8AC3E}">
        <p14:creationId xmlns:p14="http://schemas.microsoft.com/office/powerpoint/2010/main" val="8696893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9FD9C8F-5017-6CB9-5DAA-702E384E921E}"/>
              </a:ext>
            </a:extLst>
          </p:cNvPr>
          <p:cNvSpPr/>
          <p:nvPr/>
        </p:nvSpPr>
        <p:spPr>
          <a:xfrm>
            <a:off x="5367795" y="1663764"/>
            <a:ext cx="296389" cy="2773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5C6F0D5-7394-06FC-6D22-9EA992286748}"/>
                  </a:ext>
                </a:extLst>
              </p:cNvPr>
              <p:cNvSpPr txBox="1"/>
              <p:nvPr/>
            </p:nvSpPr>
            <p:spPr bwMode="auto">
              <a:xfrm>
                <a:off x="789143" y="5535636"/>
                <a:ext cx="3596818" cy="1151405"/>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TW" i="1" smtClean="0">
                              <a:latin typeface="Cambria Math" panose="02040503050406030204" pitchFamily="18" charset="0"/>
                              <a:cs typeface="Times New Roman" pitchFamily="18" charset="0"/>
                            </a:rPr>
                          </m:ctrlPr>
                        </m:dPr>
                        <m:e>
                          <m:m>
                            <m:mPr>
                              <m:mcs>
                                <m:mc>
                                  <m:mcPr>
                                    <m:count m:val="2"/>
                                    <m:mcJc m:val="center"/>
                                  </m:mcPr>
                                </m:mc>
                              </m:mcs>
                              <m:ctrlPr>
                                <a:rPr lang="en-TW" i="1" smtClean="0">
                                  <a:latin typeface="Cambria Math" panose="02040503050406030204" pitchFamily="18" charset="0"/>
                                  <a:cs typeface="Times New Roman" pitchFamily="18" charset="0"/>
                                </a:rPr>
                              </m:ctrlPr>
                            </m:mPr>
                            <m:mr>
                              <m:e>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ℏ</m:t>
                                        </m:r>
                                      </m:e>
                                      <m:sup>
                                        <m:r>
                                          <a:rPr lang="en-US" altLang="zh-TW" i="1">
                                            <a:latin typeface="Cambria Math" panose="02040503050406030204" pitchFamily="18" charset="0"/>
                                          </a:rPr>
                                          <m:t>2</m:t>
                                        </m:r>
                                      </m:sup>
                                    </m:sSup>
                                    <m:r>
                                      <a:rPr lang="en-US" altLang="zh-TW" i="1">
                                        <a:latin typeface="Cambria Math" panose="02040503050406030204" pitchFamily="18" charset="0"/>
                                        <a:ea typeface="Cambria Math" panose="02040503050406030204" pitchFamily="18" charset="0"/>
                                      </a:rPr>
                                      <m:t>𝜋𝛿</m:t>
                                    </m:r>
                                  </m:num>
                                  <m:den>
                                    <m:r>
                                      <a:rPr lang="en-US" altLang="zh-TW" i="1">
                                        <a:latin typeface="Cambria Math" panose="02040503050406030204" pitchFamily="18" charset="0"/>
                                      </a:rPr>
                                      <m:t>𝑚𝑎</m:t>
                                    </m:r>
                                  </m:den>
                                </m:f>
                              </m:e>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e>
                              <m:e>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ℏ</m:t>
                                        </m:r>
                                      </m:e>
                                      <m:sup>
                                        <m:r>
                                          <a:rPr lang="en-US" altLang="zh-TW" i="1">
                                            <a:latin typeface="Cambria Math" panose="02040503050406030204" pitchFamily="18" charset="0"/>
                                          </a:rPr>
                                          <m:t>2</m:t>
                                        </m:r>
                                      </m:sup>
                                    </m:sSup>
                                    <m:r>
                                      <a:rPr lang="en-US" altLang="zh-TW" i="1">
                                        <a:latin typeface="Cambria Math" panose="02040503050406030204" pitchFamily="18" charset="0"/>
                                        <a:ea typeface="Cambria Math" panose="02040503050406030204" pitchFamily="18" charset="0"/>
                                      </a:rPr>
                                      <m:t>𝜋𝛿</m:t>
                                    </m:r>
                                  </m:num>
                                  <m:den>
                                    <m:r>
                                      <a:rPr lang="en-US" altLang="zh-TW" i="1">
                                        <a:latin typeface="Cambria Math" panose="02040503050406030204" pitchFamily="18" charset="0"/>
                                      </a:rPr>
                                      <m:t>𝑚𝑎</m:t>
                                    </m:r>
                                  </m:den>
                                </m:f>
                              </m:e>
                            </m:mr>
                          </m:m>
                        </m:e>
                      </m:d>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r>
                        <a:rPr lang="en-US" b="0" i="1" smtClean="0">
                          <a:latin typeface="Cambria Math" panose="02040503050406030204" pitchFamily="18" charset="0"/>
                          <a:cs typeface="Times New Roman"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oMath>
                  </m:oMathPara>
                </a14:m>
                <a:endParaRPr lang="en-TW" dirty="0">
                  <a:latin typeface="Times New Roman" pitchFamily="18" charset="0"/>
                  <a:cs typeface="Times New Roman" pitchFamily="18" charset="0"/>
                </a:endParaRPr>
              </a:p>
            </p:txBody>
          </p:sp>
        </mc:Choice>
        <mc:Fallback xmlns="">
          <p:sp>
            <p:nvSpPr>
              <p:cNvPr id="11" name="TextBox 10">
                <a:extLst>
                  <a:ext uri="{FF2B5EF4-FFF2-40B4-BE49-F238E27FC236}">
                    <a16:creationId xmlns:a16="http://schemas.microsoft.com/office/drawing/2014/main" id="{D5C6F0D5-7394-06FC-6D22-9EA992286748}"/>
                  </a:ext>
                </a:extLst>
              </p:cNvPr>
              <p:cNvSpPr txBox="1">
                <a:spLocks noRot="1" noChangeAspect="1" noMove="1" noResize="1" noEditPoints="1" noAdjustHandles="1" noChangeArrowheads="1" noChangeShapeType="1" noTextEdit="1"/>
              </p:cNvSpPr>
              <p:nvPr/>
            </p:nvSpPr>
            <p:spPr bwMode="auto">
              <a:xfrm>
                <a:off x="789143" y="5535636"/>
                <a:ext cx="3596818" cy="1151405"/>
              </a:xfrm>
              <a:prstGeom prst="rect">
                <a:avLst/>
              </a:prstGeom>
              <a:blipFill>
                <a:blip r:embed="rId2"/>
                <a:stretch>
                  <a:fillRect b="-326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0BBDEB5-4BBB-1627-E85E-E81963BAEF28}"/>
                  </a:ext>
                </a:extLst>
              </p:cNvPr>
              <p:cNvSpPr txBox="1"/>
              <p:nvPr/>
            </p:nvSpPr>
            <p:spPr bwMode="auto">
              <a:xfrm>
                <a:off x="827584" y="1088788"/>
                <a:ext cx="7920878" cy="572144"/>
              </a:xfrm>
              <a:prstGeom prst="rect">
                <a:avLst/>
              </a:prstGeom>
              <a:noFill/>
              <a:ln w="9525">
                <a:noFill/>
                <a:miter lim="800000"/>
                <a:headEnd/>
                <a:tailEnd/>
              </a:ln>
            </p:spPr>
            <p:txBody>
              <a:bodyPr wrap="square" rtlCol="0">
                <a:spAutoFit/>
              </a:bodyPr>
              <a:lstStyle/>
              <a:p>
                <a:r>
                  <a:rPr lang="zh-TW" altLang="en-US" dirty="0"/>
                  <a:t>但現在</a:t>
                </a:r>
                <a14:m>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altLang="zh-TW">
                                <a:latin typeface="Cambria Math" panose="02040503050406030204" pitchFamily="18" charset="0"/>
                                <a:ea typeface="Cambria Math" panose="02040503050406030204" pitchFamily="18" charset="0"/>
                              </a:rPr>
                              <m:t>−</m:t>
                            </m:r>
                            <m:r>
                              <m:rPr>
                                <m:sty m:val="p"/>
                              </m:rPr>
                              <a:rPr lang="el-GR" altLang="zh-TW" i="1">
                                <a:latin typeface="Cambria Math" panose="02040503050406030204" pitchFamily="18" charset="0"/>
                                <a:ea typeface="Cambria Math" panose="02040503050406030204" pitchFamily="18" charset="0"/>
                              </a:rPr>
                              <m:t>δ</m:t>
                            </m:r>
                          </m:e>
                        </m:d>
                      </m:e>
                    </m:d>
                    <m:r>
                      <a:rPr lang="zh-TW" altLang="en-US" i="1">
                        <a:latin typeface="Cambria Math" panose="02040503050406030204" pitchFamily="18" charset="0"/>
                        <a:ea typeface="+mj-ea"/>
                      </a:rPr>
                      <m:t>與</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altLang="zh-TW" b="0" i="1" smtClean="0">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altLang="zh-TW">
                                <a:latin typeface="Cambria Math" panose="02040503050406030204" pitchFamily="18" charset="0"/>
                                <a:ea typeface="Cambria Math" panose="02040503050406030204" pitchFamily="18" charset="0"/>
                              </a:rPr>
                              <m:t>−</m:t>
                            </m:r>
                            <m:r>
                              <m:rPr>
                                <m:sty m:val="p"/>
                              </m:rPr>
                              <a:rPr lang="el-GR" altLang="zh-TW" i="1">
                                <a:latin typeface="Cambria Math" panose="02040503050406030204" pitchFamily="18" charset="0"/>
                                <a:ea typeface="Cambria Math" panose="02040503050406030204" pitchFamily="18" charset="0"/>
                              </a:rPr>
                              <m:t>δ</m:t>
                            </m:r>
                          </m:e>
                        </m:d>
                      </m:e>
                    </m:d>
                    <m:r>
                      <a:rPr lang="en-US" altLang="zh-TW" i="1">
                        <a:latin typeface="Cambria Math" panose="02040503050406030204" pitchFamily="18" charset="0"/>
                        <a:ea typeface="Cambria Math" panose="02040503050406030204" pitchFamily="18" charset="0"/>
                      </a:rPr>
                      <m:t> </m:t>
                    </m:r>
                  </m:oMath>
                </a14:m>
                <a:r>
                  <a:rPr lang="en-TW" dirty="0">
                    <a:latin typeface="Times New Roman" pitchFamily="18" charset="0"/>
                    <a:cs typeface="Times New Roman" pitchFamily="18" charset="0"/>
                  </a:rPr>
                  <a:t>兩者能量不完全相等，分別是：</a:t>
                </a:r>
              </a:p>
            </p:txBody>
          </p:sp>
        </mc:Choice>
        <mc:Fallback xmlns="">
          <p:sp>
            <p:nvSpPr>
              <p:cNvPr id="10" name="TextBox 9">
                <a:extLst>
                  <a:ext uri="{FF2B5EF4-FFF2-40B4-BE49-F238E27FC236}">
                    <a16:creationId xmlns:a16="http://schemas.microsoft.com/office/drawing/2014/main" id="{90BBDEB5-4BBB-1627-E85E-E81963BAEF28}"/>
                  </a:ext>
                </a:extLst>
              </p:cNvPr>
              <p:cNvSpPr txBox="1">
                <a:spLocks noRot="1" noChangeAspect="1" noMove="1" noResize="1" noEditPoints="1" noAdjustHandles="1" noChangeArrowheads="1" noChangeShapeType="1" noTextEdit="1"/>
              </p:cNvSpPr>
              <p:nvPr/>
            </p:nvSpPr>
            <p:spPr bwMode="auto">
              <a:xfrm>
                <a:off x="827584" y="1088788"/>
                <a:ext cx="7920878" cy="572144"/>
              </a:xfrm>
              <a:prstGeom prst="rect">
                <a:avLst/>
              </a:prstGeom>
              <a:blipFill>
                <a:blip r:embed="rId3"/>
                <a:stretch>
                  <a:fillRect l="-801" t="-176087" b="-25869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61D030E-DE1B-226E-6BCA-257EA840D7B0}"/>
                  </a:ext>
                </a:extLst>
              </p:cNvPr>
              <p:cNvSpPr txBox="1"/>
              <p:nvPr/>
            </p:nvSpPr>
            <p:spPr bwMode="auto">
              <a:xfrm>
                <a:off x="817434" y="266568"/>
                <a:ext cx="6778901" cy="461217"/>
              </a:xfrm>
              <a:prstGeom prst="rect">
                <a:avLst/>
              </a:prstGeom>
              <a:noFill/>
              <a:ln w="9525">
                <a:noFill/>
                <a:miter lim="800000"/>
                <a:headEnd/>
                <a:tailEnd/>
              </a:ln>
            </p:spPr>
            <p:txBody>
              <a:bodyPr wrap="square">
                <a:spAutoFit/>
              </a:bodyPr>
              <a:lstStyle/>
              <a:p>
                <a:r>
                  <a:rPr lang="zh-TW" altLang="en-US" dirty="0"/>
                  <a:t>現在考慮在第一個</a:t>
                </a:r>
                <a:r>
                  <a:rPr lang="en-US" altLang="zh-TW" dirty="0">
                    <a:latin typeface="Times New Roman" panose="02020603050405020304" pitchFamily="18" charset="0"/>
                    <a:cs typeface="Times New Roman" panose="02020603050405020304" pitchFamily="18" charset="0"/>
                  </a:rPr>
                  <a:t>Band Edge</a:t>
                </a:r>
                <a:r>
                  <a:rPr lang="zh-TW" altLang="en-US" dirty="0"/>
                  <a:t>附近的平面波態：</a:t>
                </a:r>
                <a14:m>
                  <m:oMath xmlns:m="http://schemas.openxmlformats.org/officeDocument/2006/math">
                    <m:r>
                      <a:rPr lang="en-US" altLang="zh-TW" i="1" smtClean="0">
                        <a:latin typeface="Cambria Math" panose="02040503050406030204" pitchFamily="18" charset="0"/>
                      </a:rPr>
                      <m:t>𝑘</m:t>
                    </m:r>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altLang="zh-TW" b="0" i="0" smtClean="0">
                        <a:latin typeface="Cambria Math" panose="02040503050406030204" pitchFamily="18" charset="0"/>
                        <a:ea typeface="Cambria Math" panose="02040503050406030204" pitchFamily="18" charset="0"/>
                      </a:rPr>
                      <m:t>−</m:t>
                    </m:r>
                    <m:r>
                      <m:rPr>
                        <m:sty m:val="p"/>
                      </m:rPr>
                      <a:rPr lang="el-GR" altLang="zh-TW" b="0" i="1" smtClean="0">
                        <a:latin typeface="Cambria Math" panose="02040503050406030204" pitchFamily="18" charset="0"/>
                        <a:ea typeface="Cambria Math" panose="02040503050406030204" pitchFamily="18" charset="0"/>
                      </a:rPr>
                      <m:t>δ</m:t>
                    </m:r>
                  </m:oMath>
                </a14:m>
                <a:r>
                  <a:rPr lang="en-TW" dirty="0"/>
                  <a:t>。</a:t>
                </a:r>
              </a:p>
            </p:txBody>
          </p:sp>
        </mc:Choice>
        <mc:Fallback xmlns="">
          <p:sp>
            <p:nvSpPr>
              <p:cNvPr id="13" name="TextBox 12">
                <a:extLst>
                  <a:ext uri="{FF2B5EF4-FFF2-40B4-BE49-F238E27FC236}">
                    <a16:creationId xmlns:a16="http://schemas.microsoft.com/office/drawing/2014/main" id="{261D030E-DE1B-226E-6BCA-257EA840D7B0}"/>
                  </a:ext>
                </a:extLst>
              </p:cNvPr>
              <p:cNvSpPr txBox="1">
                <a:spLocks noRot="1" noChangeAspect="1" noMove="1" noResize="1" noEditPoints="1" noAdjustHandles="1" noChangeArrowheads="1" noChangeShapeType="1" noTextEdit="1"/>
              </p:cNvSpPr>
              <p:nvPr/>
            </p:nvSpPr>
            <p:spPr bwMode="auto">
              <a:xfrm>
                <a:off x="817434" y="266568"/>
                <a:ext cx="6778901" cy="461217"/>
              </a:xfrm>
              <a:prstGeom prst="rect">
                <a:avLst/>
              </a:prstGeom>
              <a:blipFill>
                <a:blip r:embed="rId4"/>
                <a:stretch>
                  <a:fillRect l="-748" b="-8108"/>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C8BEFA7-36DC-D295-FFA2-A12A71CD64D5}"/>
                  </a:ext>
                </a:extLst>
              </p:cNvPr>
              <p:cNvSpPr txBox="1"/>
              <p:nvPr/>
            </p:nvSpPr>
            <p:spPr bwMode="auto">
              <a:xfrm>
                <a:off x="778337" y="2909840"/>
                <a:ext cx="5112568"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但若</a:t>
                </a:r>
                <a14:m>
                  <m:oMath xmlns:m="http://schemas.openxmlformats.org/officeDocument/2006/math">
                    <m:r>
                      <m:rPr>
                        <m:sty m:val="p"/>
                      </m:rPr>
                      <a:rPr lang="el-GR" altLang="zh-TW" b="0" i="1" smtClean="0">
                        <a:latin typeface="Cambria Math" panose="02040503050406030204" pitchFamily="18" charset="0"/>
                        <a:ea typeface="Cambria Math" panose="02040503050406030204" pitchFamily="18" charset="0"/>
                      </a:rPr>
                      <m:t>δ</m:t>
                    </m:r>
                  </m:oMath>
                </a14:m>
                <a:r>
                  <a:rPr lang="en-TW" dirty="0">
                    <a:latin typeface="Times New Roman" pitchFamily="18" charset="0"/>
                    <a:cs typeface="Times New Roman" pitchFamily="18" charset="0"/>
                  </a:rPr>
                  <a:t>很小，</a:t>
                </a:r>
                <a14:m>
                  <m:oMath xmlns:m="http://schemas.openxmlformats.org/officeDocument/2006/math">
                    <m:r>
                      <m:rPr>
                        <m:sty m:val="p"/>
                      </m:rPr>
                      <a:rPr lang="el-GR" altLang="zh-TW" i="1">
                        <a:latin typeface="Cambria Math" panose="02040503050406030204" pitchFamily="18" charset="0"/>
                        <a:ea typeface="Cambria Math" panose="02040503050406030204" pitchFamily="18" charset="0"/>
                      </a:rPr>
                      <m:t>δ</m:t>
                    </m:r>
                  </m:oMath>
                </a14:m>
                <a:r>
                  <a:rPr lang="en-TW" dirty="0">
                    <a:latin typeface="Times New Roman" pitchFamily="18" charset="0"/>
                    <a:cs typeface="Times New Roman" pitchFamily="18" charset="0"/>
                  </a:rPr>
                  <a:t>的貢獻也構成微擾的一部分。</a:t>
                </a:r>
              </a:p>
            </p:txBody>
          </p:sp>
        </mc:Choice>
        <mc:Fallback xmlns="">
          <p:sp>
            <p:nvSpPr>
              <p:cNvPr id="18" name="TextBox 17">
                <a:extLst>
                  <a:ext uri="{FF2B5EF4-FFF2-40B4-BE49-F238E27FC236}">
                    <a16:creationId xmlns:a16="http://schemas.microsoft.com/office/drawing/2014/main" id="{6C8BEFA7-36DC-D295-FFA2-A12A71CD64D5}"/>
                  </a:ext>
                </a:extLst>
              </p:cNvPr>
              <p:cNvSpPr txBox="1">
                <a:spLocks noRot="1" noChangeAspect="1" noMove="1" noResize="1" noEditPoints="1" noAdjustHandles="1" noChangeArrowheads="1" noChangeShapeType="1" noTextEdit="1"/>
              </p:cNvSpPr>
              <p:nvPr/>
            </p:nvSpPr>
            <p:spPr bwMode="auto">
              <a:xfrm>
                <a:off x="778337" y="2909840"/>
                <a:ext cx="5112568" cy="369332"/>
              </a:xfrm>
              <a:prstGeom prst="rect">
                <a:avLst/>
              </a:prstGeom>
              <a:blipFill>
                <a:blip r:embed="rId5"/>
                <a:stretch>
                  <a:fillRect l="-993" t="-3226"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DCC6E9A-992C-252C-27F6-700A70D13C11}"/>
                  </a:ext>
                </a:extLst>
              </p:cNvPr>
              <p:cNvSpPr txBox="1"/>
              <p:nvPr/>
            </p:nvSpPr>
            <p:spPr bwMode="auto">
              <a:xfrm>
                <a:off x="789143" y="672683"/>
                <a:ext cx="6128701" cy="485518"/>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位能矩陣元會混雜動量相差</a:t>
                </a:r>
                <a:r>
                  <a:rPr lang="en-US" altLang="zh-TW" dirty="0">
                    <a:solidFill>
                      <a:srgbClr val="FF0000"/>
                    </a:solidFill>
                    <a:ea typeface="Cambria Math" panose="02040503050406030204" pitchFamily="18" charset="0"/>
                  </a:rPr>
                  <a:t> </a:t>
                </a:r>
                <a14:m>
                  <m:oMath xmlns:m="http://schemas.openxmlformats.org/officeDocument/2006/math">
                    <m:f>
                      <m:fPr>
                        <m:ctrlPr>
                          <a:rPr lang="en-US" altLang="zh-TW" i="1">
                            <a:solidFill>
                              <a:srgbClr val="FF0000"/>
                            </a:solidFill>
                            <a:latin typeface="Cambria Math" panose="02040503050406030204" pitchFamily="18" charset="0"/>
                            <a:ea typeface="Cambria Math" panose="02040503050406030204" pitchFamily="18" charset="0"/>
                          </a:rPr>
                        </m:ctrlPr>
                      </m:fPr>
                      <m:num>
                        <m:r>
                          <a:rPr lang="en-US" altLang="zh-TW" i="1">
                            <a:solidFill>
                              <a:srgbClr val="FF0000"/>
                            </a:solidFill>
                            <a:latin typeface="Cambria Math" panose="02040503050406030204" pitchFamily="18" charset="0"/>
                          </a:rPr>
                          <m:t>2</m:t>
                        </m:r>
                        <m:r>
                          <a:rPr lang="en-US" altLang="zh-TW" i="1">
                            <a:solidFill>
                              <a:srgbClr val="FF0000"/>
                            </a:solidFill>
                            <a:latin typeface="Cambria Math" panose="02040503050406030204" pitchFamily="18" charset="0"/>
                            <a:ea typeface="Cambria Math" panose="02040503050406030204" pitchFamily="18" charset="0"/>
                          </a:rPr>
                          <m:t>𝜋</m:t>
                        </m:r>
                        <m:r>
                          <a:rPr lang="en-US" altLang="zh-TW" i="1">
                            <a:solidFill>
                              <a:srgbClr val="FF0000"/>
                            </a:solidFill>
                            <a:latin typeface="Cambria Math" panose="02040503050406030204" pitchFamily="18" charset="0"/>
                            <a:ea typeface="Cambria Math" panose="02040503050406030204" pitchFamily="18" charset="0"/>
                          </a:rPr>
                          <m:t>𝑛</m:t>
                        </m:r>
                      </m:num>
                      <m:den>
                        <m:r>
                          <a:rPr lang="en-US" altLang="zh-TW" i="1">
                            <a:solidFill>
                              <a:srgbClr val="FF0000"/>
                            </a:solidFill>
                            <a:latin typeface="Cambria Math" panose="02040503050406030204" pitchFamily="18" charset="0"/>
                            <a:ea typeface="Cambria Math" panose="02040503050406030204" pitchFamily="18" charset="0"/>
                          </a:rPr>
                          <m:t>𝑎</m:t>
                        </m:r>
                      </m:den>
                    </m:f>
                    <m:r>
                      <a:rPr lang="en-US" altLang="zh-TW" i="1">
                        <a:solidFill>
                          <a:srgbClr val="FF0000"/>
                        </a:solidFill>
                        <a:latin typeface="Cambria Math" panose="02040503050406030204" pitchFamily="18" charset="0"/>
                        <a:ea typeface="Cambria Math" panose="02040503050406030204" pitchFamily="18" charset="0"/>
                      </a:rPr>
                      <m:t> </m:t>
                    </m:r>
                  </m:oMath>
                </a14:m>
                <a:r>
                  <a:rPr lang="en-TW" dirty="0">
                    <a:solidFill>
                      <a:srgbClr val="FF0000"/>
                    </a:solidFill>
                    <a:latin typeface="Times New Roman" pitchFamily="18" charset="0"/>
                    <a:cs typeface="Times New Roman" pitchFamily="18" charset="0"/>
                  </a:rPr>
                  <a:t>的兩個狀態！</a:t>
                </a:r>
              </a:p>
            </p:txBody>
          </p:sp>
        </mc:Choice>
        <mc:Fallback xmlns="">
          <p:sp>
            <p:nvSpPr>
              <p:cNvPr id="20" name="TextBox 19">
                <a:extLst>
                  <a:ext uri="{FF2B5EF4-FFF2-40B4-BE49-F238E27FC236}">
                    <a16:creationId xmlns:a16="http://schemas.microsoft.com/office/drawing/2014/main" id="{8DCC6E9A-992C-252C-27F6-700A70D13C11}"/>
                  </a:ext>
                </a:extLst>
              </p:cNvPr>
              <p:cNvSpPr txBox="1">
                <a:spLocks noRot="1" noChangeAspect="1" noMove="1" noResize="1" noEditPoints="1" noAdjustHandles="1" noChangeArrowheads="1" noChangeShapeType="1" noTextEdit="1"/>
              </p:cNvSpPr>
              <p:nvPr/>
            </p:nvSpPr>
            <p:spPr bwMode="auto">
              <a:xfrm>
                <a:off x="789143" y="672683"/>
                <a:ext cx="6128701" cy="485518"/>
              </a:xfrm>
              <a:prstGeom prst="rect">
                <a:avLst/>
              </a:prstGeom>
              <a:blipFill>
                <a:blip r:embed="rId6"/>
                <a:stretch>
                  <a:fillRect l="-620" b="-25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9013CAA-85D0-42D3-B0DD-BB237B2BBC4E}"/>
                  </a:ext>
                </a:extLst>
              </p:cNvPr>
              <p:cNvSpPr txBox="1"/>
              <p:nvPr/>
            </p:nvSpPr>
            <p:spPr bwMode="auto">
              <a:xfrm>
                <a:off x="817435" y="4152170"/>
                <a:ext cx="3173689" cy="479811"/>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TW" i="1" smtClean="0">
                              <a:latin typeface="Cambria Math" panose="02040503050406030204" pitchFamily="18" charset="0"/>
                              <a:cs typeface="Times New Roman" pitchFamily="18" charset="0"/>
                            </a:rPr>
                          </m:ctrlPr>
                        </m:dPr>
                        <m:e>
                          <m:m>
                            <m:mPr>
                              <m:mcs>
                                <m:mc>
                                  <m:mcPr>
                                    <m:count m:val="1"/>
                                    <m:mcJc m:val="center"/>
                                  </m:mcPr>
                                </m:mc>
                              </m:mcs>
                              <m:ctrlPr>
                                <a:rPr lang="en-TW" i="1" smtClean="0">
                                  <a:latin typeface="Cambria Math" panose="02040503050406030204" pitchFamily="18" charset="0"/>
                                  <a:cs typeface="Times New Roman" pitchFamily="18" charset="0"/>
                                </a:rPr>
                              </m:ctrlPr>
                            </m:mPr>
                            <m:mr>
                              <m:e>
                                <m:sSub>
                                  <m:sSubPr>
                                    <m:ctrlPr>
                                      <a:rPr lang="en-TW" i="1" smtClean="0">
                                        <a:latin typeface="Cambria Math" panose="02040503050406030204" pitchFamily="18" charset="0"/>
                                        <a:cs typeface="Times New Roman" pitchFamily="18" charset="0"/>
                                      </a:rPr>
                                    </m:ctrlPr>
                                  </m:sSubPr>
                                  <m:e>
                                    <m:r>
                                      <a:rPr lang="en-TW" i="1" smtClean="0">
                                        <a:latin typeface="Cambria Math" panose="02040503050406030204" pitchFamily="18" charset="0"/>
                                        <a:ea typeface="Cambria Math" panose="02040503050406030204" pitchFamily="18" charset="0"/>
                                        <a:cs typeface="Times New Roman" pitchFamily="18" charset="0"/>
                                      </a:rPr>
                                      <m:t>𝛼</m:t>
                                    </m:r>
                                  </m:e>
                                  <m:sub>
                                    <m:r>
                                      <a:rPr lang="en-US" b="0" i="1" smtClean="0">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b="0" i="1" smtClean="0">
                                        <a:latin typeface="Cambria Math" panose="02040503050406030204" pitchFamily="18" charset="0"/>
                                        <a:ea typeface="Cambria Math" panose="02040503050406030204" pitchFamily="18" charset="0"/>
                                        <a:cs typeface="Times New Roman" pitchFamily="18" charset="0"/>
                                      </a:rPr>
                                      <m:t>2</m:t>
                                    </m:r>
                                  </m:sub>
                                </m:sSub>
                              </m:e>
                            </m:mr>
                          </m:m>
                        </m:e>
                      </m:d>
                      <m:r>
                        <a:rPr lang="en-US" i="1">
                          <a:latin typeface="Cambria Math" panose="02040503050406030204" pitchFamily="18" charset="0"/>
                          <a:ea typeface="Cambria Math" panose="02040503050406030204" pitchFamily="18" charset="0"/>
                          <a:cs typeface="Times New Roman" pitchFamily="18" charset="0"/>
                        </a:rPr>
                        <m:t>~</m:t>
                      </m:r>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altLang="zh-TW">
                                  <a:latin typeface="Cambria Math" panose="02040503050406030204" pitchFamily="18" charset="0"/>
                                  <a:ea typeface="Cambria Math" panose="02040503050406030204" pitchFamily="18" charset="0"/>
                                </a:rPr>
                                <m:t>−</m:t>
                              </m:r>
                              <m:r>
                                <m:rPr>
                                  <m:sty m:val="p"/>
                                </m:rPr>
                                <a:rPr lang="el-GR" altLang="zh-TW" i="1">
                                  <a:latin typeface="Cambria Math" panose="02040503050406030204" pitchFamily="18" charset="0"/>
                                  <a:ea typeface="Cambria Math" panose="02040503050406030204" pitchFamily="18" charset="0"/>
                                </a:rPr>
                                <m:t>δ</m:t>
                              </m:r>
                            </m:e>
                          </m:d>
                        </m:e>
                      </m:d>
                      <m:r>
                        <a:rPr lang="en-US" altLang="zh-TW" b="0" i="1" smtClean="0">
                          <a:latin typeface="Cambria Math" panose="02040503050406030204" pitchFamily="18" charset="0"/>
                          <a:ea typeface="Cambria Math" panose="02040503050406030204" pitchFamily="18" charset="0"/>
                        </a:rPr>
                        <m:t>+</m:t>
                      </m:r>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b="0" i="1" smtClean="0">
                              <a:latin typeface="Cambria Math" panose="02040503050406030204" pitchFamily="18" charset="0"/>
                              <a:ea typeface="Cambria Math" panose="02040503050406030204" pitchFamily="18" charset="0"/>
                              <a:cs typeface="Times New Roman" pitchFamily="18" charset="0"/>
                            </a:rPr>
                            <m:t>2</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altLang="zh-TW">
                                  <a:latin typeface="Cambria Math" panose="02040503050406030204" pitchFamily="18" charset="0"/>
                                  <a:ea typeface="Cambria Math" panose="02040503050406030204" pitchFamily="18" charset="0"/>
                                </a:rPr>
                                <m:t>−</m:t>
                              </m:r>
                              <m:r>
                                <m:rPr>
                                  <m:sty m:val="p"/>
                                </m:rPr>
                                <a:rPr lang="el-GR" altLang="zh-TW" i="1">
                                  <a:latin typeface="Cambria Math" panose="02040503050406030204" pitchFamily="18" charset="0"/>
                                  <a:ea typeface="Cambria Math" panose="02040503050406030204" pitchFamily="18" charset="0"/>
                                </a:rPr>
                                <m:t>δ</m:t>
                              </m:r>
                            </m:e>
                          </m:d>
                        </m:e>
                      </m:d>
                    </m:oMath>
                  </m:oMathPara>
                </a14:m>
                <a:endParaRPr lang="en-TW" dirty="0">
                  <a:latin typeface="Times New Roman" pitchFamily="18" charset="0"/>
                  <a:cs typeface="Times New Roman" pitchFamily="18" charset="0"/>
                </a:endParaRPr>
              </a:p>
            </p:txBody>
          </p:sp>
        </mc:Choice>
        <mc:Fallback xmlns="">
          <p:sp>
            <p:nvSpPr>
              <p:cNvPr id="22" name="TextBox 21">
                <a:extLst>
                  <a:ext uri="{FF2B5EF4-FFF2-40B4-BE49-F238E27FC236}">
                    <a16:creationId xmlns:a16="http://schemas.microsoft.com/office/drawing/2014/main" id="{39013CAA-85D0-42D3-B0DD-BB237B2BBC4E}"/>
                  </a:ext>
                </a:extLst>
              </p:cNvPr>
              <p:cNvSpPr txBox="1">
                <a:spLocks noRot="1" noChangeAspect="1" noMove="1" noResize="1" noEditPoints="1" noAdjustHandles="1" noChangeArrowheads="1" noChangeShapeType="1" noTextEdit="1"/>
              </p:cNvSpPr>
              <p:nvPr/>
            </p:nvSpPr>
            <p:spPr bwMode="auto">
              <a:xfrm>
                <a:off x="817435" y="4152170"/>
                <a:ext cx="3173689" cy="479811"/>
              </a:xfrm>
              <a:prstGeom prst="rect">
                <a:avLst/>
              </a:prstGeom>
              <a:blipFill>
                <a:blip r:embed="rId7"/>
                <a:stretch>
                  <a:fillRect t="-217949" r="-23904" b="-31538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95C0DBB-B0A9-4D58-DE93-6AFF69740FC0}"/>
                  </a:ext>
                </a:extLst>
              </p:cNvPr>
              <p:cNvSpPr txBox="1"/>
              <p:nvPr/>
            </p:nvSpPr>
            <p:spPr bwMode="auto">
              <a:xfrm>
                <a:off x="827585" y="1663764"/>
                <a:ext cx="3816424" cy="820481"/>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𝐸</m:t>
                          </m:r>
                        </m:e>
                        <m:sup>
                          <m:r>
                            <a:rPr lang="en-US" altLang="zh-TW" sz="1800" b="0" i="1" smtClean="0">
                              <a:latin typeface="Cambria Math" panose="02040503050406030204" pitchFamily="18" charset="0"/>
                            </a:rPr>
                            <m:t>(0)</m:t>
                          </m:r>
                        </m:sup>
                      </m:sSup>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ℏ</m:t>
                              </m:r>
                            </m:e>
                            <m:sup>
                              <m:r>
                                <a:rPr lang="en-US" altLang="zh-TW" sz="1800" b="0" i="1" smtClean="0">
                                  <a:latin typeface="Cambria Math" panose="02040503050406030204" pitchFamily="18" charset="0"/>
                                </a:rPr>
                                <m:t>2</m:t>
                              </m:r>
                            </m:sup>
                          </m:sSup>
                          <m:sSup>
                            <m:sSupPr>
                              <m:ctrlPr>
                                <a:rPr lang="en-US" altLang="zh-TW" sz="1800" b="0" i="1" smtClean="0">
                                  <a:latin typeface="Cambria Math" panose="02040503050406030204" pitchFamily="18" charset="0"/>
                                </a:rPr>
                              </m:ctrlPr>
                            </m:sSupPr>
                            <m:e>
                              <m:d>
                                <m:dPr>
                                  <m:ctrlPr>
                                    <a:rPr lang="en-US" altLang="zh-TW" sz="1800" b="0" i="1" smtClean="0">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altLang="zh-TW">
                                      <a:latin typeface="Cambria Math" panose="02040503050406030204" pitchFamily="18" charset="0"/>
                                      <a:ea typeface="Cambria Math" panose="02040503050406030204" pitchFamily="18" charset="0"/>
                                    </a:rPr>
                                    <m:t>±</m:t>
                                  </m:r>
                                  <m:r>
                                    <m:rPr>
                                      <m:sty m:val="p"/>
                                    </m:rPr>
                                    <a:rPr lang="el-GR" altLang="zh-TW" i="1">
                                      <a:latin typeface="Cambria Math" panose="02040503050406030204" pitchFamily="18" charset="0"/>
                                      <a:ea typeface="Cambria Math" panose="02040503050406030204" pitchFamily="18" charset="0"/>
                                    </a:rPr>
                                    <m:t>δ</m:t>
                                  </m:r>
                                </m:e>
                              </m:d>
                            </m:e>
                            <m:sup>
                              <m:r>
                                <a:rPr lang="en-US" altLang="zh-TW" sz="1800" b="0" i="1" smtClean="0">
                                  <a:latin typeface="Cambria Math" panose="02040503050406030204" pitchFamily="18" charset="0"/>
                                </a:rPr>
                                <m:t>2</m:t>
                              </m:r>
                            </m:sup>
                          </m:sSup>
                        </m:num>
                        <m:den>
                          <m:r>
                            <a:rPr lang="en-US" altLang="zh-TW" sz="1800" b="0" i="1" smtClean="0">
                              <a:latin typeface="Cambria Math"/>
                            </a:rPr>
                            <m:t>2</m:t>
                          </m:r>
                          <m:r>
                            <a:rPr lang="en-US" altLang="zh-TW" sz="1800" b="0" i="1" smtClean="0">
                              <a:latin typeface="Cambria Math" panose="02040503050406030204" pitchFamily="18" charset="0"/>
                            </a:rPr>
                            <m:t>𝑚</m:t>
                          </m:r>
                        </m:den>
                      </m:f>
                      <m:r>
                        <a:rPr lang="en-US" altLang="zh-TW" sz="1800" b="0" i="1" smtClean="0">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ℏ</m:t>
                              </m:r>
                            </m:e>
                            <m:sup>
                              <m:r>
                                <a:rPr lang="en-US" altLang="zh-TW" i="1">
                                  <a:latin typeface="Cambria Math" panose="02040503050406030204" pitchFamily="18" charset="0"/>
                                </a:rPr>
                                <m:t>2</m:t>
                              </m:r>
                            </m:sup>
                          </m:sSup>
                          <m:sSup>
                            <m:sSupPr>
                              <m:ctrlPr>
                                <a:rPr lang="en-US" altLang="zh-TW" i="1">
                                  <a:latin typeface="Cambria Math" panose="02040503050406030204" pitchFamily="18" charset="0"/>
                                </a:rPr>
                              </m:ctrlPr>
                            </m:sSupPr>
                            <m:e>
                              <m:d>
                                <m:dPr>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sup>
                              <m:r>
                                <a:rPr lang="en-US" altLang="zh-TW" i="1">
                                  <a:latin typeface="Cambria Math" panose="02040503050406030204" pitchFamily="18" charset="0"/>
                                </a:rPr>
                                <m:t>2</m:t>
                              </m:r>
                            </m:sup>
                          </m:sSup>
                        </m:num>
                        <m:den>
                          <m:r>
                            <a:rPr lang="en-US" altLang="zh-TW" i="1">
                              <a:latin typeface="Cambria Math"/>
                            </a:rPr>
                            <m:t>2</m:t>
                          </m:r>
                          <m:r>
                            <a:rPr lang="en-US" altLang="zh-TW" i="1">
                              <a:latin typeface="Cambria Math" panose="02040503050406030204" pitchFamily="18" charset="0"/>
                            </a:rPr>
                            <m:t>𝑚</m:t>
                          </m:r>
                        </m:den>
                      </m:f>
                      <m:r>
                        <a:rPr lang="en-US" altLang="zh-TW" i="1" smtClean="0">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ℏ</m:t>
                              </m:r>
                            </m:e>
                            <m:sup>
                              <m:r>
                                <a:rPr lang="en-US" altLang="zh-TW" i="1">
                                  <a:latin typeface="Cambria Math" panose="02040503050406030204" pitchFamily="18" charset="0"/>
                                </a:rPr>
                                <m:t>2</m:t>
                              </m:r>
                            </m:sup>
                          </m:sSup>
                          <m:r>
                            <a:rPr lang="en-US" altLang="zh-TW" i="1">
                              <a:latin typeface="Cambria Math" panose="02040503050406030204" pitchFamily="18" charset="0"/>
                              <a:ea typeface="Cambria Math" panose="02040503050406030204" pitchFamily="18" charset="0"/>
                            </a:rPr>
                            <m:t>𝜋𝛿</m:t>
                          </m:r>
                        </m:num>
                        <m:den>
                          <m:r>
                            <a:rPr lang="en-US" altLang="zh-TW" i="1">
                              <a:latin typeface="Cambria Math" panose="02040503050406030204" pitchFamily="18" charset="0"/>
                            </a:rPr>
                            <m:t>𝑚</m:t>
                          </m:r>
                          <m:r>
                            <a:rPr lang="en-US" altLang="zh-TW" b="0" i="1" smtClean="0">
                              <a:latin typeface="Cambria Math" panose="02040503050406030204" pitchFamily="18" charset="0"/>
                            </a:rPr>
                            <m:t>𝑎</m:t>
                          </m:r>
                        </m:den>
                      </m:f>
                    </m:oMath>
                  </m:oMathPara>
                </a14:m>
                <a:endParaRPr lang="en-TW" dirty="0"/>
              </a:p>
            </p:txBody>
          </p:sp>
        </mc:Choice>
        <mc:Fallback xmlns="">
          <p:sp>
            <p:nvSpPr>
              <p:cNvPr id="7" name="TextBox 6">
                <a:extLst>
                  <a:ext uri="{FF2B5EF4-FFF2-40B4-BE49-F238E27FC236}">
                    <a16:creationId xmlns:a16="http://schemas.microsoft.com/office/drawing/2014/main" id="{695C0DBB-B0A9-4D58-DE93-6AFF69740FC0}"/>
                  </a:ext>
                </a:extLst>
              </p:cNvPr>
              <p:cNvSpPr txBox="1">
                <a:spLocks noRot="1" noChangeAspect="1" noMove="1" noResize="1" noEditPoints="1" noAdjustHandles="1" noChangeArrowheads="1" noChangeShapeType="1" noTextEdit="1"/>
              </p:cNvSpPr>
              <p:nvPr/>
            </p:nvSpPr>
            <p:spPr bwMode="auto">
              <a:xfrm>
                <a:off x="827585" y="1663764"/>
                <a:ext cx="3816424" cy="820481"/>
              </a:xfrm>
              <a:prstGeom prst="rect">
                <a:avLst/>
              </a:prstGeom>
              <a:blipFill>
                <a:blip r:embed="rId13"/>
                <a:stretch>
                  <a:fillRect b="-3077"/>
                </a:stretch>
              </a:blipFill>
              <a:ln w="9525">
                <a:noFill/>
                <a:miter lim="800000"/>
                <a:headEnd/>
                <a:tailEnd/>
              </a:ln>
            </p:spPr>
            <p:txBody>
              <a:bodyPr/>
              <a:lstStyle/>
              <a:p>
                <a:r>
                  <a:rPr lang="en-TW">
                    <a:noFill/>
                  </a:rPr>
                  <a:t> </a:t>
                </a:r>
              </a:p>
            </p:txBody>
          </p:sp>
        </mc:Fallback>
      </mc:AlternateContent>
      <p:sp>
        <p:nvSpPr>
          <p:cNvPr id="12" name="TextBox 11">
            <a:extLst>
              <a:ext uri="{FF2B5EF4-FFF2-40B4-BE49-F238E27FC236}">
                <a16:creationId xmlns:a16="http://schemas.microsoft.com/office/drawing/2014/main" id="{374D5D19-036B-DE0C-FABD-F91BF1D3B542}"/>
              </a:ext>
            </a:extLst>
          </p:cNvPr>
          <p:cNvSpPr txBox="1"/>
          <p:nvPr/>
        </p:nvSpPr>
        <p:spPr bwMode="auto">
          <a:xfrm>
            <a:off x="776894" y="3713661"/>
            <a:ext cx="4572000"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就應該把兩個態的混合也考慮進去。</a:t>
            </a:r>
            <a:endParaRPr lang="en-TW" dirty="0"/>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50CFE04-0063-D1F6-530C-7FF129BACC9B}"/>
                  </a:ext>
                </a:extLst>
              </p:cNvPr>
              <p:cNvSpPr txBox="1"/>
              <p:nvPr/>
            </p:nvSpPr>
            <p:spPr bwMode="auto">
              <a:xfrm>
                <a:off x="766549" y="4631981"/>
                <a:ext cx="8172913" cy="572144"/>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兩個態</a:t>
                </a:r>
                <a14:m>
                  <m:oMath xmlns:m="http://schemas.openxmlformats.org/officeDocument/2006/math">
                    <m:r>
                      <m:rPr>
                        <m:nor/>
                      </m:rPr>
                      <a:rPr lang="en-TW" dirty="0">
                        <a:latin typeface="Times New Roman" pitchFamily="18" charset="0"/>
                        <a:cs typeface="Times New Roman" pitchFamily="18" charset="0"/>
                      </a:rPr>
                      <m:t>與</m:t>
                    </m:r>
                    <m:r>
                      <m:rPr>
                        <m:sty m:val="p"/>
                      </m:rPr>
                      <a:rPr lang="el-GR" altLang="zh-TW" i="1">
                        <a:latin typeface="Cambria Math" panose="02040503050406030204" pitchFamily="18" charset="0"/>
                        <a:ea typeface="Cambria Math" panose="02040503050406030204" pitchFamily="18" charset="0"/>
                      </a:rPr>
                      <m:t>δ</m:t>
                    </m:r>
                  </m:oMath>
                </a14:m>
                <a:r>
                  <a:rPr lang="en-TW" dirty="0">
                    <a:latin typeface="Times New Roman" pitchFamily="18" charset="0"/>
                    <a:cs typeface="Times New Roman" pitchFamily="18" charset="0"/>
                  </a:rPr>
                  <a:t>零階能量，即</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oMath>
                </a14:m>
                <a:r>
                  <a:rPr lang="en-TW" dirty="0">
                    <a:latin typeface="Times New Roman" pitchFamily="18" charset="0"/>
                    <a:cs typeface="Times New Roman" pitchFamily="18" charset="0"/>
                  </a:rPr>
                  <a:t>的能量，能量差是</a:t>
                </a:r>
                <a14:m>
                  <m:oMath xmlns:m="http://schemas.openxmlformats.org/officeDocument/2006/math">
                    <m:r>
                      <m:rPr>
                        <m:sty m:val="p"/>
                      </m:rPr>
                      <a:rPr lang="el-GR" altLang="zh-TW" i="1">
                        <a:latin typeface="Cambria Math" panose="02040503050406030204" pitchFamily="18" charset="0"/>
                        <a:ea typeface="Cambria Math" panose="02040503050406030204" pitchFamily="18" charset="0"/>
                      </a:rPr>
                      <m:t>δ</m:t>
                    </m:r>
                  </m:oMath>
                </a14:m>
                <a:r>
                  <a:rPr lang="en-TW" dirty="0">
                    <a:latin typeface="Times New Roman" pitchFamily="18" charset="0"/>
                    <a:cs typeface="Times New Roman" pitchFamily="18" charset="0"/>
                  </a:rPr>
                  <a:t>的一次項，歸到微擾一次展開。</a:t>
                </a:r>
              </a:p>
            </p:txBody>
          </p:sp>
        </mc:Choice>
        <mc:Fallback xmlns="">
          <p:sp>
            <p:nvSpPr>
              <p:cNvPr id="17" name="TextBox 16">
                <a:extLst>
                  <a:ext uri="{FF2B5EF4-FFF2-40B4-BE49-F238E27FC236}">
                    <a16:creationId xmlns:a16="http://schemas.microsoft.com/office/drawing/2014/main" id="{F50CFE04-0063-D1F6-530C-7FF129BACC9B}"/>
                  </a:ext>
                </a:extLst>
              </p:cNvPr>
              <p:cNvSpPr txBox="1">
                <a:spLocks noRot="1" noChangeAspect="1" noMove="1" noResize="1" noEditPoints="1" noAdjustHandles="1" noChangeArrowheads="1" noChangeShapeType="1" noTextEdit="1"/>
              </p:cNvSpPr>
              <p:nvPr/>
            </p:nvSpPr>
            <p:spPr bwMode="auto">
              <a:xfrm>
                <a:off x="766549" y="4631981"/>
                <a:ext cx="8172913" cy="572144"/>
              </a:xfrm>
              <a:prstGeom prst="rect">
                <a:avLst/>
              </a:prstGeom>
              <a:blipFill>
                <a:blip r:embed="rId14"/>
                <a:stretch>
                  <a:fillRect l="-621" t="-176087" b="-258696"/>
                </a:stretch>
              </a:blipFill>
              <a:ln w="9525">
                <a:noFill/>
                <a:miter lim="800000"/>
                <a:headEnd/>
                <a:tailEnd/>
              </a:ln>
            </p:spPr>
            <p:txBody>
              <a:bodyPr/>
              <a:lstStyle/>
              <a:p>
                <a:r>
                  <a:rPr lang="en-TW">
                    <a:noFill/>
                  </a:rPr>
                  <a:t> </a:t>
                </a:r>
              </a:p>
            </p:txBody>
          </p:sp>
        </mc:Fallback>
      </mc:AlternateContent>
      <p:sp>
        <p:nvSpPr>
          <p:cNvPr id="23" name="TextBox 22">
            <a:extLst>
              <a:ext uri="{FF2B5EF4-FFF2-40B4-BE49-F238E27FC236}">
                <a16:creationId xmlns:a16="http://schemas.microsoft.com/office/drawing/2014/main" id="{1D6A7613-17DB-992F-B431-2E91124C1BF7}"/>
              </a:ext>
            </a:extLst>
          </p:cNvPr>
          <p:cNvSpPr txBox="1"/>
          <p:nvPr/>
        </p:nvSpPr>
        <p:spPr bwMode="auto">
          <a:xfrm>
            <a:off x="778336" y="2516964"/>
            <a:ext cx="424847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所以嚴格說，這不是簡併微擾。</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FF1A6D9-7E37-8E5A-D9E3-4049BDD34F8D}"/>
                  </a:ext>
                </a:extLst>
              </p:cNvPr>
              <p:cNvSpPr txBox="1"/>
              <p:nvPr/>
            </p:nvSpPr>
            <p:spPr bwMode="auto">
              <a:xfrm>
                <a:off x="789143" y="3306694"/>
                <a:ext cx="538089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於是這兩個態的</a:t>
                </a:r>
                <a14:m>
                  <m:oMath xmlns:m="http://schemas.openxmlformats.org/officeDocument/2006/math">
                    <m:r>
                      <m:rPr>
                        <m:sty m:val="p"/>
                      </m:rPr>
                      <a:rPr lang="el-GR" altLang="zh-TW" i="1">
                        <a:latin typeface="Cambria Math" panose="02040503050406030204" pitchFamily="18" charset="0"/>
                        <a:ea typeface="Cambria Math" panose="02040503050406030204" pitchFamily="18" charset="0"/>
                      </a:rPr>
                      <m:t>δ</m:t>
                    </m:r>
                  </m:oMath>
                </a14:m>
                <a:r>
                  <a:rPr lang="en-TW" dirty="0">
                    <a:latin typeface="Times New Roman" pitchFamily="18" charset="0"/>
                    <a:cs typeface="Times New Roman" pitchFamily="18" charset="0"/>
                  </a:rPr>
                  <a:t>零階能量就相等，因此簡併！</a:t>
                </a:r>
              </a:p>
            </p:txBody>
          </p:sp>
        </mc:Choice>
        <mc:Fallback xmlns="">
          <p:sp>
            <p:nvSpPr>
              <p:cNvPr id="24" name="TextBox 23">
                <a:extLst>
                  <a:ext uri="{FF2B5EF4-FFF2-40B4-BE49-F238E27FC236}">
                    <a16:creationId xmlns:a16="http://schemas.microsoft.com/office/drawing/2014/main" id="{4FF1A6D9-7E37-8E5A-D9E3-4049BDD34F8D}"/>
                  </a:ext>
                </a:extLst>
              </p:cNvPr>
              <p:cNvSpPr txBox="1">
                <a:spLocks noRot="1" noChangeAspect="1" noMove="1" noResize="1" noEditPoints="1" noAdjustHandles="1" noChangeArrowheads="1" noChangeShapeType="1" noTextEdit="1"/>
              </p:cNvSpPr>
              <p:nvPr/>
            </p:nvSpPr>
            <p:spPr bwMode="auto">
              <a:xfrm>
                <a:off x="789143" y="3306694"/>
                <a:ext cx="5380890" cy="369332"/>
              </a:xfrm>
              <a:prstGeom prst="rect">
                <a:avLst/>
              </a:prstGeom>
              <a:blipFill>
                <a:blip r:embed="rId15"/>
                <a:stretch>
                  <a:fillRect l="-706" t="-6667" b="-23333"/>
                </a:stretch>
              </a:blipFill>
              <a:ln w="9525">
                <a:noFill/>
                <a:miter lim="800000"/>
                <a:headEnd/>
                <a:tailEnd/>
              </a:ln>
            </p:spPr>
            <p:txBody>
              <a:bodyPr/>
              <a:lstStyle/>
              <a:p>
                <a:r>
                  <a:rPr lang="en-TW">
                    <a:noFill/>
                  </a:rPr>
                  <a:t> </a:t>
                </a:r>
              </a:p>
            </p:txBody>
          </p:sp>
        </mc:Fallback>
      </mc:AlternateContent>
      <p:sp>
        <p:nvSpPr>
          <p:cNvPr id="9" name="TextBox 8">
            <a:extLst>
              <a:ext uri="{FF2B5EF4-FFF2-40B4-BE49-F238E27FC236}">
                <a16:creationId xmlns:a16="http://schemas.microsoft.com/office/drawing/2014/main" id="{B04DE4A9-3FB5-686A-F6C0-16053B31D4E1}"/>
              </a:ext>
            </a:extLst>
          </p:cNvPr>
          <p:cNvSpPr txBox="1"/>
          <p:nvPr/>
        </p:nvSpPr>
        <p:spPr bwMode="auto">
          <a:xfrm>
            <a:off x="733702" y="5158837"/>
            <a:ext cx="8014761"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能量差是能量本徵值的一部分，不是混雜，因此會出現在矩陣的對角元素！</a:t>
            </a:r>
            <a:endParaRPr lang="en-TW" dirty="0"/>
          </a:p>
        </p:txBody>
      </p:sp>
      <p:pic>
        <p:nvPicPr>
          <p:cNvPr id="19" name="Picture 18">
            <a:extLst>
              <a:ext uri="{FF2B5EF4-FFF2-40B4-BE49-F238E27FC236}">
                <a16:creationId xmlns:a16="http://schemas.microsoft.com/office/drawing/2014/main" id="{2C0A82EB-D006-8022-BB76-C5E045E3A47F}"/>
              </a:ext>
            </a:extLst>
          </p:cNvPr>
          <p:cNvPicPr>
            <a:picLocks noChangeAspect="1"/>
          </p:cNvPicPr>
          <p:nvPr/>
        </p:nvPicPr>
        <p:blipFill rotWithShape="1">
          <a:blip r:embed="rId16"/>
          <a:srcRect l="52802" r="7938"/>
          <a:stretch/>
        </p:blipFill>
        <p:spPr>
          <a:xfrm>
            <a:off x="5664184" y="1663764"/>
            <a:ext cx="3309435" cy="2773348"/>
          </a:xfrm>
          <a:prstGeom prst="rect">
            <a:avLst/>
          </a:prstGeom>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F96541A-CA74-78EA-248B-07ACE0A97E1F}"/>
                  </a:ext>
                </a:extLst>
              </p:cNvPr>
              <p:cNvSpPr txBox="1"/>
              <p:nvPr/>
            </p:nvSpPr>
            <p:spPr bwMode="auto">
              <a:xfrm>
                <a:off x="6388863" y="1986166"/>
                <a:ext cx="253916" cy="404726"/>
              </a:xfrm>
              <a:prstGeom prst="rect">
                <a:avLst/>
              </a:prstGeom>
              <a:solidFill>
                <a:schemeClr val="bg1"/>
              </a:solidFill>
              <a:ln w="9525">
                <a:noFill/>
                <a:miter lim="800000"/>
                <a:headEnd/>
                <a:tailEnd/>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sz="1400" i="1" smtClean="0">
                              <a:latin typeface="Cambria Math" panose="02040503050406030204" pitchFamily="18" charset="0"/>
                              <a:ea typeface="Cambria Math" panose="02040503050406030204" pitchFamily="18" charset="0"/>
                            </a:rPr>
                          </m:ctrlPr>
                        </m:fPr>
                        <m:num>
                          <m:r>
                            <a:rPr lang="en-US" altLang="zh-TW" sz="1400" b="0" i="1" smtClean="0">
                              <a:latin typeface="Cambria Math" panose="02040503050406030204" pitchFamily="18" charset="0"/>
                              <a:ea typeface="Cambria Math" panose="02040503050406030204" pitchFamily="18" charset="0"/>
                            </a:rPr>
                            <m:t>2</m:t>
                          </m:r>
                          <m:r>
                            <a:rPr lang="en-US" altLang="zh-TW" sz="1400" i="1">
                              <a:latin typeface="Cambria Math" panose="02040503050406030204" pitchFamily="18" charset="0"/>
                              <a:ea typeface="Cambria Math" panose="02040503050406030204" pitchFamily="18" charset="0"/>
                            </a:rPr>
                            <m:t>𝜋</m:t>
                          </m:r>
                        </m:num>
                        <m:den>
                          <m:r>
                            <a:rPr lang="en-US" altLang="zh-TW" sz="1400" i="1">
                              <a:latin typeface="Cambria Math" panose="02040503050406030204" pitchFamily="18" charset="0"/>
                              <a:ea typeface="Cambria Math" panose="02040503050406030204" pitchFamily="18" charset="0"/>
                            </a:rPr>
                            <m:t>𝑎</m:t>
                          </m:r>
                        </m:den>
                      </m:f>
                    </m:oMath>
                  </m:oMathPara>
                </a14:m>
                <a:endParaRPr lang="en-TW" sz="1400" dirty="0">
                  <a:latin typeface="Times New Roman" pitchFamily="18" charset="0"/>
                  <a:cs typeface="Times New Roman" pitchFamily="18" charset="0"/>
                </a:endParaRPr>
              </a:p>
            </p:txBody>
          </p:sp>
        </mc:Choice>
        <mc:Fallback xmlns="">
          <p:sp>
            <p:nvSpPr>
              <p:cNvPr id="21" name="TextBox 20">
                <a:extLst>
                  <a:ext uri="{FF2B5EF4-FFF2-40B4-BE49-F238E27FC236}">
                    <a16:creationId xmlns:a16="http://schemas.microsoft.com/office/drawing/2014/main" id="{CF96541A-CA74-78EA-248B-07ACE0A97E1F}"/>
                  </a:ext>
                </a:extLst>
              </p:cNvPr>
              <p:cNvSpPr txBox="1">
                <a:spLocks noRot="1" noChangeAspect="1" noMove="1" noResize="1" noEditPoints="1" noAdjustHandles="1" noChangeArrowheads="1" noChangeShapeType="1" noTextEdit="1"/>
              </p:cNvSpPr>
              <p:nvPr/>
            </p:nvSpPr>
            <p:spPr bwMode="auto">
              <a:xfrm>
                <a:off x="6388863" y="1986166"/>
                <a:ext cx="253916" cy="404726"/>
              </a:xfrm>
              <a:prstGeom prst="rect">
                <a:avLst/>
              </a:prstGeom>
              <a:blipFill>
                <a:blip r:embed="rId17"/>
                <a:stretch>
                  <a:fillRect l="-19048" t="-3030" r="-4762" b="-9091"/>
                </a:stretch>
              </a:blipFill>
              <a:ln w="9525">
                <a:noFill/>
                <a:miter lim="800000"/>
                <a:headEnd/>
                <a:tailEnd/>
              </a:ln>
            </p:spPr>
            <p:txBody>
              <a:bodyPr/>
              <a:lstStyle/>
              <a:p>
                <a:r>
                  <a:rPr lang="en-TW">
                    <a:noFill/>
                  </a:rPr>
                  <a:t> </a:t>
                </a:r>
              </a:p>
            </p:txBody>
          </p:sp>
        </mc:Fallback>
      </mc:AlternateContent>
      <p:cxnSp>
        <p:nvCxnSpPr>
          <p:cNvPr id="25" name="Straight Arrow Connector 24">
            <a:extLst>
              <a:ext uri="{FF2B5EF4-FFF2-40B4-BE49-F238E27FC236}">
                <a16:creationId xmlns:a16="http://schemas.microsoft.com/office/drawing/2014/main" id="{740DCB62-5530-0D48-9AA9-B1DBA9C11339}"/>
              </a:ext>
            </a:extLst>
          </p:cNvPr>
          <p:cNvCxnSpPr>
            <a:cxnSpLocks/>
          </p:cNvCxnSpPr>
          <p:nvPr/>
        </p:nvCxnSpPr>
        <p:spPr>
          <a:xfrm>
            <a:off x="5758990" y="2475326"/>
            <a:ext cx="1837346" cy="8919"/>
          </a:xfrm>
          <a:prstGeom prst="straightConnector1">
            <a:avLst/>
          </a:prstGeom>
          <a:ln w="444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946E9C5-3556-594C-B6BA-5A31C6741D7F}"/>
              </a:ext>
            </a:extLst>
          </p:cNvPr>
          <p:cNvCxnSpPr/>
          <p:nvPr/>
        </p:nvCxnSpPr>
        <p:spPr>
          <a:xfrm>
            <a:off x="5758990" y="2484245"/>
            <a:ext cx="0" cy="1448811"/>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A22F389-4F8C-AF41-36C1-0E6D6A4983CF}"/>
              </a:ext>
            </a:extLst>
          </p:cNvPr>
          <p:cNvCxnSpPr/>
          <p:nvPr/>
        </p:nvCxnSpPr>
        <p:spPr>
          <a:xfrm>
            <a:off x="7596336" y="2484245"/>
            <a:ext cx="0" cy="1448811"/>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677EB386-12F4-C440-BE31-2A1661430EA5}"/>
                  </a:ext>
                </a:extLst>
              </p:cNvPr>
              <p:cNvSpPr txBox="1"/>
              <p:nvPr/>
            </p:nvSpPr>
            <p:spPr bwMode="auto">
              <a:xfrm>
                <a:off x="7353074" y="3920580"/>
                <a:ext cx="434823" cy="367473"/>
              </a:xfrm>
              <a:prstGeom prst="rect">
                <a:avLst/>
              </a:prstGeom>
              <a:solidFill>
                <a:schemeClr val="bg1"/>
              </a:solidFill>
              <a:ln w="9525">
                <a:noFill/>
                <a:miter lim="800000"/>
                <a:headEnd/>
                <a:tailEnd/>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sz="1400" i="1">
                              <a:latin typeface="Cambria Math" panose="02040503050406030204" pitchFamily="18" charset="0"/>
                              <a:ea typeface="Cambria Math" panose="02040503050406030204" pitchFamily="18" charset="0"/>
                            </a:rPr>
                          </m:ctrlPr>
                        </m:fPr>
                        <m:num>
                          <m:r>
                            <a:rPr lang="en-US" altLang="zh-TW" sz="1400" i="1">
                              <a:latin typeface="Cambria Math" panose="02040503050406030204" pitchFamily="18" charset="0"/>
                              <a:ea typeface="Cambria Math" panose="02040503050406030204" pitchFamily="18" charset="0"/>
                            </a:rPr>
                            <m:t>𝜋</m:t>
                          </m:r>
                        </m:num>
                        <m:den>
                          <m:r>
                            <a:rPr lang="en-US" altLang="zh-TW" sz="1400" i="1">
                              <a:latin typeface="Cambria Math" panose="02040503050406030204" pitchFamily="18" charset="0"/>
                              <a:ea typeface="Cambria Math" panose="02040503050406030204" pitchFamily="18" charset="0"/>
                            </a:rPr>
                            <m:t>𝑎</m:t>
                          </m:r>
                        </m:den>
                      </m:f>
                      <m:r>
                        <a:rPr lang="en-US" altLang="zh-TW" sz="1400">
                          <a:latin typeface="Cambria Math" panose="02040503050406030204" pitchFamily="18" charset="0"/>
                          <a:ea typeface="Cambria Math" panose="02040503050406030204" pitchFamily="18" charset="0"/>
                        </a:rPr>
                        <m:t>−</m:t>
                      </m:r>
                      <m:r>
                        <m:rPr>
                          <m:sty m:val="p"/>
                        </m:rPr>
                        <a:rPr lang="el-GR" altLang="zh-TW" sz="1400" i="1">
                          <a:latin typeface="Cambria Math" panose="02040503050406030204" pitchFamily="18" charset="0"/>
                          <a:ea typeface="Cambria Math" panose="02040503050406030204" pitchFamily="18" charset="0"/>
                        </a:rPr>
                        <m:t>δ</m:t>
                      </m:r>
                    </m:oMath>
                  </m:oMathPara>
                </a14:m>
                <a:endParaRPr lang="en-TW" sz="1400" dirty="0">
                  <a:latin typeface="Times New Roman" pitchFamily="18" charset="0"/>
                  <a:cs typeface="Times New Roman" pitchFamily="18" charset="0"/>
                </a:endParaRPr>
              </a:p>
            </p:txBody>
          </p:sp>
        </mc:Choice>
        <mc:Fallback xmlns="">
          <p:sp>
            <p:nvSpPr>
              <p:cNvPr id="32" name="TextBox 31">
                <a:extLst>
                  <a:ext uri="{FF2B5EF4-FFF2-40B4-BE49-F238E27FC236}">
                    <a16:creationId xmlns:a16="http://schemas.microsoft.com/office/drawing/2014/main" id="{677EB386-12F4-C440-BE31-2A1661430EA5}"/>
                  </a:ext>
                </a:extLst>
              </p:cNvPr>
              <p:cNvSpPr txBox="1">
                <a:spLocks noRot="1" noChangeAspect="1" noMove="1" noResize="1" noEditPoints="1" noAdjustHandles="1" noChangeArrowheads="1" noChangeShapeType="1" noTextEdit="1"/>
              </p:cNvSpPr>
              <p:nvPr/>
            </p:nvSpPr>
            <p:spPr bwMode="auto">
              <a:xfrm>
                <a:off x="7353074" y="3920580"/>
                <a:ext cx="434823" cy="367473"/>
              </a:xfrm>
              <a:prstGeom prst="rect">
                <a:avLst/>
              </a:prstGeom>
              <a:blipFill>
                <a:blip r:embed="rId18"/>
                <a:stretch>
                  <a:fillRect l="-5556" r="-11111" b="-10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F92A4A8B-A916-58E2-30DD-72AEEF53B815}"/>
                  </a:ext>
                </a:extLst>
              </p:cNvPr>
              <p:cNvSpPr txBox="1"/>
              <p:nvPr/>
            </p:nvSpPr>
            <p:spPr bwMode="auto">
              <a:xfrm>
                <a:off x="5367795" y="3920580"/>
                <a:ext cx="434823" cy="367473"/>
              </a:xfrm>
              <a:prstGeom prst="rect">
                <a:avLst/>
              </a:prstGeom>
              <a:solidFill>
                <a:schemeClr val="bg1"/>
              </a:solidFill>
              <a:ln w="9525">
                <a:noFill/>
                <a:miter lim="800000"/>
                <a:headEnd/>
                <a:tailEnd/>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sz="1400" i="1">
                              <a:latin typeface="Cambria Math" panose="02040503050406030204" pitchFamily="18" charset="0"/>
                              <a:ea typeface="Cambria Math" panose="02040503050406030204" pitchFamily="18" charset="0"/>
                            </a:rPr>
                          </m:ctrlPr>
                        </m:fPr>
                        <m:num>
                          <m:r>
                            <a:rPr lang="en-US" altLang="zh-TW" sz="1400" i="1">
                              <a:latin typeface="Cambria Math" panose="02040503050406030204" pitchFamily="18" charset="0"/>
                              <a:ea typeface="Cambria Math" panose="02040503050406030204" pitchFamily="18" charset="0"/>
                            </a:rPr>
                            <m:t>𝜋</m:t>
                          </m:r>
                        </m:num>
                        <m:den>
                          <m:r>
                            <a:rPr lang="en-US" altLang="zh-TW" sz="1400" i="1">
                              <a:latin typeface="Cambria Math" panose="02040503050406030204" pitchFamily="18" charset="0"/>
                              <a:ea typeface="Cambria Math" panose="02040503050406030204" pitchFamily="18" charset="0"/>
                            </a:rPr>
                            <m:t>𝑎</m:t>
                          </m:r>
                        </m:den>
                      </m:f>
                      <m:r>
                        <a:rPr lang="en-US" altLang="zh-TW" sz="1400">
                          <a:latin typeface="Cambria Math" panose="02040503050406030204" pitchFamily="18" charset="0"/>
                          <a:ea typeface="Cambria Math" panose="02040503050406030204" pitchFamily="18" charset="0"/>
                        </a:rPr>
                        <m:t>−</m:t>
                      </m:r>
                      <m:r>
                        <m:rPr>
                          <m:sty m:val="p"/>
                        </m:rPr>
                        <a:rPr lang="el-GR" altLang="zh-TW" sz="1400" i="1">
                          <a:latin typeface="Cambria Math" panose="02040503050406030204" pitchFamily="18" charset="0"/>
                          <a:ea typeface="Cambria Math" panose="02040503050406030204" pitchFamily="18" charset="0"/>
                        </a:rPr>
                        <m:t>δ</m:t>
                      </m:r>
                    </m:oMath>
                  </m:oMathPara>
                </a14:m>
                <a:endParaRPr lang="en-TW" sz="1400" dirty="0">
                  <a:latin typeface="Times New Roman" pitchFamily="18" charset="0"/>
                  <a:cs typeface="Times New Roman" pitchFamily="18" charset="0"/>
                </a:endParaRPr>
              </a:p>
            </p:txBody>
          </p:sp>
        </mc:Choice>
        <mc:Fallback xmlns="">
          <p:sp>
            <p:nvSpPr>
              <p:cNvPr id="33" name="TextBox 32">
                <a:extLst>
                  <a:ext uri="{FF2B5EF4-FFF2-40B4-BE49-F238E27FC236}">
                    <a16:creationId xmlns:a16="http://schemas.microsoft.com/office/drawing/2014/main" id="{F92A4A8B-A916-58E2-30DD-72AEEF53B815}"/>
                  </a:ext>
                </a:extLst>
              </p:cNvPr>
              <p:cNvSpPr txBox="1">
                <a:spLocks noRot="1" noChangeAspect="1" noMove="1" noResize="1" noEditPoints="1" noAdjustHandles="1" noChangeArrowheads="1" noChangeShapeType="1" noTextEdit="1"/>
              </p:cNvSpPr>
              <p:nvPr/>
            </p:nvSpPr>
            <p:spPr bwMode="auto">
              <a:xfrm>
                <a:off x="5367795" y="3920580"/>
                <a:ext cx="434823" cy="367473"/>
              </a:xfrm>
              <a:prstGeom prst="rect">
                <a:avLst/>
              </a:prstGeom>
              <a:blipFill>
                <a:blip r:embed="rId19"/>
                <a:stretch>
                  <a:fillRect l="-8571" r="-14286" b="-10000"/>
                </a:stretch>
              </a:blipFill>
              <a:ln w="9525">
                <a:noFill/>
                <a:miter lim="800000"/>
                <a:headEnd/>
                <a:tailEnd/>
              </a:ln>
            </p:spPr>
            <p:txBody>
              <a:bodyPr/>
              <a:lstStyle/>
              <a:p>
                <a:r>
                  <a:rPr lang="en-TW">
                    <a:noFill/>
                  </a:rPr>
                  <a:t> </a:t>
                </a:r>
              </a:p>
            </p:txBody>
          </p:sp>
        </mc:Fallback>
      </mc:AlternateContent>
      <p:sp>
        <p:nvSpPr>
          <p:cNvPr id="2" name="TextBox 1">
            <a:extLst>
              <a:ext uri="{FF2B5EF4-FFF2-40B4-BE49-F238E27FC236}">
                <a16:creationId xmlns:a16="http://schemas.microsoft.com/office/drawing/2014/main" id="{674E3578-A1F2-2242-A1E4-78E90251C98B}"/>
              </a:ext>
            </a:extLst>
          </p:cNvPr>
          <p:cNvSpPr txBox="1"/>
          <p:nvPr/>
        </p:nvSpPr>
        <p:spPr bwMode="auto">
          <a:xfrm>
            <a:off x="6012160" y="727785"/>
            <a:ext cx="2736302"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詳細計算能帶的形狀</a:t>
            </a:r>
            <a:r>
              <a:rPr lang="en-US" dirty="0">
                <a:latin typeface="Times New Roman" pitchFamily="18" charset="0"/>
                <a:cs typeface="Times New Roman" pitchFamily="18" charset="0"/>
              </a:rPr>
              <a:t>！</a:t>
            </a:r>
          </a:p>
        </p:txBody>
      </p:sp>
      <p:sp>
        <p:nvSpPr>
          <p:cNvPr id="3" name="TextBox 2">
            <a:extLst>
              <a:ext uri="{FF2B5EF4-FFF2-40B4-BE49-F238E27FC236}">
                <a16:creationId xmlns:a16="http://schemas.microsoft.com/office/drawing/2014/main" id="{E53F1AC6-7903-5DF9-1F16-77B7F5BAF522}"/>
              </a:ext>
            </a:extLst>
          </p:cNvPr>
          <p:cNvSpPr txBox="1"/>
          <p:nvPr/>
        </p:nvSpPr>
        <p:spPr bwMode="auto">
          <a:xfrm>
            <a:off x="7318901" y="283516"/>
            <a:ext cx="1200702"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補充教材</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1466426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FEA5FAA-56BA-4FFA-E547-77477F4E4DFB}"/>
                  </a:ext>
                </a:extLst>
              </p:cNvPr>
              <p:cNvSpPr txBox="1"/>
              <p:nvPr/>
            </p:nvSpPr>
            <p:spPr bwMode="auto">
              <a:xfrm>
                <a:off x="837161" y="117345"/>
                <a:ext cx="3596818" cy="1151405"/>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TW" i="1" smtClean="0">
                              <a:latin typeface="Cambria Math" panose="02040503050406030204" pitchFamily="18" charset="0"/>
                              <a:cs typeface="Times New Roman" pitchFamily="18" charset="0"/>
                            </a:rPr>
                          </m:ctrlPr>
                        </m:dPr>
                        <m:e>
                          <m:m>
                            <m:mPr>
                              <m:mcs>
                                <m:mc>
                                  <m:mcPr>
                                    <m:count m:val="2"/>
                                    <m:mcJc m:val="center"/>
                                  </m:mcPr>
                                </m:mc>
                              </m:mcs>
                              <m:ctrlPr>
                                <a:rPr lang="en-TW" i="1" smtClean="0">
                                  <a:latin typeface="Cambria Math" panose="02040503050406030204" pitchFamily="18" charset="0"/>
                                  <a:cs typeface="Times New Roman" pitchFamily="18" charset="0"/>
                                </a:rPr>
                              </m:ctrlPr>
                            </m:mPr>
                            <m:mr>
                              <m:e>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ℏ</m:t>
                                        </m:r>
                                      </m:e>
                                      <m:sup>
                                        <m:r>
                                          <a:rPr lang="en-US" altLang="zh-TW" i="1">
                                            <a:latin typeface="Cambria Math" panose="02040503050406030204" pitchFamily="18" charset="0"/>
                                          </a:rPr>
                                          <m:t>2</m:t>
                                        </m:r>
                                      </m:sup>
                                    </m:sSup>
                                    <m:r>
                                      <a:rPr lang="en-US" altLang="zh-TW" i="1">
                                        <a:latin typeface="Cambria Math" panose="02040503050406030204" pitchFamily="18" charset="0"/>
                                        <a:ea typeface="Cambria Math" panose="02040503050406030204" pitchFamily="18" charset="0"/>
                                      </a:rPr>
                                      <m:t>𝜋𝛿</m:t>
                                    </m:r>
                                  </m:num>
                                  <m:den>
                                    <m:r>
                                      <a:rPr lang="en-US" altLang="zh-TW" i="1">
                                        <a:latin typeface="Cambria Math" panose="02040503050406030204" pitchFamily="18" charset="0"/>
                                      </a:rPr>
                                      <m:t>𝑚𝑎</m:t>
                                    </m:r>
                                  </m:den>
                                </m:f>
                              </m:e>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e>
                              <m:e>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ℏ</m:t>
                                        </m:r>
                                      </m:e>
                                      <m:sup>
                                        <m:r>
                                          <a:rPr lang="en-US" altLang="zh-TW" i="1">
                                            <a:latin typeface="Cambria Math" panose="02040503050406030204" pitchFamily="18" charset="0"/>
                                          </a:rPr>
                                          <m:t>2</m:t>
                                        </m:r>
                                      </m:sup>
                                    </m:sSup>
                                    <m:r>
                                      <a:rPr lang="en-US" altLang="zh-TW" i="1">
                                        <a:latin typeface="Cambria Math" panose="02040503050406030204" pitchFamily="18" charset="0"/>
                                        <a:ea typeface="Cambria Math" panose="02040503050406030204" pitchFamily="18" charset="0"/>
                                      </a:rPr>
                                      <m:t>𝜋𝛿</m:t>
                                    </m:r>
                                  </m:num>
                                  <m:den>
                                    <m:r>
                                      <a:rPr lang="en-US" altLang="zh-TW" i="1">
                                        <a:latin typeface="Cambria Math" panose="02040503050406030204" pitchFamily="18" charset="0"/>
                                      </a:rPr>
                                      <m:t>𝑚𝑎</m:t>
                                    </m:r>
                                  </m:den>
                                </m:f>
                              </m:e>
                            </m:mr>
                          </m:m>
                        </m:e>
                      </m:d>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r>
                        <a:rPr lang="en-US" b="0" i="1" smtClean="0">
                          <a:latin typeface="Cambria Math" panose="02040503050406030204" pitchFamily="18" charset="0"/>
                          <a:cs typeface="Times New Roman"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oMath>
                  </m:oMathPara>
                </a14:m>
                <a:endParaRPr lang="en-TW" dirty="0">
                  <a:latin typeface="Times New Roman" pitchFamily="18" charset="0"/>
                  <a:cs typeface="Times New Roman" pitchFamily="18" charset="0"/>
                </a:endParaRPr>
              </a:p>
            </p:txBody>
          </p:sp>
        </mc:Choice>
        <mc:Fallback xmlns="">
          <p:sp>
            <p:nvSpPr>
              <p:cNvPr id="2" name="TextBox 1">
                <a:extLst>
                  <a:ext uri="{FF2B5EF4-FFF2-40B4-BE49-F238E27FC236}">
                    <a16:creationId xmlns:a16="http://schemas.microsoft.com/office/drawing/2014/main" id="{CFEA5FAA-56BA-4FFA-E547-77477F4E4DFB}"/>
                  </a:ext>
                </a:extLst>
              </p:cNvPr>
              <p:cNvSpPr txBox="1">
                <a:spLocks noRot="1" noChangeAspect="1" noMove="1" noResize="1" noEditPoints="1" noAdjustHandles="1" noChangeArrowheads="1" noChangeShapeType="1" noTextEdit="1"/>
              </p:cNvSpPr>
              <p:nvPr/>
            </p:nvSpPr>
            <p:spPr bwMode="auto">
              <a:xfrm>
                <a:off x="837161" y="117345"/>
                <a:ext cx="3596818" cy="1151405"/>
              </a:xfrm>
              <a:prstGeom prst="rect">
                <a:avLst/>
              </a:prstGeom>
              <a:blipFill>
                <a:blip r:embed="rId2"/>
                <a:stretch>
                  <a:fillRect b="-4396"/>
                </a:stretch>
              </a:blipFill>
              <a:ln w="9525">
                <a:noFill/>
                <a:miter lim="800000"/>
                <a:headEnd/>
                <a:tailEnd/>
              </a:ln>
            </p:spPr>
            <p:txBody>
              <a:bodyPr/>
              <a:lstStyle/>
              <a:p>
                <a:r>
                  <a:rPr lang="en-TW">
                    <a:noFill/>
                  </a:rPr>
                  <a:t> </a:t>
                </a:r>
              </a:p>
            </p:txBody>
          </p:sp>
        </mc:Fallback>
      </mc:AlternateContent>
      <p:pic>
        <p:nvPicPr>
          <p:cNvPr id="3" name="Picture 2">
            <a:extLst>
              <a:ext uri="{FF2B5EF4-FFF2-40B4-BE49-F238E27FC236}">
                <a16:creationId xmlns:a16="http://schemas.microsoft.com/office/drawing/2014/main" id="{00BFF086-A8E4-D9FF-BE12-EDAC5C65599A}"/>
              </a:ext>
            </a:extLst>
          </p:cNvPr>
          <p:cNvPicPr>
            <a:picLocks noChangeAspect="1"/>
          </p:cNvPicPr>
          <p:nvPr/>
        </p:nvPicPr>
        <p:blipFill>
          <a:blip r:embed="rId3"/>
          <a:stretch>
            <a:fillRect/>
          </a:stretch>
        </p:blipFill>
        <p:spPr>
          <a:xfrm>
            <a:off x="5796136" y="332656"/>
            <a:ext cx="3245358" cy="2839687"/>
          </a:xfrm>
          <a:prstGeom prst="rect">
            <a:avLst/>
          </a:prstGeom>
        </p:spPr>
      </p:pic>
      <p:sp>
        <p:nvSpPr>
          <p:cNvPr id="4" name="TextBox 3">
            <a:extLst>
              <a:ext uri="{FF2B5EF4-FFF2-40B4-BE49-F238E27FC236}">
                <a16:creationId xmlns:a16="http://schemas.microsoft.com/office/drawing/2014/main" id="{0C65C4E1-5B09-0579-B73E-4DBEA66141A8}"/>
              </a:ext>
            </a:extLst>
          </p:cNvPr>
          <p:cNvSpPr txBox="1"/>
          <p:nvPr/>
        </p:nvSpPr>
        <p:spPr bwMode="auto">
          <a:xfrm>
            <a:off x="724842" y="1341116"/>
            <a:ext cx="504056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這個矩陣經常出現，值得以簡化的代號求解：</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C764D61-D3B2-8CD7-FEB3-72343C7BD410}"/>
                  </a:ext>
                </a:extLst>
              </p:cNvPr>
              <p:cNvSpPr txBox="1"/>
              <p:nvPr/>
            </p:nvSpPr>
            <p:spPr bwMode="auto">
              <a:xfrm>
                <a:off x="879079" y="1749435"/>
                <a:ext cx="2477793" cy="513026"/>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TW" i="1" smtClean="0">
                              <a:latin typeface="Cambria Math" panose="02040503050406030204" pitchFamily="18" charset="0"/>
                              <a:cs typeface="Times New Roman" pitchFamily="18" charset="0"/>
                            </a:rPr>
                          </m:ctrlPr>
                        </m:dPr>
                        <m:e>
                          <m:m>
                            <m:mPr>
                              <m:mcs>
                                <m:mc>
                                  <m:mcPr>
                                    <m:count m:val="2"/>
                                    <m:mcJc m:val="center"/>
                                  </m:mcPr>
                                </m:mc>
                              </m:mcs>
                              <m:ctrlPr>
                                <a:rPr lang="en-TW" i="1" smtClean="0">
                                  <a:latin typeface="Cambria Math" panose="02040503050406030204" pitchFamily="18" charset="0"/>
                                  <a:cs typeface="Times New Roman" pitchFamily="18" charset="0"/>
                                </a:rPr>
                              </m:ctrlPr>
                            </m:mPr>
                            <m:mr>
                              <m:e>
                                <m:r>
                                  <m:rPr>
                                    <m:sty m:val="p"/>
                                    <m:brk m:alnAt="7"/>
                                  </m:rPr>
                                  <a:rPr lang="el-GR" i="1" smtClean="0">
                                    <a:latin typeface="Cambria Math" panose="02040503050406030204" pitchFamily="18" charset="0"/>
                                    <a:ea typeface="Cambria Math" panose="02040503050406030204" pitchFamily="18" charset="0"/>
                                    <a:cs typeface="Times New Roman" pitchFamily="18" charset="0"/>
                                  </a:rPr>
                                  <m:t>Δ</m:t>
                                </m:r>
                              </m:e>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e>
                              <m:e>
                                <m:r>
                                  <a:rPr lang="en-US" altLang="zh-TW" b="0" i="1" smtClean="0">
                                    <a:latin typeface="Cambria Math" panose="02040503050406030204" pitchFamily="18" charset="0"/>
                                  </a:rPr>
                                  <m:t>−</m:t>
                                </m:r>
                                <m:r>
                                  <m:rPr>
                                    <m:sty m:val="p"/>
                                  </m:rPr>
                                  <a:rPr lang="el-GR" altLang="zh-TW" i="1" smtClean="0">
                                    <a:latin typeface="Cambria Math" panose="02040503050406030204" pitchFamily="18" charset="0"/>
                                    <a:ea typeface="Cambria Math" panose="02040503050406030204" pitchFamily="18" charset="0"/>
                                  </a:rPr>
                                  <m:t>Δ</m:t>
                                </m:r>
                              </m:e>
                            </m:mr>
                          </m:m>
                        </m:e>
                      </m:d>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r>
                        <a:rPr lang="en-US"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rPr>
                        <m:t>𝑐</m:t>
                      </m:r>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oMath>
                  </m:oMathPara>
                </a14:m>
                <a:endParaRPr lang="en-TW" dirty="0">
                  <a:latin typeface="Times New Roman" pitchFamily="18" charset="0"/>
                  <a:cs typeface="Times New Roman" pitchFamily="18" charset="0"/>
                </a:endParaRPr>
              </a:p>
            </p:txBody>
          </p:sp>
        </mc:Choice>
        <mc:Fallback xmlns="">
          <p:sp>
            <p:nvSpPr>
              <p:cNvPr id="5" name="TextBox 4">
                <a:extLst>
                  <a:ext uri="{FF2B5EF4-FFF2-40B4-BE49-F238E27FC236}">
                    <a16:creationId xmlns:a16="http://schemas.microsoft.com/office/drawing/2014/main" id="{FC764D61-D3B2-8CD7-FEB3-72343C7BD410}"/>
                  </a:ext>
                </a:extLst>
              </p:cNvPr>
              <p:cNvSpPr txBox="1">
                <a:spLocks noRot="1" noChangeAspect="1" noMove="1" noResize="1" noEditPoints="1" noAdjustHandles="1" noChangeArrowheads="1" noChangeShapeType="1" noTextEdit="1"/>
              </p:cNvSpPr>
              <p:nvPr/>
            </p:nvSpPr>
            <p:spPr bwMode="auto">
              <a:xfrm>
                <a:off x="879079" y="1749435"/>
                <a:ext cx="2477793" cy="513026"/>
              </a:xfrm>
              <a:prstGeom prst="rect">
                <a:avLst/>
              </a:prstGeom>
              <a:blipFill>
                <a:blip r:embed="rId4"/>
                <a:stretch>
                  <a:fillRect t="-2381" b="-714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5833D78-9D3C-FB94-E385-F6FE4C17B20A}"/>
                  </a:ext>
                </a:extLst>
              </p:cNvPr>
              <p:cNvSpPr txBox="1"/>
              <p:nvPr/>
            </p:nvSpPr>
            <p:spPr bwMode="auto">
              <a:xfrm>
                <a:off x="4101623" y="1681885"/>
                <a:ext cx="1252803" cy="648126"/>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l-GR" altLang="zh-TW" i="1" smtClean="0">
                          <a:latin typeface="Cambria Math" panose="02040503050406030204" pitchFamily="18" charset="0"/>
                          <a:ea typeface="Cambria Math" panose="02040503050406030204" pitchFamily="18" charset="0"/>
                        </a:rPr>
                        <m:t>Δ</m:t>
                      </m:r>
                      <m:r>
                        <a:rPr lang="el-GR" altLang="zh-TW" i="1" smtClean="0">
                          <a:latin typeface="Cambria Math" panose="02040503050406030204" pitchFamily="18" charset="0"/>
                          <a:ea typeface="Cambria Math" panose="02040503050406030204" pitchFamily="18" charset="0"/>
                        </a:rPr>
                        <m:t>≡</m:t>
                      </m:r>
                      <m:f>
                        <m:fPr>
                          <m:ctrlPr>
                            <a:rPr lang="en-US" altLang="zh-TW" i="1" smtClean="0">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ℏ</m:t>
                              </m:r>
                            </m:e>
                            <m:sup>
                              <m:r>
                                <a:rPr lang="en-US" altLang="zh-TW" i="1">
                                  <a:latin typeface="Cambria Math" panose="02040503050406030204" pitchFamily="18" charset="0"/>
                                </a:rPr>
                                <m:t>2</m:t>
                              </m:r>
                            </m:sup>
                          </m:sSup>
                          <m:r>
                            <a:rPr lang="en-US" altLang="zh-TW" i="1">
                              <a:latin typeface="Cambria Math" panose="02040503050406030204" pitchFamily="18" charset="0"/>
                              <a:ea typeface="Cambria Math" panose="02040503050406030204" pitchFamily="18" charset="0"/>
                            </a:rPr>
                            <m:t>𝜋𝛿</m:t>
                          </m:r>
                        </m:num>
                        <m:den>
                          <m:r>
                            <a:rPr lang="en-US" altLang="zh-TW" i="1">
                              <a:latin typeface="Cambria Math" panose="02040503050406030204" pitchFamily="18" charset="0"/>
                            </a:rPr>
                            <m:t>𝑚𝑎</m:t>
                          </m:r>
                        </m:den>
                      </m:f>
                    </m:oMath>
                  </m:oMathPara>
                </a14:m>
                <a:endParaRPr lang="en-TW" dirty="0"/>
              </a:p>
            </p:txBody>
          </p:sp>
        </mc:Choice>
        <mc:Fallback xmlns="">
          <p:sp>
            <p:nvSpPr>
              <p:cNvPr id="7" name="TextBox 6">
                <a:extLst>
                  <a:ext uri="{FF2B5EF4-FFF2-40B4-BE49-F238E27FC236}">
                    <a16:creationId xmlns:a16="http://schemas.microsoft.com/office/drawing/2014/main" id="{E5833D78-9D3C-FB94-E385-F6FE4C17B20A}"/>
                  </a:ext>
                </a:extLst>
              </p:cNvPr>
              <p:cNvSpPr txBox="1">
                <a:spLocks noRot="1" noChangeAspect="1" noMove="1" noResize="1" noEditPoints="1" noAdjustHandles="1" noChangeArrowheads="1" noChangeShapeType="1" noTextEdit="1"/>
              </p:cNvSpPr>
              <p:nvPr/>
            </p:nvSpPr>
            <p:spPr bwMode="auto">
              <a:xfrm>
                <a:off x="4101623" y="1681885"/>
                <a:ext cx="1252803" cy="648126"/>
              </a:xfrm>
              <a:prstGeom prst="rect">
                <a:avLst/>
              </a:prstGeom>
              <a:blipFill>
                <a:blip r:embed="rId5"/>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矩形 6">
                <a:extLst>
                  <a:ext uri="{FF2B5EF4-FFF2-40B4-BE49-F238E27FC236}">
                    <a16:creationId xmlns:a16="http://schemas.microsoft.com/office/drawing/2014/main" id="{119A7463-ECF9-699F-D4F5-20F28C8DEFA2}"/>
                  </a:ext>
                </a:extLst>
              </p:cNvPr>
              <p:cNvSpPr/>
              <p:nvPr/>
            </p:nvSpPr>
            <p:spPr>
              <a:xfrm>
                <a:off x="858626" y="2835664"/>
                <a:ext cx="2284728" cy="605359"/>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b="0" i="1" smtClean="0">
                              <a:latin typeface="Cambria Math" panose="02040503050406030204" pitchFamily="18" charset="0"/>
                              <a:ea typeface="Cambria Math"/>
                            </a:rPr>
                          </m:ctrlPr>
                        </m:dPr>
                        <m:e>
                          <m:m>
                            <m:mPr>
                              <m:mcs>
                                <m:mc>
                                  <m:mcPr>
                                    <m:count m:val="2"/>
                                    <m:mcJc m:val="center"/>
                                  </m:mcPr>
                                </m:mc>
                              </m:mcs>
                              <m:ctrlPr>
                                <a:rPr lang="en-US" altLang="zh-TW" i="1">
                                  <a:latin typeface="Cambria Math" panose="02040503050406030204" pitchFamily="18" charset="0"/>
                                </a:rPr>
                              </m:ctrlPr>
                            </m:mPr>
                            <m:mr>
                              <m:e>
                                <m:r>
                                  <m:rPr>
                                    <m:sty m:val="p"/>
                                    <m:brk m:alnAt="7"/>
                                  </m:rPr>
                                  <a:rPr lang="el-GR" i="1">
                                    <a:latin typeface="Cambria Math" panose="02040503050406030204" pitchFamily="18" charset="0"/>
                                    <a:ea typeface="Cambria Math" panose="02040503050406030204" pitchFamily="18" charset="0"/>
                                    <a:cs typeface="Times New Roman" pitchFamily="18" charset="0"/>
                                  </a:rPr>
                                  <m:t>Δ</m:t>
                                </m:r>
                                <m:r>
                                  <a:rPr lang="en-US" altLang="zh-TW" i="1">
                                    <a:latin typeface="Cambria Math" panose="02040503050406030204" pitchFamily="18" charset="0"/>
                                  </a:rPr>
                                  <m:t>−</m:t>
                                </m:r>
                                <m:r>
                                  <a:rPr lang="en-US" altLang="zh-TW" i="1">
                                    <a:latin typeface="Cambria Math" panose="02040503050406030204" pitchFamily="18" charset="0"/>
                                  </a:rPr>
                                  <m:t>𝑐</m:t>
                                </m:r>
                              </m:e>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e>
                              <m:e>
                                <m:r>
                                  <a:rPr lang="en-US" altLang="zh-TW" b="0" i="1" smtClean="0">
                                    <a:latin typeface="Cambria Math" panose="02040503050406030204" pitchFamily="18" charset="0"/>
                                    <a:ea typeface="Cambria Math" panose="02040503050406030204" pitchFamily="18" charset="0"/>
                                  </a:rPr>
                                  <m:t>−</m:t>
                                </m:r>
                                <m:r>
                                  <m:rPr>
                                    <m:sty m:val="p"/>
                                    <m:brk m:alnAt="7"/>
                                  </m:rPr>
                                  <a:rPr lang="el-GR" i="1">
                                    <a:latin typeface="Cambria Math" panose="02040503050406030204" pitchFamily="18" charset="0"/>
                                    <a:ea typeface="Cambria Math" panose="02040503050406030204" pitchFamily="18" charset="0"/>
                                    <a:cs typeface="Times New Roman" pitchFamily="18" charset="0"/>
                                  </a:rPr>
                                  <m:t>Δ</m:t>
                                </m:r>
                                <m:r>
                                  <a:rPr lang="en-US" altLang="zh-TW" i="1">
                                    <a:latin typeface="Cambria Math" panose="02040503050406030204" pitchFamily="18" charset="0"/>
                                  </a:rPr>
                                  <m:t>−</m:t>
                                </m:r>
                                <m:r>
                                  <a:rPr lang="en-US" altLang="zh-TW" i="1">
                                    <a:latin typeface="Cambria Math" panose="02040503050406030204" pitchFamily="18" charset="0"/>
                                  </a:rPr>
                                  <m:t>𝑐</m:t>
                                </m:r>
                              </m:e>
                            </m:mr>
                          </m:m>
                        </m:e>
                      </m:d>
                      <m:r>
                        <a:rPr lang="en-US" altLang="zh-TW" b="0" i="1" smtClean="0">
                          <a:latin typeface="Cambria Math" panose="02040503050406030204" pitchFamily="18" charset="0"/>
                          <a:ea typeface="Cambria Math"/>
                        </a:rPr>
                        <m:t>=0</m:t>
                      </m:r>
                    </m:oMath>
                  </m:oMathPara>
                </a14:m>
                <a:endParaRPr lang="zh-TW" altLang="en-US" sz="1800" dirty="0"/>
              </a:p>
            </p:txBody>
          </p:sp>
        </mc:Choice>
        <mc:Fallback xmlns="">
          <p:sp>
            <p:nvSpPr>
              <p:cNvPr id="8" name="矩形 6">
                <a:extLst>
                  <a:ext uri="{FF2B5EF4-FFF2-40B4-BE49-F238E27FC236}">
                    <a16:creationId xmlns:a16="http://schemas.microsoft.com/office/drawing/2014/main" id="{119A7463-ECF9-699F-D4F5-20F28C8DEFA2}"/>
                  </a:ext>
                </a:extLst>
              </p:cNvPr>
              <p:cNvSpPr>
                <a:spLocks noRot="1" noChangeAspect="1" noMove="1" noResize="1" noEditPoints="1" noAdjustHandles="1" noChangeArrowheads="1" noChangeShapeType="1" noTextEdit="1"/>
              </p:cNvSpPr>
              <p:nvPr/>
            </p:nvSpPr>
            <p:spPr>
              <a:xfrm>
                <a:off x="858626" y="2835664"/>
                <a:ext cx="2284728" cy="605359"/>
              </a:xfrm>
              <a:prstGeom prst="rect">
                <a:avLst/>
              </a:prstGeom>
              <a:blipFill>
                <a:blip r:embed="rId6"/>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9CF13FE-BDF6-B559-1B65-B565D80BB367}"/>
                  </a:ext>
                </a:extLst>
              </p:cNvPr>
              <p:cNvSpPr txBox="1"/>
              <p:nvPr/>
            </p:nvSpPr>
            <p:spPr bwMode="auto">
              <a:xfrm>
                <a:off x="847272" y="2293514"/>
                <a:ext cx="3459813" cy="553485"/>
              </a:xfrm>
              <a:prstGeom prst="rect">
                <a:avLst/>
              </a:prstGeom>
              <a:noFill/>
              <a:ln w="9525">
                <a:noFill/>
                <a:miter lim="800000"/>
                <a:headEnd/>
                <a:tailEnd/>
              </a:ln>
            </p:spPr>
            <p:txBody>
              <a:bodyPr wrap="square">
                <a:spAutoFit/>
              </a:bodyPr>
              <a:lstStyle/>
              <a:p>
                <a:r>
                  <a:rPr lang="zh-TW" altLang="en-US" b="0" dirty="0">
                    <a:latin typeface="+mj-ea"/>
                    <a:ea typeface="+mj-ea"/>
                  </a:rPr>
                  <a:t>設本徵值為</a:t>
                </a:r>
                <a14:m>
                  <m:oMath xmlns:m="http://schemas.openxmlformats.org/officeDocument/2006/math">
                    <m:r>
                      <a:rPr lang="en-US" altLang="zh-TW" b="0" i="1" smtClean="0">
                        <a:latin typeface="Cambria Math" panose="02040503050406030204" pitchFamily="18" charset="0"/>
                        <a:ea typeface="Cambria Math"/>
                      </a:rPr>
                      <m:t>𝑐</m:t>
                    </m:r>
                  </m:oMath>
                </a14:m>
                <a:r>
                  <a:rPr lang="en-TW" dirty="0">
                    <a:latin typeface="Times New Roman" pitchFamily="18" charset="0"/>
                    <a:cs typeface="Times New Roman" pitchFamily="18" charset="0"/>
                  </a:rPr>
                  <a:t>，本徵態：</a:t>
                </a:r>
                <a14:m>
                  <m:oMath xmlns:m="http://schemas.openxmlformats.org/officeDocument/2006/math">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oMath>
                </a14:m>
                <a:r>
                  <a:rPr lang="en-TW" dirty="0"/>
                  <a:t>：</a:t>
                </a:r>
              </a:p>
            </p:txBody>
          </p:sp>
        </mc:Choice>
        <mc:Fallback xmlns="">
          <p:sp>
            <p:nvSpPr>
              <p:cNvPr id="10" name="TextBox 9">
                <a:extLst>
                  <a:ext uri="{FF2B5EF4-FFF2-40B4-BE49-F238E27FC236}">
                    <a16:creationId xmlns:a16="http://schemas.microsoft.com/office/drawing/2014/main" id="{29CF13FE-BDF6-B559-1B65-B565D80BB367}"/>
                  </a:ext>
                </a:extLst>
              </p:cNvPr>
              <p:cNvSpPr txBox="1">
                <a:spLocks noRot="1" noChangeAspect="1" noMove="1" noResize="1" noEditPoints="1" noAdjustHandles="1" noChangeArrowheads="1" noChangeShapeType="1" noTextEdit="1"/>
              </p:cNvSpPr>
              <p:nvPr/>
            </p:nvSpPr>
            <p:spPr bwMode="auto">
              <a:xfrm>
                <a:off x="847272" y="2293514"/>
                <a:ext cx="3459813" cy="553485"/>
              </a:xfrm>
              <a:prstGeom prst="rect">
                <a:avLst/>
              </a:prstGeom>
              <a:blipFill>
                <a:blip r:embed="rId7"/>
                <a:stretch>
                  <a:fillRect l="-146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矩形 6">
                <a:extLst>
                  <a:ext uri="{FF2B5EF4-FFF2-40B4-BE49-F238E27FC236}">
                    <a16:creationId xmlns:a16="http://schemas.microsoft.com/office/drawing/2014/main" id="{3967412A-85BE-1080-1630-876F11DC33CF}"/>
                  </a:ext>
                </a:extLst>
              </p:cNvPr>
              <p:cNvSpPr/>
              <p:nvPr/>
            </p:nvSpPr>
            <p:spPr>
              <a:xfrm>
                <a:off x="3527192" y="2957742"/>
                <a:ext cx="1559786" cy="372538"/>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r>
                            <a:rPr lang="en-US" altLang="zh-TW" b="0" i="1" smtClean="0">
                              <a:latin typeface="Cambria Math" panose="02040503050406030204" pitchFamily="18" charset="0"/>
                            </a:rPr>
                            <m:t>𝑐</m:t>
                          </m:r>
                        </m:e>
                        <m:sup>
                          <m:r>
                            <a:rPr lang="en-US" altLang="zh-TW" b="0" i="1" smtClean="0">
                              <a:latin typeface="Cambria Math" panose="02040503050406030204" pitchFamily="18" charset="0"/>
                            </a:rPr>
                            <m:t>2</m:t>
                          </m:r>
                        </m:sup>
                      </m:sSup>
                      <m:r>
                        <a:rPr lang="en-US" altLang="zh-TW" b="0" i="1" smtClean="0">
                          <a:latin typeface="Cambria Math" panose="02040503050406030204" pitchFamily="18" charset="0"/>
                          <a:ea typeface="Cambria Math"/>
                        </a:rPr>
                        <m:t>=</m:t>
                      </m:r>
                      <m:sSup>
                        <m:sSupPr>
                          <m:ctrlPr>
                            <a:rPr lang="en-US" altLang="zh-TW" b="0" i="1" smtClean="0">
                              <a:latin typeface="Cambria Math" panose="02040503050406030204" pitchFamily="18" charset="0"/>
                              <a:ea typeface="Cambria Math"/>
                            </a:rPr>
                          </m:ctrlPr>
                        </m:sSupPr>
                        <m:e>
                          <m:r>
                            <a:rPr lang="en-US" altLang="zh-TW" b="0" i="1" smtClean="0">
                              <a:latin typeface="Cambria Math" panose="02040503050406030204" pitchFamily="18" charset="0"/>
                              <a:ea typeface="Cambria Math" panose="02040503050406030204" pitchFamily="18" charset="0"/>
                            </a:rPr>
                            <m:t>∆</m:t>
                          </m:r>
                        </m:e>
                        <m:sup>
                          <m:r>
                            <a:rPr lang="en-US" altLang="zh-TW" b="0" i="1" smtClean="0">
                              <a:latin typeface="Cambria Math" panose="02040503050406030204" pitchFamily="18" charset="0"/>
                              <a:ea typeface="Cambria Math"/>
                            </a:rPr>
                            <m:t>2</m:t>
                          </m:r>
                        </m:sup>
                      </m:sSup>
                      <m:r>
                        <a:rPr lang="en-US" altLang="zh-TW" b="0" i="1" smtClean="0">
                          <a:latin typeface="Cambria Math" panose="02040503050406030204" pitchFamily="18" charset="0"/>
                          <a:ea typeface="Cambria Math"/>
                        </a:rPr>
                        <m:t>+</m:t>
                      </m:r>
                      <m:sSubSup>
                        <m:sSubSupPr>
                          <m:ctrlPr>
                            <a:rPr lang="en-US" altLang="zh-TW" b="0" i="1" smtClean="0">
                              <a:latin typeface="Cambria Math" panose="02040503050406030204" pitchFamily="18" charset="0"/>
                              <a:ea typeface="Cambria Math"/>
                            </a:rPr>
                          </m:ctrlPr>
                        </m:sSubSupPr>
                        <m:e>
                          <m:r>
                            <a:rPr lang="en-US" altLang="zh-TW" b="0" i="1" smtClean="0">
                              <a:latin typeface="Cambria Math" panose="02040503050406030204" pitchFamily="18" charset="0"/>
                              <a:ea typeface="Cambria Math"/>
                            </a:rPr>
                            <m:t>𝑉</m:t>
                          </m:r>
                        </m:e>
                        <m:sub>
                          <m:r>
                            <a:rPr lang="en-US" altLang="zh-TW" b="0" i="1" smtClean="0">
                              <a:latin typeface="Cambria Math" panose="02040503050406030204" pitchFamily="18" charset="0"/>
                              <a:ea typeface="Cambria Math"/>
                            </a:rPr>
                            <m:t>1</m:t>
                          </m:r>
                        </m:sub>
                        <m:sup>
                          <m:r>
                            <a:rPr lang="en-US" altLang="zh-TW" b="0" i="1" smtClean="0">
                              <a:latin typeface="Cambria Math" panose="02040503050406030204" pitchFamily="18" charset="0"/>
                              <a:ea typeface="Cambria Math"/>
                            </a:rPr>
                            <m:t>2</m:t>
                          </m:r>
                        </m:sup>
                      </m:sSubSup>
                    </m:oMath>
                  </m:oMathPara>
                </a14:m>
                <a:endParaRPr lang="zh-TW" altLang="en-US" sz="1800" dirty="0"/>
              </a:p>
            </p:txBody>
          </p:sp>
        </mc:Choice>
        <mc:Fallback xmlns="">
          <p:sp>
            <p:nvSpPr>
              <p:cNvPr id="11" name="矩形 6">
                <a:extLst>
                  <a:ext uri="{FF2B5EF4-FFF2-40B4-BE49-F238E27FC236}">
                    <a16:creationId xmlns:a16="http://schemas.microsoft.com/office/drawing/2014/main" id="{3967412A-85BE-1080-1630-876F11DC33CF}"/>
                  </a:ext>
                </a:extLst>
              </p:cNvPr>
              <p:cNvSpPr>
                <a:spLocks noRot="1" noChangeAspect="1" noMove="1" noResize="1" noEditPoints="1" noAdjustHandles="1" noChangeArrowheads="1" noChangeShapeType="1" noTextEdit="1"/>
              </p:cNvSpPr>
              <p:nvPr/>
            </p:nvSpPr>
            <p:spPr>
              <a:xfrm>
                <a:off x="3527192" y="2957742"/>
                <a:ext cx="1559786" cy="372538"/>
              </a:xfrm>
              <a:prstGeom prst="rect">
                <a:avLst/>
              </a:prstGeom>
              <a:blipFill>
                <a:blip r:embed="rId8"/>
                <a:stretch>
                  <a:fillRect/>
                </a:stretch>
              </a:blipFill>
            </p:spPr>
            <p:txBody>
              <a:bodyPr/>
              <a:lstStyle/>
              <a:p>
                <a:r>
                  <a:rPr lang="en-TW">
                    <a:noFill/>
                  </a:rPr>
                  <a:t> </a:t>
                </a:r>
              </a:p>
            </p:txBody>
          </p:sp>
        </mc:Fallback>
      </mc:AlternateContent>
      <p:pic>
        <p:nvPicPr>
          <p:cNvPr id="13" name="Picture 12">
            <a:extLst>
              <a:ext uri="{FF2B5EF4-FFF2-40B4-BE49-F238E27FC236}">
                <a16:creationId xmlns:a16="http://schemas.microsoft.com/office/drawing/2014/main" id="{ED1D7541-DE40-4DBA-86A6-2A7B791A0D07}"/>
              </a:ext>
            </a:extLst>
          </p:cNvPr>
          <p:cNvPicPr>
            <a:picLocks noChangeAspect="1"/>
          </p:cNvPicPr>
          <p:nvPr/>
        </p:nvPicPr>
        <p:blipFill rotWithShape="1">
          <a:blip r:embed="rId9"/>
          <a:srcRect l="9312"/>
          <a:stretch/>
        </p:blipFill>
        <p:spPr>
          <a:xfrm>
            <a:off x="5796136" y="3245074"/>
            <a:ext cx="3259301" cy="2551655"/>
          </a:xfrm>
          <a:prstGeom prst="rect">
            <a:avLst/>
          </a:prstGeom>
        </p:spPr>
      </p:pic>
      <mc:AlternateContent xmlns:mc="http://schemas.openxmlformats.org/markup-compatibility/2006" xmlns:a14="http://schemas.microsoft.com/office/drawing/2010/main">
        <mc:Choice Requires="a14">
          <p:sp>
            <p:nvSpPr>
              <p:cNvPr id="12" name="矩形 6">
                <a:extLst>
                  <a:ext uri="{FF2B5EF4-FFF2-40B4-BE49-F238E27FC236}">
                    <a16:creationId xmlns:a16="http://schemas.microsoft.com/office/drawing/2014/main" id="{24002064-9D48-1639-2671-1409918B75BC}"/>
                  </a:ext>
                </a:extLst>
              </p:cNvPr>
              <p:cNvSpPr/>
              <p:nvPr/>
            </p:nvSpPr>
            <p:spPr>
              <a:xfrm>
                <a:off x="867785" y="4437702"/>
                <a:ext cx="5295937" cy="98405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rPr>
                        <m:t>𝑐</m:t>
                      </m:r>
                      <m:r>
                        <a:rPr lang="en-US" altLang="zh-TW" b="0" i="1" smtClean="0">
                          <a:latin typeface="Cambria Math" panose="02040503050406030204" pitchFamily="18" charset="0"/>
                          <a:ea typeface="Cambria Math"/>
                        </a:rPr>
                        <m:t>=</m:t>
                      </m:r>
                      <m:r>
                        <a:rPr lang="en-US" altLang="zh-TW" b="0" i="1" smtClean="0">
                          <a:latin typeface="Cambria Math" panose="02040503050406030204" pitchFamily="18" charset="0"/>
                          <a:ea typeface="Cambria Math" panose="02040503050406030204" pitchFamily="18" charset="0"/>
                        </a:rPr>
                        <m:t>±</m:t>
                      </m:r>
                      <m:rad>
                        <m:radPr>
                          <m:degHide m:val="on"/>
                          <m:ctrlPr>
                            <a:rPr lang="en-US" altLang="zh-TW" b="0" i="1" smtClean="0">
                              <a:latin typeface="Cambria Math" panose="02040503050406030204" pitchFamily="18" charset="0"/>
                              <a:ea typeface="Cambria Math"/>
                            </a:rPr>
                          </m:ctrlPr>
                        </m:radPr>
                        <m:deg/>
                        <m:e>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m:t>
                              </m:r>
                            </m:e>
                            <m:sup>
                              <m:r>
                                <a:rPr lang="en-US" altLang="zh-TW" i="1">
                                  <a:latin typeface="Cambria Math" panose="02040503050406030204" pitchFamily="18" charset="0"/>
                                  <a:ea typeface="Cambria Math"/>
                                </a:rPr>
                                <m:t>2</m:t>
                              </m:r>
                            </m:sup>
                          </m:sSup>
                          <m:r>
                            <a:rPr lang="en-US" altLang="zh-TW" b="0" i="1" smtClean="0">
                              <a:latin typeface="Cambria Math" panose="02040503050406030204" pitchFamily="18" charset="0"/>
                              <a:ea typeface="Cambria Math"/>
                            </a:rPr>
                            <m:t>+</m:t>
                          </m:r>
                          <m:sSubSup>
                            <m:sSubSupPr>
                              <m:ctrlPr>
                                <a:rPr lang="en-US" altLang="zh-TW" i="1">
                                  <a:latin typeface="Cambria Math" panose="02040503050406030204" pitchFamily="18" charset="0"/>
                                  <a:ea typeface="Cambria Math"/>
                                </a:rPr>
                              </m:ctrlPr>
                            </m:sSubSupPr>
                            <m:e>
                              <m:r>
                                <a:rPr lang="en-US" altLang="zh-TW" i="1">
                                  <a:latin typeface="Cambria Math" panose="02040503050406030204" pitchFamily="18" charset="0"/>
                                  <a:ea typeface="Cambria Math"/>
                                </a:rPr>
                                <m:t>𝑉</m:t>
                              </m:r>
                            </m:e>
                            <m:sub>
                              <m:r>
                                <a:rPr lang="en-US" altLang="zh-TW" i="1">
                                  <a:latin typeface="Cambria Math" panose="02040503050406030204" pitchFamily="18" charset="0"/>
                                  <a:ea typeface="Cambria Math"/>
                                </a:rPr>
                                <m:t>1</m:t>
                              </m:r>
                            </m:sub>
                            <m:sup>
                              <m:r>
                                <a:rPr lang="en-US" altLang="zh-TW" i="1">
                                  <a:latin typeface="Cambria Math" panose="02040503050406030204" pitchFamily="18" charset="0"/>
                                  <a:ea typeface="Cambria Math"/>
                                </a:rPr>
                                <m:t>2</m:t>
                              </m:r>
                            </m:sup>
                          </m:sSubSup>
                        </m:e>
                      </m:rad>
                      <m:r>
                        <a:rPr lang="en-US" altLang="zh-TW" b="0" i="1" smtClean="0">
                          <a:latin typeface="Cambria Math" panose="02040503050406030204" pitchFamily="18" charset="0"/>
                          <a:ea typeface="Cambria Math"/>
                        </a:rPr>
                        <m:t>=</m:t>
                      </m:r>
                      <m:r>
                        <a:rPr lang="en-US" altLang="zh-TW" b="0" i="1" smtClean="0">
                          <a:latin typeface="Cambria Math" panose="02040503050406030204" pitchFamily="18" charset="0"/>
                          <a:ea typeface="Cambria Math" panose="02040503050406030204" pitchFamily="18" charset="0"/>
                        </a:rPr>
                        <m:t>±</m:t>
                      </m:r>
                      <m:d>
                        <m:dPr>
                          <m:ctrlPr>
                            <a:rPr lang="en-US" altLang="zh-TW" b="0" i="1" smtClean="0">
                              <a:latin typeface="Cambria Math" panose="02040503050406030204" pitchFamily="18" charset="0"/>
                              <a:ea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rad>
                            <m:radPr>
                              <m:degHide m:val="on"/>
                              <m:ctrlPr>
                                <a:rPr lang="en-US" altLang="zh-TW" i="1">
                                  <a:latin typeface="Cambria Math" panose="02040503050406030204" pitchFamily="18" charset="0"/>
                                  <a:ea typeface="Cambria Math"/>
                                </a:rPr>
                              </m:ctrlPr>
                            </m:radPr>
                            <m:deg/>
                            <m:e>
                              <m:r>
                                <a:rPr lang="en-US" altLang="zh-TW" b="0" i="1" smtClean="0">
                                  <a:latin typeface="Cambria Math" panose="02040503050406030204" pitchFamily="18" charset="0"/>
                                  <a:ea typeface="Cambria Math"/>
                                </a:rPr>
                                <m:t>1</m:t>
                              </m:r>
                              <m:r>
                                <a:rPr lang="en-US" altLang="zh-TW" i="1">
                                  <a:latin typeface="Cambria Math" panose="02040503050406030204" pitchFamily="18" charset="0"/>
                                  <a:ea typeface="Cambria Math"/>
                                </a:rPr>
                                <m:t>+</m:t>
                              </m:r>
                              <m:f>
                                <m:fPr>
                                  <m:ctrlPr>
                                    <a:rPr lang="en-US" altLang="zh-TW" i="1" smtClean="0">
                                      <a:latin typeface="Cambria Math" panose="02040503050406030204" pitchFamily="18" charset="0"/>
                                      <a:ea typeface="Cambria Math"/>
                                    </a:rPr>
                                  </m:ctrlPr>
                                </m:fPr>
                                <m:num>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m:t>
                                      </m:r>
                                    </m:e>
                                    <m:sup>
                                      <m:r>
                                        <a:rPr lang="en-US" altLang="zh-TW" i="1">
                                          <a:latin typeface="Cambria Math" panose="02040503050406030204" pitchFamily="18" charset="0"/>
                                          <a:ea typeface="Cambria Math"/>
                                        </a:rPr>
                                        <m:t>2</m:t>
                                      </m:r>
                                    </m:sup>
                                  </m:sSup>
                                </m:num>
                                <m:den>
                                  <m:sSubSup>
                                    <m:sSubSupPr>
                                      <m:ctrlPr>
                                        <a:rPr lang="en-US" altLang="zh-TW" i="1">
                                          <a:latin typeface="Cambria Math" panose="02040503050406030204" pitchFamily="18" charset="0"/>
                                          <a:ea typeface="Cambria Math"/>
                                        </a:rPr>
                                      </m:ctrlPr>
                                    </m:sSubSupPr>
                                    <m:e>
                                      <m:r>
                                        <a:rPr lang="en-US" altLang="zh-TW" i="1">
                                          <a:latin typeface="Cambria Math" panose="02040503050406030204" pitchFamily="18" charset="0"/>
                                          <a:ea typeface="Cambria Math"/>
                                        </a:rPr>
                                        <m:t>𝑉</m:t>
                                      </m:r>
                                    </m:e>
                                    <m:sub>
                                      <m:r>
                                        <a:rPr lang="en-US" altLang="zh-TW" i="1">
                                          <a:latin typeface="Cambria Math" panose="02040503050406030204" pitchFamily="18" charset="0"/>
                                          <a:ea typeface="Cambria Math"/>
                                        </a:rPr>
                                        <m:t>1</m:t>
                                      </m:r>
                                    </m:sub>
                                    <m:sup>
                                      <m:r>
                                        <a:rPr lang="en-US" altLang="zh-TW" i="1">
                                          <a:latin typeface="Cambria Math" panose="02040503050406030204" pitchFamily="18" charset="0"/>
                                          <a:ea typeface="Cambria Math"/>
                                        </a:rPr>
                                        <m:t>2</m:t>
                                      </m:r>
                                    </m:sup>
                                  </m:sSubSup>
                                </m:den>
                              </m:f>
                            </m:e>
                          </m:rad>
                        </m:e>
                      </m:d>
                      <m:r>
                        <a:rPr lang="en-US" altLang="zh-TW" i="1">
                          <a:latin typeface="Cambria Math" panose="02040503050406030204" pitchFamily="18" charset="0"/>
                          <a:ea typeface="Cambria Math" panose="02040503050406030204" pitchFamily="18" charset="0"/>
                        </a:rPr>
                        <m:t>=±</m:t>
                      </m:r>
                      <m:d>
                        <m:dPr>
                          <m:ctrlPr>
                            <a:rPr lang="en-US" altLang="zh-TW" i="1" smtClean="0">
                              <a:latin typeface="Cambria Math" panose="02040503050406030204" pitchFamily="18" charset="0"/>
                              <a:ea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a:rPr>
                              </m:ctrlPr>
                            </m:fPr>
                            <m:num>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m:t>
                                  </m:r>
                                </m:e>
                                <m:sup>
                                  <m:r>
                                    <a:rPr lang="en-US" altLang="zh-TW" i="1">
                                      <a:latin typeface="Cambria Math" panose="02040503050406030204" pitchFamily="18" charset="0"/>
                                      <a:ea typeface="Cambria Math"/>
                                    </a:rPr>
                                    <m:t>2</m:t>
                                  </m:r>
                                </m:sup>
                              </m:sSup>
                            </m:num>
                            <m:den>
                              <m:r>
                                <a:rPr lang="en-US" altLang="zh-TW" b="0" i="1" smtClean="0">
                                  <a:latin typeface="Cambria Math" panose="02040503050406030204" pitchFamily="18" charset="0"/>
                                  <a:ea typeface="Cambria Math"/>
                                </a:rPr>
                                <m:t>2</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den>
                          </m:f>
                        </m:e>
                      </m:d>
                    </m:oMath>
                  </m:oMathPara>
                </a14:m>
                <a:endParaRPr lang="zh-TW" altLang="en-US" sz="1800" dirty="0"/>
              </a:p>
            </p:txBody>
          </p:sp>
        </mc:Choice>
        <mc:Fallback xmlns="">
          <p:sp>
            <p:nvSpPr>
              <p:cNvPr id="12" name="矩形 6">
                <a:extLst>
                  <a:ext uri="{FF2B5EF4-FFF2-40B4-BE49-F238E27FC236}">
                    <a16:creationId xmlns:a16="http://schemas.microsoft.com/office/drawing/2014/main" id="{24002064-9D48-1639-2671-1409918B75BC}"/>
                  </a:ext>
                </a:extLst>
              </p:cNvPr>
              <p:cNvSpPr>
                <a:spLocks noRot="1" noChangeAspect="1" noMove="1" noResize="1" noEditPoints="1" noAdjustHandles="1" noChangeArrowheads="1" noChangeShapeType="1" noTextEdit="1"/>
              </p:cNvSpPr>
              <p:nvPr/>
            </p:nvSpPr>
            <p:spPr>
              <a:xfrm>
                <a:off x="867785" y="4437702"/>
                <a:ext cx="5295937" cy="984052"/>
              </a:xfrm>
              <a:prstGeom prst="rect">
                <a:avLst/>
              </a:prstGeom>
              <a:blipFill>
                <a:blip r:embed="rId10"/>
                <a:stretch>
                  <a:fillRect/>
                </a:stretch>
              </a:blipFill>
            </p:spPr>
            <p:txBody>
              <a:bodyPr/>
              <a:lstStyle/>
              <a:p>
                <a:r>
                  <a:rPr lang="en-TW">
                    <a:noFill/>
                  </a:rPr>
                  <a:t> </a:t>
                </a:r>
              </a:p>
            </p:txBody>
          </p:sp>
        </mc:Fallback>
      </mc:AlternateContent>
      <p:cxnSp>
        <p:nvCxnSpPr>
          <p:cNvPr id="15" name="Straight Arrow Connector 14">
            <a:extLst>
              <a:ext uri="{FF2B5EF4-FFF2-40B4-BE49-F238E27FC236}">
                <a16:creationId xmlns:a16="http://schemas.microsoft.com/office/drawing/2014/main" id="{7A6B7A5D-040F-22D4-A3D5-88438B2AB4E0}"/>
              </a:ext>
            </a:extLst>
          </p:cNvPr>
          <p:cNvCxnSpPr>
            <a:cxnSpLocks/>
          </p:cNvCxnSpPr>
          <p:nvPr/>
        </p:nvCxnSpPr>
        <p:spPr>
          <a:xfrm flipV="1">
            <a:off x="6012160" y="4109807"/>
            <a:ext cx="1620100" cy="63465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3434FC5-FAAF-A4DB-58FB-E52CDE5404C1}"/>
              </a:ext>
            </a:extLst>
          </p:cNvPr>
          <p:cNvCxnSpPr>
            <a:cxnSpLocks/>
          </p:cNvCxnSpPr>
          <p:nvPr/>
        </p:nvCxnSpPr>
        <p:spPr>
          <a:xfrm>
            <a:off x="6012160" y="4815974"/>
            <a:ext cx="1620100" cy="1852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42CDC7A-82FB-B8F1-59BF-D566F3878C51}"/>
                  </a:ext>
                </a:extLst>
              </p:cNvPr>
              <p:cNvSpPr txBox="1"/>
              <p:nvPr/>
            </p:nvSpPr>
            <p:spPr bwMode="auto">
              <a:xfrm>
                <a:off x="867785" y="4038510"/>
                <a:ext cx="1626091"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考慮</a:t>
                </a:r>
                <a14:m>
                  <m:oMath xmlns:m="http://schemas.openxmlformats.org/officeDocument/2006/math">
                    <m:r>
                      <m:rPr>
                        <m:sty m:val="p"/>
                        <m:brk m:alnAt="7"/>
                      </m:rPr>
                      <a:rPr lang="el-GR" i="1" smtClean="0">
                        <a:latin typeface="Cambria Math" panose="02040503050406030204" pitchFamily="18" charset="0"/>
                        <a:ea typeface="Cambria Math" panose="02040503050406030204" pitchFamily="18" charset="0"/>
                        <a:cs typeface="Times New Roman" pitchFamily="18" charset="0"/>
                      </a:rPr>
                      <m:t>Δ</m:t>
                    </m:r>
                    <m:r>
                      <a:rPr lang="el-GR" i="1" smtClean="0">
                        <a:latin typeface="Cambria Math" panose="02040503050406030204" pitchFamily="18" charset="0"/>
                        <a:ea typeface="Cambria Math" panose="02040503050406030204" pitchFamily="18" charset="0"/>
                        <a:cs typeface="Times New Roman"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oMath>
                </a14:m>
                <a:r>
                  <a:rPr lang="en-TW" dirty="0">
                    <a:latin typeface="Times New Roman" pitchFamily="18" charset="0"/>
                    <a:cs typeface="Times New Roman" pitchFamily="18" charset="0"/>
                  </a:rPr>
                  <a:t>：</a:t>
                </a:r>
              </a:p>
            </p:txBody>
          </p:sp>
        </mc:Choice>
        <mc:Fallback xmlns="">
          <p:sp>
            <p:nvSpPr>
              <p:cNvPr id="19" name="TextBox 18">
                <a:extLst>
                  <a:ext uri="{FF2B5EF4-FFF2-40B4-BE49-F238E27FC236}">
                    <a16:creationId xmlns:a16="http://schemas.microsoft.com/office/drawing/2014/main" id="{842CDC7A-82FB-B8F1-59BF-D566F3878C51}"/>
                  </a:ext>
                </a:extLst>
              </p:cNvPr>
              <p:cNvSpPr txBox="1">
                <a:spLocks noRot="1" noChangeAspect="1" noMove="1" noResize="1" noEditPoints="1" noAdjustHandles="1" noChangeArrowheads="1" noChangeShapeType="1" noTextEdit="1"/>
              </p:cNvSpPr>
              <p:nvPr/>
            </p:nvSpPr>
            <p:spPr bwMode="auto">
              <a:xfrm>
                <a:off x="867785" y="4038510"/>
                <a:ext cx="1626091" cy="369332"/>
              </a:xfrm>
              <a:prstGeom prst="rect">
                <a:avLst/>
              </a:prstGeom>
              <a:blipFill>
                <a:blip r:embed="rId11"/>
                <a:stretch>
                  <a:fillRect l="-3101" t="-6452"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矩形 6">
                <a:extLst>
                  <a:ext uri="{FF2B5EF4-FFF2-40B4-BE49-F238E27FC236}">
                    <a16:creationId xmlns:a16="http://schemas.microsoft.com/office/drawing/2014/main" id="{60D4DAD3-7F76-4D14-1B11-CE21C0051F2E}"/>
                  </a:ext>
                </a:extLst>
              </p:cNvPr>
              <p:cNvSpPr/>
              <p:nvPr/>
            </p:nvSpPr>
            <p:spPr>
              <a:xfrm>
                <a:off x="850267" y="5863798"/>
                <a:ext cx="3259301" cy="720325"/>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zh-TW" altLang="en-US" b="0" i="1">
                          <a:latin typeface="Cambria Math" panose="02040503050406030204" pitchFamily="18" charset="0"/>
                          <a:ea typeface="Cambria Math"/>
                        </a:rPr>
                        <m:t>＝</m:t>
                      </m:r>
                      <m:r>
                        <a:rPr lang="en-US" altLang="zh-TW" b="0" i="1" smtClean="0">
                          <a:latin typeface="Cambria Math" panose="02040503050406030204" pitchFamily="18" charset="0"/>
                          <a:ea typeface="Cambria Math"/>
                        </a:rPr>
                        <m:t>−</m:t>
                      </m:r>
                      <m:d>
                        <m:dPr>
                          <m:ctrlPr>
                            <a:rPr lang="en-US" altLang="zh-TW" i="1" smtClean="0">
                              <a:latin typeface="Cambria Math" panose="02040503050406030204" pitchFamily="18" charset="0"/>
                              <a:ea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ℏ</m:t>
                                  </m:r>
                                </m:e>
                                <m:sup>
                                  <m:r>
                                    <a:rPr lang="en-US" altLang="zh-TW" i="1">
                                      <a:latin typeface="Cambria Math" panose="02040503050406030204" pitchFamily="18" charset="0"/>
                                    </a:rPr>
                                    <m:t>2</m:t>
                                  </m:r>
                                </m:sup>
                              </m:sSup>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𝜋</m:t>
                                  </m:r>
                                </m:e>
                                <m:sup>
                                  <m:r>
                                    <a:rPr lang="en-US" altLang="zh-TW" i="1">
                                      <a:latin typeface="Cambria Math" panose="02040503050406030204" pitchFamily="18" charset="0"/>
                                      <a:ea typeface="Cambria Math"/>
                                    </a:rPr>
                                    <m:t>2</m:t>
                                  </m:r>
                                </m:sup>
                              </m:sSup>
                            </m:num>
                            <m:den>
                              <m:r>
                                <a:rPr lang="en-US" altLang="zh-TW" b="0" i="1" smtClean="0">
                                  <a:latin typeface="Cambria Math" panose="02040503050406030204" pitchFamily="18" charset="0"/>
                                  <a:ea typeface="Cambria Math"/>
                                </a:rPr>
                                <m:t>2</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sSup>
                                <m:sSupPr>
                                  <m:ctrlPr>
                                    <a:rPr lang="en-US" altLang="zh-TW" i="1" smtClean="0">
                                      <a:latin typeface="Cambria Math" panose="02040503050406030204" pitchFamily="18" charset="0"/>
                                    </a:rPr>
                                  </m:ctrlPr>
                                </m:sSupPr>
                                <m:e>
                                  <m:r>
                                    <a:rPr lang="en-US" altLang="zh-TW" b="0" i="1" smtClean="0">
                                      <a:latin typeface="Cambria Math" panose="02040503050406030204" pitchFamily="18" charset="0"/>
                                    </a:rPr>
                                    <m:t>𝑚</m:t>
                                  </m:r>
                                </m:e>
                                <m:sup>
                                  <m:r>
                                    <a:rPr lang="en-US" altLang="zh-TW" b="0" i="1" smtClean="0">
                                      <a:latin typeface="Cambria Math" panose="02040503050406030204" pitchFamily="18" charset="0"/>
                                    </a:rPr>
                                    <m:t>2</m:t>
                                  </m:r>
                                </m:sup>
                              </m:sSup>
                              <m:sSup>
                                <m:sSupPr>
                                  <m:ctrlPr>
                                    <a:rPr lang="en-US" altLang="zh-TW" i="1" smtClean="0">
                                      <a:latin typeface="Cambria Math" panose="02040503050406030204" pitchFamily="18" charset="0"/>
                                    </a:rPr>
                                  </m:ctrlPr>
                                </m:sSupPr>
                                <m:e>
                                  <m:r>
                                    <a:rPr lang="en-US" altLang="zh-TW" b="0" i="1" smtClean="0">
                                      <a:latin typeface="Cambria Math" panose="02040503050406030204" pitchFamily="18" charset="0"/>
                                    </a:rPr>
                                    <m:t>𝑎</m:t>
                                  </m:r>
                                </m:e>
                                <m:sup>
                                  <m:r>
                                    <a:rPr lang="en-US" altLang="zh-TW" b="0" i="1" smtClean="0">
                                      <a:latin typeface="Cambria Math" panose="02040503050406030204" pitchFamily="18" charset="0"/>
                                    </a:rPr>
                                    <m:t>2</m:t>
                                  </m:r>
                                </m:sup>
                              </m:sSup>
                            </m:den>
                          </m:f>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𝛿</m:t>
                              </m:r>
                            </m:e>
                            <m:sup>
                              <m:r>
                                <a:rPr lang="en-US" altLang="zh-TW" i="1">
                                  <a:latin typeface="Cambria Math" panose="02040503050406030204" pitchFamily="18" charset="0"/>
                                  <a:ea typeface="Cambria Math"/>
                                </a:rPr>
                                <m:t>2</m:t>
                              </m:r>
                            </m:sup>
                          </m:sSup>
                        </m:e>
                      </m:d>
                    </m:oMath>
                  </m:oMathPara>
                </a14:m>
                <a:endParaRPr lang="zh-TW" altLang="en-US" sz="1800" dirty="0"/>
              </a:p>
            </p:txBody>
          </p:sp>
        </mc:Choice>
        <mc:Fallback xmlns="">
          <p:sp>
            <p:nvSpPr>
              <p:cNvPr id="20" name="矩形 6">
                <a:extLst>
                  <a:ext uri="{FF2B5EF4-FFF2-40B4-BE49-F238E27FC236}">
                    <a16:creationId xmlns:a16="http://schemas.microsoft.com/office/drawing/2014/main" id="{60D4DAD3-7F76-4D14-1B11-CE21C0051F2E}"/>
                  </a:ext>
                </a:extLst>
              </p:cNvPr>
              <p:cNvSpPr>
                <a:spLocks noRot="1" noChangeAspect="1" noMove="1" noResize="1" noEditPoints="1" noAdjustHandles="1" noChangeArrowheads="1" noChangeShapeType="1" noTextEdit="1"/>
              </p:cNvSpPr>
              <p:nvPr/>
            </p:nvSpPr>
            <p:spPr>
              <a:xfrm>
                <a:off x="850267" y="5863798"/>
                <a:ext cx="3259301" cy="720325"/>
              </a:xfrm>
              <a:prstGeom prst="rect">
                <a:avLst/>
              </a:prstGeom>
              <a:blipFill>
                <a:blip r:embed="rId12"/>
                <a:stretch>
                  <a:fillRect/>
                </a:stretch>
              </a:blipFill>
            </p:spPr>
            <p:txBody>
              <a:bodyPr/>
              <a:lstStyle/>
              <a:p>
                <a:r>
                  <a:rPr lang="en-TW">
                    <a:noFill/>
                  </a:rPr>
                  <a:t> </a:t>
                </a:r>
              </a:p>
            </p:txBody>
          </p:sp>
        </mc:Fallback>
      </mc:AlternateContent>
      <p:sp>
        <p:nvSpPr>
          <p:cNvPr id="21" name="TextBox 20">
            <a:extLst>
              <a:ext uri="{FF2B5EF4-FFF2-40B4-BE49-F238E27FC236}">
                <a16:creationId xmlns:a16="http://schemas.microsoft.com/office/drawing/2014/main" id="{317174BA-2D65-0FFF-FDF1-F4884E6CAD1C}"/>
              </a:ext>
            </a:extLst>
          </p:cNvPr>
          <p:cNvSpPr txBox="1"/>
          <p:nvPr/>
        </p:nvSpPr>
        <p:spPr bwMode="auto">
          <a:xfrm>
            <a:off x="899592" y="5451614"/>
            <a:ext cx="4032448"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以能量較低的能態為例</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p:cxnSp>
        <p:nvCxnSpPr>
          <p:cNvPr id="22" name="Straight Arrow Connector 21">
            <a:extLst>
              <a:ext uri="{FF2B5EF4-FFF2-40B4-BE49-F238E27FC236}">
                <a16:creationId xmlns:a16="http://schemas.microsoft.com/office/drawing/2014/main" id="{0143A77B-02C4-A20A-8FD0-434AD8AA24AC}"/>
              </a:ext>
            </a:extLst>
          </p:cNvPr>
          <p:cNvCxnSpPr>
            <a:cxnSpLocks/>
          </p:cNvCxnSpPr>
          <p:nvPr/>
        </p:nvCxnSpPr>
        <p:spPr>
          <a:xfrm flipV="1">
            <a:off x="3779912" y="5229200"/>
            <a:ext cx="3384376" cy="74534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9675D471-1F6A-A0CD-2969-A16EB8AD9D0B}"/>
                  </a:ext>
                </a:extLst>
              </p:cNvPr>
              <p:cNvSpPr txBox="1"/>
              <p:nvPr/>
            </p:nvSpPr>
            <p:spPr bwMode="auto">
              <a:xfrm>
                <a:off x="7917856" y="4543438"/>
                <a:ext cx="341784" cy="307777"/>
              </a:xfrm>
              <a:prstGeom prst="rect">
                <a:avLst/>
              </a:prstGeom>
              <a:no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400" i="1" smtClean="0">
                              <a:latin typeface="Cambria Math" panose="02040503050406030204" pitchFamily="18" charset="0"/>
                            </a:rPr>
                          </m:ctrlPr>
                        </m:sSubPr>
                        <m:e>
                          <m:r>
                            <a:rPr lang="en-US" altLang="zh-TW" sz="1400" i="1">
                              <a:latin typeface="Cambria Math" panose="02040503050406030204" pitchFamily="18" charset="0"/>
                            </a:rPr>
                            <m:t>𝑉</m:t>
                          </m:r>
                        </m:e>
                        <m:sub>
                          <m:r>
                            <a:rPr lang="en-US" altLang="zh-TW" sz="1400" i="1">
                              <a:latin typeface="Cambria Math" panose="02040503050406030204" pitchFamily="18" charset="0"/>
                            </a:rPr>
                            <m:t>1</m:t>
                          </m:r>
                        </m:sub>
                      </m:sSub>
                    </m:oMath>
                  </m:oMathPara>
                </a14:m>
                <a:endParaRPr lang="en-TW" sz="1400" dirty="0"/>
              </a:p>
            </p:txBody>
          </p:sp>
        </mc:Choice>
        <mc:Fallback xmlns="">
          <p:sp>
            <p:nvSpPr>
              <p:cNvPr id="26" name="TextBox 25">
                <a:extLst>
                  <a:ext uri="{FF2B5EF4-FFF2-40B4-BE49-F238E27FC236}">
                    <a16:creationId xmlns:a16="http://schemas.microsoft.com/office/drawing/2014/main" id="{9675D471-1F6A-A0CD-2969-A16EB8AD9D0B}"/>
                  </a:ext>
                </a:extLst>
              </p:cNvPr>
              <p:cNvSpPr txBox="1">
                <a:spLocks noRot="1" noChangeAspect="1" noMove="1" noResize="1" noEditPoints="1" noAdjustHandles="1" noChangeArrowheads="1" noChangeShapeType="1" noTextEdit="1"/>
              </p:cNvSpPr>
              <p:nvPr/>
            </p:nvSpPr>
            <p:spPr bwMode="auto">
              <a:xfrm>
                <a:off x="7917856" y="4543438"/>
                <a:ext cx="341784" cy="307777"/>
              </a:xfrm>
              <a:prstGeom prst="rect">
                <a:avLst/>
              </a:prstGeom>
              <a:blipFill>
                <a:blip r:embed="rId13"/>
                <a:stretch>
                  <a:fillRect/>
                </a:stretch>
              </a:blipFill>
              <a:ln w="9525">
                <a:noFill/>
                <a:miter lim="800000"/>
                <a:headEnd/>
                <a:tailEnd/>
              </a:ln>
            </p:spPr>
            <p:txBody>
              <a:bodyPr/>
              <a:lstStyle/>
              <a:p>
                <a:r>
                  <a:rPr lang="en-TW">
                    <a:noFill/>
                  </a:rPr>
                  <a:t> </a:t>
                </a:r>
              </a:p>
            </p:txBody>
          </p:sp>
        </mc:Fallback>
      </mc:AlternateContent>
      <p:cxnSp>
        <p:nvCxnSpPr>
          <p:cNvPr id="28" name="Straight Arrow Connector 27">
            <a:extLst>
              <a:ext uri="{FF2B5EF4-FFF2-40B4-BE49-F238E27FC236}">
                <a16:creationId xmlns:a16="http://schemas.microsoft.com/office/drawing/2014/main" id="{58305B17-88B1-035D-B4F7-2563F8CF87D8}"/>
              </a:ext>
            </a:extLst>
          </p:cNvPr>
          <p:cNvCxnSpPr/>
          <p:nvPr/>
        </p:nvCxnSpPr>
        <p:spPr>
          <a:xfrm>
            <a:off x="7917856" y="4550609"/>
            <a:ext cx="0" cy="387706"/>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EEFE93B-F00F-4C7F-CAE9-752B930048F7}"/>
                  </a:ext>
                </a:extLst>
              </p:cNvPr>
              <p:cNvSpPr txBox="1"/>
              <p:nvPr/>
            </p:nvSpPr>
            <p:spPr bwMode="auto">
              <a:xfrm>
                <a:off x="4101623" y="5900692"/>
                <a:ext cx="5295937"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因此在band</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edge附近，能量是一條拋物曲線</a:t>
                </a:r>
                <a14:m>
                  <m:oMath xmlns:m="http://schemas.openxmlformats.org/officeDocument/2006/math">
                    <m:r>
                      <a:rPr lang="en-US" altLang="zh-TW" i="1" smtClean="0">
                        <a:latin typeface="Cambria Math" panose="02040503050406030204" pitchFamily="18" charset="0"/>
                        <a:ea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𝛿</m:t>
                        </m:r>
                      </m:e>
                      <m:sup>
                        <m:r>
                          <a:rPr lang="en-US" altLang="zh-TW" i="1">
                            <a:latin typeface="Cambria Math" panose="02040503050406030204" pitchFamily="18" charset="0"/>
                            <a:ea typeface="Cambria Math"/>
                          </a:rPr>
                          <m:t>2</m:t>
                        </m:r>
                      </m:sup>
                    </m:sSup>
                    <m:r>
                      <a:rPr lang="en-US" altLang="zh-TW" i="1">
                        <a:latin typeface="Cambria Math" panose="02040503050406030204" pitchFamily="18" charset="0"/>
                        <a:ea typeface="Cambria Math"/>
                      </a:rPr>
                      <m:t> </m:t>
                    </m:r>
                  </m:oMath>
                </a14:m>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EEEFE93B-F00F-4C7F-CAE9-752B930048F7}"/>
                  </a:ext>
                </a:extLst>
              </p:cNvPr>
              <p:cNvSpPr txBox="1">
                <a:spLocks noRot="1" noChangeAspect="1" noMove="1" noResize="1" noEditPoints="1" noAdjustHandles="1" noChangeArrowheads="1" noChangeShapeType="1" noTextEdit="1"/>
              </p:cNvSpPr>
              <p:nvPr/>
            </p:nvSpPr>
            <p:spPr bwMode="auto">
              <a:xfrm>
                <a:off x="4101623" y="5900692"/>
                <a:ext cx="5295937" cy="369332"/>
              </a:xfrm>
              <a:prstGeom prst="rect">
                <a:avLst/>
              </a:prstGeom>
              <a:blipFill>
                <a:blip r:embed="rId14"/>
                <a:stretch>
                  <a:fillRect l="-1196"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49885FB-46A9-ADF3-E863-21E5FAF26B3E}"/>
                  </a:ext>
                </a:extLst>
              </p:cNvPr>
              <p:cNvSpPr txBox="1"/>
              <p:nvPr/>
            </p:nvSpPr>
            <p:spPr bwMode="auto">
              <a:xfrm>
                <a:off x="879079" y="3533751"/>
                <a:ext cx="513308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若</a:t>
                </a:r>
                <a14:m>
                  <m:oMath xmlns:m="http://schemas.openxmlformats.org/officeDocument/2006/math">
                    <m:r>
                      <m:rPr>
                        <m:sty m:val="p"/>
                        <m:brk m:alnAt="7"/>
                      </m:rPr>
                      <a:rPr lang="el-GR" i="1" smtClean="0">
                        <a:latin typeface="Cambria Math" panose="02040503050406030204" pitchFamily="18" charset="0"/>
                        <a:ea typeface="Cambria Math" panose="02040503050406030204" pitchFamily="18" charset="0"/>
                        <a:cs typeface="Times New Roman" pitchFamily="18" charset="0"/>
                      </a:rPr>
                      <m:t>Δ</m:t>
                    </m:r>
                    <m:r>
                      <a:rPr lang="el-GR" i="1">
                        <a:latin typeface="Cambria Math" panose="02040503050406030204" pitchFamily="18" charset="0"/>
                        <a:ea typeface="Cambria Math" panose="02040503050406030204" pitchFamily="18" charset="0"/>
                        <a:cs typeface="Times New Roman"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oMath>
                </a14:m>
                <a:r>
                  <a:rPr lang="en-TW" dirty="0">
                    <a:latin typeface="Times New Roman" pitchFamily="18" charset="0"/>
                    <a:cs typeface="Times New Roman" pitchFamily="18" charset="0"/>
                  </a:rPr>
                  <a:t>：微擾可以忽略，能量維持原來形式！</a:t>
                </a:r>
              </a:p>
            </p:txBody>
          </p:sp>
        </mc:Choice>
        <mc:Fallback xmlns="">
          <p:sp>
            <p:nvSpPr>
              <p:cNvPr id="17" name="TextBox 16">
                <a:extLst>
                  <a:ext uri="{FF2B5EF4-FFF2-40B4-BE49-F238E27FC236}">
                    <a16:creationId xmlns:a16="http://schemas.microsoft.com/office/drawing/2014/main" id="{349885FB-46A9-ADF3-E863-21E5FAF26B3E}"/>
                  </a:ext>
                </a:extLst>
              </p:cNvPr>
              <p:cNvSpPr txBox="1">
                <a:spLocks noRot="1" noChangeAspect="1" noMove="1" noResize="1" noEditPoints="1" noAdjustHandles="1" noChangeArrowheads="1" noChangeShapeType="1" noTextEdit="1"/>
              </p:cNvSpPr>
              <p:nvPr/>
            </p:nvSpPr>
            <p:spPr bwMode="auto">
              <a:xfrm>
                <a:off x="879079" y="3533751"/>
                <a:ext cx="5133080" cy="369332"/>
              </a:xfrm>
              <a:prstGeom prst="rect">
                <a:avLst/>
              </a:prstGeom>
              <a:blipFill>
                <a:blip r:embed="rId15"/>
                <a:stretch>
                  <a:fillRect l="-988" t="-6667" b="-20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0292F03-6EE6-7A78-D8A6-B925C6A39082}"/>
                  </a:ext>
                </a:extLst>
              </p:cNvPr>
              <p:cNvSpPr txBox="1"/>
              <p:nvPr/>
            </p:nvSpPr>
            <p:spPr bwMode="auto">
              <a:xfrm>
                <a:off x="4101623" y="6237312"/>
                <a:ext cx="5017757"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此曲線會趨近band edge上已經下降</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oMath>
                </a14:m>
                <a:r>
                  <a:rPr lang="en-TW" dirty="0">
                    <a:latin typeface="Times New Roman" pitchFamily="18" charset="0"/>
                    <a:cs typeface="Times New Roman" pitchFamily="18" charset="0"/>
                  </a:rPr>
                  <a:t>的能量值。</a:t>
                </a:r>
              </a:p>
            </p:txBody>
          </p:sp>
        </mc:Choice>
        <mc:Fallback xmlns="">
          <p:sp>
            <p:nvSpPr>
              <p:cNvPr id="18" name="TextBox 17">
                <a:extLst>
                  <a:ext uri="{FF2B5EF4-FFF2-40B4-BE49-F238E27FC236}">
                    <a16:creationId xmlns:a16="http://schemas.microsoft.com/office/drawing/2014/main" id="{00292F03-6EE6-7A78-D8A6-B925C6A39082}"/>
                  </a:ext>
                </a:extLst>
              </p:cNvPr>
              <p:cNvSpPr txBox="1">
                <a:spLocks noRot="1" noChangeAspect="1" noMove="1" noResize="1" noEditPoints="1" noAdjustHandles="1" noChangeArrowheads="1" noChangeShapeType="1" noTextEdit="1"/>
              </p:cNvSpPr>
              <p:nvPr/>
            </p:nvSpPr>
            <p:spPr bwMode="auto">
              <a:xfrm>
                <a:off x="4101623" y="6237312"/>
                <a:ext cx="5017757" cy="369332"/>
              </a:xfrm>
              <a:prstGeom prst="rect">
                <a:avLst/>
              </a:prstGeom>
              <a:blipFill>
                <a:blip r:embed="rId16"/>
                <a:stretch>
                  <a:fillRect l="-1263" t="-6667" r="-253" b="-23333"/>
                </a:stretch>
              </a:blipFill>
              <a:ln w="9525">
                <a:noFill/>
                <a:miter lim="800000"/>
                <a:headEnd/>
                <a:tailEnd/>
              </a:ln>
            </p:spPr>
            <p:txBody>
              <a:bodyPr/>
              <a:lstStyle/>
              <a:p>
                <a:r>
                  <a:rPr lang="en-TW">
                    <a:noFill/>
                  </a:rPr>
                  <a:t> </a:t>
                </a:r>
              </a:p>
            </p:txBody>
          </p:sp>
        </mc:Fallback>
      </mc:AlternateContent>
      <p:sp>
        <p:nvSpPr>
          <p:cNvPr id="9" name="TextBox 8">
            <a:extLst>
              <a:ext uri="{FF2B5EF4-FFF2-40B4-BE49-F238E27FC236}">
                <a16:creationId xmlns:a16="http://schemas.microsoft.com/office/drawing/2014/main" id="{E5FCC61E-DEF0-E497-2D71-B69E3DD33C11}"/>
              </a:ext>
            </a:extLst>
          </p:cNvPr>
          <p:cNvSpPr txBox="1"/>
          <p:nvPr/>
        </p:nvSpPr>
        <p:spPr bwMode="auto">
          <a:xfrm>
            <a:off x="4514706" y="276644"/>
            <a:ext cx="1200702"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補充教材</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6148223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41_03"/>
          <p:cNvPicPr>
            <a:picLocks noChangeAspect="1" noChangeArrowheads="1"/>
          </p:cNvPicPr>
          <p:nvPr/>
        </p:nvPicPr>
        <p:blipFill rotWithShape="1">
          <a:blip r:embed="rId2">
            <a:extLst>
              <a:ext uri="{28A0092B-C50C-407E-A947-70E740481C1C}">
                <a14:useLocalDpi xmlns:a14="http://schemas.microsoft.com/office/drawing/2010/main" val="0"/>
              </a:ext>
            </a:extLst>
          </a:blip>
          <a:srcRect b="18175"/>
          <a:stretch/>
        </p:blipFill>
        <p:spPr bwMode="auto">
          <a:xfrm>
            <a:off x="2910362" y="545947"/>
            <a:ext cx="3111500" cy="335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bwMode="auto">
          <a:xfrm>
            <a:off x="740013" y="4038598"/>
            <a:ext cx="8151084" cy="369332"/>
          </a:xfrm>
          <a:prstGeom prst="rect">
            <a:avLst/>
          </a:prstGeom>
          <a:noFill/>
          <a:ln w="9525">
            <a:noFill/>
            <a:miter lim="800000"/>
            <a:headEnd/>
            <a:tailEnd/>
          </a:ln>
        </p:spPr>
        <p:txBody>
          <a:bodyPr wrap="square" rtlCol="0">
            <a:spAutoFit/>
          </a:bodyPr>
          <a:lstStyle/>
          <a:p>
            <a:pPr>
              <a:spcBef>
                <a:spcPct val="50000"/>
              </a:spcBef>
            </a:pPr>
            <a:r>
              <a:rPr lang="zh-TW" altLang="en-US" sz="1800" dirty="0">
                <a:solidFill>
                  <a:srgbClr val="FF0000"/>
                </a:solidFill>
              </a:rPr>
              <a:t>所以固體中的電子能態</a:t>
            </a:r>
            <a:r>
              <a:rPr lang="en-US" altLang="zh-TW" sz="1800" dirty="0">
                <a:solidFill>
                  <a:srgbClr val="FF0000"/>
                </a:solidFill>
              </a:rPr>
              <a:t>(</a:t>
            </a:r>
            <a:r>
              <a:rPr lang="zh-TW" altLang="en-US" sz="1800" dirty="0">
                <a:solidFill>
                  <a:srgbClr val="FF0000"/>
                </a:solidFill>
              </a:rPr>
              <a:t>能量本徵值</a:t>
            </a:r>
            <a:r>
              <a:rPr lang="en-US" altLang="zh-TW" sz="1800" dirty="0">
                <a:solidFill>
                  <a:srgbClr val="FF0000"/>
                </a:solidFill>
              </a:rPr>
              <a:t>)</a:t>
            </a:r>
            <a:r>
              <a:rPr lang="zh-TW" altLang="en-US" sz="1800" dirty="0">
                <a:solidFill>
                  <a:srgbClr val="FF0000"/>
                </a:solidFill>
              </a:rPr>
              <a:t>，形成一個個能帶，能帶之間可能有間隙！</a:t>
            </a:r>
          </a:p>
        </p:txBody>
      </p:sp>
      <p:pic>
        <p:nvPicPr>
          <p:cNvPr id="8" name="Picture 2" descr="Z:\Dropbox\Documents\課程\Young\Chapter42\A_Images\A_Figures_and_Photos\42_17_Fig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8098" y="4478701"/>
            <a:ext cx="2488404" cy="1895547"/>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bwMode="auto">
          <a:xfrm>
            <a:off x="5592180" y="6465207"/>
            <a:ext cx="2160240" cy="369332"/>
          </a:xfrm>
          <a:prstGeom prst="rect">
            <a:avLst/>
          </a:prstGeom>
          <a:noFill/>
          <a:ln w="9525">
            <a:noFill/>
            <a:miter lim="800000"/>
            <a:headEnd/>
            <a:tailEnd/>
          </a:ln>
        </p:spPr>
        <p:txBody>
          <a:bodyPr wrap="square" rtlCol="0">
            <a:spAutoFit/>
          </a:bodyPr>
          <a:lstStyle/>
          <a:p>
            <a:pPr>
              <a:spcBef>
                <a:spcPct val="50000"/>
              </a:spcBef>
            </a:pPr>
            <a:r>
              <a:rPr lang="zh-TW" altLang="en-US" sz="1800" dirty="0"/>
              <a:t>固態物理之父</a:t>
            </a:r>
            <a:r>
              <a:rPr lang="en-US" altLang="zh-TW" sz="1800" dirty="0">
                <a:latin typeface="Times New Roman" panose="02020603050405020304" pitchFamily="18" charset="0"/>
                <a:cs typeface="Times New Roman" panose="02020603050405020304" pitchFamily="18" charset="0"/>
              </a:rPr>
              <a:t>Bloch</a:t>
            </a:r>
            <a:endParaRPr lang="zh-TW" altLang="en-US" sz="18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077535DC-7059-68A5-D317-4A851B859E97}"/>
              </a:ext>
            </a:extLst>
          </p:cNvPr>
          <p:cNvSpPr txBox="1"/>
          <p:nvPr/>
        </p:nvSpPr>
        <p:spPr bwMode="auto">
          <a:xfrm>
            <a:off x="740013" y="6326117"/>
            <a:ext cx="3327931"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現在要幫電子往能態裡面填。</a:t>
            </a:r>
          </a:p>
        </p:txBody>
      </p:sp>
    </p:spTree>
    <p:extLst>
      <p:ext uri="{BB962C8B-B14F-4D97-AF65-F5344CB8AC3E}">
        <p14:creationId xmlns:p14="http://schemas.microsoft.com/office/powerpoint/2010/main" val="3197284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ext Box 5"/>
          <p:cNvSpPr txBox="1">
            <a:spLocks noChangeArrowheads="1"/>
          </p:cNvSpPr>
          <p:nvPr/>
        </p:nvSpPr>
        <p:spPr bwMode="auto">
          <a:xfrm>
            <a:off x="896665" y="4575974"/>
            <a:ext cx="79261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這些原來屬於私人的電子現在是</a:t>
            </a:r>
            <a:r>
              <a:rPr lang="zh-TW" altLang="en-US" sz="1800" dirty="0">
                <a:solidFill>
                  <a:srgbClr val="FF0000"/>
                </a:solidFill>
              </a:rPr>
              <a:t>公共財產</a:t>
            </a:r>
            <a:r>
              <a:rPr lang="zh-TW" altLang="en-US" sz="1800" dirty="0"/>
              <a:t>！其餘電子還是束縛在單一原子內。</a:t>
            </a:r>
          </a:p>
        </p:txBody>
      </p:sp>
      <p:sp>
        <p:nvSpPr>
          <p:cNvPr id="11270" name="Text Box 6"/>
          <p:cNvSpPr txBox="1">
            <a:spLocks noChangeArrowheads="1"/>
          </p:cNvSpPr>
          <p:nvPr/>
        </p:nvSpPr>
        <p:spPr bwMode="auto">
          <a:xfrm>
            <a:off x="903411" y="5438708"/>
            <a:ext cx="81398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800" dirty="0">
                <a:cs typeface="Times New Roman" pitchFamily="18" charset="0"/>
              </a:rPr>
              <a:t>Globalized</a:t>
            </a:r>
            <a:r>
              <a:rPr lang="zh-TW" altLang="en-US" sz="1800" dirty="0"/>
              <a:t>的電子會受到所有原子影響！波函數會分布於所有原子間整個固體內。</a:t>
            </a:r>
          </a:p>
        </p:txBody>
      </p:sp>
      <p:sp>
        <p:nvSpPr>
          <p:cNvPr id="9" name="文字方塊 8">
            <a:extLst>
              <a:ext uri="{FF2B5EF4-FFF2-40B4-BE49-F238E27FC236}">
                <a16:creationId xmlns:a16="http://schemas.microsoft.com/office/drawing/2014/main" id="{6ACEC75F-0ED6-1248-804D-02D5712B01CC}"/>
              </a:ext>
            </a:extLst>
          </p:cNvPr>
          <p:cNvSpPr txBox="1"/>
          <p:nvPr/>
        </p:nvSpPr>
        <p:spPr bwMode="auto">
          <a:xfrm>
            <a:off x="903411" y="6281628"/>
            <a:ext cx="7621937" cy="369332"/>
          </a:xfrm>
          <a:prstGeom prst="rect">
            <a:avLst/>
          </a:prstGeom>
          <a:noFill/>
          <a:ln w="9525">
            <a:noFill/>
            <a:miter lim="800000"/>
            <a:headEnd/>
            <a:tailEnd/>
          </a:ln>
        </p:spPr>
        <p:txBody>
          <a:bodyPr wrap="square" rtlCol="0">
            <a:spAutoFit/>
          </a:bodyPr>
          <a:lstStyle/>
          <a:p>
            <a:pPr>
              <a:spcBef>
                <a:spcPct val="50000"/>
              </a:spcBef>
            </a:pPr>
            <a:r>
              <a:rPr lang="zh-TW" altLang="en-US" sz="1800" dirty="0">
                <a:solidFill>
                  <a:srgbClr val="FF0000"/>
                </a:solidFill>
              </a:rPr>
              <a:t>週期性晶格位能</a:t>
            </a:r>
            <a:r>
              <a:rPr lang="zh-TW" altLang="en-US" dirty="0">
                <a:solidFill>
                  <a:srgbClr val="FF0000"/>
                </a:solidFill>
              </a:rPr>
              <a:t>是電子機動性的關鍵原因</a:t>
            </a:r>
            <a:r>
              <a:rPr lang="zh-TW" altLang="en-US" sz="1800" dirty="0">
                <a:solidFill>
                  <a:srgbClr val="FF0000"/>
                </a:solidFill>
              </a:rPr>
              <a:t>。</a:t>
            </a:r>
            <a:r>
              <a:rPr lang="en-US" altLang="zh-TW" sz="1800" dirty="0">
                <a:solidFill>
                  <a:srgbClr val="FF0000"/>
                </a:solidFill>
              </a:rPr>
              <a:t> </a:t>
            </a:r>
            <a:endParaRPr lang="zh-TW" altLang="en-US" sz="1800" dirty="0">
              <a:solidFill>
                <a:srgbClr val="FF0000"/>
              </a:solidFill>
            </a:endParaRPr>
          </a:p>
        </p:txBody>
      </p:sp>
      <p:pic>
        <p:nvPicPr>
          <p:cNvPr id="10" name="Picture 9">
            <a:extLst>
              <a:ext uri="{FF2B5EF4-FFF2-40B4-BE49-F238E27FC236}">
                <a16:creationId xmlns:a16="http://schemas.microsoft.com/office/drawing/2014/main" id="{BEDCA84F-4D70-6B48-8718-C1CC6EE3C2D0}"/>
              </a:ext>
            </a:extLst>
          </p:cNvPr>
          <p:cNvPicPr>
            <a:picLocks noChangeAspect="1"/>
          </p:cNvPicPr>
          <p:nvPr/>
        </p:nvPicPr>
        <p:blipFill>
          <a:blip r:embed="rId2"/>
          <a:stretch>
            <a:fillRect/>
          </a:stretch>
        </p:blipFill>
        <p:spPr>
          <a:xfrm>
            <a:off x="1007657" y="129019"/>
            <a:ext cx="4843696" cy="3988341"/>
          </a:xfrm>
          <a:prstGeom prst="rect">
            <a:avLst/>
          </a:prstGeom>
        </p:spPr>
      </p:pic>
      <p:cxnSp>
        <p:nvCxnSpPr>
          <p:cNvPr id="11" name="Straight Arrow Connector 10">
            <a:extLst>
              <a:ext uri="{FF2B5EF4-FFF2-40B4-BE49-F238E27FC236}">
                <a16:creationId xmlns:a16="http://schemas.microsoft.com/office/drawing/2014/main" id="{E49DE29F-9083-A747-814B-2FBC1E9649EC}"/>
              </a:ext>
            </a:extLst>
          </p:cNvPr>
          <p:cNvCxnSpPr>
            <a:cxnSpLocks/>
          </p:cNvCxnSpPr>
          <p:nvPr/>
        </p:nvCxnSpPr>
        <p:spPr>
          <a:xfrm flipV="1">
            <a:off x="3498626" y="3194501"/>
            <a:ext cx="0" cy="14401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22468F0-5633-BB4B-8506-8FB6DBE49CB3}"/>
              </a:ext>
            </a:extLst>
          </p:cNvPr>
          <p:cNvCxnSpPr>
            <a:cxnSpLocks/>
          </p:cNvCxnSpPr>
          <p:nvPr/>
        </p:nvCxnSpPr>
        <p:spPr>
          <a:xfrm flipH="1" flipV="1">
            <a:off x="4696412" y="3342119"/>
            <a:ext cx="1826550" cy="129254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23068F3-D664-43BB-943B-64859B4DEBD3}"/>
              </a:ext>
            </a:extLst>
          </p:cNvPr>
          <p:cNvSpPr txBox="1"/>
          <p:nvPr/>
        </p:nvSpPr>
        <p:spPr bwMode="auto">
          <a:xfrm>
            <a:off x="896665" y="5860168"/>
            <a:ext cx="8247335"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感受到的位能應該會是如晶格般、週期性的。這件事竟完全改變了電子的樣貌</a:t>
            </a:r>
            <a:r>
              <a:rPr lang="en-US" dirty="0">
                <a:latin typeface="Times New Roman" pitchFamily="18" charset="0"/>
                <a:cs typeface="Times New Roman" pitchFamily="18" charset="0"/>
              </a:rPr>
              <a:t>！</a:t>
            </a:r>
          </a:p>
        </p:txBody>
      </p:sp>
      <p:pic>
        <p:nvPicPr>
          <p:cNvPr id="5" name="Picture 4">
            <a:extLst>
              <a:ext uri="{FF2B5EF4-FFF2-40B4-BE49-F238E27FC236}">
                <a16:creationId xmlns:a16="http://schemas.microsoft.com/office/drawing/2014/main" id="{95C90420-C3FD-7275-26CE-CF1D4B9CFF72}"/>
              </a:ext>
            </a:extLst>
          </p:cNvPr>
          <p:cNvPicPr>
            <a:picLocks noChangeAspect="1"/>
          </p:cNvPicPr>
          <p:nvPr/>
        </p:nvPicPr>
        <p:blipFill>
          <a:blip r:embed="rId3"/>
          <a:stretch>
            <a:fillRect/>
          </a:stretch>
        </p:blipFill>
        <p:spPr>
          <a:xfrm>
            <a:off x="6018906" y="1755819"/>
            <a:ext cx="2286000" cy="1117600"/>
          </a:xfrm>
          <a:prstGeom prst="rect">
            <a:avLst/>
          </a:prstGeom>
        </p:spPr>
      </p:pic>
      <p:sp>
        <p:nvSpPr>
          <p:cNvPr id="2" name="TextBox 1">
            <a:extLst>
              <a:ext uri="{FF2B5EF4-FFF2-40B4-BE49-F238E27FC236}">
                <a16:creationId xmlns:a16="http://schemas.microsoft.com/office/drawing/2014/main" id="{A03232FF-F5DF-D061-B3FE-5F75660F867C}"/>
              </a:ext>
            </a:extLst>
          </p:cNvPr>
          <p:cNvSpPr txBox="1"/>
          <p:nvPr/>
        </p:nvSpPr>
        <p:spPr bwMode="auto">
          <a:xfrm>
            <a:off x="903411" y="4997434"/>
            <a:ext cx="4947942"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電子多多少少分成</a:t>
            </a:r>
            <a:r>
              <a:rPr lang="zh-TW" altLang="en-US" dirty="0">
                <a:latin typeface="Times New Roman" pitchFamily="18" charset="0"/>
                <a:cs typeface="Times New Roman" pitchFamily="18" charset="0"/>
              </a:rPr>
              <a:t> </a:t>
            </a:r>
            <a:r>
              <a:rPr lang="en-US" altLang="zh-TW" dirty="0">
                <a:latin typeface="Times New Roman" pitchFamily="18" charset="0"/>
                <a:cs typeface="Times New Roman" pitchFamily="18" charset="0"/>
              </a:rPr>
              <a:t>Localized</a:t>
            </a:r>
            <a:r>
              <a:rPr lang="zh-TW" altLang="en-US" dirty="0">
                <a:latin typeface="Times New Roman" pitchFamily="18" charset="0"/>
                <a:cs typeface="Times New Roman" pitchFamily="18" charset="0"/>
              </a:rPr>
              <a:t>與</a:t>
            </a:r>
            <a:r>
              <a:rPr lang="en-US" altLang="zh-TW" dirty="0">
                <a:latin typeface="Times New Roman" pitchFamily="18" charset="0"/>
                <a:cs typeface="Times New Roman" pitchFamily="18" charset="0"/>
              </a:rPr>
              <a:t>Globalized</a:t>
            </a:r>
            <a:r>
              <a:rPr lang="zh-TW" altLang="en-US" dirty="0">
                <a:latin typeface="Times New Roman" pitchFamily="18" charset="0"/>
                <a:cs typeface="Times New Roman" pitchFamily="18" charset="0"/>
              </a:rPr>
              <a:t>兩種！</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45378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additive="base">
                                        <p:cTn id="7" dur="500" fill="hold"/>
                                        <p:tgtEl>
                                          <p:spTgt spid="11270"/>
                                        </p:tgtEl>
                                        <p:attrNameLst>
                                          <p:attrName>ppt_x</p:attrName>
                                        </p:attrNameLst>
                                      </p:cBhvr>
                                      <p:tavLst>
                                        <p:tav tm="0">
                                          <p:val>
                                            <p:strVal val="#ppt_x"/>
                                          </p:val>
                                        </p:tav>
                                        <p:tav tm="100000">
                                          <p:val>
                                            <p:strVal val="#ppt_x"/>
                                          </p:val>
                                        </p:tav>
                                      </p:tavLst>
                                    </p:anim>
                                    <p:anim calcmode="lin" valueType="num">
                                      <p:cBhvr additive="base">
                                        <p:cTn id="8" dur="500" fill="hold"/>
                                        <p:tgtEl>
                                          <p:spTgt spid="1127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p:bldP spid="9" grpId="0"/>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Z:\Dropbox\Documents\課程\Young\Chapter42\A_Images\A_Figures_and_Photos\42_1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r="67841"/>
          <a:stretch/>
        </p:blipFill>
        <p:spPr bwMode="auto">
          <a:xfrm>
            <a:off x="784341" y="1692990"/>
            <a:ext cx="2880320" cy="3337883"/>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bwMode="auto">
          <a:xfrm>
            <a:off x="749584" y="322175"/>
            <a:ext cx="7676091"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如果電子恰好填滿一個能帶（稱</a:t>
            </a:r>
            <a:r>
              <a:rPr lang="en-US" altLang="zh-TW" sz="1800" dirty="0">
                <a:latin typeface="Times New Roman" panose="02020603050405020304" pitchFamily="18" charset="0"/>
                <a:cs typeface="Times New Roman" panose="02020603050405020304" pitchFamily="18" charset="0"/>
              </a:rPr>
              <a:t>Valence</a:t>
            </a:r>
            <a:r>
              <a:rPr lang="zh-TW" altLang="en-US" sz="1800" dirty="0"/>
              <a:t>），這些能帶中的電子無處可去！</a:t>
            </a:r>
          </a:p>
        </p:txBody>
      </p:sp>
      <p:sp>
        <p:nvSpPr>
          <p:cNvPr id="5" name="文字方塊 4"/>
          <p:cNvSpPr txBox="1"/>
          <p:nvPr/>
        </p:nvSpPr>
        <p:spPr bwMode="auto">
          <a:xfrm>
            <a:off x="751928" y="1178318"/>
            <a:ext cx="8046654"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如此電子即使不再被束縛，但完全不能自由。這樣的固體無法導電，是絕緣體。</a:t>
            </a:r>
          </a:p>
        </p:txBody>
      </p:sp>
      <p:pic>
        <p:nvPicPr>
          <p:cNvPr id="6" name="Picture 2" descr="Z:\Dropbox\Documents\課程\Young\Chapter42\A_Images\A_Figures_and_Photos\42_1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l="70228" r="-2387"/>
          <a:stretch/>
        </p:blipFill>
        <p:spPr bwMode="auto">
          <a:xfrm>
            <a:off x="4859453" y="1692990"/>
            <a:ext cx="2880320" cy="3337883"/>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5"/>
          <p:cNvSpPr txBox="1">
            <a:spLocks noChangeArrowheads="1"/>
          </p:cNvSpPr>
          <p:nvPr/>
        </p:nvSpPr>
        <p:spPr bwMode="auto">
          <a:xfrm>
            <a:off x="784340" y="5094928"/>
            <a:ext cx="81662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如果電子未填滿能帶（稱</a:t>
            </a:r>
            <a:r>
              <a:rPr lang="en-US" altLang="zh-TW" sz="1800" dirty="0"/>
              <a:t>Conduction</a:t>
            </a:r>
            <a:r>
              <a:rPr lang="zh-TW" altLang="en-US" sz="1800" dirty="0"/>
              <a:t>）</a:t>
            </a:r>
            <a:r>
              <a:rPr lang="en-US" altLang="zh-TW" sz="1800" dirty="0"/>
              <a:t> </a:t>
            </a:r>
            <a:r>
              <a:rPr lang="zh-TW" altLang="en-US" sz="1800" dirty="0"/>
              <a:t>，未滿能帶內的電子很容易改變狀態。</a:t>
            </a:r>
          </a:p>
        </p:txBody>
      </p:sp>
      <p:sp>
        <p:nvSpPr>
          <p:cNvPr id="8" name="文字方塊 7"/>
          <p:cNvSpPr txBox="1"/>
          <p:nvPr/>
        </p:nvSpPr>
        <p:spPr bwMode="auto">
          <a:xfrm>
            <a:off x="778398" y="5989186"/>
            <a:ext cx="7821310"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這些電子非常自由，可以移動。這樣的固體就可以導電，就是導體。</a:t>
            </a:r>
          </a:p>
        </p:txBody>
      </p:sp>
      <p:sp>
        <p:nvSpPr>
          <p:cNvPr id="4" name="文字方塊 3"/>
          <p:cNvSpPr txBox="1"/>
          <p:nvPr/>
        </p:nvSpPr>
        <p:spPr bwMode="auto">
          <a:xfrm>
            <a:off x="777006" y="5542057"/>
            <a:ext cx="5760640" cy="369332"/>
          </a:xfrm>
          <a:prstGeom prst="rect">
            <a:avLst/>
          </a:prstGeom>
          <a:noFill/>
          <a:ln w="9525">
            <a:noFill/>
            <a:miter lim="800000"/>
            <a:headEnd/>
            <a:tailEnd/>
          </a:ln>
        </p:spPr>
        <p:txBody>
          <a:bodyPr wrap="square" rtlCol="0">
            <a:spAutoFit/>
          </a:bodyPr>
          <a:lstStyle/>
          <a:p>
            <a:pPr>
              <a:spcBef>
                <a:spcPct val="50000"/>
              </a:spcBef>
            </a:pPr>
            <a:r>
              <a:rPr lang="zh-TW" altLang="en-US" sz="1800" dirty="0"/>
              <a:t>只要些許能量就能讓它激發到其他能態。</a:t>
            </a:r>
          </a:p>
        </p:txBody>
      </p:sp>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7248BCDA-8619-B94D-AA8F-2CA94390E584}"/>
                  </a:ext>
                </a:extLst>
              </p:cNvPr>
              <p:cNvSpPr txBox="1"/>
              <p:nvPr/>
            </p:nvSpPr>
            <p:spPr bwMode="auto">
              <a:xfrm>
                <a:off x="2890914" y="3880084"/>
                <a:ext cx="708399" cy="369332"/>
              </a:xfrm>
              <a:prstGeom prst="rect">
                <a:avLst/>
              </a:prstGeom>
              <a:no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i="1" smtClean="0">
                          <a:latin typeface="Cambria Math" panose="02040503050406030204" pitchFamily="18" charset="0"/>
                          <a:ea typeface="Cambria Math" panose="02040503050406030204" pitchFamily="18" charset="0"/>
                        </a:rPr>
                        <m:t>&gt;</m:t>
                      </m:r>
                      <m:r>
                        <a:rPr kumimoji="1" lang="en-US" altLang="zh-TW" sz="1800" b="0" i="1" smtClean="0">
                          <a:latin typeface="Cambria Math" panose="02040503050406030204" pitchFamily="18" charset="0"/>
                          <a:ea typeface="Cambria Math" panose="02040503050406030204" pitchFamily="18" charset="0"/>
                        </a:rPr>
                        <m:t>5</m:t>
                      </m:r>
                      <m:r>
                        <m:rPr>
                          <m:nor/>
                        </m:rPr>
                        <a:rPr kumimoji="1" lang="en-US" altLang="zh-TW" sz="1800" b="0" i="0" smtClean="0">
                          <a:latin typeface="Cambria Math" panose="02040503050406030204" pitchFamily="18" charset="0"/>
                          <a:ea typeface="Cambria Math" panose="02040503050406030204" pitchFamily="18" charset="0"/>
                        </a:rPr>
                        <m:t>eV</m:t>
                      </m:r>
                    </m:oMath>
                  </m:oMathPara>
                </a14:m>
                <a:endParaRPr kumimoji="1" lang="zh-TW" altLang="en-US" sz="1800" dirty="0"/>
              </a:p>
            </p:txBody>
          </p:sp>
        </mc:Choice>
        <mc:Fallback xmlns="">
          <p:sp>
            <p:nvSpPr>
              <p:cNvPr id="10" name="文字方塊 9">
                <a:extLst>
                  <a:ext uri="{FF2B5EF4-FFF2-40B4-BE49-F238E27FC236}">
                    <a16:creationId xmlns:a16="http://schemas.microsoft.com/office/drawing/2014/main" id="{7248BCDA-8619-B94D-AA8F-2CA94390E584}"/>
                  </a:ext>
                </a:extLst>
              </p:cNvPr>
              <p:cNvSpPr txBox="1">
                <a:spLocks noRot="1" noChangeAspect="1" noMove="1" noResize="1" noEditPoints="1" noAdjustHandles="1" noChangeArrowheads="1" noChangeShapeType="1" noTextEdit="1"/>
              </p:cNvSpPr>
              <p:nvPr/>
            </p:nvSpPr>
            <p:spPr bwMode="auto">
              <a:xfrm>
                <a:off x="2890914" y="3880084"/>
                <a:ext cx="708399" cy="369332"/>
              </a:xfrm>
              <a:prstGeom prst="rect">
                <a:avLst/>
              </a:prstGeom>
              <a:blipFill>
                <a:blip r:embed="rId4"/>
                <a:stretch>
                  <a:fillRect r="-9091"/>
                </a:stretch>
              </a:blipFill>
              <a:ln w="9525">
                <a:noFill/>
                <a:miter lim="800000"/>
                <a:headEnd/>
                <a:tailEnd/>
              </a:ln>
            </p:spPr>
            <p:txBody>
              <a:bodyPr/>
              <a:lstStyle/>
              <a:p>
                <a:r>
                  <a:rPr lang="zh-TW" altLang="en-US">
                    <a:noFill/>
                  </a:rPr>
                  <a:t> </a:t>
                </a:r>
              </a:p>
            </p:txBody>
          </p:sp>
        </mc:Fallback>
      </mc:AlternateContent>
      <p:sp>
        <p:nvSpPr>
          <p:cNvPr id="11" name="Rectangle 10">
            <a:extLst>
              <a:ext uri="{FF2B5EF4-FFF2-40B4-BE49-F238E27FC236}">
                <a16:creationId xmlns:a16="http://schemas.microsoft.com/office/drawing/2014/main" id="{ED863EE9-45A7-2F46-9AEE-20050A988D28}"/>
              </a:ext>
            </a:extLst>
          </p:cNvPr>
          <p:cNvSpPr/>
          <p:nvPr/>
        </p:nvSpPr>
        <p:spPr>
          <a:xfrm>
            <a:off x="751928" y="755562"/>
            <a:ext cx="7127525" cy="369332"/>
          </a:xfrm>
          <a:prstGeom prst="rect">
            <a:avLst/>
          </a:prstGeom>
        </p:spPr>
        <p:txBody>
          <a:bodyPr wrap="square">
            <a:spAutoFit/>
          </a:bodyPr>
          <a:lstStyle/>
          <a:p>
            <a:r>
              <a:rPr lang="zh-TW" altLang="en-US" sz="1800" dirty="0"/>
              <a:t>需要很大能量才能克服間隙，才能改變狀態。</a:t>
            </a:r>
            <a:endParaRPr lang="en-TW" sz="1800" dirty="0"/>
          </a:p>
        </p:txBody>
      </p:sp>
    </p:spTree>
    <p:extLst>
      <p:ext uri="{BB962C8B-B14F-4D97-AF65-F5344CB8AC3E}">
        <p14:creationId xmlns:p14="http://schemas.microsoft.com/office/powerpoint/2010/main" val="30760967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DF0277-A3FF-FD36-9752-04E79144A7F2}"/>
              </a:ext>
            </a:extLst>
          </p:cNvPr>
          <p:cNvPicPr>
            <a:picLocks noChangeAspect="1"/>
          </p:cNvPicPr>
          <p:nvPr/>
        </p:nvPicPr>
        <p:blipFill>
          <a:blip r:embed="rId2"/>
          <a:stretch>
            <a:fillRect/>
          </a:stretch>
        </p:blipFill>
        <p:spPr>
          <a:xfrm>
            <a:off x="2627784" y="1052736"/>
            <a:ext cx="3451502" cy="3024336"/>
          </a:xfrm>
          <a:prstGeom prst="rect">
            <a:avLst/>
          </a:prstGeom>
        </p:spPr>
      </p:pic>
      <p:sp>
        <p:nvSpPr>
          <p:cNvPr id="3" name="TextBox 2">
            <a:extLst>
              <a:ext uri="{FF2B5EF4-FFF2-40B4-BE49-F238E27FC236}">
                <a16:creationId xmlns:a16="http://schemas.microsoft.com/office/drawing/2014/main" id="{BAFB3E9B-AAF6-D3A7-82AB-C016875C8C18}"/>
              </a:ext>
            </a:extLst>
          </p:cNvPr>
          <p:cNvSpPr txBox="1"/>
          <p:nvPr/>
        </p:nvSpPr>
        <p:spPr bwMode="auto">
          <a:xfrm>
            <a:off x="2231740" y="4293096"/>
            <a:ext cx="496855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在填滿的能帶內的電子，完全無法改變狀態，</a:t>
            </a:r>
          </a:p>
        </p:txBody>
      </p:sp>
      <p:sp>
        <p:nvSpPr>
          <p:cNvPr id="5" name="TextBox 4">
            <a:extLst>
              <a:ext uri="{FF2B5EF4-FFF2-40B4-BE49-F238E27FC236}">
                <a16:creationId xmlns:a16="http://schemas.microsoft.com/office/drawing/2014/main" id="{A5BC3CBD-25FC-3516-8994-7A997BF14507}"/>
              </a:ext>
            </a:extLst>
          </p:cNvPr>
          <p:cNvSpPr txBox="1"/>
          <p:nvPr/>
        </p:nvSpPr>
        <p:spPr bwMode="auto">
          <a:xfrm>
            <a:off x="2231740" y="4672970"/>
            <a:ext cx="4572000"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除非付出很高的能量，跳到下一能帶。</a:t>
            </a:r>
            <a:endParaRPr lang="en-TW" dirty="0"/>
          </a:p>
        </p:txBody>
      </p:sp>
      <p:sp>
        <p:nvSpPr>
          <p:cNvPr id="6" name="TextBox 5">
            <a:extLst>
              <a:ext uri="{FF2B5EF4-FFF2-40B4-BE49-F238E27FC236}">
                <a16:creationId xmlns:a16="http://schemas.microsoft.com/office/drawing/2014/main" id="{C6D7725C-FD44-2096-EF16-707795703922}"/>
              </a:ext>
            </a:extLst>
          </p:cNvPr>
          <p:cNvSpPr txBox="1"/>
          <p:nvPr/>
        </p:nvSpPr>
        <p:spPr bwMode="auto">
          <a:xfrm>
            <a:off x="2231740" y="5063305"/>
            <a:ext cx="590465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這些電子便與導電無關，稱為價電子</a:t>
            </a:r>
            <a:r>
              <a:rPr lang="en-US" altLang="zh-TW" dirty="0">
                <a:latin typeface="Times New Roman" pitchFamily="18" charset="0"/>
                <a:cs typeface="Times New Roman" pitchFamily="18" charset="0"/>
              </a:rPr>
              <a:t>Valance</a:t>
            </a:r>
            <a:r>
              <a:rPr lang="zh-TW" altLang="en-US"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DC1D5143-F98E-9CE4-EE61-08815B96FF50}"/>
              </a:ext>
            </a:extLst>
          </p:cNvPr>
          <p:cNvSpPr txBox="1"/>
          <p:nvPr/>
        </p:nvSpPr>
        <p:spPr bwMode="auto">
          <a:xfrm>
            <a:off x="2231740" y="5464814"/>
            <a:ext cx="554461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絕緣體便是所有能帶都被填滿的固體。</a:t>
            </a:r>
          </a:p>
        </p:txBody>
      </p:sp>
      <p:cxnSp>
        <p:nvCxnSpPr>
          <p:cNvPr id="8" name="Straight Arrow Connector 7">
            <a:extLst>
              <a:ext uri="{FF2B5EF4-FFF2-40B4-BE49-F238E27FC236}">
                <a16:creationId xmlns:a16="http://schemas.microsoft.com/office/drawing/2014/main" id="{B06F95F0-C856-6F9D-32F8-B7909F6181E0}"/>
              </a:ext>
            </a:extLst>
          </p:cNvPr>
          <p:cNvCxnSpPr>
            <a:cxnSpLocks/>
          </p:cNvCxnSpPr>
          <p:nvPr/>
        </p:nvCxnSpPr>
        <p:spPr>
          <a:xfrm flipV="1">
            <a:off x="5580112" y="2636912"/>
            <a:ext cx="0" cy="2880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4044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D77EC0-0996-9C12-D698-B344684A91F8}"/>
              </a:ext>
            </a:extLst>
          </p:cNvPr>
          <p:cNvPicPr>
            <a:picLocks noChangeAspect="1"/>
          </p:cNvPicPr>
          <p:nvPr/>
        </p:nvPicPr>
        <p:blipFill rotWithShape="1">
          <a:blip r:embed="rId2"/>
          <a:srcRect r="48484"/>
          <a:stretch/>
        </p:blipFill>
        <p:spPr>
          <a:xfrm>
            <a:off x="1907705" y="1361980"/>
            <a:ext cx="2880320" cy="2491883"/>
          </a:xfrm>
          <a:prstGeom prst="rect">
            <a:avLst/>
          </a:prstGeom>
        </p:spPr>
      </p:pic>
      <p:sp>
        <p:nvSpPr>
          <p:cNvPr id="6" name="TextBox 5">
            <a:extLst>
              <a:ext uri="{FF2B5EF4-FFF2-40B4-BE49-F238E27FC236}">
                <a16:creationId xmlns:a16="http://schemas.microsoft.com/office/drawing/2014/main" id="{FA2DAE38-7675-4CD7-7988-3756BDF3A5CF}"/>
              </a:ext>
            </a:extLst>
          </p:cNvPr>
          <p:cNvSpPr txBox="1"/>
          <p:nvPr/>
        </p:nvSpPr>
        <p:spPr bwMode="auto">
          <a:xfrm>
            <a:off x="865525" y="4140338"/>
            <a:ext cx="633670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在半滿的能帶中，電子便有狀態可以供它改變運動狀態。</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9D4F96F-62A3-82FA-BA00-8DA104322E6F}"/>
                  </a:ext>
                </a:extLst>
              </p:cNvPr>
              <p:cNvSpPr txBox="1"/>
              <p:nvPr/>
            </p:nvSpPr>
            <p:spPr bwMode="auto">
              <a:xfrm>
                <a:off x="867862" y="4490172"/>
                <a:ext cx="8172400" cy="485518"/>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加上電場後，可以證明所有電子的晶體動量</a:t>
                </a:r>
                <a14:m>
                  <m:oMath xmlns:m="http://schemas.openxmlformats.org/officeDocument/2006/math">
                    <m:r>
                      <a:rPr lang="en-US" i="1">
                        <a:latin typeface="Cambria Math" panose="02040503050406030204" pitchFamily="18" charset="0"/>
                        <a:ea typeface="Cambria Math" panose="02040503050406030204" pitchFamily="18" charset="0"/>
                        <a:cs typeface="Times New Roman" pitchFamily="18" charset="0"/>
                      </a:rPr>
                      <m:t>𝑘</m:t>
                    </m:r>
                  </m:oMath>
                </a14:m>
                <a:r>
                  <a:rPr lang="en-TW" dirty="0">
                    <a:latin typeface="Times New Roman" pitchFamily="18" charset="0"/>
                    <a:cs typeface="Times New Roman" pitchFamily="18" charset="0"/>
                  </a:rPr>
                  <a:t>會如圖隨時間增加：</a:t>
                </a:r>
                <a14:m>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𝛿</m:t>
                    </m:r>
                    <m:r>
                      <a:rPr lang="en-US" b="0" i="1" smtClean="0">
                        <a:latin typeface="Cambria Math" panose="02040503050406030204" pitchFamily="18" charset="0"/>
                        <a:ea typeface="Cambria Math" panose="02040503050406030204" pitchFamily="18" charset="0"/>
                        <a:cs typeface="Times New Roman" pitchFamily="18" charset="0"/>
                      </a:rPr>
                      <m:t>𝑘</m:t>
                    </m:r>
                    <m:r>
                      <a:rPr lang="en-US" b="0" i="1" smtClean="0">
                        <a:latin typeface="Cambria Math" panose="02040503050406030204" pitchFamily="18" charset="0"/>
                        <a:ea typeface="Cambria Math" panose="02040503050406030204" pitchFamily="18" charset="0"/>
                        <a:cs typeface="Times New Roman" pitchFamily="18" charset="0"/>
                      </a:rPr>
                      <m:t>=−</m:t>
                    </m:r>
                    <m:f>
                      <m:fPr>
                        <m:ctrlPr>
                          <a:rPr lang="en-US" b="0" i="1" smtClean="0">
                            <a:latin typeface="Cambria Math" panose="02040503050406030204" pitchFamily="18" charset="0"/>
                            <a:ea typeface="Cambria Math" panose="02040503050406030204" pitchFamily="18" charset="0"/>
                            <a:cs typeface="Times New Roman" pitchFamily="18" charset="0"/>
                          </a:rPr>
                        </m:ctrlPr>
                      </m:fPr>
                      <m:num>
                        <m:r>
                          <a:rPr lang="en-US" i="1">
                            <a:latin typeface="Cambria Math" panose="02040503050406030204" pitchFamily="18" charset="0"/>
                            <a:ea typeface="Cambria Math" panose="02040503050406030204" pitchFamily="18" charset="0"/>
                            <a:cs typeface="Times New Roman" pitchFamily="18" charset="0"/>
                          </a:rPr>
                          <m:t>𝑒𝐸</m:t>
                        </m:r>
                      </m:num>
                      <m:den>
                        <m:r>
                          <a:rPr lang="en-US" b="0" i="1" smtClean="0">
                            <a:latin typeface="Cambria Math" panose="02040503050406030204" pitchFamily="18" charset="0"/>
                            <a:ea typeface="Cambria Math" panose="02040503050406030204" pitchFamily="18" charset="0"/>
                            <a:cs typeface="Times New Roman" pitchFamily="18" charset="0"/>
                          </a:rPr>
                          <m:t>ℏ</m:t>
                        </m:r>
                      </m:den>
                    </m:f>
                    <m:r>
                      <a:rPr lang="en-US" b="0" i="1" smtClean="0">
                        <a:latin typeface="Cambria Math" panose="02040503050406030204" pitchFamily="18" charset="0"/>
                        <a:ea typeface="Cambria Math" panose="02040503050406030204" pitchFamily="18" charset="0"/>
                        <a:cs typeface="Times New Roman" pitchFamily="18" charset="0"/>
                      </a:rPr>
                      <m:t>𝑡</m:t>
                    </m:r>
                  </m:oMath>
                </a14:m>
                <a:r>
                  <a:rPr lang="en-TW" dirty="0"/>
                  <a:t>。</a:t>
                </a:r>
              </a:p>
            </p:txBody>
          </p:sp>
        </mc:Choice>
        <mc:Fallback xmlns="">
          <p:sp>
            <p:nvSpPr>
              <p:cNvPr id="8" name="TextBox 7">
                <a:extLst>
                  <a:ext uri="{FF2B5EF4-FFF2-40B4-BE49-F238E27FC236}">
                    <a16:creationId xmlns:a16="http://schemas.microsoft.com/office/drawing/2014/main" id="{B9D4F96F-62A3-82FA-BA00-8DA104322E6F}"/>
                  </a:ext>
                </a:extLst>
              </p:cNvPr>
              <p:cNvSpPr txBox="1">
                <a:spLocks noRot="1" noChangeAspect="1" noMove="1" noResize="1" noEditPoints="1" noAdjustHandles="1" noChangeArrowheads="1" noChangeShapeType="1" noTextEdit="1"/>
              </p:cNvSpPr>
              <p:nvPr/>
            </p:nvSpPr>
            <p:spPr bwMode="auto">
              <a:xfrm>
                <a:off x="867862" y="4490172"/>
                <a:ext cx="8172400" cy="485518"/>
              </a:xfrm>
              <a:prstGeom prst="rect">
                <a:avLst/>
              </a:prstGeom>
              <a:blipFill>
                <a:blip r:embed="rId3"/>
                <a:stretch>
                  <a:fillRect l="-621" b="-7692"/>
                </a:stretch>
              </a:blipFill>
              <a:ln w="9525">
                <a:noFill/>
                <a:miter lim="800000"/>
                <a:headEnd/>
                <a:tailEnd/>
              </a:ln>
            </p:spPr>
            <p:txBody>
              <a:bodyPr/>
              <a:lstStyle/>
              <a:p>
                <a:r>
                  <a:rPr lang="en-TW">
                    <a:noFill/>
                  </a:rPr>
                  <a:t> </a:t>
                </a:r>
              </a:p>
            </p:txBody>
          </p:sp>
        </mc:Fallback>
      </mc:AlternateContent>
      <p:sp>
        <p:nvSpPr>
          <p:cNvPr id="9" name="TextBox 8">
            <a:extLst>
              <a:ext uri="{FF2B5EF4-FFF2-40B4-BE49-F238E27FC236}">
                <a16:creationId xmlns:a16="http://schemas.microsoft.com/office/drawing/2014/main" id="{9B0EE0C4-2C78-BDBB-75A6-50C94F79C098}"/>
              </a:ext>
            </a:extLst>
          </p:cNvPr>
          <p:cNvSpPr txBox="1"/>
          <p:nvPr/>
        </p:nvSpPr>
        <p:spPr bwMode="auto">
          <a:xfrm>
            <a:off x="867862" y="4962647"/>
            <a:ext cx="775062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如此往電場反向的晶體動量會大於正向，電子密度總和是向反向運動的。</a:t>
            </a:r>
          </a:p>
        </p:txBody>
      </p:sp>
      <p:sp>
        <p:nvSpPr>
          <p:cNvPr id="10" name="TextBox 9">
            <a:extLst>
              <a:ext uri="{FF2B5EF4-FFF2-40B4-BE49-F238E27FC236}">
                <a16:creationId xmlns:a16="http://schemas.microsoft.com/office/drawing/2014/main" id="{F75D6DDB-EB8A-799D-F1CF-58AA5BA861FD}"/>
              </a:ext>
            </a:extLst>
          </p:cNvPr>
          <p:cNvSpPr txBox="1"/>
          <p:nvPr/>
        </p:nvSpPr>
        <p:spPr bwMode="auto">
          <a:xfrm>
            <a:off x="865525" y="5393299"/>
            <a:ext cx="798261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所以這樣半滿能帶中的電子，便能導電，稱傳導電子，此能帶就稱傳導能帶。</a:t>
            </a:r>
          </a:p>
        </p:txBody>
      </p:sp>
      <p:cxnSp>
        <p:nvCxnSpPr>
          <p:cNvPr id="12" name="Straight Arrow Connector 11">
            <a:extLst>
              <a:ext uri="{FF2B5EF4-FFF2-40B4-BE49-F238E27FC236}">
                <a16:creationId xmlns:a16="http://schemas.microsoft.com/office/drawing/2014/main" id="{CF60F98C-2FB9-2DB1-6434-B2B805C1C83D}"/>
              </a:ext>
            </a:extLst>
          </p:cNvPr>
          <p:cNvCxnSpPr/>
          <p:nvPr/>
        </p:nvCxnSpPr>
        <p:spPr>
          <a:xfrm flipH="1">
            <a:off x="3450099" y="2787693"/>
            <a:ext cx="43204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D17893E-0509-0BA6-3F94-1AABAF685B2E}"/>
                  </a:ext>
                </a:extLst>
              </p:cNvPr>
              <p:cNvSpPr txBox="1"/>
              <p:nvPr/>
            </p:nvSpPr>
            <p:spPr bwMode="auto">
              <a:xfrm>
                <a:off x="3734931" y="2477095"/>
                <a:ext cx="211019" cy="310598"/>
              </a:xfrm>
              <a:prstGeom prst="rect">
                <a:avLst/>
              </a:prstGeom>
              <a:no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TW" i="1" smtClean="0">
                              <a:latin typeface="Cambria Math" panose="02040503050406030204" pitchFamily="18" charset="0"/>
                              <a:cs typeface="Times New Roman" pitchFamily="18" charset="0"/>
                            </a:rPr>
                          </m:ctrlPr>
                        </m:accPr>
                        <m:e>
                          <m:r>
                            <a:rPr lang="en-US" b="0" i="1" smtClean="0">
                              <a:latin typeface="Cambria Math" panose="02040503050406030204" pitchFamily="18" charset="0"/>
                              <a:cs typeface="Times New Roman" pitchFamily="18" charset="0"/>
                            </a:rPr>
                            <m:t>𝐸</m:t>
                          </m:r>
                        </m:e>
                      </m:acc>
                    </m:oMath>
                  </m:oMathPara>
                </a14:m>
                <a:endParaRPr lang="en-TW" dirty="0">
                  <a:latin typeface="Times New Roman" pitchFamily="18" charset="0"/>
                  <a:cs typeface="Times New Roman" pitchFamily="18" charset="0"/>
                </a:endParaRPr>
              </a:p>
            </p:txBody>
          </p:sp>
        </mc:Choice>
        <mc:Fallback xmlns="">
          <p:sp>
            <p:nvSpPr>
              <p:cNvPr id="13" name="TextBox 12">
                <a:extLst>
                  <a:ext uri="{FF2B5EF4-FFF2-40B4-BE49-F238E27FC236}">
                    <a16:creationId xmlns:a16="http://schemas.microsoft.com/office/drawing/2014/main" id="{2D17893E-0509-0BA6-3F94-1AABAF685B2E}"/>
                  </a:ext>
                </a:extLst>
              </p:cNvPr>
              <p:cNvSpPr txBox="1">
                <a:spLocks noRot="1" noChangeAspect="1" noMove="1" noResize="1" noEditPoints="1" noAdjustHandles="1" noChangeArrowheads="1" noChangeShapeType="1" noTextEdit="1"/>
              </p:cNvSpPr>
              <p:nvPr/>
            </p:nvSpPr>
            <p:spPr bwMode="auto">
              <a:xfrm>
                <a:off x="3734931" y="2477095"/>
                <a:ext cx="211019" cy="310598"/>
              </a:xfrm>
              <a:prstGeom prst="rect">
                <a:avLst/>
              </a:prstGeom>
              <a:blipFill>
                <a:blip r:embed="rId4"/>
                <a:stretch>
                  <a:fillRect l="-29412" r="-17647" b="-7692"/>
                </a:stretch>
              </a:blipFill>
              <a:ln w="9525">
                <a:noFill/>
                <a:miter lim="800000"/>
                <a:headEnd/>
                <a:tailEnd/>
              </a:ln>
            </p:spPr>
            <p:txBody>
              <a:bodyPr/>
              <a:lstStyle/>
              <a:p>
                <a:r>
                  <a:rPr lang="en-TW">
                    <a:noFill/>
                  </a:rPr>
                  <a:t> </a:t>
                </a:r>
              </a:p>
            </p:txBody>
          </p:sp>
        </mc:Fallback>
      </mc:AlternateContent>
      <p:sp>
        <p:nvSpPr>
          <p:cNvPr id="14" name="Circular Arrow 13">
            <a:extLst>
              <a:ext uri="{FF2B5EF4-FFF2-40B4-BE49-F238E27FC236}">
                <a16:creationId xmlns:a16="http://schemas.microsoft.com/office/drawing/2014/main" id="{26DE5087-85B3-9A72-BE1C-46C1DAB87918}"/>
              </a:ext>
            </a:extLst>
          </p:cNvPr>
          <p:cNvSpPr/>
          <p:nvPr/>
        </p:nvSpPr>
        <p:spPr>
          <a:xfrm rot="19687441">
            <a:off x="3791285" y="2917325"/>
            <a:ext cx="307355" cy="301199"/>
          </a:xfrm>
          <a:prstGeom prst="circular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solidFill>
                <a:srgbClr val="FF0000"/>
              </a:solidFill>
            </a:endParaRPr>
          </a:p>
        </p:txBody>
      </p:sp>
      <p:sp>
        <p:nvSpPr>
          <p:cNvPr id="15" name="Circular Arrow 14">
            <a:extLst>
              <a:ext uri="{FF2B5EF4-FFF2-40B4-BE49-F238E27FC236}">
                <a16:creationId xmlns:a16="http://schemas.microsoft.com/office/drawing/2014/main" id="{1EF5E349-DED7-5A9F-22E0-4FCB20E67779}"/>
              </a:ext>
            </a:extLst>
          </p:cNvPr>
          <p:cNvSpPr/>
          <p:nvPr/>
        </p:nvSpPr>
        <p:spPr>
          <a:xfrm rot="1513825">
            <a:off x="3093210" y="3170178"/>
            <a:ext cx="307355" cy="301199"/>
          </a:xfrm>
          <a:prstGeom prst="circular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solidFill>
                <a:srgbClr val="FF0000"/>
              </a:solidFill>
            </a:endParaRPr>
          </a:p>
        </p:txBody>
      </p:sp>
      <p:pic>
        <p:nvPicPr>
          <p:cNvPr id="3" name="Picture 2">
            <a:extLst>
              <a:ext uri="{FF2B5EF4-FFF2-40B4-BE49-F238E27FC236}">
                <a16:creationId xmlns:a16="http://schemas.microsoft.com/office/drawing/2014/main" id="{9EE8C565-CAA8-F661-FDE5-159449DD7B4C}"/>
              </a:ext>
            </a:extLst>
          </p:cNvPr>
          <p:cNvPicPr>
            <a:picLocks noChangeAspect="1"/>
          </p:cNvPicPr>
          <p:nvPr/>
        </p:nvPicPr>
        <p:blipFill rotWithShape="1">
          <a:blip r:embed="rId2"/>
          <a:srcRect l="50077" r="2726"/>
          <a:stretch/>
        </p:blipFill>
        <p:spPr>
          <a:xfrm>
            <a:off x="5173029" y="1347208"/>
            <a:ext cx="2638833" cy="2491883"/>
          </a:xfrm>
          <a:prstGeom prst="rect">
            <a:avLst/>
          </a:prstGeom>
        </p:spPr>
      </p:pic>
    </p:spTree>
    <p:extLst>
      <p:ext uri="{BB962C8B-B14F-4D97-AF65-F5344CB8AC3E}">
        <p14:creationId xmlns:p14="http://schemas.microsoft.com/office/powerpoint/2010/main" val="222191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3" grpId="0"/>
      <p:bldP spid="14" grpId="0" animBg="1"/>
      <p:bldP spid="15"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F1993F-4CD8-4C1D-0E92-F3EC723D19B3}"/>
              </a:ext>
            </a:extLst>
          </p:cNvPr>
          <p:cNvPicPr>
            <a:picLocks noChangeAspect="1"/>
          </p:cNvPicPr>
          <p:nvPr/>
        </p:nvPicPr>
        <p:blipFill>
          <a:blip r:embed="rId2"/>
          <a:stretch>
            <a:fillRect/>
          </a:stretch>
        </p:blipFill>
        <p:spPr>
          <a:xfrm>
            <a:off x="1691680" y="1330722"/>
            <a:ext cx="5604796" cy="4196556"/>
          </a:xfrm>
          <a:prstGeom prst="rect">
            <a:avLst/>
          </a:prstGeom>
        </p:spPr>
      </p:pic>
    </p:spTree>
    <p:extLst>
      <p:ext uri="{BB962C8B-B14F-4D97-AF65-F5344CB8AC3E}">
        <p14:creationId xmlns:p14="http://schemas.microsoft.com/office/powerpoint/2010/main" val="28234448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430120-8521-7C90-E8C2-DA069A7870E4}"/>
              </a:ext>
            </a:extLst>
          </p:cNvPr>
          <p:cNvPicPr>
            <a:picLocks noChangeAspect="1"/>
          </p:cNvPicPr>
          <p:nvPr/>
        </p:nvPicPr>
        <p:blipFill>
          <a:blip r:embed="rId2"/>
          <a:stretch>
            <a:fillRect/>
          </a:stretch>
        </p:blipFill>
        <p:spPr>
          <a:xfrm>
            <a:off x="1495514" y="0"/>
            <a:ext cx="6152972" cy="6858000"/>
          </a:xfrm>
          <a:prstGeom prst="rect">
            <a:avLst/>
          </a:prstGeom>
        </p:spPr>
      </p:pic>
    </p:spTree>
    <p:extLst>
      <p:ext uri="{BB962C8B-B14F-4D97-AF65-F5344CB8AC3E}">
        <p14:creationId xmlns:p14="http://schemas.microsoft.com/office/powerpoint/2010/main" val="30261589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002866-BF02-C5B0-DB5B-4BE0827194FA}"/>
              </a:ext>
            </a:extLst>
          </p:cNvPr>
          <p:cNvPicPr>
            <a:picLocks noChangeAspect="1"/>
          </p:cNvPicPr>
          <p:nvPr/>
        </p:nvPicPr>
        <p:blipFill>
          <a:blip r:embed="rId2"/>
          <a:stretch>
            <a:fillRect/>
          </a:stretch>
        </p:blipFill>
        <p:spPr>
          <a:xfrm>
            <a:off x="1697838" y="0"/>
            <a:ext cx="5748324" cy="6858000"/>
          </a:xfrm>
          <a:prstGeom prst="rect">
            <a:avLst/>
          </a:prstGeom>
        </p:spPr>
      </p:pic>
    </p:spTree>
    <p:extLst>
      <p:ext uri="{BB962C8B-B14F-4D97-AF65-F5344CB8AC3E}">
        <p14:creationId xmlns:p14="http://schemas.microsoft.com/office/powerpoint/2010/main" val="4959400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16D132-FD78-9809-C690-98F9588E4BCE}"/>
              </a:ext>
            </a:extLst>
          </p:cNvPr>
          <p:cNvPicPr>
            <a:picLocks noChangeAspect="1"/>
          </p:cNvPicPr>
          <p:nvPr/>
        </p:nvPicPr>
        <p:blipFill>
          <a:blip r:embed="rId2"/>
          <a:stretch>
            <a:fillRect/>
          </a:stretch>
        </p:blipFill>
        <p:spPr>
          <a:xfrm>
            <a:off x="1711234" y="0"/>
            <a:ext cx="5721531" cy="6858000"/>
          </a:xfrm>
          <a:prstGeom prst="rect">
            <a:avLst/>
          </a:prstGeom>
        </p:spPr>
      </p:pic>
    </p:spTree>
    <p:extLst>
      <p:ext uri="{BB962C8B-B14F-4D97-AF65-F5344CB8AC3E}">
        <p14:creationId xmlns:p14="http://schemas.microsoft.com/office/powerpoint/2010/main" val="38874201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ACC2AA-1B4E-0969-B34B-A4095FF49CE7}"/>
              </a:ext>
            </a:extLst>
          </p:cNvPr>
          <p:cNvPicPr>
            <a:picLocks noChangeAspect="1"/>
          </p:cNvPicPr>
          <p:nvPr/>
        </p:nvPicPr>
        <p:blipFill>
          <a:blip r:embed="rId2"/>
          <a:stretch>
            <a:fillRect/>
          </a:stretch>
        </p:blipFill>
        <p:spPr>
          <a:xfrm>
            <a:off x="1495142" y="166328"/>
            <a:ext cx="6153716" cy="6525344"/>
          </a:xfrm>
          <a:prstGeom prst="rect">
            <a:avLst/>
          </a:prstGeom>
        </p:spPr>
      </p:pic>
    </p:spTree>
    <p:extLst>
      <p:ext uri="{BB962C8B-B14F-4D97-AF65-F5344CB8AC3E}">
        <p14:creationId xmlns:p14="http://schemas.microsoft.com/office/powerpoint/2010/main" val="1234333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182CEA-A85D-3A2E-7B6F-F6711611BBA3}"/>
              </a:ext>
            </a:extLst>
          </p:cNvPr>
          <p:cNvSpPr txBox="1"/>
          <p:nvPr/>
        </p:nvSpPr>
        <p:spPr bwMode="auto">
          <a:xfrm>
            <a:off x="2483768" y="260648"/>
            <a:ext cx="338437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在Band</a:t>
            </a:r>
            <a:r>
              <a:rPr lang="zh-TW" altLang="en-US" dirty="0">
                <a:latin typeface="Times New Roman" pitchFamily="18" charset="0"/>
                <a:cs typeface="Times New Roman" pitchFamily="18" charset="0"/>
              </a:rPr>
              <a:t> </a:t>
            </a:r>
            <a:r>
              <a:rPr lang="en-TW" dirty="0">
                <a:latin typeface="Times New Roman" pitchFamily="18" charset="0"/>
                <a:cs typeface="Times New Roman" pitchFamily="18" charset="0"/>
              </a:rPr>
              <a:t>Edge附近的簡併計算</a:t>
            </a:r>
          </a:p>
        </p:txBody>
      </p:sp>
      <p:pic>
        <p:nvPicPr>
          <p:cNvPr id="3" name="Picture 2">
            <a:extLst>
              <a:ext uri="{FF2B5EF4-FFF2-40B4-BE49-F238E27FC236}">
                <a16:creationId xmlns:a16="http://schemas.microsoft.com/office/drawing/2014/main" id="{98C8F69B-0ED9-F965-8E7C-153D999992DD}"/>
              </a:ext>
            </a:extLst>
          </p:cNvPr>
          <p:cNvPicPr>
            <a:picLocks noChangeAspect="1"/>
          </p:cNvPicPr>
          <p:nvPr/>
        </p:nvPicPr>
        <p:blipFill rotWithShape="1">
          <a:blip r:embed="rId2"/>
          <a:srcRect b="43989"/>
          <a:stretch/>
        </p:blipFill>
        <p:spPr>
          <a:xfrm>
            <a:off x="1539762" y="2311142"/>
            <a:ext cx="6488622" cy="4357458"/>
          </a:xfrm>
          <a:prstGeom prst="rect">
            <a:avLst/>
          </a:prstGeom>
        </p:spPr>
      </p:pic>
      <p:pic>
        <p:nvPicPr>
          <p:cNvPr id="4" name="Picture 3">
            <a:extLst>
              <a:ext uri="{FF2B5EF4-FFF2-40B4-BE49-F238E27FC236}">
                <a16:creationId xmlns:a16="http://schemas.microsoft.com/office/drawing/2014/main" id="{F92ACD0C-AF20-81F2-15BA-6F549A262B73}"/>
              </a:ext>
            </a:extLst>
          </p:cNvPr>
          <p:cNvPicPr>
            <a:picLocks noChangeAspect="1"/>
          </p:cNvPicPr>
          <p:nvPr/>
        </p:nvPicPr>
        <p:blipFill>
          <a:blip r:embed="rId3"/>
          <a:stretch>
            <a:fillRect/>
          </a:stretch>
        </p:blipFill>
        <p:spPr>
          <a:xfrm>
            <a:off x="1539762" y="657527"/>
            <a:ext cx="4229985" cy="1656184"/>
          </a:xfrm>
          <a:prstGeom prst="rect">
            <a:avLst/>
          </a:prstGeom>
        </p:spPr>
      </p:pic>
    </p:spTree>
    <p:extLst>
      <p:ext uri="{BB962C8B-B14F-4D97-AF65-F5344CB8AC3E}">
        <p14:creationId xmlns:p14="http://schemas.microsoft.com/office/powerpoint/2010/main" val="21359447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4B547D-C29F-4D92-424A-846D7C2299A4}"/>
              </a:ext>
            </a:extLst>
          </p:cNvPr>
          <p:cNvPicPr>
            <a:picLocks noChangeAspect="1"/>
          </p:cNvPicPr>
          <p:nvPr/>
        </p:nvPicPr>
        <p:blipFill>
          <a:blip r:embed="rId2"/>
          <a:stretch>
            <a:fillRect/>
          </a:stretch>
        </p:blipFill>
        <p:spPr>
          <a:xfrm>
            <a:off x="1275612" y="3526052"/>
            <a:ext cx="6365968" cy="3071300"/>
          </a:xfrm>
          <a:prstGeom prst="rect">
            <a:avLst/>
          </a:prstGeom>
        </p:spPr>
      </p:pic>
      <p:pic>
        <p:nvPicPr>
          <p:cNvPr id="3" name="Picture 2">
            <a:extLst>
              <a:ext uri="{FF2B5EF4-FFF2-40B4-BE49-F238E27FC236}">
                <a16:creationId xmlns:a16="http://schemas.microsoft.com/office/drawing/2014/main" id="{CB6FEDEC-AF48-5CB9-0274-6B3CE619FF92}"/>
              </a:ext>
            </a:extLst>
          </p:cNvPr>
          <p:cNvPicPr>
            <a:picLocks noChangeAspect="1"/>
          </p:cNvPicPr>
          <p:nvPr/>
        </p:nvPicPr>
        <p:blipFill rotWithShape="1">
          <a:blip r:embed="rId3"/>
          <a:srcRect t="56011"/>
          <a:stretch/>
        </p:blipFill>
        <p:spPr>
          <a:xfrm>
            <a:off x="1275612" y="175222"/>
            <a:ext cx="6353391" cy="3350830"/>
          </a:xfrm>
          <a:prstGeom prst="rect">
            <a:avLst/>
          </a:prstGeom>
        </p:spPr>
      </p:pic>
    </p:spTree>
    <p:extLst>
      <p:ext uri="{BB962C8B-B14F-4D97-AF65-F5344CB8AC3E}">
        <p14:creationId xmlns:p14="http://schemas.microsoft.com/office/powerpoint/2010/main" val="3334670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244E2C-8DE2-7365-CA4F-CFCB5CEDFD31}"/>
              </a:ext>
            </a:extLst>
          </p:cNvPr>
          <p:cNvPicPr>
            <a:picLocks noChangeAspect="1"/>
          </p:cNvPicPr>
          <p:nvPr/>
        </p:nvPicPr>
        <p:blipFill rotWithShape="1">
          <a:blip r:embed="rId2"/>
          <a:srcRect b="59413"/>
          <a:stretch/>
        </p:blipFill>
        <p:spPr>
          <a:xfrm>
            <a:off x="1066924" y="1556792"/>
            <a:ext cx="7442200" cy="2376264"/>
          </a:xfrm>
          <a:prstGeom prst="rect">
            <a:avLst/>
          </a:prstGeom>
        </p:spPr>
      </p:pic>
      <p:pic>
        <p:nvPicPr>
          <p:cNvPr id="3" name="Picture 2">
            <a:extLst>
              <a:ext uri="{FF2B5EF4-FFF2-40B4-BE49-F238E27FC236}">
                <a16:creationId xmlns:a16="http://schemas.microsoft.com/office/drawing/2014/main" id="{4D9AF756-FE87-B405-B7AA-3EC122790AEA}"/>
              </a:ext>
            </a:extLst>
          </p:cNvPr>
          <p:cNvPicPr>
            <a:picLocks noChangeAspect="1"/>
          </p:cNvPicPr>
          <p:nvPr/>
        </p:nvPicPr>
        <p:blipFill rotWithShape="1">
          <a:blip r:embed="rId3"/>
          <a:srcRect b="67536"/>
          <a:stretch/>
        </p:blipFill>
        <p:spPr>
          <a:xfrm>
            <a:off x="1075065" y="927592"/>
            <a:ext cx="3523106" cy="604596"/>
          </a:xfrm>
          <a:prstGeom prst="rect">
            <a:avLst/>
          </a:prstGeom>
        </p:spPr>
      </p:pic>
      <p:pic>
        <p:nvPicPr>
          <p:cNvPr id="4" name="Picture 3">
            <a:extLst>
              <a:ext uri="{FF2B5EF4-FFF2-40B4-BE49-F238E27FC236}">
                <a16:creationId xmlns:a16="http://schemas.microsoft.com/office/drawing/2014/main" id="{56CD5114-A7BD-F52C-6B14-8703FBC17ECE}"/>
              </a:ext>
            </a:extLst>
          </p:cNvPr>
          <p:cNvPicPr>
            <a:picLocks noChangeAspect="1"/>
          </p:cNvPicPr>
          <p:nvPr/>
        </p:nvPicPr>
        <p:blipFill rotWithShape="1">
          <a:blip r:embed="rId3"/>
          <a:srcRect l="12359" t="73229"/>
          <a:stretch/>
        </p:blipFill>
        <p:spPr>
          <a:xfrm>
            <a:off x="4684383" y="922076"/>
            <a:ext cx="3812616" cy="615629"/>
          </a:xfrm>
          <a:prstGeom prst="rect">
            <a:avLst/>
          </a:prstGeom>
        </p:spPr>
      </p:pic>
      <p:sp>
        <p:nvSpPr>
          <p:cNvPr id="5" name="Rectangle 4">
            <a:extLst>
              <a:ext uri="{FF2B5EF4-FFF2-40B4-BE49-F238E27FC236}">
                <a16:creationId xmlns:a16="http://schemas.microsoft.com/office/drawing/2014/main" id="{5705989E-2011-C4FA-5766-688BE04273C9}"/>
              </a:ext>
            </a:extLst>
          </p:cNvPr>
          <p:cNvSpPr/>
          <p:nvPr/>
        </p:nvSpPr>
        <p:spPr>
          <a:xfrm>
            <a:off x="971600" y="2276872"/>
            <a:ext cx="7704856" cy="7920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6" name="TextBox 5">
            <a:extLst>
              <a:ext uri="{FF2B5EF4-FFF2-40B4-BE49-F238E27FC236}">
                <a16:creationId xmlns:a16="http://schemas.microsoft.com/office/drawing/2014/main" id="{6DBA0D35-C980-A0CF-2DC8-75B3955FF37C}"/>
              </a:ext>
            </a:extLst>
          </p:cNvPr>
          <p:cNvSpPr txBox="1"/>
          <p:nvPr/>
        </p:nvSpPr>
        <p:spPr bwMode="auto">
          <a:xfrm>
            <a:off x="1475656" y="4303562"/>
            <a:ext cx="7033468"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若是完美的晶格，這樣的電子不會被反彈，而且自由自在</a:t>
            </a:r>
            <a:r>
              <a:rPr lang="en-US" dirty="0">
                <a:latin typeface="Times New Roman" pitchFamily="18" charset="0"/>
                <a:cs typeface="Times New Roman" pitchFamily="18" charset="0"/>
              </a:rPr>
              <a:t>。</a:t>
            </a:r>
          </a:p>
        </p:txBody>
      </p:sp>
      <p:sp>
        <p:nvSpPr>
          <p:cNvPr id="7" name="TextBox 6">
            <a:extLst>
              <a:ext uri="{FF2B5EF4-FFF2-40B4-BE49-F238E27FC236}">
                <a16:creationId xmlns:a16="http://schemas.microsoft.com/office/drawing/2014/main" id="{661D2548-4B9C-73FB-68AE-438CEE1FE36B}"/>
              </a:ext>
            </a:extLst>
          </p:cNvPr>
          <p:cNvSpPr txBox="1"/>
          <p:nvPr/>
        </p:nvSpPr>
        <p:spPr bwMode="auto">
          <a:xfrm>
            <a:off x="1475655" y="5144990"/>
            <a:ext cx="7033467"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這樣的全球化電子的容許能量落在一道道連續的能帶</a:t>
            </a:r>
            <a:r>
              <a:rPr lang="en-US" dirty="0">
                <a:latin typeface="Times New Roman" pitchFamily="18" charset="0"/>
                <a:cs typeface="Times New Roman" pitchFamily="18" charset="0"/>
              </a:rPr>
              <a:t> band。</a:t>
            </a:r>
          </a:p>
        </p:txBody>
      </p:sp>
      <p:sp>
        <p:nvSpPr>
          <p:cNvPr id="8" name="TextBox 7">
            <a:extLst>
              <a:ext uri="{FF2B5EF4-FFF2-40B4-BE49-F238E27FC236}">
                <a16:creationId xmlns:a16="http://schemas.microsoft.com/office/drawing/2014/main" id="{F47137B7-484C-6866-0D8A-338FC5F9A693}"/>
              </a:ext>
            </a:extLst>
          </p:cNvPr>
          <p:cNvSpPr txBox="1"/>
          <p:nvPr/>
        </p:nvSpPr>
        <p:spPr bwMode="auto">
          <a:xfrm>
            <a:off x="1475656" y="4724276"/>
            <a:ext cx="5472608"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晶格些許的不完美，可以視為雜質</a:t>
            </a:r>
            <a:r>
              <a:rPr lang="en-US" dirty="0">
                <a:latin typeface="Times New Roman" pitchFamily="18" charset="0"/>
                <a:cs typeface="Times New Roman" pitchFamily="18" charset="0"/>
              </a:rPr>
              <a:t>。</a:t>
            </a:r>
          </a:p>
        </p:txBody>
      </p:sp>
    </p:spTree>
    <p:extLst>
      <p:ext uri="{BB962C8B-B14F-4D97-AF65-F5344CB8AC3E}">
        <p14:creationId xmlns:p14="http://schemas.microsoft.com/office/powerpoint/2010/main" val="3073893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EB2FD08-62A9-B59B-EA96-9F9E715C5E2C}"/>
              </a:ext>
            </a:extLst>
          </p:cNvPr>
          <p:cNvSpPr/>
          <p:nvPr/>
        </p:nvSpPr>
        <p:spPr>
          <a:xfrm>
            <a:off x="1766211" y="3014061"/>
            <a:ext cx="5616624" cy="2119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5" name="Picture 4">
            <a:extLst>
              <a:ext uri="{FF2B5EF4-FFF2-40B4-BE49-F238E27FC236}">
                <a16:creationId xmlns:a16="http://schemas.microsoft.com/office/drawing/2014/main" id="{3B662789-BEE2-5FA5-F45C-608F67790C4A}"/>
              </a:ext>
            </a:extLst>
          </p:cNvPr>
          <p:cNvPicPr>
            <a:picLocks noChangeAspect="1"/>
          </p:cNvPicPr>
          <p:nvPr/>
        </p:nvPicPr>
        <p:blipFill rotWithShape="1">
          <a:blip r:embed="rId2"/>
          <a:srcRect t="9397"/>
          <a:stretch/>
        </p:blipFill>
        <p:spPr>
          <a:xfrm>
            <a:off x="2187451" y="2996952"/>
            <a:ext cx="4769097" cy="2136845"/>
          </a:xfrm>
          <a:prstGeom prst="rect">
            <a:avLst/>
          </a:prstGeom>
        </p:spPr>
      </p:pic>
      <p:sp>
        <p:nvSpPr>
          <p:cNvPr id="7" name="TextBox 6">
            <a:extLst>
              <a:ext uri="{FF2B5EF4-FFF2-40B4-BE49-F238E27FC236}">
                <a16:creationId xmlns:a16="http://schemas.microsoft.com/office/drawing/2014/main" id="{4D16813A-900E-EE53-FD46-22417F6A088C}"/>
              </a:ext>
            </a:extLst>
          </p:cNvPr>
          <p:cNvSpPr txBox="1"/>
          <p:nvPr/>
        </p:nvSpPr>
        <p:spPr bwMode="auto">
          <a:xfrm>
            <a:off x="2879812" y="2267580"/>
            <a:ext cx="338437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真實可解的Dirac梳週期性位能</a:t>
            </a:r>
          </a:p>
        </p:txBody>
      </p:sp>
    </p:spTree>
    <p:extLst>
      <p:ext uri="{BB962C8B-B14F-4D97-AF65-F5344CB8AC3E}">
        <p14:creationId xmlns:p14="http://schemas.microsoft.com/office/powerpoint/2010/main" val="785824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A5DE77-7AAB-A8A8-94A4-A6749A248A65}"/>
              </a:ext>
            </a:extLst>
          </p:cNvPr>
          <p:cNvPicPr>
            <a:picLocks noChangeAspect="1"/>
          </p:cNvPicPr>
          <p:nvPr/>
        </p:nvPicPr>
        <p:blipFill rotWithShape="1">
          <a:blip r:embed="rId2"/>
          <a:srcRect t="69330" b="6564"/>
          <a:stretch/>
        </p:blipFill>
        <p:spPr>
          <a:xfrm>
            <a:off x="585414" y="4217646"/>
            <a:ext cx="7973171" cy="686707"/>
          </a:xfrm>
          <a:prstGeom prst="rect">
            <a:avLst/>
          </a:prstGeom>
        </p:spPr>
      </p:pic>
      <p:pic>
        <p:nvPicPr>
          <p:cNvPr id="2" name="Picture 1">
            <a:extLst>
              <a:ext uri="{FF2B5EF4-FFF2-40B4-BE49-F238E27FC236}">
                <a16:creationId xmlns:a16="http://schemas.microsoft.com/office/drawing/2014/main" id="{90CD9313-8A67-CA4D-5B5D-41A5075D885B}"/>
              </a:ext>
            </a:extLst>
          </p:cNvPr>
          <p:cNvPicPr>
            <a:picLocks noChangeAspect="1"/>
          </p:cNvPicPr>
          <p:nvPr/>
        </p:nvPicPr>
        <p:blipFill rotWithShape="1">
          <a:blip r:embed="rId3"/>
          <a:srcRect l="24004" t="9397" r="24751" b="18497"/>
          <a:stretch/>
        </p:blipFill>
        <p:spPr>
          <a:xfrm>
            <a:off x="3927932" y="577372"/>
            <a:ext cx="2029608" cy="1412231"/>
          </a:xfrm>
          <a:prstGeom prst="rect">
            <a:avLst/>
          </a:prstGeom>
        </p:spPr>
      </p:pic>
      <p:pic>
        <p:nvPicPr>
          <p:cNvPr id="9" name="Picture 8">
            <a:extLst>
              <a:ext uri="{FF2B5EF4-FFF2-40B4-BE49-F238E27FC236}">
                <a16:creationId xmlns:a16="http://schemas.microsoft.com/office/drawing/2014/main" id="{F8DB2720-4D15-F046-914E-40BF04DEF5CC}"/>
              </a:ext>
            </a:extLst>
          </p:cNvPr>
          <p:cNvPicPr>
            <a:picLocks noChangeAspect="1"/>
          </p:cNvPicPr>
          <p:nvPr/>
        </p:nvPicPr>
        <p:blipFill rotWithShape="1">
          <a:blip r:embed="rId2"/>
          <a:srcRect t="24117" b="32677"/>
          <a:stretch/>
        </p:blipFill>
        <p:spPr>
          <a:xfrm>
            <a:off x="585415" y="2774749"/>
            <a:ext cx="7973171" cy="1230790"/>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0792793-EBC7-3F83-39D3-E01FC52E1BC7}"/>
                  </a:ext>
                </a:extLst>
              </p:cNvPr>
              <p:cNvSpPr txBox="1"/>
              <p:nvPr/>
            </p:nvSpPr>
            <p:spPr bwMode="auto">
              <a:xfrm>
                <a:off x="4817124" y="1737508"/>
                <a:ext cx="251223" cy="215444"/>
              </a:xfrm>
              <a:prstGeom prst="rect">
                <a:avLst/>
              </a:prstGeom>
              <a:solidFill>
                <a:schemeClr val="bg1"/>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ea typeface="Cambria Math" panose="02040503050406030204" pitchFamily="18" charset="0"/>
                          <a:cs typeface="Times New Roman" pitchFamily="18" charset="0"/>
                        </a:rPr>
                        <m:t>𝑛𝑎</m:t>
                      </m:r>
                    </m:oMath>
                  </m:oMathPara>
                </a14:m>
                <a:endParaRPr lang="en-TW" sz="1400" dirty="0">
                  <a:latin typeface="Times New Roman" pitchFamily="18" charset="0"/>
                  <a:cs typeface="Times New Roman" pitchFamily="18" charset="0"/>
                </a:endParaRPr>
              </a:p>
            </p:txBody>
          </p:sp>
        </mc:Choice>
        <mc:Fallback xmlns="">
          <p:sp>
            <p:nvSpPr>
              <p:cNvPr id="3" name="TextBox 2">
                <a:extLst>
                  <a:ext uri="{FF2B5EF4-FFF2-40B4-BE49-F238E27FC236}">
                    <a16:creationId xmlns:a16="http://schemas.microsoft.com/office/drawing/2014/main" id="{40792793-EBC7-3F83-39D3-E01FC52E1BC7}"/>
                  </a:ext>
                </a:extLst>
              </p:cNvPr>
              <p:cNvSpPr txBox="1">
                <a:spLocks noRot="1" noChangeAspect="1" noMove="1" noResize="1" noEditPoints="1" noAdjustHandles="1" noChangeArrowheads="1" noChangeShapeType="1" noTextEdit="1"/>
              </p:cNvSpPr>
              <p:nvPr/>
            </p:nvSpPr>
            <p:spPr bwMode="auto">
              <a:xfrm>
                <a:off x="4817124" y="1737508"/>
                <a:ext cx="251223" cy="215444"/>
              </a:xfrm>
              <a:prstGeom prst="rect">
                <a:avLst/>
              </a:prstGeom>
              <a:blipFill>
                <a:blip r:embed="rId4"/>
                <a:stretch>
                  <a:fillRect l="-10000" r="-10000" b="-5556"/>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DD88174-273A-2B09-8303-43D11003A67D}"/>
                  </a:ext>
                </a:extLst>
              </p:cNvPr>
              <p:cNvSpPr txBox="1"/>
              <p:nvPr/>
            </p:nvSpPr>
            <p:spPr bwMode="auto">
              <a:xfrm>
                <a:off x="5241958" y="1737508"/>
                <a:ext cx="715581" cy="215444"/>
              </a:xfrm>
              <a:prstGeom prst="rect">
                <a:avLst/>
              </a:prstGeom>
              <a:solidFill>
                <a:schemeClr val="bg1"/>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ea typeface="Cambria Math" panose="02040503050406030204" pitchFamily="18" charset="0"/>
                          <a:cs typeface="Times New Roman" pitchFamily="18" charset="0"/>
                        </a:rPr>
                        <m:t>(</m:t>
                      </m:r>
                      <m:r>
                        <a:rPr lang="en-US" sz="1400" b="0" i="1" smtClean="0">
                          <a:latin typeface="Cambria Math" panose="02040503050406030204" pitchFamily="18" charset="0"/>
                          <a:ea typeface="Cambria Math" panose="02040503050406030204" pitchFamily="18" charset="0"/>
                          <a:cs typeface="Times New Roman" pitchFamily="18" charset="0"/>
                        </a:rPr>
                        <m:t>𝑛</m:t>
                      </m:r>
                      <m:r>
                        <a:rPr lang="en-US" sz="1400" b="0" i="1" smtClean="0">
                          <a:latin typeface="Cambria Math" panose="02040503050406030204" pitchFamily="18" charset="0"/>
                          <a:ea typeface="Cambria Math" panose="02040503050406030204" pitchFamily="18" charset="0"/>
                          <a:cs typeface="Times New Roman" pitchFamily="18" charset="0"/>
                        </a:rPr>
                        <m:t>+1)</m:t>
                      </m:r>
                      <m:r>
                        <a:rPr lang="en-US" sz="1400" b="0" i="1" smtClean="0">
                          <a:latin typeface="Cambria Math" panose="02040503050406030204" pitchFamily="18" charset="0"/>
                          <a:ea typeface="Cambria Math" panose="02040503050406030204" pitchFamily="18" charset="0"/>
                          <a:cs typeface="Times New Roman" pitchFamily="18" charset="0"/>
                        </a:rPr>
                        <m:t>𝑎</m:t>
                      </m:r>
                    </m:oMath>
                  </m:oMathPara>
                </a14:m>
                <a:endParaRPr lang="en-TW" sz="1400"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DDD88174-273A-2B09-8303-43D11003A67D}"/>
                  </a:ext>
                </a:extLst>
              </p:cNvPr>
              <p:cNvSpPr txBox="1">
                <a:spLocks noRot="1" noChangeAspect="1" noMove="1" noResize="1" noEditPoints="1" noAdjustHandles="1" noChangeArrowheads="1" noChangeShapeType="1" noTextEdit="1"/>
              </p:cNvSpPr>
              <p:nvPr/>
            </p:nvSpPr>
            <p:spPr bwMode="auto">
              <a:xfrm>
                <a:off x="5241958" y="1737508"/>
                <a:ext cx="715581" cy="215444"/>
              </a:xfrm>
              <a:prstGeom prst="rect">
                <a:avLst/>
              </a:prstGeom>
              <a:blipFill>
                <a:blip r:embed="rId5"/>
                <a:stretch>
                  <a:fillRect l="-7018" r="-3509" b="-38889"/>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43FC02E-6872-B1A6-7C3D-CCCC7B90DFFE}"/>
                  </a:ext>
                </a:extLst>
              </p:cNvPr>
              <p:cNvSpPr txBox="1"/>
              <p:nvPr/>
            </p:nvSpPr>
            <p:spPr bwMode="auto">
              <a:xfrm>
                <a:off x="3953804" y="1737508"/>
                <a:ext cx="715581" cy="215444"/>
              </a:xfrm>
              <a:prstGeom prst="rect">
                <a:avLst/>
              </a:prstGeom>
              <a:solidFill>
                <a:schemeClr val="bg1"/>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ea typeface="Cambria Math" panose="02040503050406030204" pitchFamily="18" charset="0"/>
                          <a:cs typeface="Times New Roman" pitchFamily="18" charset="0"/>
                        </a:rPr>
                        <m:t>(</m:t>
                      </m:r>
                      <m:r>
                        <a:rPr lang="en-US" sz="1400" b="0" i="1" smtClean="0">
                          <a:latin typeface="Cambria Math" panose="02040503050406030204" pitchFamily="18" charset="0"/>
                          <a:ea typeface="Cambria Math" panose="02040503050406030204" pitchFamily="18" charset="0"/>
                          <a:cs typeface="Times New Roman" pitchFamily="18" charset="0"/>
                        </a:rPr>
                        <m:t>𝑛</m:t>
                      </m:r>
                      <m:r>
                        <a:rPr lang="en-US" sz="1400" b="0" i="1" smtClean="0">
                          <a:latin typeface="Cambria Math" panose="02040503050406030204" pitchFamily="18" charset="0"/>
                          <a:ea typeface="Cambria Math" panose="02040503050406030204" pitchFamily="18" charset="0"/>
                          <a:cs typeface="Times New Roman" pitchFamily="18" charset="0"/>
                        </a:rPr>
                        <m:t>−1)</m:t>
                      </m:r>
                      <m:r>
                        <a:rPr lang="en-US" sz="1400" b="0" i="1" smtClean="0">
                          <a:latin typeface="Cambria Math" panose="02040503050406030204" pitchFamily="18" charset="0"/>
                          <a:ea typeface="Cambria Math" panose="02040503050406030204" pitchFamily="18" charset="0"/>
                          <a:cs typeface="Times New Roman" pitchFamily="18" charset="0"/>
                        </a:rPr>
                        <m:t>𝑎</m:t>
                      </m:r>
                    </m:oMath>
                  </m:oMathPara>
                </a14:m>
                <a:endParaRPr lang="en-TW" sz="1400" dirty="0">
                  <a:latin typeface="Times New Roman" pitchFamily="18" charset="0"/>
                  <a:cs typeface="Times New Roman" pitchFamily="18" charset="0"/>
                </a:endParaRPr>
              </a:p>
            </p:txBody>
          </p:sp>
        </mc:Choice>
        <mc:Fallback xmlns="">
          <p:sp>
            <p:nvSpPr>
              <p:cNvPr id="7" name="TextBox 6">
                <a:extLst>
                  <a:ext uri="{FF2B5EF4-FFF2-40B4-BE49-F238E27FC236}">
                    <a16:creationId xmlns:a16="http://schemas.microsoft.com/office/drawing/2014/main" id="{D43FC02E-6872-B1A6-7C3D-CCCC7B90DFFE}"/>
                  </a:ext>
                </a:extLst>
              </p:cNvPr>
              <p:cNvSpPr txBox="1">
                <a:spLocks noRot="1" noChangeAspect="1" noMove="1" noResize="1" noEditPoints="1" noAdjustHandles="1" noChangeArrowheads="1" noChangeShapeType="1" noTextEdit="1"/>
              </p:cNvSpPr>
              <p:nvPr/>
            </p:nvSpPr>
            <p:spPr bwMode="auto">
              <a:xfrm>
                <a:off x="3953804" y="1737508"/>
                <a:ext cx="715581" cy="215444"/>
              </a:xfrm>
              <a:prstGeom prst="rect">
                <a:avLst/>
              </a:prstGeom>
              <a:blipFill>
                <a:blip r:embed="rId6"/>
                <a:stretch>
                  <a:fillRect l="-8772" r="-3509" b="-38889"/>
                </a:stretch>
              </a:blipFill>
              <a:ln w="9525">
                <a:noFill/>
                <a:miter lim="800000"/>
                <a:headEnd/>
                <a:tailEnd/>
              </a:ln>
            </p:spPr>
            <p:txBody>
              <a:bodyPr/>
              <a:lstStyle/>
              <a:p>
                <a:r>
                  <a:rPr lang="en-US">
                    <a:noFill/>
                  </a:rPr>
                  <a:t> </a:t>
                </a:r>
              </a:p>
            </p:txBody>
          </p:sp>
        </mc:Fallback>
      </mc:AlternateContent>
      <p:sp>
        <p:nvSpPr>
          <p:cNvPr id="11" name="TextBox 10">
            <a:extLst>
              <a:ext uri="{FF2B5EF4-FFF2-40B4-BE49-F238E27FC236}">
                <a16:creationId xmlns:a16="http://schemas.microsoft.com/office/drawing/2014/main" id="{9BCAEF46-4C49-C884-AD21-41554F1C706D}"/>
              </a:ext>
            </a:extLst>
          </p:cNvPr>
          <p:cNvSpPr txBox="1"/>
          <p:nvPr/>
        </p:nvSpPr>
        <p:spPr bwMode="auto">
          <a:xfrm>
            <a:off x="1842539" y="1091722"/>
            <a:ext cx="136815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Dirac Comb</a:t>
            </a:r>
          </a:p>
        </p:txBody>
      </p:sp>
      <p:cxnSp>
        <p:nvCxnSpPr>
          <p:cNvPr id="14" name="Straight Arrow Connector 13">
            <a:extLst>
              <a:ext uri="{FF2B5EF4-FFF2-40B4-BE49-F238E27FC236}">
                <a16:creationId xmlns:a16="http://schemas.microsoft.com/office/drawing/2014/main" id="{2BE6CF56-6368-69EE-C3D0-8208965F2437}"/>
              </a:ext>
            </a:extLst>
          </p:cNvPr>
          <p:cNvCxnSpPr/>
          <p:nvPr/>
        </p:nvCxnSpPr>
        <p:spPr>
          <a:xfrm>
            <a:off x="5257001" y="797478"/>
            <a:ext cx="0" cy="3397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128C89C-87B5-623F-B349-814CA2100149}"/>
              </a:ext>
            </a:extLst>
          </p:cNvPr>
          <p:cNvCxnSpPr/>
          <p:nvPr/>
        </p:nvCxnSpPr>
        <p:spPr>
          <a:xfrm>
            <a:off x="4506835" y="797478"/>
            <a:ext cx="0" cy="3397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79D547A-4E65-474C-781F-F2563F2255BC}"/>
                  </a:ext>
                </a:extLst>
              </p:cNvPr>
              <p:cNvSpPr txBox="1"/>
              <p:nvPr/>
            </p:nvSpPr>
            <p:spPr bwMode="auto">
              <a:xfrm flipH="1">
                <a:off x="4466744" y="625135"/>
                <a:ext cx="260659" cy="383626"/>
              </a:xfrm>
              <a:prstGeom prst="rect">
                <a:avLst/>
              </a:prstGeom>
              <a:no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𝐼</m:t>
                      </m:r>
                    </m:oMath>
                  </m:oMathPara>
                </a14:m>
                <a:endParaRPr lang="en-TW" dirty="0">
                  <a:latin typeface="Times New Roman" pitchFamily="18" charset="0"/>
                  <a:cs typeface="Times New Roman" pitchFamily="18" charset="0"/>
                </a:endParaRPr>
              </a:p>
            </p:txBody>
          </p:sp>
        </mc:Choice>
        <mc:Fallback xmlns="">
          <p:sp>
            <p:nvSpPr>
              <p:cNvPr id="21" name="TextBox 20">
                <a:extLst>
                  <a:ext uri="{FF2B5EF4-FFF2-40B4-BE49-F238E27FC236}">
                    <a16:creationId xmlns:a16="http://schemas.microsoft.com/office/drawing/2014/main" id="{079D547A-4E65-474C-781F-F2563F2255BC}"/>
                  </a:ext>
                </a:extLst>
              </p:cNvPr>
              <p:cNvSpPr txBox="1">
                <a:spLocks noRot="1" noChangeAspect="1" noMove="1" noResize="1" noEditPoints="1" noAdjustHandles="1" noChangeArrowheads="1" noChangeShapeType="1" noTextEdit="1"/>
              </p:cNvSpPr>
              <p:nvPr/>
            </p:nvSpPr>
            <p:spPr bwMode="auto">
              <a:xfrm flipH="1">
                <a:off x="4466744" y="625135"/>
                <a:ext cx="260659" cy="383626"/>
              </a:xfrm>
              <a:prstGeom prst="rect">
                <a:avLst/>
              </a:prstGeom>
              <a:blipFill>
                <a:blip r:embed="rId7"/>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B5A630E-4F9D-1F31-3071-0D97EB836AB3}"/>
                  </a:ext>
                </a:extLst>
              </p:cNvPr>
              <p:cNvSpPr txBox="1"/>
              <p:nvPr/>
            </p:nvSpPr>
            <p:spPr bwMode="auto">
              <a:xfrm flipH="1">
                <a:off x="5232815" y="628173"/>
                <a:ext cx="301161" cy="383626"/>
              </a:xfrm>
              <a:prstGeom prst="rect">
                <a:avLst/>
              </a:prstGeom>
              <a:no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𝐼𝐼</m:t>
                      </m:r>
                    </m:oMath>
                  </m:oMathPara>
                </a14:m>
                <a:endParaRPr lang="en-TW" dirty="0">
                  <a:latin typeface="Times New Roman" pitchFamily="18" charset="0"/>
                  <a:cs typeface="Times New Roman" pitchFamily="18" charset="0"/>
                </a:endParaRPr>
              </a:p>
            </p:txBody>
          </p:sp>
        </mc:Choice>
        <mc:Fallback xmlns="">
          <p:sp>
            <p:nvSpPr>
              <p:cNvPr id="22" name="TextBox 21">
                <a:extLst>
                  <a:ext uri="{FF2B5EF4-FFF2-40B4-BE49-F238E27FC236}">
                    <a16:creationId xmlns:a16="http://schemas.microsoft.com/office/drawing/2014/main" id="{AB5A630E-4F9D-1F31-3071-0D97EB836AB3}"/>
                  </a:ext>
                </a:extLst>
              </p:cNvPr>
              <p:cNvSpPr txBox="1">
                <a:spLocks noRot="1" noChangeAspect="1" noMove="1" noResize="1" noEditPoints="1" noAdjustHandles="1" noChangeArrowheads="1" noChangeShapeType="1" noTextEdit="1"/>
              </p:cNvSpPr>
              <p:nvPr/>
            </p:nvSpPr>
            <p:spPr bwMode="auto">
              <a:xfrm flipH="1">
                <a:off x="5232815" y="628173"/>
                <a:ext cx="301161" cy="383626"/>
              </a:xfrm>
              <a:prstGeom prst="rect">
                <a:avLst/>
              </a:prstGeom>
              <a:blipFill>
                <a:blip r:embed="rId8"/>
                <a:stretch>
                  <a:fillRect r="-1600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FC19AEF-8A36-E7A5-1B2D-B011866AA2FE}"/>
                  </a:ext>
                </a:extLst>
              </p:cNvPr>
              <p:cNvSpPr txBox="1"/>
              <p:nvPr/>
            </p:nvSpPr>
            <p:spPr bwMode="auto">
              <a:xfrm flipH="1">
                <a:off x="6489255" y="3621912"/>
                <a:ext cx="260659" cy="383626"/>
              </a:xfrm>
              <a:prstGeom prst="rect">
                <a:avLst/>
              </a:prstGeom>
              <a:no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𝐼</m:t>
                      </m:r>
                    </m:oMath>
                  </m:oMathPara>
                </a14:m>
                <a:endParaRPr lang="en-TW" dirty="0">
                  <a:latin typeface="Times New Roman" pitchFamily="18" charset="0"/>
                  <a:cs typeface="Times New Roman" pitchFamily="18" charset="0"/>
                </a:endParaRPr>
              </a:p>
            </p:txBody>
          </p:sp>
        </mc:Choice>
        <mc:Fallback xmlns="">
          <p:sp>
            <p:nvSpPr>
              <p:cNvPr id="23" name="TextBox 22">
                <a:extLst>
                  <a:ext uri="{FF2B5EF4-FFF2-40B4-BE49-F238E27FC236}">
                    <a16:creationId xmlns:a16="http://schemas.microsoft.com/office/drawing/2014/main" id="{1FC19AEF-8A36-E7A5-1B2D-B011866AA2FE}"/>
                  </a:ext>
                </a:extLst>
              </p:cNvPr>
              <p:cNvSpPr txBox="1">
                <a:spLocks noRot="1" noChangeAspect="1" noMove="1" noResize="1" noEditPoints="1" noAdjustHandles="1" noChangeArrowheads="1" noChangeShapeType="1" noTextEdit="1"/>
              </p:cNvSpPr>
              <p:nvPr/>
            </p:nvSpPr>
            <p:spPr bwMode="auto">
              <a:xfrm flipH="1">
                <a:off x="6489255" y="3621912"/>
                <a:ext cx="260659" cy="383626"/>
              </a:xfrm>
              <a:prstGeom prst="rect">
                <a:avLst/>
              </a:prstGeom>
              <a:blipFill>
                <a:blip r:embed="rId9"/>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590A82E7-CC60-0434-A815-5BF0CA237234}"/>
                  </a:ext>
                </a:extLst>
              </p:cNvPr>
              <p:cNvSpPr txBox="1"/>
              <p:nvPr/>
            </p:nvSpPr>
            <p:spPr bwMode="auto">
              <a:xfrm flipH="1">
                <a:off x="7253142" y="4468291"/>
                <a:ext cx="1134434" cy="383626"/>
              </a:xfrm>
              <a:prstGeom prst="rect">
                <a:avLst/>
              </a:prstGeom>
              <a:solidFill>
                <a:schemeClr val="bg1"/>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𝐼𝐼</m:t>
                      </m:r>
                    </m:oMath>
                  </m:oMathPara>
                </a14:m>
                <a:endParaRPr lang="en-TW" dirty="0">
                  <a:latin typeface="Times New Roman" pitchFamily="18" charset="0"/>
                  <a:cs typeface="Times New Roman" pitchFamily="18" charset="0"/>
                </a:endParaRPr>
              </a:p>
            </p:txBody>
          </p:sp>
        </mc:Choice>
        <mc:Fallback xmlns="">
          <p:sp>
            <p:nvSpPr>
              <p:cNvPr id="24" name="TextBox 23">
                <a:extLst>
                  <a:ext uri="{FF2B5EF4-FFF2-40B4-BE49-F238E27FC236}">
                    <a16:creationId xmlns:a16="http://schemas.microsoft.com/office/drawing/2014/main" id="{590A82E7-CC60-0434-A815-5BF0CA237234}"/>
                  </a:ext>
                </a:extLst>
              </p:cNvPr>
              <p:cNvSpPr txBox="1">
                <a:spLocks noRot="1" noChangeAspect="1" noMove="1" noResize="1" noEditPoints="1" noAdjustHandles="1" noChangeArrowheads="1" noChangeShapeType="1" noTextEdit="1"/>
              </p:cNvSpPr>
              <p:nvPr/>
            </p:nvSpPr>
            <p:spPr bwMode="auto">
              <a:xfrm flipH="1">
                <a:off x="7253142" y="4468291"/>
                <a:ext cx="1134434" cy="383626"/>
              </a:xfrm>
              <a:prstGeom prst="rect">
                <a:avLst/>
              </a:prstGeom>
              <a:blipFill>
                <a:blip r:embed="rId10"/>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E7AA439-7612-4E8D-981D-158B222B13F0}"/>
                  </a:ext>
                </a:extLst>
              </p:cNvPr>
              <p:cNvSpPr txBox="1"/>
              <p:nvPr/>
            </p:nvSpPr>
            <p:spPr bwMode="auto">
              <a:xfrm>
                <a:off x="7165807" y="3621127"/>
                <a:ext cx="1119537" cy="582724"/>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𝑘</m:t>
                      </m:r>
                      <m:r>
                        <a:rPr lang="en-US" b="0" i="1" smtClean="0">
                          <a:latin typeface="Cambria Math" panose="02040503050406030204" pitchFamily="18" charset="0"/>
                          <a:cs typeface="Times New Roman" pitchFamily="18" charset="0"/>
                        </a:rPr>
                        <m:t>=</m:t>
                      </m:r>
                      <m:f>
                        <m:fPr>
                          <m:ctrlPr>
                            <a:rPr lang="en-US" b="0" i="1" smtClean="0">
                              <a:latin typeface="Cambria Math" panose="02040503050406030204" pitchFamily="18" charset="0"/>
                              <a:cs typeface="Times New Roman" pitchFamily="18" charset="0"/>
                            </a:rPr>
                          </m:ctrlPr>
                        </m:fPr>
                        <m:num>
                          <m:rad>
                            <m:radPr>
                              <m:degHide m:val="on"/>
                              <m:ctrlPr>
                                <a:rPr lang="en-US" b="0" i="1" smtClean="0">
                                  <a:latin typeface="Cambria Math" panose="02040503050406030204" pitchFamily="18" charset="0"/>
                                  <a:cs typeface="Times New Roman" pitchFamily="18" charset="0"/>
                                </a:rPr>
                              </m:ctrlPr>
                            </m:radPr>
                            <m:deg/>
                            <m:e>
                              <m:r>
                                <a:rPr lang="en-US" b="0" i="1" smtClean="0">
                                  <a:latin typeface="Cambria Math" panose="02040503050406030204" pitchFamily="18" charset="0"/>
                                  <a:cs typeface="Times New Roman" pitchFamily="18" charset="0"/>
                                </a:rPr>
                                <m:t>2</m:t>
                              </m:r>
                              <m:r>
                                <a:rPr lang="en-US" b="0" i="1" smtClean="0">
                                  <a:latin typeface="Cambria Math" panose="02040503050406030204" pitchFamily="18" charset="0"/>
                                  <a:cs typeface="Times New Roman" pitchFamily="18" charset="0"/>
                                </a:rPr>
                                <m:t>𝑚𝐸</m:t>
                              </m:r>
                            </m:e>
                          </m:rad>
                        </m:num>
                        <m:den>
                          <m:r>
                            <a:rPr lang="en-US" b="0" i="1" smtClean="0">
                              <a:latin typeface="Cambria Math" panose="02040503050406030204" pitchFamily="18" charset="0"/>
                              <a:ea typeface="Cambria Math" panose="02040503050406030204" pitchFamily="18" charset="0"/>
                              <a:cs typeface="Times New Roman" pitchFamily="18" charset="0"/>
                            </a:rPr>
                            <m:t>ℏ</m:t>
                          </m:r>
                        </m:den>
                      </m:f>
                    </m:oMath>
                  </m:oMathPara>
                </a14:m>
                <a:endParaRPr lang="en-TW" dirty="0">
                  <a:latin typeface="Times New Roman" pitchFamily="18" charset="0"/>
                  <a:cs typeface="Times New Roman" pitchFamily="18" charset="0"/>
                </a:endParaRPr>
              </a:p>
            </p:txBody>
          </p:sp>
        </mc:Choice>
        <mc:Fallback xmlns="">
          <p:sp>
            <p:nvSpPr>
              <p:cNvPr id="16" name="TextBox 15">
                <a:extLst>
                  <a:ext uri="{FF2B5EF4-FFF2-40B4-BE49-F238E27FC236}">
                    <a16:creationId xmlns:a16="http://schemas.microsoft.com/office/drawing/2014/main" id="{9E7AA439-7612-4E8D-981D-158B222B13F0}"/>
                  </a:ext>
                </a:extLst>
              </p:cNvPr>
              <p:cNvSpPr txBox="1">
                <a:spLocks noRot="1" noChangeAspect="1" noMove="1" noResize="1" noEditPoints="1" noAdjustHandles="1" noChangeArrowheads="1" noChangeShapeType="1" noTextEdit="1"/>
              </p:cNvSpPr>
              <p:nvPr/>
            </p:nvSpPr>
            <p:spPr bwMode="auto">
              <a:xfrm>
                <a:off x="7165807" y="3621127"/>
                <a:ext cx="1119537" cy="582724"/>
              </a:xfrm>
              <a:prstGeom prst="rect">
                <a:avLst/>
              </a:prstGeom>
              <a:blipFill>
                <a:blip r:embed="rId11"/>
                <a:stretch>
                  <a:fillRect l="-4494" r="-3371" b="-10638"/>
                </a:stretch>
              </a:blipFill>
              <a:ln w="9525">
                <a:noFill/>
                <a:miter lim="800000"/>
                <a:headEnd/>
                <a:tailEnd/>
              </a:ln>
            </p:spPr>
            <p:txBody>
              <a:bodyPr/>
              <a:lstStyle/>
              <a:p>
                <a:r>
                  <a:rPr lang="en-US">
                    <a:noFill/>
                  </a:rPr>
                  <a:t> </a:t>
                </a:r>
              </a:p>
            </p:txBody>
          </p:sp>
        </mc:Fallback>
      </mc:AlternateContent>
      <p:sp>
        <p:nvSpPr>
          <p:cNvPr id="12" name="TextBox 11">
            <a:extLst>
              <a:ext uri="{FF2B5EF4-FFF2-40B4-BE49-F238E27FC236}">
                <a16:creationId xmlns:a16="http://schemas.microsoft.com/office/drawing/2014/main" id="{627217F3-43AB-85ED-4C58-5344F35FE689}"/>
              </a:ext>
            </a:extLst>
          </p:cNvPr>
          <p:cNvSpPr txBox="1"/>
          <p:nvPr/>
        </p:nvSpPr>
        <p:spPr bwMode="auto">
          <a:xfrm>
            <a:off x="598794" y="2313572"/>
            <a:ext cx="8099548"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這個模型可解的關鍵：在delta函數間，位能為零，其解就是自由電子平面波</a:t>
            </a:r>
            <a:r>
              <a:rPr lang="en-US" dirty="0">
                <a:latin typeface="Times New Roman" pitchFamily="18" charset="0"/>
                <a:cs typeface="Times New Roman" pitchFamily="18" charset="0"/>
              </a:rPr>
              <a:t>。</a:t>
            </a:r>
          </a:p>
        </p:txBody>
      </p:sp>
      <p:sp>
        <p:nvSpPr>
          <p:cNvPr id="17" name="TextBox 16">
            <a:extLst>
              <a:ext uri="{FF2B5EF4-FFF2-40B4-BE49-F238E27FC236}">
                <a16:creationId xmlns:a16="http://schemas.microsoft.com/office/drawing/2014/main" id="{65CB650F-66D7-3D12-F4A4-1605F45C57B7}"/>
              </a:ext>
            </a:extLst>
          </p:cNvPr>
          <p:cNvSpPr txBox="1"/>
          <p:nvPr/>
        </p:nvSpPr>
        <p:spPr bwMode="auto">
          <a:xfrm>
            <a:off x="598593" y="5045099"/>
            <a:ext cx="4128609"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只要仔細納入連續條件即可</a:t>
            </a:r>
            <a:r>
              <a:rPr lang="en-US" dirty="0">
                <a:latin typeface="Times New Roman" pitchFamily="18" charset="0"/>
                <a:cs typeface="Times New Roman" pitchFamily="18" charset="0"/>
              </a:rPr>
              <a:t>。</a:t>
            </a:r>
          </a:p>
        </p:txBody>
      </p:sp>
      <p:sp>
        <p:nvSpPr>
          <p:cNvPr id="6" name="TextBox 5">
            <a:extLst>
              <a:ext uri="{FF2B5EF4-FFF2-40B4-BE49-F238E27FC236}">
                <a16:creationId xmlns:a16="http://schemas.microsoft.com/office/drawing/2014/main" id="{0CDFB315-A70D-39FF-238E-8F8485A39AEF}"/>
              </a:ext>
            </a:extLst>
          </p:cNvPr>
          <p:cNvSpPr txBox="1"/>
          <p:nvPr/>
        </p:nvSpPr>
        <p:spPr bwMode="auto">
          <a:xfrm>
            <a:off x="598794" y="5471703"/>
            <a:ext cx="8099548"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請注意這些定態解除了在Delta函數的位置之外，都是自由電子平面波</a:t>
            </a:r>
            <a:r>
              <a:rPr lang="en-US" dirty="0">
                <a:latin typeface="Times New Roman" pitchFamily="18" charset="0"/>
                <a:cs typeface="Times New Roman" pitchFamily="18" charset="0"/>
              </a:rPr>
              <a:t>。</a:t>
            </a:r>
          </a:p>
        </p:txBody>
      </p:sp>
      <p:sp>
        <p:nvSpPr>
          <p:cNvPr id="8" name="TextBox 7">
            <a:extLst>
              <a:ext uri="{FF2B5EF4-FFF2-40B4-BE49-F238E27FC236}">
                <a16:creationId xmlns:a16="http://schemas.microsoft.com/office/drawing/2014/main" id="{3BCB4AED-5609-0CFB-C0C4-146D1ECC2378}"/>
              </a:ext>
            </a:extLst>
          </p:cNvPr>
          <p:cNvSpPr txBox="1"/>
          <p:nvPr/>
        </p:nvSpPr>
        <p:spPr bwMode="auto">
          <a:xfrm>
            <a:off x="598593" y="5918680"/>
            <a:ext cx="7632848"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換言之，都是Globalized的電子</a:t>
            </a:r>
            <a:r>
              <a:rPr lang="en-US" dirty="0">
                <a:latin typeface="Times New Roman" pitchFamily="18" charset="0"/>
                <a:cs typeface="Times New Roman" pitchFamily="18" charset="0"/>
              </a:rPr>
              <a:t>，</a:t>
            </a:r>
            <a:r>
              <a:rPr lang="zh-TW" altLang="en-US" sz="1800" dirty="0"/>
              <a:t>波函數會分布於所有原子間整個固體內。</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49319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animBg="1"/>
      <p:bldP spid="17" grpId="0"/>
      <p:bldP spid="6" grpId="0"/>
      <p:bldP spid="8" grpId="0"/>
    </p:bld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rtlCol="0">
        <a:spAutoFit/>
      </a:bodyPr>
      <a:lstStyle>
        <a:defPPr>
          <a:defRPr dirty="0" smtClean="0">
            <a:latin typeface="Times New Roman" pitchFamily="18" charset="0"/>
            <a:cs typeface="Times New Roman" pitchFamily="18" charset="0"/>
          </a:defRPr>
        </a:defPPr>
      </a:lstStyle>
    </a:txDef>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24077</TotalTime>
  <Words>2542</Words>
  <Application>Microsoft Macintosh PowerPoint</Application>
  <PresentationFormat>On-screen Show (4:3)</PresentationFormat>
  <Paragraphs>390</Paragraphs>
  <Slides>69</Slides>
  <Notes>0</Notes>
  <HiddenSlides>11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69</vt:i4>
      </vt:variant>
    </vt:vector>
  </HeadingPairs>
  <TitlesOfParts>
    <vt:vector size="74" baseType="lpstr">
      <vt:lpstr>Arial</vt:lpstr>
      <vt:lpstr>Calibri</vt:lpstr>
      <vt:lpstr>Cambria Math</vt:lpstr>
      <vt:lpstr>Times New Roman</vt:lpstr>
      <vt:lpstr>Office 佈景主題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Chia-Hung Chang</dc:creator>
  <cp:lastModifiedBy>Chia-Hung Vincent Chang</cp:lastModifiedBy>
  <cp:revision>1083</cp:revision>
  <dcterms:created xsi:type="dcterms:W3CDTF">2008-03-17T12:32:20Z</dcterms:created>
  <dcterms:modified xsi:type="dcterms:W3CDTF">2024-05-16T01:20:21Z</dcterms:modified>
</cp:coreProperties>
</file>