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1653" r:id="rId2"/>
    <p:sldId id="1585" r:id="rId3"/>
    <p:sldId id="952" r:id="rId4"/>
    <p:sldId id="953" r:id="rId5"/>
    <p:sldId id="1615" r:id="rId6"/>
    <p:sldId id="419" r:id="rId7"/>
    <p:sldId id="1725" r:id="rId8"/>
    <p:sldId id="947" r:id="rId9"/>
    <p:sldId id="1652" r:id="rId10"/>
    <p:sldId id="1661" r:id="rId11"/>
    <p:sldId id="971" r:id="rId12"/>
    <p:sldId id="948" r:id="rId13"/>
    <p:sldId id="1662" r:id="rId14"/>
    <p:sldId id="956" r:id="rId15"/>
    <p:sldId id="1660" r:id="rId16"/>
    <p:sldId id="1627" r:id="rId17"/>
    <p:sldId id="961" r:id="rId18"/>
    <p:sldId id="958" r:id="rId19"/>
    <p:sldId id="1664" r:id="rId20"/>
    <p:sldId id="957" r:id="rId21"/>
    <p:sldId id="959" r:id="rId22"/>
    <p:sldId id="1578" r:id="rId23"/>
    <p:sldId id="1663" r:id="rId24"/>
    <p:sldId id="1724" r:id="rId25"/>
    <p:sldId id="1665" r:id="rId26"/>
    <p:sldId id="1666" r:id="rId27"/>
    <p:sldId id="1667" r:id="rId28"/>
    <p:sldId id="1723" r:id="rId29"/>
    <p:sldId id="1668" r:id="rId30"/>
    <p:sldId id="1721" r:id="rId31"/>
    <p:sldId id="1722" r:id="rId32"/>
    <p:sldId id="1650" r:id="rId33"/>
    <p:sldId id="1639" r:id="rId34"/>
    <p:sldId id="338" r:id="rId35"/>
    <p:sldId id="552" r:id="rId36"/>
    <p:sldId id="307" r:id="rId37"/>
    <p:sldId id="346" r:id="rId38"/>
    <p:sldId id="333" r:id="rId39"/>
    <p:sldId id="345" r:id="rId40"/>
    <p:sldId id="363" r:id="rId41"/>
    <p:sldId id="1633" r:id="rId42"/>
    <p:sldId id="1726" r:id="rId43"/>
    <p:sldId id="1799" r:id="rId44"/>
    <p:sldId id="1800" r:id="rId45"/>
    <p:sldId id="1801" r:id="rId46"/>
    <p:sldId id="1802" r:id="rId47"/>
    <p:sldId id="1637" r:id="rId48"/>
    <p:sldId id="1656" r:id="rId49"/>
    <p:sldId id="1655" r:id="rId50"/>
    <p:sldId id="1622" r:id="rId51"/>
    <p:sldId id="392" r:id="rId52"/>
    <p:sldId id="1625" r:id="rId53"/>
    <p:sldId id="1624" r:id="rId54"/>
    <p:sldId id="375" r:id="rId55"/>
    <p:sldId id="972" r:id="rId56"/>
    <p:sldId id="1579" r:id="rId57"/>
    <p:sldId id="1631" r:id="rId58"/>
    <p:sldId id="1575" r:id="rId59"/>
    <p:sldId id="1638" r:id="rId60"/>
    <p:sldId id="1580" r:id="rId61"/>
    <p:sldId id="1643" r:id="rId62"/>
    <p:sldId id="1644" r:id="rId63"/>
    <p:sldId id="1646" r:id="rId64"/>
    <p:sldId id="1649" r:id="rId65"/>
    <p:sldId id="1648" r:id="rId66"/>
    <p:sldId id="1647" r:id="rId67"/>
    <p:sldId id="1640" r:id="rId68"/>
    <p:sldId id="1641" r:id="rId69"/>
    <p:sldId id="1642" r:id="rId7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9"/>
    <p:restoredTop sz="96197" autoAdjust="0"/>
  </p:normalViewPr>
  <p:slideViewPr>
    <p:cSldViewPr>
      <p:cViewPr varScale="1">
        <p:scale>
          <a:sx n="124" d="100"/>
          <a:sy n="124" d="100"/>
        </p:scale>
        <p:origin x="1072" y="168"/>
      </p:cViewPr>
      <p:guideLst>
        <p:guide orient="horz" pos="39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2024/4/9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1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2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2.png"/><Relationship Id="rId11" Type="http://schemas.openxmlformats.org/officeDocument/2006/relationships/image" Target="../media/image53.png"/><Relationship Id="rId5" Type="http://schemas.openxmlformats.org/officeDocument/2006/relationships/image" Target="../media/image4711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11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3" Type="http://schemas.openxmlformats.org/officeDocument/2006/relationships/image" Target="../media/image2100.png"/><Relationship Id="rId7" Type="http://schemas.openxmlformats.org/officeDocument/2006/relationships/image" Target="../media/image2240.png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0.png"/><Relationship Id="rId5" Type="http://schemas.openxmlformats.org/officeDocument/2006/relationships/image" Target="../media/image1540.png"/><Relationship Id="rId4" Type="http://schemas.openxmlformats.org/officeDocument/2006/relationships/image" Target="../media/image2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13" Type="http://schemas.openxmlformats.org/officeDocument/2006/relationships/image" Target="../media/image550.png"/><Relationship Id="rId3" Type="http://schemas.openxmlformats.org/officeDocument/2006/relationships/image" Target="../media/image4511.png"/><Relationship Id="rId7" Type="http://schemas.openxmlformats.org/officeDocument/2006/relationships/image" Target="../media/image4912.png"/><Relationship Id="rId12" Type="http://schemas.openxmlformats.org/officeDocument/2006/relationships/image" Target="../media/image540.png"/><Relationship Id="rId17" Type="http://schemas.openxmlformats.org/officeDocument/2006/relationships/image" Target="../media/image62.png"/><Relationship Id="rId2" Type="http://schemas.openxmlformats.org/officeDocument/2006/relationships/image" Target="../media/image441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1.png"/><Relationship Id="rId11" Type="http://schemas.openxmlformats.org/officeDocument/2006/relationships/image" Target="../media/image531.png"/><Relationship Id="rId5" Type="http://schemas.openxmlformats.org/officeDocument/2006/relationships/image" Target="../media/image4710.png"/><Relationship Id="rId15" Type="http://schemas.openxmlformats.org/officeDocument/2006/relationships/image" Target="../media/image570.png"/><Relationship Id="rId10" Type="http://schemas.openxmlformats.org/officeDocument/2006/relationships/image" Target="../media/image527.png"/><Relationship Id="rId4" Type="http://schemas.openxmlformats.org/officeDocument/2006/relationships/image" Target="../media/image4610.png"/><Relationship Id="rId9" Type="http://schemas.openxmlformats.org/officeDocument/2006/relationships/image" Target="../media/image510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0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36.png"/><Relationship Id="rId3" Type="http://schemas.openxmlformats.org/officeDocument/2006/relationships/image" Target="../media/image440.png"/><Relationship Id="rId21" Type="http://schemas.openxmlformats.org/officeDocument/2006/relationships/image" Target="../media/image670.png"/><Relationship Id="rId7" Type="http://schemas.openxmlformats.org/officeDocument/2006/relationships/image" Target="../media/image601.png"/><Relationship Id="rId12" Type="http://schemas.openxmlformats.org/officeDocument/2006/relationships/image" Target="../media/image530.png"/><Relationship Id="rId17" Type="http://schemas.openxmlformats.org/officeDocument/2006/relationships/image" Target="../media/image580.png"/><Relationship Id="rId25" Type="http://schemas.openxmlformats.org/officeDocument/2006/relationships/image" Target="../media/image711.png"/><Relationship Id="rId2" Type="http://schemas.openxmlformats.org/officeDocument/2006/relationships/image" Target="../media/image436.png"/><Relationship Id="rId20" Type="http://schemas.openxmlformats.org/officeDocument/2006/relationships/image" Target="../media/image6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526.png"/><Relationship Id="rId24" Type="http://schemas.openxmlformats.org/officeDocument/2006/relationships/image" Target="../media/image700.png"/><Relationship Id="rId5" Type="http://schemas.openxmlformats.org/officeDocument/2006/relationships/image" Target="../media/image581.png"/><Relationship Id="rId15" Type="http://schemas.openxmlformats.org/officeDocument/2006/relationships/image" Target="../media/image77.png"/><Relationship Id="rId23" Type="http://schemas.openxmlformats.org/officeDocument/2006/relationships/image" Target="../media/image690.png"/><Relationship Id="rId19" Type="http://schemas.openxmlformats.org/officeDocument/2006/relationships/image" Target="../media/image651.png"/><Relationship Id="rId4" Type="http://schemas.openxmlformats.org/officeDocument/2006/relationships/image" Target="../media/image4510.png"/><Relationship Id="rId14" Type="http://schemas.openxmlformats.org/officeDocument/2006/relationships/image" Target="../media/image76.png"/><Relationship Id="rId22" Type="http://schemas.openxmlformats.org/officeDocument/2006/relationships/image" Target="../media/image6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13" Type="http://schemas.openxmlformats.org/officeDocument/2006/relationships/image" Target="../media/image82.png"/><Relationship Id="rId3" Type="http://schemas.openxmlformats.org/officeDocument/2006/relationships/image" Target="../media/image731.png"/><Relationship Id="rId7" Type="http://schemas.openxmlformats.org/officeDocument/2006/relationships/image" Target="../media/image771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2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1.png"/><Relationship Id="rId11" Type="http://schemas.openxmlformats.org/officeDocument/2006/relationships/image" Target="../media/image80.png"/><Relationship Id="rId5" Type="http://schemas.openxmlformats.org/officeDocument/2006/relationships/image" Target="../media/image751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41.png"/><Relationship Id="rId1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87.png"/><Relationship Id="rId7" Type="http://schemas.openxmlformats.org/officeDocument/2006/relationships/image" Target="../media/image650.png"/><Relationship Id="rId12" Type="http://schemas.openxmlformats.org/officeDocument/2006/relationships/image" Target="../media/image94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107.png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78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5.png"/><Relationship Id="rId18" Type="http://schemas.openxmlformats.org/officeDocument/2006/relationships/image" Target="../media/image141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image" Target="../media/image123.pn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36.png"/><Relationship Id="rId5" Type="http://schemas.openxmlformats.org/officeDocument/2006/relationships/image" Target="../media/image126.png"/><Relationship Id="rId15" Type="http://schemas.openxmlformats.org/officeDocument/2006/relationships/image" Target="../media/image137.png"/><Relationship Id="rId10" Type="http://schemas.openxmlformats.org/officeDocument/2006/relationships/image" Target="../media/image131.png"/><Relationship Id="rId19" Type="http://schemas.openxmlformats.org/officeDocument/2006/relationships/image" Target="../media/image142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6.png"/><Relationship Id="rId3" Type="http://schemas.openxmlformats.org/officeDocument/2006/relationships/image" Target="../media/image145.png"/><Relationship Id="rId7" Type="http://schemas.openxmlformats.org/officeDocument/2006/relationships/image" Target="../media/image146.png"/><Relationship Id="rId12" Type="http://schemas.openxmlformats.org/officeDocument/2006/relationships/image" Target="../media/image153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4.png"/><Relationship Id="rId5" Type="http://schemas.openxmlformats.org/officeDocument/2006/relationships/image" Target="../media/image147.png"/><Relationship Id="rId15" Type="http://schemas.openxmlformats.org/officeDocument/2006/relationships/image" Target="../media/image36.png"/><Relationship Id="rId10" Type="http://schemas.openxmlformats.org/officeDocument/2006/relationships/image" Target="../media/image152.png"/><Relationship Id="rId4" Type="http://schemas.openxmlformats.org/officeDocument/2006/relationships/image" Target="../media/image120.png"/><Relationship Id="rId9" Type="http://schemas.openxmlformats.org/officeDocument/2006/relationships/image" Target="../media/image151.png"/><Relationship Id="rId1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0.png"/><Relationship Id="rId13" Type="http://schemas.openxmlformats.org/officeDocument/2006/relationships/image" Target="../media/image1440.png"/><Relationship Id="rId3" Type="http://schemas.openxmlformats.org/officeDocument/2006/relationships/image" Target="../media/image1470.png"/><Relationship Id="rId7" Type="http://schemas.openxmlformats.org/officeDocument/2006/relationships/image" Target="../media/image1380.png"/><Relationship Id="rId12" Type="http://schemas.openxmlformats.org/officeDocument/2006/relationships/image" Target="../media/image1450.png"/><Relationship Id="rId2" Type="http://schemas.openxmlformats.org/officeDocument/2006/relationships/image" Target="../media/image14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1.png"/><Relationship Id="rId5" Type="http://schemas.openxmlformats.org/officeDocument/2006/relationships/image" Target="../media/image1360.png"/><Relationship Id="rId10" Type="http://schemas.openxmlformats.org/officeDocument/2006/relationships/image" Target="../media/image1491.png"/><Relationship Id="rId4" Type="http://schemas.openxmlformats.org/officeDocument/2006/relationships/image" Target="../media/image1350.png"/><Relationship Id="rId9" Type="http://schemas.openxmlformats.org/officeDocument/2006/relationships/image" Target="../media/image1481.png"/><Relationship Id="rId14" Type="http://schemas.openxmlformats.org/officeDocument/2006/relationships/image" Target="../media/image14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480.png"/><Relationship Id="rId7" Type="http://schemas.openxmlformats.org/officeDocument/2006/relationships/image" Target="../media/image1531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0.png"/><Relationship Id="rId5" Type="http://schemas.openxmlformats.org/officeDocument/2006/relationships/image" Target="../media/image159.png"/><Relationship Id="rId4" Type="http://schemas.openxmlformats.org/officeDocument/2006/relationships/image" Target="../media/image1490.png"/><Relationship Id="rId9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00.png"/><Relationship Id="rId7" Type="http://schemas.openxmlformats.org/officeDocument/2006/relationships/image" Target="../media/image165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20.png"/><Relationship Id="rId10" Type="http://schemas.openxmlformats.org/officeDocument/2006/relationships/image" Target="../media/image168.png"/><Relationship Id="rId4" Type="http://schemas.openxmlformats.org/officeDocument/2006/relationships/image" Target="../media/image1610.png"/><Relationship Id="rId9" Type="http://schemas.openxmlformats.org/officeDocument/2006/relationships/image" Target="../media/image1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3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image" Target="../media/image171.png"/><Relationship Id="rId16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81.png"/><Relationship Id="rId5" Type="http://schemas.openxmlformats.org/officeDocument/2006/relationships/image" Target="../media/image79.jpeg"/><Relationship Id="rId15" Type="http://schemas.openxmlformats.org/officeDocument/2006/relationships/image" Target="../media/image185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3" Type="http://schemas.openxmlformats.org/officeDocument/2006/relationships/image" Target="../media/image1100.png"/><Relationship Id="rId7" Type="http://schemas.openxmlformats.org/officeDocument/2006/relationships/image" Target="../media/image114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0.png"/><Relationship Id="rId5" Type="http://schemas.openxmlformats.org/officeDocument/2006/relationships/image" Target="../media/image1120.png"/><Relationship Id="rId10" Type="http://schemas.openxmlformats.org/officeDocument/2006/relationships/image" Target="../media/image80.jpeg"/><Relationship Id="rId4" Type="http://schemas.openxmlformats.org/officeDocument/2006/relationships/image" Target="../media/image1111.png"/><Relationship Id="rId9" Type="http://schemas.openxmlformats.org/officeDocument/2006/relationships/image" Target="../media/image11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13" Type="http://schemas.openxmlformats.org/officeDocument/2006/relationships/image" Target="../media/image1270.png"/><Relationship Id="rId3" Type="http://schemas.openxmlformats.org/officeDocument/2006/relationships/image" Target="../media/image1170.png"/><Relationship Id="rId7" Type="http://schemas.openxmlformats.org/officeDocument/2006/relationships/image" Target="../media/image1213.png"/><Relationship Id="rId12" Type="http://schemas.openxmlformats.org/officeDocument/2006/relationships/image" Target="../media/image1260.png"/><Relationship Id="rId17" Type="http://schemas.openxmlformats.org/officeDocument/2006/relationships/image" Target="../media/image1300.png"/><Relationship Id="rId2" Type="http://schemas.openxmlformats.org/officeDocument/2006/relationships/image" Target="../media/image1080.png"/><Relationship Id="rId16" Type="http://schemas.openxmlformats.org/officeDocument/2006/relationships/image" Target="../media/image12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1.png"/><Relationship Id="rId11" Type="http://schemas.openxmlformats.org/officeDocument/2006/relationships/image" Target="../media/image1251.png"/><Relationship Id="rId5" Type="http://schemas.openxmlformats.org/officeDocument/2006/relationships/image" Target="../media/image1191.png"/><Relationship Id="rId15" Type="http://schemas.openxmlformats.org/officeDocument/2006/relationships/image" Target="../media/image1640.png"/><Relationship Id="rId10" Type="http://schemas.openxmlformats.org/officeDocument/2006/relationships/image" Target="../media/image1240.png"/><Relationship Id="rId4" Type="http://schemas.openxmlformats.org/officeDocument/2006/relationships/image" Target="../media/image1182.png"/><Relationship Id="rId9" Type="http://schemas.openxmlformats.org/officeDocument/2006/relationships/image" Target="../media/image1231.png"/><Relationship Id="rId14" Type="http://schemas.openxmlformats.org/officeDocument/2006/relationships/image" Target="../media/image12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1.png"/><Relationship Id="rId2" Type="http://schemas.openxmlformats.org/officeDocument/2006/relationships/image" Target="../media/image17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0.png"/><Relationship Id="rId3" Type="http://schemas.openxmlformats.org/officeDocument/2006/relationships/image" Target="../media/image1660.png"/><Relationship Id="rId7" Type="http://schemas.openxmlformats.org/officeDocument/2006/relationships/image" Target="../media/image1710.png"/><Relationship Id="rId12" Type="http://schemas.openxmlformats.org/officeDocument/2006/relationships/image" Target="../media/image1760.png"/><Relationship Id="rId2" Type="http://schemas.openxmlformats.org/officeDocument/2006/relationships/image" Target="../media/image16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0.png"/><Relationship Id="rId11" Type="http://schemas.openxmlformats.org/officeDocument/2006/relationships/image" Target="../media/image1750.png"/><Relationship Id="rId5" Type="http://schemas.openxmlformats.org/officeDocument/2006/relationships/image" Target="../media/image188.png"/><Relationship Id="rId10" Type="http://schemas.openxmlformats.org/officeDocument/2006/relationships/image" Target="../media/image1740.png"/><Relationship Id="rId4" Type="http://schemas.openxmlformats.org/officeDocument/2006/relationships/image" Target="../media/image1670.png"/><Relationship Id="rId9" Type="http://schemas.openxmlformats.org/officeDocument/2006/relationships/image" Target="../media/image1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0.png"/><Relationship Id="rId2" Type="http://schemas.openxmlformats.org/officeDocument/2006/relationships/image" Target="../media/image17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5.png"/><Relationship Id="rId4" Type="http://schemas.openxmlformats.org/officeDocument/2006/relationships/image" Target="../media/image17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0.png"/><Relationship Id="rId13" Type="http://schemas.openxmlformats.org/officeDocument/2006/relationships/image" Target="../media/image193.png"/><Relationship Id="rId3" Type="http://schemas.openxmlformats.org/officeDocument/2006/relationships/image" Target="../media/image1830.png"/><Relationship Id="rId7" Type="http://schemas.openxmlformats.org/officeDocument/2006/relationships/image" Target="../media/image1870.png"/><Relationship Id="rId12" Type="http://schemas.openxmlformats.org/officeDocument/2006/relationships/image" Target="../media/image192.png"/><Relationship Id="rId2" Type="http://schemas.openxmlformats.org/officeDocument/2006/relationships/image" Target="../media/image1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0.png"/><Relationship Id="rId10" Type="http://schemas.openxmlformats.org/officeDocument/2006/relationships/image" Target="../media/image1900.png"/><Relationship Id="rId4" Type="http://schemas.openxmlformats.org/officeDocument/2006/relationships/image" Target="../media/image1840.png"/><Relationship Id="rId9" Type="http://schemas.openxmlformats.org/officeDocument/2006/relationships/image" Target="../media/image18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9.png"/><Relationship Id="rId13" Type="http://schemas.openxmlformats.org/officeDocument/2006/relationships/image" Target="../media/image434.png"/><Relationship Id="rId3" Type="http://schemas.openxmlformats.org/officeDocument/2006/relationships/image" Target="../media/image424.png"/><Relationship Id="rId7" Type="http://schemas.openxmlformats.org/officeDocument/2006/relationships/image" Target="../media/image428.png"/><Relationship Id="rId12" Type="http://schemas.openxmlformats.org/officeDocument/2006/relationships/image" Target="../media/image433.png"/><Relationship Id="rId2" Type="http://schemas.openxmlformats.org/officeDocument/2006/relationships/image" Target="../media/image4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7.png"/><Relationship Id="rId11" Type="http://schemas.openxmlformats.org/officeDocument/2006/relationships/image" Target="../media/image432.png"/><Relationship Id="rId5" Type="http://schemas.openxmlformats.org/officeDocument/2006/relationships/image" Target="../media/image426.png"/><Relationship Id="rId10" Type="http://schemas.openxmlformats.org/officeDocument/2006/relationships/image" Target="../media/image431.png"/><Relationship Id="rId4" Type="http://schemas.openxmlformats.org/officeDocument/2006/relationships/image" Target="../media/image425.png"/><Relationship Id="rId9" Type="http://schemas.openxmlformats.org/officeDocument/2006/relationships/image" Target="../media/image194.png"/><Relationship Id="rId14" Type="http://schemas.openxmlformats.org/officeDocument/2006/relationships/image" Target="../media/image4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71.png"/><Relationship Id="rId4" Type="http://schemas.openxmlformats.org/officeDocument/2006/relationships/image" Target="../media/image9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gif"/><Relationship Id="rId2" Type="http://schemas.openxmlformats.org/officeDocument/2006/relationships/hyperlink" Target="http://upload.wikimedia.org/wikipedia/commons/a/aa/VFPt_dipole_animation_electric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jpg"/><Relationship Id="rId5" Type="http://schemas.openxmlformats.org/officeDocument/2006/relationships/image" Target="../media/image1340.png"/><Relationship Id="rId4" Type="http://schemas.openxmlformats.org/officeDocument/2006/relationships/image" Target="../media/image13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2.pn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eg"/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99.jpe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5" Type="http://schemas.openxmlformats.org/officeDocument/2006/relationships/image" Target="../media/image200.jpe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jpe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3" Type="http://schemas.openxmlformats.org/officeDocument/2006/relationships/image" Target="../media/image205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" Type="http://schemas.openxmlformats.org/officeDocument/2006/relationships/image" Target="../media/image203.png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5" Type="http://schemas.openxmlformats.org/officeDocument/2006/relationships/image" Target="../media/image222.png"/><Relationship Id="rId10" Type="http://schemas.openxmlformats.org/officeDocument/2006/relationships/image" Target="../media/image217.jpeg"/><Relationship Id="rId19" Type="http://schemas.openxmlformats.org/officeDocument/2006/relationships/image" Target="../media/image226.png"/><Relationship Id="rId4" Type="http://schemas.openxmlformats.org/officeDocument/2006/relationships/image" Target="../media/image207.png"/><Relationship Id="rId9" Type="http://schemas.openxmlformats.org/officeDocument/2006/relationships/image" Target="../media/image216.png"/><Relationship Id="rId14" Type="http://schemas.openxmlformats.org/officeDocument/2006/relationships/image" Target="../media/image2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3" Type="http://schemas.openxmlformats.org/officeDocument/2006/relationships/image" Target="../media/image217.jpe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10" Type="http://schemas.openxmlformats.org/officeDocument/2006/relationships/image" Target="../media/image23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image" Target="../media/image11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0.png"/><Relationship Id="rId4" Type="http://schemas.openxmlformats.org/officeDocument/2006/relationships/image" Target="../media/image12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10.png"/><Relationship Id="rId21" Type="http://schemas.openxmlformats.org/officeDocument/2006/relationships/image" Target="../media/image27.png"/><Relationship Id="rId7" Type="http://schemas.openxmlformats.org/officeDocument/2006/relationships/image" Target="../media/image132.png"/><Relationship Id="rId12" Type="http://schemas.openxmlformats.org/officeDocument/2006/relationships/image" Target="../media/image180.png"/><Relationship Id="rId17" Type="http://schemas.openxmlformats.org/officeDocument/2006/relationships/image" Target="../media/image23.png"/><Relationship Id="rId2" Type="http://schemas.openxmlformats.org/officeDocument/2006/relationships/image" Target="../media/image811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4.png"/><Relationship Id="rId11" Type="http://schemas.openxmlformats.org/officeDocument/2006/relationships/image" Target="../media/image170.png"/><Relationship Id="rId5" Type="http://schemas.openxmlformats.org/officeDocument/2006/relationships/image" Target="../media/image11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3.png"/><Relationship Id="rId19" Type="http://schemas.openxmlformats.org/officeDocument/2006/relationships/image" Target="../media/image25.png"/><Relationship Id="rId4" Type="http://schemas.openxmlformats.org/officeDocument/2006/relationships/image" Target="../media/image1011.png"/><Relationship Id="rId9" Type="http://schemas.openxmlformats.org/officeDocument/2006/relationships/image" Target="../media/image150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jpeg"/><Relationship Id="rId3" Type="http://schemas.openxmlformats.org/officeDocument/2006/relationships/image" Target="../media/image3530.png"/><Relationship Id="rId7" Type="http://schemas.openxmlformats.org/officeDocument/2006/relationships/image" Target="../media/image246.jpeg"/><Relationship Id="rId2" Type="http://schemas.openxmlformats.org/officeDocument/2006/relationships/image" Target="../media/image2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60.png"/><Relationship Id="rId5" Type="http://schemas.openxmlformats.org/officeDocument/2006/relationships/image" Target="../media/image3550.png"/><Relationship Id="rId4" Type="http://schemas.openxmlformats.org/officeDocument/2006/relationships/image" Target="../media/image3540.png"/><Relationship Id="rId9" Type="http://schemas.openxmlformats.org/officeDocument/2006/relationships/image" Target="../media/image24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jpeg"/><Relationship Id="rId7" Type="http://schemas.openxmlformats.org/officeDocument/2006/relationships/image" Target="../media/image4332.png"/><Relationship Id="rId2" Type="http://schemas.openxmlformats.org/officeDocument/2006/relationships/image" Target="../media/image2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22.png"/><Relationship Id="rId5" Type="http://schemas.openxmlformats.org/officeDocument/2006/relationships/image" Target="../media/image251.png"/><Relationship Id="rId4" Type="http://schemas.openxmlformats.org/officeDocument/2006/relationships/hyperlink" Target="http://upload.wikimedia.org/wikipedia/commons/2/29/Stern-Gerlach_experiment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52.png"/><Relationship Id="rId5" Type="http://schemas.openxmlformats.org/officeDocument/2006/relationships/image" Target="../media/image349.png"/><Relationship Id="rId4" Type="http://schemas.openxmlformats.org/officeDocument/2006/relationships/image" Target="../media/image34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2.png"/><Relationship Id="rId13" Type="http://schemas.openxmlformats.org/officeDocument/2006/relationships/image" Target="../media/image4442.png"/><Relationship Id="rId3" Type="http://schemas.openxmlformats.org/officeDocument/2006/relationships/image" Target="../media/image255.wmf"/><Relationship Id="rId7" Type="http://schemas.openxmlformats.org/officeDocument/2006/relationships/image" Target="../media/image4382.png"/><Relationship Id="rId12" Type="http://schemas.openxmlformats.org/officeDocument/2006/relationships/image" Target="../media/image4432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4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72.png"/><Relationship Id="rId11" Type="http://schemas.openxmlformats.org/officeDocument/2006/relationships/image" Target="../media/image4420.png"/><Relationship Id="rId5" Type="http://schemas.openxmlformats.org/officeDocument/2006/relationships/image" Target="../media/image4362.png"/><Relationship Id="rId15" Type="http://schemas.openxmlformats.org/officeDocument/2006/relationships/image" Target="../media/image4461.png"/><Relationship Id="rId10" Type="http://schemas.openxmlformats.org/officeDocument/2006/relationships/image" Target="../media/image4412.png"/><Relationship Id="rId4" Type="http://schemas.openxmlformats.org/officeDocument/2006/relationships/image" Target="../media/image4342.png"/><Relationship Id="rId9" Type="http://schemas.openxmlformats.org/officeDocument/2006/relationships/image" Target="../media/image4402.png"/><Relationship Id="rId14" Type="http://schemas.openxmlformats.org/officeDocument/2006/relationships/image" Target="../media/image445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png"/><Relationship Id="rId3" Type="http://schemas.openxmlformats.org/officeDocument/2006/relationships/image" Target="../media/image4471.png"/><Relationship Id="rId7" Type="http://schemas.openxmlformats.org/officeDocument/2006/relationships/image" Target="../media/image451.png"/><Relationship Id="rId12" Type="http://schemas.openxmlformats.org/officeDocument/2006/relationships/image" Target="../media/image456.png"/><Relationship Id="rId2" Type="http://schemas.openxmlformats.org/officeDocument/2006/relationships/image" Target="../media/image4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455.png"/><Relationship Id="rId5" Type="http://schemas.openxmlformats.org/officeDocument/2006/relationships/image" Target="../media/image449.png"/><Relationship Id="rId10" Type="http://schemas.openxmlformats.org/officeDocument/2006/relationships/image" Target="../media/image454.png"/><Relationship Id="rId4" Type="http://schemas.openxmlformats.org/officeDocument/2006/relationships/image" Target="../media/image4481.png"/><Relationship Id="rId9" Type="http://schemas.openxmlformats.org/officeDocument/2006/relationships/image" Target="../media/image45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1.png"/><Relationship Id="rId13" Type="http://schemas.openxmlformats.org/officeDocument/2006/relationships/image" Target="../media/image4421.png"/><Relationship Id="rId3" Type="http://schemas.openxmlformats.org/officeDocument/2006/relationships/image" Target="../media/image4331.png"/><Relationship Id="rId7" Type="http://schemas.openxmlformats.org/officeDocument/2006/relationships/image" Target="../media/image4371.png"/><Relationship Id="rId12" Type="http://schemas.openxmlformats.org/officeDocument/2006/relationships/image" Target="../media/image457.png"/><Relationship Id="rId17" Type="http://schemas.openxmlformats.org/officeDocument/2006/relationships/image" Target="../media/image459.png"/><Relationship Id="rId2" Type="http://schemas.openxmlformats.org/officeDocument/2006/relationships/image" Target="../media/image4321.png"/><Relationship Id="rId16" Type="http://schemas.openxmlformats.org/officeDocument/2006/relationships/image" Target="../media/image4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61.png"/><Relationship Id="rId11" Type="http://schemas.openxmlformats.org/officeDocument/2006/relationships/image" Target="../media/image4411.png"/><Relationship Id="rId5" Type="http://schemas.openxmlformats.org/officeDocument/2006/relationships/image" Target="../media/image4351.png"/><Relationship Id="rId15" Type="http://schemas.openxmlformats.org/officeDocument/2006/relationships/image" Target="../media/image4441.png"/><Relationship Id="rId10" Type="http://schemas.openxmlformats.org/officeDocument/2006/relationships/image" Target="../media/image4401.png"/><Relationship Id="rId4" Type="http://schemas.openxmlformats.org/officeDocument/2006/relationships/image" Target="../media/image4341.png"/><Relationship Id="rId9" Type="http://schemas.openxmlformats.org/officeDocument/2006/relationships/image" Target="../media/image4391.png"/><Relationship Id="rId14" Type="http://schemas.openxmlformats.org/officeDocument/2006/relationships/image" Target="../media/image443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5.png"/><Relationship Id="rId13" Type="http://schemas.openxmlformats.org/officeDocument/2006/relationships/image" Target="../media/image470.png"/><Relationship Id="rId3" Type="http://schemas.openxmlformats.org/officeDocument/2006/relationships/image" Target="../media/image460.png"/><Relationship Id="rId7" Type="http://schemas.openxmlformats.org/officeDocument/2006/relationships/image" Target="../media/image464.png"/><Relationship Id="rId12" Type="http://schemas.openxmlformats.org/officeDocument/2006/relationships/image" Target="../media/image469.png"/><Relationship Id="rId2" Type="http://schemas.openxmlformats.org/officeDocument/2006/relationships/image" Target="../media/image45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3.png"/><Relationship Id="rId11" Type="http://schemas.openxmlformats.org/officeDocument/2006/relationships/image" Target="../media/image468.png"/><Relationship Id="rId5" Type="http://schemas.openxmlformats.org/officeDocument/2006/relationships/image" Target="../media/image462.png"/><Relationship Id="rId10" Type="http://schemas.openxmlformats.org/officeDocument/2006/relationships/image" Target="../media/image467.png"/><Relationship Id="rId4" Type="http://schemas.openxmlformats.org/officeDocument/2006/relationships/image" Target="../media/image461.png"/><Relationship Id="rId9" Type="http://schemas.openxmlformats.org/officeDocument/2006/relationships/image" Target="../media/image46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7.png"/><Relationship Id="rId13" Type="http://schemas.openxmlformats.org/officeDocument/2006/relationships/image" Target="../media/image482.png"/><Relationship Id="rId18" Type="http://schemas.openxmlformats.org/officeDocument/2006/relationships/image" Target="../media/image487.png"/><Relationship Id="rId3" Type="http://schemas.openxmlformats.org/officeDocument/2006/relationships/image" Target="../media/image472.png"/><Relationship Id="rId7" Type="http://schemas.openxmlformats.org/officeDocument/2006/relationships/image" Target="../media/image476.png"/><Relationship Id="rId12" Type="http://schemas.openxmlformats.org/officeDocument/2006/relationships/image" Target="../media/image481.png"/><Relationship Id="rId17" Type="http://schemas.openxmlformats.org/officeDocument/2006/relationships/image" Target="../media/image486.png"/><Relationship Id="rId2" Type="http://schemas.openxmlformats.org/officeDocument/2006/relationships/image" Target="../media/image471.png"/><Relationship Id="rId16" Type="http://schemas.openxmlformats.org/officeDocument/2006/relationships/image" Target="../media/image4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5.png"/><Relationship Id="rId11" Type="http://schemas.openxmlformats.org/officeDocument/2006/relationships/image" Target="../media/image480.png"/><Relationship Id="rId5" Type="http://schemas.openxmlformats.org/officeDocument/2006/relationships/image" Target="../media/image474.png"/><Relationship Id="rId15" Type="http://schemas.openxmlformats.org/officeDocument/2006/relationships/image" Target="../media/image484.png"/><Relationship Id="rId10" Type="http://schemas.openxmlformats.org/officeDocument/2006/relationships/image" Target="../media/image479.png"/><Relationship Id="rId19" Type="http://schemas.openxmlformats.org/officeDocument/2006/relationships/image" Target="../media/image488.png"/><Relationship Id="rId4" Type="http://schemas.openxmlformats.org/officeDocument/2006/relationships/image" Target="../media/image473.png"/><Relationship Id="rId9" Type="http://schemas.openxmlformats.org/officeDocument/2006/relationships/image" Target="../media/image478.png"/><Relationship Id="rId14" Type="http://schemas.openxmlformats.org/officeDocument/2006/relationships/image" Target="../media/image48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png"/><Relationship Id="rId13" Type="http://schemas.openxmlformats.org/officeDocument/2006/relationships/image" Target="../media/image500.png"/><Relationship Id="rId3" Type="http://schemas.openxmlformats.org/officeDocument/2006/relationships/image" Target="../media/image490.png"/><Relationship Id="rId7" Type="http://schemas.openxmlformats.org/officeDocument/2006/relationships/image" Target="../media/image494.png"/><Relationship Id="rId12" Type="http://schemas.openxmlformats.org/officeDocument/2006/relationships/image" Target="../media/image499.png"/><Relationship Id="rId2" Type="http://schemas.openxmlformats.org/officeDocument/2006/relationships/image" Target="../media/image4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3.png"/><Relationship Id="rId11" Type="http://schemas.openxmlformats.org/officeDocument/2006/relationships/image" Target="../media/image498.png"/><Relationship Id="rId5" Type="http://schemas.openxmlformats.org/officeDocument/2006/relationships/image" Target="../media/image492.png"/><Relationship Id="rId10" Type="http://schemas.openxmlformats.org/officeDocument/2006/relationships/image" Target="../media/image497.png"/><Relationship Id="rId4" Type="http://schemas.openxmlformats.org/officeDocument/2006/relationships/image" Target="../media/image491.png"/><Relationship Id="rId9" Type="http://schemas.openxmlformats.org/officeDocument/2006/relationships/image" Target="../media/image496.png"/><Relationship Id="rId14" Type="http://schemas.openxmlformats.org/officeDocument/2006/relationships/image" Target="../media/image5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3.png"/><Relationship Id="rId4" Type="http://schemas.openxmlformats.org/officeDocument/2006/relationships/image" Target="../media/image12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60.png"/><Relationship Id="rId5" Type="http://schemas.openxmlformats.org/officeDocument/2006/relationships/image" Target="../media/image4550.png"/><Relationship Id="rId4" Type="http://schemas.openxmlformats.org/officeDocument/2006/relationships/image" Target="../media/image45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50.png"/><Relationship Id="rId7" Type="http://schemas.openxmlformats.org/officeDocument/2006/relationships/image" Target="../media/image4790.png"/><Relationship Id="rId2" Type="http://schemas.openxmlformats.org/officeDocument/2006/relationships/image" Target="../media/image4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80.png"/><Relationship Id="rId5" Type="http://schemas.openxmlformats.org/officeDocument/2006/relationships/image" Target="../media/image4770.png"/><Relationship Id="rId4" Type="http://schemas.openxmlformats.org/officeDocument/2006/relationships/image" Target="../media/image476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60.png"/><Relationship Id="rId3" Type="http://schemas.openxmlformats.org/officeDocument/2006/relationships/image" Target="../media/image4810.png"/><Relationship Id="rId7" Type="http://schemas.openxmlformats.org/officeDocument/2006/relationships/image" Target="../media/image4850.png"/><Relationship Id="rId2" Type="http://schemas.openxmlformats.org/officeDocument/2006/relationships/image" Target="../media/image48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40.png"/><Relationship Id="rId5" Type="http://schemas.openxmlformats.org/officeDocument/2006/relationships/image" Target="../media/image4830.png"/><Relationship Id="rId4" Type="http://schemas.openxmlformats.org/officeDocument/2006/relationships/image" Target="../media/image4820.png"/><Relationship Id="rId9" Type="http://schemas.openxmlformats.org/officeDocument/2006/relationships/image" Target="../media/image48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40.png"/><Relationship Id="rId18" Type="http://schemas.openxmlformats.org/officeDocument/2006/relationships/image" Target="../media/image4990.png"/><Relationship Id="rId3" Type="http://schemas.openxmlformats.org/officeDocument/2006/relationships/image" Target="../media/image505.png"/><Relationship Id="rId7" Type="http://schemas.openxmlformats.org/officeDocument/2006/relationships/image" Target="../media/image4930.png"/><Relationship Id="rId17" Type="http://schemas.openxmlformats.org/officeDocument/2006/relationships/image" Target="../media/image4980.png"/><Relationship Id="rId2" Type="http://schemas.openxmlformats.org/officeDocument/2006/relationships/image" Target="../media/image504.png"/><Relationship Id="rId16" Type="http://schemas.openxmlformats.org/officeDocument/2006/relationships/image" Target="../media/image5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20.png"/><Relationship Id="rId5" Type="http://schemas.openxmlformats.org/officeDocument/2006/relationships/image" Target="../media/image4910.png"/><Relationship Id="rId15" Type="http://schemas.openxmlformats.org/officeDocument/2006/relationships/image" Target="../media/image4970.png"/><Relationship Id="rId19" Type="http://schemas.openxmlformats.org/officeDocument/2006/relationships/image" Target="../media/image507.png"/><Relationship Id="rId4" Type="http://schemas.openxmlformats.org/officeDocument/2006/relationships/image" Target="../media/image4900.png"/><Relationship Id="rId9" Type="http://schemas.openxmlformats.org/officeDocument/2006/relationships/image" Target="../media/image49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90.png"/><Relationship Id="rId2" Type="http://schemas.openxmlformats.org/officeDocument/2006/relationships/image" Target="../media/image48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11.png"/><Relationship Id="rId5" Type="http://schemas.openxmlformats.org/officeDocument/2006/relationships/image" Target="../media/image4901.png"/><Relationship Id="rId4" Type="http://schemas.openxmlformats.org/officeDocument/2006/relationships/image" Target="../media/image489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50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40.png"/><Relationship Id="rId5" Type="http://schemas.openxmlformats.org/officeDocument/2006/relationships/image" Target="../media/image5030.png"/><Relationship Id="rId4" Type="http://schemas.openxmlformats.org/officeDocument/2006/relationships/image" Target="../media/image50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00.png"/><Relationship Id="rId3" Type="http://schemas.openxmlformats.org/officeDocument/2006/relationships/image" Target="../media/image320.png"/><Relationship Id="rId7" Type="http://schemas.openxmlformats.org/officeDocument/2006/relationships/image" Target="../media/image361.png"/><Relationship Id="rId12" Type="http://schemas.openxmlformats.org/officeDocument/2006/relationships/image" Target="../media/image30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1.png"/><Relationship Id="rId11" Type="http://schemas.openxmlformats.org/officeDocument/2006/relationships/image" Target="../media/image47.png"/><Relationship Id="rId5" Type="http://schemas.openxmlformats.org/officeDocument/2006/relationships/image" Target="../media/image340.png"/><Relationship Id="rId15" Type="http://schemas.openxmlformats.org/officeDocument/2006/relationships/image" Target="../media/image48.png"/><Relationship Id="rId10" Type="http://schemas.openxmlformats.org/officeDocument/2006/relationships/image" Target="../media/image46.png"/><Relationship Id="rId19" Type="http://schemas.openxmlformats.org/officeDocument/2006/relationships/image" Target="../media/image430.png"/><Relationship Id="rId4" Type="http://schemas.openxmlformats.org/officeDocument/2006/relationships/image" Target="../media/image330.png"/><Relationship Id="rId9" Type="http://schemas.openxmlformats.org/officeDocument/2006/relationships/image" Target="../media/image45.png"/><Relationship Id="rId14" Type="http://schemas.openxmlformats.org/officeDocument/2006/relationships/image" Target="../media/image3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Dropbox\Documents\課程\YoungTextBook\Images\Chapter28\A_Images\A_Figures_and_Photos\28_26_Figure.jpg">
            <a:extLst>
              <a:ext uri="{FF2B5EF4-FFF2-40B4-BE49-F238E27FC236}">
                <a16:creationId xmlns:a16="http://schemas.microsoft.com/office/drawing/2014/main" id="{96AD7155-8531-4472-5C5C-58604609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7043"/>
            <a:ext cx="2828868" cy="30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D5A1C-7213-3850-EF0D-6A0940853EFE}"/>
              </a:ext>
            </a:extLst>
          </p:cNvPr>
          <p:cNvSpPr txBox="1"/>
          <p:nvPr/>
        </p:nvSpPr>
        <p:spPr bwMode="auto">
          <a:xfrm>
            <a:off x="3275856" y="1196752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Angular momenta operators</a:t>
            </a:r>
          </a:p>
        </p:txBody>
      </p:sp>
    </p:spTree>
    <p:extLst>
      <p:ext uri="{BB962C8B-B14F-4D97-AF65-F5344CB8AC3E}">
        <p14:creationId xmlns:p14="http://schemas.microsoft.com/office/powerpoint/2010/main" val="41204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8893AD31-99EE-98B9-368B-8D3B01C7DD96}"/>
                  </a:ext>
                </a:extLst>
              </p:cNvPr>
              <p:cNvSpPr txBox="1"/>
              <p:nvPr/>
            </p:nvSpPr>
            <p:spPr bwMode="auto">
              <a:xfrm>
                <a:off x="3635896" y="1556792"/>
                <a:ext cx="1312675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8893AD31-99EE-98B9-368B-8D3B01C7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1556792"/>
                <a:ext cx="1312675" cy="404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6AF49B5-9AD1-0193-CF85-A5D88867BAAE}"/>
                  </a:ext>
                </a:extLst>
              </p:cNvPr>
              <p:cNvSpPr/>
              <p:nvPr/>
            </p:nvSpPr>
            <p:spPr>
              <a:xfrm>
                <a:off x="1198024" y="2375123"/>
                <a:ext cx="720080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TW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6AF49B5-9AD1-0193-CF85-A5D88867B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24" y="2375123"/>
                <a:ext cx="720080" cy="648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2FB805E-A750-5F8A-5DDD-157B7FEBE8AE}"/>
                  </a:ext>
                </a:extLst>
              </p:cNvPr>
              <p:cNvSpPr/>
              <p:nvPr/>
            </p:nvSpPr>
            <p:spPr>
              <a:xfrm>
                <a:off x="3214248" y="2375123"/>
                <a:ext cx="720080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TW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2FB805E-A750-5F8A-5DDD-157B7FEBE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248" y="2375123"/>
                <a:ext cx="720080" cy="648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0B74114-364D-613E-123F-4D872F2945AD}"/>
                  </a:ext>
                </a:extLst>
              </p:cNvPr>
              <p:cNvSpPr/>
              <p:nvPr/>
            </p:nvSpPr>
            <p:spPr>
              <a:xfrm>
                <a:off x="5228338" y="2380962"/>
                <a:ext cx="720080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TW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0B74114-364D-613E-123F-4D872F294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338" y="2380962"/>
                <a:ext cx="720080" cy="648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3D26DA-AB89-8324-AC43-61FD504037A7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1918104" y="2699159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8C25FD-52BD-5E1C-F0C8-4E226AE85BB0}"/>
                  </a:ext>
                </a:extLst>
              </p:cNvPr>
              <p:cNvSpPr txBox="1"/>
              <p:nvPr/>
            </p:nvSpPr>
            <p:spPr bwMode="auto">
              <a:xfrm>
                <a:off x="2422160" y="2375123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8C25FD-52BD-5E1C-F0C8-4E226AE85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2160" y="2375123"/>
                <a:ext cx="2880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E8982E-ED89-D00F-3A4F-5A9EB4BB3C4A}"/>
              </a:ext>
            </a:extLst>
          </p:cNvPr>
          <p:cNvCxnSpPr>
            <a:cxnSpLocks/>
          </p:cNvCxnSpPr>
          <p:nvPr/>
        </p:nvCxnSpPr>
        <p:spPr>
          <a:xfrm>
            <a:off x="3932194" y="2699159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6AF318-DB2D-589C-71CA-E0D2A1999F47}"/>
                  </a:ext>
                </a:extLst>
              </p:cNvPr>
              <p:cNvSpPr txBox="1"/>
              <p:nvPr/>
            </p:nvSpPr>
            <p:spPr bwMode="auto">
              <a:xfrm>
                <a:off x="4431158" y="2329827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6AF318-DB2D-589C-71CA-E0D2A1999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1158" y="2329827"/>
                <a:ext cx="288032" cy="369332"/>
              </a:xfrm>
              <a:prstGeom prst="rect">
                <a:avLst/>
              </a:prstGeom>
              <a:blipFill>
                <a:blip r:embed="rId7"/>
                <a:stretch>
                  <a:fillRect r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80C4A27-6099-1E58-1BD6-ABA5D9F9FB99}"/>
              </a:ext>
            </a:extLst>
          </p:cNvPr>
          <p:cNvCxnSpPr>
            <a:cxnSpLocks/>
          </p:cNvCxnSpPr>
          <p:nvPr/>
        </p:nvCxnSpPr>
        <p:spPr>
          <a:xfrm>
            <a:off x="5964553" y="2715716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9F1B9E-730A-40B5-3ACE-0178FC43BE98}"/>
                  </a:ext>
                </a:extLst>
              </p:cNvPr>
              <p:cNvSpPr txBox="1"/>
              <p:nvPr/>
            </p:nvSpPr>
            <p:spPr bwMode="auto">
              <a:xfrm>
                <a:off x="6468609" y="2431686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9F1B9E-730A-40B5-3ACE-0178FC43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8609" y="2431686"/>
                <a:ext cx="2880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B45DBA-66ED-4516-8EA5-52F60261A50B}"/>
              </a:ext>
            </a:extLst>
          </p:cNvPr>
          <p:cNvCxnSpPr>
            <a:cxnSpLocks/>
          </p:cNvCxnSpPr>
          <p:nvPr/>
        </p:nvCxnSpPr>
        <p:spPr>
          <a:xfrm>
            <a:off x="5929204" y="2486531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592DF-D753-4845-1413-5170854FDACC}"/>
                  </a:ext>
                </a:extLst>
              </p:cNvPr>
              <p:cNvSpPr txBox="1"/>
              <p:nvPr/>
            </p:nvSpPr>
            <p:spPr bwMode="auto">
              <a:xfrm>
                <a:off x="6477315" y="2166133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592DF-D753-4845-1413-5170854FD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315" y="2166133"/>
                <a:ext cx="288032" cy="369332"/>
              </a:xfrm>
              <a:prstGeom prst="rect">
                <a:avLst/>
              </a:prstGeom>
              <a:blipFill>
                <a:blip r:embed="rId9"/>
                <a:stretch>
                  <a:fillRect l="-4348" r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EF9A03-C91E-51F3-DEAE-96068ECF669F}"/>
              </a:ext>
            </a:extLst>
          </p:cNvPr>
          <p:cNvCxnSpPr>
            <a:cxnSpLocks/>
          </p:cNvCxnSpPr>
          <p:nvPr/>
        </p:nvCxnSpPr>
        <p:spPr>
          <a:xfrm>
            <a:off x="5973259" y="2963035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00BD33-9907-13A9-2492-BCD8FCEA603B}"/>
                  </a:ext>
                </a:extLst>
              </p:cNvPr>
              <p:cNvSpPr txBox="1"/>
              <p:nvPr/>
            </p:nvSpPr>
            <p:spPr bwMode="auto">
              <a:xfrm>
                <a:off x="6477315" y="2638999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00BD33-9907-13A9-2492-BCD8FCEA6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315" y="2638999"/>
                <a:ext cx="2880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9F1584-3D90-6435-064E-6AF5D1AD831D}"/>
                  </a:ext>
                </a:extLst>
              </p:cNvPr>
              <p:cNvSpPr txBox="1"/>
              <p:nvPr/>
            </p:nvSpPr>
            <p:spPr bwMode="auto">
              <a:xfrm>
                <a:off x="2570025" y="2067411"/>
                <a:ext cx="720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TW" alt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9F1584-3D90-6435-064E-6AF5D1AD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0025" y="2067411"/>
                <a:ext cx="720080" cy="369332"/>
              </a:xfrm>
              <a:prstGeom prst="rect">
                <a:avLst/>
              </a:prstGeom>
              <a:blipFill>
                <a:blip r:embed="rId11"/>
                <a:stretch>
                  <a:fillRect l="-39655" t="-106667" r="-2069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04A06D-2F11-6520-D3A1-EE3B8D8B064C}"/>
                  </a:ext>
                </a:extLst>
              </p:cNvPr>
              <p:cNvSpPr txBox="1"/>
              <p:nvPr/>
            </p:nvSpPr>
            <p:spPr bwMode="auto">
              <a:xfrm>
                <a:off x="4574285" y="2095306"/>
                <a:ext cx="720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TW" alt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04A06D-2F11-6520-D3A1-EE3B8D8B0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4285" y="2095306"/>
                <a:ext cx="720080" cy="369332"/>
              </a:xfrm>
              <a:prstGeom prst="rect">
                <a:avLst/>
              </a:prstGeom>
              <a:blipFill>
                <a:blip r:embed="rId12"/>
                <a:stretch>
                  <a:fillRect l="-40351" t="-113793" r="-22807" b="-1793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7A94D-52B8-9426-AD62-7B90313D2D48}"/>
                  </a:ext>
                </a:extLst>
              </p:cNvPr>
              <p:cNvSpPr txBox="1"/>
              <p:nvPr/>
            </p:nvSpPr>
            <p:spPr bwMode="auto">
              <a:xfrm>
                <a:off x="947286" y="3515212"/>
                <a:ext cx="4572508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只是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的本徵態，不是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dirty="0"/>
                  <a:t>的本徵態。</a:t>
                </a:r>
                <a:endParaRPr lang="en-TW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7A94D-52B8-9426-AD62-7B90313D2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286" y="3515212"/>
                <a:ext cx="4572508" cy="378758"/>
              </a:xfrm>
              <a:prstGeom prst="rect">
                <a:avLst/>
              </a:prstGeom>
              <a:blipFill>
                <a:blip r:embed="rId13"/>
                <a:stretch>
                  <a:fillRect l="-6925" t="-106452" b="-158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5C08A5-2690-D944-E71A-42EDADDD450F}"/>
                  </a:ext>
                </a:extLst>
              </p:cNvPr>
              <p:cNvSpPr txBox="1"/>
              <p:nvPr/>
            </p:nvSpPr>
            <p:spPr bwMode="auto">
              <a:xfrm>
                <a:off x="920180" y="4357599"/>
                <a:ext cx="7807811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可能包含所有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dirty="0"/>
                  <a:t>的本徵態，是一基底展開，。</a:t>
                </a:r>
                <a:endParaRPr lang="en-TW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5C08A5-2690-D944-E71A-42EDADDD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0180" y="4357599"/>
                <a:ext cx="7807811" cy="378758"/>
              </a:xfrm>
              <a:prstGeom prst="rect">
                <a:avLst/>
              </a:prstGeom>
              <a:blipFill>
                <a:blip r:embed="rId14"/>
                <a:stretch>
                  <a:fillRect l="-4058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F9CF75-5906-9241-5386-A12CA0D2D403}"/>
                  </a:ext>
                </a:extLst>
              </p:cNvPr>
              <p:cNvSpPr txBox="1"/>
              <p:nvPr/>
            </p:nvSpPr>
            <p:spPr bwMode="auto">
              <a:xfrm>
                <a:off x="969180" y="3939085"/>
                <a:ext cx="78078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dirty="0"/>
                  <a:t>若測得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zh-TW" altLang="en-US" dirty="0"/>
                      <m:t>狀態會崩潰為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nor/>
                      </m:rPr>
                      <a:rPr lang="zh-TW" altLang="en-US" dirty="0"/>
                      <m:t>本徵態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測量改變了粒子的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狀態。</a:t>
                </a:r>
                <a:endParaRPr lang="en-TW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F9CF75-5906-9241-5386-A12CA0D2D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180" y="3939085"/>
                <a:ext cx="7807811" cy="369332"/>
              </a:xfrm>
              <a:prstGeom prst="rect">
                <a:avLst/>
              </a:prstGeom>
              <a:blipFill>
                <a:blip r:embed="rId15"/>
                <a:stretch>
                  <a:fillRect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9">
                <a:extLst>
                  <a:ext uri="{FF2B5EF4-FFF2-40B4-BE49-F238E27FC236}">
                    <a16:creationId xmlns:a16="http://schemas.microsoft.com/office/drawing/2014/main" id="{E9E92F99-E163-3B0A-45AD-1D9B850AB0ED}"/>
                  </a:ext>
                </a:extLst>
              </p:cNvPr>
              <p:cNvSpPr/>
              <p:nvPr/>
            </p:nvSpPr>
            <p:spPr>
              <a:xfrm>
                <a:off x="3300292" y="1060222"/>
                <a:ext cx="2370052" cy="3912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矩形 9">
                <a:extLst>
                  <a:ext uri="{FF2B5EF4-FFF2-40B4-BE49-F238E27FC236}">
                    <a16:creationId xmlns:a16="http://schemas.microsoft.com/office/drawing/2014/main" id="{E9E92F99-E163-3B0A-45AD-1D9B850AB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92" y="1060222"/>
                <a:ext cx="2370052" cy="391261"/>
              </a:xfrm>
              <a:prstGeom prst="rect">
                <a:avLst/>
              </a:prstGeom>
              <a:blipFill>
                <a:blip r:embed="rId1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3C877E-1965-2ADD-303E-CC2B0CD0D315}"/>
                  </a:ext>
                </a:extLst>
              </p:cNvPr>
              <p:cNvSpPr txBox="1"/>
              <p:nvPr/>
            </p:nvSpPr>
            <p:spPr bwMode="auto">
              <a:xfrm>
                <a:off x="969180" y="4785539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原則上第二個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dirty="0"/>
                  <a:t>測量所有結果都可能</a:t>
                </a:r>
                <a:endParaRPr lang="en-TW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3C877E-1965-2ADD-303E-CC2B0CD0D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180" y="4785539"/>
                <a:ext cx="4572000" cy="369332"/>
              </a:xfrm>
              <a:prstGeom prst="rect">
                <a:avLst/>
              </a:prstGeom>
              <a:blipFill>
                <a:blip r:embed="rId17"/>
                <a:stretch>
                  <a:fillRect l="-110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76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1046918" y="364014"/>
                <a:ext cx="6317624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此式亦可由定義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dirty="0" smtClean="0"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r>
                  <a:rPr lang="zh-TW" altLang="en-US" sz="1800" dirty="0"/>
                  <a:t>為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3D</a:t>
                </a:r>
                <a:r>
                  <a:rPr lang="zh-TW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向量旋轉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3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矩陣的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Generators</a:t>
                </a:r>
                <a:r>
                  <a:rPr lang="zh-TW" altLang="en-US" sz="1800" dirty="0"/>
                  <a:t>來導出！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6918" y="364014"/>
                <a:ext cx="6317624" cy="402931"/>
              </a:xfrm>
              <a:prstGeom prst="rect">
                <a:avLst/>
              </a:prstGeom>
              <a:blipFill>
                <a:blip r:embed="rId2"/>
                <a:stretch>
                  <a:fillRect l="-803" r="-4418" b="-21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1046918" y="1300118"/>
                <a:ext cx="7725769" cy="8272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TW" sz="180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180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TW" altLang="en-US" sz="180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18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sz="18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18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sz="18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TW" sz="18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18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TW" altLang="en-US" sz="18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groupChr>
                        <m:groupChrPr>
                          <m:chr m:val="→"/>
                          <m:pos m:val="top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zh-TW" altLang="en-US" sz="1800" i="1" smtClean="0">
                              <a:latin typeface="Cambria Math"/>
                            </a:rPr>
                            <m:t>𝜃</m:t>
                          </m:r>
                          <m:r>
                            <a:rPr lang="zh-TW" altLang="en-US" sz="1800" i="1" smtClean="0">
                              <a:latin typeface="Cambria Math"/>
                            </a:rPr>
                            <m:t>→0</m:t>
                          </m:r>
                        </m:e>
                      </m:groupCh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altLang="zh-TW" sz="180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180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0" smtClean="0">
                          <a:latin typeface="Cambria Math"/>
                        </a:rPr>
                        <m:t>=1−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𝜃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1−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zh-TW" altLang="en-US" sz="1800" i="1">
                          <a:latin typeface="Cambria Math"/>
                        </a:rPr>
                        <m:t>𝜃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6918" y="1300118"/>
                <a:ext cx="7725769" cy="8272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775110" y="2353246"/>
                <a:ext cx="2190600" cy="8249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110" y="2353246"/>
                <a:ext cx="2190600" cy="8249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1046918" y="773713"/>
                <a:ext cx="64807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在繞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zh-TW" altLang="en-US" sz="1800" dirty="0"/>
                  <a:t>軸的旋轉變換下，向量分量的變換可以寫成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3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zh-TW" altLang="en-US" sz="1800" dirty="0"/>
                  <a:t>矩陣。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6918" y="773713"/>
                <a:ext cx="6480720" cy="369332"/>
              </a:xfrm>
              <a:prstGeom prst="rect">
                <a:avLst/>
              </a:prstGeom>
              <a:blipFill>
                <a:blip r:embed="rId5"/>
                <a:stretch>
                  <a:fillRect l="-783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775110" y="3532366"/>
                <a:ext cx="2208618" cy="8249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110" y="3532366"/>
                <a:ext cx="2208618" cy="824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755461" y="4468470"/>
                <a:ext cx="2200987" cy="8249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461" y="4468470"/>
                <a:ext cx="2200987" cy="8249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24024" y="5499888"/>
                <a:ext cx="1563254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024" y="5499888"/>
                <a:ext cx="1563254" cy="411010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 bwMode="auto">
          <a:xfrm>
            <a:off x="1046918" y="3178152"/>
            <a:ext cx="18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同理：</a:t>
            </a:r>
          </a:p>
        </p:txBody>
      </p:sp>
      <p:sp>
        <p:nvSpPr>
          <p:cNvPr id="11" name="文字方塊 10"/>
          <p:cNvSpPr txBox="1"/>
          <p:nvPr/>
        </p:nvSpPr>
        <p:spPr bwMode="auto">
          <a:xfrm>
            <a:off x="1043458" y="5499888"/>
            <a:ext cx="1656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可證：</a:t>
            </a:r>
          </a:p>
        </p:txBody>
      </p:sp>
      <p:sp>
        <p:nvSpPr>
          <p:cNvPr id="12" name="文字方塊 11"/>
          <p:cNvSpPr txBox="1"/>
          <p:nvPr/>
        </p:nvSpPr>
        <p:spPr bwMode="auto">
          <a:xfrm>
            <a:off x="1046918" y="5980638"/>
            <a:ext cx="7560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任何有資格稱為角動量的矩陣代表都必須滿足此式，包括自旋角動量。</a:t>
            </a:r>
          </a:p>
        </p:txBody>
      </p:sp>
    </p:spTree>
    <p:extLst>
      <p:ext uri="{BB962C8B-B14F-4D97-AF65-F5344CB8AC3E}">
        <p14:creationId xmlns:p14="http://schemas.microsoft.com/office/powerpoint/2010/main" val="283602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"/>
              <p:cNvSpPr txBox="1">
                <a:spLocks noChangeArrowheads="1"/>
              </p:cNvSpPr>
              <p:nvPr/>
            </p:nvSpPr>
            <p:spPr bwMode="auto">
              <a:xfrm>
                <a:off x="1260722" y="4918107"/>
                <a:ext cx="726969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選擇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共同的本徵態，記為：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，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ℏ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𝑚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ℏ</m:t>
                    </m:r>
                  </m:oMath>
                </a14:m>
                <a:r>
                  <a:rPr lang="zh-TW" altLang="en-US" sz="1800" dirty="0"/>
                  <a:t>為其本徵值。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8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0722" y="4918107"/>
                <a:ext cx="7269697" cy="369332"/>
              </a:xfrm>
              <a:prstGeom prst="rect">
                <a:avLst/>
              </a:prstGeom>
              <a:blipFill>
                <a:blip r:embed="rId2"/>
                <a:stretch>
                  <a:fillRect l="-698" t="-113333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36561" y="1144951"/>
                <a:ext cx="1691767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61" y="1144951"/>
                <a:ext cx="1691767" cy="411010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352785" y="1144951"/>
                <a:ext cx="1756832" cy="3912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85" y="1144951"/>
                <a:ext cx="1756832" cy="391261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441016" y="1147655"/>
                <a:ext cx="1756831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016" y="1147655"/>
                <a:ext cx="1756831" cy="4110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324788" y="1812397"/>
                <a:ext cx="3422378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88" y="1812397"/>
                <a:ext cx="3422378" cy="411010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向下箭號 2"/>
          <p:cNvSpPr/>
          <p:nvPr/>
        </p:nvSpPr>
        <p:spPr>
          <a:xfrm>
            <a:off x="3839665" y="1505577"/>
            <a:ext cx="288032" cy="3810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"/>
              <p:cNvSpPr txBox="1">
                <a:spLocks noChangeArrowheads="1"/>
              </p:cNvSpPr>
              <p:nvPr/>
            </p:nvSpPr>
            <p:spPr bwMode="auto">
              <a:xfrm>
                <a:off x="1336286" y="5362727"/>
                <a:ext cx="2483855" cy="4023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6286" y="5362727"/>
                <a:ext cx="2483855" cy="402354"/>
              </a:xfrm>
              <a:prstGeom prst="rect">
                <a:avLst/>
              </a:prstGeom>
              <a:blipFill>
                <a:blip r:embed="rId7"/>
                <a:stretch>
                  <a:fillRect l="-2041" t="-103030" r="-7653" b="-142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"/>
              <p:cNvSpPr txBox="1">
                <a:spLocks noChangeArrowheads="1"/>
              </p:cNvSpPr>
              <p:nvPr/>
            </p:nvSpPr>
            <p:spPr bwMode="auto">
              <a:xfrm>
                <a:off x="1354356" y="5867409"/>
                <a:ext cx="246578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1800" i="1" smtClean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356" y="5867409"/>
                <a:ext cx="2465785" cy="369332"/>
              </a:xfrm>
              <a:prstGeom prst="rect">
                <a:avLst/>
              </a:prstGeom>
              <a:blipFill>
                <a:blip r:embed="rId8"/>
                <a:stretch>
                  <a:fillRect t="-113333" r="-6154" b="-16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4"/>
              <p:cNvSpPr txBox="1">
                <a:spLocks noChangeArrowheads="1"/>
              </p:cNvSpPr>
              <p:nvPr/>
            </p:nvSpPr>
            <p:spPr bwMode="auto">
              <a:xfrm>
                <a:off x="1303247" y="607058"/>
                <a:ext cx="71185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但沒想到角動量任一個分量都與角動量大小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對易。</a:t>
                </a:r>
              </a:p>
            </p:txBody>
          </p:sp>
        </mc:Choice>
        <mc:Fallback xmlns="">
          <p:sp>
            <p:nvSpPr>
              <p:cNvPr id="13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247" y="607058"/>
                <a:ext cx="7118572" cy="369332"/>
              </a:xfrm>
              <a:prstGeom prst="rect">
                <a:avLst/>
              </a:prstGeom>
              <a:blipFill>
                <a:blip r:embed="rId9"/>
                <a:stretch>
                  <a:fillRect l="-712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4">
            <a:extLst>
              <a:ext uri="{FF2B5EF4-FFF2-40B4-BE49-F238E27FC236}">
                <a16:creationId xmlns:a16="http://schemas.microsoft.com/office/drawing/2014/main" id="{806D4CD3-BC9F-3CA5-17A8-ABD84C916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303" y="244534"/>
            <a:ext cx="4087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Calibri" pitchFamily="34" charset="0"/>
              </a:rPr>
              <a:t>角動量任兩個分量都不對易。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">
                <a:extLst>
                  <a:ext uri="{FF2B5EF4-FFF2-40B4-BE49-F238E27FC236}">
                    <a16:creationId xmlns:a16="http://schemas.microsoft.com/office/drawing/2014/main" id="{49202505-A64B-55BF-8B1B-7B1164BB0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303" y="4570574"/>
                <a:ext cx="71185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因此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1800" baseline="30000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可以與任一分量、但僅一個分量有共同的本徵函數。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16" name="文字方塊 2">
                <a:extLst>
                  <a:ext uri="{FF2B5EF4-FFF2-40B4-BE49-F238E27FC236}">
                    <a16:creationId xmlns:a16="http://schemas.microsoft.com/office/drawing/2014/main" id="{49202505-A64B-55BF-8B1B-7B1164BB0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6303" y="4570574"/>
                <a:ext cx="7118573" cy="369332"/>
              </a:xfrm>
              <a:prstGeom prst="rect">
                <a:avLst/>
              </a:prstGeom>
              <a:blipFill>
                <a:blip r:embed="rId10"/>
                <a:stretch>
                  <a:fillRect l="-891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6DAB4B2F-0B45-DD05-EFF1-E017F9D09A2A}"/>
                  </a:ext>
                </a:extLst>
              </p:cNvPr>
              <p:cNvSpPr/>
              <p:nvPr/>
            </p:nvSpPr>
            <p:spPr>
              <a:xfrm>
                <a:off x="1331640" y="2417697"/>
                <a:ext cx="4130663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6DAB4B2F-0B45-DD05-EFF1-E017F9D09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417697"/>
                <a:ext cx="4130663" cy="41101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C0B63204-D019-F78E-4BA3-17961381005D}"/>
                  </a:ext>
                </a:extLst>
              </p:cNvPr>
              <p:cNvSpPr/>
              <p:nvPr/>
            </p:nvSpPr>
            <p:spPr>
              <a:xfrm>
                <a:off x="1309978" y="3429226"/>
                <a:ext cx="4684354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C0B63204-D019-F78E-4BA3-179613810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78" y="3429226"/>
                <a:ext cx="4684354" cy="391261"/>
              </a:xfrm>
              <a:prstGeom prst="rect">
                <a:avLst/>
              </a:prstGeom>
              <a:blipFill>
                <a:blip r:embed="rId1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1">
                <a:extLst>
                  <a:ext uri="{FF2B5EF4-FFF2-40B4-BE49-F238E27FC236}">
                    <a16:creationId xmlns:a16="http://schemas.microsoft.com/office/drawing/2014/main" id="{7DA5CCE1-6A82-35FF-5B80-FCF881348B6A}"/>
                  </a:ext>
                </a:extLst>
              </p:cNvPr>
              <p:cNvSpPr/>
              <p:nvPr/>
            </p:nvSpPr>
            <p:spPr>
              <a:xfrm>
                <a:off x="1331640" y="2924944"/>
                <a:ext cx="5037450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9" name="矩形 11">
                <a:extLst>
                  <a:ext uri="{FF2B5EF4-FFF2-40B4-BE49-F238E27FC236}">
                    <a16:creationId xmlns:a16="http://schemas.microsoft.com/office/drawing/2014/main" id="{7DA5CCE1-6A82-35FF-5B80-FCF881348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24944"/>
                <a:ext cx="5037450" cy="411010"/>
              </a:xfrm>
              <a:prstGeom prst="rect">
                <a:avLst/>
              </a:prstGeom>
              <a:blipFill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57F1AA4C-901E-0573-0CE9-ACEED56C3301}"/>
                  </a:ext>
                </a:extLst>
              </p:cNvPr>
              <p:cNvSpPr/>
              <p:nvPr/>
            </p:nvSpPr>
            <p:spPr>
              <a:xfrm>
                <a:off x="1322017" y="4084276"/>
                <a:ext cx="3435141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=0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57F1AA4C-901E-0573-0CE9-ACEED56C3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17" y="4084276"/>
                <a:ext cx="3435141" cy="411010"/>
              </a:xfrm>
              <a:prstGeom prst="rect">
                <a:avLst/>
              </a:prstGeom>
              <a:blipFill>
                <a:blip r:embed="rId1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2">
                <a:extLst>
                  <a:ext uri="{FF2B5EF4-FFF2-40B4-BE49-F238E27FC236}">
                    <a16:creationId xmlns:a16="http://schemas.microsoft.com/office/drawing/2014/main" id="{DC550E2E-5155-BB7B-7061-CF7C56FFBA6A}"/>
                  </a:ext>
                </a:extLst>
              </p:cNvPr>
              <p:cNvSpPr txBox="1"/>
              <p:nvPr/>
            </p:nvSpPr>
            <p:spPr bwMode="auto">
              <a:xfrm>
                <a:off x="5781702" y="1883941"/>
                <a:ext cx="292939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𝐴𝐵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2">
                <a:extLst>
                  <a:ext uri="{FF2B5EF4-FFF2-40B4-BE49-F238E27FC236}">
                    <a16:creationId xmlns:a16="http://schemas.microsoft.com/office/drawing/2014/main" id="{DC550E2E-5155-BB7B-7061-CF7C56FFB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1702" y="1883941"/>
                <a:ext cx="292939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">
                <a:extLst>
                  <a:ext uri="{FF2B5EF4-FFF2-40B4-BE49-F238E27FC236}">
                    <a16:creationId xmlns:a16="http://schemas.microsoft.com/office/drawing/2014/main" id="{9114A208-380E-381C-B5F1-916CA8CF6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6256" y="5881610"/>
                <a:ext cx="197983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𝑎𝑚</m:t>
                          </m:r>
                        </m:sub>
                      </m:sSub>
                      <m:d>
                        <m:dPr>
                          <m:ctrlP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" name="文字方塊 2">
                <a:extLst>
                  <a:ext uri="{FF2B5EF4-FFF2-40B4-BE49-F238E27FC236}">
                    <a16:creationId xmlns:a16="http://schemas.microsoft.com/office/drawing/2014/main" id="{9114A208-380E-381C-B5F1-916CA8CF6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256" y="5881610"/>
                <a:ext cx="1979836" cy="369332"/>
              </a:xfrm>
              <a:prstGeom prst="rect">
                <a:avLst/>
              </a:prstGeom>
              <a:blipFill>
                <a:blip r:embed="rId16"/>
                <a:stretch>
                  <a:fillRect l="-12739" t="-113333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618A6-BDF7-3177-243D-CAE0F308C751}"/>
                  </a:ext>
                </a:extLst>
              </p:cNvPr>
              <p:cNvSpPr txBox="1"/>
              <p:nvPr/>
            </p:nvSpPr>
            <p:spPr bwMode="auto">
              <a:xfrm>
                <a:off x="1331640" y="6300655"/>
                <a:ext cx="78123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別忘了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就是一個位置波函數，最好以極座標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/>
                  <a:t>表示。</a:t>
                </a:r>
                <a:r>
                  <a:rPr lang="en-TW" dirty="0">
                    <a:solidFill>
                      <a:schemeClr val="tx1"/>
                    </a:solidFill>
                  </a:rPr>
                  <a:t>記為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𝑎𝑚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chemeClr val="tx1"/>
                    </a:solidFill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618A6-BDF7-3177-243D-CAE0F308C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6300655"/>
                <a:ext cx="7812360" cy="369332"/>
              </a:xfrm>
              <a:prstGeom prst="rect">
                <a:avLst/>
              </a:prstGeom>
              <a:blipFill>
                <a:blip r:embed="rId17"/>
                <a:stretch>
                  <a:fillRect l="-649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84F0BB5-09EC-89F1-3154-65A3ECF547C9}"/>
              </a:ext>
            </a:extLst>
          </p:cNvPr>
          <p:cNvSpPr txBox="1"/>
          <p:nvPr/>
        </p:nvSpPr>
        <p:spPr bwMode="auto">
          <a:xfrm>
            <a:off x="4757158" y="5886402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Spherical Harmonics</a:t>
            </a:r>
          </a:p>
        </p:txBody>
      </p:sp>
    </p:spTree>
    <p:extLst>
      <p:ext uri="{BB962C8B-B14F-4D97-AF65-F5344CB8AC3E}">
        <p14:creationId xmlns:p14="http://schemas.microsoft.com/office/powerpoint/2010/main" val="3295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6" grpId="0" animBg="1"/>
      <p:bldP spid="5" grpId="0" animBg="1"/>
      <p:bldP spid="5" grpId="1" animBg="1"/>
      <p:bldP spid="2" grpId="1" animBg="1"/>
      <p:bldP spid="2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13DB63-4141-5A00-EC18-5765C4B3232A}"/>
                  </a:ext>
                </a:extLst>
              </p:cNvPr>
              <p:cNvSpPr/>
              <p:nvPr/>
            </p:nvSpPr>
            <p:spPr>
              <a:xfrm>
                <a:off x="1379545" y="2502650"/>
                <a:ext cx="720080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TW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13DB63-4141-5A00-EC18-5765C4B32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45" y="2502650"/>
                <a:ext cx="720080" cy="6480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C83F71-08C5-4255-82A2-344ED987AC5F}"/>
                  </a:ext>
                </a:extLst>
              </p:cNvPr>
              <p:cNvSpPr/>
              <p:nvPr/>
            </p:nvSpPr>
            <p:spPr>
              <a:xfrm>
                <a:off x="3395769" y="2502650"/>
                <a:ext cx="720080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C83F71-08C5-4255-82A2-344ED987A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769" y="2502650"/>
                <a:ext cx="720080" cy="648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769819-F0EB-68CB-01CA-A839AC815588}"/>
                  </a:ext>
                </a:extLst>
              </p:cNvPr>
              <p:cNvSpPr/>
              <p:nvPr/>
            </p:nvSpPr>
            <p:spPr>
              <a:xfrm>
                <a:off x="5409859" y="2508489"/>
                <a:ext cx="720080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TW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769819-F0EB-68CB-01CA-A839AC815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59" y="2508489"/>
                <a:ext cx="720080" cy="648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239D9A-EA8C-6B94-E5F8-C6E2B152CCA1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2099625" y="2826686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76DA2A-A605-474C-4C51-653898D8327E}"/>
                  </a:ext>
                </a:extLst>
              </p:cNvPr>
              <p:cNvSpPr txBox="1"/>
              <p:nvPr/>
            </p:nvSpPr>
            <p:spPr bwMode="auto">
              <a:xfrm>
                <a:off x="2603681" y="2502650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76DA2A-A605-474C-4C51-653898D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681" y="2502650"/>
                <a:ext cx="288032" cy="369332"/>
              </a:xfrm>
              <a:prstGeom prst="rect">
                <a:avLst/>
              </a:prstGeom>
              <a:blipFill>
                <a:blip r:embed="rId5"/>
                <a:stretch>
                  <a:fillRect r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2859A8-42B2-CD94-2E71-76891A1ED1A6}"/>
              </a:ext>
            </a:extLst>
          </p:cNvPr>
          <p:cNvCxnSpPr>
            <a:cxnSpLocks/>
          </p:cNvCxnSpPr>
          <p:nvPr/>
        </p:nvCxnSpPr>
        <p:spPr>
          <a:xfrm>
            <a:off x="4113715" y="2826686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1269CA-8E6F-BA35-03A1-234A3C1DF162}"/>
                  </a:ext>
                </a:extLst>
              </p:cNvPr>
              <p:cNvSpPr txBox="1"/>
              <p:nvPr/>
            </p:nvSpPr>
            <p:spPr bwMode="auto">
              <a:xfrm>
                <a:off x="4612679" y="2457354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1269CA-8E6F-BA35-03A1-234A3C1DF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2679" y="2457354"/>
                <a:ext cx="2880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D02652-5615-4493-BEEB-DD6AB31215D8}"/>
              </a:ext>
            </a:extLst>
          </p:cNvPr>
          <p:cNvCxnSpPr>
            <a:cxnSpLocks/>
          </p:cNvCxnSpPr>
          <p:nvPr/>
        </p:nvCxnSpPr>
        <p:spPr>
          <a:xfrm>
            <a:off x="6146074" y="2843243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334080-47F4-7E0E-AC8E-D511D792CEDA}"/>
                  </a:ext>
                </a:extLst>
              </p:cNvPr>
              <p:cNvSpPr txBox="1"/>
              <p:nvPr/>
            </p:nvSpPr>
            <p:spPr bwMode="auto">
              <a:xfrm>
                <a:off x="6650130" y="2519207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334080-47F4-7E0E-AC8E-D511D792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0130" y="2519207"/>
                <a:ext cx="288032" cy="369332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602645-9E59-5B01-43E4-3BEEF98B0FBE}"/>
                  </a:ext>
                </a:extLst>
              </p:cNvPr>
              <p:cNvSpPr txBox="1"/>
              <p:nvPr/>
            </p:nvSpPr>
            <p:spPr bwMode="auto">
              <a:xfrm>
                <a:off x="1115616" y="3717032"/>
                <a:ext cx="76328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同時也是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的本徵態</a:t>
                </a:r>
                <a:r>
                  <a:rPr lang="zh-TW" altLang="en-US" dirty="0"/>
                  <a:t>。測時結果確定為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TW" altLang="en-US" dirty="0"/>
                  <a:t>，</a:t>
                </a:r>
                <a:endParaRPr lang="en-TW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602645-9E59-5B01-43E4-3BEEF98B0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717032"/>
                <a:ext cx="7632848" cy="369332"/>
              </a:xfrm>
              <a:prstGeom prst="rect">
                <a:avLst/>
              </a:prstGeom>
              <a:blipFill>
                <a:blip r:embed="rId8"/>
                <a:stretch>
                  <a:fillRect l="-4153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8C3FA6-4707-AEB2-2B21-B3A99EFB3C97}"/>
                  </a:ext>
                </a:extLst>
              </p:cNvPr>
              <p:cNvSpPr txBox="1"/>
              <p:nvPr/>
            </p:nvSpPr>
            <p:spPr bwMode="auto">
              <a:xfrm>
                <a:off x="1127505" y="3323795"/>
                <a:ext cx="4912865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若測得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zh-TW" altLang="en-US" sz="1800" dirty="0"/>
                  <a:t>，狀態會崩潰為本徵態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8C3FA6-4707-AEB2-2B21-B3A99EFB3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505" y="3323795"/>
                <a:ext cx="4912865" cy="378758"/>
              </a:xfrm>
              <a:prstGeom prst="rect">
                <a:avLst/>
              </a:prstGeom>
              <a:blipFill>
                <a:blip r:embed="rId9"/>
                <a:stretch>
                  <a:fillRect t="-106452" b="-158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28730E-F6B1-F3A5-0ECA-3F1C2E26EBE0}"/>
                  </a:ext>
                </a:extLst>
              </p:cNvPr>
              <p:cNvSpPr txBox="1"/>
              <p:nvPr/>
            </p:nvSpPr>
            <p:spPr bwMode="auto">
              <a:xfrm>
                <a:off x="1115491" y="4576341"/>
                <a:ext cx="4912865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再</m:t>
                    </m:r>
                  </m:oMath>
                </a14:m>
                <a:r>
                  <a:rPr lang="zh-TW" altLang="en-US" dirty="0"/>
                  <a:t>測一次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只能得到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28730E-F6B1-F3A5-0ECA-3F1C2E26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491" y="4576341"/>
                <a:ext cx="4912865" cy="378758"/>
              </a:xfrm>
              <a:prstGeom prst="rect">
                <a:avLst/>
              </a:prstGeom>
              <a:blipFill>
                <a:blip r:embed="rId10"/>
                <a:stretch>
                  <a:fillRect l="-6443" t="-109677" b="-158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1">
                <a:extLst>
                  <a:ext uri="{FF2B5EF4-FFF2-40B4-BE49-F238E27FC236}">
                    <a16:creationId xmlns:a16="http://schemas.microsoft.com/office/drawing/2014/main" id="{142F082F-0B49-16B8-60EF-AA098FB2D6D1}"/>
                  </a:ext>
                </a:extLst>
              </p:cNvPr>
              <p:cNvSpPr/>
              <p:nvPr/>
            </p:nvSpPr>
            <p:spPr>
              <a:xfrm>
                <a:off x="3395769" y="1271014"/>
                <a:ext cx="176619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矩形 11">
                <a:extLst>
                  <a:ext uri="{FF2B5EF4-FFF2-40B4-BE49-F238E27FC236}">
                    <a16:creationId xmlns:a16="http://schemas.microsoft.com/office/drawing/2014/main" id="{142F082F-0B49-16B8-60EF-AA098FB2D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769" y="1271014"/>
                <a:ext cx="17661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2">
                <a:extLst>
                  <a:ext uri="{FF2B5EF4-FFF2-40B4-BE49-F238E27FC236}">
                    <a16:creationId xmlns:a16="http://schemas.microsoft.com/office/drawing/2014/main" id="{4212D3B4-AC65-FD41-AF3A-DE4D26EBC2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3861" y="2056484"/>
                <a:ext cx="827671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5" name="文字方塊 2">
                <a:extLst>
                  <a:ext uri="{FF2B5EF4-FFF2-40B4-BE49-F238E27FC236}">
                    <a16:creationId xmlns:a16="http://schemas.microsoft.com/office/drawing/2014/main" id="{4212D3B4-AC65-FD41-AF3A-DE4D26EBC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861" y="2056484"/>
                <a:ext cx="827671" cy="369332"/>
              </a:xfrm>
              <a:prstGeom prst="rect">
                <a:avLst/>
              </a:prstGeom>
              <a:blipFill>
                <a:blip r:embed="rId12"/>
                <a:stretch>
                  <a:fillRect l="-32836" t="-106452" r="-22388" b="-15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2">
                <a:extLst>
                  <a:ext uri="{FF2B5EF4-FFF2-40B4-BE49-F238E27FC236}">
                    <a16:creationId xmlns:a16="http://schemas.microsoft.com/office/drawing/2014/main" id="{6BBC3D94-6607-000E-CD95-C6CAC71EB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1923" y="2035947"/>
                <a:ext cx="99757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9" name="文字方塊 2">
                <a:extLst>
                  <a:ext uri="{FF2B5EF4-FFF2-40B4-BE49-F238E27FC236}">
                    <a16:creationId xmlns:a16="http://schemas.microsoft.com/office/drawing/2014/main" id="{6BBC3D94-6607-000E-CD95-C6CAC71EB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1923" y="2035947"/>
                <a:ext cx="997575" cy="369332"/>
              </a:xfrm>
              <a:prstGeom prst="rect">
                <a:avLst/>
              </a:prstGeom>
              <a:blipFill>
                <a:blip r:embed="rId13"/>
                <a:stretch>
                  <a:fillRect l="-18750" t="-113333" r="-10000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2">
                <a:extLst>
                  <a:ext uri="{FF2B5EF4-FFF2-40B4-BE49-F238E27FC236}">
                    <a16:creationId xmlns:a16="http://schemas.microsoft.com/office/drawing/2014/main" id="{8BD06A9C-E170-55BC-44D4-DC0F83F1D3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4643" y="2025168"/>
                <a:ext cx="99757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0" name="文字方塊 2">
                <a:extLst>
                  <a:ext uri="{FF2B5EF4-FFF2-40B4-BE49-F238E27FC236}">
                    <a16:creationId xmlns:a16="http://schemas.microsoft.com/office/drawing/2014/main" id="{8BD06A9C-E170-55BC-44D4-DC0F83F1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643" y="2025168"/>
                <a:ext cx="997575" cy="369332"/>
              </a:xfrm>
              <a:prstGeom prst="rect">
                <a:avLst/>
              </a:prstGeom>
              <a:blipFill>
                <a:blip r:embed="rId14"/>
                <a:stretch>
                  <a:fillRect l="-18750" t="-110000" r="-10000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B067A1-50B7-3B93-0047-CDB683FAE4F4}"/>
                  </a:ext>
                </a:extLst>
              </p:cNvPr>
              <p:cNvSpPr txBox="1"/>
              <p:nvPr/>
            </p:nvSpPr>
            <p:spPr bwMode="auto">
              <a:xfrm>
                <a:off x="1109769" y="4114317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且無崩潰，依舊還是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B067A1-50B7-3B93-0047-CDB683FA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9769" y="4114317"/>
                <a:ext cx="4572000" cy="369332"/>
              </a:xfrm>
              <a:prstGeom prst="rect">
                <a:avLst/>
              </a:prstGeom>
              <a:blipFill>
                <a:blip r:embed="rId15"/>
                <a:stretch>
                  <a:fillRect l="-1108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8F646FF0-A576-B4D5-935E-C64534DB6D29}"/>
              </a:ext>
            </a:extLst>
          </p:cNvPr>
          <p:cNvSpPr txBox="1"/>
          <p:nvPr/>
        </p:nvSpPr>
        <p:spPr bwMode="auto">
          <a:xfrm>
            <a:off x="1070087" y="5445076"/>
            <a:ext cx="7373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以上</a:t>
            </a:r>
            <a:r>
              <a:rPr lang="zh-TW" altLang="en-US" sz="1800" dirty="0">
                <a:solidFill>
                  <a:srgbClr val="FF0000"/>
                </a:solidFill>
              </a:rPr>
              <a:t>角動量分量與大小的對易關係竟然可以讓我們決定可能的本徵值！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716621" y="440340"/>
                <a:ext cx="1977755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621" y="440340"/>
                <a:ext cx="1977755" cy="411010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44555" y="452406"/>
                <a:ext cx="1670199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55" y="452406"/>
                <a:ext cx="1670199" cy="391261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向下箭號 2"/>
          <p:cNvSpPr/>
          <p:nvPr/>
        </p:nvSpPr>
        <p:spPr>
          <a:xfrm>
            <a:off x="3110003" y="863970"/>
            <a:ext cx="288032" cy="3810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044555" y="1313672"/>
                <a:ext cx="3088001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55" y="1313672"/>
                <a:ext cx="3088001" cy="4110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6141" y="1862307"/>
                <a:ext cx="3132427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1" y="1862307"/>
                <a:ext cx="3132427" cy="411010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036141" y="3347988"/>
                <a:ext cx="189026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1" y="3347988"/>
                <a:ext cx="1890261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036141" y="2462339"/>
                <a:ext cx="2733121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zh-TW" altLang="en-US" sz="1800" dirty="0"/>
                  <a:t>定義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/>
                      </a:rPr>
                      <m:t>算子</m:t>
                    </m:r>
                    <m:r>
                      <a:rPr lang="zh-TW" altLang="en-US" sz="1800" b="0" i="1" smtClean="0">
                        <a:latin typeface="Cambria Math"/>
                      </a:rPr>
                      <m:t>：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1" y="2462339"/>
                <a:ext cx="2733121" cy="391261"/>
              </a:xfrm>
              <a:prstGeom prst="rect">
                <a:avLst/>
              </a:prstGeom>
              <a:blipFill>
                <a:blip r:embed="rId7"/>
                <a:stretch>
                  <a:fillRect l="-1852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 bwMode="auto">
          <a:xfrm>
            <a:off x="1014741" y="2916128"/>
            <a:ext cx="2844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上式可以簡化為：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100D36-EE6A-338C-3080-B48B14C753C9}"/>
                  </a:ext>
                </a:extLst>
              </p:cNvPr>
              <p:cNvSpPr txBox="1"/>
              <p:nvPr/>
            </p:nvSpPr>
            <p:spPr bwMode="auto">
              <a:xfrm>
                <a:off x="2997545" y="473900"/>
                <a:ext cx="4362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100D36-EE6A-338C-3080-B48B14C75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545" y="473900"/>
                <a:ext cx="4362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1837B3-DA1D-0C26-00D8-8B602A99225F}"/>
                  </a:ext>
                </a:extLst>
              </p:cNvPr>
              <p:cNvSpPr txBox="1"/>
              <p:nvPr/>
            </p:nvSpPr>
            <p:spPr bwMode="auto">
              <a:xfrm>
                <a:off x="5990052" y="452406"/>
                <a:ext cx="4362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1837B3-DA1D-0C26-00D8-8B602A992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0052" y="452406"/>
                <a:ext cx="436284" cy="369332"/>
              </a:xfrm>
              <a:prstGeom prst="rect">
                <a:avLst/>
              </a:prstGeom>
              <a:blipFill>
                <a:blip r:embed="rId12"/>
                <a:stretch>
                  <a:fillRect r="-5714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5">
                <a:extLst>
                  <a:ext uri="{FF2B5EF4-FFF2-40B4-BE49-F238E27FC236}">
                    <a16:creationId xmlns:a16="http://schemas.microsoft.com/office/drawing/2014/main" id="{CDB162D0-D3E5-4B7B-FF88-901DA43B67C1}"/>
                  </a:ext>
                </a:extLst>
              </p:cNvPr>
              <p:cNvSpPr/>
              <p:nvPr/>
            </p:nvSpPr>
            <p:spPr>
              <a:xfrm>
                <a:off x="3092317" y="3347988"/>
                <a:ext cx="206338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15">
                <a:extLst>
                  <a:ext uri="{FF2B5EF4-FFF2-40B4-BE49-F238E27FC236}">
                    <a16:creationId xmlns:a16="http://schemas.microsoft.com/office/drawing/2014/main" id="{CDB162D0-D3E5-4B7B-FF88-901DA43B6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317" y="3347988"/>
                <a:ext cx="2063385" cy="369332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">
                <a:extLst>
                  <a:ext uri="{FF2B5EF4-FFF2-40B4-BE49-F238E27FC236}">
                    <a16:creationId xmlns:a16="http://schemas.microsoft.com/office/drawing/2014/main" id="{DFE80AEA-0202-5F0F-0242-F037B1B02C97}"/>
                  </a:ext>
                </a:extLst>
              </p:cNvPr>
              <p:cNvSpPr txBox="1"/>
              <p:nvPr/>
            </p:nvSpPr>
            <p:spPr bwMode="auto">
              <a:xfrm>
                <a:off x="6694920" y="3325728"/>
                <a:ext cx="1939109" cy="40498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2">
                <a:extLst>
                  <a:ext uri="{FF2B5EF4-FFF2-40B4-BE49-F238E27FC236}">
                    <a16:creationId xmlns:a16="http://schemas.microsoft.com/office/drawing/2014/main" id="{DFE80AEA-0202-5F0F-0242-F037B1B02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4920" y="3325728"/>
                <a:ext cx="1939109" cy="4049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E0D678E5-CC2D-D4B2-44FE-81B7CB67EE23}"/>
                  </a:ext>
                </a:extLst>
              </p:cNvPr>
              <p:cNvSpPr txBox="1"/>
              <p:nvPr/>
            </p:nvSpPr>
            <p:spPr bwMode="auto">
              <a:xfrm>
                <a:off x="6694921" y="3876659"/>
                <a:ext cx="1939109" cy="3764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E0D678E5-CC2D-D4B2-44FE-81B7CB67E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4921" y="3876659"/>
                <a:ext cx="1939109" cy="376450"/>
              </a:xfrm>
              <a:prstGeom prst="rect">
                <a:avLst/>
              </a:prstGeom>
              <a:blipFill>
                <a:blip r:embed="rId15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B0FEA7-0DEE-A63B-ECCE-1FAC139393CF}"/>
                  </a:ext>
                </a:extLst>
              </p:cNvPr>
              <p:cNvSpPr txBox="1"/>
              <p:nvPr/>
            </p:nvSpPr>
            <p:spPr bwMode="auto">
              <a:xfrm>
                <a:off x="1014741" y="3928173"/>
                <a:ext cx="5665992" cy="37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這兩式與量子彈簧中</a:t>
                </a:r>
                <a:r>
                  <a:rPr lang="en-US" altLang="zh-TW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𝐻</a:t>
                </a:r>
                <a:r>
                  <a:rPr lang="zh-TW" altLang="en-US" b="0" i="0" dirty="0">
                    <a:latin typeface="Cambria Math" panose="02040503050406030204" pitchFamily="18" charset="0"/>
                  </a:rPr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的對易關係完全相同！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B0FEA7-0DEE-A63B-ECCE-1FAC1393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741" y="3928173"/>
                <a:ext cx="5665992" cy="376450"/>
              </a:xfrm>
              <a:prstGeom prst="rect">
                <a:avLst/>
              </a:prstGeom>
              <a:blipFill>
                <a:blip r:embed="rId17"/>
                <a:stretch>
                  <a:fillRect l="-893" t="-3333" b="-3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444A3D1F-FA2B-2338-46D4-C3F8FE85EA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94921" y="79823"/>
            <a:ext cx="2264931" cy="305346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CD3AF87-3AC6-AC33-FB47-92A80442A7AE}"/>
              </a:ext>
            </a:extLst>
          </p:cNvPr>
          <p:cNvSpPr/>
          <p:nvPr/>
        </p:nvSpPr>
        <p:spPr>
          <a:xfrm>
            <a:off x="1475656" y="1245048"/>
            <a:ext cx="1080120" cy="599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7B4415-FD14-12E7-20A6-C532EEF2ADCA}"/>
              </a:ext>
            </a:extLst>
          </p:cNvPr>
          <p:cNvSpPr/>
          <p:nvPr/>
        </p:nvSpPr>
        <p:spPr>
          <a:xfrm>
            <a:off x="2976564" y="1241301"/>
            <a:ext cx="1080120" cy="599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16">
                <a:extLst>
                  <a:ext uri="{FF2B5EF4-FFF2-40B4-BE49-F238E27FC236}">
                    <a16:creationId xmlns:a16="http://schemas.microsoft.com/office/drawing/2014/main" id="{5EBF9A07-DE9C-CFC7-F40C-7E617CCCA43A}"/>
                  </a:ext>
                </a:extLst>
              </p:cNvPr>
              <p:cNvSpPr/>
              <p:nvPr/>
            </p:nvSpPr>
            <p:spPr>
              <a:xfrm>
                <a:off x="4104515" y="2479386"/>
                <a:ext cx="2199256" cy="43133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矩形 16">
                <a:extLst>
                  <a:ext uri="{FF2B5EF4-FFF2-40B4-BE49-F238E27FC236}">
                    <a16:creationId xmlns:a16="http://schemas.microsoft.com/office/drawing/2014/main" id="{5EBF9A07-DE9C-CFC7-F40C-7E617CCCA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15" y="2479386"/>
                <a:ext cx="2199256" cy="431337"/>
              </a:xfrm>
              <a:prstGeom prst="rect">
                <a:avLst/>
              </a:prstGeom>
              <a:blipFill>
                <a:blip r:embed="rId1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6F15D5-C777-142F-7B93-EC6BEDBC0007}"/>
                  </a:ext>
                </a:extLst>
              </p:cNvPr>
              <p:cNvSpPr txBox="1"/>
              <p:nvPr/>
            </p:nvSpPr>
            <p:spPr bwMode="auto">
              <a:xfrm>
                <a:off x="1926618" y="4556642"/>
                <a:ext cx="557808" cy="471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6F15D5-C777-142F-7B93-EC6BEDBC0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6618" y="4556642"/>
                <a:ext cx="557808" cy="47121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E4C963-9DDB-7A77-61CD-8793FC6C81A7}"/>
                  </a:ext>
                </a:extLst>
              </p:cNvPr>
              <p:cNvSpPr txBox="1"/>
              <p:nvPr/>
            </p:nvSpPr>
            <p:spPr bwMode="auto">
              <a:xfrm>
                <a:off x="2844640" y="4549524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E4C963-9DDB-7A77-61CD-8793FC6C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4640" y="4549524"/>
                <a:ext cx="557808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B32D19-1C68-A313-8520-934222FC824D}"/>
                  </a:ext>
                </a:extLst>
              </p:cNvPr>
              <p:cNvSpPr txBox="1"/>
              <p:nvPr/>
            </p:nvSpPr>
            <p:spPr bwMode="auto">
              <a:xfrm>
                <a:off x="4970626" y="4556642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B32D19-1C68-A313-8520-934222FC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0626" y="4556642"/>
                <a:ext cx="557808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0E3FB3-2A24-7128-0EE9-E31F41104576}"/>
                  </a:ext>
                </a:extLst>
              </p:cNvPr>
              <p:cNvSpPr txBox="1"/>
              <p:nvPr/>
            </p:nvSpPr>
            <p:spPr bwMode="auto">
              <a:xfrm>
                <a:off x="1926618" y="6034593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0E3FB3-2A24-7128-0EE9-E31F41104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6618" y="6034593"/>
                <a:ext cx="557808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B15245-7C45-AEA7-A4B3-47CFCACA9BC7}"/>
                  </a:ext>
                </a:extLst>
              </p:cNvPr>
              <p:cNvSpPr txBox="1"/>
              <p:nvPr/>
            </p:nvSpPr>
            <p:spPr bwMode="auto">
              <a:xfrm>
                <a:off x="2796559" y="6052946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B15245-7C45-AEA7-A4B3-47CFCACA9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6559" y="6052946"/>
                <a:ext cx="557808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7DA6E0-B321-81F7-239D-EF49C23015B5}"/>
                  </a:ext>
                </a:extLst>
              </p:cNvPr>
              <p:cNvSpPr txBox="1"/>
              <p:nvPr/>
            </p:nvSpPr>
            <p:spPr bwMode="auto">
              <a:xfrm>
                <a:off x="4850537" y="6052946"/>
                <a:ext cx="70182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7DA6E0-B321-81F7-239D-EF49C2301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0537" y="6052946"/>
                <a:ext cx="701824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Up-down Arrow 30">
            <a:extLst>
              <a:ext uri="{FF2B5EF4-FFF2-40B4-BE49-F238E27FC236}">
                <a16:creationId xmlns:a16="http://schemas.microsoft.com/office/drawing/2014/main" id="{FC784016-148F-D205-1F24-1E8656192370}"/>
              </a:ext>
            </a:extLst>
          </p:cNvPr>
          <p:cNvSpPr/>
          <p:nvPr/>
        </p:nvSpPr>
        <p:spPr>
          <a:xfrm>
            <a:off x="3402448" y="5098865"/>
            <a:ext cx="522312" cy="759519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  <p:bldP spid="17" grpId="0" animBg="1"/>
      <p:bldP spid="2" grpId="0"/>
      <p:bldP spid="7" grpId="0"/>
      <p:bldP spid="8" grpId="0"/>
      <p:bldP spid="11" grpId="0" animBg="1"/>
      <p:bldP spid="18" grpId="0" animBg="1"/>
      <p:bldP spid="19" grpId="0" animBg="1"/>
      <p:bldP spid="21" grpId="0"/>
      <p:bldP spid="13" grpId="0" animBg="1"/>
      <p:bldP spid="14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054671" y="1982556"/>
                <a:ext cx="1760418" cy="37561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71" y="1982556"/>
                <a:ext cx="1760418" cy="375616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998544" y="3156694"/>
                <a:ext cx="351987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44" y="3156694"/>
                <a:ext cx="3519873" cy="369332"/>
              </a:xfrm>
              <a:prstGeom prst="rect">
                <a:avLst/>
              </a:prstGeom>
              <a:blipFill>
                <a:blip r:embed="rId3"/>
                <a:stretch>
                  <a:fillRect t="-106667" r="-5396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971357" y="2674165"/>
                <a:ext cx="67068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zh-TW" altLang="en-US" sz="1800" dirty="0"/>
                  <a:t>作用於任一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的本徵態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：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竟又</a:t>
                </a:r>
                <a:r>
                  <a:rPr lang="zh-TW" altLang="en-US" dirty="0"/>
                  <a:t>是</a:t>
                </a:r>
                <a:r>
                  <a:rPr lang="zh-TW" altLang="en-US" sz="1800" dirty="0"/>
                  <a:t>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本徵態：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357" y="2674165"/>
                <a:ext cx="6706831" cy="369332"/>
              </a:xfrm>
              <a:prstGeom prst="rect">
                <a:avLst/>
              </a:prstGeom>
              <a:blipFill>
                <a:blip r:embed="rId4"/>
                <a:stretch>
                  <a:fillRect l="-756" t="-110000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51276" y="5975716"/>
                <a:ext cx="7634915" cy="375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本徵態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的本徵值為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zh-TW" altLang="en-US" sz="1800" dirty="0"/>
                  <a:t>，但它是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的本徵態嗎？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76" y="5975716"/>
                <a:ext cx="7634915" cy="375616"/>
              </a:xfrm>
              <a:prstGeom prst="rect">
                <a:avLst/>
              </a:prstGeom>
              <a:blipFill>
                <a:blip r:embed="rId5"/>
                <a:stretch>
                  <a:fillRect l="-498" t="-106452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5">
                <a:extLst>
                  <a:ext uri="{FF2B5EF4-FFF2-40B4-BE49-F238E27FC236}">
                    <a16:creationId xmlns:a16="http://schemas.microsoft.com/office/drawing/2014/main" id="{CDB162D0-D3E5-4B7B-FF88-901DA43B67C1}"/>
                  </a:ext>
                </a:extLst>
              </p:cNvPr>
              <p:cNvSpPr/>
              <p:nvPr/>
            </p:nvSpPr>
            <p:spPr>
              <a:xfrm>
                <a:off x="3150370" y="1988840"/>
                <a:ext cx="192873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15">
                <a:extLst>
                  <a:ext uri="{FF2B5EF4-FFF2-40B4-BE49-F238E27FC236}">
                    <a16:creationId xmlns:a16="http://schemas.microsoft.com/office/drawing/2014/main" id="{CDB162D0-D3E5-4B7B-FF88-901DA43B6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370" y="1988840"/>
                <a:ext cx="1928733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9">
                <a:extLst>
                  <a:ext uri="{FF2B5EF4-FFF2-40B4-BE49-F238E27FC236}">
                    <a16:creationId xmlns:a16="http://schemas.microsoft.com/office/drawing/2014/main" id="{F6EE407A-75E5-B665-4B76-B0F4270FBDC9}"/>
                  </a:ext>
                </a:extLst>
              </p:cNvPr>
              <p:cNvSpPr/>
              <p:nvPr/>
            </p:nvSpPr>
            <p:spPr>
              <a:xfrm>
                <a:off x="998544" y="3616090"/>
                <a:ext cx="5411595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矩形 19">
                <a:extLst>
                  <a:ext uri="{FF2B5EF4-FFF2-40B4-BE49-F238E27FC236}">
                    <a16:creationId xmlns:a16="http://schemas.microsoft.com/office/drawing/2014/main" id="{F6EE407A-75E5-B665-4B76-B0F4270FB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44" y="3616090"/>
                <a:ext cx="5411595" cy="369332"/>
              </a:xfrm>
              <a:prstGeom prst="rect">
                <a:avLst/>
              </a:prstGeom>
              <a:blipFill>
                <a:blip r:embed="rId7"/>
                <a:stretch>
                  <a:fillRect t="-106667" r="-2108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19">
                <a:extLst>
                  <a:ext uri="{FF2B5EF4-FFF2-40B4-BE49-F238E27FC236}">
                    <a16:creationId xmlns:a16="http://schemas.microsoft.com/office/drawing/2014/main" id="{B7541AF3-7E4C-52AC-23E0-B6E0D033DEF5}"/>
                  </a:ext>
                </a:extLst>
              </p:cNvPr>
              <p:cNvSpPr/>
              <p:nvPr/>
            </p:nvSpPr>
            <p:spPr>
              <a:xfrm>
                <a:off x="999435" y="4183835"/>
                <a:ext cx="370139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2" name="矩形 19">
                <a:extLst>
                  <a:ext uri="{FF2B5EF4-FFF2-40B4-BE49-F238E27FC236}">
                    <a16:creationId xmlns:a16="http://schemas.microsoft.com/office/drawing/2014/main" id="{B7541AF3-7E4C-52AC-23E0-B6E0D033D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" y="4183835"/>
                <a:ext cx="3701398" cy="369332"/>
              </a:xfrm>
              <a:prstGeom prst="rect">
                <a:avLst/>
              </a:prstGeom>
              <a:blipFill>
                <a:blip r:embed="rId8"/>
                <a:stretch>
                  <a:fillRect t="-106667" r="-4778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13">
                <a:extLst>
                  <a:ext uri="{FF2B5EF4-FFF2-40B4-BE49-F238E27FC236}">
                    <a16:creationId xmlns:a16="http://schemas.microsoft.com/office/drawing/2014/main" id="{6F8816F3-3318-95A7-FC1A-AF7D86D4E689}"/>
                  </a:ext>
                </a:extLst>
              </p:cNvPr>
              <p:cNvSpPr txBox="1"/>
              <p:nvPr/>
            </p:nvSpPr>
            <p:spPr bwMode="auto">
              <a:xfrm>
                <a:off x="998544" y="5407971"/>
                <a:ext cx="6946492" cy="37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可以增加及減少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的本徵值一個量子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13">
                <a:extLst>
                  <a:ext uri="{FF2B5EF4-FFF2-40B4-BE49-F238E27FC236}">
                    <a16:creationId xmlns:a16="http://schemas.microsoft.com/office/drawing/2014/main" id="{6F8816F3-3318-95A7-FC1A-AF7D86D4E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544" y="5407971"/>
                <a:ext cx="6946492" cy="375616"/>
              </a:xfrm>
              <a:prstGeom prst="rect">
                <a:avLst/>
              </a:prstGeom>
              <a:blipFill>
                <a:blip r:embed="rId10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2F714A-F493-0300-78B5-A963BB858815}"/>
                  </a:ext>
                </a:extLst>
              </p:cNvPr>
              <p:cNvSpPr txBox="1"/>
              <p:nvPr/>
            </p:nvSpPr>
            <p:spPr bwMode="auto">
              <a:xfrm>
                <a:off x="1363186" y="418204"/>
                <a:ext cx="557808" cy="471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2F714A-F493-0300-78B5-A963BB858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3186" y="418204"/>
                <a:ext cx="557808" cy="4712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E011B0-24E8-D396-90C2-10653966ADC5}"/>
                  </a:ext>
                </a:extLst>
              </p:cNvPr>
              <p:cNvSpPr txBox="1"/>
              <p:nvPr/>
            </p:nvSpPr>
            <p:spPr bwMode="auto">
              <a:xfrm>
                <a:off x="2281208" y="411086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E011B0-24E8-D396-90C2-10653966A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1208" y="411086"/>
                <a:ext cx="55780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48D48B-867D-F9AA-D5C8-120A8B45B8FD}"/>
                  </a:ext>
                </a:extLst>
              </p:cNvPr>
              <p:cNvSpPr txBox="1"/>
              <p:nvPr/>
            </p:nvSpPr>
            <p:spPr bwMode="auto">
              <a:xfrm>
                <a:off x="4407194" y="418204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48D48B-867D-F9AA-D5C8-120A8B45B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7194" y="418204"/>
                <a:ext cx="55780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3525C9-7976-3003-1B30-9C63FCF8A26A}"/>
                  </a:ext>
                </a:extLst>
              </p:cNvPr>
              <p:cNvSpPr txBox="1"/>
              <p:nvPr/>
            </p:nvSpPr>
            <p:spPr bwMode="auto">
              <a:xfrm>
                <a:off x="1339259" y="1169607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3525C9-7976-3003-1B30-9C63FCF8A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259" y="1169607"/>
                <a:ext cx="55780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89F189-76FF-2B87-2E88-156C165CF10E}"/>
                  </a:ext>
                </a:extLst>
              </p:cNvPr>
              <p:cNvSpPr txBox="1"/>
              <p:nvPr/>
            </p:nvSpPr>
            <p:spPr bwMode="auto">
              <a:xfrm>
                <a:off x="2209200" y="1187960"/>
                <a:ext cx="5578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89F189-76FF-2B87-2E88-156C165CF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200" y="1187960"/>
                <a:ext cx="55780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6F3315-A108-5E12-43F2-9CEB281C3E4C}"/>
                  </a:ext>
                </a:extLst>
              </p:cNvPr>
              <p:cNvSpPr txBox="1"/>
              <p:nvPr/>
            </p:nvSpPr>
            <p:spPr bwMode="auto">
              <a:xfrm>
                <a:off x="4263178" y="1187960"/>
                <a:ext cx="70182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6F3315-A108-5E12-43F2-9CEB281C3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3178" y="1187960"/>
                <a:ext cx="701824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Up-down Arrow 31">
            <a:extLst>
              <a:ext uri="{FF2B5EF4-FFF2-40B4-BE49-F238E27FC236}">
                <a16:creationId xmlns:a16="http://schemas.microsoft.com/office/drawing/2014/main" id="{D1B98206-1EC9-1B39-BA8D-A728B5317B35}"/>
              </a:ext>
            </a:extLst>
          </p:cNvPr>
          <p:cNvSpPr/>
          <p:nvPr/>
        </p:nvSpPr>
        <p:spPr>
          <a:xfrm>
            <a:off x="3306354" y="790077"/>
            <a:ext cx="172735" cy="471220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19">
                <a:extLst>
                  <a:ext uri="{FF2B5EF4-FFF2-40B4-BE49-F238E27FC236}">
                    <a16:creationId xmlns:a16="http://schemas.microsoft.com/office/drawing/2014/main" id="{4B5CAD39-AA0C-62E9-9843-6A14978BD52C}"/>
                  </a:ext>
                </a:extLst>
              </p:cNvPr>
              <p:cNvSpPr/>
              <p:nvPr/>
            </p:nvSpPr>
            <p:spPr>
              <a:xfrm>
                <a:off x="998544" y="4948575"/>
                <a:ext cx="370139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5" name="矩形 19">
                <a:extLst>
                  <a:ext uri="{FF2B5EF4-FFF2-40B4-BE49-F238E27FC236}">
                    <a16:creationId xmlns:a16="http://schemas.microsoft.com/office/drawing/2014/main" id="{4B5CAD39-AA0C-62E9-9843-6A14978BD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44" y="4948575"/>
                <a:ext cx="3701398" cy="369332"/>
              </a:xfrm>
              <a:prstGeom prst="rect">
                <a:avLst/>
              </a:prstGeom>
              <a:blipFill>
                <a:blip r:embed="rId17"/>
                <a:stretch>
                  <a:fillRect t="-106667" r="-4778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12" grpId="0" animBg="1"/>
      <p:bldP spid="22" grpId="0" animBg="1"/>
      <p:bldP spid="25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422569" y="1011000"/>
                <a:ext cx="1454950" cy="3811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569" y="1011000"/>
                <a:ext cx="1454950" cy="381130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164288" y="498469"/>
                <a:ext cx="1647887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98469"/>
                <a:ext cx="1647887" cy="391261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551129" y="3409354"/>
                <a:ext cx="230960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zh-TW" alt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129" y="3409354"/>
                <a:ext cx="2309607" cy="369332"/>
              </a:xfrm>
              <a:prstGeom prst="rect">
                <a:avLst/>
              </a:prstGeom>
              <a:blipFill>
                <a:blip r:embed="rId4"/>
                <a:stretch>
                  <a:fillRect l="-2186" t="-106667" r="-5464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540893" y="5526451"/>
                <a:ext cx="4255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的本徵值是量子化的。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一個量子是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93" y="5526451"/>
                <a:ext cx="4255139" cy="369332"/>
              </a:xfrm>
              <a:prstGeom prst="rect">
                <a:avLst/>
              </a:prstGeom>
              <a:blipFill>
                <a:blip r:embed="rId5"/>
                <a:stretch>
                  <a:fillRect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1531766" y="4415833"/>
                <a:ext cx="6946492" cy="37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zh-TW" altLang="en-US" sz="1800" dirty="0"/>
                  <a:t>可以增加及減少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zh-TW" altLang="en-US" sz="1800" dirty="0"/>
                  <a:t>的本徵值一個量子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zh-TW" altLang="en-US" sz="1800" dirty="0"/>
                  <a:t>。維持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本徵值不變！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1766" y="4415833"/>
                <a:ext cx="6946492" cy="375616"/>
              </a:xfrm>
              <a:prstGeom prst="rect">
                <a:avLst/>
              </a:prstGeom>
              <a:blipFill>
                <a:blip r:embed="rId6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540893" y="1988056"/>
                <a:ext cx="431990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93" y="1988056"/>
                <a:ext cx="4319901" cy="369332"/>
              </a:xfrm>
              <a:prstGeom prst="rect">
                <a:avLst/>
              </a:prstGeom>
              <a:blipFill>
                <a:blip r:embed="rId7"/>
                <a:stretch>
                  <a:fillRect t="-106667" r="-4106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 bwMode="auto">
          <a:xfrm>
            <a:off x="1559940" y="1026848"/>
            <a:ext cx="2844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因此：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531766" y="1547386"/>
                <a:ext cx="3172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，</a:t>
                </a:r>
                <a:r>
                  <a:rPr lang="zh-TW" altLang="en-US" dirty="0"/>
                  <a:t>也是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本徵態：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1766" y="1547386"/>
                <a:ext cx="3172020" cy="369332"/>
              </a:xfrm>
              <a:prstGeom prst="rect">
                <a:avLst/>
              </a:prstGeom>
              <a:blipFill>
                <a:blip r:embed="rId8"/>
                <a:stretch>
                  <a:fillRect l="-1992" t="-110000" b="-17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543157" y="2929393"/>
                <a:ext cx="74925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同時是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dirty="0"/>
                  <a:t>的本徵態，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的本徵值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1800" i="1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1800" dirty="0"/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ℏ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：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157" y="2929393"/>
                <a:ext cx="7492500" cy="369332"/>
              </a:xfrm>
              <a:prstGeom prst="rect">
                <a:avLst/>
              </a:prstGeom>
              <a:blipFill>
                <a:blip r:embed="rId9"/>
                <a:stretch>
                  <a:fillRect l="-846" t="-110000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282167" y="3975163"/>
                <a:ext cx="230960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−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zh-TW" alt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167" y="3975163"/>
                <a:ext cx="2309607" cy="369332"/>
              </a:xfrm>
              <a:prstGeom prst="rect">
                <a:avLst/>
              </a:prstGeom>
              <a:blipFill>
                <a:blip r:embed="rId10"/>
                <a:stretch>
                  <a:fillRect l="-2732" t="-103226" r="-5464" b="-16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 bwMode="auto">
          <a:xfrm>
            <a:off x="1531766" y="3975163"/>
            <a:ext cx="988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同理：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1">
                <a:extLst>
                  <a:ext uri="{FF2B5EF4-FFF2-40B4-BE49-F238E27FC236}">
                    <a16:creationId xmlns:a16="http://schemas.microsoft.com/office/drawing/2014/main" id="{CA04AC8F-C4EE-41B7-760E-498F15079F7B}"/>
                  </a:ext>
                </a:extLst>
              </p:cNvPr>
              <p:cNvSpPr/>
              <p:nvPr/>
            </p:nvSpPr>
            <p:spPr>
              <a:xfrm>
                <a:off x="1560051" y="530036"/>
                <a:ext cx="2541254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矩形 11">
                <a:extLst>
                  <a:ext uri="{FF2B5EF4-FFF2-40B4-BE49-F238E27FC236}">
                    <a16:creationId xmlns:a16="http://schemas.microsoft.com/office/drawing/2014/main" id="{CA04AC8F-C4EE-41B7-760E-498F15079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51" y="530036"/>
                <a:ext cx="2541254" cy="41101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E04739-2CD4-2862-C3E6-0E07B6B57AA1}"/>
                  </a:ext>
                </a:extLst>
              </p:cNvPr>
              <p:cNvSpPr txBox="1"/>
              <p:nvPr/>
            </p:nvSpPr>
            <p:spPr bwMode="auto">
              <a:xfrm>
                <a:off x="1540893" y="2405148"/>
                <a:ext cx="3330489" cy="373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本徵值不變，依舊是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ℏ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E04739-2CD4-2862-C3E6-0E07B6B5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893" y="2405148"/>
                <a:ext cx="3330489" cy="373184"/>
              </a:xfrm>
              <a:prstGeom prst="rect">
                <a:avLst/>
              </a:prstGeom>
              <a:blipFill>
                <a:blip r:embed="rId12"/>
                <a:stretch>
                  <a:fillRect l="-152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8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4" grpId="0"/>
      <p:bldP spid="6" grpId="0"/>
      <p:bldP spid="18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E97CA-AF00-A925-FCA5-63322151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485" y="620688"/>
            <a:ext cx="4283029" cy="5774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292B5-A6C1-F0C0-B89D-E69A65E3B8A2}"/>
                  </a:ext>
                </a:extLst>
              </p:cNvPr>
              <p:cNvSpPr txBox="1"/>
              <p:nvPr/>
            </p:nvSpPr>
            <p:spPr bwMode="auto">
              <a:xfrm>
                <a:off x="2472942" y="796589"/>
                <a:ext cx="11338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特定的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2292B5-A6C1-F0C0-B89D-E69A65E3B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2942" y="796589"/>
                <a:ext cx="1133872" cy="369332"/>
              </a:xfrm>
              <a:prstGeom prst="rect">
                <a:avLst/>
              </a:prstGeom>
              <a:blipFill>
                <a:blip r:embed="rId3"/>
                <a:stretch>
                  <a:fillRect l="-439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22">
                <a:extLst>
                  <a:ext uri="{FF2B5EF4-FFF2-40B4-BE49-F238E27FC236}">
                    <a16:creationId xmlns:a16="http://schemas.microsoft.com/office/drawing/2014/main" id="{FAAC0183-68D6-BAC3-03E8-A9E722DA3431}"/>
                  </a:ext>
                </a:extLst>
              </p:cNvPr>
              <p:cNvSpPr/>
              <p:nvPr/>
            </p:nvSpPr>
            <p:spPr>
              <a:xfrm>
                <a:off x="2452011" y="1170179"/>
                <a:ext cx="230960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zh-TW" alt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6" name="矩形 22">
                <a:extLst>
                  <a:ext uri="{FF2B5EF4-FFF2-40B4-BE49-F238E27FC236}">
                    <a16:creationId xmlns:a16="http://schemas.microsoft.com/office/drawing/2014/main" id="{FAAC0183-68D6-BAC3-03E8-A9E722DA3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011" y="1170179"/>
                <a:ext cx="2309607" cy="369332"/>
              </a:xfrm>
              <a:prstGeom prst="rect">
                <a:avLst/>
              </a:prstGeom>
              <a:blipFill>
                <a:blip r:embed="rId4"/>
                <a:stretch>
                  <a:fillRect l="-2732" t="-106667" r="-5464" b="-17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14BBCBD3-1E0F-A4BD-B6B4-27AD34ECAB85}"/>
                  </a:ext>
                </a:extLst>
              </p:cNvPr>
              <p:cNvSpPr/>
              <p:nvPr/>
            </p:nvSpPr>
            <p:spPr>
              <a:xfrm>
                <a:off x="2484774" y="1715412"/>
                <a:ext cx="222144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zh-TW" alt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14BBCBD3-1E0F-A4BD-B6B4-27AD34ECA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74" y="1715412"/>
                <a:ext cx="2221442" cy="369332"/>
              </a:xfrm>
              <a:prstGeom prst="rect">
                <a:avLst/>
              </a:prstGeom>
              <a:blipFill>
                <a:blip r:embed="rId5"/>
                <a:stretch>
                  <a:fillRect l="-2841" t="-103226" r="-9659" b="-16451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95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1064156" y="1792323"/>
                <a:ext cx="7825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容許</m:t>
                    </m:r>
                    <m:r>
                      <a:rPr lang="zh-TW" altLang="en-US" sz="1800" i="1">
                        <a:latin typeface="Cambria Math"/>
                      </a:rPr>
                      <m:t>的</m:t>
                    </m:r>
                    <m:r>
                      <a:rPr lang="en-US" altLang="zh-TW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zh-TW" altLang="en-US" sz="1800" dirty="0"/>
                  <a:t>一定有一極大值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zh-TW" altLang="en-US" sz="1800" dirty="0"/>
                  <a:t>。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這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不同於SHO的能量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zh-TW" altLang="en-US" dirty="0"/>
                  <a:t> 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156" y="1792323"/>
                <a:ext cx="7825892" cy="369332"/>
              </a:xfrm>
              <a:prstGeom prst="rect">
                <a:avLst/>
              </a:prstGeom>
              <a:blipFill>
                <a:blip r:embed="rId2"/>
                <a:stretch>
                  <a:fillRect l="-4221" t="-113333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088377" y="2246699"/>
                <a:ext cx="1854610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8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77" y="2246699"/>
                <a:ext cx="1854610" cy="404983"/>
              </a:xfrm>
              <a:prstGeom prst="rect">
                <a:avLst/>
              </a:prstGeom>
              <a:blipFill>
                <a:blip r:embed="rId3"/>
                <a:stretch>
                  <a:fillRect l="-9524" t="-153125" b="-23125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182120" y="2244253"/>
                <a:ext cx="2109424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120" y="2244253"/>
                <a:ext cx="2109424" cy="404983"/>
              </a:xfrm>
              <a:prstGeom prst="rect">
                <a:avLst/>
              </a:prstGeom>
              <a:blipFill>
                <a:blip r:embed="rId4"/>
                <a:stretch>
                  <a:fillRect t="-145455" b="-22424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48079" y="3817911"/>
                <a:ext cx="4881913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79" y="3817911"/>
                <a:ext cx="4881913" cy="404983"/>
              </a:xfrm>
              <a:prstGeom prst="rect">
                <a:avLst/>
              </a:prstGeom>
              <a:blipFill>
                <a:blip r:embed="rId5"/>
                <a:stretch>
                  <a:fillRect t="-145455" b="-22424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43608" y="4293096"/>
                <a:ext cx="4322722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TW" alt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293096"/>
                <a:ext cx="4322722" cy="404983"/>
              </a:xfrm>
              <a:prstGeom prst="rect">
                <a:avLst/>
              </a:prstGeom>
              <a:blipFill>
                <a:blip r:embed="rId6"/>
                <a:stretch>
                  <a:fillRect t="-141176" b="-21764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043608" y="5130675"/>
                <a:ext cx="204966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</a:rPr>
                        <m:t>𝑎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30675"/>
                <a:ext cx="20496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E1606E16-4DBC-E8F9-FB8E-5AEAAEF37E91}"/>
                  </a:ext>
                </a:extLst>
              </p:cNvPr>
              <p:cNvSpPr/>
              <p:nvPr/>
            </p:nvSpPr>
            <p:spPr>
              <a:xfrm>
                <a:off x="1084222" y="2737569"/>
                <a:ext cx="5885394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E1606E16-4DBC-E8F9-FB8E-5AEAAEF37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22" y="2737569"/>
                <a:ext cx="5885394" cy="411010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E5504B-0B3C-2210-DB9B-99BC46E9E828}"/>
                  </a:ext>
                </a:extLst>
              </p:cNvPr>
              <p:cNvSpPr txBox="1"/>
              <p:nvPr/>
            </p:nvSpPr>
            <p:spPr bwMode="auto">
              <a:xfrm>
                <a:off x="1043608" y="1427842"/>
                <a:ext cx="7889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對特定的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角動量</a:t>
                </a:r>
                <a14:m>
                  <m:oMath xmlns:m="http://schemas.openxmlformats.org/officeDocument/2006/math">
                    <m:r>
                      <a:rPr lang="zh-TW" altLang="en-US" i="1" dirty="0" err="1">
                        <a:latin typeface="Cambria Math" panose="02040503050406030204" pitchFamily="18" charset="0"/>
                      </a:rPr>
                      <m:t>大小是有限的</m:t>
                    </m:r>
                    <m:r>
                      <a:rPr lang="zh-TW" altLang="en-US" i="1" dirty="0" err="1" smtClean="0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zh-TW" altLang="en-US" dirty="0"/>
                  <a:t>增加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dirty="0"/>
                  <a:t>的本徵值不能無限制地繼續，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E5504B-0B3C-2210-DB9B-99BC46E9E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27842"/>
                <a:ext cx="7889082" cy="369332"/>
              </a:xfrm>
              <a:prstGeom prst="rect">
                <a:avLst/>
              </a:prstGeom>
              <a:blipFill>
                <a:blip r:embed="rId9"/>
                <a:stretch>
                  <a:fillRect l="-64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A71109-FFD8-6D87-62D9-00921BB187C1}"/>
                  </a:ext>
                </a:extLst>
              </p:cNvPr>
              <p:cNvSpPr txBox="1"/>
              <p:nvPr/>
            </p:nvSpPr>
            <p:spPr bwMode="auto">
              <a:xfrm>
                <a:off x="1043608" y="1056085"/>
                <a:ext cx="73950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將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特定的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所對應的</m:t>
                    </m:r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收集起來，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A71109-FFD8-6D87-62D9-00921BB18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056085"/>
                <a:ext cx="7395096" cy="369332"/>
              </a:xfrm>
              <a:prstGeom prst="rect">
                <a:avLst/>
              </a:prstGeom>
              <a:blipFill>
                <a:blip r:embed="rId10"/>
                <a:stretch>
                  <a:fillRect l="-686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3">
                <a:extLst>
                  <a:ext uri="{FF2B5EF4-FFF2-40B4-BE49-F238E27FC236}">
                    <a16:creationId xmlns:a16="http://schemas.microsoft.com/office/drawing/2014/main" id="{7F2BA581-6A36-1E12-3F99-4AE63559497B}"/>
                  </a:ext>
                </a:extLst>
              </p:cNvPr>
              <p:cNvSpPr/>
              <p:nvPr/>
            </p:nvSpPr>
            <p:spPr>
              <a:xfrm>
                <a:off x="1084629" y="3262367"/>
                <a:ext cx="3991542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矩形 3">
                <a:extLst>
                  <a:ext uri="{FF2B5EF4-FFF2-40B4-BE49-F238E27FC236}">
                    <a16:creationId xmlns:a16="http://schemas.microsoft.com/office/drawing/2014/main" id="{7F2BA581-6A36-1E12-3F99-4AE635594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29" y="3262367"/>
                <a:ext cx="3991542" cy="411010"/>
              </a:xfrm>
              <a:prstGeom prst="rect">
                <a:avLst/>
              </a:prstGeom>
              <a:blipFill>
                <a:blip r:embed="rId11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3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16" grpId="0" animBg="1"/>
      <p:bldP spid="16" grpId="1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39047" y="770372"/>
                <a:ext cx="1828962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8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47" y="770372"/>
                <a:ext cx="1828962" cy="404983"/>
              </a:xfrm>
              <a:prstGeom prst="rect">
                <a:avLst/>
              </a:prstGeom>
              <a:blipFill>
                <a:blip r:embed="rId2"/>
                <a:stretch>
                  <a:fillRect l="-9655" t="-145455" b="-22424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232790" y="767926"/>
                <a:ext cx="2083776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90" y="767926"/>
                <a:ext cx="2083776" cy="404983"/>
              </a:xfrm>
              <a:prstGeom prst="rect">
                <a:avLst/>
              </a:prstGeom>
              <a:blipFill>
                <a:blip r:embed="rId3"/>
                <a:stretch>
                  <a:fillRect t="-145455" b="-22424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98749" y="2341584"/>
                <a:ext cx="5016566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49" y="2341584"/>
                <a:ext cx="5016566" cy="404983"/>
              </a:xfrm>
              <a:prstGeom prst="rect">
                <a:avLst/>
              </a:prstGeom>
              <a:blipFill>
                <a:blip r:embed="rId4"/>
                <a:stretch>
                  <a:fillRect t="-148485" b="-22424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94278" y="2816769"/>
                <a:ext cx="4236223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TW" alt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78" y="2816769"/>
                <a:ext cx="4236223" cy="404983"/>
              </a:xfrm>
              <a:prstGeom prst="rect">
                <a:avLst/>
              </a:prstGeom>
              <a:blipFill>
                <a:blip r:embed="rId5"/>
                <a:stretch>
                  <a:fillRect t="-145455" b="-22424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091216" y="339429"/>
                <a:ext cx="55934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特定的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，</m:t>
                    </m:r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容許</m:t>
                    </m:r>
                    <m:r>
                      <a:rPr lang="zh-TW" altLang="en-US" i="1">
                        <a:latin typeface="Cambria Math"/>
                      </a:rPr>
                      <m:t>的</m:t>
                    </m:r>
                    <m:r>
                      <a:rPr lang="en-US" altLang="zh-TW" i="1">
                        <a:latin typeface="Cambria Math"/>
                      </a:rPr>
                      <m:t>𝑚</m:t>
                    </m:r>
                  </m:oMath>
                </a14:m>
                <a:r>
                  <a:rPr lang="zh-TW" altLang="en-US" dirty="0"/>
                  <a:t>也一定有</a:t>
                </a:r>
                <a:r>
                  <a:rPr lang="zh-TW" altLang="en-US" sz="1800" dirty="0"/>
                  <a:t>一極小值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zh-TW" altLang="en-US" sz="1800" dirty="0"/>
                  <a:t> 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16" y="339429"/>
                <a:ext cx="5593409" cy="369332"/>
              </a:xfrm>
              <a:prstGeom prst="rect">
                <a:avLst/>
              </a:prstGeom>
              <a:blipFill>
                <a:blip r:embed="rId6"/>
                <a:stretch>
                  <a:fillRect l="-679" t="-110000" b="-16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91216" y="3629239"/>
                <a:ext cx="2010872" cy="384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</a:rPr>
                        <m:t>𝑎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16" y="3629239"/>
                <a:ext cx="2010872" cy="384336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274678" y="5238155"/>
                <a:ext cx="218876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78" y="5238155"/>
                <a:ext cx="2188762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 bwMode="auto">
          <a:xfrm>
            <a:off x="1037265" y="5238713"/>
            <a:ext cx="32169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兩式要同時成立，唯一可能</a:t>
            </a:r>
            <a:r>
              <a:rPr lang="zh-TW" alt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816712" y="6211964"/>
                <a:ext cx="232232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</a:rPr>
                        <m:t>𝑎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712" y="6211964"/>
                <a:ext cx="23223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6017781" y="5707109"/>
                <a:ext cx="18722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zh-TW" altLang="en-US" sz="1800" dirty="0"/>
                  <a:t>必須是整數</a:t>
                </a: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7781" y="5707109"/>
                <a:ext cx="1872208" cy="369332"/>
              </a:xfrm>
              <a:prstGeom prst="rect">
                <a:avLst/>
              </a:prstGeom>
              <a:blipFill>
                <a:blip r:embed="rId10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4859117" y="5702229"/>
                <a:ext cx="973600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117" y="5702229"/>
                <a:ext cx="9736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E1606E16-4DBC-E8F9-FB8E-5AEAAEF37E91}"/>
                  </a:ext>
                </a:extLst>
              </p:cNvPr>
              <p:cNvSpPr/>
              <p:nvPr/>
            </p:nvSpPr>
            <p:spPr>
              <a:xfrm>
                <a:off x="1134892" y="1261242"/>
                <a:ext cx="5885394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E1606E16-4DBC-E8F9-FB8E-5AEAAEF37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92" y="1261242"/>
                <a:ext cx="5885394" cy="411010"/>
              </a:xfrm>
              <a:prstGeom prst="rect">
                <a:avLst/>
              </a:prstGeom>
              <a:blipFill>
                <a:blip r:embed="rId1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23C3043-7F5C-8D71-0A24-7472DC4EFA84}"/>
              </a:ext>
            </a:extLst>
          </p:cNvPr>
          <p:cNvSpPr txBox="1"/>
          <p:nvPr/>
        </p:nvSpPr>
        <p:spPr bwMode="auto">
          <a:xfrm>
            <a:off x="1038245" y="5702229"/>
            <a:ext cx="127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因此：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4D73D092-90E7-5983-7BA3-F732955ED0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6711" y="5702229"/>
                <a:ext cx="268236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+1,⋯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4D73D092-90E7-5983-7BA3-F732955ED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6711" y="5702229"/>
                <a:ext cx="268236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1F8B455-CD80-91BA-A06A-A13FAE5572EE}"/>
              </a:ext>
            </a:extLst>
          </p:cNvPr>
          <p:cNvSpPr txBox="1"/>
          <p:nvPr/>
        </p:nvSpPr>
        <p:spPr bwMode="auto">
          <a:xfrm>
            <a:off x="1040263" y="6200389"/>
            <a:ext cx="1010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而且：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12">
                <a:extLst>
                  <a:ext uri="{FF2B5EF4-FFF2-40B4-BE49-F238E27FC236}">
                    <a16:creationId xmlns:a16="http://schemas.microsoft.com/office/drawing/2014/main" id="{05A9C8D2-4861-D56E-B57E-2B623A8F6A1C}"/>
                  </a:ext>
                </a:extLst>
              </p:cNvPr>
              <p:cNvSpPr/>
              <p:nvPr/>
            </p:nvSpPr>
            <p:spPr>
              <a:xfrm>
                <a:off x="4283281" y="6211964"/>
                <a:ext cx="4208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的本徵值是量子化的，等於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𝑙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𝑙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+1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1" name="矩形 12">
                <a:extLst>
                  <a:ext uri="{FF2B5EF4-FFF2-40B4-BE49-F238E27FC236}">
                    <a16:creationId xmlns:a16="http://schemas.microsoft.com/office/drawing/2014/main" id="{05A9C8D2-4861-D56E-B57E-2B623A8F6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281" y="6211964"/>
                <a:ext cx="4208716" cy="369332"/>
              </a:xfrm>
              <a:prstGeom prst="rect">
                <a:avLst/>
              </a:prstGeom>
              <a:blipFill>
                <a:blip r:embed="rId14"/>
                <a:stretch>
                  <a:fillRect t="-6667" r="-301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94311904-7FD9-0561-3B48-6E1893792F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0029" y="2409757"/>
            <a:ext cx="2330762" cy="3296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3">
                <a:extLst>
                  <a:ext uri="{FF2B5EF4-FFF2-40B4-BE49-F238E27FC236}">
                    <a16:creationId xmlns:a16="http://schemas.microsoft.com/office/drawing/2014/main" id="{7F2BA581-6A36-1E12-3F99-4AE63559497B}"/>
                  </a:ext>
                </a:extLst>
              </p:cNvPr>
              <p:cNvSpPr/>
              <p:nvPr/>
            </p:nvSpPr>
            <p:spPr>
              <a:xfrm>
                <a:off x="1135299" y="1786040"/>
                <a:ext cx="3991542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矩形 3">
                <a:extLst>
                  <a:ext uri="{FF2B5EF4-FFF2-40B4-BE49-F238E27FC236}">
                    <a16:creationId xmlns:a16="http://schemas.microsoft.com/office/drawing/2014/main" id="{7F2BA581-6A36-1E12-3F99-4AE635594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99" y="1786040"/>
                <a:ext cx="3991542" cy="411010"/>
              </a:xfrm>
              <a:prstGeom prst="rect">
                <a:avLst/>
              </a:prstGeom>
              <a:blipFill>
                <a:blip r:embed="rId1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6">
                <a:extLst>
                  <a:ext uri="{FF2B5EF4-FFF2-40B4-BE49-F238E27FC236}">
                    <a16:creationId xmlns:a16="http://schemas.microsoft.com/office/drawing/2014/main" id="{B24C935B-9DB4-23C1-73D7-44A60EA95C1F}"/>
                  </a:ext>
                </a:extLst>
              </p:cNvPr>
              <p:cNvSpPr/>
              <p:nvPr/>
            </p:nvSpPr>
            <p:spPr>
              <a:xfrm>
                <a:off x="1081406" y="4553307"/>
                <a:ext cx="204966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</a:rPr>
                        <m:t>𝑎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矩形 6">
                <a:extLst>
                  <a:ext uri="{FF2B5EF4-FFF2-40B4-BE49-F238E27FC236}">
                    <a16:creationId xmlns:a16="http://schemas.microsoft.com/office/drawing/2014/main" id="{B24C935B-9DB4-23C1-73D7-44A60EA95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06" y="4553307"/>
                <a:ext cx="204966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B6B43C3-3F63-336C-30C7-D79947CCAC6A}"/>
              </a:ext>
            </a:extLst>
          </p:cNvPr>
          <p:cNvSpPr txBox="1"/>
          <p:nvPr/>
        </p:nvSpPr>
        <p:spPr bwMode="auto">
          <a:xfrm>
            <a:off x="1037265" y="4125081"/>
            <a:ext cx="2064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前一頁已經得到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  <p:bldP spid="11" grpId="0" animBg="1"/>
      <p:bldP spid="12" grpId="0" animBg="1"/>
      <p:bldP spid="13" grpId="0"/>
      <p:bldP spid="14" grpId="0" animBg="1"/>
      <p:bldP spid="15" grpId="0"/>
      <p:bldP spid="17" grpId="0" animBg="1"/>
      <p:bldP spid="16" grpId="1" animBg="1"/>
      <p:bldP spid="18" grpId="0"/>
      <p:bldP spid="19" grpId="0" animBg="1"/>
      <p:bldP spid="20" grpId="0"/>
      <p:bldP spid="21" grpId="0"/>
      <p:bldP spid="25" grpId="1" animBg="1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">
                <a:extLst>
                  <a:ext uri="{FF2B5EF4-FFF2-40B4-BE49-F238E27FC236}">
                    <a16:creationId xmlns:a16="http://schemas.microsoft.com/office/drawing/2014/main" id="{59514DF9-4451-2077-19C2-7EFF635B4346}"/>
                  </a:ext>
                </a:extLst>
              </p:cNvPr>
              <p:cNvSpPr txBox="1"/>
              <p:nvPr/>
            </p:nvSpPr>
            <p:spPr bwMode="auto">
              <a:xfrm>
                <a:off x="2843808" y="942677"/>
                <a:ext cx="2749869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2">
                <a:extLst>
                  <a:ext uri="{FF2B5EF4-FFF2-40B4-BE49-F238E27FC236}">
                    <a16:creationId xmlns:a16="http://schemas.microsoft.com/office/drawing/2014/main" id="{59514DF9-4451-2077-19C2-7EFF635B4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942677"/>
                <a:ext cx="2749869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D24366A-B7C3-FB96-B9C9-2B462DCD8C5B}"/>
                  </a:ext>
                </a:extLst>
              </p:cNvPr>
              <p:cNvSpPr txBox="1"/>
              <p:nvPr/>
            </p:nvSpPr>
            <p:spPr bwMode="auto">
              <a:xfrm>
                <a:off x="2843808" y="1399575"/>
                <a:ext cx="151199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≥ℏ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D24366A-B7C3-FB96-B9C9-2B462DCD8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1399575"/>
                <a:ext cx="1511994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3E23193-99BE-DECA-139F-10469B07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50" y="1941681"/>
            <a:ext cx="5473278" cy="2757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FC5C5-CDA3-3F80-36A0-FD4488F2F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050" y="4738216"/>
            <a:ext cx="6294490" cy="1715120"/>
          </a:xfrm>
          <a:prstGeom prst="rect">
            <a:avLst/>
          </a:prstGeom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88CC242E-09B3-3D15-EDC3-13E8F04F5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400571"/>
            <a:ext cx="7079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兩物理量若不能同時</a:t>
            </a: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精準測量，那兩個量的不準度就不能同時為零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4723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"/>
              <p:cNvSpPr txBox="1">
                <a:spLocks noChangeArrowheads="1"/>
              </p:cNvSpPr>
              <p:nvPr/>
            </p:nvSpPr>
            <p:spPr bwMode="auto">
              <a:xfrm>
                <a:off x="787309" y="997582"/>
                <a:ext cx="3042406" cy="4023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309" y="997582"/>
                <a:ext cx="3042406" cy="402354"/>
              </a:xfrm>
              <a:prstGeom prst="rect">
                <a:avLst/>
              </a:prstGeom>
              <a:blipFill>
                <a:blip r:embed="rId2"/>
                <a:stretch>
                  <a:fillRect l="-415" t="-100000" r="-4979" b="-142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"/>
              <p:cNvSpPr txBox="1">
                <a:spLocks noChangeArrowheads="1"/>
              </p:cNvSpPr>
              <p:nvPr/>
            </p:nvSpPr>
            <p:spPr bwMode="auto">
              <a:xfrm>
                <a:off x="799772" y="1506974"/>
                <a:ext cx="2357773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1800" i="1" smtClean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772" y="1506974"/>
                <a:ext cx="2357773" cy="369332"/>
              </a:xfrm>
              <a:prstGeom prst="rect">
                <a:avLst/>
              </a:prstGeom>
              <a:blipFill>
                <a:blip r:embed="rId3"/>
                <a:stretch>
                  <a:fillRect t="-110000" r="-6417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730554" y="3508754"/>
                <a:ext cx="26823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或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zh-TW" altLang="en-US" dirty="0"/>
                  <a:t>是半自然數</a:t>
                </a:r>
                <a:r>
                  <a:rPr lang="zh-TW" altLang="en-US" sz="1800" dirty="0"/>
                  <a:t>：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554" y="3508754"/>
                <a:ext cx="2682366" cy="369332"/>
              </a:xfrm>
              <a:prstGeom prst="rect">
                <a:avLst/>
              </a:prstGeom>
              <a:blipFill>
                <a:blip r:embed="rId4"/>
                <a:stretch>
                  <a:fillRect l="-1887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762375" y="2132856"/>
                <a:ext cx="36982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zh-TW" altLang="en-US" sz="1800" dirty="0"/>
                  <a:t>必須是整數，</a:t>
                </a:r>
                <a:r>
                  <a:rPr lang="zh-TW" altLang="en-US" dirty="0"/>
                  <a:t>因此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zh-TW" altLang="en-US" dirty="0"/>
                  <a:t>是自然數，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75" y="2132856"/>
                <a:ext cx="3698275" cy="369332"/>
              </a:xfrm>
              <a:prstGeom prst="rect">
                <a:avLst/>
              </a:prstGeom>
              <a:blipFill>
                <a:blip r:embed="rId5"/>
                <a:stretch>
                  <a:fillRect t="-10345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44489" y="441524"/>
                <a:ext cx="72017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共同的本徵函數可以以量子數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TW" altLang="en-US" sz="1800" dirty="0"/>
                  <a:t>來歸類</a:t>
                </a:r>
                <a:r>
                  <a:rPr lang="zh-TW" altLang="en-US" dirty="0"/>
                  <a:t>：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9" y="441524"/>
                <a:ext cx="7201734" cy="369332"/>
              </a:xfrm>
              <a:prstGeom prst="rect">
                <a:avLst/>
              </a:prstGeom>
              <a:blipFill>
                <a:blip r:embed="rId6"/>
                <a:stretch>
                  <a:fillRect t="-110000" b="-16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">
                <a:extLst>
                  <a:ext uri="{FF2B5EF4-FFF2-40B4-BE49-F238E27FC236}">
                    <a16:creationId xmlns:a16="http://schemas.microsoft.com/office/drawing/2014/main" id="{08E09440-9A6A-10F4-BAE6-EEE22618B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001" y="3053522"/>
                <a:ext cx="378391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+1,⋯−1,0,1⋯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文字方塊 2">
                <a:extLst>
                  <a:ext uri="{FF2B5EF4-FFF2-40B4-BE49-F238E27FC236}">
                    <a16:creationId xmlns:a16="http://schemas.microsoft.com/office/drawing/2014/main" id="{08E09440-9A6A-10F4-BAE6-EEE22618B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001" y="3053522"/>
                <a:ext cx="37839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F9301136-73BB-E786-D1A4-743A35CFEF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440" y="4758510"/>
                <a:ext cx="3698274" cy="61093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+1,⋯−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F9301136-73BB-E786-D1A4-743A35CFE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440" y="4758510"/>
                <a:ext cx="3698274" cy="610936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C0218D99-FE99-23AA-325A-9231E6B26D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230" y="2562048"/>
                <a:ext cx="148907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=0,1,2,3⋯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C0218D99-FE99-23AA-325A-9231E6B26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230" y="2562048"/>
                <a:ext cx="14890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">
                <a:extLst>
                  <a:ext uri="{FF2B5EF4-FFF2-40B4-BE49-F238E27FC236}">
                    <a16:creationId xmlns:a16="http://schemas.microsoft.com/office/drawing/2014/main" id="{B48B868E-67ED-549E-7B39-ABEC4292E1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639" y="3966786"/>
                <a:ext cx="1604846" cy="6165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7" name="文字方塊 2">
                <a:extLst>
                  <a:ext uri="{FF2B5EF4-FFF2-40B4-BE49-F238E27FC236}">
                    <a16:creationId xmlns:a16="http://schemas.microsoft.com/office/drawing/2014/main" id="{B48B868E-67ED-549E-7B39-ABEC4292E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639" y="3966786"/>
                <a:ext cx="1604846" cy="616515"/>
              </a:xfrm>
              <a:prstGeom prst="rect">
                <a:avLst/>
              </a:prstGeom>
              <a:blipFill>
                <a:blip r:embed="rId10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9B38303-7D6B-1FD1-0319-B32651E0C14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5242"/>
          <a:stretch/>
        </p:blipFill>
        <p:spPr>
          <a:xfrm>
            <a:off x="4661178" y="2132856"/>
            <a:ext cx="2256126" cy="2882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FB8A99-A2C3-06CE-4C89-7CE253B6E05B}"/>
                  </a:ext>
                </a:extLst>
              </p:cNvPr>
              <p:cNvSpPr txBox="1"/>
              <p:nvPr/>
            </p:nvSpPr>
            <p:spPr bwMode="auto">
              <a:xfrm>
                <a:off x="4800965" y="976695"/>
                <a:ext cx="24945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一個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就有一個階梯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FB8A99-A2C3-06CE-4C89-7CE253B6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965" y="976695"/>
                <a:ext cx="2494594" cy="369332"/>
              </a:xfrm>
              <a:prstGeom prst="rect">
                <a:avLst/>
              </a:prstGeom>
              <a:blipFill>
                <a:blip r:embed="rId12"/>
                <a:stretch>
                  <a:fillRect l="-253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362B49E-08AD-5857-64D8-80FD554B9D4A}"/>
              </a:ext>
            </a:extLst>
          </p:cNvPr>
          <p:cNvSpPr txBox="1"/>
          <p:nvPr/>
        </p:nvSpPr>
        <p:spPr bwMode="auto">
          <a:xfrm>
            <a:off x="4800965" y="1346027"/>
            <a:ext cx="3260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階梯有最高階、也有最低階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BF841-42AE-8C81-6358-F903F520B4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5242"/>
          <a:stretch/>
        </p:blipFill>
        <p:spPr>
          <a:xfrm>
            <a:off x="6553755" y="2132855"/>
            <a:ext cx="2256126" cy="2882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65964B-EE05-B97A-A176-281103579C80}"/>
                  </a:ext>
                </a:extLst>
              </p:cNvPr>
              <p:cNvSpPr txBox="1"/>
              <p:nvPr/>
            </p:nvSpPr>
            <p:spPr bwMode="auto">
              <a:xfrm>
                <a:off x="8260898" y="3488244"/>
                <a:ext cx="3287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65964B-EE05-B97A-A176-281103579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0898" y="3488244"/>
                <a:ext cx="328708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27EE6F2-5B29-5DC7-85E0-487956254EAD}"/>
              </a:ext>
            </a:extLst>
          </p:cNvPr>
          <p:cNvSpPr/>
          <p:nvPr/>
        </p:nvSpPr>
        <p:spPr>
          <a:xfrm>
            <a:off x="7774231" y="2132855"/>
            <a:ext cx="773116" cy="5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2BDAF5-6345-1553-4640-C223C068EF03}"/>
              </a:ext>
            </a:extLst>
          </p:cNvPr>
          <p:cNvSpPr/>
          <p:nvPr/>
        </p:nvSpPr>
        <p:spPr>
          <a:xfrm>
            <a:off x="6890037" y="4815651"/>
            <a:ext cx="731994" cy="19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DF7DF8-7379-FE1D-829D-757432C67F83}"/>
                  </a:ext>
                </a:extLst>
              </p:cNvPr>
              <p:cNvSpPr txBox="1"/>
              <p:nvPr/>
            </p:nvSpPr>
            <p:spPr bwMode="auto">
              <a:xfrm>
                <a:off x="4800964" y="1714363"/>
                <a:ext cx="40915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階梯數目等於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DF7DF8-7379-FE1D-829D-757432C67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964" y="1714363"/>
                <a:ext cx="4091515" cy="369332"/>
              </a:xfrm>
              <a:prstGeom prst="rect">
                <a:avLst/>
              </a:prstGeom>
              <a:blipFill>
                <a:blip r:embed="rId14"/>
                <a:stretch>
                  <a:fillRect l="-154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871F4A0F-96E6-89B4-C723-50C8B49A9200}"/>
              </a:ext>
            </a:extLst>
          </p:cNvPr>
          <p:cNvSpPr/>
          <p:nvPr/>
        </p:nvSpPr>
        <p:spPr>
          <a:xfrm>
            <a:off x="2482833" y="2889796"/>
            <a:ext cx="114197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527804-0B1C-6BF4-8ECF-6C18B2F9DACC}"/>
              </a:ext>
            </a:extLst>
          </p:cNvPr>
          <p:cNvSpPr/>
          <p:nvPr/>
        </p:nvSpPr>
        <p:spPr>
          <a:xfrm>
            <a:off x="2468898" y="4583300"/>
            <a:ext cx="114197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7F31BB-FDEC-A57E-C6B6-BA9CDBFBED3D}"/>
                  </a:ext>
                </a:extLst>
              </p:cNvPr>
              <p:cNvSpPr txBox="1"/>
              <p:nvPr/>
            </p:nvSpPr>
            <p:spPr bwMode="auto">
              <a:xfrm>
                <a:off x="4446714" y="4986603"/>
                <a:ext cx="39423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沒有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的可能，繞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軸不能不轉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7F31BB-FDEC-A57E-C6B6-BA9CDBFBE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714" y="4986603"/>
                <a:ext cx="3942370" cy="369332"/>
              </a:xfrm>
              <a:prstGeom prst="rect">
                <a:avLst/>
              </a:prstGeom>
              <a:blipFill>
                <a:blip r:embed="rId15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AFB5FD-AD29-640B-C4F8-424BCA91CD46}"/>
                  </a:ext>
                </a:extLst>
              </p:cNvPr>
              <p:cNvSpPr txBox="1"/>
              <p:nvPr/>
            </p:nvSpPr>
            <p:spPr bwMode="auto">
              <a:xfrm>
                <a:off x="744490" y="5432495"/>
                <a:ext cx="8306479" cy="530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接下來會發現粒子位置變化產生的角動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zh-TW" altLang="en-US" dirty="0"/>
                  <a:t>不能是半整數。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AFB5FD-AD29-640B-C4F8-424BCA91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490" y="5432495"/>
                <a:ext cx="8306479" cy="530979"/>
              </a:xfrm>
              <a:prstGeom prst="rect">
                <a:avLst/>
              </a:prstGeom>
              <a:blipFill>
                <a:blip r:embed="rId16"/>
                <a:stretch>
                  <a:fillRect l="-611" r="-458" b="-46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">
                <a:extLst>
                  <a:ext uri="{FF2B5EF4-FFF2-40B4-BE49-F238E27FC236}">
                    <a16:creationId xmlns:a16="http://schemas.microsoft.com/office/drawing/2014/main" id="{ABBFCE4B-825C-DD9C-8EE9-0FF75F24EF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1133" y="792029"/>
                <a:ext cx="197983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3" name="文字方塊 2">
                <a:extLst>
                  <a:ext uri="{FF2B5EF4-FFF2-40B4-BE49-F238E27FC236}">
                    <a16:creationId xmlns:a16="http://schemas.microsoft.com/office/drawing/2014/main" id="{ABBFCE4B-825C-DD9C-8EE9-0FF75F24E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1133" y="792029"/>
                <a:ext cx="1979836" cy="369332"/>
              </a:xfrm>
              <a:prstGeom prst="rect">
                <a:avLst/>
              </a:prstGeom>
              <a:blipFill>
                <a:blip r:embed="rId17"/>
                <a:stretch>
                  <a:fillRect l="-10191" t="-113333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20A907-FB00-A159-440A-198F7F00683D}"/>
                  </a:ext>
                </a:extLst>
              </p:cNvPr>
              <p:cNvSpPr txBox="1"/>
              <p:nvPr/>
            </p:nvSpPr>
            <p:spPr bwMode="auto">
              <a:xfrm>
                <a:off x="742623" y="5925989"/>
                <a:ext cx="8394850" cy="41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但若有其他不是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位置變化產生的角動量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也滿足一樣的對易關係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𝑖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20A907-FB00-A159-440A-198F7F006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623" y="5925989"/>
                <a:ext cx="8394850" cy="411010"/>
              </a:xfrm>
              <a:prstGeom prst="rect">
                <a:avLst/>
              </a:prstGeom>
              <a:blipFill>
                <a:blip r:embed="rId18"/>
                <a:stretch>
                  <a:fillRect l="-604" b="-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5A701D-9AF9-4114-E418-3781E5FC4D23}"/>
                  </a:ext>
                </a:extLst>
              </p:cNvPr>
              <p:cNvSpPr txBox="1"/>
              <p:nvPr/>
            </p:nvSpPr>
            <p:spPr bwMode="auto">
              <a:xfrm>
                <a:off x="767821" y="6342802"/>
                <a:ext cx="30618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zh-TW" altLang="en-US" dirty="0"/>
                  <a:t>就可能是半自然數。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5A701D-9AF9-4114-E418-3781E5FC4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821" y="6342802"/>
                <a:ext cx="3061894" cy="369332"/>
              </a:xfrm>
              <a:prstGeom prst="rect">
                <a:avLst/>
              </a:prstGeom>
              <a:blipFill>
                <a:blip r:embed="rId19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4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7" grpId="0" animBg="1"/>
      <p:bldP spid="19" grpId="0" animBg="1"/>
      <p:bldP spid="20" grpId="0" animBg="1"/>
      <p:bldP spid="21" grpId="0"/>
      <p:bldP spid="22" grpId="0"/>
      <p:bldP spid="2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3" name="文字方塊 6"/>
              <p:cNvSpPr txBox="1">
                <a:spLocks noChangeArrowheads="1"/>
              </p:cNvSpPr>
              <p:nvPr/>
            </p:nvSpPr>
            <p:spPr bwMode="auto">
              <a:xfrm>
                <a:off x="1033966" y="128872"/>
                <a:ext cx="75692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角動量大小經常是守恆的，收集特定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的角動量本徵態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37893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966" y="128872"/>
                <a:ext cx="7569254" cy="369332"/>
              </a:xfrm>
              <a:prstGeom prst="rect">
                <a:avLst/>
              </a:prstGeom>
              <a:blipFill>
                <a:blip r:embed="rId2"/>
                <a:stretch>
                  <a:fillRect l="-670" t="-113333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839043" y="932179"/>
                <a:ext cx="751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43" y="932179"/>
                <a:ext cx="7514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134607" y="1847223"/>
                <a:ext cx="1646707" cy="483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sz="1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1800" dirty="0"/>
                  <a:t> 對應自旋</a:t>
                </a: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607" y="1847223"/>
                <a:ext cx="1646707" cy="483466"/>
              </a:xfrm>
              <a:prstGeom prst="rect">
                <a:avLst/>
              </a:prstGeom>
              <a:blipFill>
                <a:blip r:embed="rId4"/>
                <a:stretch>
                  <a:fillRect r="-2290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804383" y="4916956"/>
                <a:ext cx="75142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383" y="4916956"/>
                <a:ext cx="751424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804383" y="3133996"/>
                <a:ext cx="751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383" y="3133996"/>
                <a:ext cx="7514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CA0D20-85D9-285F-D5CA-B25C18FB077A}"/>
                  </a:ext>
                </a:extLst>
              </p:cNvPr>
              <p:cNvSpPr txBox="1"/>
              <p:nvPr/>
            </p:nvSpPr>
            <p:spPr bwMode="auto">
              <a:xfrm>
                <a:off x="378634" y="879100"/>
                <a:ext cx="60409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CA0D20-85D9-285F-D5CA-B25C18FB0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634" y="879100"/>
                <a:ext cx="604093" cy="369332"/>
              </a:xfrm>
              <a:prstGeom prst="rect">
                <a:avLst/>
              </a:prstGeom>
              <a:blipFill>
                <a:blip r:embed="rId7"/>
                <a:stretch>
                  <a:fillRect l="-51020" t="-110000" r="-42857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30E24-7E31-0409-1AD4-A0543660D2FA}"/>
                  </a:ext>
                </a:extLst>
              </p:cNvPr>
              <p:cNvSpPr txBox="1"/>
              <p:nvPr/>
            </p:nvSpPr>
            <p:spPr bwMode="auto">
              <a:xfrm>
                <a:off x="378634" y="1340616"/>
                <a:ext cx="1093056" cy="154074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30E24-7E31-0409-1AD4-A0543660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634" y="1340616"/>
                <a:ext cx="1093056" cy="1540743"/>
              </a:xfrm>
              <a:prstGeom prst="rect">
                <a:avLst/>
              </a:prstGeom>
              <a:blipFill>
                <a:blip r:embed="rId8"/>
                <a:stretch>
                  <a:fillRect l="-88506" t="-100813" r="-96552" b="-1439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ABDF7B-C854-184A-0821-8B3CF2B18614}"/>
                  </a:ext>
                </a:extLst>
              </p:cNvPr>
              <p:cNvSpPr txBox="1"/>
              <p:nvPr/>
            </p:nvSpPr>
            <p:spPr bwMode="auto">
              <a:xfrm>
                <a:off x="345063" y="2904115"/>
                <a:ext cx="1093057" cy="90601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ABDF7B-C854-184A-0821-8B3CF2B1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063" y="2904115"/>
                <a:ext cx="1093057" cy="906017"/>
              </a:xfrm>
              <a:prstGeom prst="rect">
                <a:avLst/>
              </a:prstGeom>
              <a:blipFill>
                <a:blip r:embed="rId9"/>
                <a:stretch>
                  <a:fillRect l="-20690" t="-48611" r="-12644" b="-7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76C47F-BF0D-E390-EF18-7915D50DB78A}"/>
                  </a:ext>
                </a:extLst>
              </p:cNvPr>
              <p:cNvSpPr txBox="1"/>
              <p:nvPr/>
            </p:nvSpPr>
            <p:spPr bwMode="auto">
              <a:xfrm>
                <a:off x="329664" y="3817580"/>
                <a:ext cx="1093057" cy="302897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76C47F-BF0D-E390-EF18-7915D50D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664" y="3817580"/>
                <a:ext cx="1093057" cy="3028971"/>
              </a:xfrm>
              <a:prstGeom prst="rect">
                <a:avLst/>
              </a:prstGeom>
              <a:blipFill>
                <a:blip r:embed="rId10"/>
                <a:stretch>
                  <a:fillRect l="-87356" t="-51250" r="-96552" b="-7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9683E971-0ABC-835D-7501-6D5C064B99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7799" y="952816"/>
                <a:ext cx="264856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+1,⋯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9683E971-0ABC-835D-7501-6D5C064B9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7799" y="952816"/>
                <a:ext cx="26485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15">
            <a:extLst>
              <a:ext uri="{FF2B5EF4-FFF2-40B4-BE49-F238E27FC236}">
                <a16:creationId xmlns:a16="http://schemas.microsoft.com/office/drawing/2014/main" id="{F14789D1-E562-E497-4B9B-CAF35128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849" y="149638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4FB27509-F32C-FCC1-1ED4-B372957191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0749" y="120746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C6CD1CB2-5ADA-D6C5-88A2-49864720B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699" y="2314317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18FF7239-AAEE-E647-FEEB-B4BC77A7BC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2187" y="260165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AutoShape 20">
            <a:extLst>
              <a:ext uri="{FF2B5EF4-FFF2-40B4-BE49-F238E27FC236}">
                <a16:creationId xmlns:a16="http://schemas.microsoft.com/office/drawing/2014/main" id="{063B3B7A-1610-CD5E-F9DD-0E7745122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762" y="1631323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AutoShape 22">
            <a:extLst>
              <a:ext uri="{FF2B5EF4-FFF2-40B4-BE49-F238E27FC236}">
                <a16:creationId xmlns:a16="http://schemas.microsoft.com/office/drawing/2014/main" id="{CAD6081D-6A41-3C48-4B8D-30C1D17171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2124" y="2307967"/>
            <a:ext cx="935038" cy="287338"/>
          </a:xfrm>
          <a:prstGeom prst="curvedUpArrow">
            <a:avLst>
              <a:gd name="adj1" fmla="val 65083"/>
              <a:gd name="adj2" fmla="val 130166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9663DBE5-CB8E-9B78-35C4-90F7072D6F7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53078" y="182745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7247214D-B3C8-B81F-7A40-4537F3D07FF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342438" y="189851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20603FFE-5BC5-BA3A-34EE-FF9A9B14F5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60991" y="1962388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33FB95-78E5-C4B7-FB9A-6ADA2E9627F1}"/>
                  </a:ext>
                </a:extLst>
              </p:cNvPr>
              <p:cNvSpPr txBox="1"/>
              <p:nvPr/>
            </p:nvSpPr>
            <p:spPr bwMode="auto">
              <a:xfrm>
                <a:off x="6652227" y="1961357"/>
                <a:ext cx="2448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沒有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這個狀態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33FB95-78E5-C4B7-FB9A-6ADA2E962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2227" y="1961357"/>
                <a:ext cx="2448272" cy="369332"/>
              </a:xfrm>
              <a:prstGeom prst="rect">
                <a:avLst/>
              </a:prstGeom>
              <a:blipFill>
                <a:blip r:embed="rId12"/>
                <a:stretch>
                  <a:fillRect l="-206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A5A49A-FF35-3A5F-CB7D-D618616482DA}"/>
                  </a:ext>
                </a:extLst>
              </p:cNvPr>
              <p:cNvSpPr txBox="1"/>
              <p:nvPr/>
            </p:nvSpPr>
            <p:spPr bwMode="auto">
              <a:xfrm>
                <a:off x="5227799" y="3253497"/>
                <a:ext cx="30963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整數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的本徵態有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奇數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個。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A5A49A-FF35-3A5F-CB7D-D61861648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7799" y="3253497"/>
                <a:ext cx="3096344" cy="369332"/>
              </a:xfrm>
              <a:prstGeom prst="rect">
                <a:avLst/>
              </a:prstGeom>
              <a:blipFill>
                <a:blip r:embed="rId13"/>
                <a:stretch>
                  <a:fillRect l="-1633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A70CE9-60DA-6BC2-1CEE-6F065FA8A2CF}"/>
                  </a:ext>
                </a:extLst>
              </p:cNvPr>
              <p:cNvSpPr txBox="1"/>
              <p:nvPr/>
            </p:nvSpPr>
            <p:spPr bwMode="auto">
              <a:xfrm>
                <a:off x="5227799" y="4976239"/>
                <a:ext cx="30963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半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整數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的本徵態有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偶數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個。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A70CE9-60DA-6BC2-1CEE-6F065FA8A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7799" y="4976239"/>
                <a:ext cx="3096344" cy="369332"/>
              </a:xfrm>
              <a:prstGeom prst="rect">
                <a:avLst/>
              </a:prstGeom>
              <a:blipFill>
                <a:blip r:embed="rId14"/>
                <a:stretch>
                  <a:fillRect l="-163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374339F-BB80-2D06-6A56-143FBB2A474E}"/>
              </a:ext>
            </a:extLst>
          </p:cNvPr>
          <p:cNvSpPr txBox="1"/>
          <p:nvPr/>
        </p:nvSpPr>
        <p:spPr bwMode="auto">
          <a:xfrm>
            <a:off x="1026869" y="475534"/>
            <a:ext cx="6333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並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以它們為基底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組成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線性空間，會是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非常有用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的。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0E5B32-2AFD-73F0-8418-A51B4305F4E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2838" t="26096" r="23287" b="47472"/>
          <a:stretch/>
        </p:blipFill>
        <p:spPr>
          <a:xfrm>
            <a:off x="1636005" y="1377920"/>
            <a:ext cx="1450872" cy="152619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F8F28D9-69BB-7570-798B-4D977A713E87}"/>
              </a:ext>
            </a:extLst>
          </p:cNvPr>
          <p:cNvSpPr/>
          <p:nvPr/>
        </p:nvSpPr>
        <p:spPr>
          <a:xfrm>
            <a:off x="1777595" y="1382535"/>
            <a:ext cx="1288129" cy="306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B83F7B-BBCB-568F-5934-217C1FE45824}"/>
              </a:ext>
            </a:extLst>
          </p:cNvPr>
          <p:cNvSpPr/>
          <p:nvPr/>
        </p:nvSpPr>
        <p:spPr>
          <a:xfrm>
            <a:off x="1669645" y="2711821"/>
            <a:ext cx="1288129" cy="20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0C11D5-6C12-39DB-3F2D-4AADBB538CF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2838" t="26096" r="23287" b="47472"/>
          <a:stretch/>
        </p:blipFill>
        <p:spPr>
          <a:xfrm>
            <a:off x="1614852" y="3125594"/>
            <a:ext cx="1450872" cy="152619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806E6C7-C7CD-B107-7B61-793412C163D5}"/>
              </a:ext>
            </a:extLst>
          </p:cNvPr>
          <p:cNvSpPr/>
          <p:nvPr/>
        </p:nvSpPr>
        <p:spPr>
          <a:xfrm>
            <a:off x="1619988" y="4507411"/>
            <a:ext cx="1445736" cy="17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73C91B-04CA-A7CB-45F6-B8361F3D6B98}"/>
              </a:ext>
            </a:extLst>
          </p:cNvPr>
          <p:cNvSpPr/>
          <p:nvPr/>
        </p:nvSpPr>
        <p:spPr>
          <a:xfrm>
            <a:off x="1619987" y="2954240"/>
            <a:ext cx="1445737" cy="18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2E99D66-95F8-B1FF-51F8-01BFA64030D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2838" t="37602" r="23287" b="47472"/>
          <a:stretch/>
        </p:blipFill>
        <p:spPr>
          <a:xfrm>
            <a:off x="1637378" y="812667"/>
            <a:ext cx="1450872" cy="8618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5F9E99F-2AB6-9918-DAB5-EDF335C7641B}"/>
              </a:ext>
            </a:extLst>
          </p:cNvPr>
          <p:cNvSpPr/>
          <p:nvPr/>
        </p:nvSpPr>
        <p:spPr>
          <a:xfrm>
            <a:off x="1639220" y="816164"/>
            <a:ext cx="1288129" cy="207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04E027-BDFF-049C-DAE2-6F5E3C17DA59}"/>
              </a:ext>
            </a:extLst>
          </p:cNvPr>
          <p:cNvSpPr/>
          <p:nvPr/>
        </p:nvSpPr>
        <p:spPr>
          <a:xfrm>
            <a:off x="1671018" y="1482189"/>
            <a:ext cx="1288129" cy="192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 animBg="1"/>
      <p:bldP spid="4" grpId="0" animBg="1"/>
      <p:bldP spid="14" grpId="0"/>
      <p:bldP spid="22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1">
                <a:extLst>
                  <a:ext uri="{FF2B5EF4-FFF2-40B4-BE49-F238E27FC236}">
                    <a16:creationId xmlns:a16="http://schemas.microsoft.com/office/drawing/2014/main" id="{5B63A130-07B4-FFAC-6291-A466F6E6A8FD}"/>
                  </a:ext>
                </a:extLst>
              </p:cNvPr>
              <p:cNvSpPr/>
              <p:nvPr/>
            </p:nvSpPr>
            <p:spPr>
              <a:xfrm>
                <a:off x="1305479" y="4300800"/>
                <a:ext cx="4552464" cy="4277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1">
                <a:extLst>
                  <a:ext uri="{FF2B5EF4-FFF2-40B4-BE49-F238E27FC236}">
                    <a16:creationId xmlns:a16="http://schemas.microsoft.com/office/drawing/2014/main" id="{5B63A130-07B4-FFAC-6291-A466F6E6A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479" y="4300800"/>
                <a:ext cx="4552464" cy="427746"/>
              </a:xfrm>
              <a:prstGeom prst="rect">
                <a:avLst/>
              </a:prstGeom>
              <a:blipFill>
                <a:blip r:embed="rId2"/>
                <a:stretch>
                  <a:fillRect l="-278" t="-82857" r="-3889" b="-1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9AF8B958-B86B-1951-059D-B57FA577C56C}"/>
                  </a:ext>
                </a:extLst>
              </p:cNvPr>
              <p:cNvSpPr/>
              <p:nvPr/>
            </p:nvSpPr>
            <p:spPr>
              <a:xfrm>
                <a:off x="1324715" y="5928186"/>
                <a:ext cx="4552464" cy="4277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9AF8B958-B86B-1951-059D-B57FA577C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15" y="5928186"/>
                <a:ext cx="4552464" cy="427746"/>
              </a:xfrm>
              <a:prstGeom prst="rect">
                <a:avLst/>
              </a:prstGeom>
              <a:blipFill>
                <a:blip r:embed="rId3"/>
                <a:stretch>
                  <a:fillRect l="-279" t="-82857" r="-4178" b="-1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2">
                <a:extLst>
                  <a:ext uri="{FF2B5EF4-FFF2-40B4-BE49-F238E27FC236}">
                    <a16:creationId xmlns:a16="http://schemas.microsoft.com/office/drawing/2014/main" id="{70896EBD-3EFA-61EC-60E2-4B5FD20419A2}"/>
                  </a:ext>
                </a:extLst>
              </p:cNvPr>
              <p:cNvSpPr/>
              <p:nvPr/>
            </p:nvSpPr>
            <p:spPr>
              <a:xfrm>
                <a:off x="1276867" y="1771752"/>
                <a:ext cx="6876819" cy="42530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矩形 22">
                <a:extLst>
                  <a:ext uri="{FF2B5EF4-FFF2-40B4-BE49-F238E27FC236}">
                    <a16:creationId xmlns:a16="http://schemas.microsoft.com/office/drawing/2014/main" id="{70896EBD-3EFA-61EC-60E2-4B5FD2041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67" y="1771752"/>
                <a:ext cx="6876819" cy="4253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22">
                <a:extLst>
                  <a:ext uri="{FF2B5EF4-FFF2-40B4-BE49-F238E27FC236}">
                    <a16:creationId xmlns:a16="http://schemas.microsoft.com/office/drawing/2014/main" id="{6376C80C-8C36-F0FD-7AD7-7BDF262A7B54}"/>
                  </a:ext>
                </a:extLst>
              </p:cNvPr>
              <p:cNvSpPr/>
              <p:nvPr/>
            </p:nvSpPr>
            <p:spPr>
              <a:xfrm>
                <a:off x="1288944" y="2343762"/>
                <a:ext cx="601784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矩形 22">
                <a:extLst>
                  <a:ext uri="{FF2B5EF4-FFF2-40B4-BE49-F238E27FC236}">
                    <a16:creationId xmlns:a16="http://schemas.microsoft.com/office/drawing/2014/main" id="{6376C80C-8C36-F0FD-7AD7-7BDF262A7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44" y="2343762"/>
                <a:ext cx="60178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22">
                <a:extLst>
                  <a:ext uri="{FF2B5EF4-FFF2-40B4-BE49-F238E27FC236}">
                    <a16:creationId xmlns:a16="http://schemas.microsoft.com/office/drawing/2014/main" id="{4733D723-4D0E-E71F-CC5F-1956C60E5975}"/>
                  </a:ext>
                </a:extLst>
              </p:cNvPr>
              <p:cNvSpPr/>
              <p:nvPr/>
            </p:nvSpPr>
            <p:spPr>
              <a:xfrm>
                <a:off x="1258213" y="338074"/>
                <a:ext cx="3241779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~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矩形 22">
                <a:extLst>
                  <a:ext uri="{FF2B5EF4-FFF2-40B4-BE49-F238E27FC236}">
                    <a16:creationId xmlns:a16="http://schemas.microsoft.com/office/drawing/2014/main" id="{4733D723-4D0E-E71F-CC5F-1956C60E5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13" y="338074"/>
                <a:ext cx="3241779" cy="404983"/>
              </a:xfrm>
              <a:prstGeom prst="rect">
                <a:avLst/>
              </a:prstGeom>
              <a:blipFill>
                <a:blip r:embed="rId6"/>
                <a:stretch>
                  <a:fillRect t="-148485" r="-5058" b="-2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791490A-A8F1-A36A-77CD-5A20FEDAD902}"/>
              </a:ext>
            </a:extLst>
          </p:cNvPr>
          <p:cNvSpPr txBox="1"/>
          <p:nvPr/>
        </p:nvSpPr>
        <p:spPr bwMode="auto">
          <a:xfrm>
            <a:off x="1234912" y="3078252"/>
            <a:ext cx="1730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因此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975D7-34C7-2654-0B18-1E4448263B3E}"/>
              </a:ext>
            </a:extLst>
          </p:cNvPr>
          <p:cNvSpPr txBox="1"/>
          <p:nvPr/>
        </p:nvSpPr>
        <p:spPr bwMode="auto">
          <a:xfrm>
            <a:off x="1286243" y="4728546"/>
            <a:ext cx="1502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同理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872FD2E3-E4B2-12C5-FDC9-451EB41CC8BB}"/>
                  </a:ext>
                </a:extLst>
              </p:cNvPr>
              <p:cNvSpPr txBox="1"/>
              <p:nvPr/>
            </p:nvSpPr>
            <p:spPr bwMode="auto">
              <a:xfrm>
                <a:off x="1234912" y="797586"/>
                <a:ext cx="7333167" cy="3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如同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TW" altLang="en-US" dirty="0"/>
                  <a:t>這個態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，不滿足歸一化條件，向量長不為一。</a:t>
                </a:r>
              </a:p>
            </p:txBody>
          </p:sp>
        </mc:Choice>
        <mc:Fallback xmlns="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872FD2E3-E4B2-12C5-FDC9-451EB41CC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912" y="797586"/>
                <a:ext cx="7333167" cy="376450"/>
              </a:xfrm>
              <a:prstGeom prst="rect">
                <a:avLst/>
              </a:prstGeom>
              <a:blipFill>
                <a:blip r:embed="rId7"/>
                <a:stretch>
                  <a:fillRect l="-692" t="-106452" b="-161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049E46-AD40-2E44-B68A-A219F54D5CDF}"/>
                  </a:ext>
                </a:extLst>
              </p:cNvPr>
              <p:cNvSpPr txBox="1"/>
              <p:nvPr/>
            </p:nvSpPr>
            <p:spPr bwMode="auto">
              <a:xfrm>
                <a:off x="1234912" y="2708920"/>
                <a:ext cx="8017608" cy="427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cs typeface="Times New Roman" pitchFamily="18" charset="0"/>
                  </a:rPr>
                  <a:t>若要得歸一化的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i="1">
                                <a:latin typeface="Cambria Math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必須將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err="1"/>
                  <a:t>除以向量長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</m:rad>
                    <m:r>
                      <a:rPr lang="en-US" altLang="zh-TW" i="1">
                        <a:latin typeface="Cambria Math"/>
                        <a:ea typeface="Cambria Math"/>
                      </a:rPr>
                      <m:t>ℏ</m:t>
                    </m:r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049E46-AD40-2E44-B68A-A219F54D5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912" y="2708920"/>
                <a:ext cx="8017608" cy="427746"/>
              </a:xfrm>
              <a:prstGeom prst="rect">
                <a:avLst/>
              </a:prstGeom>
              <a:blipFill>
                <a:blip r:embed="rId8"/>
                <a:stretch>
                  <a:fillRect l="-633" t="-85714" r="-316" b="-14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6B1EE9F5-85A1-9F44-00D9-096A2465829E}"/>
                  </a:ext>
                </a:extLst>
              </p:cNvPr>
              <p:cNvSpPr/>
              <p:nvPr/>
            </p:nvSpPr>
            <p:spPr>
              <a:xfrm>
                <a:off x="1286243" y="3473837"/>
                <a:ext cx="4590936" cy="7290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+1 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6B1EE9F5-85A1-9F44-00D9-096A24658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43" y="3473837"/>
                <a:ext cx="4590936" cy="729046"/>
              </a:xfrm>
              <a:prstGeom prst="rect">
                <a:avLst/>
              </a:prstGeom>
              <a:blipFill>
                <a:blip r:embed="rId9"/>
                <a:stretch>
                  <a:fillRect l="-5801" t="-37931" r="-4144" b="-5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6DE3301B-267F-2D13-DB35-47BF7C13D584}"/>
                  </a:ext>
                </a:extLst>
              </p:cNvPr>
              <p:cNvSpPr/>
              <p:nvPr/>
            </p:nvSpPr>
            <p:spPr>
              <a:xfrm>
                <a:off x="1286243" y="5099520"/>
                <a:ext cx="4590937" cy="7290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1 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6DE3301B-267F-2D13-DB35-47BF7C13D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43" y="5099520"/>
                <a:ext cx="4590937" cy="729046"/>
              </a:xfrm>
              <a:prstGeom prst="rect">
                <a:avLst/>
              </a:prstGeom>
              <a:blipFill>
                <a:blip r:embed="rId10"/>
                <a:stretch>
                  <a:fillRect l="-5801" t="-37931" r="-4144" b="-5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7151615-FA57-16C9-EC61-71BD3870B1E3}"/>
                  </a:ext>
                </a:extLst>
              </p:cNvPr>
              <p:cNvSpPr txBox="1"/>
              <p:nvPr/>
            </p:nvSpPr>
            <p:spPr bwMode="auto">
              <a:xfrm>
                <a:off x="5222840" y="1239441"/>
                <a:ext cx="2930846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7151615-FA57-16C9-EC61-71BD3870B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2840" y="1239441"/>
                <a:ext cx="2930846" cy="404983"/>
              </a:xfrm>
              <a:prstGeom prst="rect">
                <a:avLst/>
              </a:prstGeom>
              <a:blipFill>
                <a:blip r:embed="rId12"/>
                <a:stretch>
                  <a:fillRect l="-3879" t="-148485" r="-862" b="-2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9">
                <a:extLst>
                  <a:ext uri="{FF2B5EF4-FFF2-40B4-BE49-F238E27FC236}">
                    <a16:creationId xmlns:a16="http://schemas.microsoft.com/office/drawing/2014/main" id="{CE303499-F2FE-F02F-CD38-104EF0BD31D8}"/>
                  </a:ext>
                </a:extLst>
              </p:cNvPr>
              <p:cNvSpPr txBox="1"/>
              <p:nvPr/>
            </p:nvSpPr>
            <p:spPr bwMode="auto">
              <a:xfrm>
                <a:off x="5202789" y="292983"/>
                <a:ext cx="2930846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†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9">
                <a:extLst>
                  <a:ext uri="{FF2B5EF4-FFF2-40B4-BE49-F238E27FC236}">
                    <a16:creationId xmlns:a16="http://schemas.microsoft.com/office/drawing/2014/main" id="{CE303499-F2FE-F02F-CD38-104EF0BD3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2789" y="292983"/>
                <a:ext cx="2930846" cy="404983"/>
              </a:xfrm>
              <a:prstGeom prst="rect">
                <a:avLst/>
              </a:prstGeom>
              <a:blipFill>
                <a:blip r:embed="rId13"/>
                <a:stretch>
                  <a:fillRect l="-3879" t="-153125" r="-862" b="-2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22">
                <a:extLst>
                  <a:ext uri="{FF2B5EF4-FFF2-40B4-BE49-F238E27FC236}">
                    <a16:creationId xmlns:a16="http://schemas.microsoft.com/office/drawing/2014/main" id="{C222F471-0654-D288-B90D-C38437247F4F}"/>
                  </a:ext>
                </a:extLst>
              </p:cNvPr>
              <p:cNvSpPr/>
              <p:nvPr/>
            </p:nvSpPr>
            <p:spPr>
              <a:xfrm>
                <a:off x="1257758" y="1260354"/>
                <a:ext cx="2018098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6" name="矩形 22">
                <a:extLst>
                  <a:ext uri="{FF2B5EF4-FFF2-40B4-BE49-F238E27FC236}">
                    <a16:creationId xmlns:a16="http://schemas.microsoft.com/office/drawing/2014/main" id="{C222F471-0654-D288-B90D-C38437247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58" y="1260354"/>
                <a:ext cx="2018098" cy="4049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08B20D4-0FE3-3FB3-288E-EA93BB87A28A}"/>
              </a:ext>
            </a:extLst>
          </p:cNvPr>
          <p:cNvSpPr txBox="1"/>
          <p:nvPr/>
        </p:nvSpPr>
        <p:spPr bwMode="auto">
          <a:xfrm>
            <a:off x="1305479" y="6403078"/>
            <a:ext cx="5695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這兩個公式雖然複雜，卻非常有用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571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/>
      <p:bldP spid="15" grpId="0"/>
      <p:bldP spid="17" grpId="0" animBg="1"/>
      <p:bldP spid="18" grpId="0" animBg="1"/>
      <p:bldP spid="20" grpId="0" animBg="1"/>
      <p:bldP spid="20" grpId="1" animBg="1"/>
      <p:bldP spid="5" grpId="0" animBg="1"/>
      <p:bldP spid="5" grpId="1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22">
                <a:extLst>
                  <a:ext uri="{FF2B5EF4-FFF2-40B4-BE49-F238E27FC236}">
                    <a16:creationId xmlns:a16="http://schemas.microsoft.com/office/drawing/2014/main" id="{0CCE64C0-12E5-0C65-4498-F341C3B9EC97}"/>
                  </a:ext>
                </a:extLst>
              </p:cNvPr>
              <p:cNvSpPr/>
              <p:nvPr/>
            </p:nvSpPr>
            <p:spPr>
              <a:xfrm>
                <a:off x="1307286" y="3834119"/>
                <a:ext cx="2852448" cy="61677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" name="矩形 22">
                <a:extLst>
                  <a:ext uri="{FF2B5EF4-FFF2-40B4-BE49-F238E27FC236}">
                    <a16:creationId xmlns:a16="http://schemas.microsoft.com/office/drawing/2014/main" id="{0CCE64C0-12E5-0C65-4498-F341C3B9E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286" y="3834119"/>
                <a:ext cx="2852448" cy="616772"/>
              </a:xfrm>
              <a:prstGeom prst="rect">
                <a:avLst/>
              </a:prstGeom>
              <a:blipFill>
                <a:blip r:embed="rId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6">
                <a:extLst>
                  <a:ext uri="{FF2B5EF4-FFF2-40B4-BE49-F238E27FC236}">
                    <a16:creationId xmlns:a16="http://schemas.microsoft.com/office/drawing/2014/main" id="{DAEE3A91-9427-A958-1C9F-81B0A765A161}"/>
                  </a:ext>
                </a:extLst>
              </p:cNvPr>
              <p:cNvSpPr/>
              <p:nvPr/>
            </p:nvSpPr>
            <p:spPr>
              <a:xfrm>
                <a:off x="4426148" y="456838"/>
                <a:ext cx="1643077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16">
                <a:extLst>
                  <a:ext uri="{FF2B5EF4-FFF2-40B4-BE49-F238E27FC236}">
                    <a16:creationId xmlns:a16="http://schemas.microsoft.com/office/drawing/2014/main" id="{DAEE3A91-9427-A958-1C9F-81B0A765A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148" y="456838"/>
                <a:ext cx="1643077" cy="391261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6">
                <a:extLst>
                  <a:ext uri="{FF2B5EF4-FFF2-40B4-BE49-F238E27FC236}">
                    <a16:creationId xmlns:a16="http://schemas.microsoft.com/office/drawing/2014/main" id="{857E9510-3FE6-B85E-CB93-014A8DC33888}"/>
                  </a:ext>
                </a:extLst>
              </p:cNvPr>
              <p:cNvSpPr/>
              <p:nvPr/>
            </p:nvSpPr>
            <p:spPr>
              <a:xfrm>
                <a:off x="6263096" y="470674"/>
                <a:ext cx="1643077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16">
                <a:extLst>
                  <a:ext uri="{FF2B5EF4-FFF2-40B4-BE49-F238E27FC236}">
                    <a16:creationId xmlns:a16="http://schemas.microsoft.com/office/drawing/2014/main" id="{857E9510-3FE6-B85E-CB93-014A8DC33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096" y="470674"/>
                <a:ext cx="1643077" cy="391261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2">
                <a:extLst>
                  <a:ext uri="{FF2B5EF4-FFF2-40B4-BE49-F238E27FC236}">
                    <a16:creationId xmlns:a16="http://schemas.microsoft.com/office/drawing/2014/main" id="{1B2EAE6F-9F2B-C9B6-50E4-A61DD1128D75}"/>
                  </a:ext>
                </a:extLst>
              </p:cNvPr>
              <p:cNvSpPr/>
              <p:nvPr/>
            </p:nvSpPr>
            <p:spPr>
              <a:xfrm>
                <a:off x="1305685" y="4642910"/>
                <a:ext cx="5853269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矩形 22">
                <a:extLst>
                  <a:ext uri="{FF2B5EF4-FFF2-40B4-BE49-F238E27FC236}">
                    <a16:creationId xmlns:a16="http://schemas.microsoft.com/office/drawing/2014/main" id="{1B2EAE6F-9F2B-C9B6-50E4-A61DD1128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685" y="4642910"/>
                <a:ext cx="5853269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E76D9049-0F93-9CDC-48E0-AB973C07BD0E}"/>
                  </a:ext>
                </a:extLst>
              </p:cNvPr>
              <p:cNvSpPr/>
              <p:nvPr/>
            </p:nvSpPr>
            <p:spPr>
              <a:xfrm>
                <a:off x="4426148" y="960119"/>
                <a:ext cx="4552464" cy="4277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E76D9049-0F93-9CDC-48E0-AB973C07B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148" y="960119"/>
                <a:ext cx="4552464" cy="427746"/>
              </a:xfrm>
              <a:prstGeom prst="rect">
                <a:avLst/>
              </a:prstGeom>
              <a:blipFill>
                <a:blip r:embed="rId6"/>
                <a:stretch>
                  <a:fillRect l="-278" t="-82857" r="-3889" b="-14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2">
                <a:extLst>
                  <a:ext uri="{FF2B5EF4-FFF2-40B4-BE49-F238E27FC236}">
                    <a16:creationId xmlns:a16="http://schemas.microsoft.com/office/drawing/2014/main" id="{25B72835-A64D-141E-C979-491B6FEB8A71}"/>
                  </a:ext>
                </a:extLst>
              </p:cNvPr>
              <p:cNvSpPr/>
              <p:nvPr/>
            </p:nvSpPr>
            <p:spPr>
              <a:xfrm>
                <a:off x="4426148" y="1481877"/>
                <a:ext cx="4552464" cy="4277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12">
                <a:extLst>
                  <a:ext uri="{FF2B5EF4-FFF2-40B4-BE49-F238E27FC236}">
                    <a16:creationId xmlns:a16="http://schemas.microsoft.com/office/drawing/2014/main" id="{25B72835-A64D-141E-C979-491B6FEB8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148" y="1481877"/>
                <a:ext cx="4552464" cy="427746"/>
              </a:xfrm>
              <a:prstGeom prst="rect">
                <a:avLst/>
              </a:prstGeom>
              <a:blipFill>
                <a:blip r:embed="rId7"/>
                <a:stretch>
                  <a:fillRect l="-278" t="-82857" r="-3889" b="-14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48944A7-8CD6-E155-D67A-C78A299C02FA}"/>
              </a:ext>
            </a:extLst>
          </p:cNvPr>
          <p:cNvSpPr txBox="1"/>
          <p:nvPr/>
        </p:nvSpPr>
        <p:spPr bwMode="auto">
          <a:xfrm>
            <a:off x="1238408" y="1941096"/>
            <a:ext cx="1394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練習：計算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2">
                <a:extLst>
                  <a:ext uri="{FF2B5EF4-FFF2-40B4-BE49-F238E27FC236}">
                    <a16:creationId xmlns:a16="http://schemas.microsoft.com/office/drawing/2014/main" id="{D3DE14C6-8C44-A613-C2C8-7148C5A42056}"/>
                  </a:ext>
                </a:extLst>
              </p:cNvPr>
              <p:cNvSpPr/>
              <p:nvPr/>
            </p:nvSpPr>
            <p:spPr>
              <a:xfrm>
                <a:off x="1261801" y="2388472"/>
                <a:ext cx="1454885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矩形 22">
                <a:extLst>
                  <a:ext uri="{FF2B5EF4-FFF2-40B4-BE49-F238E27FC236}">
                    <a16:creationId xmlns:a16="http://schemas.microsoft.com/office/drawing/2014/main" id="{D3DE14C6-8C44-A613-C2C8-7148C5A42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01" y="2388472"/>
                <a:ext cx="14548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95E40A9C-E9CB-61B1-E15B-B00488BBB3C3}"/>
                  </a:ext>
                </a:extLst>
              </p:cNvPr>
              <p:cNvSpPr/>
              <p:nvPr/>
            </p:nvSpPr>
            <p:spPr>
              <a:xfrm>
                <a:off x="3813630" y="5372237"/>
                <a:ext cx="1602170" cy="38151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95E40A9C-E9CB-61B1-E15B-B00488BBB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630" y="5372237"/>
                <a:ext cx="1602170" cy="381515"/>
              </a:xfrm>
              <a:prstGeom prst="rect">
                <a:avLst/>
              </a:prstGeom>
              <a:blipFill>
                <a:blip r:embed="rId9"/>
                <a:stretch>
                  <a:fillRect t="-103125" b="-15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5E3CF73-C8FA-8EF4-5FC9-5D92374707FC}"/>
              </a:ext>
            </a:extLst>
          </p:cNvPr>
          <p:cNvSpPr txBox="1"/>
          <p:nvPr/>
        </p:nvSpPr>
        <p:spPr bwMode="auto">
          <a:xfrm>
            <a:off x="1173452" y="336846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可以計算期望值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771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22">
                <a:extLst>
                  <a:ext uri="{FF2B5EF4-FFF2-40B4-BE49-F238E27FC236}">
                    <a16:creationId xmlns:a16="http://schemas.microsoft.com/office/drawing/2014/main" id="{D3068B06-C5D5-82F8-203C-BCF6F9D482D8}"/>
                  </a:ext>
                </a:extLst>
              </p:cNvPr>
              <p:cNvSpPr/>
              <p:nvPr/>
            </p:nvSpPr>
            <p:spPr>
              <a:xfrm>
                <a:off x="889386" y="1038175"/>
                <a:ext cx="1639680" cy="5741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" name="矩形 22">
                <a:extLst>
                  <a:ext uri="{FF2B5EF4-FFF2-40B4-BE49-F238E27FC236}">
                    <a16:creationId xmlns:a16="http://schemas.microsoft.com/office/drawing/2014/main" id="{D3068B06-C5D5-82F8-203C-BCF6F9D48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6" y="1038175"/>
                <a:ext cx="1639680" cy="5741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070A2704-E914-FDA9-402E-9EACCC0E4595}"/>
                  </a:ext>
                </a:extLst>
              </p:cNvPr>
              <p:cNvSpPr/>
              <p:nvPr/>
            </p:nvSpPr>
            <p:spPr>
              <a:xfrm>
                <a:off x="889386" y="2136604"/>
                <a:ext cx="6319038" cy="61363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070A2704-E914-FDA9-402E-9EACCC0E4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6" y="2136604"/>
                <a:ext cx="6319038" cy="613630"/>
              </a:xfrm>
              <a:prstGeom prst="rect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B78BF9B8-6CA9-4241-33FE-47727D70F6E3}"/>
                  </a:ext>
                </a:extLst>
              </p:cNvPr>
              <p:cNvSpPr/>
              <p:nvPr/>
            </p:nvSpPr>
            <p:spPr>
              <a:xfrm>
                <a:off x="595946" y="3014251"/>
                <a:ext cx="5734839" cy="9106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B78BF9B8-6CA9-4241-33FE-47727D70F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46" y="3014251"/>
                <a:ext cx="5734839" cy="910699"/>
              </a:xfrm>
              <a:prstGeom prst="rect">
                <a:avLst/>
              </a:prstGeom>
              <a:blipFill>
                <a:blip r:embed="rId4"/>
                <a:stretch>
                  <a:fillRect l="-12389" t="-158904" r="-19027" b="-24246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A5D934-48C8-0BCA-6ED0-649312D12CEF}"/>
              </a:ext>
            </a:extLst>
          </p:cNvPr>
          <p:cNvCxnSpPr/>
          <p:nvPr/>
        </p:nvCxnSpPr>
        <p:spPr>
          <a:xfrm flipV="1">
            <a:off x="3530692" y="2100937"/>
            <a:ext cx="299197" cy="6109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1C597D-C42A-E26D-1E80-E0EE7CAC1E06}"/>
              </a:ext>
            </a:extLst>
          </p:cNvPr>
          <p:cNvCxnSpPr/>
          <p:nvPr/>
        </p:nvCxnSpPr>
        <p:spPr>
          <a:xfrm flipV="1">
            <a:off x="4417778" y="2100937"/>
            <a:ext cx="299197" cy="6109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8A8C48A7-4FEC-F8A7-3859-15AE795802CA}"/>
                  </a:ext>
                </a:extLst>
              </p:cNvPr>
              <p:cNvSpPr/>
              <p:nvPr/>
            </p:nvSpPr>
            <p:spPr>
              <a:xfrm>
                <a:off x="595946" y="4084002"/>
                <a:ext cx="5869492" cy="9106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8A8C48A7-4FEC-F8A7-3859-15AE79580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46" y="4084002"/>
                <a:ext cx="5869492" cy="910699"/>
              </a:xfrm>
              <a:prstGeom prst="rect">
                <a:avLst/>
              </a:prstGeom>
              <a:blipFill>
                <a:blip r:embed="rId5"/>
                <a:stretch>
                  <a:fillRect l="-12095" t="-158904" r="-18359" b="-24246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22">
                <a:extLst>
                  <a:ext uri="{FF2B5EF4-FFF2-40B4-BE49-F238E27FC236}">
                    <a16:creationId xmlns:a16="http://schemas.microsoft.com/office/drawing/2014/main" id="{38257E66-66BD-93A7-DD01-C3527D2BB6CD}"/>
                  </a:ext>
                </a:extLst>
              </p:cNvPr>
              <p:cNvSpPr/>
              <p:nvPr/>
            </p:nvSpPr>
            <p:spPr>
              <a:xfrm>
                <a:off x="889386" y="5714068"/>
                <a:ext cx="5979779" cy="64902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矩形 22">
                <a:extLst>
                  <a:ext uri="{FF2B5EF4-FFF2-40B4-BE49-F238E27FC236}">
                    <a16:creationId xmlns:a16="http://schemas.microsoft.com/office/drawing/2014/main" id="{38257E66-66BD-93A7-DD01-C3527D2BB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6" y="5714068"/>
                <a:ext cx="5979779" cy="649024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A7CD2-0DF9-3CAC-56EE-22AC93E72A04}"/>
              </a:ext>
            </a:extLst>
          </p:cNvPr>
          <p:cNvCxnSpPr/>
          <p:nvPr/>
        </p:nvCxnSpPr>
        <p:spPr>
          <a:xfrm flipV="1">
            <a:off x="5304864" y="2100937"/>
            <a:ext cx="299197" cy="6109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1430FEC1-1B37-79BB-18F9-E2246D450455}"/>
                  </a:ext>
                </a:extLst>
              </p:cNvPr>
              <p:cNvSpPr/>
              <p:nvPr/>
            </p:nvSpPr>
            <p:spPr>
              <a:xfrm>
                <a:off x="4355976" y="146676"/>
                <a:ext cx="4552464" cy="4277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1430FEC1-1B37-79BB-18F9-E2246D450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46676"/>
                <a:ext cx="4552464" cy="427746"/>
              </a:xfrm>
              <a:prstGeom prst="rect">
                <a:avLst/>
              </a:prstGeom>
              <a:blipFill>
                <a:blip r:embed="rId7"/>
                <a:stretch>
                  <a:fillRect l="-279" t="-82857" r="-3900" b="-14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2">
                <a:extLst>
                  <a:ext uri="{FF2B5EF4-FFF2-40B4-BE49-F238E27FC236}">
                    <a16:creationId xmlns:a16="http://schemas.microsoft.com/office/drawing/2014/main" id="{CB95CAC4-2153-950A-DF7F-CCDB8A4B9884}"/>
                  </a:ext>
                </a:extLst>
              </p:cNvPr>
              <p:cNvSpPr/>
              <p:nvPr/>
            </p:nvSpPr>
            <p:spPr>
              <a:xfrm>
                <a:off x="4355976" y="668434"/>
                <a:ext cx="4552464" cy="4277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12">
                <a:extLst>
                  <a:ext uri="{FF2B5EF4-FFF2-40B4-BE49-F238E27FC236}">
                    <a16:creationId xmlns:a16="http://schemas.microsoft.com/office/drawing/2014/main" id="{CB95CAC4-2153-950A-DF7F-CCDB8A4B9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668434"/>
                <a:ext cx="4552464" cy="427746"/>
              </a:xfrm>
              <a:prstGeom prst="rect">
                <a:avLst/>
              </a:prstGeom>
              <a:blipFill>
                <a:blip r:embed="rId8"/>
                <a:stretch>
                  <a:fillRect l="-279" t="-82857" r="-3900" b="-14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22">
                <a:extLst>
                  <a:ext uri="{FF2B5EF4-FFF2-40B4-BE49-F238E27FC236}">
                    <a16:creationId xmlns:a16="http://schemas.microsoft.com/office/drawing/2014/main" id="{DD46A9F6-481C-95E4-9D6C-15B49D2D76F5}"/>
                  </a:ext>
                </a:extLst>
              </p:cNvPr>
              <p:cNvSpPr/>
              <p:nvPr/>
            </p:nvSpPr>
            <p:spPr>
              <a:xfrm>
                <a:off x="4355976" y="1190192"/>
                <a:ext cx="2852448" cy="61677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矩形 22">
                <a:extLst>
                  <a:ext uri="{FF2B5EF4-FFF2-40B4-BE49-F238E27FC236}">
                    <a16:creationId xmlns:a16="http://schemas.microsoft.com/office/drawing/2014/main" id="{DD46A9F6-481C-95E4-9D6C-15B49D2D7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90192"/>
                <a:ext cx="2852448" cy="616772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A8019508-D9E2-C336-4002-9014894D21A5}"/>
                  </a:ext>
                </a:extLst>
              </p:cNvPr>
              <p:cNvSpPr/>
              <p:nvPr/>
            </p:nvSpPr>
            <p:spPr>
              <a:xfrm>
                <a:off x="6646520" y="4117049"/>
                <a:ext cx="2322624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A8019508-D9E2-C336-4002-9014894D2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520" y="4117049"/>
                <a:ext cx="2322624" cy="796628"/>
              </a:xfrm>
              <a:prstGeom prst="rect">
                <a:avLst/>
              </a:prstGeom>
              <a:blipFill>
                <a:blip r:embed="rId10"/>
                <a:stretch>
                  <a:fillRect l="-30978" t="-196825" r="-46739" b="-28254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1">
                <a:extLst>
                  <a:ext uri="{FF2B5EF4-FFF2-40B4-BE49-F238E27FC236}">
                    <a16:creationId xmlns:a16="http://schemas.microsoft.com/office/drawing/2014/main" id="{A8E113C3-C902-AE31-B1C0-B16192311A00}"/>
                  </a:ext>
                </a:extLst>
              </p:cNvPr>
              <p:cNvSpPr/>
              <p:nvPr/>
            </p:nvSpPr>
            <p:spPr>
              <a:xfrm>
                <a:off x="6632208" y="3064822"/>
                <a:ext cx="2261125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矩形 11">
                <a:extLst>
                  <a:ext uri="{FF2B5EF4-FFF2-40B4-BE49-F238E27FC236}">
                    <a16:creationId xmlns:a16="http://schemas.microsoft.com/office/drawing/2014/main" id="{A8E113C3-C902-AE31-B1C0-B16192311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208" y="3064822"/>
                <a:ext cx="2261125" cy="796628"/>
              </a:xfrm>
              <a:prstGeom prst="rect">
                <a:avLst/>
              </a:prstGeom>
              <a:blipFill>
                <a:blip r:embed="rId11"/>
                <a:stretch>
                  <a:fillRect l="-32961" t="-196825" r="-49721" b="-28412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07EF351-A35A-11E9-00B4-DF765CAA7D5E}"/>
              </a:ext>
            </a:extLst>
          </p:cNvPr>
          <p:cNvSpPr txBox="1"/>
          <p:nvPr/>
        </p:nvSpPr>
        <p:spPr bwMode="auto">
          <a:xfrm>
            <a:off x="889386" y="633176"/>
            <a:ext cx="1394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練習：計算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8EE2B4-D978-CCA7-30B7-20A46AEEF777}"/>
                  </a:ext>
                </a:extLst>
              </p:cNvPr>
              <p:cNvSpPr txBox="1"/>
              <p:nvPr/>
            </p:nvSpPr>
            <p:spPr bwMode="auto">
              <a:xfrm>
                <a:off x="775100" y="359661"/>
                <a:ext cx="6366246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有兩個本徵態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算子的作用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如下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8EE2B4-D978-CCA7-30B7-20A46AEEF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100" y="359661"/>
                <a:ext cx="6366246" cy="483466"/>
              </a:xfrm>
              <a:prstGeom prst="rect">
                <a:avLst/>
              </a:prstGeom>
              <a:blipFill>
                <a:blip r:embed="rId2"/>
                <a:stretch>
                  <a:fillRect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021EC55D-2389-6EC6-6AFF-CBDF448159D3}"/>
                  </a:ext>
                </a:extLst>
              </p:cNvPr>
              <p:cNvSpPr/>
              <p:nvPr/>
            </p:nvSpPr>
            <p:spPr>
              <a:xfrm>
                <a:off x="809164" y="1002734"/>
                <a:ext cx="1518108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021EC55D-2389-6EC6-6AFF-CBDF44815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64" y="1002734"/>
                <a:ext cx="1518108" cy="796628"/>
              </a:xfrm>
              <a:prstGeom prst="rect">
                <a:avLst/>
              </a:prstGeom>
              <a:blipFill>
                <a:blip r:embed="rId3"/>
                <a:stretch>
                  <a:fillRect l="-47107" t="-192188" r="-43802" b="-27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2D084489-2C58-CF96-ABCF-7F5577034354}"/>
                  </a:ext>
                </a:extLst>
              </p:cNvPr>
              <p:cNvSpPr/>
              <p:nvPr/>
            </p:nvSpPr>
            <p:spPr>
              <a:xfrm>
                <a:off x="4090093" y="1878188"/>
                <a:ext cx="1729704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2D084489-2C58-CF96-ABCF-7F5577034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093" y="1878188"/>
                <a:ext cx="1729704" cy="796628"/>
              </a:xfrm>
              <a:prstGeom prst="rect">
                <a:avLst/>
              </a:prstGeom>
              <a:blipFill>
                <a:blip r:embed="rId4"/>
                <a:stretch>
                  <a:fillRect l="-42336" t="-192188" r="-38686" b="-27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D:\Downloads\Data\Serway\VII\Media\Images\chapter30\3028.jpg">
            <a:extLst>
              <a:ext uri="{FF2B5EF4-FFF2-40B4-BE49-F238E27FC236}">
                <a16:creationId xmlns:a16="http://schemas.microsoft.com/office/drawing/2014/main" id="{220C9C37-4344-7470-597F-21BF60277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42" y="106415"/>
            <a:ext cx="827724" cy="89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FC332C3D-852D-333D-3041-763B4CAC3349}"/>
                  </a:ext>
                </a:extLst>
              </p:cNvPr>
              <p:cNvSpPr/>
              <p:nvPr/>
            </p:nvSpPr>
            <p:spPr>
              <a:xfrm>
                <a:off x="4090093" y="1020465"/>
                <a:ext cx="2322624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FC332C3D-852D-333D-3041-763B4CAC3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093" y="1020465"/>
                <a:ext cx="2322624" cy="796628"/>
              </a:xfrm>
              <a:prstGeom prst="rect">
                <a:avLst/>
              </a:prstGeom>
              <a:blipFill>
                <a:blip r:embed="rId6"/>
                <a:stretch>
                  <a:fillRect l="-31148" t="-193750" r="-47541" b="-27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118A2B0D-B9FF-7853-6197-7F1AF60027D5}"/>
                  </a:ext>
                </a:extLst>
              </p:cNvPr>
              <p:cNvSpPr/>
              <p:nvPr/>
            </p:nvSpPr>
            <p:spPr>
              <a:xfrm>
                <a:off x="809164" y="1869079"/>
                <a:ext cx="2261125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118A2B0D-B9FF-7853-6197-7F1AF6002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64" y="1869079"/>
                <a:ext cx="2261125" cy="796628"/>
              </a:xfrm>
              <a:prstGeom prst="rect">
                <a:avLst/>
              </a:prstGeom>
              <a:blipFill>
                <a:blip r:embed="rId7"/>
                <a:stretch>
                  <a:fillRect l="-32961" t="-196825" r="-50279" b="-28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0DD2362-8534-0936-F3D2-8E01AFFA9F41}"/>
              </a:ext>
            </a:extLst>
          </p:cNvPr>
          <p:cNvSpPr txBox="1"/>
          <p:nvPr/>
        </p:nvSpPr>
        <p:spPr bwMode="auto">
          <a:xfrm>
            <a:off x="687163" y="3193113"/>
            <a:ext cx="7642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若以兩個基底行向量代表此兩個本徵態，算子應該可以視為矩陣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B287FA6-D6C9-B3DF-5E55-7270B7984BDD}"/>
                  </a:ext>
                </a:extLst>
              </p:cNvPr>
              <p:cNvSpPr/>
              <p:nvPr/>
            </p:nvSpPr>
            <p:spPr>
              <a:xfrm>
                <a:off x="1914923" y="3625536"/>
                <a:ext cx="1451166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B287FA6-D6C9-B3DF-5E55-7270B7984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23" y="3625536"/>
                <a:ext cx="1451166" cy="796628"/>
              </a:xfrm>
              <a:prstGeom prst="rect">
                <a:avLst/>
              </a:prstGeom>
              <a:blipFill>
                <a:blip r:embed="rId8"/>
                <a:stretch>
                  <a:fillRect l="-69565" t="-196825" r="-31304" b="-28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009A6F7A-C544-3EA4-4F6D-0D55C38619E9}"/>
                  </a:ext>
                </a:extLst>
              </p:cNvPr>
              <p:cNvSpPr/>
              <p:nvPr/>
            </p:nvSpPr>
            <p:spPr>
              <a:xfrm>
                <a:off x="3584265" y="3625536"/>
                <a:ext cx="1662763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009A6F7A-C544-3EA4-4F6D-0D55C3861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65" y="3625536"/>
                <a:ext cx="1662763" cy="796628"/>
              </a:xfrm>
              <a:prstGeom prst="rect">
                <a:avLst/>
              </a:prstGeom>
              <a:blipFill>
                <a:blip r:embed="rId9"/>
                <a:stretch>
                  <a:fillRect l="-60606" t="-196825" r="-27273" b="-28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1">
                <a:extLst>
                  <a:ext uri="{FF2B5EF4-FFF2-40B4-BE49-F238E27FC236}">
                    <a16:creationId xmlns:a16="http://schemas.microsoft.com/office/drawing/2014/main" id="{99AA48B7-BF63-342C-B9E3-E8B327F72FB4}"/>
                  </a:ext>
                </a:extLst>
              </p:cNvPr>
              <p:cNvSpPr/>
              <p:nvPr/>
            </p:nvSpPr>
            <p:spPr>
              <a:xfrm>
                <a:off x="1914923" y="4535514"/>
                <a:ext cx="1693349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矩形 11">
                <a:extLst>
                  <a:ext uri="{FF2B5EF4-FFF2-40B4-BE49-F238E27FC236}">
                    <a16:creationId xmlns:a16="http://schemas.microsoft.com/office/drawing/2014/main" id="{99AA48B7-BF63-342C-B9E3-E8B327F72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23" y="4535514"/>
                <a:ext cx="1693349" cy="554254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8A4FBAAF-FA22-7C61-2424-BD0E32184B3C}"/>
                  </a:ext>
                </a:extLst>
              </p:cNvPr>
              <p:cNvSpPr/>
              <p:nvPr/>
            </p:nvSpPr>
            <p:spPr>
              <a:xfrm>
                <a:off x="3772029" y="4535514"/>
                <a:ext cx="1959832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8A4FBAAF-FA22-7C61-2424-BD0E32184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29" y="4535514"/>
                <a:ext cx="1959832" cy="554254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F86543FB-6E00-0456-2AC6-943D31C087A9}"/>
                  </a:ext>
                </a:extLst>
              </p:cNvPr>
              <p:cNvSpPr/>
              <p:nvPr/>
            </p:nvSpPr>
            <p:spPr>
              <a:xfrm>
                <a:off x="6157596" y="4535514"/>
                <a:ext cx="2360903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F86543FB-6E00-0456-2AC6-943D31C08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596" y="4535514"/>
                <a:ext cx="2360903" cy="554254"/>
              </a:xfrm>
              <a:prstGeom prst="rect">
                <a:avLst/>
              </a:prstGeom>
              <a:blipFill>
                <a:blip r:embed="rId1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11">
                <a:extLst>
                  <a:ext uri="{FF2B5EF4-FFF2-40B4-BE49-F238E27FC236}">
                    <a16:creationId xmlns:a16="http://schemas.microsoft.com/office/drawing/2014/main" id="{5394D2AB-B41C-77F1-FA51-D643409E1A0F}"/>
                  </a:ext>
                </a:extLst>
              </p:cNvPr>
              <p:cNvSpPr/>
              <p:nvPr/>
            </p:nvSpPr>
            <p:spPr>
              <a:xfrm>
                <a:off x="1897517" y="5474073"/>
                <a:ext cx="1693348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矩形 11">
                <a:extLst>
                  <a:ext uri="{FF2B5EF4-FFF2-40B4-BE49-F238E27FC236}">
                    <a16:creationId xmlns:a16="http://schemas.microsoft.com/office/drawing/2014/main" id="{5394D2AB-B41C-77F1-FA51-D643409E1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517" y="5474073"/>
                <a:ext cx="1693348" cy="554254"/>
              </a:xfrm>
              <a:prstGeom prst="rect">
                <a:avLst/>
              </a:prstGeom>
              <a:blipFill>
                <a:blip r:embed="rId1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11">
                <a:extLst>
                  <a:ext uri="{FF2B5EF4-FFF2-40B4-BE49-F238E27FC236}">
                    <a16:creationId xmlns:a16="http://schemas.microsoft.com/office/drawing/2014/main" id="{DD822E20-89F9-264D-A75A-D70EC53EDB0B}"/>
                  </a:ext>
                </a:extLst>
              </p:cNvPr>
              <p:cNvSpPr/>
              <p:nvPr/>
            </p:nvSpPr>
            <p:spPr>
              <a:xfrm>
                <a:off x="3796693" y="5493965"/>
                <a:ext cx="2360903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矩形 11">
                <a:extLst>
                  <a:ext uri="{FF2B5EF4-FFF2-40B4-BE49-F238E27FC236}">
                    <a16:creationId xmlns:a16="http://schemas.microsoft.com/office/drawing/2014/main" id="{DD822E20-89F9-264D-A75A-D70EC53ED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693" y="5493965"/>
                <a:ext cx="2360903" cy="554254"/>
              </a:xfrm>
              <a:prstGeom prst="rect">
                <a:avLst/>
              </a:prstGeom>
              <a:blipFill>
                <a:blip r:embed="rId1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11">
                <a:extLst>
                  <a:ext uri="{FF2B5EF4-FFF2-40B4-BE49-F238E27FC236}">
                    <a16:creationId xmlns:a16="http://schemas.microsoft.com/office/drawing/2014/main" id="{3334C111-2F0F-1907-550F-EC7EA93C9B91}"/>
                  </a:ext>
                </a:extLst>
              </p:cNvPr>
              <p:cNvSpPr/>
              <p:nvPr/>
            </p:nvSpPr>
            <p:spPr>
              <a:xfrm>
                <a:off x="6488530" y="5493965"/>
                <a:ext cx="1959832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矩形 11">
                <a:extLst>
                  <a:ext uri="{FF2B5EF4-FFF2-40B4-BE49-F238E27FC236}">
                    <a16:creationId xmlns:a16="http://schemas.microsoft.com/office/drawing/2014/main" id="{3334C111-2F0F-1907-550F-EC7EA93C9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530" y="5493965"/>
                <a:ext cx="1959832" cy="554254"/>
              </a:xfrm>
              <a:prstGeom prst="rect">
                <a:avLst/>
              </a:prstGeom>
              <a:blipFill>
                <a:blip r:embed="rId1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441C522-9AD8-58BE-3F38-6A33E922F135}"/>
              </a:ext>
            </a:extLst>
          </p:cNvPr>
          <p:cNvSpPr txBox="1"/>
          <p:nvPr/>
        </p:nvSpPr>
        <p:spPr bwMode="auto">
          <a:xfrm>
            <a:off x="817636" y="6146573"/>
            <a:ext cx="532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算子在這裡其實就是矩陣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pic>
        <p:nvPicPr>
          <p:cNvPr id="25" name="Picture 2" descr="Surprised Emoji [Free Download IOS Emojis] | Emoji Island">
            <a:extLst>
              <a:ext uri="{FF2B5EF4-FFF2-40B4-BE49-F238E27FC236}">
                <a16:creationId xmlns:a16="http://schemas.microsoft.com/office/drawing/2014/main" id="{B9893C9A-D00C-3698-B249-81919B62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99" y="6103718"/>
            <a:ext cx="525072" cy="5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1C808C-57BD-0034-DD71-29877F04C82F}"/>
              </a:ext>
            </a:extLst>
          </p:cNvPr>
          <p:cNvSpPr txBox="1"/>
          <p:nvPr/>
        </p:nvSpPr>
        <p:spPr bwMode="auto">
          <a:xfrm>
            <a:off x="782116" y="5074278"/>
            <a:ext cx="8009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角動量算子運作於ket得到一ket，可看成矩陣乘上行向量，得到一個行向量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03B05-F1AF-82DB-CA1C-7B57652B3090}"/>
                  </a:ext>
                </a:extLst>
              </p:cNvPr>
              <p:cNvSpPr txBox="1"/>
              <p:nvPr/>
            </p:nvSpPr>
            <p:spPr bwMode="auto">
              <a:xfrm>
                <a:off x="4989423" y="186189"/>
                <a:ext cx="1862144" cy="79662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03B05-F1AF-82DB-CA1C-7B57652B3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9423" y="186189"/>
                <a:ext cx="1862144" cy="796628"/>
              </a:xfrm>
              <a:prstGeom prst="rect">
                <a:avLst/>
              </a:prstGeom>
              <a:blipFill>
                <a:blip r:embed="rId17"/>
                <a:stretch>
                  <a:fillRect l="-48649" t="-192188" r="-54054" b="-278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388A80A7-6C23-77F2-AB8B-421777DBAEBC}"/>
              </a:ext>
            </a:extLst>
          </p:cNvPr>
          <p:cNvSpPr txBox="1"/>
          <p:nvPr/>
        </p:nvSpPr>
        <p:spPr bwMode="auto">
          <a:xfrm>
            <a:off x="687163" y="2818783"/>
            <a:ext cx="8349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取為基底</a:t>
            </a:r>
            <a:r>
              <a:rPr lang="en-US" dirty="0"/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算子的作用將基底變換為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另一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基底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或零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。這是二維空間的線性變換。</a:t>
            </a:r>
          </a:p>
        </p:txBody>
      </p:sp>
    </p:spTree>
    <p:extLst>
      <p:ext uri="{BB962C8B-B14F-4D97-AF65-F5344CB8AC3E}">
        <p14:creationId xmlns:p14="http://schemas.microsoft.com/office/powerpoint/2010/main" val="32087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/>
      <p:bldP spid="12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/>
      <p:bldP spid="19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021EC55D-2389-6EC6-6AFF-CBDF448159D3}"/>
                  </a:ext>
                </a:extLst>
              </p:cNvPr>
              <p:cNvSpPr/>
              <p:nvPr/>
            </p:nvSpPr>
            <p:spPr>
              <a:xfrm>
                <a:off x="895769" y="992936"/>
                <a:ext cx="1518108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021EC55D-2389-6EC6-6AFF-CBDF44815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69" y="992936"/>
                <a:ext cx="1518108" cy="796628"/>
              </a:xfrm>
              <a:prstGeom prst="rect">
                <a:avLst/>
              </a:prstGeom>
              <a:blipFill>
                <a:blip r:embed="rId2"/>
                <a:stretch>
                  <a:fillRect l="-47107" t="-193750" r="-43802" b="-27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2D084489-2C58-CF96-ABCF-7F5577034354}"/>
                  </a:ext>
                </a:extLst>
              </p:cNvPr>
              <p:cNvSpPr/>
              <p:nvPr/>
            </p:nvSpPr>
            <p:spPr>
              <a:xfrm>
                <a:off x="921222" y="3768376"/>
                <a:ext cx="1729704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2D084489-2C58-CF96-ABCF-7F5577034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22" y="3768376"/>
                <a:ext cx="1729704" cy="796628"/>
              </a:xfrm>
              <a:prstGeom prst="rect">
                <a:avLst/>
              </a:prstGeom>
              <a:blipFill>
                <a:blip r:embed="rId3"/>
                <a:stretch>
                  <a:fillRect l="-41606" t="-192188" r="-39416" b="-27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FC332C3D-852D-333D-3041-763B4CAC3349}"/>
                  </a:ext>
                </a:extLst>
              </p:cNvPr>
              <p:cNvSpPr/>
              <p:nvPr/>
            </p:nvSpPr>
            <p:spPr>
              <a:xfrm>
                <a:off x="887895" y="1912467"/>
                <a:ext cx="2322624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FC332C3D-852D-333D-3041-763B4CAC3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95" y="1912467"/>
                <a:ext cx="2322624" cy="796628"/>
              </a:xfrm>
              <a:prstGeom prst="rect">
                <a:avLst/>
              </a:prstGeom>
              <a:blipFill>
                <a:blip r:embed="rId4"/>
                <a:stretch>
                  <a:fillRect l="-31694" t="-193750" r="-47541" b="-27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118A2B0D-B9FF-7853-6197-7F1AF60027D5}"/>
                  </a:ext>
                </a:extLst>
              </p:cNvPr>
              <p:cNvSpPr/>
              <p:nvPr/>
            </p:nvSpPr>
            <p:spPr>
              <a:xfrm>
                <a:off x="895769" y="2853502"/>
                <a:ext cx="2261125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118A2B0D-B9FF-7853-6197-7F1AF6002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69" y="2853502"/>
                <a:ext cx="2261125" cy="796628"/>
              </a:xfrm>
              <a:prstGeom prst="rect">
                <a:avLst/>
              </a:prstGeom>
              <a:blipFill>
                <a:blip r:embed="rId5"/>
                <a:stretch>
                  <a:fillRect l="-32961" t="-192188" r="-49721" b="-27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8A4FBAAF-FA22-7C61-2424-BD0E32184B3C}"/>
                  </a:ext>
                </a:extLst>
              </p:cNvPr>
              <p:cNvSpPr/>
              <p:nvPr/>
            </p:nvSpPr>
            <p:spPr>
              <a:xfrm>
                <a:off x="5819351" y="1085841"/>
                <a:ext cx="1959832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8A4FBAAF-FA22-7C61-2424-BD0E32184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351" y="1085841"/>
                <a:ext cx="1959832" cy="554254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F86543FB-6E00-0456-2AC6-943D31C087A9}"/>
                  </a:ext>
                </a:extLst>
              </p:cNvPr>
              <p:cNvSpPr/>
              <p:nvPr/>
            </p:nvSpPr>
            <p:spPr>
              <a:xfrm>
                <a:off x="5796136" y="2033654"/>
                <a:ext cx="2360903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F86543FB-6E00-0456-2AC6-943D31C08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033654"/>
                <a:ext cx="2360903" cy="554254"/>
              </a:xfrm>
              <a:prstGeom prst="rect">
                <a:avLst/>
              </a:prstGeom>
              <a:blipFill>
                <a:blip r:embed="rId7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AB9149E-DD70-8B2F-A487-D74FDC56B45A}"/>
              </a:ext>
            </a:extLst>
          </p:cNvPr>
          <p:cNvSpPr txBox="1"/>
          <p:nvPr/>
        </p:nvSpPr>
        <p:spPr bwMode="auto">
          <a:xfrm>
            <a:off x="921222" y="4667632"/>
            <a:ext cx="7539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量子算子operator對狀態state的運算operation，就可以以矩陣乘法來理解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11">
                <a:extLst>
                  <a:ext uri="{FF2B5EF4-FFF2-40B4-BE49-F238E27FC236}">
                    <a16:creationId xmlns:a16="http://schemas.microsoft.com/office/drawing/2014/main" id="{DD822E20-89F9-264D-A75A-D70EC53EDB0B}"/>
                  </a:ext>
                </a:extLst>
              </p:cNvPr>
              <p:cNvSpPr/>
              <p:nvPr/>
            </p:nvSpPr>
            <p:spPr>
              <a:xfrm>
                <a:off x="5796136" y="2874746"/>
                <a:ext cx="2360903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矩形 11">
                <a:extLst>
                  <a:ext uri="{FF2B5EF4-FFF2-40B4-BE49-F238E27FC236}">
                    <a16:creationId xmlns:a16="http://schemas.microsoft.com/office/drawing/2014/main" id="{DD822E20-89F9-264D-A75A-D70EC53ED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874746"/>
                <a:ext cx="2360903" cy="554254"/>
              </a:xfrm>
              <a:prstGeom prst="rect">
                <a:avLst/>
              </a:prstGeom>
              <a:blipFill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11">
                <a:extLst>
                  <a:ext uri="{FF2B5EF4-FFF2-40B4-BE49-F238E27FC236}">
                    <a16:creationId xmlns:a16="http://schemas.microsoft.com/office/drawing/2014/main" id="{3334C111-2F0F-1907-550F-EC7EA93C9B91}"/>
                  </a:ext>
                </a:extLst>
              </p:cNvPr>
              <p:cNvSpPr/>
              <p:nvPr/>
            </p:nvSpPr>
            <p:spPr>
              <a:xfrm>
                <a:off x="5788973" y="3845518"/>
                <a:ext cx="1959832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矩形 11">
                <a:extLst>
                  <a:ext uri="{FF2B5EF4-FFF2-40B4-BE49-F238E27FC236}">
                    <a16:creationId xmlns:a16="http://schemas.microsoft.com/office/drawing/2014/main" id="{3334C111-2F0F-1907-550F-EC7EA93C9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973" y="3845518"/>
                <a:ext cx="1959832" cy="554254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 descr="Surprised Emoji [Free Download IOS Emojis] | Emoji Island">
            <a:extLst>
              <a:ext uri="{FF2B5EF4-FFF2-40B4-BE49-F238E27FC236}">
                <a16:creationId xmlns:a16="http://schemas.microsoft.com/office/drawing/2014/main" id="{B9893C9A-D00C-3698-B249-81919B62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96313"/>
            <a:ext cx="1105002" cy="11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AFF36900-F76C-B641-4C43-D3FF4DA2EEB0}"/>
              </a:ext>
            </a:extLst>
          </p:cNvPr>
          <p:cNvSpPr/>
          <p:nvPr/>
        </p:nvSpPr>
        <p:spPr>
          <a:xfrm>
            <a:off x="4165449" y="2538496"/>
            <a:ext cx="694583" cy="38629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3868E-7DB1-D4CB-37FC-A391B3E9DB9C}"/>
              </a:ext>
            </a:extLst>
          </p:cNvPr>
          <p:cNvSpPr txBox="1"/>
          <p:nvPr/>
        </p:nvSpPr>
        <p:spPr bwMode="auto">
          <a:xfrm>
            <a:off x="887895" y="5047942"/>
            <a:ext cx="8009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角動量算子運作於ket得到一ket，可看成矩陣乘上行向量，得到一個行向量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4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1">
                <a:extLst>
                  <a:ext uri="{FF2B5EF4-FFF2-40B4-BE49-F238E27FC236}">
                    <a16:creationId xmlns:a16="http://schemas.microsoft.com/office/drawing/2014/main" id="{0666C2CB-A435-FEA9-0623-BE26696313DD}"/>
                  </a:ext>
                </a:extLst>
              </p:cNvPr>
              <p:cNvSpPr/>
              <p:nvPr/>
            </p:nvSpPr>
            <p:spPr>
              <a:xfrm>
                <a:off x="1261720" y="260934"/>
                <a:ext cx="2832827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1">
                <a:extLst>
                  <a:ext uri="{FF2B5EF4-FFF2-40B4-BE49-F238E27FC236}">
                    <a16:creationId xmlns:a16="http://schemas.microsoft.com/office/drawing/2014/main" id="{0666C2CB-A435-FEA9-0623-BE2669631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720" y="260934"/>
                <a:ext cx="2832827" cy="554254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4CC90975-9718-9B1C-561E-92D872D60DD6}"/>
                  </a:ext>
                </a:extLst>
              </p:cNvPr>
              <p:cNvSpPr/>
              <p:nvPr/>
            </p:nvSpPr>
            <p:spPr>
              <a:xfrm>
                <a:off x="4574088" y="257068"/>
                <a:ext cx="2832827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4CC90975-9718-9B1C-561E-92D872D60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88" y="257068"/>
                <a:ext cx="2832827" cy="554254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113811BE-F9AB-46A6-6349-7934B3DBDF6C}"/>
                  </a:ext>
                </a:extLst>
              </p:cNvPr>
              <p:cNvSpPr/>
              <p:nvPr/>
            </p:nvSpPr>
            <p:spPr>
              <a:xfrm>
                <a:off x="1241987" y="1199537"/>
                <a:ext cx="2762103" cy="616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113811BE-F9AB-46A6-6349-7934B3DBD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987" y="1199537"/>
                <a:ext cx="2762103" cy="616451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38A5554B-4CC6-2D1E-216B-0A27BD6080AB}"/>
                  </a:ext>
                </a:extLst>
              </p:cNvPr>
              <p:cNvSpPr/>
              <p:nvPr/>
            </p:nvSpPr>
            <p:spPr>
              <a:xfrm>
                <a:off x="4554355" y="1199537"/>
                <a:ext cx="2979021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38A5554B-4CC6-2D1E-216B-0A27BD608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355" y="1199537"/>
                <a:ext cx="2979021" cy="618246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57DE0B13-86C1-976E-9B9E-19823B511D5A}"/>
              </a:ext>
            </a:extLst>
          </p:cNvPr>
          <p:cNvSpPr/>
          <p:nvPr/>
        </p:nvSpPr>
        <p:spPr>
          <a:xfrm>
            <a:off x="4737837" y="769531"/>
            <a:ext cx="288031" cy="44913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0">
                <a:extLst>
                  <a:ext uri="{FF2B5EF4-FFF2-40B4-BE49-F238E27FC236}">
                    <a16:creationId xmlns:a16="http://schemas.microsoft.com/office/drawing/2014/main" id="{431BAAA3-7F41-6C75-0655-1456BEFDA0D0}"/>
                  </a:ext>
                </a:extLst>
              </p:cNvPr>
              <p:cNvSpPr/>
              <p:nvPr/>
            </p:nvSpPr>
            <p:spPr>
              <a:xfrm>
                <a:off x="1257601" y="2140720"/>
                <a:ext cx="1756831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矩形 10">
                <a:extLst>
                  <a:ext uri="{FF2B5EF4-FFF2-40B4-BE49-F238E27FC236}">
                    <a16:creationId xmlns:a16="http://schemas.microsoft.com/office/drawing/2014/main" id="{431BAAA3-7F41-6C75-0655-1456BEFDA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1" y="2140720"/>
                <a:ext cx="1756831" cy="411010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8CC0D47A-648F-0498-57F4-F80F0594159E}"/>
                  </a:ext>
                </a:extLst>
              </p:cNvPr>
              <p:cNvSpPr/>
              <p:nvPr/>
            </p:nvSpPr>
            <p:spPr>
              <a:xfrm>
                <a:off x="1275158" y="2654450"/>
                <a:ext cx="5316184" cy="67884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8CC0D47A-648F-0498-57F4-F80F05941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58" y="2654450"/>
                <a:ext cx="5316184" cy="67884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FF3B7120-652B-605A-05AF-058D1238DAE5}"/>
                  </a:ext>
                </a:extLst>
              </p:cNvPr>
              <p:cNvSpPr/>
              <p:nvPr/>
            </p:nvSpPr>
            <p:spPr>
              <a:xfrm>
                <a:off x="1292772" y="3433558"/>
                <a:ext cx="5585623" cy="67884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FF3B7120-652B-605A-05AF-058D1238D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72" y="3433558"/>
                <a:ext cx="5585623" cy="678840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id="{954D593C-3892-216D-51D0-21AE2112AB64}"/>
                  </a:ext>
                </a:extLst>
              </p:cNvPr>
              <p:cNvSpPr/>
              <p:nvPr/>
            </p:nvSpPr>
            <p:spPr>
              <a:xfrm>
                <a:off x="1285343" y="4494798"/>
                <a:ext cx="1832193" cy="616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id="{954D593C-3892-216D-51D0-21AE2112A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3" y="4494798"/>
                <a:ext cx="1832193" cy="616451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6400EB8F-14B9-8244-0206-2C644EECAB52}"/>
                  </a:ext>
                </a:extLst>
              </p:cNvPr>
              <p:cNvSpPr/>
              <p:nvPr/>
            </p:nvSpPr>
            <p:spPr>
              <a:xfrm>
                <a:off x="3295947" y="4418250"/>
                <a:ext cx="1451166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6400EB8F-14B9-8244-0206-2C644EECA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47" y="4418250"/>
                <a:ext cx="1451166" cy="796628"/>
              </a:xfrm>
              <a:prstGeom prst="rect">
                <a:avLst/>
              </a:prstGeom>
              <a:blipFill>
                <a:blip r:embed="rId10"/>
                <a:stretch>
                  <a:fillRect l="-69565" t="-196825" r="-31304" b="-28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96EA496-286C-8A4A-DE20-B64DA8F21AF8}"/>
                  </a:ext>
                </a:extLst>
              </p:cNvPr>
              <p:cNvSpPr/>
              <p:nvPr/>
            </p:nvSpPr>
            <p:spPr>
              <a:xfrm>
                <a:off x="4813735" y="4405491"/>
                <a:ext cx="1662763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96EA496-286C-8A4A-DE20-B64DA8F21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735" y="4405491"/>
                <a:ext cx="1662763" cy="796628"/>
              </a:xfrm>
              <a:prstGeom prst="rect">
                <a:avLst/>
              </a:prstGeom>
              <a:blipFill>
                <a:blip r:embed="rId11"/>
                <a:stretch>
                  <a:fillRect l="-61069" t="-196825" r="-27481" b="-28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57BBAB-8BFF-F19C-06D1-6DD614EA3FCC}"/>
                  </a:ext>
                </a:extLst>
              </p:cNvPr>
              <p:cNvSpPr txBox="1"/>
              <p:nvPr/>
            </p:nvSpPr>
            <p:spPr bwMode="auto">
              <a:xfrm>
                <a:off x="6591342" y="4566806"/>
                <a:ext cx="18948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本徵態。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57BBAB-8BFF-F19C-06D1-6DD614EA3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1342" y="4566806"/>
                <a:ext cx="1894801" cy="369332"/>
              </a:xfrm>
              <a:prstGeom prst="rect">
                <a:avLst/>
              </a:prstGeom>
              <a:blipFill>
                <a:blip r:embed="rId12"/>
                <a:stretch>
                  <a:fillRect l="-198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0">
                <a:extLst>
                  <a:ext uri="{FF2B5EF4-FFF2-40B4-BE49-F238E27FC236}">
                    <a16:creationId xmlns:a16="http://schemas.microsoft.com/office/drawing/2014/main" id="{A2271FF5-800D-0A59-B872-5EB7CB998588}"/>
                  </a:ext>
                </a:extLst>
              </p:cNvPr>
              <p:cNvSpPr/>
              <p:nvPr/>
            </p:nvSpPr>
            <p:spPr>
              <a:xfrm>
                <a:off x="1292772" y="5257795"/>
                <a:ext cx="3520963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矩形 10">
                <a:extLst>
                  <a:ext uri="{FF2B5EF4-FFF2-40B4-BE49-F238E27FC236}">
                    <a16:creationId xmlns:a16="http://schemas.microsoft.com/office/drawing/2014/main" id="{A2271FF5-800D-0A59-B872-5EB7CB998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72" y="5257795"/>
                <a:ext cx="3520963" cy="616451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0">
                <a:extLst>
                  <a:ext uri="{FF2B5EF4-FFF2-40B4-BE49-F238E27FC236}">
                    <a16:creationId xmlns:a16="http://schemas.microsoft.com/office/drawing/2014/main" id="{FCB2947A-E110-A841-FC47-2BD3BD3D0A88}"/>
                  </a:ext>
                </a:extLst>
              </p:cNvPr>
              <p:cNvSpPr/>
              <p:nvPr/>
            </p:nvSpPr>
            <p:spPr>
              <a:xfrm>
                <a:off x="4932040" y="5301208"/>
                <a:ext cx="3088915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矩形 10">
                <a:extLst>
                  <a:ext uri="{FF2B5EF4-FFF2-40B4-BE49-F238E27FC236}">
                    <a16:creationId xmlns:a16="http://schemas.microsoft.com/office/drawing/2014/main" id="{FCB2947A-E110-A841-FC47-2BD3BD3D0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301208"/>
                <a:ext cx="3088915" cy="616451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1115FF-2E6C-718C-568E-BB500C1CCA86}"/>
                  </a:ext>
                </a:extLst>
              </p:cNvPr>
              <p:cNvSpPr txBox="1"/>
              <p:nvPr/>
            </p:nvSpPr>
            <p:spPr bwMode="auto">
              <a:xfrm>
                <a:off x="1292772" y="5917163"/>
                <a:ext cx="75277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驗證完全正確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！所以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取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特定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的本徵態為基底，算子可以視為矩陣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1115FF-2E6C-718C-568E-BB500C1C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2772" y="5917163"/>
                <a:ext cx="7527700" cy="369332"/>
              </a:xfrm>
              <a:prstGeom prst="rect">
                <a:avLst/>
              </a:prstGeom>
              <a:blipFill>
                <a:blip r:embed="rId15"/>
                <a:stretch>
                  <a:fillRect l="-673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2564FD-512F-5B3D-4A8B-E4B5FD393AAC}"/>
                  </a:ext>
                </a:extLst>
              </p:cNvPr>
              <p:cNvSpPr txBox="1"/>
              <p:nvPr/>
            </p:nvSpPr>
            <p:spPr bwMode="auto">
              <a:xfrm>
                <a:off x="1226870" y="807866"/>
                <a:ext cx="4572000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也自然可以以矩陣代表！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2564FD-512F-5B3D-4A8B-E4B5FD393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6870" y="807866"/>
                <a:ext cx="4572000" cy="391261"/>
              </a:xfrm>
              <a:prstGeom prst="rect">
                <a:avLst/>
              </a:prstGeom>
              <a:blipFill>
                <a:blip r:embed="rId16"/>
                <a:stretch>
                  <a:fillRect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4A8353-9D9A-9869-CBFD-C12DBE6F7A4D}"/>
                  </a:ext>
                </a:extLst>
              </p:cNvPr>
              <p:cNvSpPr txBox="1"/>
              <p:nvPr/>
            </p:nvSpPr>
            <p:spPr bwMode="auto">
              <a:xfrm>
                <a:off x="3117535" y="2168128"/>
                <a:ext cx="50805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根據此對易關係，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也必須可以以矩陣代表！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4A8353-9D9A-9869-CBFD-C12DBE6F7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7535" y="2168128"/>
                <a:ext cx="5080575" cy="369332"/>
              </a:xfrm>
              <a:prstGeom prst="rect">
                <a:avLst/>
              </a:prstGeom>
              <a:blipFill>
                <a:blip r:embed="rId17"/>
                <a:stretch>
                  <a:fillRect l="-99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E892F95-C488-54C0-2B65-5EE54D7B5FCF}"/>
              </a:ext>
            </a:extLst>
          </p:cNvPr>
          <p:cNvSpPr txBox="1"/>
          <p:nvPr/>
        </p:nvSpPr>
        <p:spPr bwMode="auto">
          <a:xfrm>
            <a:off x="1292772" y="6314803"/>
            <a:ext cx="7455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量子算子operator對狀態state的運算，似乎可以完全以矩陣乘法來理解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7547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37ADD-25CC-20FE-4B81-A69FB173CD29}"/>
              </a:ext>
            </a:extLst>
          </p:cNvPr>
          <p:cNvSpPr txBox="1"/>
          <p:nvPr/>
        </p:nvSpPr>
        <p:spPr bwMode="auto">
          <a:xfrm>
            <a:off x="1210917" y="963080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我們可以用矩陣來算期望值！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F7AD9C27-DC26-F808-6120-5881AB15ECA4}"/>
                  </a:ext>
                </a:extLst>
              </p:cNvPr>
              <p:cNvSpPr/>
              <p:nvPr/>
            </p:nvSpPr>
            <p:spPr>
              <a:xfrm>
                <a:off x="1259632" y="1422068"/>
                <a:ext cx="1639680" cy="5741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F7AD9C27-DC26-F808-6120-5881AB15E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422068"/>
                <a:ext cx="1639680" cy="5741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22">
                <a:extLst>
                  <a:ext uri="{FF2B5EF4-FFF2-40B4-BE49-F238E27FC236}">
                    <a16:creationId xmlns:a16="http://schemas.microsoft.com/office/drawing/2014/main" id="{8D4C7AFC-71D2-7BA9-6C67-7614D5A21988}"/>
                  </a:ext>
                </a:extLst>
              </p:cNvPr>
              <p:cNvSpPr/>
              <p:nvPr/>
            </p:nvSpPr>
            <p:spPr>
              <a:xfrm>
                <a:off x="1259632" y="3611285"/>
                <a:ext cx="5237459" cy="67884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矩形 22">
                <a:extLst>
                  <a:ext uri="{FF2B5EF4-FFF2-40B4-BE49-F238E27FC236}">
                    <a16:creationId xmlns:a16="http://schemas.microsoft.com/office/drawing/2014/main" id="{8D4C7AFC-71D2-7BA9-6C67-7614D5A21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11285"/>
                <a:ext cx="5237459" cy="678840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666403D-9C89-4F83-7973-D58051FDB200}"/>
              </a:ext>
            </a:extLst>
          </p:cNvPr>
          <p:cNvSpPr txBox="1"/>
          <p:nvPr/>
        </p:nvSpPr>
        <p:spPr bwMode="auto">
          <a:xfrm>
            <a:off x="1259632" y="2132856"/>
            <a:ext cx="761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角動量算子運作於ket得到一ket，就是矩陣乘上行向量，得到一個行向量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B0E32-F748-B759-DC2C-95049D51D979}"/>
              </a:ext>
            </a:extLst>
          </p:cNvPr>
          <p:cNvSpPr txBox="1"/>
          <p:nvPr/>
        </p:nvSpPr>
        <p:spPr bwMode="auto">
          <a:xfrm>
            <a:off x="1259632" y="2537964"/>
            <a:ext cx="761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一個ket與bra的內積，行向量transpose轉置的列向量，乘上行向量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3A188-59F0-B342-5A6D-281D461F4DE1}"/>
              </a:ext>
            </a:extLst>
          </p:cNvPr>
          <p:cNvSpPr txBox="1"/>
          <p:nvPr/>
        </p:nvSpPr>
        <p:spPr bwMode="auto">
          <a:xfrm>
            <a:off x="1259632" y="2996952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這是線性代數內積的標準寫法。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22">
                <a:extLst>
                  <a:ext uri="{FF2B5EF4-FFF2-40B4-BE49-F238E27FC236}">
                    <a16:creationId xmlns:a16="http://schemas.microsoft.com/office/drawing/2014/main" id="{3A26FABF-E0BB-A492-CC2A-91C11C6B22B6}"/>
                  </a:ext>
                </a:extLst>
              </p:cNvPr>
              <p:cNvSpPr/>
              <p:nvPr/>
            </p:nvSpPr>
            <p:spPr>
              <a:xfrm>
                <a:off x="1263700" y="4522381"/>
                <a:ext cx="3455048" cy="67884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矩形 22">
                <a:extLst>
                  <a:ext uri="{FF2B5EF4-FFF2-40B4-BE49-F238E27FC236}">
                    <a16:creationId xmlns:a16="http://schemas.microsoft.com/office/drawing/2014/main" id="{3A26FABF-E0BB-A492-CC2A-91C11C6B2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700" y="4522381"/>
                <a:ext cx="3455048" cy="678840"/>
              </a:xfrm>
              <a:prstGeom prst="rect">
                <a:avLst/>
              </a:prstGeom>
              <a:blipFill>
                <a:blip r:embed="rId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B2761AB-3898-8F6C-32DE-C08EDA242888}"/>
              </a:ext>
            </a:extLst>
          </p:cNvPr>
          <p:cNvSpPr txBox="1"/>
          <p:nvPr/>
        </p:nvSpPr>
        <p:spPr bwMode="auto">
          <a:xfrm>
            <a:off x="4883325" y="4653136"/>
            <a:ext cx="3145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這與之前的結果完全吻合。</a:t>
            </a:r>
          </a:p>
        </p:txBody>
      </p:sp>
    </p:spTree>
    <p:extLst>
      <p:ext uri="{BB962C8B-B14F-4D97-AF65-F5344CB8AC3E}">
        <p14:creationId xmlns:p14="http://schemas.microsoft.com/office/powerpoint/2010/main" val="3867440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1">
                <a:extLst>
                  <a:ext uri="{FF2B5EF4-FFF2-40B4-BE49-F238E27FC236}">
                    <a16:creationId xmlns:a16="http://schemas.microsoft.com/office/drawing/2014/main" id="{3FE71C6A-8093-7120-7504-693E711BA78B}"/>
                  </a:ext>
                </a:extLst>
              </p:cNvPr>
              <p:cNvSpPr/>
              <p:nvPr/>
            </p:nvSpPr>
            <p:spPr>
              <a:xfrm>
                <a:off x="1067623" y="591274"/>
                <a:ext cx="1675394" cy="616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1">
                <a:extLst>
                  <a:ext uri="{FF2B5EF4-FFF2-40B4-BE49-F238E27FC236}">
                    <a16:creationId xmlns:a16="http://schemas.microsoft.com/office/drawing/2014/main" id="{3FE71C6A-8093-7120-7504-693E711BA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23" y="591274"/>
                <a:ext cx="1675394" cy="616451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81E2A742-E1A0-B264-352C-F8F73AEA4E6D}"/>
                  </a:ext>
                </a:extLst>
              </p:cNvPr>
              <p:cNvSpPr/>
              <p:nvPr/>
            </p:nvSpPr>
            <p:spPr>
              <a:xfrm>
                <a:off x="3090951" y="562989"/>
                <a:ext cx="1808957" cy="616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81E2A742-E1A0-B264-352C-F8F73AEA4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51" y="562989"/>
                <a:ext cx="1808957" cy="616451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0">
                <a:extLst>
                  <a:ext uri="{FF2B5EF4-FFF2-40B4-BE49-F238E27FC236}">
                    <a16:creationId xmlns:a16="http://schemas.microsoft.com/office/drawing/2014/main" id="{6123B332-46B8-DD03-50A1-C06FE4EA449C}"/>
                  </a:ext>
                </a:extLst>
              </p:cNvPr>
              <p:cNvSpPr/>
              <p:nvPr/>
            </p:nvSpPr>
            <p:spPr>
              <a:xfrm>
                <a:off x="5276353" y="548548"/>
                <a:ext cx="1832193" cy="616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矩形 10">
                <a:extLst>
                  <a:ext uri="{FF2B5EF4-FFF2-40B4-BE49-F238E27FC236}">
                    <a16:creationId xmlns:a16="http://schemas.microsoft.com/office/drawing/2014/main" id="{6123B332-46B8-DD03-50A1-C06FE4EA4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353" y="548548"/>
                <a:ext cx="1832193" cy="616451"/>
              </a:xfrm>
              <a:prstGeom prst="rect">
                <a:avLst/>
              </a:prstGeom>
              <a:blipFill>
                <a:blip r:embed="rId4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F9F95A-6888-F9F3-5978-43516003184B}"/>
                  </a:ext>
                </a:extLst>
              </p:cNvPr>
              <p:cNvSpPr txBox="1"/>
              <p:nvPr/>
            </p:nvSpPr>
            <p:spPr bwMode="auto">
              <a:xfrm>
                <a:off x="1018293" y="1286901"/>
                <a:ext cx="7680898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這三個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×2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矩陣滿足角動量的對易關係！可以代表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的態的角動量。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F9F95A-6888-F9F3-5978-435160031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293" y="1286901"/>
                <a:ext cx="7680898" cy="483466"/>
              </a:xfrm>
              <a:prstGeom prst="rect">
                <a:avLst/>
              </a:prstGeom>
              <a:blipFill>
                <a:blip r:embed="rId5"/>
                <a:stretch>
                  <a:fillRect l="-661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804A70-79CC-5315-24D7-4FB7BED9E95E}"/>
                  </a:ext>
                </a:extLst>
              </p:cNvPr>
              <p:cNvSpPr txBox="1"/>
              <p:nvPr/>
            </p:nvSpPr>
            <p:spPr bwMode="auto">
              <a:xfrm>
                <a:off x="1051839" y="2338650"/>
                <a:ext cx="62249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同樣的辦法可以推廣到任意的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804A70-79CC-5315-24D7-4FB7BED9E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839" y="2338650"/>
                <a:ext cx="6224954" cy="369332"/>
              </a:xfrm>
              <a:prstGeom prst="rect">
                <a:avLst/>
              </a:prstGeom>
              <a:blipFill>
                <a:blip r:embed="rId6"/>
                <a:stretch>
                  <a:fillRect l="-1018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EB3850-F57D-DAE3-84D6-4E5E0A402A01}"/>
                  </a:ext>
                </a:extLst>
              </p:cNvPr>
              <p:cNvSpPr txBox="1"/>
              <p:nvPr/>
            </p:nvSpPr>
            <p:spPr bwMode="auto">
              <a:xfrm>
                <a:off x="1051839" y="2739057"/>
                <a:ext cx="70170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可以找到三個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矩陣滿足角動量的對易關係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EB3850-F57D-DAE3-84D6-4E5E0A40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839" y="2739057"/>
                <a:ext cx="7017042" cy="369332"/>
              </a:xfrm>
              <a:prstGeom prst="rect">
                <a:avLst/>
              </a:prstGeom>
              <a:blipFill>
                <a:blip r:embed="rId7"/>
                <a:stretch>
                  <a:fillRect l="-90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94658C-FF6A-3CCE-9C1B-AEA30E5BF210}"/>
                  </a:ext>
                </a:extLst>
              </p:cNvPr>
              <p:cNvSpPr txBox="1"/>
              <p:nvPr/>
            </p:nvSpPr>
            <p:spPr bwMode="auto">
              <a:xfrm>
                <a:off x="1067623" y="3150522"/>
                <a:ext cx="70170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chemeClr val="tx1"/>
                    </a:solidFill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的空間裡面，角動量的討論，可以不需要用到原來的微分算子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94658C-FF6A-3CCE-9C1B-AEA30E5BF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7623" y="3150522"/>
                <a:ext cx="7017042" cy="369332"/>
              </a:xfrm>
              <a:prstGeom prst="rect">
                <a:avLst/>
              </a:prstGeom>
              <a:blipFill>
                <a:blip r:embed="rId8"/>
                <a:stretch>
                  <a:fillRect l="-723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A357D7-5F75-F067-6296-6A009E3FBE9D}"/>
                  </a:ext>
                </a:extLst>
              </p:cNvPr>
              <p:cNvSpPr txBox="1"/>
              <p:nvPr/>
            </p:nvSpPr>
            <p:spPr bwMode="auto">
              <a:xfrm>
                <a:off x="1051839" y="3749612"/>
                <a:ext cx="4208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這在整數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的情況，是一個方便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A357D7-5F75-F067-6296-6A009E3FB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839" y="3749612"/>
                <a:ext cx="4208730" cy="369332"/>
              </a:xfrm>
              <a:prstGeom prst="rect">
                <a:avLst/>
              </a:prstGeom>
              <a:blipFill>
                <a:blip r:embed="rId9"/>
                <a:stretch>
                  <a:fillRect l="-150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9A08FC-DC1D-7EEF-4AB6-AFB9BC9902B9}"/>
                  </a:ext>
                </a:extLst>
              </p:cNvPr>
              <p:cNvSpPr txBox="1"/>
              <p:nvPr/>
            </p:nvSpPr>
            <p:spPr bwMode="auto">
              <a:xfrm>
                <a:off x="1051839" y="4176690"/>
                <a:ext cx="76138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但在半整數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的情況，卻是必要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9A08FC-DC1D-7EEF-4AB6-AFB9BC990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839" y="4176690"/>
                <a:ext cx="7613806" cy="369332"/>
              </a:xfrm>
              <a:prstGeom prst="rect">
                <a:avLst/>
              </a:prstGeom>
              <a:blipFill>
                <a:blip r:embed="rId10"/>
                <a:stretch>
                  <a:fillRect l="-833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3">
                <a:extLst>
                  <a:ext uri="{FF2B5EF4-FFF2-40B4-BE49-F238E27FC236}">
                    <a16:creationId xmlns:a16="http://schemas.microsoft.com/office/drawing/2014/main" id="{7D1AA31D-8256-91E8-6D55-03CBA6E20534}"/>
                  </a:ext>
                </a:extLst>
              </p:cNvPr>
              <p:cNvSpPr/>
              <p:nvPr/>
            </p:nvSpPr>
            <p:spPr>
              <a:xfrm>
                <a:off x="1106879" y="5071461"/>
                <a:ext cx="3810058" cy="666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1" name="矩形 3">
                <a:extLst>
                  <a:ext uri="{FF2B5EF4-FFF2-40B4-BE49-F238E27FC236}">
                    <a16:creationId xmlns:a16="http://schemas.microsoft.com/office/drawing/2014/main" id="{7D1AA31D-8256-91E8-6D55-03CBA6E20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79" y="5071461"/>
                <a:ext cx="3810058" cy="666336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02F436-567A-CF9C-B86E-8DB513D7C83E}"/>
                  </a:ext>
                </a:extLst>
              </p:cNvPr>
              <p:cNvSpPr txBox="1"/>
              <p:nvPr/>
            </p:nvSpPr>
            <p:spPr bwMode="auto">
              <a:xfrm>
                <a:off x="1051839" y="5809637"/>
                <a:ext cx="44306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可以證明</a:t>
                </a:r>
                <a:r>
                  <a:rPr lang="en-US" altLang="zh-TW" sz="1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只能是整數，不能是半整數。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02F436-567A-CF9C-B86E-8DB513D7C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839" y="5809637"/>
                <a:ext cx="4430632" cy="369332"/>
              </a:xfrm>
              <a:prstGeom prst="rect">
                <a:avLst/>
              </a:prstGeom>
              <a:blipFill>
                <a:blip r:embed="rId12"/>
                <a:stretch>
                  <a:fillRect l="-143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6B35CFD-550B-28F6-6D56-8F007FA43BA8}"/>
              </a:ext>
            </a:extLst>
          </p:cNvPr>
          <p:cNvSpPr txBox="1"/>
          <p:nvPr/>
        </p:nvSpPr>
        <p:spPr bwMode="auto">
          <a:xfrm>
            <a:off x="1067623" y="4630289"/>
            <a:ext cx="3810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對於軌道角動量：</a:t>
            </a:r>
          </a:p>
        </p:txBody>
      </p:sp>
    </p:spTree>
    <p:extLst>
      <p:ext uri="{BB962C8B-B14F-4D97-AF65-F5344CB8AC3E}">
        <p14:creationId xmlns:p14="http://schemas.microsoft.com/office/powerpoint/2010/main" val="5584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文字方塊 1"/>
          <p:cNvSpPr txBox="1">
            <a:spLocks noChangeArrowheads="1"/>
          </p:cNvSpPr>
          <p:nvPr/>
        </p:nvSpPr>
        <p:spPr bwMode="auto">
          <a:xfrm>
            <a:off x="1763694" y="2513433"/>
            <a:ext cx="6638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兩個物理量能否同時精確測量，真的就由它們是否對易決定！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63694" y="1312805"/>
            <a:ext cx="4909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動量與位置就不能同時精準測量！</a:t>
            </a:r>
          </a:p>
        </p:txBody>
      </p:sp>
      <p:sp>
        <p:nvSpPr>
          <p:cNvPr id="89092" name="Text Box 14"/>
          <p:cNvSpPr txBox="1">
            <a:spLocks noChangeArrowheads="1"/>
          </p:cNvSpPr>
          <p:nvPr/>
        </p:nvSpPr>
        <p:spPr bwMode="auto">
          <a:xfrm>
            <a:off x="1056458" y="4364978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這兩物理量不能同時</a:t>
            </a: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精準測量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。</a:t>
            </a:r>
          </a:p>
        </p:txBody>
      </p:sp>
      <p:sp>
        <p:nvSpPr>
          <p:cNvPr id="7" name="上-下雙向箭號 6"/>
          <p:cNvSpPr/>
          <p:nvPr/>
        </p:nvSpPr>
        <p:spPr>
          <a:xfrm>
            <a:off x="2199458" y="3436291"/>
            <a:ext cx="285750" cy="8572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9095" name="Text Box 14"/>
          <p:cNvSpPr txBox="1">
            <a:spLocks noChangeArrowheads="1"/>
          </p:cNvSpPr>
          <p:nvPr/>
        </p:nvSpPr>
        <p:spPr bwMode="auto">
          <a:xfrm>
            <a:off x="5088708" y="4364978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這兩物理量能同時</a:t>
            </a: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精準測量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。</a:t>
            </a:r>
          </a:p>
        </p:txBody>
      </p:sp>
      <p:sp>
        <p:nvSpPr>
          <p:cNvPr id="10" name="上-下雙向箭號 9"/>
          <p:cNvSpPr/>
          <p:nvPr/>
        </p:nvSpPr>
        <p:spPr>
          <a:xfrm>
            <a:off x="5471421" y="3446565"/>
            <a:ext cx="323875" cy="8572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1056458" y="4813135"/>
            <a:ext cx="36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它們</a:t>
            </a:r>
            <a:r>
              <a:rPr lang="zh-TW" altLang="en-US" dirty="0"/>
              <a:t>沒</a:t>
            </a:r>
            <a:r>
              <a:rPr lang="zh-TW" altLang="en-US" sz="1800" dirty="0"/>
              <a:t>有共同的</a:t>
            </a:r>
            <a:r>
              <a:rPr lang="zh-TW" altLang="en-US" dirty="0"/>
              <a:t>本徵態。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 bwMode="auto">
          <a:xfrm>
            <a:off x="5082760" y="4813135"/>
            <a:ext cx="36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它</a:t>
            </a:r>
            <a:r>
              <a:rPr lang="zh-TW" altLang="en-US" sz="1800" dirty="0"/>
              <a:t>們有共同的</a:t>
            </a:r>
            <a:r>
              <a:rPr lang="zh-TW" altLang="en-US" dirty="0"/>
              <a:t>本徵態！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78BEB79-FFC5-F9C1-0728-66412C8B2EDD}"/>
                  </a:ext>
                </a:extLst>
              </p:cNvPr>
              <p:cNvSpPr txBox="1"/>
              <p:nvPr/>
            </p:nvSpPr>
            <p:spPr bwMode="auto">
              <a:xfrm>
                <a:off x="1875426" y="891106"/>
                <a:ext cx="133512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78BEB79-FFC5-F9C1-0728-66412C8B2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426" y="891106"/>
                <a:ext cx="1335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86618061-3403-1A61-E3CA-9D996818AC8B}"/>
                  </a:ext>
                </a:extLst>
              </p:cNvPr>
              <p:cNvSpPr txBox="1"/>
              <p:nvPr/>
            </p:nvSpPr>
            <p:spPr bwMode="auto">
              <a:xfrm>
                <a:off x="1875426" y="2934120"/>
                <a:ext cx="1230840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86618061-3403-1A61-E3CA-9D996818A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426" y="2934120"/>
                <a:ext cx="1230840" cy="404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">
                <a:extLst>
                  <a:ext uri="{FF2B5EF4-FFF2-40B4-BE49-F238E27FC236}">
                    <a16:creationId xmlns:a16="http://schemas.microsoft.com/office/drawing/2014/main" id="{A1B62FC1-7562-3F36-07BF-9721D98AFB65}"/>
                  </a:ext>
                </a:extLst>
              </p:cNvPr>
              <p:cNvSpPr txBox="1"/>
              <p:nvPr/>
            </p:nvSpPr>
            <p:spPr bwMode="auto">
              <a:xfrm>
                <a:off x="5082760" y="2940766"/>
                <a:ext cx="1312675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2">
                <a:extLst>
                  <a:ext uri="{FF2B5EF4-FFF2-40B4-BE49-F238E27FC236}">
                    <a16:creationId xmlns:a16="http://schemas.microsoft.com/office/drawing/2014/main" id="{A1B62FC1-7562-3F36-07BF-9721D98A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2760" y="2940766"/>
                <a:ext cx="1312675" cy="404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EB18336-7DA5-9395-E654-1069C12845DC}"/>
              </a:ext>
            </a:extLst>
          </p:cNvPr>
          <p:cNvSpPr txBox="1"/>
          <p:nvPr/>
        </p:nvSpPr>
        <p:spPr bwMode="auto">
          <a:xfrm>
            <a:off x="1056458" y="450337"/>
            <a:ext cx="5232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兩個物理量是否對易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commute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，關係重大！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">
                <a:extLst>
                  <a:ext uri="{FF2B5EF4-FFF2-40B4-BE49-F238E27FC236}">
                    <a16:creationId xmlns:a16="http://schemas.microsoft.com/office/drawing/2014/main" id="{01542D86-4E69-D0EC-F6C7-769B6F05001F}"/>
                  </a:ext>
                </a:extLst>
              </p:cNvPr>
              <p:cNvSpPr txBox="1"/>
              <p:nvPr/>
            </p:nvSpPr>
            <p:spPr bwMode="auto">
              <a:xfrm>
                <a:off x="3790261" y="5322557"/>
                <a:ext cx="1429811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2">
                <a:extLst>
                  <a:ext uri="{FF2B5EF4-FFF2-40B4-BE49-F238E27FC236}">
                    <a16:creationId xmlns:a16="http://schemas.microsoft.com/office/drawing/2014/main" id="{01542D86-4E69-D0EC-F6C7-769B6F050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0261" y="5322557"/>
                <a:ext cx="1429811" cy="717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4">
            <a:extLst>
              <a:ext uri="{FF2B5EF4-FFF2-40B4-BE49-F238E27FC236}">
                <a16:creationId xmlns:a16="http://schemas.microsoft.com/office/drawing/2014/main" id="{C15C40C5-7859-0BF6-EC8F-E54DC25C9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235" y="5497856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動能與動量可以同時</a:t>
            </a: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精準測量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">
                <a:extLst>
                  <a:ext uri="{FF2B5EF4-FFF2-40B4-BE49-F238E27FC236}">
                    <a16:creationId xmlns:a16="http://schemas.microsoft.com/office/drawing/2014/main" id="{89D3CCD9-125A-2235-29E7-2B26CEA68945}"/>
                  </a:ext>
                </a:extLst>
              </p:cNvPr>
              <p:cNvSpPr txBox="1"/>
              <p:nvPr/>
            </p:nvSpPr>
            <p:spPr bwMode="auto">
              <a:xfrm>
                <a:off x="3804891" y="6142580"/>
                <a:ext cx="125447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2">
                <a:extLst>
                  <a:ext uri="{FF2B5EF4-FFF2-40B4-BE49-F238E27FC236}">
                    <a16:creationId xmlns:a16="http://schemas.microsoft.com/office/drawing/2014/main" id="{89D3CCD9-125A-2235-29E7-2B26CEA68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4891" y="6142580"/>
                <a:ext cx="1254472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0468F337-5BA9-8796-785F-7480531DEE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072" y="6169496"/>
                <a:ext cx="38067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與</a:t>
                </a:r>
                <a14:m>
                  <m:oMath xmlns:m="http://schemas.openxmlformats.org/officeDocument/2006/math">
                    <m:r>
                      <a:rPr kumimoji="0" lang="en-US" altLang="zh-TW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方向動量可以同時</a:t>
                </a:r>
                <a:r>
                  <a:rPr lang="zh-TW" altLang="en-US" sz="1800" dirty="0">
                    <a:solidFill>
                      <a:srgbClr val="000000"/>
                    </a:solidFill>
                    <a:latin typeface="Arial" pitchFamily="34" charset="0"/>
                  </a:rPr>
                  <a:t>精準測量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0468F337-5BA9-8796-785F-7480531DE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6169496"/>
                <a:ext cx="3806775" cy="369332"/>
              </a:xfrm>
              <a:prstGeom prst="rect">
                <a:avLst/>
              </a:prstGeom>
              <a:blipFill>
                <a:blip r:embed="rId7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8">
            <a:extLst>
              <a:ext uri="{FF2B5EF4-FFF2-40B4-BE49-F238E27FC236}">
                <a16:creationId xmlns:a16="http://schemas.microsoft.com/office/drawing/2014/main" id="{1A87204E-DD26-CACA-F91D-6F4F1D0AB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94" y="1733492"/>
            <a:ext cx="4909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測量要得到完全確定結果，要在本徵態！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73EBDCD-D46C-1813-A047-EFC0B74A0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93" y="2115101"/>
            <a:ext cx="4909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000000"/>
                </a:solidFill>
                <a:latin typeface="Arial" pitchFamily="34" charset="0"/>
              </a:rPr>
              <a:t>因此，動量與位置沒有共同的本徵態！</a:t>
            </a:r>
          </a:p>
        </p:txBody>
      </p:sp>
    </p:spTree>
    <p:extLst>
      <p:ext uri="{BB962C8B-B14F-4D97-AF65-F5344CB8AC3E}">
        <p14:creationId xmlns:p14="http://schemas.microsoft.com/office/powerpoint/2010/main" val="36256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" grpId="0"/>
      <p:bldP spid="89092" grpId="0"/>
      <p:bldP spid="7" grpId="0" animBg="1"/>
      <p:bldP spid="89095" grpId="0"/>
      <p:bldP spid="10" grpId="0" animBg="1"/>
      <p:bldP spid="2" grpId="0"/>
      <p:bldP spid="14" grpId="0"/>
      <p:bldP spid="5" grpId="0" animBg="1"/>
      <p:bldP spid="6" grpId="0" animBg="1"/>
      <p:bldP spid="12" grpId="0" animBg="1"/>
      <p:bldP spid="13" grpId="0"/>
      <p:bldP spid="15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id="{EF9EA1BA-DD8C-275F-B5FE-C48E137FC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988" y="4866775"/>
            <a:ext cx="6335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這三個</a:t>
            </a:r>
            <a:r>
              <a:rPr lang="zh-TW" altLang="en-US" sz="1800" dirty="0"/>
              <a:t>態構成一個三維線性空間的基底。</a:t>
            </a:r>
            <a:endParaRPr lang="en-US" altLang="zh-TW" sz="1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9F5ED2A-28F7-0C89-C050-22389D5D5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658" y="4174640"/>
            <a:ext cx="1566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Triplet 3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7">
                <a:extLst>
                  <a:ext uri="{FF2B5EF4-FFF2-40B4-BE49-F238E27FC236}">
                    <a16:creationId xmlns:a16="http://schemas.microsoft.com/office/drawing/2014/main" id="{D33E8371-9EAD-42A5-EB70-BF9B96CC78F9}"/>
                  </a:ext>
                </a:extLst>
              </p:cNvPr>
              <p:cNvSpPr/>
              <p:nvPr/>
            </p:nvSpPr>
            <p:spPr>
              <a:xfrm>
                <a:off x="4093854" y="4142778"/>
                <a:ext cx="751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17">
                <a:extLst>
                  <a:ext uri="{FF2B5EF4-FFF2-40B4-BE49-F238E27FC236}">
                    <a16:creationId xmlns:a16="http://schemas.microsoft.com/office/drawing/2014/main" id="{D33E8371-9EAD-42A5-EB70-BF9B96CC7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854" y="4142778"/>
                <a:ext cx="7514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0FC82-F312-069A-78C2-1A6F7AAD3835}"/>
                  </a:ext>
                </a:extLst>
              </p:cNvPr>
              <p:cNvSpPr txBox="1"/>
              <p:nvPr/>
            </p:nvSpPr>
            <p:spPr bwMode="auto">
              <a:xfrm>
                <a:off x="1298221" y="3718454"/>
                <a:ext cx="1703784" cy="98405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1,1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0FC82-F312-069A-78C2-1A6F7AAD3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8221" y="3718454"/>
                <a:ext cx="1703784" cy="984052"/>
              </a:xfrm>
              <a:prstGeom prst="rect">
                <a:avLst/>
              </a:prstGeom>
              <a:blipFill>
                <a:blip r:embed="rId3"/>
                <a:stretch>
                  <a:fillRect t="-39241" b="-607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AC65D54-BDE0-4714-7D34-7363D805AB08}"/>
                  </a:ext>
                </a:extLst>
              </p:cNvPr>
              <p:cNvSpPr/>
              <p:nvPr/>
            </p:nvSpPr>
            <p:spPr>
              <a:xfrm>
                <a:off x="4521734" y="5337354"/>
                <a:ext cx="4001960" cy="8532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AC65D54-BDE0-4714-7D34-7363D805A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34" y="5337354"/>
                <a:ext cx="4001960" cy="853247"/>
              </a:xfrm>
              <a:prstGeom prst="rect">
                <a:avLst/>
              </a:prstGeom>
              <a:blipFill>
                <a:blip r:embed="rId4"/>
                <a:stretch>
                  <a:fillRect l="-1582" t="-22059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">
            <a:extLst>
              <a:ext uri="{FF2B5EF4-FFF2-40B4-BE49-F238E27FC236}">
                <a16:creationId xmlns:a16="http://schemas.microsoft.com/office/drawing/2014/main" id="{214B06EF-F07A-596C-A191-1F7069E2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899" y="5579312"/>
            <a:ext cx="3316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一般狀態會是基底的線性疊加。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6D1906-5B9E-0F87-E665-C9E0F84FA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206" y="462535"/>
            <a:ext cx="5846672" cy="31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37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11121" y="269998"/>
                <a:ext cx="2340384" cy="8249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21" y="269998"/>
                <a:ext cx="2340384" cy="824906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BF49E14B-F60C-BC81-9D83-5908B0FC7088}"/>
                  </a:ext>
                </a:extLst>
              </p:cNvPr>
              <p:cNvSpPr/>
              <p:nvPr/>
            </p:nvSpPr>
            <p:spPr>
              <a:xfrm>
                <a:off x="702633" y="1241599"/>
                <a:ext cx="4679573" cy="4277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BF49E14B-F60C-BC81-9D83-5908B0FC7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33" y="1241599"/>
                <a:ext cx="4679573" cy="427746"/>
              </a:xfrm>
              <a:prstGeom prst="rect">
                <a:avLst/>
              </a:prstGeom>
              <a:blipFill>
                <a:blip r:embed="rId3"/>
                <a:stretch>
                  <a:fillRect t="-82857" r="-2439" b="-1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E9549A21-4A7C-952B-DCC6-E84293F63CD5}"/>
                  </a:ext>
                </a:extLst>
              </p:cNvPr>
              <p:cNvSpPr/>
              <p:nvPr/>
            </p:nvSpPr>
            <p:spPr>
              <a:xfrm>
                <a:off x="703651" y="1826655"/>
                <a:ext cx="2544543" cy="4019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E9549A21-4A7C-952B-DCC6-E84293F63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1" y="1826655"/>
                <a:ext cx="2544543" cy="401970"/>
              </a:xfrm>
              <a:prstGeom prst="rect">
                <a:avLst/>
              </a:prstGeom>
              <a:blipFill>
                <a:blip r:embed="rId4"/>
                <a:stretch>
                  <a:fillRect t="-96875" r="-5970" b="-15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14179AA-850B-7FF2-CC37-29239ECA75B0}"/>
                  </a:ext>
                </a:extLst>
              </p:cNvPr>
              <p:cNvSpPr/>
              <p:nvPr/>
            </p:nvSpPr>
            <p:spPr>
              <a:xfrm>
                <a:off x="711121" y="3647863"/>
                <a:ext cx="2532103" cy="98405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14179AA-850B-7FF2-CC37-29239ECA7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21" y="3647863"/>
                <a:ext cx="2532103" cy="984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0C2B5906-8E21-4FEF-7D68-8442BDCF6950}"/>
                  </a:ext>
                </a:extLst>
              </p:cNvPr>
              <p:cNvSpPr/>
              <p:nvPr/>
            </p:nvSpPr>
            <p:spPr>
              <a:xfrm>
                <a:off x="711121" y="2342887"/>
                <a:ext cx="2117182" cy="8249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0C2B5906-8E21-4FEF-7D68-8442BDCF6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21" y="2342887"/>
                <a:ext cx="2117182" cy="824906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4698CE1-2089-4CC4-39CD-A6C7A254017B}"/>
              </a:ext>
            </a:extLst>
          </p:cNvPr>
          <p:cNvSpPr txBox="1"/>
          <p:nvPr/>
        </p:nvSpPr>
        <p:spPr bwMode="auto">
          <a:xfrm>
            <a:off x="643930" y="3247527"/>
            <a:ext cx="3750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可以猜得到：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8F45618B-EDAC-01DC-6FB2-A245D321609A}"/>
                  </a:ext>
                </a:extLst>
              </p:cNvPr>
              <p:cNvSpPr/>
              <p:nvPr/>
            </p:nvSpPr>
            <p:spPr>
              <a:xfrm>
                <a:off x="3413015" y="1805935"/>
                <a:ext cx="2332946" cy="4019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8F45618B-EDAC-01DC-6FB2-A245D3216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015" y="1805935"/>
                <a:ext cx="2332946" cy="401970"/>
              </a:xfrm>
              <a:prstGeom prst="rect">
                <a:avLst/>
              </a:prstGeom>
              <a:blipFill>
                <a:blip r:embed="rId7"/>
                <a:stretch>
                  <a:fillRect t="-96875" r="-6486" b="-15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1">
                <a:extLst>
                  <a:ext uri="{FF2B5EF4-FFF2-40B4-BE49-F238E27FC236}">
                    <a16:creationId xmlns:a16="http://schemas.microsoft.com/office/drawing/2014/main" id="{74B919AF-6D3F-58CB-F438-1E0D8327A6C6}"/>
                  </a:ext>
                </a:extLst>
              </p:cNvPr>
              <p:cNvSpPr/>
              <p:nvPr/>
            </p:nvSpPr>
            <p:spPr>
              <a:xfrm>
                <a:off x="3413015" y="2310367"/>
                <a:ext cx="2117182" cy="8249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矩形 11">
                <a:extLst>
                  <a:ext uri="{FF2B5EF4-FFF2-40B4-BE49-F238E27FC236}">
                    <a16:creationId xmlns:a16="http://schemas.microsoft.com/office/drawing/2014/main" id="{74B919AF-6D3F-58CB-F438-1E0D8327A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015" y="2310367"/>
                <a:ext cx="2117182" cy="824906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id="{DB27F152-9EE9-C667-9BEA-94B0973CCD5C}"/>
                  </a:ext>
                </a:extLst>
              </p:cNvPr>
              <p:cNvSpPr/>
              <p:nvPr/>
            </p:nvSpPr>
            <p:spPr>
              <a:xfrm>
                <a:off x="3419872" y="3647863"/>
                <a:ext cx="2532103" cy="98405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id="{DB27F152-9EE9-C667-9BEA-94B0973CC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647863"/>
                <a:ext cx="2532103" cy="9840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9CF579-4CE6-54E0-BE37-1709A32E5A5B}"/>
                  </a:ext>
                </a:extLst>
              </p:cNvPr>
              <p:cNvSpPr txBox="1"/>
              <p:nvPr/>
            </p:nvSpPr>
            <p:spPr bwMode="auto">
              <a:xfrm>
                <a:off x="691150" y="4662919"/>
                <a:ext cx="6415966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TW" dirty="0"/>
                  <a:t>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+−</m:t>
                        </m:r>
                      </m:sub>
                    </m:sSub>
                  </m:oMath>
                </a14:m>
                <a:r>
                  <a:rPr lang="en-TW" dirty="0"/>
                  <a:t>的組合，因此可以得到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TW" dirty="0"/>
                  <a:t>的矩陣表示：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9CF579-4CE6-54E0-BE37-1709A32E5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150" y="4662919"/>
                <a:ext cx="6415966" cy="391261"/>
              </a:xfrm>
              <a:prstGeom prst="rect">
                <a:avLst/>
              </a:prstGeom>
              <a:blipFill>
                <a:blip r:embed="rId10"/>
                <a:stretch>
                  <a:fillRect t="-9677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6">
                <a:extLst>
                  <a:ext uri="{FF2B5EF4-FFF2-40B4-BE49-F238E27FC236}">
                    <a16:creationId xmlns:a16="http://schemas.microsoft.com/office/drawing/2014/main" id="{06AA3FB1-5439-5F7D-B81D-816D5DDF3852}"/>
                  </a:ext>
                </a:extLst>
              </p:cNvPr>
              <p:cNvSpPr/>
              <p:nvPr/>
            </p:nvSpPr>
            <p:spPr>
              <a:xfrm>
                <a:off x="691150" y="5125523"/>
                <a:ext cx="3744423" cy="9848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6">
                <a:extLst>
                  <a:ext uri="{FF2B5EF4-FFF2-40B4-BE49-F238E27FC236}">
                    <a16:creationId xmlns:a16="http://schemas.microsoft.com/office/drawing/2014/main" id="{06AA3FB1-5439-5F7D-B81D-816D5DDF3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50" y="5125523"/>
                <a:ext cx="3744423" cy="984885"/>
              </a:xfrm>
              <a:prstGeom prst="rect">
                <a:avLst/>
              </a:prstGeom>
              <a:blipFill>
                <a:blip r:embed="rId11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7">
                <a:extLst>
                  <a:ext uri="{FF2B5EF4-FFF2-40B4-BE49-F238E27FC236}">
                    <a16:creationId xmlns:a16="http://schemas.microsoft.com/office/drawing/2014/main" id="{4D4487BA-3CA1-4FCD-B71E-30FE2FD41F7D}"/>
                  </a:ext>
                </a:extLst>
              </p:cNvPr>
              <p:cNvSpPr/>
              <p:nvPr/>
            </p:nvSpPr>
            <p:spPr>
              <a:xfrm>
                <a:off x="4716016" y="5085184"/>
                <a:ext cx="4009431" cy="9848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7">
                <a:extLst>
                  <a:ext uri="{FF2B5EF4-FFF2-40B4-BE49-F238E27FC236}">
                    <a16:creationId xmlns:a16="http://schemas.microsoft.com/office/drawing/2014/main" id="{4D4487BA-3CA1-4FCD-B71E-30FE2FD41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085184"/>
                <a:ext cx="4009431" cy="984885"/>
              </a:xfrm>
              <a:prstGeom prst="rect">
                <a:avLst/>
              </a:prstGeom>
              <a:blipFill>
                <a:blip r:embed="rId12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92791E-4EE3-4069-1B07-469393DB6284}"/>
                  </a:ext>
                </a:extLst>
              </p:cNvPr>
              <p:cNvSpPr txBox="1"/>
              <p:nvPr/>
            </p:nvSpPr>
            <p:spPr bwMode="auto">
              <a:xfrm>
                <a:off x="719884" y="6224503"/>
                <a:ext cx="70170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可以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用這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三個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×3</m:t>
                    </m:r>
                  </m:oMath>
                </a14:m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矩陣來代表角動量，它們滿足角動量的對易關係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92791E-4EE3-4069-1B07-469393DB6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884" y="6224503"/>
                <a:ext cx="7017042" cy="369332"/>
              </a:xfrm>
              <a:prstGeom prst="rect">
                <a:avLst/>
              </a:prstGeom>
              <a:blipFill>
                <a:blip r:embed="rId13"/>
                <a:stretch>
                  <a:fillRect l="-722" t="-6667" r="-361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9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文字方塊 4"/>
          <p:cNvSpPr txBox="1">
            <a:spLocks noChangeArrowheads="1"/>
          </p:cNvSpPr>
          <p:nvPr/>
        </p:nvSpPr>
        <p:spPr bwMode="auto">
          <a:xfrm>
            <a:off x="5450732" y="2175160"/>
            <a:ext cx="1566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Triplet 3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文字方塊 5"/>
          <p:cNvSpPr txBox="1">
            <a:spLocks noChangeArrowheads="1"/>
          </p:cNvSpPr>
          <p:nvPr/>
        </p:nvSpPr>
        <p:spPr bwMode="auto">
          <a:xfrm>
            <a:off x="5449144" y="1254976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Doublet 2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文字方塊 6"/>
          <p:cNvSpPr txBox="1">
            <a:spLocks noChangeArrowheads="1"/>
          </p:cNvSpPr>
          <p:nvPr/>
        </p:nvSpPr>
        <p:spPr bwMode="auto">
          <a:xfrm>
            <a:off x="919551" y="635639"/>
            <a:ext cx="72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en-US" altLang="zh-TW" sz="180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文字方塊 8"/>
          <p:cNvSpPr txBox="1">
            <a:spLocks noChangeArrowheads="1"/>
          </p:cNvSpPr>
          <p:nvPr/>
        </p:nvSpPr>
        <p:spPr bwMode="auto">
          <a:xfrm>
            <a:off x="5449144" y="522087"/>
            <a:ext cx="1277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Singlet 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768528" y="522643"/>
                <a:ext cx="751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528" y="522643"/>
                <a:ext cx="7514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768528" y="1070588"/>
                <a:ext cx="751424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528" y="1070588"/>
                <a:ext cx="751424" cy="610936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763928" y="2143298"/>
                <a:ext cx="751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928" y="2143298"/>
                <a:ext cx="7514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CA0D20-85D9-285F-D5CA-B25C18FB077A}"/>
                  </a:ext>
                </a:extLst>
              </p:cNvPr>
              <p:cNvSpPr txBox="1"/>
              <p:nvPr/>
            </p:nvSpPr>
            <p:spPr bwMode="auto">
              <a:xfrm>
                <a:off x="991014" y="517286"/>
                <a:ext cx="60409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CA0D20-85D9-285F-D5CA-B25C18FB0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014" y="517286"/>
                <a:ext cx="604093" cy="369332"/>
              </a:xfrm>
              <a:prstGeom prst="rect">
                <a:avLst/>
              </a:prstGeom>
              <a:blipFill>
                <a:blip r:embed="rId5"/>
                <a:stretch>
                  <a:fillRect l="-54167" t="-106667" r="-4375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30E24-7E31-0409-1AD4-A0543660D2FA}"/>
                  </a:ext>
                </a:extLst>
              </p:cNvPr>
              <p:cNvSpPr txBox="1"/>
              <p:nvPr/>
            </p:nvSpPr>
            <p:spPr bwMode="auto">
              <a:xfrm>
                <a:off x="991014" y="997639"/>
                <a:ext cx="1703784" cy="63934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1/2,1/2</m:t>
                                        </m:r>
                                        <m: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1/2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−1/2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30E24-7E31-0409-1AD4-A0543660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014" y="997639"/>
                <a:ext cx="1703784" cy="639342"/>
              </a:xfrm>
              <a:prstGeom prst="rect">
                <a:avLst/>
              </a:prstGeom>
              <a:blipFill>
                <a:blip r:embed="rId6"/>
                <a:stretch>
                  <a:fillRect l="-8148" t="-65385" r="-2963" b="-96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ABDF7B-C854-184A-0821-8B3CF2B18614}"/>
                  </a:ext>
                </a:extLst>
              </p:cNvPr>
              <p:cNvSpPr txBox="1"/>
              <p:nvPr/>
            </p:nvSpPr>
            <p:spPr bwMode="auto">
              <a:xfrm>
                <a:off x="991014" y="1819087"/>
                <a:ext cx="1324173" cy="98405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1,1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ABDF7B-C854-184A-0821-8B3CF2B1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014" y="1819087"/>
                <a:ext cx="1324173" cy="984052"/>
              </a:xfrm>
              <a:prstGeom prst="rect">
                <a:avLst/>
              </a:prstGeom>
              <a:blipFill>
                <a:blip r:embed="rId7"/>
                <a:stretch>
                  <a:fillRect l="-8571" t="-41026" r="-1905" b="-615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08982A4-A213-DAD5-4D22-56D6B83F99D6}"/>
              </a:ext>
            </a:extLst>
          </p:cNvPr>
          <p:cNvSpPr txBox="1"/>
          <p:nvPr/>
        </p:nvSpPr>
        <p:spPr bwMode="auto">
          <a:xfrm>
            <a:off x="902764" y="4568809"/>
            <a:ext cx="77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軌道角動量的表示式，顯示這些算子是作用於一般的三度空間之中：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3">
                <a:extLst>
                  <a:ext uri="{FF2B5EF4-FFF2-40B4-BE49-F238E27FC236}">
                    <a16:creationId xmlns:a16="http://schemas.microsoft.com/office/drawing/2014/main" id="{F25965A1-3C4E-FE50-9BD8-C5FCEF02092B}"/>
                  </a:ext>
                </a:extLst>
              </p:cNvPr>
              <p:cNvSpPr/>
              <p:nvPr/>
            </p:nvSpPr>
            <p:spPr>
              <a:xfrm>
                <a:off x="991014" y="3311367"/>
                <a:ext cx="3810058" cy="666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3" name="矩形 3">
                <a:extLst>
                  <a:ext uri="{FF2B5EF4-FFF2-40B4-BE49-F238E27FC236}">
                    <a16:creationId xmlns:a16="http://schemas.microsoft.com/office/drawing/2014/main" id="{F25965A1-3C4E-FE50-9BD8-C5FCEF020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14" y="3311367"/>
                <a:ext cx="3810058" cy="666336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A95F5-6761-469D-968F-2F94D063A3D8}"/>
                  </a:ext>
                </a:extLst>
              </p:cNvPr>
              <p:cNvSpPr txBox="1"/>
              <p:nvPr/>
            </p:nvSpPr>
            <p:spPr bwMode="auto">
              <a:xfrm>
                <a:off x="901853" y="4061970"/>
                <a:ext cx="44306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可以證明</a:t>
                </a:r>
                <a:r>
                  <a:rPr lang="en-US" altLang="zh-TW" sz="1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sz="180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只能是整數，不能是半整數。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A95F5-6761-469D-968F-2F94D063A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853" y="4061970"/>
                <a:ext cx="4430632" cy="369332"/>
              </a:xfrm>
              <a:prstGeom prst="rect">
                <a:avLst/>
              </a:prstGeom>
              <a:blipFill>
                <a:blip r:embed="rId9"/>
                <a:stretch>
                  <a:fillRect l="-114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7FE1EA1-876C-397A-24C2-65DCAA2F4D13}"/>
                  </a:ext>
                </a:extLst>
              </p:cNvPr>
              <p:cNvSpPr/>
              <p:nvPr/>
            </p:nvSpPr>
            <p:spPr>
              <a:xfrm>
                <a:off x="6025022" y="2673759"/>
                <a:ext cx="2673803" cy="62491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7FE1EA1-876C-397A-24C2-65DCAA2F4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022" y="2673759"/>
                <a:ext cx="2673803" cy="624915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8D97A362-4F29-363E-7274-3BF493D1F1C7}"/>
                  </a:ext>
                </a:extLst>
              </p:cNvPr>
              <p:cNvSpPr/>
              <p:nvPr/>
            </p:nvSpPr>
            <p:spPr>
              <a:xfrm>
                <a:off x="6012161" y="3375646"/>
                <a:ext cx="2673803" cy="666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8D97A362-4F29-363E-7274-3BF493D1F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1" y="3375646"/>
                <a:ext cx="2673803" cy="666336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97D0B8F-2133-8CF4-8844-82CABF43CE16}"/>
              </a:ext>
            </a:extLst>
          </p:cNvPr>
          <p:cNvSpPr txBox="1"/>
          <p:nvPr/>
        </p:nvSpPr>
        <p:spPr bwMode="auto">
          <a:xfrm>
            <a:off x="947181" y="2872587"/>
            <a:ext cx="3810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對於軌道角動量：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BE3A2-C1F7-41B3-D120-535E3443E2A6}"/>
                  </a:ext>
                </a:extLst>
              </p:cNvPr>
              <p:cNvSpPr txBox="1"/>
              <p:nvPr/>
            </p:nvSpPr>
            <p:spPr bwMode="auto">
              <a:xfrm>
                <a:off x="901853" y="5005021"/>
                <a:ext cx="82421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所以以上有限維線性空間，是波函數完整無限維Hilbert Space 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的子空間！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BE3A2-C1F7-41B3-D120-535E3443E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853" y="5005021"/>
                <a:ext cx="8242147" cy="369332"/>
              </a:xfrm>
              <a:prstGeom prst="rect">
                <a:avLst/>
              </a:prstGeom>
              <a:blipFill>
                <a:blip r:embed="rId12"/>
                <a:stretch>
                  <a:fillRect l="-616" t="-13333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82EBB9-43B6-B072-69C5-F5620DC53D46}"/>
                  </a:ext>
                </a:extLst>
              </p:cNvPr>
              <p:cNvSpPr txBox="1"/>
              <p:nvPr/>
            </p:nvSpPr>
            <p:spPr bwMode="auto">
              <a:xfrm>
                <a:off x="902764" y="5432695"/>
                <a:ext cx="712933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若電子為角動量守恆，它的狀態就限縮在某一個特定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的子空間之中。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82EBB9-43B6-B072-69C5-F5620DC53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764" y="5432695"/>
                <a:ext cx="7129337" cy="369332"/>
              </a:xfrm>
              <a:prstGeom prst="rect">
                <a:avLst/>
              </a:prstGeom>
              <a:blipFill>
                <a:blip r:embed="rId13"/>
                <a:stretch>
                  <a:fillRect l="-712" t="-6667" r="-534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3AFE42-F911-8597-7DED-C56A92AAC4FE}"/>
                  </a:ext>
                </a:extLst>
              </p:cNvPr>
              <p:cNvSpPr txBox="1"/>
              <p:nvPr/>
            </p:nvSpPr>
            <p:spPr bwMode="auto">
              <a:xfrm>
                <a:off x="922350" y="5868907"/>
                <a:ext cx="77764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狀態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事實上可以寫出它的波函數，一般用極座標表示，記為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3AFE42-F911-8597-7DED-C56A92AAC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350" y="5868907"/>
                <a:ext cx="7776475" cy="369332"/>
              </a:xfrm>
              <a:prstGeom prst="rect">
                <a:avLst/>
              </a:prstGeom>
              <a:blipFill>
                <a:blip r:embed="rId14"/>
                <a:stretch>
                  <a:fillRect l="-653" t="-113333" r="-65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EE3F29C-25AA-41A1-8F67-3FC81225D930}"/>
              </a:ext>
            </a:extLst>
          </p:cNvPr>
          <p:cNvSpPr txBox="1"/>
          <p:nvPr/>
        </p:nvSpPr>
        <p:spPr bwMode="auto">
          <a:xfrm>
            <a:off x="901853" y="6305119"/>
            <a:ext cx="3855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參考課本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7-3 Spherical Harmonics。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16" grpId="0"/>
      <p:bldP spid="8" grpId="0" animBg="1"/>
      <p:bldP spid="10" grpId="0"/>
      <p:bldP spid="15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ED093C-4482-0725-75EA-81B89404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632"/>
            <a:ext cx="6597228" cy="3333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18E4CC-ABDB-BEA0-7FC2-E7F69810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3449725"/>
            <a:ext cx="6597228" cy="31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64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8" name="Text Box 5"/>
              <p:cNvSpPr txBox="1">
                <a:spLocks noChangeArrowheads="1"/>
              </p:cNvSpPr>
              <p:nvPr/>
            </p:nvSpPr>
            <p:spPr bwMode="auto">
              <a:xfrm>
                <a:off x="3535947" y="1214946"/>
                <a:ext cx="44266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古典旋轉的帶電粒子就是一個磁偶極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1800" i="1">
                            <a:latin typeface="Cambria Math"/>
                          </a:rPr>
                          <m:t>𝜇</m:t>
                        </m:r>
                      </m:e>
                    </m:acc>
                    <m:r>
                      <a:rPr lang="zh-TW" alt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6553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947" y="1214946"/>
                <a:ext cx="4426650" cy="369332"/>
              </a:xfrm>
              <a:prstGeom prst="rect">
                <a:avLst/>
              </a:prstGeom>
              <a:blipFill>
                <a:blip r:embed="rId2"/>
                <a:stretch>
                  <a:fillRect l="-1146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4932363" y="2832029"/>
            <a:ext cx="3744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磁偶極矩與角動量成正比</a:t>
            </a:r>
          </a:p>
        </p:txBody>
      </p:sp>
      <p:pic>
        <p:nvPicPr>
          <p:cNvPr id="65542" name="Picture 7" descr="D:\Dropbox\Documents\課程\YoungTextBook\Images\Chapter28\A_Images\A_Figures_and_Photos\28_26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0" y="1773238"/>
            <a:ext cx="2828868" cy="30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 bwMode="auto">
          <a:xfrm>
            <a:off x="3506415" y="3844094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有角動量的帶電粒子是一個磁偶極！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3506415" y="1784455"/>
                <a:ext cx="5314057" cy="79079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 smtClean="0">
                          <a:latin typeface="Cambria Math"/>
                        </a:rPr>
                        <m:t>𝜇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𝑖𝐴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den>
                      </m:f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sz="1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𝑒𝑟𝑣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𝑟𝑝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6415" y="1784455"/>
                <a:ext cx="5314057" cy="790794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3506415" y="2733626"/>
                <a:ext cx="1372765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𝜇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6415" y="2733626"/>
                <a:ext cx="1372765" cy="5666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 bwMode="auto">
          <a:xfrm>
            <a:off x="3535946" y="3402093"/>
            <a:ext cx="5057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假設此古典的公式對量子力學電子也成立！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4398293-70F1-2D2E-E000-5312B3296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947" y="4288425"/>
            <a:ext cx="3744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量測磁偶極矩就是量測角動量！</a:t>
            </a:r>
          </a:p>
        </p:txBody>
      </p:sp>
    </p:spTree>
    <p:extLst>
      <p:ext uri="{BB962C8B-B14F-4D97-AF65-F5344CB8AC3E}">
        <p14:creationId xmlns:p14="http://schemas.microsoft.com/office/powerpoint/2010/main" val="1285434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le:VFPt dipole animation electric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0322" y="1296273"/>
            <a:ext cx="2848743" cy="28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09581" y="1556792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電偶極周圍的電場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572000" y="2060848"/>
                <a:ext cx="2855782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TW" altLang="en-US" sz="1800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3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60848"/>
                <a:ext cx="2855782" cy="659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560540" y="5013176"/>
                <a:ext cx="2943947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TW" altLang="en-US" sz="1800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3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180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acc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1800" i="1" smtClean="0">
                                  <a:latin typeface="Cambria Math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540" y="5013176"/>
                <a:ext cx="2943947" cy="6597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" descr="28_06_Figur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64270" r="21249" b="9853"/>
          <a:stretch/>
        </p:blipFill>
        <p:spPr>
          <a:xfrm>
            <a:off x="1368203" y="4375680"/>
            <a:ext cx="3028950" cy="14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75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3" descr="D:\Dropbox\Documents\課程\YoungTextBook\Images\Chapter27\A_Images\A_Figures_and_Photos\27_31_Figu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3" b="3206"/>
          <a:stretch>
            <a:fillRect/>
          </a:stretch>
        </p:blipFill>
        <p:spPr bwMode="auto">
          <a:xfrm>
            <a:off x="2483768" y="1052736"/>
            <a:ext cx="3689127" cy="284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2473602" y="537640"/>
            <a:ext cx="367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磁偶極在均勻磁場中所受的磁效應</a:t>
            </a:r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900113" y="5805488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2400"/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2367422" y="5763892"/>
            <a:ext cx="410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所受力矩只由磁偶極矩向量決定。</a:t>
            </a:r>
          </a:p>
        </p:txBody>
      </p:sp>
      <p:sp>
        <p:nvSpPr>
          <p:cNvPr id="56329" name="Text Box 7"/>
          <p:cNvSpPr txBox="1">
            <a:spLocks noChangeArrowheads="1"/>
          </p:cNvSpPr>
          <p:nvPr/>
        </p:nvSpPr>
        <p:spPr bwMode="auto">
          <a:xfrm>
            <a:off x="2394384" y="4035700"/>
            <a:ext cx="386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dirty="0"/>
              <a:t>受力為零，力矩不為零：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394385" y="4539756"/>
                <a:ext cx="5446619" cy="61645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 smtClean="0">
                          <a:latin typeface="Cambria Math"/>
                        </a:rPr>
                        <m:t>𝜏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𝐹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1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∙2=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𝑖𝑎𝐵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𝑏</m:t>
                      </m:r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1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𝐵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zh-TW" altLang="en-US" sz="18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85" y="4539756"/>
                <a:ext cx="5446619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394385" y="5259836"/>
                <a:ext cx="1213537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𝜏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zh-TW" altLang="en-US" sz="18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acc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85" y="5259836"/>
                <a:ext cx="1213537" cy="402931"/>
              </a:xfrm>
              <a:prstGeom prst="rect">
                <a:avLst/>
              </a:prstGeom>
              <a:blipFill rotWithShape="1">
                <a:blip r:embed="rId4"/>
                <a:stretch>
                  <a:fillRect t="-10606" b="-60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2354548" y="6136633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力矩會推動磁偶極至平行磁場的方向！</a:t>
            </a:r>
          </a:p>
        </p:txBody>
      </p:sp>
    </p:spTree>
    <p:extLst>
      <p:ext uri="{BB962C8B-B14F-4D97-AF65-F5344CB8AC3E}">
        <p14:creationId xmlns:p14="http://schemas.microsoft.com/office/powerpoint/2010/main" val="3422396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Dropbox\Documents\課程\YoungTextBook\Images\Chapter27\A_Images\A_Figures_and_Photos\27_37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 t="72384" r="10776" b="2380"/>
          <a:stretch/>
        </p:blipFill>
        <p:spPr bwMode="auto">
          <a:xfrm>
            <a:off x="3275856" y="1453426"/>
            <a:ext cx="2342444" cy="154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文字方塊 3"/>
          <p:cNvSpPr txBox="1">
            <a:spLocks noChangeArrowheads="1"/>
          </p:cNvSpPr>
          <p:nvPr/>
        </p:nvSpPr>
        <p:spPr bwMode="auto">
          <a:xfrm>
            <a:off x="2483768" y="949370"/>
            <a:ext cx="4320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在磁場中，磁偶極會趨向與磁場同向！</a:t>
            </a:r>
          </a:p>
        </p:txBody>
      </p:sp>
      <p:pic>
        <p:nvPicPr>
          <p:cNvPr id="7" name="Picture 7" descr="D:\Dropbox\Documents\課程\YoungTextBook\Images\Chapter27\A_Images\A_Figures_and_Photos\27_11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9" b="24564"/>
          <a:stretch>
            <a:fillRect/>
          </a:stretch>
        </p:blipFill>
        <p:spPr bwMode="auto">
          <a:xfrm>
            <a:off x="3051944" y="3901698"/>
            <a:ext cx="29860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 bwMode="auto">
          <a:xfrm>
            <a:off x="2483768" y="3253626"/>
            <a:ext cx="5472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這就是為什麼可以以磁鐵指向來定義磁場方向</a:t>
            </a:r>
          </a:p>
        </p:txBody>
      </p:sp>
    </p:spTree>
    <p:extLst>
      <p:ext uri="{BB962C8B-B14F-4D97-AF65-F5344CB8AC3E}">
        <p14:creationId xmlns:p14="http://schemas.microsoft.com/office/powerpoint/2010/main" val="3831931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7" descr="fig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83" y="2924944"/>
            <a:ext cx="268128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2843808" y="1120114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我們可以用位能來討論磁場中的磁偶極：</a:t>
            </a: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2843808" y="688066"/>
            <a:ext cx="32734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角度改變時，此力矩會做功，</a:t>
            </a:r>
            <a:endParaRPr lang="en-US" altLang="zh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7637" y="1736869"/>
                <a:ext cx="8928726" cy="97263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 smtClean="0">
                          <a:latin typeface="Cambria Math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𝑊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18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zh-TW" altLang="en-US" sz="1800" b="0" i="1" smtClean="0">
                              <a:latin typeface="Cambria Math"/>
                            </a:rPr>
                            <m:t>∙</m:t>
                          </m:r>
                          <m:r>
                            <a:rPr lang="zh-TW" altLang="en-US" sz="1800" b="0" i="1" smtClean="0">
                              <a:latin typeface="Cambria Math"/>
                            </a:rPr>
                            <m:t>𝜏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zh-TW" altLang="en-US" sz="1800" i="1">
                              <a:latin typeface="Cambria Math"/>
                            </a:rPr>
                            <m:t>𝜃</m:t>
                          </m:r>
                          <m:r>
                            <a:rPr lang="zh-TW" altLang="en-US" sz="1800" i="1">
                              <a:latin typeface="Cambria Math"/>
                            </a:rPr>
                            <m:t>∙</m:t>
                          </m:r>
                          <m:r>
                            <a:rPr lang="zh-TW" altLang="en-US" sz="1800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zh-TW" altLang="en-US" sz="1800" i="1">
                          <a:latin typeface="Cambria Math"/>
                        </a:rPr>
                        <m:t>𝜇</m:t>
                      </m:r>
                      <m:r>
                        <a:rPr lang="en-US" altLang="zh-TW" sz="1800" i="1">
                          <a:latin typeface="Cambria Math"/>
                        </a:rPr>
                        <m:t>𝐵</m:t>
                      </m:r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1800" i="1">
                          <a:latin typeface="Cambria Math"/>
                        </a:rPr>
                        <m:t>𝜇</m:t>
                      </m:r>
                      <m:r>
                        <a:rPr lang="en-US" altLang="zh-TW" sz="1800" i="1">
                          <a:latin typeface="Cambria Math"/>
                        </a:rPr>
                        <m:t>𝐵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zh-TW" altLang="en-US" sz="18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  <m:r>
                            <a:rPr lang="zh-TW" altLang="en-US" sz="1800" i="1" smtClean="0">
                              <a:latin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zh-TW" alt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7" y="1736869"/>
                <a:ext cx="8928726" cy="972639"/>
              </a:xfrm>
              <a:prstGeom prst="rect">
                <a:avLst/>
              </a:prstGeom>
              <a:blipFill>
                <a:blip r:embed="rId3"/>
                <a:stretch>
                  <a:fillRect t="-97436" b="-15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47268" y="5517232"/>
                <a:ext cx="1331711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zh-TW" altLang="en-US" sz="18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acc>
                      <m:r>
                        <a:rPr lang="zh-TW" altLang="en-US" sz="1800" i="1">
                          <a:latin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268" y="5517232"/>
                <a:ext cx="1331711" cy="402931"/>
              </a:xfrm>
              <a:prstGeom prst="rect">
                <a:avLst/>
              </a:prstGeom>
              <a:blipFill rotWithShape="1">
                <a:blip r:embed="rId4"/>
                <a:stretch>
                  <a:fillRect t="-10606" b="-60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043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06144" y="4627152"/>
                <a:ext cx="1331711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zh-TW" altLang="en-US" sz="18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acc>
                      <m:r>
                        <a:rPr lang="zh-TW" altLang="en-US" sz="1800" i="1">
                          <a:latin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44" y="4627152"/>
                <a:ext cx="1331711" cy="402931"/>
              </a:xfrm>
              <a:prstGeom prst="rect">
                <a:avLst/>
              </a:prstGeom>
              <a:blipFill>
                <a:blip r:embed="rId2"/>
                <a:stretch>
                  <a:fillRect t="-3125" b="-937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3">
            <a:extLst>
              <a:ext uri="{FF2B5EF4-FFF2-40B4-BE49-F238E27FC236}">
                <a16:creationId xmlns:a16="http://schemas.microsoft.com/office/drawing/2014/main" id="{00C88F79-D1C0-974C-924A-DA505975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4" y="5171881"/>
            <a:ext cx="6551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此式在不均勻磁場中也成立。此時磁偶極會受一個力。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4">
                <a:extLst>
                  <a:ext uri="{FF2B5EF4-FFF2-40B4-BE49-F238E27FC236}">
                    <a16:creationId xmlns:a16="http://schemas.microsoft.com/office/drawing/2014/main" id="{B8B55676-A5A9-7E84-59D1-9430E9684120}"/>
                  </a:ext>
                </a:extLst>
              </p:cNvPr>
              <p:cNvSpPr txBox="1"/>
              <p:nvPr/>
            </p:nvSpPr>
            <p:spPr>
              <a:xfrm>
                <a:off x="3939194" y="5683011"/>
                <a:ext cx="2280689" cy="4251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  <m:r>
                            <a:rPr lang="zh-TW" altLang="en-US" i="1">
                              <a:latin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4">
                <a:extLst>
                  <a:ext uri="{FF2B5EF4-FFF2-40B4-BE49-F238E27FC236}">
                    <a16:creationId xmlns:a16="http://schemas.microsoft.com/office/drawing/2014/main" id="{B8B55676-A5A9-7E84-59D1-9430E9684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94" y="5683011"/>
                <a:ext cx="2280689" cy="425181"/>
              </a:xfrm>
              <a:prstGeom prst="rect">
                <a:avLst/>
              </a:prstGeom>
              <a:blipFill>
                <a:blip r:embed="rId3"/>
                <a:stretch>
                  <a:fillRect t="-2941" b="-294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0F8FF77-0E98-100C-8255-04E77B903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538" y="1196752"/>
            <a:ext cx="6400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6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1189446" y="678536"/>
                <a:ext cx="5830827" cy="404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定理：若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18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1800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sz="1800" dirty="0"/>
                  <a:t>的本徵態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也會是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1800" dirty="0"/>
                  <a:t>的本徵態。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446" y="678536"/>
                <a:ext cx="5830827" cy="404983"/>
              </a:xfrm>
              <a:prstGeom prst="rect">
                <a:avLst/>
              </a:prstGeom>
              <a:blipFill>
                <a:blip r:embed="rId2"/>
                <a:stretch>
                  <a:fillRect l="-870" t="-93939" b="-1484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236358" y="1854769"/>
                <a:ext cx="4968924" cy="378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/>
                      </a:rPr>
                      <m:t>考慮</m:t>
                    </m:r>
                    <m:r>
                      <a:rPr lang="zh-TW" altLang="en-US" sz="1800" i="1">
                        <a:latin typeface="Cambria Math"/>
                      </a:rPr>
                      <m:t>狀態</m:t>
                    </m:r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𝐵</m:t>
                        </m:r>
                      </m:e>
                    </m:acc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，再計算算子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zh-TW" altLang="en-US" sz="1800" i="1">
                        <a:latin typeface="Cambria Math"/>
                      </a:rPr>
                      <m:t>對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e>
                    </m:acc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TW" altLang="en-US" sz="1800" i="1">
                        <a:latin typeface="Cambria Math"/>
                      </a:rPr>
                      <m:t>的作用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58" y="1854769"/>
                <a:ext cx="4968924" cy="378758"/>
              </a:xfrm>
              <a:prstGeom prst="rect">
                <a:avLst/>
              </a:prstGeom>
              <a:blipFill>
                <a:blip r:embed="rId3"/>
                <a:stretch>
                  <a:fillRect l="-255" t="-103226" b="-16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250469" y="2386159"/>
                <a:ext cx="5461752" cy="4049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l-GR" sz="18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𝐵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𝑎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𝐵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469" y="2386159"/>
                <a:ext cx="5461752" cy="404983"/>
              </a:xfrm>
              <a:prstGeom prst="rect">
                <a:avLst/>
              </a:prstGeom>
              <a:blipFill>
                <a:blip r:embed="rId4"/>
                <a:stretch>
                  <a:fillRect t="-93939" r="-3480" b="-1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87624" y="4474729"/>
                <a:ext cx="4792402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𝐵</m:t>
                        </m:r>
                      </m:e>
                    </m:acc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TW" altLang="en-US" sz="1800" i="1">
                        <a:latin typeface="Cambria Math"/>
                      </a:rPr>
                      <m:t>必須</m:t>
                    </m:r>
                    <m:r>
                      <a:rPr lang="zh-TW" altLang="en-US" sz="1800" i="1" smtClean="0">
                        <a:latin typeface="Cambria Math"/>
                      </a:rPr>
                      <m:t>正比於</m:t>
                    </m:r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，</a:t>
                </a:r>
                <a:r>
                  <a:rPr lang="zh-TW" altLang="en-US" dirty="0"/>
                  <a:t>設比例常數</a:t>
                </a:r>
                <a:r>
                  <a:rPr lang="zh-TW" altLang="en-US" sz="1800" dirty="0"/>
                  <a:t>為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1800" dirty="0"/>
                  <a:t>，則：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474729"/>
                <a:ext cx="4792402" cy="376770"/>
              </a:xfrm>
              <a:prstGeom prst="rect">
                <a:avLst/>
              </a:prstGeom>
              <a:blipFill>
                <a:blip r:embed="rId5"/>
                <a:stretch>
                  <a:fillRect l="-3439" t="-103226" r="-265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 bwMode="auto">
          <a:xfrm>
            <a:off x="1187624" y="3573016"/>
            <a:ext cx="7531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一般來說，若無簡併，一個本徵值對應一個本徵態，或相差一係數乘積。</a:t>
            </a:r>
            <a:endParaRPr lang="en-US" altLang="zh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236358" y="2910280"/>
                <a:ext cx="5541902" cy="378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800" dirty="0"/>
                  <a:t>因此狀態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𝐵</m:t>
                        </m:r>
                      </m:e>
                    </m:acc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也</m:t>
                    </m:r>
                    <m:r>
                      <a:rPr lang="zh-TW" altLang="en-US" sz="1800" b="0" i="1" smtClean="0">
                        <a:latin typeface="Cambria Math"/>
                      </a:rPr>
                      <m:t>是</m:t>
                    </m:r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zh-TW" altLang="en-US" sz="1800" i="1">
                        <a:latin typeface="Cambria Math"/>
                      </a:rPr>
                      <m:t>算子的本徵</m:t>
                    </m:r>
                    <m:r>
                      <a:rPr lang="zh-TW" altLang="en-US" sz="1800" b="0" i="1" smtClean="0">
                        <a:latin typeface="Cambria Math"/>
                      </a:rPr>
                      <m:t>態</m:t>
                    </m:r>
                  </m:oMath>
                </a14:m>
                <a:r>
                  <a:rPr lang="zh-TW" altLang="en-US" sz="1800" dirty="0"/>
                  <a:t>，本徵值亦為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58" y="2910280"/>
                <a:ext cx="5541902" cy="378758"/>
              </a:xfrm>
              <a:prstGeom prst="rect">
                <a:avLst/>
              </a:prstGeom>
              <a:blipFill>
                <a:blip r:embed="rId6"/>
                <a:stretch>
                  <a:fillRect l="-915" t="-100000" b="-1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236048" y="4935393"/>
                <a:ext cx="1729812" cy="3767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𝐵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48" y="4935393"/>
                <a:ext cx="1729812" cy="376770"/>
              </a:xfrm>
              <a:prstGeom prst="rect">
                <a:avLst/>
              </a:prstGeom>
              <a:blipFill>
                <a:blip r:embed="rId7"/>
                <a:stretch>
                  <a:fillRect l="-4380" t="-103226" r="-11679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965860" y="4927414"/>
                <a:ext cx="5184576" cy="3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此式顯示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也是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1800" dirty="0"/>
                  <a:t>的本徵態，本徵值為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1800" dirty="0"/>
                  <a:t>。得證！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860" y="4927414"/>
                <a:ext cx="5184576" cy="376770"/>
              </a:xfrm>
              <a:prstGeom prst="rect">
                <a:avLst/>
              </a:prstGeom>
              <a:blipFill>
                <a:blip r:embed="rId8"/>
                <a:stretch>
                  <a:fillRect l="-978" t="-103226" r="-5379" b="-16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1187624" y="5772828"/>
                <a:ext cx="7124290" cy="37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結論：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的本徵態也會是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/>
                  <a:t>的本徵態，因此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zh-TW" altLang="en-US" sz="1800" b="0" i="1" smtClean="0">
                        <a:latin typeface="Cambria Math"/>
                      </a:rPr>
                      <m:t>與</m:t>
                    </m:r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1800" dirty="0"/>
                  <a:t>可以同時精準測量。</a:t>
                </a: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5772828"/>
                <a:ext cx="7124290" cy="378758"/>
              </a:xfrm>
              <a:prstGeom prst="rect">
                <a:avLst/>
              </a:prstGeom>
              <a:blipFill>
                <a:blip r:embed="rId9"/>
                <a:stretch>
                  <a:fillRect l="-712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E7B8A9-E3EC-2093-1DC2-CFAB3C9B794D}"/>
                  </a:ext>
                </a:extLst>
              </p:cNvPr>
              <p:cNvSpPr txBox="1"/>
              <p:nvPr/>
            </p:nvSpPr>
            <p:spPr bwMode="auto">
              <a:xfrm>
                <a:off x="1250469" y="1411025"/>
                <a:ext cx="4572000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證明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/>
                      </a:rPr>
                      <m:t>：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的本徵態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/>
                  <a:t>滿足：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E7B8A9-E3EC-2093-1DC2-CFAB3C9B7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0469" y="1411025"/>
                <a:ext cx="4572000" cy="378758"/>
              </a:xfrm>
              <a:prstGeom prst="rect">
                <a:avLst/>
              </a:prstGeom>
              <a:blipFill>
                <a:blip r:embed="rId10"/>
                <a:stretch>
                  <a:fillRect l="-1108" t="-100000" b="-15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8">
                <a:extLst>
                  <a:ext uri="{FF2B5EF4-FFF2-40B4-BE49-F238E27FC236}">
                    <a16:creationId xmlns:a16="http://schemas.microsoft.com/office/drawing/2014/main" id="{161118A5-D678-B8C2-341B-AD9821956D78}"/>
                  </a:ext>
                </a:extLst>
              </p:cNvPr>
              <p:cNvSpPr/>
              <p:nvPr/>
            </p:nvSpPr>
            <p:spPr>
              <a:xfrm>
                <a:off x="4247277" y="1402880"/>
                <a:ext cx="1641815" cy="37875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矩形 8">
                <a:extLst>
                  <a:ext uri="{FF2B5EF4-FFF2-40B4-BE49-F238E27FC236}">
                    <a16:creationId xmlns:a16="http://schemas.microsoft.com/office/drawing/2014/main" id="{161118A5-D678-B8C2-341B-AD9821956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277" y="1402880"/>
                <a:ext cx="1641815" cy="378758"/>
              </a:xfrm>
              <a:prstGeom prst="rect">
                <a:avLst/>
              </a:prstGeom>
              <a:blipFill>
                <a:blip r:embed="rId11"/>
                <a:stretch>
                  <a:fillRect l="-9231" t="-103226" r="-13077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7">
                <a:extLst>
                  <a:ext uri="{FF2B5EF4-FFF2-40B4-BE49-F238E27FC236}">
                    <a16:creationId xmlns:a16="http://schemas.microsoft.com/office/drawing/2014/main" id="{5729C27B-EC77-823A-EC5A-1F27D78BCC44}"/>
                  </a:ext>
                </a:extLst>
              </p:cNvPr>
              <p:cNvSpPr/>
              <p:nvPr/>
            </p:nvSpPr>
            <p:spPr>
              <a:xfrm>
                <a:off x="1187624" y="4006085"/>
                <a:ext cx="5631157" cy="378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如果</a:t>
                </a:r>
                <a:r>
                  <a:rPr lang="zh-TW" altLang="en-US" sz="1800" dirty="0"/>
                  <a:t>狀態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𝐵</m:t>
                        </m:r>
                      </m:e>
                    </m:acc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與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都</m:t>
                    </m:r>
                    <m:r>
                      <a:rPr lang="zh-TW" altLang="en-US" sz="1800" b="0" i="1" smtClean="0">
                        <a:latin typeface="Cambria Math"/>
                      </a:rPr>
                      <m:t>是</m:t>
                    </m:r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zh-TW" altLang="en-US" sz="1800" i="1">
                        <a:latin typeface="Cambria Math"/>
                      </a:rPr>
                      <m:t>算子</m:t>
                    </m:r>
                    <m:r>
                      <m:rPr>
                        <m:nor/>
                      </m:rPr>
                      <a:rPr lang="zh-TW" altLang="en-US" dirty="0"/>
                      <m:t>本徵值為</m:t>
                    </m:r>
                    <m:r>
                      <a:rPr lang="en-US" altLang="zh-TW" i="1">
                        <a:latin typeface="Cambria Math"/>
                      </a:rPr>
                      <m:t>𝑎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TW" altLang="en-US" sz="1800" i="1">
                        <a:latin typeface="Cambria Math"/>
                      </a:rPr>
                      <m:t>本徵</m:t>
                    </m:r>
                    <m:r>
                      <a:rPr lang="zh-TW" altLang="en-US" sz="1800" b="0" i="1" smtClean="0">
                        <a:latin typeface="Cambria Math"/>
                      </a:rPr>
                      <m:t>態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7">
                <a:extLst>
                  <a:ext uri="{FF2B5EF4-FFF2-40B4-BE49-F238E27FC236}">
                    <a16:creationId xmlns:a16="http://schemas.microsoft.com/office/drawing/2014/main" id="{5729C27B-EC77-823A-EC5A-1F27D78BC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006085"/>
                <a:ext cx="5631157" cy="378758"/>
              </a:xfrm>
              <a:prstGeom prst="rect">
                <a:avLst/>
              </a:prstGeom>
              <a:blipFill>
                <a:blip r:embed="rId12"/>
                <a:stretch>
                  <a:fillRect l="-899" t="-103226" b="-1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3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  <p:bldP spid="11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Text Box 5"/>
              <p:cNvSpPr txBox="1">
                <a:spLocks noChangeArrowheads="1"/>
              </p:cNvSpPr>
              <p:nvPr/>
            </p:nvSpPr>
            <p:spPr bwMode="auto">
              <a:xfrm>
                <a:off x="1026555" y="1672829"/>
                <a:ext cx="6121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因此可加一</a:t>
                </a:r>
                <a:r>
                  <a:rPr lang="zh-TW" altLang="en-US" sz="1800" i="1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方向磁場，再觀察原子光譜，即測角動量。</a:t>
                </a:r>
              </a:p>
            </p:txBody>
          </p:sp>
        </mc:Choice>
        <mc:Fallback xmlns="">
          <p:sp>
            <p:nvSpPr>
              <p:cNvPr id="6963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555" y="1672829"/>
                <a:ext cx="6121400" cy="369332"/>
              </a:xfrm>
              <a:prstGeom prst="rect">
                <a:avLst/>
              </a:prstGeom>
              <a:blipFill>
                <a:blip r:embed="rId2"/>
                <a:stretch>
                  <a:fillRect l="-82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9" name="Picture 9" descr="D:\Dropbox\Documents\課程\YoungTextBook\Images\Chapter41\A_Images\A_Figures_and_Photos\41_1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4" y="2904337"/>
            <a:ext cx="67595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640" name="文字方塊 8"/>
              <p:cNvSpPr txBox="1">
                <a:spLocks noChangeArrowheads="1"/>
              </p:cNvSpPr>
              <p:nvPr/>
            </p:nvSpPr>
            <p:spPr bwMode="auto">
              <a:xfrm>
                <a:off x="1026556" y="1269623"/>
                <a:ext cx="72697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但在磁場中原子能量會被磁偶極修正，就與與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方向角動量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𝐿</m:t>
                    </m:r>
                    <m:r>
                      <a:rPr lang="en-US" altLang="zh-TW" sz="1800" i="1" baseline="-25000" dirty="0" err="1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zh-TW" altLang="en-US" sz="1800" dirty="0"/>
                  <a:t>有關。</a:t>
                </a:r>
              </a:p>
            </p:txBody>
          </p:sp>
        </mc:Choice>
        <mc:Fallback xmlns="">
          <p:sp>
            <p:nvSpPr>
              <p:cNvPr id="69640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556" y="1269623"/>
                <a:ext cx="7269756" cy="369332"/>
              </a:xfrm>
              <a:prstGeom prst="rect">
                <a:avLst/>
              </a:prstGeom>
              <a:blipFill>
                <a:blip r:embed="rId4"/>
                <a:stretch>
                  <a:fillRect l="-697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41" name="Picture 6" descr="D:\Users\Vincent\Downloads\Data\Knight\Media\Chapter33\Images\33_51Figure-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74" y="1629745"/>
            <a:ext cx="1381931" cy="110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49324" y="2234132"/>
                <a:ext cx="1331711" cy="4029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zh-TW" altLang="en-US" sz="18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acc>
                      <m:r>
                        <a:rPr lang="zh-TW" altLang="en-US" sz="1800" i="1">
                          <a:latin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24" y="2234132"/>
                <a:ext cx="1331711" cy="402931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196895" y="2121466"/>
                <a:ext cx="1579150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895" y="2121466"/>
                <a:ext cx="1579150" cy="618246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2532982" y="2139409"/>
                <a:ext cx="1800200" cy="6182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8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2982" y="2139409"/>
                <a:ext cx="1800200" cy="618246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D04BCD85-6B5C-DC95-80DE-94ED4EB95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6555" y="868541"/>
                <a:ext cx="72697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原子能量與角動量大小及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方向角動量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𝐿</m:t>
                    </m:r>
                    <m:r>
                      <a:rPr lang="en-US" altLang="zh-TW" sz="1800" i="1" baseline="-25000" dirty="0" err="1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zh-TW" altLang="en-US" sz="1800" dirty="0"/>
                  <a:t>無關。完全由主量子數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1800" dirty="0"/>
                  <a:t>決定。</a:t>
                </a:r>
              </a:p>
            </p:txBody>
          </p:sp>
        </mc:Choice>
        <mc:Fallback xmlns="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D04BCD85-6B5C-DC95-80DE-94ED4EB95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555" y="868541"/>
                <a:ext cx="7269757" cy="369332"/>
              </a:xfrm>
              <a:prstGeom prst="rect">
                <a:avLst/>
              </a:prstGeom>
              <a:blipFill>
                <a:blip r:embed="rId9"/>
                <a:stretch>
                  <a:fillRect l="-697" t="-6667" r="-52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11">
            <a:extLst>
              <a:ext uri="{FF2B5EF4-FFF2-40B4-BE49-F238E27FC236}">
                <a16:creationId xmlns:a16="http://schemas.microsoft.com/office/drawing/2014/main" id="{9556F629-F1E4-BEB2-61BE-102F4CBD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55" y="345418"/>
            <a:ext cx="489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角動量量子化，因此磁偶極矩也是量子化！</a:t>
            </a:r>
          </a:p>
        </p:txBody>
      </p:sp>
    </p:spTree>
    <p:extLst>
      <p:ext uri="{BB962C8B-B14F-4D97-AF65-F5344CB8AC3E}">
        <p14:creationId xmlns:p14="http://schemas.microsoft.com/office/powerpoint/2010/main" val="915627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4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>
            <a:fillRect/>
          </a:stretch>
        </p:blipFill>
        <p:spPr bwMode="auto">
          <a:xfrm>
            <a:off x="2051050" y="908050"/>
            <a:ext cx="47117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7"/>
          <p:cNvSpPr txBox="1">
            <a:spLocks noChangeArrowheads="1"/>
          </p:cNvSpPr>
          <p:nvPr/>
        </p:nvSpPr>
        <p:spPr bwMode="auto">
          <a:xfrm>
            <a:off x="2051050" y="406439"/>
            <a:ext cx="4537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cs typeface="Times New Roman" pitchFamily="18" charset="0"/>
              </a:rPr>
              <a:t>Zeeman Effect </a:t>
            </a:r>
            <a:r>
              <a:rPr lang="zh-TW" altLang="en-US" sz="1800" dirty="0">
                <a:cs typeface="Times New Roman" pitchFamily="18" charset="0"/>
              </a:rPr>
              <a:t>外加磁場後原子光譜的分裂</a:t>
            </a:r>
            <a:endParaRPr lang="en-US" altLang="zh-TW" sz="1800" dirty="0">
              <a:cs typeface="Times New Roman" pitchFamily="18" charset="0"/>
            </a:endParaRPr>
          </a:p>
        </p:txBody>
      </p:sp>
      <p:pic>
        <p:nvPicPr>
          <p:cNvPr id="4" name="Picture 2" descr="D:\Dropbox\Documents\課程\YoungTextBook\Images\Chapter41\A_Images\A_Figures_and_Photos\41_1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10"/>
          <a:stretch>
            <a:fillRect/>
          </a:stretch>
        </p:blipFill>
        <p:spPr bwMode="auto">
          <a:xfrm>
            <a:off x="3203575" y="4365625"/>
            <a:ext cx="31591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4">
            <a:extLst>
              <a:ext uri="{FF2B5EF4-FFF2-40B4-BE49-F238E27FC236}">
                <a16:creationId xmlns:a16="http://schemas.microsoft.com/office/drawing/2014/main" id="{9C637798-2247-00E5-CBB8-3B38565C7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3995738"/>
            <a:ext cx="1566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Triplet 3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7">
                <a:extLst>
                  <a:ext uri="{FF2B5EF4-FFF2-40B4-BE49-F238E27FC236}">
                    <a16:creationId xmlns:a16="http://schemas.microsoft.com/office/drawing/2014/main" id="{250128CD-43EF-5A73-E9A7-34D76FB68CDE}"/>
                  </a:ext>
                </a:extLst>
              </p:cNvPr>
              <p:cNvSpPr/>
              <p:nvPr/>
            </p:nvSpPr>
            <p:spPr>
              <a:xfrm>
                <a:off x="3965316" y="3963876"/>
                <a:ext cx="751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17">
                <a:extLst>
                  <a:ext uri="{FF2B5EF4-FFF2-40B4-BE49-F238E27FC236}">
                    <a16:creationId xmlns:a16="http://schemas.microsoft.com/office/drawing/2014/main" id="{250128CD-43EF-5A73-E9A7-34D76FB68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316" y="3963876"/>
                <a:ext cx="7514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9180D3-F865-49DA-0CE8-5DE80A834973}"/>
                  </a:ext>
                </a:extLst>
              </p:cNvPr>
              <p:cNvSpPr txBox="1"/>
              <p:nvPr/>
            </p:nvSpPr>
            <p:spPr bwMode="auto">
              <a:xfrm>
                <a:off x="1192402" y="3639665"/>
                <a:ext cx="1324173" cy="98405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1,1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9180D3-F865-49DA-0CE8-5DE80A834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402" y="3639665"/>
                <a:ext cx="1324173" cy="984052"/>
              </a:xfrm>
              <a:prstGeom prst="rect">
                <a:avLst/>
              </a:prstGeom>
              <a:blipFill>
                <a:blip r:embed="rId5"/>
                <a:stretch>
                  <a:fillRect l="-8571" t="-41026" r="-1905" b="-615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696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B0E39F8F-9663-DD11-EEFF-265EF3974284}"/>
                  </a:ext>
                </a:extLst>
              </p:cNvPr>
              <p:cNvSpPr/>
              <p:nvPr/>
            </p:nvSpPr>
            <p:spPr>
              <a:xfrm>
                <a:off x="1234396" y="4106179"/>
                <a:ext cx="2088232" cy="396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B0E39F8F-9663-DD11-EEFF-265EF3974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396" y="4106179"/>
                <a:ext cx="2088232" cy="396775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60109310-2485-A2AC-FD0E-03793E87D030}"/>
                  </a:ext>
                </a:extLst>
              </p:cNvPr>
              <p:cNvSpPr/>
              <p:nvPr/>
            </p:nvSpPr>
            <p:spPr>
              <a:xfrm>
                <a:off x="1270124" y="2925800"/>
                <a:ext cx="2088232" cy="7010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60109310-2485-A2AC-FD0E-03793E87D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24" y="2925800"/>
                <a:ext cx="2088232" cy="7010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C6701032-19D3-DA4B-691B-6CC71360E0A0}"/>
                  </a:ext>
                </a:extLst>
              </p:cNvPr>
              <p:cNvSpPr/>
              <p:nvPr/>
            </p:nvSpPr>
            <p:spPr>
              <a:xfrm>
                <a:off x="1228950" y="4561369"/>
                <a:ext cx="2630829" cy="69346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C6701032-19D3-DA4B-691B-6CC71360E0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50" y="4561369"/>
                <a:ext cx="2630829" cy="6934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4C25373A-A5EC-9DF5-70EE-316BA79B2DA3}"/>
                  </a:ext>
                </a:extLst>
              </p:cNvPr>
              <p:cNvSpPr/>
              <p:nvPr/>
            </p:nvSpPr>
            <p:spPr>
              <a:xfrm>
                <a:off x="1232735" y="6086339"/>
                <a:ext cx="4104456" cy="67518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4C25373A-A5EC-9DF5-70EE-316BA79B2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735" y="6086339"/>
                <a:ext cx="4104456" cy="6751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8B0BFF-FF14-044C-2D5F-D66BC92C4F6E}"/>
                  </a:ext>
                </a:extLst>
              </p:cNvPr>
              <p:cNvSpPr txBox="1"/>
              <p:nvPr/>
            </p:nvSpPr>
            <p:spPr bwMode="auto">
              <a:xfrm>
                <a:off x="1221419" y="5334464"/>
                <a:ext cx="564127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因此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的本徵態</a:t>
                </a:r>
                <a:r>
                  <a:rPr lang="en-GB" dirty="0">
                    <a:solidFill>
                      <a:srgbClr val="FF0000"/>
                    </a:solidFill>
                  </a:rPr>
                  <a:t>：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，</a:t>
                </a:r>
                <a:r>
                  <a:rPr lang="en-US" dirty="0" err="1">
                    <a:solidFill>
                      <a:srgbClr val="FF0000"/>
                    </a:solidFill>
                  </a:rPr>
                  <a:t>也是能量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的本徵態</a:t>
                </a:r>
                <a:r>
                  <a:rPr lang="en-US" dirty="0">
                    <a:solidFill>
                      <a:srgbClr val="FF0000"/>
                    </a:solidFill>
                  </a:rPr>
                  <a:t>，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8B0BFF-FF14-044C-2D5F-D66BC92C4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419" y="5334464"/>
                <a:ext cx="5641273" cy="369332"/>
              </a:xfrm>
              <a:prstGeom prst="rect">
                <a:avLst/>
              </a:prstGeom>
              <a:blipFill>
                <a:blip r:embed="rId6"/>
                <a:stretch>
                  <a:fillRect l="-899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88563D57-FB4A-1B68-C685-904794AC1B87}"/>
                  </a:ext>
                </a:extLst>
              </p:cNvPr>
              <p:cNvSpPr/>
              <p:nvPr/>
            </p:nvSpPr>
            <p:spPr>
              <a:xfrm>
                <a:off x="1270124" y="1666609"/>
                <a:ext cx="2238539" cy="74251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88563D57-FB4A-1B68-C685-904794AC1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24" y="1666609"/>
                <a:ext cx="2238539" cy="742511"/>
              </a:xfrm>
              <a:prstGeom prst="rect">
                <a:avLst/>
              </a:prstGeom>
              <a:blipFill>
                <a:blip r:embed="rId7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O Carbon Monoxide 3d Molecule Isolated On White Royalty Free SVG,  Cliparts, Vectors, and Stock Illustration. Image 48278349.">
            <a:extLst>
              <a:ext uri="{FF2B5EF4-FFF2-40B4-BE49-F238E27FC236}">
                <a16:creationId xmlns:a16="http://schemas.microsoft.com/office/drawing/2014/main" id="{7EB2AC8D-8B23-9E8D-3B1C-8D4D9EB12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36180" r="43700" b="39613"/>
          <a:stretch/>
        </p:blipFill>
        <p:spPr bwMode="auto">
          <a:xfrm>
            <a:off x="4119803" y="247463"/>
            <a:ext cx="1512168" cy="5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87909B-9D69-AB6F-4B7E-97FE9D635044}"/>
              </a:ext>
            </a:extLst>
          </p:cNvPr>
          <p:cNvSpPr txBox="1"/>
          <p:nvPr/>
        </p:nvSpPr>
        <p:spPr bwMode="auto">
          <a:xfrm>
            <a:off x="1174014" y="384026"/>
            <a:ext cx="3384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考慮雙原子分子，例如CO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C83817-0AED-9D37-0FD6-CF58B60F8EB0}"/>
                  </a:ext>
                </a:extLst>
              </p:cNvPr>
              <p:cNvSpPr txBox="1"/>
              <p:nvPr/>
            </p:nvSpPr>
            <p:spPr bwMode="auto">
              <a:xfrm>
                <a:off x="1174014" y="785692"/>
                <a:ext cx="35283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以鍵結方向為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軸：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C83817-0AED-9D37-0FD6-CF58B60F8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014" y="785692"/>
                <a:ext cx="3528391" cy="369332"/>
              </a:xfrm>
              <a:prstGeom prst="rect">
                <a:avLst/>
              </a:prstGeom>
              <a:blipFill>
                <a:blip r:embed="rId9"/>
                <a:stretch>
                  <a:fillRect l="-143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772317-8095-BDFB-EAF0-35BC4E4FA286}"/>
              </a:ext>
            </a:extLst>
          </p:cNvPr>
          <p:cNvCxnSpPr/>
          <p:nvPr/>
        </p:nvCxnSpPr>
        <p:spPr>
          <a:xfrm>
            <a:off x="7452320" y="968224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D:\Users\Vincent\Downloads\Data\Knight\Media\Chapter18\Images\18_12Figure-F.jpg">
            <a:extLst>
              <a:ext uri="{FF2B5EF4-FFF2-40B4-BE49-F238E27FC236}">
                <a16:creationId xmlns:a16="http://schemas.microsoft.com/office/drawing/2014/main" id="{B825190D-23FF-3C90-B9D0-D4DE91E3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6764475" y="238556"/>
            <a:ext cx="1911981" cy="51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65CEC-8152-537E-4043-A34530A2FE4C}"/>
                  </a:ext>
                </a:extLst>
              </p:cNvPr>
              <p:cNvSpPr txBox="1"/>
              <p:nvPr/>
            </p:nvSpPr>
            <p:spPr bwMode="auto">
              <a:xfrm>
                <a:off x="8388424" y="783558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65CEC-8152-537E-4043-A34530A2F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8424" y="783558"/>
                <a:ext cx="28803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73D637-85C2-C97C-53DB-4531505F0800}"/>
                  </a:ext>
                </a:extLst>
              </p:cNvPr>
              <p:cNvSpPr txBox="1"/>
              <p:nvPr/>
            </p:nvSpPr>
            <p:spPr bwMode="auto">
              <a:xfrm>
                <a:off x="8325994" y="2564904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73D637-85C2-C97C-53DB-4531505F0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5994" y="2564904"/>
                <a:ext cx="28803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7319DA-0132-41D1-4332-444FC79E2389}"/>
                  </a:ext>
                </a:extLst>
              </p:cNvPr>
              <p:cNvSpPr txBox="1"/>
              <p:nvPr/>
            </p:nvSpPr>
            <p:spPr bwMode="auto">
              <a:xfrm>
                <a:off x="8288079" y="4409763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7319DA-0132-41D1-4332-444FC79E2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8079" y="4409763"/>
                <a:ext cx="28803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4A8A2D-2790-A51F-09B8-F40A3914AA40}"/>
                  </a:ext>
                </a:extLst>
              </p:cNvPr>
              <p:cNvSpPr txBox="1"/>
              <p:nvPr/>
            </p:nvSpPr>
            <p:spPr bwMode="auto">
              <a:xfrm>
                <a:off x="6880282" y="1054311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4A8A2D-2790-A51F-09B8-F40A3914A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0282" y="1054311"/>
                <a:ext cx="28803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2B63D9-1B74-D674-415A-DE3A97B42D88}"/>
                  </a:ext>
                </a:extLst>
              </p:cNvPr>
              <p:cNvSpPr txBox="1"/>
              <p:nvPr/>
            </p:nvSpPr>
            <p:spPr bwMode="auto">
              <a:xfrm>
                <a:off x="6773252" y="2825791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2B63D9-1B74-D674-415A-DE3A97B42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3252" y="2825791"/>
                <a:ext cx="288032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C8A2F-893D-145F-F9BD-835FE2150A60}"/>
                  </a:ext>
                </a:extLst>
              </p:cNvPr>
              <p:cNvSpPr txBox="1"/>
              <p:nvPr/>
            </p:nvSpPr>
            <p:spPr bwMode="auto">
              <a:xfrm>
                <a:off x="6773252" y="4691212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C8A2F-893D-145F-F9BD-835FE2150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3252" y="4691212"/>
                <a:ext cx="28803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0992E2-B3CF-6D85-D446-C5A575A3A6C4}"/>
                  </a:ext>
                </a:extLst>
              </p:cNvPr>
              <p:cNvSpPr txBox="1"/>
              <p:nvPr/>
            </p:nvSpPr>
            <p:spPr bwMode="auto">
              <a:xfrm>
                <a:off x="1174013" y="1220885"/>
                <a:ext cx="5065469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轉動動能可以以轉動慣量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及角動量表示：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0992E2-B3CF-6D85-D446-C5A575A3A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013" y="1220885"/>
                <a:ext cx="5065469" cy="391261"/>
              </a:xfrm>
              <a:prstGeom prst="rect">
                <a:avLst/>
              </a:prstGeom>
              <a:blipFill>
                <a:blip r:embed="rId17"/>
                <a:stretch>
                  <a:fillRect l="-1000" t="-6452" b="-161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D64DA77-D616-54D7-41CF-8660EED7FD77}"/>
              </a:ext>
            </a:extLst>
          </p:cNvPr>
          <p:cNvSpPr txBox="1"/>
          <p:nvPr/>
        </p:nvSpPr>
        <p:spPr bwMode="auto">
          <a:xfrm>
            <a:off x="1203600" y="2455574"/>
            <a:ext cx="230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已知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85BCD2-2005-B769-A45C-9AE3F20896C8}"/>
                  </a:ext>
                </a:extLst>
              </p:cNvPr>
              <p:cNvSpPr txBox="1"/>
              <p:nvPr/>
            </p:nvSpPr>
            <p:spPr bwMode="auto">
              <a:xfrm>
                <a:off x="1977447" y="2455574"/>
                <a:ext cx="1553944" cy="39126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85BCD2-2005-B769-A45C-9AE3F2089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7447" y="2455574"/>
                <a:ext cx="1553944" cy="391261"/>
              </a:xfrm>
              <a:prstGeom prst="rect">
                <a:avLst/>
              </a:prstGeom>
              <a:blipFill>
                <a:blip r:embed="rId18"/>
                <a:stretch>
                  <a:fillRect b="-3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D1721C-A727-6A02-2705-9CF3CFBA29B5}"/>
                  </a:ext>
                </a:extLst>
              </p:cNvPr>
              <p:cNvSpPr txBox="1"/>
              <p:nvPr/>
            </p:nvSpPr>
            <p:spPr bwMode="auto">
              <a:xfrm>
                <a:off x="1259559" y="3685812"/>
                <a:ext cx="4658810" cy="396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i="1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可以以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表示：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D1721C-A727-6A02-2705-9CF3CFBA2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559" y="3685812"/>
                <a:ext cx="4658810" cy="396775"/>
              </a:xfrm>
              <a:prstGeom prst="rect">
                <a:avLst/>
              </a:prstGeom>
              <a:blipFill>
                <a:blip r:embed="rId19"/>
                <a:stretch>
                  <a:fillRect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80807A-3DFD-7A74-591E-9C8646AF9BD0}"/>
                  </a:ext>
                </a:extLst>
              </p:cNvPr>
              <p:cNvSpPr txBox="1"/>
              <p:nvPr/>
            </p:nvSpPr>
            <p:spPr bwMode="auto">
              <a:xfrm>
                <a:off x="1239009" y="5685901"/>
                <a:ext cx="65733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能量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的本徵</a:t>
                </a:r>
                <a:r>
                  <a:rPr lang="en-US" dirty="0">
                    <a:solidFill>
                      <a:srgbClr val="FF0000"/>
                    </a:solidFill>
                  </a:rPr>
                  <a:t>值就是將對應的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>
                    <a:solidFill>
                      <a:srgbClr val="FF0000"/>
                    </a:solidFill>
                  </a:rPr>
                  <a:t>的本徵</a:t>
                </a:r>
                <a:r>
                  <a:rPr lang="en-GB" dirty="0" err="1">
                    <a:solidFill>
                      <a:srgbClr val="FF0000"/>
                    </a:solidFill>
                  </a:rPr>
                  <a:t>值代入即可</a:t>
                </a:r>
                <a:r>
                  <a:rPr lang="en-GB" dirty="0">
                    <a:solidFill>
                      <a:srgbClr val="FF0000"/>
                    </a:solidFill>
                  </a:rPr>
                  <a:t>：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80807A-3DFD-7A74-591E-9C8646AF9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9009" y="5685901"/>
                <a:ext cx="6573351" cy="369332"/>
              </a:xfrm>
              <a:prstGeom prst="rect">
                <a:avLst/>
              </a:prstGeom>
              <a:blipFill>
                <a:blip r:embed="rId20"/>
                <a:stretch>
                  <a:fillRect l="-77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805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C6A097-60F3-C87F-D93E-59E23F8D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95851"/>
            <a:ext cx="5248198" cy="64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63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45309B9B-280E-967B-2F12-3D701D3B61A4}"/>
                  </a:ext>
                </a:extLst>
              </p:cNvPr>
              <p:cNvSpPr/>
              <p:nvPr/>
            </p:nvSpPr>
            <p:spPr>
              <a:xfrm>
                <a:off x="1633376" y="2277517"/>
                <a:ext cx="2052228" cy="6280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45309B9B-280E-967B-2F12-3D701D3B6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76" y="2277517"/>
                <a:ext cx="2052228" cy="628057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0E4224-8EE3-CD19-E4F6-A7C10A7009A2}"/>
              </a:ext>
            </a:extLst>
          </p:cNvPr>
          <p:cNvCxnSpPr/>
          <p:nvPr/>
        </p:nvCxnSpPr>
        <p:spPr>
          <a:xfrm>
            <a:off x="7060045" y="1350356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D:\Users\Vincent\Downloads\Data\Knight\Media\Chapter18\Images\18_12Figure-F.jpg">
            <a:extLst>
              <a:ext uri="{FF2B5EF4-FFF2-40B4-BE49-F238E27FC236}">
                <a16:creationId xmlns:a16="http://schemas.microsoft.com/office/drawing/2014/main" id="{2CBB2AE8-E10E-26C8-709A-1CF7DA45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6372200" y="620688"/>
            <a:ext cx="1911981" cy="51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92DA52-6212-2456-D805-CF5C23E54EB3}"/>
                  </a:ext>
                </a:extLst>
              </p:cNvPr>
              <p:cNvSpPr txBox="1"/>
              <p:nvPr/>
            </p:nvSpPr>
            <p:spPr bwMode="auto">
              <a:xfrm>
                <a:off x="7996149" y="1165690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92DA52-6212-2456-D805-CF5C23E54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6149" y="1165690"/>
                <a:ext cx="28803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E1183D-039A-CA82-6389-3630EF910BCB}"/>
                  </a:ext>
                </a:extLst>
              </p:cNvPr>
              <p:cNvSpPr txBox="1"/>
              <p:nvPr/>
            </p:nvSpPr>
            <p:spPr bwMode="auto">
              <a:xfrm>
                <a:off x="7933719" y="2947036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E1183D-039A-CA82-6389-3630EF910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3719" y="2947036"/>
                <a:ext cx="28803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23758-FC68-E628-6D52-2C386C87316C}"/>
                  </a:ext>
                </a:extLst>
              </p:cNvPr>
              <p:cNvSpPr txBox="1"/>
              <p:nvPr/>
            </p:nvSpPr>
            <p:spPr bwMode="auto">
              <a:xfrm>
                <a:off x="7895804" y="4791895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23758-FC68-E628-6D52-2C386C873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804" y="4791895"/>
                <a:ext cx="28803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5C11C9-F657-02ED-83F7-82B9C84E3FA6}"/>
                  </a:ext>
                </a:extLst>
              </p:cNvPr>
              <p:cNvSpPr txBox="1"/>
              <p:nvPr/>
            </p:nvSpPr>
            <p:spPr bwMode="auto">
              <a:xfrm>
                <a:off x="6488007" y="1436443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5C11C9-F657-02ED-83F7-82B9C84E3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8007" y="1436443"/>
                <a:ext cx="28803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1C3581-37AB-0B4E-0263-27405A900F62}"/>
                  </a:ext>
                </a:extLst>
              </p:cNvPr>
              <p:cNvSpPr txBox="1"/>
              <p:nvPr/>
            </p:nvSpPr>
            <p:spPr bwMode="auto">
              <a:xfrm>
                <a:off x="6380977" y="3207923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1C3581-37AB-0B4E-0263-27405A900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977" y="3207923"/>
                <a:ext cx="28803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A7F8C2-922B-CB05-938C-A1909BED754F}"/>
                  </a:ext>
                </a:extLst>
              </p:cNvPr>
              <p:cNvSpPr txBox="1"/>
              <p:nvPr/>
            </p:nvSpPr>
            <p:spPr bwMode="auto">
              <a:xfrm>
                <a:off x="6380977" y="5073344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A7F8C2-922B-CB05-938C-A1909BED7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977" y="5073344"/>
                <a:ext cx="28803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5847E0-D358-C795-F916-4C9D02B02B33}"/>
                  </a:ext>
                </a:extLst>
              </p:cNvPr>
              <p:cNvSpPr txBox="1"/>
              <p:nvPr/>
            </p:nvSpPr>
            <p:spPr bwMode="auto">
              <a:xfrm>
                <a:off x="1607343" y="527969"/>
                <a:ext cx="34563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如圖所示</a:t>
                </a:r>
                <a:r>
                  <a:rPr 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5847E0-D358-C795-F916-4C9D02B02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343" y="527969"/>
                <a:ext cx="3456384" cy="369332"/>
              </a:xfrm>
              <a:prstGeom prst="rect">
                <a:avLst/>
              </a:prstGeom>
              <a:blipFill>
                <a:blip r:embed="rId10"/>
                <a:stretch>
                  <a:fillRect l="-146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4CA6DA-24CE-0604-7323-BB7E2E765F02}"/>
                  </a:ext>
                </a:extLst>
              </p:cNvPr>
              <p:cNvSpPr txBox="1"/>
              <p:nvPr/>
            </p:nvSpPr>
            <p:spPr bwMode="auto">
              <a:xfrm>
                <a:off x="1619672" y="911676"/>
                <a:ext cx="3635896" cy="532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:r>
                  <a:rPr lang="zh-TW" altLang="en-US" dirty="0"/>
                  <a:t>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4CA6DA-24CE-0604-7323-BB7E2E765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911676"/>
                <a:ext cx="3635896" cy="532838"/>
              </a:xfrm>
              <a:prstGeom prst="rect">
                <a:avLst/>
              </a:prstGeom>
              <a:blipFill>
                <a:blip r:embed="rId11"/>
                <a:stretch>
                  <a:fillRect l="-13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D936417-ABAC-137A-7C65-74A478E1439F}"/>
              </a:ext>
            </a:extLst>
          </p:cNvPr>
          <p:cNvSpPr txBox="1"/>
          <p:nvPr/>
        </p:nvSpPr>
        <p:spPr bwMode="auto">
          <a:xfrm>
            <a:off x="1607343" y="1444514"/>
            <a:ext cx="3762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這些能階將永遠無法激發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618E32-AD54-A4B7-7B36-56555DF19958}"/>
                  </a:ext>
                </a:extLst>
              </p:cNvPr>
              <p:cNvSpPr txBox="1"/>
              <p:nvPr/>
            </p:nvSpPr>
            <p:spPr bwMode="auto">
              <a:xfrm>
                <a:off x="1619672" y="1813846"/>
                <a:ext cx="43801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只有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的能階留下！能量由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決定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618E32-AD54-A4B7-7B36-56555DF19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813846"/>
                <a:ext cx="4380159" cy="369332"/>
              </a:xfrm>
              <a:prstGeom prst="rect">
                <a:avLst/>
              </a:prstGeom>
              <a:blipFill>
                <a:blip r:embed="rId12"/>
                <a:stretch>
                  <a:fillRect l="-1156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E92840-05C9-4C3A-A31A-419D475BB0C5}"/>
                  </a:ext>
                </a:extLst>
              </p:cNvPr>
              <p:cNvSpPr txBox="1"/>
              <p:nvPr/>
            </p:nvSpPr>
            <p:spPr bwMode="auto">
              <a:xfrm>
                <a:off x="1633376" y="3021710"/>
                <a:ext cx="32143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光譜線對應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+1→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的能差為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E92840-05C9-4C3A-A31A-419D475BB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3376" y="3021710"/>
                <a:ext cx="3214327" cy="369332"/>
              </a:xfrm>
              <a:prstGeom prst="rect">
                <a:avLst/>
              </a:prstGeom>
              <a:blipFill>
                <a:blip r:embed="rId13"/>
                <a:stretch>
                  <a:fillRect l="-1575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1">
                <a:extLst>
                  <a:ext uri="{FF2B5EF4-FFF2-40B4-BE49-F238E27FC236}">
                    <a16:creationId xmlns:a16="http://schemas.microsoft.com/office/drawing/2014/main" id="{604BCD6D-68F7-4877-1B62-F5DC9EA68327}"/>
                  </a:ext>
                </a:extLst>
              </p:cNvPr>
              <p:cNvSpPr/>
              <p:nvPr/>
            </p:nvSpPr>
            <p:spPr>
              <a:xfrm>
                <a:off x="1599524" y="3445199"/>
                <a:ext cx="2102178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20" name="矩形 11">
                <a:extLst>
                  <a:ext uri="{FF2B5EF4-FFF2-40B4-BE49-F238E27FC236}">
                    <a16:creationId xmlns:a16="http://schemas.microsoft.com/office/drawing/2014/main" id="{604BCD6D-68F7-4877-1B62-F5DC9EA683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24" y="3445199"/>
                <a:ext cx="2102178" cy="646331"/>
              </a:xfrm>
              <a:prstGeom prst="rect">
                <a:avLst/>
              </a:prstGeom>
              <a:blipFill>
                <a:blip r:embed="rId1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79C266E-4A89-4927-780D-6A892A375E1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40073"/>
          <a:stretch/>
        </p:blipFill>
        <p:spPr>
          <a:xfrm>
            <a:off x="1619672" y="4221088"/>
            <a:ext cx="4380160" cy="23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5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75B0C5-A87F-0357-666D-C845F9815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648" y="0"/>
            <a:ext cx="4180703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45309B9B-280E-967B-2F12-3D701D3B61A4}"/>
                  </a:ext>
                </a:extLst>
              </p:cNvPr>
              <p:cNvSpPr/>
              <p:nvPr/>
            </p:nvSpPr>
            <p:spPr>
              <a:xfrm>
                <a:off x="3347864" y="692696"/>
                <a:ext cx="2052228" cy="6280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45309B9B-280E-967B-2F12-3D701D3B6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92696"/>
                <a:ext cx="2052228" cy="628057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066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1FB803-2FCE-8125-B066-8D84015CE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34" y="527412"/>
            <a:ext cx="6415732" cy="58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60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959076-44EC-773D-CC6E-ECF785C0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851" y="713226"/>
            <a:ext cx="3648298" cy="54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165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1">
                <a:extLst>
                  <a:ext uri="{FF2B5EF4-FFF2-40B4-BE49-F238E27FC236}">
                    <a16:creationId xmlns:a16="http://schemas.microsoft.com/office/drawing/2014/main" id="{5B63A130-07B4-FFAC-6291-A466F6E6A8FD}"/>
                  </a:ext>
                </a:extLst>
              </p:cNvPr>
              <p:cNvSpPr/>
              <p:nvPr/>
            </p:nvSpPr>
            <p:spPr>
              <a:xfrm>
                <a:off x="1362466" y="2943055"/>
                <a:ext cx="4552464" cy="4277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1">
                <a:extLst>
                  <a:ext uri="{FF2B5EF4-FFF2-40B4-BE49-F238E27FC236}">
                    <a16:creationId xmlns:a16="http://schemas.microsoft.com/office/drawing/2014/main" id="{5B63A130-07B4-FFAC-6291-A466F6E6A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66" y="2943055"/>
                <a:ext cx="4552464" cy="427746"/>
              </a:xfrm>
              <a:prstGeom prst="rect">
                <a:avLst/>
              </a:prstGeom>
              <a:blipFill>
                <a:blip r:embed="rId2"/>
                <a:stretch>
                  <a:fillRect l="-279" t="-82857" r="-4178" b="-1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9AF8B958-B86B-1951-059D-B57FA577C56C}"/>
                  </a:ext>
                </a:extLst>
              </p:cNvPr>
              <p:cNvSpPr/>
              <p:nvPr/>
            </p:nvSpPr>
            <p:spPr>
              <a:xfrm>
                <a:off x="1353703" y="3500853"/>
                <a:ext cx="4552464" cy="4277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9AF8B958-B86B-1951-059D-B57FA577C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03" y="3500853"/>
                <a:ext cx="4552464" cy="427746"/>
              </a:xfrm>
              <a:prstGeom prst="rect">
                <a:avLst/>
              </a:prstGeom>
              <a:blipFill>
                <a:blip r:embed="rId3"/>
                <a:stretch>
                  <a:fillRect l="-278" t="-82857" r="-3889" b="-1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2">
            <a:extLst>
              <a:ext uri="{FF2B5EF4-FFF2-40B4-BE49-F238E27FC236}">
                <a16:creationId xmlns:a16="http://schemas.microsoft.com/office/drawing/2014/main" id="{C1E9914C-11D3-82D5-76E8-8EC388A95AF9}"/>
              </a:ext>
            </a:extLst>
          </p:cNvPr>
          <p:cNvSpPr txBox="1"/>
          <p:nvPr/>
        </p:nvSpPr>
        <p:spPr bwMode="auto">
          <a:xfrm>
            <a:off x="1353703" y="4507934"/>
            <a:ext cx="7275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所有角動量算子在這個空間的作用為線性變換，就可以矩陣表示：</a:t>
            </a:r>
          </a:p>
        </p:txBody>
      </p:sp>
      <p:sp>
        <p:nvSpPr>
          <p:cNvPr id="5" name="文字方塊 6">
            <a:extLst>
              <a:ext uri="{FF2B5EF4-FFF2-40B4-BE49-F238E27FC236}">
                <a16:creationId xmlns:a16="http://schemas.microsoft.com/office/drawing/2014/main" id="{9C677DC5-B689-89B7-2078-5D6BAD4D987D}"/>
              </a:ext>
            </a:extLst>
          </p:cNvPr>
          <p:cNvSpPr txBox="1"/>
          <p:nvPr/>
        </p:nvSpPr>
        <p:spPr bwMode="auto">
          <a:xfrm>
            <a:off x="1334321" y="4075886"/>
            <a:ext cx="4050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以這些本徵態為基底建立線性空間。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1">
                <a:extLst>
                  <a:ext uri="{FF2B5EF4-FFF2-40B4-BE49-F238E27FC236}">
                    <a16:creationId xmlns:a16="http://schemas.microsoft.com/office/drawing/2014/main" id="{47CBCBAF-1F15-1EB0-6DB6-4DB71D31ED10}"/>
                  </a:ext>
                </a:extLst>
              </p:cNvPr>
              <p:cNvSpPr/>
              <p:nvPr/>
            </p:nvSpPr>
            <p:spPr>
              <a:xfrm>
                <a:off x="1475656" y="5034466"/>
                <a:ext cx="6470554" cy="44736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11">
                <a:extLst>
                  <a:ext uri="{FF2B5EF4-FFF2-40B4-BE49-F238E27FC236}">
                    <a16:creationId xmlns:a16="http://schemas.microsoft.com/office/drawing/2014/main" id="{47CBCBAF-1F15-1EB0-6DB6-4DB71D31E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34466"/>
                <a:ext cx="6470554" cy="447367"/>
              </a:xfrm>
              <a:prstGeom prst="rect">
                <a:avLst/>
              </a:prstGeom>
              <a:blipFill>
                <a:blip r:embed="rId4"/>
                <a:stretch>
                  <a:fillRect t="-80556" r="-2745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2">
                <a:extLst>
                  <a:ext uri="{FF2B5EF4-FFF2-40B4-BE49-F238E27FC236}">
                    <a16:creationId xmlns:a16="http://schemas.microsoft.com/office/drawing/2014/main" id="{C4258DE8-9007-AAD9-9AA1-BEC367A8D243}"/>
                  </a:ext>
                </a:extLst>
              </p:cNvPr>
              <p:cNvSpPr/>
              <p:nvPr/>
            </p:nvSpPr>
            <p:spPr>
              <a:xfrm>
                <a:off x="1475656" y="5589240"/>
                <a:ext cx="6470554" cy="44736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12">
                <a:extLst>
                  <a:ext uri="{FF2B5EF4-FFF2-40B4-BE49-F238E27FC236}">
                    <a16:creationId xmlns:a16="http://schemas.microsoft.com/office/drawing/2014/main" id="{C4258DE8-9007-AAD9-9AA1-BEC367A8D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589240"/>
                <a:ext cx="6470554" cy="447367"/>
              </a:xfrm>
              <a:prstGeom prst="rect">
                <a:avLst/>
              </a:prstGeom>
              <a:blipFill>
                <a:blip r:embed="rId5"/>
                <a:stretch>
                  <a:fillRect t="-83333" r="-2745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20B638-6579-8565-52C6-E8A593A64CF0}"/>
              </a:ext>
            </a:extLst>
          </p:cNvPr>
          <p:cNvSpPr txBox="1"/>
          <p:nvPr/>
        </p:nvSpPr>
        <p:spPr bwMode="auto">
          <a:xfrm>
            <a:off x="1353703" y="6155187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讓我們以自旋為例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9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13DB63-4141-5A00-EC18-5765C4B3232A}"/>
              </a:ext>
            </a:extLst>
          </p:cNvPr>
          <p:cNvSpPr/>
          <p:nvPr/>
        </p:nvSpPr>
        <p:spPr>
          <a:xfrm>
            <a:off x="1465977" y="1201163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C83F71-08C5-4255-82A2-344ED987AC5F}"/>
              </a:ext>
            </a:extLst>
          </p:cNvPr>
          <p:cNvSpPr/>
          <p:nvPr/>
        </p:nvSpPr>
        <p:spPr>
          <a:xfrm>
            <a:off x="3482201" y="1201163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769819-F0EB-68CB-01CA-A839AC815588}"/>
              </a:ext>
            </a:extLst>
          </p:cNvPr>
          <p:cNvSpPr/>
          <p:nvPr/>
        </p:nvSpPr>
        <p:spPr>
          <a:xfrm>
            <a:off x="5496291" y="120700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8893AD31-99EE-98B9-368B-8D3B01C7DD96}"/>
                  </a:ext>
                </a:extLst>
              </p:cNvPr>
              <p:cNvSpPr txBox="1"/>
              <p:nvPr/>
            </p:nvSpPr>
            <p:spPr bwMode="auto">
              <a:xfrm>
                <a:off x="3908303" y="3366279"/>
                <a:ext cx="1312675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8893AD31-99EE-98B9-368B-8D3B01C7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303" y="3366279"/>
                <a:ext cx="1312675" cy="404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239D9A-EA8C-6B94-E5F8-C6E2B152CCA1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2186057" y="1525199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76DA2A-A605-474C-4C51-653898D8327E}"/>
                  </a:ext>
                </a:extLst>
              </p:cNvPr>
              <p:cNvSpPr txBox="1"/>
              <p:nvPr/>
            </p:nvSpPr>
            <p:spPr bwMode="auto">
              <a:xfrm>
                <a:off x="2690113" y="1201163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76DA2A-A605-474C-4C51-653898D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113" y="1201163"/>
                <a:ext cx="2880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973ED6C1-9A65-91F0-F43D-9CADE9EBBF14}"/>
                  </a:ext>
                </a:extLst>
              </p:cNvPr>
              <p:cNvSpPr txBox="1"/>
              <p:nvPr/>
            </p:nvSpPr>
            <p:spPr bwMode="auto">
              <a:xfrm>
                <a:off x="3866761" y="374959"/>
                <a:ext cx="1312675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973ED6C1-9A65-91F0-F43D-9CADE9EBB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6761" y="374959"/>
                <a:ext cx="1312675" cy="404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2859A8-42B2-CD94-2E71-76891A1ED1A6}"/>
              </a:ext>
            </a:extLst>
          </p:cNvPr>
          <p:cNvCxnSpPr>
            <a:cxnSpLocks/>
          </p:cNvCxnSpPr>
          <p:nvPr/>
        </p:nvCxnSpPr>
        <p:spPr>
          <a:xfrm>
            <a:off x="4200147" y="1525199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1269CA-8E6F-BA35-03A1-234A3C1DF162}"/>
                  </a:ext>
                </a:extLst>
              </p:cNvPr>
              <p:cNvSpPr txBox="1"/>
              <p:nvPr/>
            </p:nvSpPr>
            <p:spPr bwMode="auto">
              <a:xfrm>
                <a:off x="4699111" y="1155867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1269CA-8E6F-BA35-03A1-234A3C1DF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111" y="1155867"/>
                <a:ext cx="288032" cy="369332"/>
              </a:xfrm>
              <a:prstGeom prst="rect">
                <a:avLst/>
              </a:prstGeom>
              <a:blipFill>
                <a:blip r:embed="rId5"/>
                <a:stretch>
                  <a:fillRect r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D02652-5615-4493-BEEB-DD6AB31215D8}"/>
              </a:ext>
            </a:extLst>
          </p:cNvPr>
          <p:cNvCxnSpPr>
            <a:cxnSpLocks/>
          </p:cNvCxnSpPr>
          <p:nvPr/>
        </p:nvCxnSpPr>
        <p:spPr>
          <a:xfrm>
            <a:off x="6232506" y="1541756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334080-47F4-7E0E-AC8E-D511D792CEDA}"/>
                  </a:ext>
                </a:extLst>
              </p:cNvPr>
              <p:cNvSpPr txBox="1"/>
              <p:nvPr/>
            </p:nvSpPr>
            <p:spPr bwMode="auto">
              <a:xfrm>
                <a:off x="6736562" y="1217720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334080-47F4-7E0E-AC8E-D511D792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6562" y="1217720"/>
                <a:ext cx="2880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6AF49B5-9AD1-0193-CF85-A5D88867BAAE}"/>
              </a:ext>
            </a:extLst>
          </p:cNvPr>
          <p:cNvSpPr/>
          <p:nvPr/>
        </p:nvSpPr>
        <p:spPr>
          <a:xfrm>
            <a:off x="1470431" y="4184610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FB805E-A750-5F8A-5DDD-157B7FEBE8AE}"/>
              </a:ext>
            </a:extLst>
          </p:cNvPr>
          <p:cNvSpPr/>
          <p:nvPr/>
        </p:nvSpPr>
        <p:spPr>
          <a:xfrm>
            <a:off x="3486655" y="4184610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B74114-364D-613E-123F-4D872F2945AD}"/>
              </a:ext>
            </a:extLst>
          </p:cNvPr>
          <p:cNvSpPr/>
          <p:nvPr/>
        </p:nvSpPr>
        <p:spPr>
          <a:xfrm>
            <a:off x="5500745" y="4190449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3D26DA-AB89-8324-AC43-61FD504037A7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2190511" y="4508646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8C25FD-52BD-5E1C-F0C8-4E226AE85BB0}"/>
                  </a:ext>
                </a:extLst>
              </p:cNvPr>
              <p:cNvSpPr txBox="1"/>
              <p:nvPr/>
            </p:nvSpPr>
            <p:spPr bwMode="auto">
              <a:xfrm>
                <a:off x="2694567" y="4184610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8C25FD-52BD-5E1C-F0C8-4E226AE85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4567" y="4184610"/>
                <a:ext cx="2880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E8982E-ED89-D00F-3A4F-5A9EB4BB3C4A}"/>
              </a:ext>
            </a:extLst>
          </p:cNvPr>
          <p:cNvCxnSpPr>
            <a:cxnSpLocks/>
          </p:cNvCxnSpPr>
          <p:nvPr/>
        </p:nvCxnSpPr>
        <p:spPr>
          <a:xfrm>
            <a:off x="4204601" y="4508646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6AF318-DB2D-589C-71CA-E0D2A1999F47}"/>
                  </a:ext>
                </a:extLst>
              </p:cNvPr>
              <p:cNvSpPr txBox="1"/>
              <p:nvPr/>
            </p:nvSpPr>
            <p:spPr bwMode="auto">
              <a:xfrm>
                <a:off x="4703565" y="4139314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6AF318-DB2D-589C-71CA-E0D2A1999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3565" y="4139314"/>
                <a:ext cx="288032" cy="369332"/>
              </a:xfrm>
              <a:prstGeom prst="rect">
                <a:avLst/>
              </a:prstGeom>
              <a:blipFill>
                <a:blip r:embed="rId8"/>
                <a:stretch>
                  <a:fillRect r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80C4A27-6099-1E58-1BD6-ABA5D9F9FB99}"/>
              </a:ext>
            </a:extLst>
          </p:cNvPr>
          <p:cNvCxnSpPr>
            <a:cxnSpLocks/>
          </p:cNvCxnSpPr>
          <p:nvPr/>
        </p:nvCxnSpPr>
        <p:spPr>
          <a:xfrm>
            <a:off x="6236960" y="4525203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9F1B9E-730A-40B5-3ACE-0178FC43BE98}"/>
                  </a:ext>
                </a:extLst>
              </p:cNvPr>
              <p:cNvSpPr txBox="1"/>
              <p:nvPr/>
            </p:nvSpPr>
            <p:spPr bwMode="auto">
              <a:xfrm>
                <a:off x="6741016" y="4241173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9F1B9E-730A-40B5-3ACE-0178FC43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1016" y="4241173"/>
                <a:ext cx="2880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B45DBA-66ED-4516-8EA5-52F60261A50B}"/>
              </a:ext>
            </a:extLst>
          </p:cNvPr>
          <p:cNvCxnSpPr>
            <a:cxnSpLocks/>
          </p:cNvCxnSpPr>
          <p:nvPr/>
        </p:nvCxnSpPr>
        <p:spPr>
          <a:xfrm>
            <a:off x="6201611" y="4296018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592DF-D753-4845-1413-5170854FDACC}"/>
                  </a:ext>
                </a:extLst>
              </p:cNvPr>
              <p:cNvSpPr txBox="1"/>
              <p:nvPr/>
            </p:nvSpPr>
            <p:spPr bwMode="auto">
              <a:xfrm>
                <a:off x="6749722" y="3975620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592DF-D753-4845-1413-5170854FD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9722" y="3975620"/>
                <a:ext cx="288032" cy="369332"/>
              </a:xfrm>
              <a:prstGeom prst="rect">
                <a:avLst/>
              </a:prstGeom>
              <a:blipFill>
                <a:blip r:embed="rId10"/>
                <a:stretch>
                  <a:fillRect r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EF9A03-C91E-51F3-DEAE-96068ECF669F}"/>
              </a:ext>
            </a:extLst>
          </p:cNvPr>
          <p:cNvCxnSpPr>
            <a:cxnSpLocks/>
          </p:cNvCxnSpPr>
          <p:nvPr/>
        </p:nvCxnSpPr>
        <p:spPr>
          <a:xfrm>
            <a:off x="6245666" y="4772522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00BD33-9907-13A9-2492-BCD8FCEA603B}"/>
                  </a:ext>
                </a:extLst>
              </p:cNvPr>
              <p:cNvSpPr txBox="1"/>
              <p:nvPr/>
            </p:nvSpPr>
            <p:spPr bwMode="auto">
              <a:xfrm>
                <a:off x="6749722" y="4448486"/>
                <a:ext cx="2880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00BD33-9907-13A9-2492-BCD8FCEA6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9722" y="4448486"/>
                <a:ext cx="28803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AEBF94-38BB-775B-F50D-BC0F12C38668}"/>
                  </a:ext>
                </a:extLst>
              </p:cNvPr>
              <p:cNvSpPr txBox="1"/>
              <p:nvPr/>
            </p:nvSpPr>
            <p:spPr bwMode="auto">
              <a:xfrm>
                <a:off x="2715253" y="856801"/>
                <a:ext cx="720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TW" alt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AEBF94-38BB-775B-F50D-BC0F12C38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5253" y="856801"/>
                <a:ext cx="720080" cy="369332"/>
              </a:xfrm>
              <a:prstGeom prst="rect">
                <a:avLst/>
              </a:prstGeom>
              <a:blipFill>
                <a:blip r:embed="rId12"/>
                <a:stretch>
                  <a:fillRect l="-37931" t="-106667" r="-2069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E1AE4D-50AD-F00A-9E34-FC5FB9CA5698}"/>
                  </a:ext>
                </a:extLst>
              </p:cNvPr>
              <p:cNvSpPr txBox="1"/>
              <p:nvPr/>
            </p:nvSpPr>
            <p:spPr bwMode="auto">
              <a:xfrm>
                <a:off x="4776211" y="835967"/>
                <a:ext cx="720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TW" alt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E1AE4D-50AD-F00A-9E34-FC5FB9CA5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6211" y="835967"/>
                <a:ext cx="720080" cy="369332"/>
              </a:xfrm>
              <a:prstGeom prst="rect">
                <a:avLst/>
              </a:prstGeom>
              <a:blipFill>
                <a:blip r:embed="rId13"/>
                <a:stretch>
                  <a:fillRect l="-37931" t="-103226" r="-20690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DE8C61-BE59-E35C-8EC2-67AB9C776379}"/>
                  </a:ext>
                </a:extLst>
              </p:cNvPr>
              <p:cNvSpPr txBox="1"/>
              <p:nvPr/>
            </p:nvSpPr>
            <p:spPr bwMode="auto">
              <a:xfrm>
                <a:off x="6808570" y="874987"/>
                <a:ext cx="720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TW" alt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DE8C61-BE59-E35C-8EC2-67AB9C776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8570" y="874987"/>
                <a:ext cx="720080" cy="369332"/>
              </a:xfrm>
              <a:prstGeom prst="rect">
                <a:avLst/>
              </a:prstGeom>
              <a:blipFill>
                <a:blip r:embed="rId14"/>
                <a:stretch>
                  <a:fillRect l="-40351" t="-113793" r="-21053" b="-1758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9F1584-3D90-6435-064E-6AF5D1AD831D}"/>
                  </a:ext>
                </a:extLst>
              </p:cNvPr>
              <p:cNvSpPr txBox="1"/>
              <p:nvPr/>
            </p:nvSpPr>
            <p:spPr bwMode="auto">
              <a:xfrm>
                <a:off x="2842432" y="3876898"/>
                <a:ext cx="720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8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TW" alt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9F1584-3D90-6435-064E-6AF5D1AD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2432" y="3876898"/>
                <a:ext cx="720080" cy="369332"/>
              </a:xfrm>
              <a:prstGeom prst="rect">
                <a:avLst/>
              </a:prstGeom>
              <a:blipFill>
                <a:blip r:embed="rId15"/>
                <a:stretch>
                  <a:fillRect l="-37931" t="-106667" r="-2069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04A06D-2F11-6520-D3A1-EE3B8D8B064C}"/>
                  </a:ext>
                </a:extLst>
              </p:cNvPr>
              <p:cNvSpPr txBox="1"/>
              <p:nvPr/>
            </p:nvSpPr>
            <p:spPr bwMode="auto">
              <a:xfrm>
                <a:off x="4846692" y="3904793"/>
                <a:ext cx="720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TW" alt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04A06D-2F11-6520-D3A1-EE3B8D8B0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6692" y="3904793"/>
                <a:ext cx="720080" cy="369332"/>
              </a:xfrm>
              <a:prstGeom prst="rect">
                <a:avLst/>
              </a:prstGeom>
              <a:blipFill>
                <a:blip r:embed="rId16"/>
                <a:stretch>
                  <a:fillRect l="-37931" t="-106667" r="-2069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602645-9E59-5B01-43E4-3BEEF98B0FBE}"/>
                  </a:ext>
                </a:extLst>
              </p:cNvPr>
              <p:cNvSpPr txBox="1"/>
              <p:nvPr/>
            </p:nvSpPr>
            <p:spPr bwMode="auto">
              <a:xfrm>
                <a:off x="1202048" y="2415545"/>
                <a:ext cx="7320118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同時也是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1800" dirty="0"/>
                  <a:t>的本徵態</a:t>
                </a:r>
                <a:r>
                  <a:rPr lang="zh-TW" altLang="en-US" dirty="0"/>
                  <a:t>。測時結果確定，且無崩潰，依舊還是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602645-9E59-5B01-43E4-3BEEF98B0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2048" y="2415545"/>
                <a:ext cx="7320118" cy="376770"/>
              </a:xfrm>
              <a:prstGeom prst="rect">
                <a:avLst/>
              </a:prstGeom>
              <a:blipFill>
                <a:blip r:embed="rId17"/>
                <a:stretch>
                  <a:fillRect l="-4325" t="-11000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7A94D-52B8-9426-AD62-7B90313D2D48}"/>
                  </a:ext>
                </a:extLst>
              </p:cNvPr>
              <p:cNvSpPr txBox="1"/>
              <p:nvPr/>
            </p:nvSpPr>
            <p:spPr bwMode="auto">
              <a:xfrm>
                <a:off x="1254617" y="5043300"/>
                <a:ext cx="4572508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只是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sz="1800" dirty="0"/>
                  <a:t>的本徵態，不是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/>
                  <a:t>的本徵態。</a:t>
                </a:r>
                <a:endParaRPr lang="en-TW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7A94D-52B8-9426-AD62-7B90313D2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4617" y="5043300"/>
                <a:ext cx="4572508" cy="378758"/>
              </a:xfrm>
              <a:prstGeom prst="rect">
                <a:avLst/>
              </a:prstGeom>
              <a:blipFill>
                <a:blip r:embed="rId18"/>
                <a:stretch>
                  <a:fillRect l="-6925" t="-103226" b="-1645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5C08A5-2690-D944-E71A-42EDADDD450F}"/>
                  </a:ext>
                </a:extLst>
              </p:cNvPr>
              <p:cNvSpPr txBox="1"/>
              <p:nvPr/>
            </p:nvSpPr>
            <p:spPr bwMode="auto">
              <a:xfrm>
                <a:off x="1247984" y="5899557"/>
                <a:ext cx="7557073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可能包含所有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的本徵態，是一基底展開，</a:t>
                </a:r>
                <a:endParaRPr lang="en-TW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5C08A5-2690-D944-E71A-42EDADDD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984" y="5899557"/>
                <a:ext cx="7557073" cy="378758"/>
              </a:xfrm>
              <a:prstGeom prst="rect">
                <a:avLst/>
              </a:prstGeom>
              <a:blipFill>
                <a:blip r:embed="rId19"/>
                <a:stretch>
                  <a:fillRect l="-4195" t="-103226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8C3FA6-4707-AEB2-2B21-B3A99EFB3C97}"/>
                  </a:ext>
                </a:extLst>
              </p:cNvPr>
              <p:cNvSpPr txBox="1"/>
              <p:nvPr/>
            </p:nvSpPr>
            <p:spPr bwMode="auto">
              <a:xfrm>
                <a:off x="1213937" y="2022308"/>
                <a:ext cx="4912865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sz="1800" dirty="0"/>
                  <a:t>若測得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zh-TW" altLang="en-US" sz="1800" dirty="0"/>
                  <a:t>，狀態會崩潰為本徵態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8C3FA6-4707-AEB2-2B21-B3A99EFB3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3937" y="2022308"/>
                <a:ext cx="4912865" cy="378758"/>
              </a:xfrm>
              <a:prstGeom prst="rect">
                <a:avLst/>
              </a:prstGeom>
              <a:blipFill>
                <a:blip r:embed="rId20"/>
                <a:stretch>
                  <a:fillRect t="-106452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28730E-F6B1-F3A5-0ECA-3F1C2E26EBE0}"/>
                  </a:ext>
                </a:extLst>
              </p:cNvPr>
              <p:cNvSpPr txBox="1"/>
              <p:nvPr/>
            </p:nvSpPr>
            <p:spPr bwMode="auto">
              <a:xfrm>
                <a:off x="1199063" y="2869295"/>
                <a:ext cx="4912865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再</m:t>
                    </m:r>
                  </m:oMath>
                </a14:m>
                <a:r>
                  <a:rPr lang="zh-TW" altLang="en-US" dirty="0"/>
                  <a:t>測一次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sz="1800" dirty="0"/>
                  <a:t>只能得到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28730E-F6B1-F3A5-0ECA-3F1C2E26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063" y="2869295"/>
                <a:ext cx="4912865" cy="378758"/>
              </a:xfrm>
              <a:prstGeom prst="rect">
                <a:avLst/>
              </a:prstGeom>
              <a:blipFill>
                <a:blip r:embed="rId21"/>
                <a:stretch>
                  <a:fillRect l="-6443" t="-11000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F9CF75-5906-9241-5386-A12CA0D2D403}"/>
                  </a:ext>
                </a:extLst>
              </p:cNvPr>
              <p:cNvSpPr txBox="1"/>
              <p:nvPr/>
            </p:nvSpPr>
            <p:spPr bwMode="auto">
              <a:xfrm>
                <a:off x="1276512" y="5467173"/>
                <a:ext cx="7557072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/>
                  <a:t>若測得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zh-TW" altLang="en-US" dirty="0"/>
                      <m:t>狀態會崩潰為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m:rPr>
                        <m:nor/>
                      </m:rPr>
                      <a:rPr lang="zh-TW" altLang="en-US" dirty="0"/>
                      <m:t>本徵態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。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TW" dirty="0"/>
                  <a:t>測量改變了粒子的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TW" dirty="0"/>
                  <a:t>的狀態。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F9CF75-5906-9241-5386-A12CA0D2D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6512" y="5467173"/>
                <a:ext cx="7557072" cy="378758"/>
              </a:xfrm>
              <a:prstGeom prst="rect">
                <a:avLst/>
              </a:prstGeom>
              <a:blipFill>
                <a:blip r:embed="rId22"/>
                <a:stretch>
                  <a:fillRect t="-106452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E6D869-F336-939C-0277-36AA75C35A65}"/>
                  </a:ext>
                </a:extLst>
              </p:cNvPr>
              <p:cNvSpPr txBox="1"/>
              <p:nvPr/>
            </p:nvSpPr>
            <p:spPr bwMode="auto">
              <a:xfrm>
                <a:off x="1255125" y="6349189"/>
                <a:ext cx="4572000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原則上第二個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/>
                  <a:t>測量所有結果都可能。</a:t>
                </a:r>
                <a:endParaRPr lang="en-TW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E6D869-F336-939C-0277-36AA75C35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5125" y="6349189"/>
                <a:ext cx="4572000" cy="378758"/>
              </a:xfrm>
              <a:prstGeom prst="rect">
                <a:avLst/>
              </a:prstGeom>
              <a:blipFill>
                <a:blip r:embed="rId23"/>
                <a:stretch>
                  <a:fillRect l="-110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20" grpId="0"/>
      <p:bldP spid="22" grpId="0"/>
      <p:bldP spid="24" grpId="0"/>
      <p:bldP spid="26" grpId="0"/>
      <p:bldP spid="28" grpId="0"/>
      <p:bldP spid="33" grpId="0"/>
      <p:bldP spid="34" grpId="0"/>
      <p:bldP spid="36" grpId="0"/>
      <p:bldP spid="37" grpId="0"/>
      <p:bldP spid="38" grpId="0"/>
      <p:bldP spid="8" grpId="0"/>
      <p:bldP spid="29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0" descr="D:\Dropbox\Documents\課程\YoungTextBook\Images\Chapter41\A_Images\A_Figures_and_Photos\41_17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>
            <a:fillRect/>
          </a:stretch>
        </p:blipFill>
        <p:spPr bwMode="auto">
          <a:xfrm>
            <a:off x="1804026" y="1868809"/>
            <a:ext cx="5112319" cy="243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756649" y="444920"/>
            <a:ext cx="374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Stern-Gerlach Experiment  1922</a:t>
            </a:r>
            <a:endParaRPr lang="zh-TW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文字方塊 7"/>
              <p:cNvSpPr txBox="1">
                <a:spLocks noChangeArrowheads="1"/>
              </p:cNvSpPr>
              <p:nvPr/>
            </p:nvSpPr>
            <p:spPr bwMode="auto">
              <a:xfrm>
                <a:off x="1820570" y="4431000"/>
                <a:ext cx="48964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zh-TW" altLang="en-US" sz="1800" dirty="0"/>
                  <a:t>這個實驗等於是對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dirty="0"/>
                  <a:t>方向角動量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1800" i="1" baseline="-25000" dirty="0" err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/>
                  <a:t>的測量。</a:t>
                </a:r>
              </a:p>
            </p:txBody>
          </p:sp>
        </mc:Choice>
        <mc:Fallback xmlns="">
          <p:sp>
            <p:nvSpPr>
              <p:cNvPr id="21510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0570" y="4431000"/>
                <a:ext cx="4896494" cy="369332"/>
              </a:xfrm>
              <a:prstGeom prst="rect">
                <a:avLst/>
              </a:prstGeom>
              <a:blipFill>
                <a:blip r:embed="rId3"/>
                <a:stretch>
                  <a:fillRect l="-103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4" name="文字方塊 10"/>
              <p:cNvSpPr txBox="1">
                <a:spLocks noChangeArrowheads="1"/>
              </p:cNvSpPr>
              <p:nvPr/>
            </p:nvSpPr>
            <p:spPr bwMode="auto">
              <a:xfrm>
                <a:off x="1820570" y="829066"/>
                <a:ext cx="66247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zh-TW" altLang="en-US" sz="1800" dirty="0">
                    <a:latin typeface="Times New Roman" charset="0"/>
                    <a:cs typeface="Times New Roman" charset="0"/>
                  </a:rPr>
                  <a:t>使原子通過一不均勻的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latin typeface="Times New Roman" charset="0"/>
                    <a:cs typeface="Times New Roman" charset="0"/>
                  </a:rPr>
                  <a:t>方向磁場</a:t>
                </a:r>
                <a:r>
                  <a:rPr lang="zh-TW" altLang="en-US" dirty="0">
                    <a:latin typeface="Times New Roman" charset="0"/>
                    <a:cs typeface="Times New Roman" charset="0"/>
                  </a:rPr>
                  <a:t>，它會</a:t>
                </a:r>
                <a:r>
                  <a:rPr lang="zh-TW" altLang="en-US" sz="1800" dirty="0">
                    <a:latin typeface="Times New Roman" charset="0"/>
                    <a:cs typeface="Times New Roman" charset="0"/>
                  </a:rPr>
                  <a:t>受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  <a:cs typeface="Times New Roman" charset="0"/>
                      </a:rPr>
                      <m:t>𝑧</m:t>
                    </m:r>
                  </m:oMath>
                </a14:m>
                <a:r>
                  <a:rPr lang="zh-TW" altLang="en-US" dirty="0">
                    <a:latin typeface="Times New Roman" charset="0"/>
                    <a:cs typeface="Times New Roman" charset="0"/>
                  </a:rPr>
                  <a:t>方向的</a:t>
                </a:r>
                <a:r>
                  <a:rPr lang="zh-TW" altLang="en-US" sz="1800" dirty="0">
                    <a:latin typeface="Times New Roman" charset="0"/>
                    <a:cs typeface="Times New Roman" charset="0"/>
                  </a:rPr>
                  <a:t>力。</a:t>
                </a:r>
              </a:p>
            </p:txBody>
          </p:sp>
        </mc:Choice>
        <mc:Fallback xmlns="">
          <p:sp>
            <p:nvSpPr>
              <p:cNvPr id="21514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0570" y="829066"/>
                <a:ext cx="6624736" cy="369332"/>
              </a:xfrm>
              <a:prstGeom prst="rect">
                <a:avLst/>
              </a:prstGeom>
              <a:blipFill>
                <a:blip r:embed="rId4"/>
                <a:stretch>
                  <a:fillRect l="-76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07F6F8-DB75-3143-9B95-943007FE06D6}"/>
                  </a:ext>
                </a:extLst>
              </p:cNvPr>
              <p:cNvSpPr txBox="1"/>
              <p:nvPr/>
            </p:nvSpPr>
            <p:spPr bwMode="auto">
              <a:xfrm>
                <a:off x="5663927" y="1270647"/>
                <a:ext cx="1701235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𝑑𝑧</m:t>
                          </m:r>
                        </m:den>
                      </m:f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en-TW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07F6F8-DB75-3143-9B95-943007FE0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3927" y="1270647"/>
                <a:ext cx="1701235" cy="525913"/>
              </a:xfrm>
              <a:prstGeom prst="rect">
                <a:avLst/>
              </a:prstGeom>
              <a:blipFill>
                <a:blip r:embed="rId5"/>
                <a:stretch>
                  <a:fillRect l="-741" t="-2326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4">
                <a:extLst>
                  <a:ext uri="{FF2B5EF4-FFF2-40B4-BE49-F238E27FC236}">
                    <a16:creationId xmlns:a16="http://schemas.microsoft.com/office/drawing/2014/main" id="{B634DEAF-2ECD-80EF-4B2A-82DD3199D224}"/>
                  </a:ext>
                </a:extLst>
              </p:cNvPr>
              <p:cNvSpPr txBox="1"/>
              <p:nvPr/>
            </p:nvSpPr>
            <p:spPr>
              <a:xfrm>
                <a:off x="1804026" y="1321014"/>
                <a:ext cx="3299686" cy="4251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  <m:r>
                            <a:rPr lang="zh-TW" altLang="en-US" i="1">
                              <a:latin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4">
                <a:extLst>
                  <a:ext uri="{FF2B5EF4-FFF2-40B4-BE49-F238E27FC236}">
                    <a16:creationId xmlns:a16="http://schemas.microsoft.com/office/drawing/2014/main" id="{B634DEAF-2ECD-80EF-4B2A-82DD3199D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26" y="1321014"/>
                <a:ext cx="3299686" cy="425181"/>
              </a:xfrm>
              <a:prstGeom prst="rect">
                <a:avLst/>
              </a:prstGeom>
              <a:blipFill>
                <a:blip r:embed="rId6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 descr="D:\Users\Vincent\Downloads\Data\Knight\Media\Chapter42\Images\42_12Figurea-F.jpg">
            <a:extLst>
              <a:ext uri="{FF2B5EF4-FFF2-40B4-BE49-F238E27FC236}">
                <a16:creationId xmlns:a16="http://schemas.microsoft.com/office/drawing/2014/main" id="{CD189FC9-B417-3A8F-38F0-9F117DBD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2068512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:\Users\Vincent\Downloads\Data\Knight\Media\Chapter42\Images\42_12Figureb-F.jpg">
            <a:extLst>
              <a:ext uri="{FF2B5EF4-FFF2-40B4-BE49-F238E27FC236}">
                <a16:creationId xmlns:a16="http://schemas.microsoft.com/office/drawing/2014/main" id="{0CA46C3D-7838-B72A-82F6-18C54AD2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90" y="4993555"/>
            <a:ext cx="20272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D:\Users\Vincent\Downloads\Data\Knight\Media\Chapter42\Images\42_12Figurec-F.jpg">
            <a:extLst>
              <a:ext uri="{FF2B5EF4-FFF2-40B4-BE49-F238E27FC236}">
                <a16:creationId xmlns:a16="http://schemas.microsoft.com/office/drawing/2014/main" id="{10C06A6E-D48F-A2DF-1E3E-64211D4B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1828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fig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94"/>
          <a:stretch>
            <a:fillRect/>
          </a:stretch>
        </p:blipFill>
        <p:spPr bwMode="auto">
          <a:xfrm>
            <a:off x="1905031" y="3592589"/>
            <a:ext cx="4505548" cy="127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D:\Users\Vincent\Downloads\Data\Knight\Media\Chapter42\Images\42_13Figure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38" y="1189898"/>
            <a:ext cx="1739060" cy="22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File:Stern-Gerlach experimen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1" y="1189898"/>
            <a:ext cx="3593307" cy="22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A2F9C4-6B8A-B14F-8153-E7B9D4434C93}"/>
              </a:ext>
            </a:extLst>
          </p:cNvPr>
          <p:cNvSpPr txBox="1"/>
          <p:nvPr/>
        </p:nvSpPr>
        <p:spPr bwMode="auto">
          <a:xfrm>
            <a:off x="852926" y="264080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 dirty="0">
                <a:latin typeface="Times New Roman" pitchFamily="18" charset="0"/>
                <a:cs typeface="Times New Roman" pitchFamily="18" charset="0"/>
              </a:rPr>
              <a:t>將軌道角動量為零的原子蒸氣(銀原子或後來用的氫原子)，射入不均勻磁場！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1210EE-CF1A-5146-93F4-E26B23B89C72}"/>
                  </a:ext>
                </a:extLst>
              </p:cNvPr>
              <p:cNvSpPr txBox="1"/>
              <p:nvPr/>
            </p:nvSpPr>
            <p:spPr bwMode="auto">
              <a:xfrm>
                <a:off x="3723915" y="5856453"/>
                <a:ext cx="1696170" cy="518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+1=2,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1210EE-CF1A-5146-93F4-E26B23B89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3915" y="5856453"/>
                <a:ext cx="1696170" cy="518604"/>
              </a:xfrm>
              <a:prstGeom prst="rect">
                <a:avLst/>
              </a:prstGeom>
              <a:blipFill>
                <a:blip r:embed="rId6"/>
                <a:stretch>
                  <a:fillRect l="-2985" t="-7143" r="-2985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67EF9F6-A0D5-6E44-A598-E73B83CCF82A}"/>
              </a:ext>
            </a:extLst>
          </p:cNvPr>
          <p:cNvSpPr txBox="1"/>
          <p:nvPr/>
        </p:nvSpPr>
        <p:spPr bwMode="auto">
          <a:xfrm>
            <a:off x="941044" y="5483436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 dirty="0">
                <a:latin typeface="Times New Roman" pitchFamily="18" charset="0"/>
                <a:cs typeface="Times New Roman" pitchFamily="18" charset="0"/>
              </a:rPr>
              <a:t>此角動量非常異乎尋常，只有兩種可能的狀態！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9971F3-04A2-A2C0-5B8A-D3FF5F5EB91D}"/>
                  </a:ext>
                </a:extLst>
              </p:cNvPr>
              <p:cNvSpPr txBox="1"/>
              <p:nvPr/>
            </p:nvSpPr>
            <p:spPr bwMode="auto">
              <a:xfrm>
                <a:off x="852926" y="679546"/>
                <a:ext cx="8172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sz="1800" dirty="0">
                    <a:latin typeface="Times New Roman" pitchFamily="18" charset="0"/>
                    <a:cs typeface="Times New Roman" pitchFamily="18" charset="0"/>
                  </a:rPr>
                  <a:t>基態氫原子的電子處於1s，沒有軌道角動量！原子核質量大，對</a:t>
                </a:r>
                <a14:m>
                  <m:oMath xmlns:m="http://schemas.openxmlformats.org/officeDocument/2006/math">
                    <m:r>
                      <a:rPr lang="en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</m:oMath>
                </a14:m>
                <a:r>
                  <a:rPr lang="en-TW" sz="1800" dirty="0">
                    <a:latin typeface="Times New Roman" pitchFamily="18" charset="0"/>
                    <a:cs typeface="Times New Roman" pitchFamily="18" charset="0"/>
                  </a:rPr>
                  <a:t>貢獻可忽略。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9971F3-04A2-A2C0-5B8A-D3FF5F5EB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926" y="679546"/>
                <a:ext cx="8172400" cy="369332"/>
              </a:xfrm>
              <a:prstGeom prst="rect">
                <a:avLst/>
              </a:prstGeom>
              <a:blipFill>
                <a:blip r:embed="rId7"/>
                <a:stretch>
                  <a:fillRect l="-77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FC645B-507B-3CD3-859A-D6EC67069798}"/>
              </a:ext>
            </a:extLst>
          </p:cNvPr>
          <p:cNvSpPr txBox="1"/>
          <p:nvPr/>
        </p:nvSpPr>
        <p:spPr bwMode="auto">
          <a:xfrm>
            <a:off x="941044" y="5032749"/>
            <a:ext cx="5582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但的確量到氫原子有磁偶極矩，因此有角動量。</a:t>
            </a:r>
          </a:p>
        </p:txBody>
      </p:sp>
    </p:spTree>
    <p:extLst>
      <p:ext uri="{BB962C8B-B14F-4D97-AF65-F5344CB8AC3E}">
        <p14:creationId xmlns:p14="http://schemas.microsoft.com/office/powerpoint/2010/main" val="10800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25DA262-2794-6298-18BC-42FCAA139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6000"/>
            <a:ext cx="62103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542C46-0C0E-93CD-5861-445FA42E97C1}"/>
              </a:ext>
            </a:extLst>
          </p:cNvPr>
          <p:cNvSpPr txBox="1"/>
          <p:nvPr/>
        </p:nvSpPr>
        <p:spPr bwMode="auto">
          <a:xfrm>
            <a:off x="1459954" y="5949280"/>
            <a:ext cx="7072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plaque at the Frankfurt institute commemorating the experiment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1BE2B-812C-FA69-8AD3-A82F943BA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249712"/>
            <a:ext cx="465822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F3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4"/>
          <a:stretch>
            <a:fillRect/>
          </a:stretch>
        </p:blipFill>
        <p:spPr bwMode="auto">
          <a:xfrm>
            <a:off x="1619672" y="1402263"/>
            <a:ext cx="187406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3857646" y="1421474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帶電粒子自旋也會形成的磁偶極</a:t>
            </a:r>
          </a:p>
        </p:txBody>
      </p:sp>
      <p:pic>
        <p:nvPicPr>
          <p:cNvPr id="71685" name="Picture 4" descr="D:\Downloads\Data\Serway\VII\Media\Images\chapter30\3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173854" cy="126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3885617" y="1853919"/>
                <a:ext cx="1372765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𝜇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617" y="1853919"/>
                <a:ext cx="1372765" cy="566694"/>
              </a:xfrm>
              <a:prstGeom prst="rect">
                <a:avLst/>
              </a:prstGeom>
              <a:blipFill>
                <a:blip r:embed="rId4"/>
                <a:stretch>
                  <a:fillRect b="-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6">
            <a:extLst>
              <a:ext uri="{FF2B5EF4-FFF2-40B4-BE49-F238E27FC236}">
                <a16:creationId xmlns:a16="http://schemas.microsoft.com/office/drawing/2014/main" id="{BCB62093-648B-8B0C-93DA-2AB63C67F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46" y="2593422"/>
            <a:ext cx="5178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但磁偶極矩與角動量的比例是軌道角動量的兩倍！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3CB4E799-BEAF-6B48-9EAB-7C0836393B02}"/>
                  </a:ext>
                </a:extLst>
              </p:cNvPr>
              <p:cNvSpPr txBox="1"/>
              <p:nvPr/>
            </p:nvSpPr>
            <p:spPr bwMode="auto">
              <a:xfrm>
                <a:off x="3857646" y="3145653"/>
                <a:ext cx="1372765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𝜇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3CB4E799-BEAF-6B48-9EAB-7C0836393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7646" y="3145653"/>
                <a:ext cx="1372765" cy="566694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66530-F21A-8150-F66D-C9A1ACA1A08D}"/>
                  </a:ext>
                </a:extLst>
              </p:cNvPr>
              <p:cNvSpPr txBox="1"/>
              <p:nvPr/>
            </p:nvSpPr>
            <p:spPr bwMode="auto">
              <a:xfrm>
                <a:off x="864096" y="850032"/>
                <a:ext cx="8172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sz="1800" dirty="0">
                    <a:latin typeface="Times New Roman" pitchFamily="18" charset="0"/>
                    <a:cs typeface="Times New Roman" pitchFamily="18" charset="0"/>
                  </a:rPr>
                  <a:t>基態氫原子的電子處於1s，沒有軌道角動量！原子核質量大，對</a:t>
                </a:r>
                <a14:m>
                  <m:oMath xmlns:m="http://schemas.openxmlformats.org/officeDocument/2006/math">
                    <m:r>
                      <a:rPr lang="en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</m:oMath>
                </a14:m>
                <a:r>
                  <a:rPr lang="en-TW" sz="1800" dirty="0">
                    <a:latin typeface="Times New Roman" pitchFamily="18" charset="0"/>
                    <a:cs typeface="Times New Roman" pitchFamily="18" charset="0"/>
                  </a:rPr>
                  <a:t>貢獻可忽略。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66530-F21A-8150-F66D-C9A1ACA1A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096" y="850032"/>
                <a:ext cx="8172400" cy="369332"/>
              </a:xfrm>
              <a:prstGeom prst="rect">
                <a:avLst/>
              </a:prstGeom>
              <a:blipFill>
                <a:blip r:embed="rId6"/>
                <a:stretch>
                  <a:fillRect l="-77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028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4"/>
          <p:cNvSpPr txBox="1">
            <a:spLocks noChangeArrowheads="1"/>
          </p:cNvSpPr>
          <p:nvPr/>
        </p:nvSpPr>
        <p:spPr bwMode="auto">
          <a:xfrm>
            <a:off x="1268327" y="616841"/>
            <a:ext cx="6613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實驗結果顯示：即使靜止時，電子也有角動量，稱為自旋 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73334"/>
              </p:ext>
            </p:extLst>
          </p:nvPr>
        </p:nvGraphicFramePr>
        <p:xfrm>
          <a:off x="1328932" y="1071326"/>
          <a:ext cx="331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2145960" imgH="241200" progId="Equation.3">
                  <p:embed/>
                </p:oleObj>
              </mc:Choice>
              <mc:Fallback>
                <p:oleObj name="方程式" r:id="rId2" imgW="2145960" imgH="241200" progId="Equation.3">
                  <p:embed/>
                  <p:pic>
                    <p:nvPicPr>
                      <p:cNvPr id="235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932" y="1071326"/>
                        <a:ext cx="3311525" cy="371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466" name="Text Box 12"/>
              <p:cNvSpPr txBox="1">
                <a:spLocks noChangeArrowheads="1"/>
              </p:cNvSpPr>
              <p:nvPr/>
            </p:nvSpPr>
            <p:spPr bwMode="auto">
              <a:xfrm>
                <a:off x="1245726" y="3810317"/>
                <a:ext cx="74885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電子的自旋只有兩個態，就以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dirty="0"/>
                  <a:t>方向為準，</a:t>
                </a:r>
                <a:r>
                  <a:rPr lang="zh-TW" altLang="en-US" sz="1800" dirty="0"/>
                  <a:t>稱為自旋向上及自旋向下。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1946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726" y="3810317"/>
                <a:ext cx="7488558" cy="369332"/>
              </a:xfrm>
              <a:prstGeom prst="rect">
                <a:avLst/>
              </a:prstGeom>
              <a:blipFill>
                <a:blip r:embed="rId4"/>
                <a:stretch>
                  <a:fillRect l="-508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8" name="Oval 15"/>
          <p:cNvSpPr>
            <a:spLocks noChangeArrowheads="1"/>
          </p:cNvSpPr>
          <p:nvPr/>
        </p:nvSpPr>
        <p:spPr bwMode="auto">
          <a:xfrm>
            <a:off x="1516828" y="460589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9" name="Line 16"/>
          <p:cNvSpPr>
            <a:spLocks noChangeShapeType="1"/>
          </p:cNvSpPr>
          <p:nvPr/>
        </p:nvSpPr>
        <p:spPr bwMode="auto">
          <a:xfrm flipV="1">
            <a:off x="1732728" y="4316966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0" name="Oval 18"/>
          <p:cNvSpPr>
            <a:spLocks noChangeArrowheads="1"/>
          </p:cNvSpPr>
          <p:nvPr/>
        </p:nvSpPr>
        <p:spPr bwMode="auto">
          <a:xfrm>
            <a:off x="4107628" y="446142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71" name="Line 19"/>
          <p:cNvSpPr>
            <a:spLocks noChangeShapeType="1"/>
          </p:cNvSpPr>
          <p:nvPr/>
        </p:nvSpPr>
        <p:spPr bwMode="auto">
          <a:xfrm flipV="1">
            <a:off x="4325116" y="4748766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2" name="AutoShape 20"/>
          <p:cNvSpPr>
            <a:spLocks noChangeArrowheads="1"/>
          </p:cNvSpPr>
          <p:nvPr/>
        </p:nvSpPr>
        <p:spPr bwMode="auto">
          <a:xfrm>
            <a:off x="1324741" y="4740828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73" name="AutoShape 22"/>
          <p:cNvSpPr>
            <a:spLocks noChangeArrowheads="1"/>
          </p:cNvSpPr>
          <p:nvPr/>
        </p:nvSpPr>
        <p:spPr bwMode="auto">
          <a:xfrm flipH="1">
            <a:off x="3825053" y="4455078"/>
            <a:ext cx="935038" cy="287338"/>
          </a:xfrm>
          <a:prstGeom prst="curvedUpArrow">
            <a:avLst>
              <a:gd name="adj1" fmla="val 65083"/>
              <a:gd name="adj2" fmla="val 130166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74" name="文字方塊 17"/>
              <p:cNvSpPr txBox="1">
                <a:spLocks noChangeArrowheads="1"/>
              </p:cNvSpPr>
              <p:nvPr/>
            </p:nvSpPr>
            <p:spPr bwMode="auto">
              <a:xfrm>
                <a:off x="1254421" y="3365486"/>
                <a:ext cx="64610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zh-TW" altLang="en-US" sz="1800" dirty="0"/>
                  <a:t>運動電子的總角動量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zh-TW" altLang="en-US" sz="1800" dirty="0"/>
                  <a:t>是自旋角動量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sz="1800" dirty="0"/>
                  <a:t>及軌道角動量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TW" altLang="en-US" sz="1800" dirty="0"/>
                  <a:t>的和！</a:t>
                </a:r>
              </a:p>
            </p:txBody>
          </p:sp>
        </mc:Choice>
        <mc:Fallback xmlns="">
          <p:sp>
            <p:nvSpPr>
              <p:cNvPr id="19474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4421" y="3365486"/>
                <a:ext cx="6461037" cy="369332"/>
              </a:xfrm>
              <a:prstGeom prst="rect">
                <a:avLst/>
              </a:prstGeom>
              <a:blipFill>
                <a:blip r:embed="rId5"/>
                <a:stretch>
                  <a:fillRect l="-784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C03C33-6CFF-4F49-A2D2-34BD33997AD4}"/>
                  </a:ext>
                </a:extLst>
              </p:cNvPr>
              <p:cNvSpPr txBox="1"/>
              <p:nvPr/>
            </p:nvSpPr>
            <p:spPr bwMode="auto">
              <a:xfrm>
                <a:off x="6740545" y="1028748"/>
                <a:ext cx="986680" cy="518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C03C33-6CFF-4F49-A2D2-34BD3399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0545" y="1028748"/>
                <a:ext cx="986680" cy="518604"/>
              </a:xfrm>
              <a:prstGeom prst="rect">
                <a:avLst/>
              </a:prstGeom>
              <a:blipFill>
                <a:blip r:embed="rId6"/>
                <a:stretch>
                  <a:fillRect l="-3797" t="-7317" r="-5063" b="-146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">
                <a:extLst>
                  <a:ext uri="{FF2B5EF4-FFF2-40B4-BE49-F238E27FC236}">
                    <a16:creationId xmlns:a16="http://schemas.microsoft.com/office/drawing/2014/main" id="{4E7EE0CF-AC42-9F4D-A02F-287DF5471D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8178" y="1697140"/>
                <a:ext cx="1229491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文字方塊 2">
                <a:extLst>
                  <a:ext uri="{FF2B5EF4-FFF2-40B4-BE49-F238E27FC236}">
                    <a16:creationId xmlns:a16="http://schemas.microsoft.com/office/drawing/2014/main" id="{4E7EE0CF-AC42-9F4D-A02F-287DF5471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178" y="1697140"/>
                <a:ext cx="12294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">
                <a:extLst>
                  <a:ext uri="{FF2B5EF4-FFF2-40B4-BE49-F238E27FC236}">
                    <a16:creationId xmlns:a16="http://schemas.microsoft.com/office/drawing/2014/main" id="{1CD7D2C9-454A-6C49-B5AF-4398A83052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8932" y="1547352"/>
                <a:ext cx="2597149" cy="67326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1" name="文字方塊 2">
                <a:extLst>
                  <a:ext uri="{FF2B5EF4-FFF2-40B4-BE49-F238E27FC236}">
                    <a16:creationId xmlns:a16="http://schemas.microsoft.com/office/drawing/2014/main" id="{1CD7D2C9-454A-6C49-B5AF-4398A8305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8932" y="1547352"/>
                <a:ext cx="2597149" cy="673261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3A5987-625F-0A4C-A509-465A9249DC9E}"/>
                  </a:ext>
                </a:extLst>
              </p:cNvPr>
              <p:cNvSpPr txBox="1"/>
              <p:nvPr/>
            </p:nvSpPr>
            <p:spPr bwMode="auto">
              <a:xfrm>
                <a:off x="5519220" y="1656907"/>
                <a:ext cx="987643" cy="518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3A5987-625F-0A4C-A509-465A9249D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9220" y="1656907"/>
                <a:ext cx="987643" cy="518604"/>
              </a:xfrm>
              <a:prstGeom prst="rect">
                <a:avLst/>
              </a:prstGeom>
              <a:blipFill>
                <a:blip r:embed="rId9"/>
                <a:stretch>
                  <a:fillRect l="-2532" t="-4762" r="-5063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A21900E-A9FF-EDA6-AF0C-3CEFB4D9E08D}"/>
                  </a:ext>
                </a:extLst>
              </p:cNvPr>
              <p:cNvSpPr/>
              <p:nvPr/>
            </p:nvSpPr>
            <p:spPr>
              <a:xfrm>
                <a:off x="1295085" y="5353615"/>
                <a:ext cx="216024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1/2,1/2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A21900E-A9FF-EDA6-AF0C-3CEFB4D9E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085" y="5353615"/>
                <a:ext cx="2160240" cy="369332"/>
              </a:xfrm>
              <a:prstGeom prst="rect">
                <a:avLst/>
              </a:prstGeom>
              <a:blipFill>
                <a:blip r:embed="rId10"/>
                <a:stretch>
                  <a:fillRect l="-9302" t="-106667" r="-5233" b="-17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">
                <a:extLst>
                  <a:ext uri="{FF2B5EF4-FFF2-40B4-BE49-F238E27FC236}">
                    <a16:creationId xmlns:a16="http://schemas.microsoft.com/office/drawing/2014/main" id="{EC351679-9364-7532-9A18-8EA782C558D3}"/>
                  </a:ext>
                </a:extLst>
              </p:cNvPr>
              <p:cNvSpPr/>
              <p:nvPr/>
            </p:nvSpPr>
            <p:spPr>
              <a:xfrm>
                <a:off x="4414862" y="5361212"/>
                <a:ext cx="216024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1/2,−1/2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1">
                <a:extLst>
                  <a:ext uri="{FF2B5EF4-FFF2-40B4-BE49-F238E27FC236}">
                    <a16:creationId xmlns:a16="http://schemas.microsoft.com/office/drawing/2014/main" id="{EC351679-9364-7532-9A18-8EA782C55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62" y="5361212"/>
                <a:ext cx="2160240" cy="369332"/>
              </a:xfrm>
              <a:prstGeom prst="rect">
                <a:avLst/>
              </a:prstGeom>
              <a:blipFill>
                <a:blip r:embed="rId11"/>
                <a:stretch>
                  <a:fillRect l="-14035" t="-103226" r="-10526" b="-16451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2">
            <a:extLst>
              <a:ext uri="{FF2B5EF4-FFF2-40B4-BE49-F238E27FC236}">
                <a16:creationId xmlns:a16="http://schemas.microsoft.com/office/drawing/2014/main" id="{EF9EA1BA-DD8C-275F-B5FE-C48E137FC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005" y="5868298"/>
            <a:ext cx="7789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這兩個</a:t>
            </a:r>
            <a:r>
              <a:rPr lang="zh-TW" altLang="en-US" sz="1800" dirty="0"/>
              <a:t>態構成一個二維線性空間的基底。這空間是獨立於波函數的空間的。</a:t>
            </a:r>
            <a:endParaRPr lang="en-US" altLang="zh-TW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4DE81-4665-20BB-1A61-BD2CB2FC4E6F}"/>
              </a:ext>
            </a:extLst>
          </p:cNvPr>
          <p:cNvSpPr txBox="1"/>
          <p:nvPr/>
        </p:nvSpPr>
        <p:spPr bwMode="auto">
          <a:xfrm>
            <a:off x="1254421" y="234010"/>
            <a:ext cx="4892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 dirty="0">
                <a:latin typeface="Times New Roman" pitchFamily="18" charset="0"/>
                <a:cs typeface="Times New Roman" pitchFamily="18" charset="0"/>
              </a:rPr>
              <a:t>基態氫原子的電子處於1s，沒有軌道角動量！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53791-72C5-1499-2913-ECABA44C733F}"/>
              </a:ext>
            </a:extLst>
          </p:cNvPr>
          <p:cNvSpPr txBox="1"/>
          <p:nvPr/>
        </p:nvSpPr>
        <p:spPr bwMode="auto">
          <a:xfrm>
            <a:off x="4691855" y="1071326"/>
            <a:ext cx="2462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只有兩個態，因此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E596D6-4C70-77FE-EAE9-ADF883B6EEE7}"/>
                  </a:ext>
                </a:extLst>
              </p:cNvPr>
              <p:cNvSpPr txBox="1"/>
              <p:nvPr/>
            </p:nvSpPr>
            <p:spPr bwMode="auto">
              <a:xfrm>
                <a:off x="7390989" y="3365486"/>
                <a:ext cx="981935" cy="31245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E596D6-4C70-77FE-EAE9-ADF883B6E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989" y="3365486"/>
                <a:ext cx="981935" cy="312458"/>
              </a:xfrm>
              <a:prstGeom prst="rect">
                <a:avLst/>
              </a:prstGeom>
              <a:blipFill>
                <a:blip r:embed="rId12"/>
                <a:stretch>
                  <a:fillRect l="-6329" t="-26923" r="-3797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18FB04C-E2F3-E198-7242-565E04760DE5}"/>
              </a:ext>
            </a:extLst>
          </p:cNvPr>
          <p:cNvSpPr txBox="1"/>
          <p:nvPr/>
        </p:nvSpPr>
        <p:spPr bwMode="auto">
          <a:xfrm>
            <a:off x="1254421" y="6299038"/>
            <a:ext cx="5679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此線性空間就描述電子的自旋所有可能的狀態！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3FE8B549-16EC-5C40-7D5D-97939AD7743C}"/>
                  </a:ext>
                </a:extLst>
              </p:cNvPr>
              <p:cNvSpPr/>
              <p:nvPr/>
            </p:nvSpPr>
            <p:spPr>
              <a:xfrm>
                <a:off x="4741575" y="2803664"/>
                <a:ext cx="1691767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3FE8B549-16EC-5C40-7D5D-97939AD77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75" y="2803664"/>
                <a:ext cx="1691767" cy="411010"/>
              </a:xfrm>
              <a:prstGeom prst="rect">
                <a:avLst/>
              </a:prstGeom>
              <a:blipFill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CDA5CF-DF07-EF74-0F40-A01E67D0426E}"/>
              </a:ext>
            </a:extLst>
          </p:cNvPr>
          <p:cNvSpPr txBox="1"/>
          <p:nvPr/>
        </p:nvSpPr>
        <p:spPr bwMode="auto">
          <a:xfrm>
            <a:off x="1254421" y="2332471"/>
            <a:ext cx="5900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注意:既然是靜止電子，自旋角動量就不再能寫成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CD591-1D77-8A59-D121-FB8406DAF357}"/>
              </a:ext>
            </a:extLst>
          </p:cNvPr>
          <p:cNvSpPr txBox="1"/>
          <p:nvPr/>
        </p:nvSpPr>
        <p:spPr bwMode="auto">
          <a:xfrm>
            <a:off x="1254421" y="2804619"/>
            <a:ext cx="37513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但實驗顯示：對易關係還是對的：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B904D50A-153F-EA7E-DD9D-E9C0DD3E6747}"/>
                  </a:ext>
                </a:extLst>
              </p:cNvPr>
              <p:cNvSpPr/>
              <p:nvPr/>
            </p:nvSpPr>
            <p:spPr>
              <a:xfrm>
                <a:off x="6455614" y="2321506"/>
                <a:ext cx="1870749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B904D50A-153F-EA7E-DD9D-E9C0DD3E6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614" y="2321506"/>
                <a:ext cx="1870749" cy="391261"/>
              </a:xfrm>
              <a:prstGeom prst="rect">
                <a:avLst/>
              </a:prstGeom>
              <a:blipFill>
                <a:blip r:embed="rId1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CB9556A-09A5-FB4F-3875-D6F52B0EA2D2}"/>
              </a:ext>
            </a:extLst>
          </p:cNvPr>
          <p:cNvSpPr txBox="1"/>
          <p:nvPr/>
        </p:nvSpPr>
        <p:spPr bwMode="auto">
          <a:xfrm>
            <a:off x="6575102" y="2834176"/>
            <a:ext cx="2568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量子場論證實是對的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8">
                <a:extLst>
                  <a:ext uri="{FF2B5EF4-FFF2-40B4-BE49-F238E27FC236}">
                    <a16:creationId xmlns:a16="http://schemas.microsoft.com/office/drawing/2014/main" id="{349D690E-E1DF-74AF-FAB1-A0F27ED2BF0B}"/>
                  </a:ext>
                </a:extLst>
              </p:cNvPr>
              <p:cNvSpPr/>
              <p:nvPr/>
            </p:nvSpPr>
            <p:spPr>
              <a:xfrm>
                <a:off x="6647105" y="4404620"/>
                <a:ext cx="2160239" cy="41139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矩形 8">
                <a:extLst>
                  <a:ext uri="{FF2B5EF4-FFF2-40B4-BE49-F238E27FC236}">
                    <a16:creationId xmlns:a16="http://schemas.microsoft.com/office/drawing/2014/main" id="{349D690E-E1DF-74AF-FAB1-A0F27ED2B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105" y="4404620"/>
                <a:ext cx="2160239" cy="411395"/>
              </a:xfrm>
              <a:prstGeom prst="rect">
                <a:avLst/>
              </a:prstGeom>
              <a:blipFill>
                <a:blip r:embed="rId1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D9BBF468-CB57-9091-D2A9-A53DC0D839A8}"/>
                  </a:ext>
                </a:extLst>
              </p:cNvPr>
              <p:cNvSpPr/>
              <p:nvPr/>
            </p:nvSpPr>
            <p:spPr>
              <a:xfrm>
                <a:off x="6668304" y="4894766"/>
                <a:ext cx="1432088" cy="41139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D9BBF468-CB57-9091-D2A9-A53DC0D83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304" y="4894766"/>
                <a:ext cx="1432088" cy="411395"/>
              </a:xfrm>
              <a:prstGeom prst="rect">
                <a:avLst/>
              </a:prstGeom>
              <a:blipFill>
                <a:blip r:embed="rId1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/>
      <p:bldP spid="2" grpId="0" animBg="1"/>
      <p:bldP spid="3" grpId="0" animBg="1"/>
      <p:bldP spid="4" grpId="0"/>
      <p:bldP spid="7" grpId="0" animBg="1"/>
      <p:bldP spid="9" grpId="0"/>
      <p:bldP spid="8" grpId="0" animBg="1"/>
      <p:bldP spid="10" grpId="0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475657" y="932337"/>
                <a:ext cx="2556362" cy="55348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𝑧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i="1" smtClean="0">
                                <a:latin typeface="Cambria Math"/>
                                <a:ea typeface="Cambria Math"/>
                              </a:rPr>
                              <m:t>↑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altLang="zh-TW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7" y="932337"/>
                <a:ext cx="2556362" cy="553485"/>
              </a:xfrm>
              <a:prstGeom prst="rect">
                <a:avLst/>
              </a:prstGeom>
              <a:blipFill>
                <a:blip r:embed="rId2"/>
                <a:stretch>
                  <a:fillRect l="-4455" t="-57778" b="-9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23347" y="513440"/>
            <a:ext cx="5868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一般狀態會是基底的線性疊加，可以寫成一個行向量：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39666" y="2060257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算子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575395" y="1964842"/>
                <a:ext cx="1776393" cy="55354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395" y="1964842"/>
                <a:ext cx="1776393" cy="553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575395" y="3723789"/>
                <a:ext cx="1818382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395" y="3723789"/>
                <a:ext cx="1818382" cy="610936"/>
              </a:xfrm>
              <a:prstGeom prst="rect">
                <a:avLst/>
              </a:prstGeom>
              <a:blipFill>
                <a:blip r:embed="rId4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944162" y="2851285"/>
                <a:ext cx="7876310" cy="37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現在是以</a:t>
                </a:r>
                <a:r>
                  <a:rPr lang="zh-TW" altLang="en-US" sz="1800" dirty="0"/>
                  <a:t>算子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的本徵態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↑</m:t>
                            </m:r>
                          </m:e>
                        </m:d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↓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/>
                  <a:t>為基底，算子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所對應的矩陣是對角化的！</a:t>
                </a: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162" y="2851285"/>
                <a:ext cx="7876310" cy="378758"/>
              </a:xfrm>
              <a:prstGeom prst="rect">
                <a:avLst/>
              </a:prstGeom>
              <a:blipFill>
                <a:blip r:embed="rId5"/>
                <a:stretch>
                  <a:fillRect l="-644" t="-106452" b="-158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0">
                <a:extLst>
                  <a:ext uri="{FF2B5EF4-FFF2-40B4-BE49-F238E27FC236}">
                    <a16:creationId xmlns:a16="http://schemas.microsoft.com/office/drawing/2014/main" id="{611CDD87-3A43-CD17-0FDD-8EFA80DAE1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666" y="1551594"/>
                <a:ext cx="602619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>
                    <a:solidFill>
                      <a:srgbClr val="000000"/>
                    </a:solidFill>
                  </a:rPr>
                  <a:t>算子則是</a:t>
                </a:r>
                <a14:m>
                  <m:oMath xmlns:m="http://schemas.openxmlformats.org/officeDocument/2006/math"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</a:rPr>
                  <a:t>的矩陣，</a:t>
                </a:r>
              </a:p>
            </p:txBody>
          </p:sp>
        </mc:Choice>
        <mc:Fallback xmlns="">
          <p:sp>
            <p:nvSpPr>
              <p:cNvPr id="23" name="Text Box 10">
                <a:extLst>
                  <a:ext uri="{FF2B5EF4-FFF2-40B4-BE49-F238E27FC236}">
                    <a16:creationId xmlns:a16="http://schemas.microsoft.com/office/drawing/2014/main" id="{611CDD87-3A43-CD17-0FDD-8EFA80DAE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9666" y="1551594"/>
                <a:ext cx="6026198" cy="366713"/>
              </a:xfrm>
              <a:prstGeom prst="rect">
                <a:avLst/>
              </a:prstGeom>
              <a:blipFill>
                <a:blip r:embed="rId6"/>
                <a:stretch>
                  <a:fillRect l="-630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">
                <a:extLst>
                  <a:ext uri="{FF2B5EF4-FFF2-40B4-BE49-F238E27FC236}">
                    <a16:creationId xmlns:a16="http://schemas.microsoft.com/office/drawing/2014/main" id="{F7F22DC2-DEA2-4363-ED99-3548408B23D5}"/>
                  </a:ext>
                </a:extLst>
              </p:cNvPr>
              <p:cNvSpPr/>
              <p:nvPr/>
            </p:nvSpPr>
            <p:spPr>
              <a:xfrm>
                <a:off x="5111983" y="930568"/>
                <a:ext cx="1430974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𝑧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i="1" smtClean="0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1">
                <a:extLst>
                  <a:ext uri="{FF2B5EF4-FFF2-40B4-BE49-F238E27FC236}">
                    <a16:creationId xmlns:a16="http://schemas.microsoft.com/office/drawing/2014/main" id="{F7F22DC2-DEA2-4363-ED99-3548408B2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83" y="930568"/>
                <a:ext cx="1430974" cy="554254"/>
              </a:xfrm>
              <a:prstGeom prst="rect">
                <a:avLst/>
              </a:prstGeom>
              <a:blipFill>
                <a:blip r:embed="rId7"/>
                <a:stretch>
                  <a:fillRect l="-16667" t="-57778" b="-9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">
                <a:extLst>
                  <a:ext uri="{FF2B5EF4-FFF2-40B4-BE49-F238E27FC236}">
                    <a16:creationId xmlns:a16="http://schemas.microsoft.com/office/drawing/2014/main" id="{0E442E1D-157D-3CED-CB46-9F96C6A4619B}"/>
                  </a:ext>
                </a:extLst>
              </p:cNvPr>
              <p:cNvSpPr/>
              <p:nvPr/>
            </p:nvSpPr>
            <p:spPr>
              <a:xfrm>
                <a:off x="6691932" y="930568"/>
                <a:ext cx="1430974" cy="5524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𝑧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i="1" smtClean="0">
                                  <a:latin typeface="Cambria Math"/>
                                  <a:ea typeface="Cambria Math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1">
                <a:extLst>
                  <a:ext uri="{FF2B5EF4-FFF2-40B4-BE49-F238E27FC236}">
                    <a16:creationId xmlns:a16="http://schemas.microsoft.com/office/drawing/2014/main" id="{0E442E1D-157D-3CED-CB46-9F96C6A46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932" y="930568"/>
                <a:ext cx="1430974" cy="552459"/>
              </a:xfrm>
              <a:prstGeom prst="rect">
                <a:avLst/>
              </a:prstGeom>
              <a:blipFill>
                <a:blip r:embed="rId8"/>
                <a:stretch>
                  <a:fillRect l="-17699" t="-59091" b="-9772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97EB73D9-9A83-4DA6-0261-4DE83801ABEA}"/>
                  </a:ext>
                </a:extLst>
              </p:cNvPr>
              <p:cNvSpPr/>
              <p:nvPr/>
            </p:nvSpPr>
            <p:spPr>
              <a:xfrm>
                <a:off x="1082995" y="4855193"/>
                <a:ext cx="4028988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97EB73D9-9A83-4DA6-0261-4DE83801A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995" y="4855193"/>
                <a:ext cx="4028988" cy="610936"/>
              </a:xfrm>
              <a:prstGeom prst="rect">
                <a:avLst/>
              </a:prstGeom>
              <a:blipFill>
                <a:blip r:embed="rId9"/>
                <a:stretch>
                  <a:fillRect l="-1572" t="-44898" r="-5031" b="-877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60B312-FF42-5449-DF52-1C14944A708D}"/>
                  </a:ext>
                </a:extLst>
              </p:cNvPr>
              <p:cNvSpPr txBox="1"/>
              <p:nvPr/>
            </p:nvSpPr>
            <p:spPr bwMode="auto">
              <a:xfrm>
                <a:off x="5508104" y="5005110"/>
                <a:ext cx="32566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是本徵態，本徵值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ℏ</m:t>
                    </m:r>
                    <m:r>
                      <a:rPr lang="en-TW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60B312-FF42-5449-DF52-1C14944A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5005110"/>
                <a:ext cx="3256678" cy="369332"/>
              </a:xfrm>
              <a:prstGeom prst="rect">
                <a:avLst/>
              </a:prstGeom>
              <a:blipFill>
                <a:blip r:embed="rId10"/>
                <a:stretch>
                  <a:fillRect l="-9690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F11C7F-DB40-1BFC-47BC-CB166A5052C6}"/>
                  </a:ext>
                </a:extLst>
              </p:cNvPr>
              <p:cNvSpPr txBox="1"/>
              <p:nvPr/>
            </p:nvSpPr>
            <p:spPr bwMode="auto">
              <a:xfrm>
                <a:off x="5508104" y="5733256"/>
                <a:ext cx="33843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是本徵態，本徵值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ℏ</m:t>
                    </m:r>
                    <m:r>
                      <a:rPr lang="en-TW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F11C7F-DB40-1BFC-47BC-CB166A505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5733256"/>
                <a:ext cx="3384376" cy="369332"/>
              </a:xfrm>
              <a:prstGeom prst="rect">
                <a:avLst/>
              </a:prstGeom>
              <a:blipFill>
                <a:blip r:embed="rId11"/>
                <a:stretch>
                  <a:fillRect l="-9328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13">
            <a:extLst>
              <a:ext uri="{FF2B5EF4-FFF2-40B4-BE49-F238E27FC236}">
                <a16:creationId xmlns:a16="http://schemas.microsoft.com/office/drawing/2014/main" id="{BEA6665D-6180-2F7C-8C24-0D750B679D16}"/>
              </a:ext>
            </a:extLst>
          </p:cNvPr>
          <p:cNvSpPr txBox="1"/>
          <p:nvPr/>
        </p:nvSpPr>
        <p:spPr bwMode="auto">
          <a:xfrm>
            <a:off x="944162" y="3247166"/>
            <a:ext cx="4563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對角上的</a:t>
            </a:r>
            <a:r>
              <a:rPr lang="zh-TW" altLang="en-US" sz="1800" dirty="0"/>
              <a:t>矩陣元素就是對應的本徵值！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3F2A3-996E-0B89-F845-AF1D7AA5CCB5}"/>
              </a:ext>
            </a:extLst>
          </p:cNvPr>
          <p:cNvSpPr txBox="1"/>
          <p:nvPr/>
        </p:nvSpPr>
        <p:spPr bwMode="auto">
          <a:xfrm>
            <a:off x="1082995" y="4423145"/>
            <a:ext cx="149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如此：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38DA9105-1CCE-2DC7-630B-216781ED3169}"/>
                  </a:ext>
                </a:extLst>
              </p:cNvPr>
              <p:cNvSpPr/>
              <p:nvPr/>
            </p:nvSpPr>
            <p:spPr>
              <a:xfrm>
                <a:off x="1082995" y="5609697"/>
                <a:ext cx="4476225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38DA9105-1CCE-2DC7-630B-216781ED3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995" y="5609697"/>
                <a:ext cx="4476225" cy="616451"/>
              </a:xfrm>
              <a:prstGeom prst="rect">
                <a:avLst/>
              </a:prstGeom>
              <a:blipFill>
                <a:blip r:embed="rId12"/>
                <a:stretch>
                  <a:fillRect l="-1133" t="-42000" r="-4249" b="-8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6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8" grpId="0" animBg="1"/>
      <p:bldP spid="11" grpId="0"/>
      <p:bldP spid="12" grpId="0"/>
      <p:bldP spid="10" grpId="0"/>
      <p:bldP spid="13" grpId="0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1">
                <a:extLst>
                  <a:ext uri="{FF2B5EF4-FFF2-40B4-BE49-F238E27FC236}">
                    <a16:creationId xmlns:a16="http://schemas.microsoft.com/office/drawing/2014/main" id="{D2CD1D2A-7B05-46F0-D99F-480144097FD2}"/>
                  </a:ext>
                </a:extLst>
              </p:cNvPr>
              <p:cNvSpPr/>
              <p:nvPr/>
            </p:nvSpPr>
            <p:spPr>
              <a:xfrm>
                <a:off x="1403272" y="548215"/>
                <a:ext cx="4598436" cy="4277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1">
                <a:extLst>
                  <a:ext uri="{FF2B5EF4-FFF2-40B4-BE49-F238E27FC236}">
                    <a16:creationId xmlns:a16="http://schemas.microsoft.com/office/drawing/2014/main" id="{D2CD1D2A-7B05-46F0-D99F-480144097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72" y="548215"/>
                <a:ext cx="4598436" cy="427746"/>
              </a:xfrm>
              <a:prstGeom prst="rect">
                <a:avLst/>
              </a:prstGeom>
              <a:blipFill>
                <a:blip r:embed="rId2"/>
                <a:stretch>
                  <a:fillRect t="-88235" r="-3581" b="-14705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DBD42323-DFBF-64FF-F638-C774A9139312}"/>
                  </a:ext>
                </a:extLst>
              </p:cNvPr>
              <p:cNvSpPr/>
              <p:nvPr/>
            </p:nvSpPr>
            <p:spPr>
              <a:xfrm>
                <a:off x="1395674" y="1395810"/>
                <a:ext cx="6297365" cy="4277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1/2+1/2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1/2−1/2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1/2,1/2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DBD42323-DFBF-64FF-F638-C774A9139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74" y="1395810"/>
                <a:ext cx="6297365" cy="427746"/>
              </a:xfrm>
              <a:prstGeom prst="rect">
                <a:avLst/>
              </a:prstGeom>
              <a:blipFill>
                <a:blip r:embed="rId3"/>
                <a:stretch>
                  <a:fillRect l="-201" t="-82857" r="-2817" b="-14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6">
                <a:extLst>
                  <a:ext uri="{FF2B5EF4-FFF2-40B4-BE49-F238E27FC236}">
                    <a16:creationId xmlns:a16="http://schemas.microsoft.com/office/drawing/2014/main" id="{1ECB0A2B-9C9B-B4D4-ED18-E20E91FB163D}"/>
                  </a:ext>
                </a:extLst>
              </p:cNvPr>
              <p:cNvSpPr/>
              <p:nvPr/>
            </p:nvSpPr>
            <p:spPr>
              <a:xfrm>
                <a:off x="1403272" y="2973761"/>
                <a:ext cx="1681614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6">
                <a:extLst>
                  <a:ext uri="{FF2B5EF4-FFF2-40B4-BE49-F238E27FC236}">
                    <a16:creationId xmlns:a16="http://schemas.microsoft.com/office/drawing/2014/main" id="{1ECB0A2B-9C9B-B4D4-ED18-E20E91FB1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72" y="2973761"/>
                <a:ext cx="1681614" cy="554254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1">
                <a:extLst>
                  <a:ext uri="{FF2B5EF4-FFF2-40B4-BE49-F238E27FC236}">
                    <a16:creationId xmlns:a16="http://schemas.microsoft.com/office/drawing/2014/main" id="{DCF51CA4-C6EA-2601-49D5-9F5E9A79CEE7}"/>
                  </a:ext>
                </a:extLst>
              </p:cNvPr>
              <p:cNvSpPr/>
              <p:nvPr/>
            </p:nvSpPr>
            <p:spPr>
              <a:xfrm>
                <a:off x="1409741" y="3966512"/>
                <a:ext cx="313303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1/2,−1/2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矩形 11">
                <a:extLst>
                  <a:ext uri="{FF2B5EF4-FFF2-40B4-BE49-F238E27FC236}">
                    <a16:creationId xmlns:a16="http://schemas.microsoft.com/office/drawing/2014/main" id="{DCF51CA4-C6EA-2601-49D5-9F5E9A79C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41" y="3966512"/>
                <a:ext cx="3133037" cy="369332"/>
              </a:xfrm>
              <a:prstGeom prst="rect">
                <a:avLst/>
              </a:prstGeom>
              <a:blipFill>
                <a:blip r:embed="rId5"/>
                <a:stretch>
                  <a:fillRect l="-806" t="-110000" r="-6048" b="-17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6">
                <a:extLst>
                  <a:ext uri="{FF2B5EF4-FFF2-40B4-BE49-F238E27FC236}">
                    <a16:creationId xmlns:a16="http://schemas.microsoft.com/office/drawing/2014/main" id="{296B544E-5F0E-45FA-F767-0AD179811952}"/>
                  </a:ext>
                </a:extLst>
              </p:cNvPr>
              <p:cNvSpPr/>
              <p:nvPr/>
            </p:nvSpPr>
            <p:spPr>
              <a:xfrm>
                <a:off x="1422042" y="4747460"/>
                <a:ext cx="1681614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矩形 6">
                <a:extLst>
                  <a:ext uri="{FF2B5EF4-FFF2-40B4-BE49-F238E27FC236}">
                    <a16:creationId xmlns:a16="http://schemas.microsoft.com/office/drawing/2014/main" id="{296B544E-5F0E-45FA-F767-0AD179811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42" y="4747460"/>
                <a:ext cx="1681614" cy="554254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6">
                <a:extLst>
                  <a:ext uri="{FF2B5EF4-FFF2-40B4-BE49-F238E27FC236}">
                    <a16:creationId xmlns:a16="http://schemas.microsoft.com/office/drawing/2014/main" id="{E504C748-94FC-BF8B-F7C6-28CD27367524}"/>
                  </a:ext>
                </a:extLst>
              </p:cNvPr>
              <p:cNvSpPr/>
              <p:nvPr/>
            </p:nvSpPr>
            <p:spPr>
              <a:xfrm>
                <a:off x="1409051" y="5884087"/>
                <a:ext cx="2718886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矩形 6">
                <a:extLst>
                  <a:ext uri="{FF2B5EF4-FFF2-40B4-BE49-F238E27FC236}">
                    <a16:creationId xmlns:a16="http://schemas.microsoft.com/office/drawing/2014/main" id="{E504C748-94FC-BF8B-F7C6-28CD27367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51" y="5884087"/>
                <a:ext cx="2718886" cy="610936"/>
              </a:xfrm>
              <a:prstGeom prst="rect">
                <a:avLst/>
              </a:prstGeom>
              <a:blipFill>
                <a:blip r:embed="rId7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7">
                <a:extLst>
                  <a:ext uri="{FF2B5EF4-FFF2-40B4-BE49-F238E27FC236}">
                    <a16:creationId xmlns:a16="http://schemas.microsoft.com/office/drawing/2014/main" id="{6FD6D5C9-458B-8297-3996-1A1A4C50B5A3}"/>
                  </a:ext>
                </a:extLst>
              </p:cNvPr>
              <p:cNvSpPr/>
              <p:nvPr/>
            </p:nvSpPr>
            <p:spPr>
              <a:xfrm>
                <a:off x="4231808" y="5904865"/>
                <a:ext cx="2852448" cy="6127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矩形 7">
                <a:extLst>
                  <a:ext uri="{FF2B5EF4-FFF2-40B4-BE49-F238E27FC236}">
                    <a16:creationId xmlns:a16="http://schemas.microsoft.com/office/drawing/2014/main" id="{6FD6D5C9-458B-8297-3996-1A1A4C50B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808" y="5904865"/>
                <a:ext cx="2852448" cy="612732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EC200946-BB68-9D26-C6AB-80E1B41A7DA8}"/>
                  </a:ext>
                </a:extLst>
              </p:cNvPr>
              <p:cNvSpPr/>
              <p:nvPr/>
            </p:nvSpPr>
            <p:spPr>
              <a:xfrm>
                <a:off x="1403272" y="2000738"/>
                <a:ext cx="1715598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EC200946-BB68-9D26-C6AB-80E1B41A7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72" y="2000738"/>
                <a:ext cx="1715598" cy="554254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75BCA1BA-5A34-051C-A042-FFBB711E09A8}"/>
                  </a:ext>
                </a:extLst>
              </p:cNvPr>
              <p:cNvSpPr/>
              <p:nvPr/>
            </p:nvSpPr>
            <p:spPr>
              <a:xfrm>
                <a:off x="4777572" y="3908389"/>
                <a:ext cx="1715598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75BCA1BA-5A34-051C-A042-FFBB711E0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572" y="3908389"/>
                <a:ext cx="1715598" cy="554254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68D8D13-919D-B8BB-FD22-B6B8EEBE33E6}"/>
              </a:ext>
            </a:extLst>
          </p:cNvPr>
          <p:cNvSpPr txBox="1"/>
          <p:nvPr/>
        </p:nvSpPr>
        <p:spPr bwMode="auto">
          <a:xfrm>
            <a:off x="1407080" y="2591660"/>
            <a:ext cx="170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可以猜得到：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88DBEA-BFB1-9778-52EA-B844E2B46C90}"/>
                  </a:ext>
                </a:extLst>
              </p:cNvPr>
              <p:cNvSpPr txBox="1"/>
              <p:nvPr/>
            </p:nvSpPr>
            <p:spPr bwMode="auto">
              <a:xfrm>
                <a:off x="1409051" y="5397270"/>
                <a:ext cx="6415966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TW" dirty="0"/>
                  <a:t>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+−</m:t>
                        </m:r>
                      </m:sub>
                    </m:sSub>
                  </m:oMath>
                </a14:m>
                <a:r>
                  <a:rPr lang="en-TW" dirty="0"/>
                  <a:t>的組合，因此可以得到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TW" dirty="0"/>
                  <a:t>的矩陣表示：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88DBEA-BFB1-9778-52EA-B844E2B46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9051" y="5397270"/>
                <a:ext cx="6415966" cy="391261"/>
              </a:xfrm>
              <a:prstGeom prst="rect">
                <a:avLst/>
              </a:prstGeom>
              <a:blipFill>
                <a:blip r:embed="rId11"/>
                <a:stretch>
                  <a:fillRect t="-6061" b="-121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E2A5ED-D349-02A3-8334-DB8ED6B5C3C9}"/>
                  </a:ext>
                </a:extLst>
              </p:cNvPr>
              <p:cNvSpPr txBox="1"/>
              <p:nvPr/>
            </p:nvSpPr>
            <p:spPr bwMode="auto">
              <a:xfrm>
                <a:off x="1403272" y="158080"/>
                <a:ext cx="2952704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</a:rPr>
                      <m:t>可以由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+−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得到：已知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E2A5ED-D349-02A3-8334-DB8ED6B5C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272" y="158080"/>
                <a:ext cx="2952704" cy="391261"/>
              </a:xfrm>
              <a:prstGeom prst="rect">
                <a:avLst/>
              </a:prstGeom>
              <a:blipFill>
                <a:blip r:embed="rId12"/>
                <a:stretch>
                  <a:fillRect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4F38918-02AE-5F2F-17BB-157C7C579D1A}"/>
              </a:ext>
            </a:extLst>
          </p:cNvPr>
          <p:cNvSpPr txBox="1"/>
          <p:nvPr/>
        </p:nvSpPr>
        <p:spPr bwMode="auto">
          <a:xfrm>
            <a:off x="1386280" y="1047178"/>
            <a:ext cx="14864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因此：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ED3237C8-73A9-7DF7-EB46-9BFE0AD1D48D}"/>
                  </a:ext>
                </a:extLst>
              </p:cNvPr>
              <p:cNvSpPr/>
              <p:nvPr/>
            </p:nvSpPr>
            <p:spPr>
              <a:xfrm>
                <a:off x="5823280" y="2009822"/>
                <a:ext cx="191744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ED3237C8-73A9-7DF7-EB46-9BFE0AD1D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280" y="2009822"/>
                <a:ext cx="1917448" cy="369332"/>
              </a:xfrm>
              <a:prstGeom prst="rect">
                <a:avLst/>
              </a:prstGeom>
              <a:blipFill>
                <a:blip r:embed="rId13"/>
                <a:stretch>
                  <a:fillRect l="-1974" t="-110000" b="-17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31F5FAD4-036F-3428-4C43-185D0B4C7225}"/>
                  </a:ext>
                </a:extLst>
              </p:cNvPr>
              <p:cNvSpPr/>
              <p:nvPr/>
            </p:nvSpPr>
            <p:spPr>
              <a:xfrm>
                <a:off x="3371553" y="2000471"/>
                <a:ext cx="1314527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31F5FAD4-036F-3428-4C43-185D0B4C7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553" y="2000471"/>
                <a:ext cx="1314527" cy="554254"/>
              </a:xfrm>
              <a:prstGeom prst="rect">
                <a:avLst/>
              </a:prstGeom>
              <a:blipFill>
                <a:blip r:embed="rId1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73A4799F-A511-3FFF-B0C8-6DE9DFE29BF4}"/>
                  </a:ext>
                </a:extLst>
              </p:cNvPr>
              <p:cNvSpPr/>
              <p:nvPr/>
            </p:nvSpPr>
            <p:spPr>
              <a:xfrm>
                <a:off x="6676339" y="3908389"/>
                <a:ext cx="1314527" cy="5524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73A4799F-A511-3FFF-B0C8-6DE9DFE29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339" y="3908389"/>
                <a:ext cx="1314527" cy="552459"/>
              </a:xfrm>
              <a:prstGeom prst="rect">
                <a:avLst/>
              </a:prstGeom>
              <a:blipFill>
                <a:blip r:embed="rId1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996CA38-0B92-EC55-CFAF-F848BBA57E83}"/>
              </a:ext>
            </a:extLst>
          </p:cNvPr>
          <p:cNvSpPr txBox="1"/>
          <p:nvPr/>
        </p:nvSpPr>
        <p:spPr bwMode="auto">
          <a:xfrm>
            <a:off x="1422042" y="3570299"/>
            <a:ext cx="1195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9C81BF-81A3-EE22-0E33-F2F59F845078}"/>
              </a:ext>
            </a:extLst>
          </p:cNvPr>
          <p:cNvSpPr txBox="1"/>
          <p:nvPr/>
        </p:nvSpPr>
        <p:spPr bwMode="auto">
          <a:xfrm>
            <a:off x="1395674" y="4357094"/>
            <a:ext cx="170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可以猜得到：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6">
                <a:extLst>
                  <a:ext uri="{FF2B5EF4-FFF2-40B4-BE49-F238E27FC236}">
                    <a16:creationId xmlns:a16="http://schemas.microsoft.com/office/drawing/2014/main" id="{43AD318E-445D-5E0A-ABB9-06D387D66263}"/>
                  </a:ext>
                </a:extLst>
              </p:cNvPr>
              <p:cNvSpPr/>
              <p:nvPr/>
            </p:nvSpPr>
            <p:spPr>
              <a:xfrm>
                <a:off x="3371553" y="2949611"/>
                <a:ext cx="2017860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6">
                <a:extLst>
                  <a:ext uri="{FF2B5EF4-FFF2-40B4-BE49-F238E27FC236}">
                    <a16:creationId xmlns:a16="http://schemas.microsoft.com/office/drawing/2014/main" id="{43AD318E-445D-5E0A-ABB9-06D387D6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553" y="2949611"/>
                <a:ext cx="2017860" cy="554254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2DB21F32-1CF0-0B6C-0C59-ABFFB41B7D69}"/>
                  </a:ext>
                </a:extLst>
              </p:cNvPr>
              <p:cNvSpPr/>
              <p:nvPr/>
            </p:nvSpPr>
            <p:spPr>
              <a:xfrm>
                <a:off x="5635371" y="2949611"/>
                <a:ext cx="1753044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2DB21F32-1CF0-0B6C-0C59-ABFFB41B7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371" y="2949611"/>
                <a:ext cx="1753044" cy="554254"/>
              </a:xfrm>
              <a:prstGeom prst="rect">
                <a:avLst/>
              </a:prstGeom>
              <a:blipFill>
                <a:blip r:embed="rId1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4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10" grpId="0" animBg="1"/>
      <p:bldP spid="13" grpId="0" animBg="1"/>
      <p:bldP spid="15" grpId="0"/>
      <p:bldP spid="25" grpId="0"/>
      <p:bldP spid="5" grpId="0" animBg="1"/>
      <p:bldP spid="6" grpId="0" animBg="1"/>
      <p:bldP spid="7" grpId="0" animBg="1"/>
      <p:bldP spid="8" grpId="0"/>
      <p:bldP spid="9" grpId="0"/>
      <p:bldP spid="4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9D4218-C8FE-483E-E82F-6D7F19E44D42}"/>
                  </a:ext>
                </a:extLst>
              </p:cNvPr>
              <p:cNvSpPr txBox="1"/>
              <p:nvPr/>
            </p:nvSpPr>
            <p:spPr bwMode="auto">
              <a:xfrm>
                <a:off x="1283941" y="5256456"/>
                <a:ext cx="5244449" cy="518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1,0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1,0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9D4218-C8FE-483E-E82F-6D7F19E44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3941" y="5256456"/>
                <a:ext cx="5244449" cy="518604"/>
              </a:xfrm>
              <a:prstGeom prst="rect">
                <a:avLst/>
              </a:prstGeom>
              <a:blipFill>
                <a:blip r:embed="rId2"/>
                <a:stretch>
                  <a:fillRect t="-4762" r="-483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4D4384-F01B-9B9B-FB57-A19C97894052}"/>
                  </a:ext>
                </a:extLst>
              </p:cNvPr>
              <p:cNvSpPr txBox="1"/>
              <p:nvPr/>
            </p:nvSpPr>
            <p:spPr bwMode="auto">
              <a:xfrm>
                <a:off x="1211933" y="4176336"/>
                <a:ext cx="6415966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有了自旋角動量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/>
                  <a:t>的矩陣表示，有關自旋的問題就能計算：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4D4384-F01B-9B9B-FB57-A19C97894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33" y="4176336"/>
                <a:ext cx="6415966" cy="391261"/>
              </a:xfrm>
              <a:prstGeom prst="rect">
                <a:avLst/>
              </a:prstGeom>
              <a:blipFill>
                <a:blip r:embed="rId3"/>
                <a:stretch>
                  <a:fillRect l="-791" t="-6250" r="-395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DC8909-6797-FB22-EDA8-C1ADBF1F311F}"/>
                  </a:ext>
                </a:extLst>
              </p:cNvPr>
              <p:cNvSpPr txBox="1"/>
              <p:nvPr/>
            </p:nvSpPr>
            <p:spPr bwMode="auto">
              <a:xfrm>
                <a:off x="1211933" y="4689660"/>
                <a:ext cx="56166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例如z自旋向上態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自旋角動量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的期望值：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DC8909-6797-FB22-EDA8-C1ADBF1F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33" y="4689660"/>
                <a:ext cx="5616625" cy="369332"/>
              </a:xfrm>
              <a:prstGeom prst="rect">
                <a:avLst/>
              </a:prstGeom>
              <a:blipFill>
                <a:blip r:embed="rId4"/>
                <a:stretch>
                  <a:fillRect l="-903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6">
                <a:extLst>
                  <a:ext uri="{FF2B5EF4-FFF2-40B4-BE49-F238E27FC236}">
                    <a16:creationId xmlns:a16="http://schemas.microsoft.com/office/drawing/2014/main" id="{D82493D0-92B3-8CE4-EDE1-313298C93B48}"/>
                  </a:ext>
                </a:extLst>
              </p:cNvPr>
              <p:cNvSpPr/>
              <p:nvPr/>
            </p:nvSpPr>
            <p:spPr>
              <a:xfrm>
                <a:off x="683568" y="717004"/>
                <a:ext cx="2372060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6">
                <a:extLst>
                  <a:ext uri="{FF2B5EF4-FFF2-40B4-BE49-F238E27FC236}">
                    <a16:creationId xmlns:a16="http://schemas.microsoft.com/office/drawing/2014/main" id="{D82493D0-92B3-8CE4-EDE1-313298C93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717004"/>
                <a:ext cx="2372060" cy="616451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7">
                <a:extLst>
                  <a:ext uri="{FF2B5EF4-FFF2-40B4-BE49-F238E27FC236}">
                    <a16:creationId xmlns:a16="http://schemas.microsoft.com/office/drawing/2014/main" id="{A5948D5F-E6FE-29FE-DB12-9CD9F8905D5B}"/>
                  </a:ext>
                </a:extLst>
              </p:cNvPr>
              <p:cNvSpPr/>
              <p:nvPr/>
            </p:nvSpPr>
            <p:spPr>
              <a:xfrm>
                <a:off x="3131840" y="718785"/>
                <a:ext cx="2576153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7">
                <a:extLst>
                  <a:ext uri="{FF2B5EF4-FFF2-40B4-BE49-F238E27FC236}">
                    <a16:creationId xmlns:a16="http://schemas.microsoft.com/office/drawing/2014/main" id="{A5948D5F-E6FE-29FE-DB12-9CD9F8905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718785"/>
                <a:ext cx="2576153" cy="616451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82D5DDF0-2EE2-6A8F-5096-ED9BCAE61883}"/>
                  </a:ext>
                </a:extLst>
              </p:cNvPr>
              <p:cNvSpPr/>
              <p:nvPr/>
            </p:nvSpPr>
            <p:spPr>
              <a:xfrm>
                <a:off x="5784205" y="722933"/>
                <a:ext cx="2605329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82D5DDF0-2EE2-6A8F-5096-ED9BCAE61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205" y="722933"/>
                <a:ext cx="2605329" cy="616451"/>
              </a:xfrm>
              <a:prstGeom prst="rect">
                <a:avLst/>
              </a:prstGeom>
              <a:blipFill>
                <a:blip r:embed="rId7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F9E51C14-721B-709D-813F-C39A2E75A90A}"/>
                  </a:ext>
                </a:extLst>
              </p:cNvPr>
              <p:cNvSpPr/>
              <p:nvPr/>
            </p:nvSpPr>
            <p:spPr>
              <a:xfrm>
                <a:off x="1321053" y="1570223"/>
                <a:ext cx="2037674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=1,2,3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F9E51C14-721B-709D-813F-C39A2E75A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53" y="1570223"/>
                <a:ext cx="2037674" cy="616451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2405E6-012B-63FB-E144-CA377285D1F0}"/>
                  </a:ext>
                </a:extLst>
              </p:cNvPr>
              <p:cNvSpPr txBox="1"/>
              <p:nvPr/>
            </p:nvSpPr>
            <p:spPr bwMode="auto">
              <a:xfrm>
                <a:off x="3371475" y="1733851"/>
                <a:ext cx="23365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TW" dirty="0"/>
                  <a:t> 稱為</a:t>
                </a:r>
                <a:r>
                  <a:rPr lang="en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Pauli Matrices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2405E6-012B-63FB-E144-CA377285D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1475" y="1733851"/>
                <a:ext cx="2336518" cy="369332"/>
              </a:xfrm>
              <a:prstGeom prst="rect">
                <a:avLst/>
              </a:prstGeom>
              <a:blipFill>
                <a:blip r:embed="rId9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2">
                <a:extLst>
                  <a:ext uri="{FF2B5EF4-FFF2-40B4-BE49-F238E27FC236}">
                    <a16:creationId xmlns:a16="http://schemas.microsoft.com/office/drawing/2014/main" id="{C8EDB8D8-0F21-E01B-4C39-B01CE6796138}"/>
                  </a:ext>
                </a:extLst>
              </p:cNvPr>
              <p:cNvSpPr/>
              <p:nvPr/>
            </p:nvSpPr>
            <p:spPr>
              <a:xfrm>
                <a:off x="1321053" y="2446478"/>
                <a:ext cx="2118941" cy="7087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1" name="矩形 2">
                <a:extLst>
                  <a:ext uri="{FF2B5EF4-FFF2-40B4-BE49-F238E27FC236}">
                    <a16:creationId xmlns:a16="http://schemas.microsoft.com/office/drawing/2014/main" id="{C8EDB8D8-0F21-E01B-4C39-B01CE6796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53" y="2446478"/>
                <a:ext cx="2118941" cy="7087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id="{17176D2A-96FB-EDBC-29C9-8078663EDB2A}"/>
                  </a:ext>
                </a:extLst>
              </p:cNvPr>
              <p:cNvSpPr/>
              <p:nvPr/>
            </p:nvSpPr>
            <p:spPr>
              <a:xfrm>
                <a:off x="3638090" y="2582186"/>
                <a:ext cx="933910" cy="384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id="{17176D2A-96FB-EDBC-29C9-8078663ED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090" y="2582186"/>
                <a:ext cx="933910" cy="384336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2">
                <a:extLst>
                  <a:ext uri="{FF2B5EF4-FFF2-40B4-BE49-F238E27FC236}">
                    <a16:creationId xmlns:a16="http://schemas.microsoft.com/office/drawing/2014/main" id="{ADE57CE8-DE66-283C-1DDD-3BE269E65AE9}"/>
                  </a:ext>
                </a:extLst>
              </p:cNvPr>
              <p:cNvSpPr/>
              <p:nvPr/>
            </p:nvSpPr>
            <p:spPr>
              <a:xfrm>
                <a:off x="4840883" y="2556153"/>
                <a:ext cx="3132464" cy="41036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3" name="矩形 2">
                <a:extLst>
                  <a:ext uri="{FF2B5EF4-FFF2-40B4-BE49-F238E27FC236}">
                    <a16:creationId xmlns:a16="http://schemas.microsoft.com/office/drawing/2014/main" id="{ADE57CE8-DE66-283C-1DDD-3BE269E65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83" y="2556153"/>
                <a:ext cx="3132464" cy="410369"/>
              </a:xfrm>
              <a:prstGeom prst="rect">
                <a:avLst/>
              </a:prstGeom>
              <a:blipFill>
                <a:blip r:embed="rId1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852974-C45B-B9DC-342C-1B1C97FA3154}"/>
                  </a:ext>
                </a:extLst>
              </p:cNvPr>
              <p:cNvSpPr txBox="1"/>
              <p:nvPr/>
            </p:nvSpPr>
            <p:spPr bwMode="auto">
              <a:xfrm>
                <a:off x="1283941" y="5949280"/>
                <a:ext cx="6689406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可見在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狀態下，測得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及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機會是一半一半！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852974-C45B-B9DC-342C-1B1C97FA3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3941" y="5949280"/>
                <a:ext cx="6689406" cy="495136"/>
              </a:xfrm>
              <a:prstGeom prst="rect">
                <a:avLst/>
              </a:prstGeom>
              <a:blipFill>
                <a:blip r:embed="rId13"/>
                <a:stretch>
                  <a:fillRect l="-949" t="-70000" b="-1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7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EDBA52E-D536-4463-95E1-21B9A5AFC798}"/>
                  </a:ext>
                </a:extLst>
              </p:cNvPr>
              <p:cNvSpPr/>
              <p:nvPr/>
            </p:nvSpPr>
            <p:spPr>
              <a:xfrm>
                <a:off x="963345" y="666440"/>
                <a:ext cx="1655646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EDBA52E-D536-4463-95E1-21B9A5AFC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45" y="666440"/>
                <a:ext cx="1655646" cy="610936"/>
              </a:xfrm>
              <a:prstGeom prst="rect">
                <a:avLst/>
              </a:prstGeom>
              <a:blipFill>
                <a:blip r:embed="rId2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9F89F-07B6-10EB-D65A-7C789F4D15FD}"/>
                  </a:ext>
                </a:extLst>
              </p:cNvPr>
              <p:cNvSpPr txBox="1"/>
              <p:nvPr/>
            </p:nvSpPr>
            <p:spPr bwMode="auto">
              <a:xfrm>
                <a:off x="927625" y="25613"/>
                <a:ext cx="3708128" cy="508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現在直接求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</a:t>
                </a:r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9F89F-07B6-10EB-D65A-7C789F4D1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625" y="25613"/>
                <a:ext cx="3708128" cy="508216"/>
              </a:xfrm>
              <a:prstGeom prst="rect">
                <a:avLst/>
              </a:prstGeom>
              <a:blipFill>
                <a:blip r:embed="rId3"/>
                <a:stretch>
                  <a:fillRect l="-1024" b="-95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">
                <a:extLst>
                  <a:ext uri="{FF2B5EF4-FFF2-40B4-BE49-F238E27FC236}">
                    <a16:creationId xmlns:a16="http://schemas.microsoft.com/office/drawing/2014/main" id="{DA9F2650-9551-86E8-406A-8F93D5203953}"/>
                  </a:ext>
                </a:extLst>
              </p:cNvPr>
              <p:cNvSpPr/>
              <p:nvPr/>
            </p:nvSpPr>
            <p:spPr>
              <a:xfrm>
                <a:off x="5735587" y="4104076"/>
                <a:ext cx="2684514" cy="6646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1">
                <a:extLst>
                  <a:ext uri="{FF2B5EF4-FFF2-40B4-BE49-F238E27FC236}">
                    <a16:creationId xmlns:a16="http://schemas.microsoft.com/office/drawing/2014/main" id="{DA9F2650-9551-86E8-406A-8F93D5203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587" y="4104076"/>
                <a:ext cx="2684514" cy="664606"/>
              </a:xfrm>
              <a:prstGeom prst="rect">
                <a:avLst/>
              </a:prstGeom>
              <a:blipFill>
                <a:blip r:embed="rId4"/>
                <a:stretch>
                  <a:fillRect l="-11321" t="-43396" r="-4717" b="-7169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B155477C-9463-E867-711D-71DDFF672A75}"/>
                  </a:ext>
                </a:extLst>
              </p:cNvPr>
              <p:cNvSpPr/>
              <p:nvPr/>
            </p:nvSpPr>
            <p:spPr>
              <a:xfrm>
                <a:off x="965117" y="1414998"/>
                <a:ext cx="3254096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B155477C-9463-E867-711D-71DDFF672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17" y="1414998"/>
                <a:ext cx="3254096" cy="610936"/>
              </a:xfrm>
              <a:prstGeom prst="rect">
                <a:avLst/>
              </a:prstGeom>
              <a:blipFill>
                <a:blip r:embed="rId5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E95E89-C4A8-5D27-D66A-0886B74647CE}"/>
                  </a:ext>
                </a:extLst>
              </p:cNvPr>
              <p:cNvSpPr/>
              <p:nvPr/>
            </p:nvSpPr>
            <p:spPr>
              <a:xfrm>
                <a:off x="4835575" y="1150825"/>
                <a:ext cx="2218941" cy="11693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E95E89-C4A8-5D27-D66A-0886B7464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75" y="1150825"/>
                <a:ext cx="2218941" cy="1169359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331BFDF6-5220-6B8C-6216-548B73EF7275}"/>
                  </a:ext>
                </a:extLst>
              </p:cNvPr>
              <p:cNvSpPr/>
              <p:nvPr/>
            </p:nvSpPr>
            <p:spPr>
              <a:xfrm>
                <a:off x="938109" y="2117744"/>
                <a:ext cx="1641475" cy="11693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331BFDF6-5220-6B8C-6216-548B73EF7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09" y="2117744"/>
                <a:ext cx="1641475" cy="1169359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34FF701C-D993-E46F-BBE4-FD78326EF97F}"/>
                  </a:ext>
                </a:extLst>
              </p:cNvPr>
              <p:cNvSpPr/>
              <p:nvPr/>
            </p:nvSpPr>
            <p:spPr>
              <a:xfrm>
                <a:off x="2825327" y="2425582"/>
                <a:ext cx="1011111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=±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34FF701C-D993-E46F-BBE4-FD78326EF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27" y="2425582"/>
                <a:ext cx="1011111" cy="616451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0CBD062F-EA5F-4684-6704-16C30A3A65EA}"/>
                  </a:ext>
                </a:extLst>
              </p:cNvPr>
              <p:cNvSpPr/>
              <p:nvPr/>
            </p:nvSpPr>
            <p:spPr>
              <a:xfrm>
                <a:off x="941148" y="3420630"/>
                <a:ext cx="799513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0CBD062F-EA5F-4684-6704-16C30A3A6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8" y="3420630"/>
                <a:ext cx="799513" cy="616451"/>
              </a:xfrm>
              <a:prstGeom prst="rect">
                <a:avLst/>
              </a:prstGeom>
              <a:blipFill>
                <a:blip r:embed="rId9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3EFC0FEC-E673-C697-5D53-4C45362C1ADC}"/>
                  </a:ext>
                </a:extLst>
              </p:cNvPr>
              <p:cNvSpPr/>
              <p:nvPr/>
            </p:nvSpPr>
            <p:spPr>
              <a:xfrm>
                <a:off x="2067310" y="3370901"/>
                <a:ext cx="2552174" cy="11693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3EFC0FEC-E673-C697-5D53-4C45362C1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10" y="3370901"/>
                <a:ext cx="2552174" cy="1169359"/>
              </a:xfrm>
              <a:prstGeom prst="rect">
                <a:avLst/>
              </a:prstGeom>
              <a:blipFill>
                <a:blip r:embed="rId10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52A30-C7AA-C6C5-CCA8-C5E5CEEA6D4F}"/>
                  </a:ext>
                </a:extLst>
              </p:cNvPr>
              <p:cNvSpPr txBox="1"/>
              <p:nvPr/>
            </p:nvSpPr>
            <p:spPr bwMode="auto">
              <a:xfrm>
                <a:off x="5718170" y="3381586"/>
                <a:ext cx="2335993" cy="66460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52A30-C7AA-C6C5-CCA8-C5E5CEEA6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8170" y="3381586"/>
                <a:ext cx="2335993" cy="664606"/>
              </a:xfrm>
              <a:prstGeom prst="rect">
                <a:avLst/>
              </a:prstGeom>
              <a:blipFill>
                <a:blip r:embed="rId11"/>
                <a:stretch>
                  <a:fillRect t="-43396" r="-8649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">
                <a:extLst>
                  <a:ext uri="{FF2B5EF4-FFF2-40B4-BE49-F238E27FC236}">
                    <a16:creationId xmlns:a16="http://schemas.microsoft.com/office/drawing/2014/main" id="{D2950E92-0141-658F-507D-DF8DA4D4201F}"/>
                  </a:ext>
                </a:extLst>
              </p:cNvPr>
              <p:cNvSpPr/>
              <p:nvPr/>
            </p:nvSpPr>
            <p:spPr>
              <a:xfrm>
                <a:off x="5731594" y="5992383"/>
                <a:ext cx="2683360" cy="6646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矩形 1">
                <a:extLst>
                  <a:ext uri="{FF2B5EF4-FFF2-40B4-BE49-F238E27FC236}">
                    <a16:creationId xmlns:a16="http://schemas.microsoft.com/office/drawing/2014/main" id="{D2950E92-0141-658F-507D-DF8DA4D42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594" y="5992383"/>
                <a:ext cx="2683360" cy="664606"/>
              </a:xfrm>
              <a:prstGeom prst="rect">
                <a:avLst/>
              </a:prstGeom>
              <a:blipFill>
                <a:blip r:embed="rId12"/>
                <a:stretch>
                  <a:fillRect l="-11321" t="-40741" r="-4717" b="-7037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id="{7F54D1D3-8E05-2AFF-7306-5FACE4786064}"/>
                  </a:ext>
                </a:extLst>
              </p:cNvPr>
              <p:cNvSpPr/>
              <p:nvPr/>
            </p:nvSpPr>
            <p:spPr>
              <a:xfrm>
                <a:off x="937155" y="5155327"/>
                <a:ext cx="1003095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id="{7F54D1D3-8E05-2AFF-7306-5FACE4786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55" y="5155327"/>
                <a:ext cx="1003095" cy="610936"/>
              </a:xfrm>
              <a:prstGeom prst="rect">
                <a:avLst/>
              </a:prstGeom>
              <a:blipFill>
                <a:blip r:embed="rId1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6">
                <a:extLst>
                  <a:ext uri="{FF2B5EF4-FFF2-40B4-BE49-F238E27FC236}">
                    <a16:creationId xmlns:a16="http://schemas.microsoft.com/office/drawing/2014/main" id="{A9FF9405-6AAA-420A-9C30-9AC01FD96652}"/>
                  </a:ext>
                </a:extLst>
              </p:cNvPr>
              <p:cNvSpPr/>
              <p:nvPr/>
            </p:nvSpPr>
            <p:spPr>
              <a:xfrm>
                <a:off x="2063317" y="5155327"/>
                <a:ext cx="2077685" cy="11693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6">
                <a:extLst>
                  <a:ext uri="{FF2B5EF4-FFF2-40B4-BE49-F238E27FC236}">
                    <a16:creationId xmlns:a16="http://schemas.microsoft.com/office/drawing/2014/main" id="{A9FF9405-6AAA-420A-9C30-9AC01FD96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317" y="5155327"/>
                <a:ext cx="2077685" cy="1169359"/>
              </a:xfrm>
              <a:prstGeom prst="rect">
                <a:avLst/>
              </a:prstGeom>
              <a:blipFill>
                <a:blip r:embed="rId1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78D64E-B038-C40F-742F-E40BB80D9FB3}"/>
                  </a:ext>
                </a:extLst>
              </p:cNvPr>
              <p:cNvSpPr txBox="1"/>
              <p:nvPr/>
            </p:nvSpPr>
            <p:spPr bwMode="auto">
              <a:xfrm>
                <a:off x="5735587" y="5295119"/>
                <a:ext cx="2463272" cy="66460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78D64E-B038-C40F-742F-E40BB80D9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5587" y="5295119"/>
                <a:ext cx="2463272" cy="664606"/>
              </a:xfrm>
              <a:prstGeom prst="rect">
                <a:avLst/>
              </a:prstGeom>
              <a:blipFill>
                <a:blip r:embed="rId15"/>
                <a:stretch>
                  <a:fillRect t="-43396" r="-9231" b="-698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A977EC77-DA97-C93A-F648-B5F75EC6BA9F}"/>
              </a:ext>
            </a:extLst>
          </p:cNvPr>
          <p:cNvSpPr/>
          <p:nvPr/>
        </p:nvSpPr>
        <p:spPr>
          <a:xfrm>
            <a:off x="4419729" y="1674552"/>
            <a:ext cx="216024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70011-45FB-6C02-FC0F-467FADF98010}"/>
                  </a:ext>
                </a:extLst>
              </p:cNvPr>
              <p:cNvSpPr txBox="1"/>
              <p:nvPr/>
            </p:nvSpPr>
            <p:spPr bwMode="auto">
              <a:xfrm>
                <a:off x="3837505" y="2481552"/>
                <a:ext cx="4846884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本徵值，代表測量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方向自旋，結果可為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70011-45FB-6C02-FC0F-467FADF98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7505" y="2481552"/>
                <a:ext cx="4846884" cy="495136"/>
              </a:xfrm>
              <a:prstGeom prst="rect">
                <a:avLst/>
              </a:prstGeom>
              <a:blipFill>
                <a:blip r:embed="rId16"/>
                <a:stretch>
                  <a:fillRect l="-1047" b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B53D63-86E0-79C6-FE62-BF0F7B88B6DC}"/>
                  </a:ext>
                </a:extLst>
              </p:cNvPr>
              <p:cNvSpPr txBox="1"/>
              <p:nvPr/>
            </p:nvSpPr>
            <p:spPr bwMode="auto">
              <a:xfrm>
                <a:off x="3928821" y="95055"/>
                <a:ext cx="40324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這是測量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時有確定結果的狀態。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B53D63-86E0-79C6-FE62-BF0F7B88B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21" y="95055"/>
                <a:ext cx="4032448" cy="369332"/>
              </a:xfrm>
              <a:prstGeom prst="rect">
                <a:avLst/>
              </a:prstGeom>
              <a:blipFill>
                <a:blip r:embed="rId17"/>
                <a:stretch>
                  <a:fillRect l="-125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A8E5F1-8E49-19D4-C6D2-68A474000DD7}"/>
                  </a:ext>
                </a:extLst>
              </p:cNvPr>
              <p:cNvSpPr txBox="1"/>
              <p:nvPr/>
            </p:nvSpPr>
            <p:spPr bwMode="auto">
              <a:xfrm>
                <a:off x="865871" y="4481572"/>
                <a:ext cx="4846884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得到測量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方向自旋，結果確定為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/>
                      </a:rPr>
                      <m:t>＋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的狀態：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A8E5F1-8E49-19D4-C6D2-68A474000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871" y="4481572"/>
                <a:ext cx="4846884" cy="495136"/>
              </a:xfrm>
              <a:prstGeom prst="rect">
                <a:avLst/>
              </a:prstGeom>
              <a:blipFill>
                <a:blip r:embed="rId18"/>
                <a:stretch>
                  <a:fillRect l="-1047" b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5487F6-5F4F-573F-11FC-6A0EE516BAF7}"/>
                  </a:ext>
                </a:extLst>
              </p:cNvPr>
              <p:cNvSpPr txBox="1"/>
              <p:nvPr/>
            </p:nvSpPr>
            <p:spPr bwMode="auto">
              <a:xfrm>
                <a:off x="796132" y="6257933"/>
                <a:ext cx="4846884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得到測量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方向自旋，結果確定為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的狀態：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5487F6-5F4F-573F-11FC-6A0EE516B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132" y="6257933"/>
                <a:ext cx="4846884" cy="495136"/>
              </a:xfrm>
              <a:prstGeom prst="rect">
                <a:avLst/>
              </a:prstGeom>
              <a:blipFill>
                <a:blip r:embed="rId19"/>
                <a:stretch>
                  <a:fillRect l="-1044" b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1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" grpId="0" animBg="1"/>
      <p:bldP spid="12" grpId="0"/>
      <p:bldP spid="19" grpId="0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37">
                <a:extLst>
                  <a:ext uri="{FF2B5EF4-FFF2-40B4-BE49-F238E27FC236}">
                    <a16:creationId xmlns:a16="http://schemas.microsoft.com/office/drawing/2014/main" id="{CDD7E1F0-2221-FB53-3476-7F4B81174B8F}"/>
                  </a:ext>
                </a:extLst>
              </p:cNvPr>
              <p:cNvSpPr/>
              <p:nvPr/>
            </p:nvSpPr>
            <p:spPr>
              <a:xfrm>
                <a:off x="8042455" y="2365732"/>
                <a:ext cx="82779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l-GR" sz="18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  <m:e>
                          <m: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37">
                <a:extLst>
                  <a:ext uri="{FF2B5EF4-FFF2-40B4-BE49-F238E27FC236}">
                    <a16:creationId xmlns:a16="http://schemas.microsoft.com/office/drawing/2014/main" id="{CDD7E1F0-2221-FB53-3476-7F4B81174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455" y="2365732"/>
                <a:ext cx="827791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DEF7D08-F605-9CD9-C823-60A954EB1374}"/>
                  </a:ext>
                </a:extLst>
              </p:cNvPr>
              <p:cNvSpPr/>
              <p:nvPr/>
            </p:nvSpPr>
            <p:spPr>
              <a:xfrm>
                <a:off x="842299" y="2343185"/>
                <a:ext cx="6916769" cy="378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l-G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  <m:e>
                        <m:r>
                          <a:rPr lang="el-GR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就等於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TW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狀態下測量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kumimoji="0"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，發現該粒子位於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狀態的振幅：</a:t>
                </a:r>
              </a:p>
            </p:txBody>
          </p:sp>
        </mc:Choice>
        <mc:Fallback xmlns="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DEF7D08-F605-9CD9-C823-60A954EB1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99" y="2343185"/>
                <a:ext cx="6916769" cy="378758"/>
              </a:xfrm>
              <a:prstGeom prst="rect">
                <a:avLst/>
              </a:prstGeom>
              <a:blipFill>
                <a:blip r:embed="rId3"/>
                <a:stretch>
                  <a:fillRect t="-103226" b="-16129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42">
                <a:extLst>
                  <a:ext uri="{FF2B5EF4-FFF2-40B4-BE49-F238E27FC236}">
                    <a16:creationId xmlns:a16="http://schemas.microsoft.com/office/drawing/2014/main" id="{BA45936B-377C-4052-4846-60BC2E67B6A2}"/>
                  </a:ext>
                </a:extLst>
              </p:cNvPr>
              <p:cNvSpPr/>
              <p:nvPr/>
            </p:nvSpPr>
            <p:spPr>
              <a:xfrm>
                <a:off x="863798" y="2799114"/>
                <a:ext cx="75710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推廣：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狀態下，測量後會崩潰為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kumimoji="0" lang="zh-TW" alt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kumimoji="0" lang="en-US" altLang="zh-TW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kumimoji="0" lang="zh-TW" altLang="en-US" sz="1800" i="1">
                        <a:solidFill>
                          <a:schemeClr val="tx1"/>
                        </a:solidFill>
                        <a:latin typeface="Cambria Math"/>
                      </a:rPr>
                      <m:t>狀態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的振幅，也可以內積計算：</a:t>
                </a:r>
                <a:endParaRPr lang="en-US" altLang="zh-TW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42">
                <a:extLst>
                  <a:ext uri="{FF2B5EF4-FFF2-40B4-BE49-F238E27FC236}">
                    <a16:creationId xmlns:a16="http://schemas.microsoft.com/office/drawing/2014/main" id="{BA45936B-377C-4052-4846-60BC2E67B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98" y="2799114"/>
                <a:ext cx="7571053" cy="369332"/>
              </a:xfrm>
              <a:prstGeom prst="rect">
                <a:avLst/>
              </a:prstGeom>
              <a:blipFill>
                <a:blip r:embed="rId4"/>
                <a:stretch>
                  <a:fillRect l="-838" t="-110000" b="-16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45">
                <a:extLst>
                  <a:ext uri="{FF2B5EF4-FFF2-40B4-BE49-F238E27FC236}">
                    <a16:creationId xmlns:a16="http://schemas.microsoft.com/office/drawing/2014/main" id="{5C3FA2E1-9BAC-E2B4-0BC6-2355BDF83985}"/>
                  </a:ext>
                </a:extLst>
              </p:cNvPr>
              <p:cNvSpPr/>
              <p:nvPr/>
            </p:nvSpPr>
            <p:spPr>
              <a:xfrm>
                <a:off x="8020061" y="2811358"/>
                <a:ext cx="67511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45">
                <a:extLst>
                  <a:ext uri="{FF2B5EF4-FFF2-40B4-BE49-F238E27FC236}">
                    <a16:creationId xmlns:a16="http://schemas.microsoft.com/office/drawing/2014/main" id="{5C3FA2E1-9BAC-E2B4-0BC6-2355BDF83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061" y="2811358"/>
                <a:ext cx="675112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9A44D9-C9B7-8F95-A7F6-B5AF7969946A}"/>
                  </a:ext>
                </a:extLst>
              </p:cNvPr>
              <p:cNvSpPr txBox="1"/>
              <p:nvPr/>
            </p:nvSpPr>
            <p:spPr bwMode="auto">
              <a:xfrm>
                <a:off x="6200076" y="4148515"/>
                <a:ext cx="1638019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9A44D9-C9B7-8F95-A7F6-B5AF79699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0076" y="4148515"/>
                <a:ext cx="1638019" cy="664606"/>
              </a:xfrm>
              <a:prstGeom prst="rect">
                <a:avLst/>
              </a:prstGeom>
              <a:blipFill>
                <a:blip r:embed="rId6"/>
                <a:stretch>
                  <a:fillRect l="-19231" t="-40741" b="-68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83F42C-5538-BAB7-2BFD-7E2B86C70983}"/>
                  </a:ext>
                </a:extLst>
              </p:cNvPr>
              <p:cNvSpPr txBox="1"/>
              <p:nvPr/>
            </p:nvSpPr>
            <p:spPr bwMode="auto">
              <a:xfrm>
                <a:off x="954088" y="4169252"/>
                <a:ext cx="3333861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𝑧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83F42C-5538-BAB7-2BFD-7E2B86C70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088" y="4169252"/>
                <a:ext cx="3333861" cy="572273"/>
              </a:xfrm>
              <a:prstGeom prst="rect">
                <a:avLst/>
              </a:prstGeom>
              <a:blipFill>
                <a:blip r:embed="rId7"/>
                <a:stretch>
                  <a:fillRect t="-4348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29BD04-5541-E7A1-1A34-B53173EDF62A}"/>
                  </a:ext>
                </a:extLst>
              </p:cNvPr>
              <p:cNvSpPr txBox="1"/>
              <p:nvPr/>
            </p:nvSpPr>
            <p:spPr bwMode="auto">
              <a:xfrm>
                <a:off x="863798" y="3554475"/>
                <a:ext cx="7740650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於是可以計算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的態，量測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方向自旋發現為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的振幅：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29BD04-5541-E7A1-1A34-B53173ED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3798" y="3554475"/>
                <a:ext cx="7740650" cy="495136"/>
              </a:xfrm>
              <a:prstGeom prst="rect">
                <a:avLst/>
              </a:prstGeom>
              <a:blipFill>
                <a:blip r:embed="rId8"/>
                <a:stretch>
                  <a:fillRect l="-820" b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0A9FA2-447F-CC6D-04E0-9243AD8B56E3}"/>
                  </a:ext>
                </a:extLst>
              </p:cNvPr>
              <p:cNvSpPr txBox="1"/>
              <p:nvPr/>
            </p:nvSpPr>
            <p:spPr bwMode="auto">
              <a:xfrm>
                <a:off x="899592" y="5823179"/>
                <a:ext cx="3545458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𝑧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0A9FA2-447F-CC6D-04E0-9243AD8B5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5823179"/>
                <a:ext cx="3545458" cy="572273"/>
              </a:xfrm>
              <a:prstGeom prst="rect">
                <a:avLst/>
              </a:prstGeom>
              <a:blipFill>
                <a:blip r:embed="rId9"/>
                <a:stretch>
                  <a:fillRect t="-4348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B6ADCF-5DA9-2D96-CEC2-5EF48D74C8B0}"/>
                  </a:ext>
                </a:extLst>
              </p:cNvPr>
              <p:cNvSpPr txBox="1"/>
              <p:nvPr/>
            </p:nvSpPr>
            <p:spPr bwMode="auto">
              <a:xfrm>
                <a:off x="809302" y="5208402"/>
                <a:ext cx="6643017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計算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的態，量測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方向自旋發現為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的振幅：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B6ADCF-5DA9-2D96-CEC2-5EF48D74C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302" y="5208402"/>
                <a:ext cx="6643017" cy="495136"/>
              </a:xfrm>
              <a:prstGeom prst="rect">
                <a:avLst/>
              </a:prstGeom>
              <a:blipFill>
                <a:blip r:embed="rId10"/>
                <a:stretch>
                  <a:fillRect l="-763" b="-24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28586F-A5F2-7A79-BACF-6C3EEFF95721}"/>
                  </a:ext>
                </a:extLst>
              </p:cNvPr>
              <p:cNvSpPr txBox="1"/>
              <p:nvPr/>
            </p:nvSpPr>
            <p:spPr bwMode="auto">
              <a:xfrm>
                <a:off x="6145580" y="5894542"/>
                <a:ext cx="1944425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28586F-A5F2-7A79-BACF-6C3EEFF95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5580" y="5894542"/>
                <a:ext cx="1944425" cy="664606"/>
              </a:xfrm>
              <a:prstGeom prst="rect">
                <a:avLst/>
              </a:prstGeom>
              <a:blipFill>
                <a:blip r:embed="rId11"/>
                <a:stretch>
                  <a:fillRect l="-12338" t="-43396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CBC8253-6ACE-0FB8-5F06-F6E467E51C8D}"/>
                  </a:ext>
                </a:extLst>
              </p:cNvPr>
              <p:cNvSpPr/>
              <p:nvPr/>
            </p:nvSpPr>
            <p:spPr>
              <a:xfrm>
                <a:off x="894345" y="339157"/>
                <a:ext cx="2903850" cy="6646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,↑↓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±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CBC8253-6ACE-0FB8-5F06-F6E467E51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45" y="339157"/>
                <a:ext cx="2903850" cy="664606"/>
              </a:xfrm>
              <a:prstGeom prst="rect">
                <a:avLst/>
              </a:prstGeom>
              <a:blipFill>
                <a:blip r:embed="rId12"/>
                <a:stretch>
                  <a:fillRect l="-8696" t="-40741" r="-2174" b="-6851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4A502F-FEB0-0832-DAFD-068B757B1924}"/>
                  </a:ext>
                </a:extLst>
              </p:cNvPr>
              <p:cNvSpPr txBox="1"/>
              <p:nvPr/>
            </p:nvSpPr>
            <p:spPr bwMode="auto">
              <a:xfrm>
                <a:off x="826546" y="1063583"/>
                <a:ext cx="73035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時有確定結果的狀態，是測量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時有確定結果的狀態的疊加。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4A502F-FEB0-0832-DAFD-068B757B1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546" y="1063583"/>
                <a:ext cx="7303532" cy="369332"/>
              </a:xfrm>
              <a:prstGeom prst="rect">
                <a:avLst/>
              </a:prstGeom>
              <a:blipFill>
                <a:blip r:embed="rId13"/>
                <a:stretch>
                  <a:fillRect l="-86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9DD3B-0CA8-CEAB-D43C-24FCE9F580BE}"/>
                  </a:ext>
                </a:extLst>
              </p:cNvPr>
              <p:cNvSpPr txBox="1"/>
              <p:nvPr/>
            </p:nvSpPr>
            <p:spPr bwMode="auto">
              <a:xfrm>
                <a:off x="824816" y="1461392"/>
                <a:ext cx="73035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時有確定結果，測量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時就沒有有確定結果。反之亦然。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9DD3B-0CA8-CEAB-D43C-24FCE9F58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816" y="1461392"/>
                <a:ext cx="7303532" cy="369332"/>
              </a:xfrm>
              <a:prstGeom prst="rect">
                <a:avLst/>
              </a:prstGeom>
              <a:blipFill>
                <a:blip r:embed="rId14"/>
                <a:stretch>
                  <a:fillRect l="-69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6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4" grpId="0"/>
      <p:bldP spid="19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741846" y="4561900"/>
            <a:ext cx="3313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一個粒子的角動量</a:t>
            </a:r>
          </a:p>
        </p:txBody>
      </p:sp>
      <p:pic>
        <p:nvPicPr>
          <p:cNvPr id="4104" name="Picture 8" descr="F11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7"/>
          <a:stretch>
            <a:fillRect/>
          </a:stretch>
        </p:blipFill>
        <p:spPr bwMode="auto">
          <a:xfrm>
            <a:off x="1405812" y="851024"/>
            <a:ext cx="3478121" cy="28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32931" y="3876907"/>
            <a:ext cx="2954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力矩等於角動量的變化率。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521215" y="4542897"/>
                <a:ext cx="1191160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CN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215" y="4542897"/>
                <a:ext cx="1191160" cy="402931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517612" y="3719778"/>
                <a:ext cx="928468" cy="6825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 smtClean="0">
                              <a:latin typeface="Cambria Math"/>
                            </a:rPr>
                            <m:t>𝜏</m:t>
                          </m:r>
                        </m:e>
                      </m:acc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12" y="3719778"/>
                <a:ext cx="928468" cy="682559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1475656" y="5041829"/>
                <a:ext cx="3244689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>
                            <a:latin typeface="Cambria Math"/>
                          </a:rPr>
                          <m:t>𝜏</m:t>
                        </m:r>
                      </m:e>
                    </m:acc>
                    <m:r>
                      <a:rPr lang="en-US" altLang="zh-CN" b="0" i="0" smtClean="0">
                        <a:latin typeface="Cambria Math"/>
                      </a:rPr>
                      <m:t>=0</m:t>
                    </m:r>
                    <m:r>
                      <a:rPr lang="zh-TW" altLang="en-US" b="0" i="1" smtClean="0">
                        <a:latin typeface="Cambria Math"/>
                      </a:rPr>
                      <m:t>，</m:t>
                    </m:r>
                  </m:oMath>
                </a14:m>
                <a:r>
                  <a:rPr lang="zh-TW" altLang="en-US" dirty="0"/>
                  <a:t>則角動量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r>
                  <a:rPr lang="zh-TW" altLang="en-US" dirty="0"/>
                  <a:t>守恆。</a:t>
                </a:r>
              </a:p>
            </p:txBody>
          </p:sp>
        </mc:Choice>
        <mc:Fallback xmlns="">
          <p:sp>
            <p:nvSpPr>
              <p:cNvPr id="2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5041829"/>
                <a:ext cx="3244689" cy="402931"/>
              </a:xfrm>
              <a:prstGeom prst="rect">
                <a:avLst/>
              </a:prstGeom>
              <a:blipFill>
                <a:blip r:embed="rId5"/>
                <a:stretch>
                  <a:fillRect l="-1563" b="-21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7702E8A-F452-F34C-BD44-709C45786B35}"/>
                  </a:ext>
                </a:extLst>
              </p:cNvPr>
              <p:cNvSpPr txBox="1"/>
              <p:nvPr/>
            </p:nvSpPr>
            <p:spPr>
              <a:xfrm>
                <a:off x="3634788" y="1401294"/>
                <a:ext cx="936104" cy="3339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≡</m:t>
                      </m:r>
                      <m:acc>
                        <m:accPr>
                          <m:chr m:val="⃗"/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CN" sz="140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sz="1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7702E8A-F452-F34C-BD44-709C45786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788" y="1401294"/>
                <a:ext cx="936104" cy="333938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79C8235-C27A-5C8C-E808-F52DC1CC8A1E}"/>
              </a:ext>
            </a:extLst>
          </p:cNvPr>
          <p:cNvSpPr txBox="1"/>
          <p:nvPr/>
        </p:nvSpPr>
        <p:spPr bwMode="auto">
          <a:xfrm>
            <a:off x="1405812" y="403705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現在我們正式由一維進入三維：</a:t>
            </a:r>
          </a:p>
        </p:txBody>
      </p:sp>
      <p:pic>
        <p:nvPicPr>
          <p:cNvPr id="5" name="Picture 7" descr="D:\Dropbox\Documents\課程\YoungTextBook\Images\Chapter28\A_Images\A_Figures_and_Photos\28_26_Figure.jpg">
            <a:extLst>
              <a:ext uri="{FF2B5EF4-FFF2-40B4-BE49-F238E27FC236}">
                <a16:creationId xmlns:a16="http://schemas.microsoft.com/office/drawing/2014/main" id="{A2153C72-54BE-D3AE-D312-262C77C28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2661293" cy="28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AD4AB28-AE5D-B843-9DD6-10AB0292A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5493967"/>
            <a:ext cx="6050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若是帶電粒子，其磁偶極矩會與角動量成正比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6D56B50-B350-3446-B0B6-6B0CCE745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5912506"/>
            <a:ext cx="3744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量磁偶極矩就是量角動量！</a:t>
            </a:r>
          </a:p>
        </p:txBody>
      </p:sp>
    </p:spTree>
    <p:extLst>
      <p:ext uri="{BB962C8B-B14F-4D97-AF65-F5344CB8AC3E}">
        <p14:creationId xmlns:p14="http://schemas.microsoft.com/office/powerpoint/2010/main" val="17059274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E2A30-2E33-F115-BBB5-EA190CEB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48680"/>
            <a:ext cx="3139182" cy="1209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6BD14-9B4A-7B23-83DD-CC5244E78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49" y="1834866"/>
            <a:ext cx="6156635" cy="3826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">
                <a:extLst>
                  <a:ext uri="{FF2B5EF4-FFF2-40B4-BE49-F238E27FC236}">
                    <a16:creationId xmlns:a16="http://schemas.microsoft.com/office/drawing/2014/main" id="{EF89DB23-9A70-B2BB-B1FE-2C72EFA57FF1}"/>
                  </a:ext>
                </a:extLst>
              </p:cNvPr>
              <p:cNvSpPr/>
              <p:nvPr/>
            </p:nvSpPr>
            <p:spPr>
              <a:xfrm>
                <a:off x="3347864" y="2852936"/>
                <a:ext cx="847694" cy="40030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i="1" smtClean="0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5" name="矩形 1">
                <a:extLst>
                  <a:ext uri="{FF2B5EF4-FFF2-40B4-BE49-F238E27FC236}">
                    <a16:creationId xmlns:a16="http://schemas.microsoft.com/office/drawing/2014/main" id="{EF89DB23-9A70-B2BB-B1FE-2C72EFA57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52936"/>
                <a:ext cx="847694" cy="400302"/>
              </a:xfrm>
              <a:prstGeom prst="rect">
                <a:avLst/>
              </a:prstGeom>
              <a:blipFill>
                <a:blip r:embed="rId4"/>
                <a:stretch>
                  <a:fillRect l="-19118" t="-48485" b="-9090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26C37-4671-5774-08B8-A2184AE19206}"/>
                  </a:ext>
                </a:extLst>
              </p:cNvPr>
              <p:cNvSpPr txBox="1"/>
              <p:nvPr/>
            </p:nvSpPr>
            <p:spPr bwMode="auto">
              <a:xfrm>
                <a:off x="5301645" y="2889249"/>
                <a:ext cx="1368152" cy="47378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26C37-4671-5774-08B8-A2184AE19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1645" y="2889249"/>
                <a:ext cx="1368152" cy="473784"/>
              </a:xfrm>
              <a:prstGeom prst="rect">
                <a:avLst/>
              </a:prstGeom>
              <a:blipFill>
                <a:blip r:embed="rId5"/>
                <a:stretch>
                  <a:fillRect l="-10092" t="-34211" b="-710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9FB8D35-78D0-471F-EA0D-380D7CC5E2CA}"/>
                  </a:ext>
                </a:extLst>
              </p:cNvPr>
              <p:cNvSpPr/>
              <p:nvPr/>
            </p:nvSpPr>
            <p:spPr>
              <a:xfrm>
                <a:off x="4221246" y="5501013"/>
                <a:ext cx="1913903" cy="47378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9FB8D35-78D0-471F-EA0D-380D7CC5E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246" y="5501013"/>
                <a:ext cx="1913903" cy="473784"/>
              </a:xfrm>
              <a:prstGeom prst="rect">
                <a:avLst/>
              </a:prstGeom>
              <a:blipFill>
                <a:blip r:embed="rId6"/>
                <a:stretch>
                  <a:fillRect l="-7947" t="-30769" r="-1987" b="-6923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2224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D46CC-5FC4-C9ED-3363-13B704438DFE}"/>
              </a:ext>
            </a:extLst>
          </p:cNvPr>
          <p:cNvSpPr txBox="1"/>
          <p:nvPr/>
        </p:nvSpPr>
        <p:spPr bwMode="auto">
          <a:xfrm>
            <a:off x="1115616" y="1898573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兩狀態內積的計算：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9">
                <a:extLst>
                  <a:ext uri="{FF2B5EF4-FFF2-40B4-BE49-F238E27FC236}">
                    <a16:creationId xmlns:a16="http://schemas.microsoft.com/office/drawing/2014/main" id="{D43B281A-0DB4-22DD-6198-361D706F2988}"/>
                  </a:ext>
                </a:extLst>
              </p:cNvPr>
              <p:cNvSpPr txBox="1"/>
              <p:nvPr/>
            </p:nvSpPr>
            <p:spPr bwMode="auto">
              <a:xfrm>
                <a:off x="1134920" y="2317965"/>
                <a:ext cx="3384376" cy="84856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nary>
                        <m:naryPr>
                          <m:chr m:val="∑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9">
                <a:extLst>
                  <a:ext uri="{FF2B5EF4-FFF2-40B4-BE49-F238E27FC236}">
                    <a16:creationId xmlns:a16="http://schemas.microsoft.com/office/drawing/2014/main" id="{D43B281A-0DB4-22DD-6198-361D706F2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4920" y="2317965"/>
                <a:ext cx="3384376" cy="848566"/>
              </a:xfrm>
              <a:prstGeom prst="rect">
                <a:avLst/>
              </a:prstGeom>
              <a:blipFill>
                <a:blip r:embed="rId2"/>
                <a:stretch>
                  <a:fillRect l="-8614" t="-100000" r="-6367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6B07B9D0-A5D4-C794-8DFA-096654E7124E}"/>
                  </a:ext>
                </a:extLst>
              </p:cNvPr>
              <p:cNvSpPr txBox="1"/>
              <p:nvPr/>
            </p:nvSpPr>
            <p:spPr bwMode="auto">
              <a:xfrm>
                <a:off x="1115616" y="3266652"/>
                <a:ext cx="5040560" cy="84856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6B07B9D0-A5D4-C794-8DFA-096654E71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266652"/>
                <a:ext cx="5040560" cy="848566"/>
              </a:xfrm>
              <a:prstGeom prst="rect">
                <a:avLst/>
              </a:prstGeom>
              <a:blipFill>
                <a:blip r:embed="rId3"/>
                <a:stretch>
                  <a:fillRect l="-9045" t="-101493" b="-1567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3699CA-47EE-34A8-4544-E33670499536}"/>
                  </a:ext>
                </a:extLst>
              </p:cNvPr>
              <p:cNvSpPr txBox="1"/>
              <p:nvPr/>
            </p:nvSpPr>
            <p:spPr bwMode="auto">
              <a:xfrm>
                <a:off x="1134920" y="753934"/>
                <a:ext cx="660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對於本徵態數目有限的情況，量子狀態的線性空間為有限維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3699CA-47EE-34A8-4544-E33670499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4920" y="753934"/>
                <a:ext cx="6607388" cy="369332"/>
              </a:xfrm>
              <a:prstGeom prst="rect">
                <a:avLst/>
              </a:prstGeom>
              <a:blipFill>
                <a:blip r:embed="rId4"/>
                <a:stretch>
                  <a:fillRect l="-76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B28624F-76CA-F051-6BCA-A23B650CA771}"/>
              </a:ext>
            </a:extLst>
          </p:cNvPr>
          <p:cNvSpPr txBox="1"/>
          <p:nvPr/>
        </p:nvSpPr>
        <p:spPr bwMode="auto">
          <a:xfrm>
            <a:off x="1115616" y="6215712"/>
            <a:ext cx="655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兩個狀態的內積，可以寫成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行向量與列向量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的乘積！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55C32C1-9D03-6F0E-27F2-646158BF4018}"/>
                  </a:ext>
                </a:extLst>
              </p:cNvPr>
              <p:cNvSpPr txBox="1"/>
              <p:nvPr/>
            </p:nvSpPr>
            <p:spPr bwMode="auto">
              <a:xfrm>
                <a:off x="1103164" y="4285185"/>
                <a:ext cx="7880628" cy="151900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55C32C1-9D03-6F0E-27F2-646158BF4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164" y="4285185"/>
                <a:ext cx="7880628" cy="15190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911F8A19-3021-6F94-35FA-8A219A4E3AE3}"/>
                  </a:ext>
                </a:extLst>
              </p:cNvPr>
              <p:cNvSpPr txBox="1"/>
              <p:nvPr/>
            </p:nvSpPr>
            <p:spPr bwMode="auto">
              <a:xfrm>
                <a:off x="6436916" y="3496651"/>
                <a:ext cx="2435064" cy="3885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911F8A19-3021-6F94-35FA-8A219A4E3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6916" y="3496651"/>
                <a:ext cx="2435064" cy="388568"/>
              </a:xfrm>
              <a:prstGeom prst="rect">
                <a:avLst/>
              </a:prstGeom>
              <a:blipFill>
                <a:blip r:embed="rId6"/>
                <a:stretch>
                  <a:fillRect t="-106452" r="-3627" b="-161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347603-9B44-07A6-C5F1-EE5366FF82B6}"/>
                  </a:ext>
                </a:extLst>
              </p:cNvPr>
              <p:cNvSpPr txBox="1"/>
              <p:nvPr/>
            </p:nvSpPr>
            <p:spPr bwMode="auto">
              <a:xfrm>
                <a:off x="5364088" y="1164382"/>
                <a:ext cx="1422951" cy="84856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347603-9B44-07A6-C5F1-EE5366FF8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088" y="1164382"/>
                <a:ext cx="1422951" cy="848566"/>
              </a:xfrm>
              <a:prstGeom prst="rect">
                <a:avLst/>
              </a:prstGeom>
              <a:blipFill>
                <a:blip r:embed="rId7"/>
                <a:stretch>
                  <a:fillRect l="-51327" t="-98529" b="-1529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6D83CBA-A3D4-2AEF-2D5B-C85920EDD28A}"/>
              </a:ext>
            </a:extLst>
          </p:cNvPr>
          <p:cNvSpPr txBox="1"/>
          <p:nvPr/>
        </p:nvSpPr>
        <p:spPr bwMode="auto">
          <a:xfrm>
            <a:off x="1115616" y="5805264"/>
            <a:ext cx="7292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量子狀態可以寫成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行向量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！向量的元素就是狀態與基底的內積。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5CB93-94D9-69AB-CC1D-CDF4FF0A9C65}"/>
              </a:ext>
            </a:extLst>
          </p:cNvPr>
          <p:cNvSpPr txBox="1"/>
          <p:nvPr/>
        </p:nvSpPr>
        <p:spPr bwMode="auto">
          <a:xfrm>
            <a:off x="1134920" y="1394309"/>
            <a:ext cx="6048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有限的數目的本徵態就能形成完整基底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9395A5-9694-C619-F58F-68C16953D86D}"/>
              </a:ext>
            </a:extLst>
          </p:cNvPr>
          <p:cNvSpPr/>
          <p:nvPr/>
        </p:nvSpPr>
        <p:spPr>
          <a:xfrm>
            <a:off x="5508104" y="1132992"/>
            <a:ext cx="294636" cy="260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0CD87-ACC3-EE07-8C0E-9627F8165DF3}"/>
              </a:ext>
            </a:extLst>
          </p:cNvPr>
          <p:cNvSpPr txBox="1"/>
          <p:nvPr/>
        </p:nvSpPr>
        <p:spPr bwMode="auto">
          <a:xfrm>
            <a:off x="1167923" y="296517"/>
            <a:ext cx="7220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以上對自旋空間的討論，可以推廣到任意本徵態數目有限的情況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  <p:bldP spid="9" grpId="0"/>
      <p:bldP spid="10" grpId="0" animBg="1"/>
      <p:bldP spid="2" grpId="0" animBg="1"/>
      <p:bldP spid="13" grpId="0" animBg="1"/>
      <p:bldP spid="14" grpId="0"/>
      <p:bldP spid="6" grpId="0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0AC0A6EE-ECDE-C5FF-850C-64A065E3B6A4}"/>
                  </a:ext>
                </a:extLst>
              </p:cNvPr>
              <p:cNvSpPr txBox="1"/>
              <p:nvPr/>
            </p:nvSpPr>
            <p:spPr bwMode="auto">
              <a:xfrm>
                <a:off x="1053880" y="2273129"/>
                <a:ext cx="3619104" cy="87985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0AC0A6EE-ECDE-C5FF-850C-64A065E3B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880" y="2273129"/>
                <a:ext cx="3619104" cy="879856"/>
              </a:xfrm>
              <a:prstGeom prst="rect">
                <a:avLst/>
              </a:prstGeom>
              <a:blipFill>
                <a:blip r:embed="rId2"/>
                <a:stretch>
                  <a:fillRect l="-5944" t="-97143" r="-3497" b="-14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9">
                <a:extLst>
                  <a:ext uri="{FF2B5EF4-FFF2-40B4-BE49-F238E27FC236}">
                    <a16:creationId xmlns:a16="http://schemas.microsoft.com/office/drawing/2014/main" id="{C3B01834-CDCA-4430-ECEF-BB5A8F5B23FE}"/>
                  </a:ext>
                </a:extLst>
              </p:cNvPr>
              <p:cNvSpPr txBox="1"/>
              <p:nvPr/>
            </p:nvSpPr>
            <p:spPr bwMode="auto">
              <a:xfrm>
                <a:off x="1059463" y="3284687"/>
                <a:ext cx="4824536" cy="87985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9">
                <a:extLst>
                  <a:ext uri="{FF2B5EF4-FFF2-40B4-BE49-F238E27FC236}">
                    <a16:creationId xmlns:a16="http://schemas.microsoft.com/office/drawing/2014/main" id="{C3B01834-CDCA-4430-ECEF-BB5A8F5B2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463" y="3284687"/>
                <a:ext cx="4824536" cy="879856"/>
              </a:xfrm>
              <a:prstGeom prst="rect">
                <a:avLst/>
              </a:prstGeom>
              <a:blipFill>
                <a:blip r:embed="rId3"/>
                <a:stretch>
                  <a:fillRect l="-9449" t="-95714" b="-14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9">
                <a:extLst>
                  <a:ext uri="{FF2B5EF4-FFF2-40B4-BE49-F238E27FC236}">
                    <a16:creationId xmlns:a16="http://schemas.microsoft.com/office/drawing/2014/main" id="{101ED66E-479F-F90A-C2A9-FAF5A78FADDD}"/>
                  </a:ext>
                </a:extLst>
              </p:cNvPr>
              <p:cNvSpPr txBox="1"/>
              <p:nvPr/>
            </p:nvSpPr>
            <p:spPr bwMode="auto">
              <a:xfrm>
                <a:off x="1043607" y="4310420"/>
                <a:ext cx="4464495" cy="8717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9">
                <a:extLst>
                  <a:ext uri="{FF2B5EF4-FFF2-40B4-BE49-F238E27FC236}">
                    <a16:creationId xmlns:a16="http://schemas.microsoft.com/office/drawing/2014/main" id="{101ED66E-479F-F90A-C2A9-FAF5A78FA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7" y="4310420"/>
                <a:ext cx="4464495" cy="871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9">
                <a:extLst>
                  <a:ext uri="{FF2B5EF4-FFF2-40B4-BE49-F238E27FC236}">
                    <a16:creationId xmlns:a16="http://schemas.microsoft.com/office/drawing/2014/main" id="{A50D25BB-F38B-1D4C-7493-87632660DE18}"/>
                  </a:ext>
                </a:extLst>
              </p:cNvPr>
              <p:cNvSpPr txBox="1"/>
              <p:nvPr/>
            </p:nvSpPr>
            <p:spPr bwMode="auto">
              <a:xfrm>
                <a:off x="6218532" y="3477812"/>
                <a:ext cx="1551042" cy="4074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9">
                <a:extLst>
                  <a:ext uri="{FF2B5EF4-FFF2-40B4-BE49-F238E27FC236}">
                    <a16:creationId xmlns:a16="http://schemas.microsoft.com/office/drawing/2014/main" id="{A50D25BB-F38B-1D4C-7493-87632660D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8532" y="3477812"/>
                <a:ext cx="1551042" cy="407419"/>
              </a:xfrm>
              <a:prstGeom prst="rect">
                <a:avLst/>
              </a:prstGeom>
              <a:blipFill>
                <a:blip r:embed="rId5"/>
                <a:stretch>
                  <a:fillRect t="-103125" r="-10569" b="-1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6B7BA2-941F-0B51-C905-2A0D4E3BD3AE}"/>
                  </a:ext>
                </a:extLst>
              </p:cNvPr>
              <p:cNvSpPr txBox="1"/>
              <p:nvPr/>
            </p:nvSpPr>
            <p:spPr bwMode="auto">
              <a:xfrm>
                <a:off x="1043608" y="5373216"/>
                <a:ext cx="6855459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可以視為一個矩陣！算子作用於狀態等於矩陣乘上行向量！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6B7BA2-941F-0B51-C905-2A0D4E3BD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373216"/>
                <a:ext cx="6855459" cy="378758"/>
              </a:xfrm>
              <a:prstGeom prst="rect">
                <a:avLst/>
              </a:prstGeom>
              <a:blipFill>
                <a:blip r:embed="rId6"/>
                <a:stretch>
                  <a:fillRect l="-739" t="-3125" b="-18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A76CC4-9450-0611-3305-36D330FC86F9}"/>
              </a:ext>
            </a:extLst>
          </p:cNvPr>
          <p:cNvSpPr txBox="1"/>
          <p:nvPr/>
        </p:nvSpPr>
        <p:spPr bwMode="auto">
          <a:xfrm>
            <a:off x="1043607" y="5827952"/>
            <a:ext cx="6855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組成矩陣的矩陣元可以以矩陣夾在兩個基底之間計算！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E16887-80FE-6B28-E12C-7029050B216C}"/>
                  </a:ext>
                </a:extLst>
              </p:cNvPr>
              <p:cNvSpPr txBox="1"/>
              <p:nvPr/>
            </p:nvSpPr>
            <p:spPr bwMode="auto">
              <a:xfrm>
                <a:off x="2464838" y="1447489"/>
                <a:ext cx="4572000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插入兩個completeness condition在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兩側！</a:t>
                </a:r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E16887-80FE-6B28-E12C-7029050B2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4838" y="1447489"/>
                <a:ext cx="4572000" cy="378758"/>
              </a:xfrm>
              <a:prstGeom prst="rect">
                <a:avLst/>
              </a:prstGeom>
              <a:blipFill>
                <a:blip r:embed="rId7"/>
                <a:stretch>
                  <a:fillRect l="-831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28FF70-62A2-C3B1-5284-286E95340AD9}"/>
                  </a:ext>
                </a:extLst>
              </p:cNvPr>
              <p:cNvSpPr txBox="1"/>
              <p:nvPr/>
            </p:nvSpPr>
            <p:spPr bwMode="auto">
              <a:xfrm>
                <a:off x="1030546" y="1228416"/>
                <a:ext cx="1422951" cy="84856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28FF70-62A2-C3B1-5284-286E95340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546" y="1228416"/>
                <a:ext cx="1422951" cy="848566"/>
              </a:xfrm>
              <a:prstGeom prst="rect">
                <a:avLst/>
              </a:prstGeom>
              <a:blipFill>
                <a:blip r:embed="rId8"/>
                <a:stretch>
                  <a:fillRect l="-51786" t="-98529" b="-1529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9">
                <a:extLst>
                  <a:ext uri="{FF2B5EF4-FFF2-40B4-BE49-F238E27FC236}">
                    <a16:creationId xmlns:a16="http://schemas.microsoft.com/office/drawing/2014/main" id="{63D86D0A-CC33-BE40-1682-7962351E4113}"/>
                  </a:ext>
                </a:extLst>
              </p:cNvPr>
              <p:cNvSpPr txBox="1"/>
              <p:nvPr/>
            </p:nvSpPr>
            <p:spPr bwMode="auto">
              <a:xfrm>
                <a:off x="6739135" y="5814529"/>
                <a:ext cx="1551042" cy="4074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9">
                <a:extLst>
                  <a:ext uri="{FF2B5EF4-FFF2-40B4-BE49-F238E27FC236}">
                    <a16:creationId xmlns:a16="http://schemas.microsoft.com/office/drawing/2014/main" id="{63D86D0A-CC33-BE40-1682-7962351E4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9135" y="5814529"/>
                <a:ext cx="1551042" cy="407419"/>
              </a:xfrm>
              <a:prstGeom prst="rect">
                <a:avLst/>
              </a:prstGeom>
              <a:blipFill>
                <a:blip r:embed="rId9"/>
                <a:stretch>
                  <a:fillRect t="-94118" r="-10569" b="-14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F5612C0-E6D0-1830-2EB2-71C3A3AF0B69}"/>
              </a:ext>
            </a:extLst>
          </p:cNvPr>
          <p:cNvSpPr txBox="1"/>
          <p:nvPr/>
        </p:nvSpPr>
        <p:spPr bwMode="auto">
          <a:xfrm>
            <a:off x="1060173" y="704500"/>
            <a:ext cx="5976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算子與矩陣的關係也可以嚴格、有系統地得出：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D99267-5032-4AB9-D791-ABFA5CDCC6B8}"/>
              </a:ext>
            </a:extLst>
          </p:cNvPr>
          <p:cNvCxnSpPr/>
          <p:nvPr/>
        </p:nvCxnSpPr>
        <p:spPr>
          <a:xfrm flipH="1">
            <a:off x="1475656" y="1916832"/>
            <a:ext cx="216024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681802-1B2F-107C-7968-11AAF67C132E}"/>
              </a:ext>
            </a:extLst>
          </p:cNvPr>
          <p:cNvCxnSpPr>
            <a:cxnSpLocks/>
          </p:cNvCxnSpPr>
          <p:nvPr/>
        </p:nvCxnSpPr>
        <p:spPr>
          <a:xfrm>
            <a:off x="1691680" y="1911104"/>
            <a:ext cx="70454" cy="669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E9977A-64D9-443A-C235-D9F1D145212F}"/>
              </a:ext>
            </a:extLst>
          </p:cNvPr>
          <p:cNvSpPr txBox="1"/>
          <p:nvPr/>
        </p:nvSpPr>
        <p:spPr bwMode="auto">
          <a:xfrm>
            <a:off x="4750838" y="2293318"/>
            <a:ext cx="3039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將求和提到最外面：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8BC176-B78A-B3FE-5B54-2464FC36BE58}"/>
              </a:ext>
            </a:extLst>
          </p:cNvPr>
          <p:cNvSpPr txBox="1"/>
          <p:nvPr/>
        </p:nvSpPr>
        <p:spPr bwMode="auto">
          <a:xfrm>
            <a:off x="4750838" y="2731903"/>
            <a:ext cx="4213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前後兩項就是上一頁的狀態的行向量！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1BC9EC-7838-D92B-04D7-338600914DEB}"/>
              </a:ext>
            </a:extLst>
          </p:cNvPr>
          <p:cNvSpPr txBox="1"/>
          <p:nvPr/>
        </p:nvSpPr>
        <p:spPr bwMode="auto">
          <a:xfrm>
            <a:off x="6012160" y="3944561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中間的量可以寫成矩陣！</a:t>
            </a:r>
          </a:p>
        </p:txBody>
      </p:sp>
    </p:spTree>
    <p:extLst>
      <p:ext uri="{BB962C8B-B14F-4D97-AF65-F5344CB8AC3E}">
        <p14:creationId xmlns:p14="http://schemas.microsoft.com/office/powerpoint/2010/main" val="14240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7" grpId="0"/>
      <p:bldP spid="9" grpId="0"/>
      <p:bldP spid="8" grpId="0" animBg="1"/>
      <p:bldP spid="13" grpId="0" animBg="1"/>
      <p:bldP spid="11" grpId="0"/>
      <p:bldP spid="12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6">
                <a:extLst>
                  <a:ext uri="{FF2B5EF4-FFF2-40B4-BE49-F238E27FC236}">
                    <a16:creationId xmlns:a16="http://schemas.microsoft.com/office/drawing/2014/main" id="{E504C748-94FC-BF8B-F7C6-28CD27367524}"/>
                  </a:ext>
                </a:extLst>
              </p:cNvPr>
              <p:cNvSpPr/>
              <p:nvPr/>
            </p:nvSpPr>
            <p:spPr>
              <a:xfrm>
                <a:off x="790736" y="5946639"/>
                <a:ext cx="1663661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矩形 6">
                <a:extLst>
                  <a:ext uri="{FF2B5EF4-FFF2-40B4-BE49-F238E27FC236}">
                    <a16:creationId xmlns:a16="http://schemas.microsoft.com/office/drawing/2014/main" id="{E504C748-94FC-BF8B-F7C6-28CD27367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36" y="5946639"/>
                <a:ext cx="1663661" cy="616451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7">
                <a:extLst>
                  <a:ext uri="{FF2B5EF4-FFF2-40B4-BE49-F238E27FC236}">
                    <a16:creationId xmlns:a16="http://schemas.microsoft.com/office/drawing/2014/main" id="{6FD6D5C9-458B-8297-3996-1A1A4C50B5A3}"/>
                  </a:ext>
                </a:extLst>
              </p:cNvPr>
              <p:cNvSpPr/>
              <p:nvPr/>
            </p:nvSpPr>
            <p:spPr>
              <a:xfrm>
                <a:off x="2949151" y="5929134"/>
                <a:ext cx="1797223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矩形 7">
                <a:extLst>
                  <a:ext uri="{FF2B5EF4-FFF2-40B4-BE49-F238E27FC236}">
                    <a16:creationId xmlns:a16="http://schemas.microsoft.com/office/drawing/2014/main" id="{6FD6D5C9-458B-8297-3996-1A1A4C50B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151" y="5929134"/>
                <a:ext cx="1797223" cy="616451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EC200946-BB68-9D26-C6AB-80E1B41A7DA8}"/>
                  </a:ext>
                </a:extLst>
              </p:cNvPr>
              <p:cNvSpPr/>
              <p:nvPr/>
            </p:nvSpPr>
            <p:spPr>
              <a:xfrm>
                <a:off x="2608361" y="852477"/>
                <a:ext cx="1715598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EC200946-BB68-9D26-C6AB-80E1B41A7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61" y="852477"/>
                <a:ext cx="1715598" cy="554254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75BCA1BA-5A34-051C-A042-FFBB711E09A8}"/>
                  </a:ext>
                </a:extLst>
              </p:cNvPr>
              <p:cNvSpPr/>
              <p:nvPr/>
            </p:nvSpPr>
            <p:spPr>
              <a:xfrm>
                <a:off x="5937356" y="848719"/>
                <a:ext cx="1715598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75BCA1BA-5A34-051C-A042-FFBB711E0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356" y="848719"/>
                <a:ext cx="1715598" cy="554254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31F5FAD4-036F-3428-4C43-185D0B4C7225}"/>
                  </a:ext>
                </a:extLst>
              </p:cNvPr>
              <p:cNvSpPr/>
              <p:nvPr/>
            </p:nvSpPr>
            <p:spPr>
              <a:xfrm>
                <a:off x="4466914" y="852477"/>
                <a:ext cx="1314527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31F5FAD4-036F-3428-4C43-185D0B4C7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914" y="852477"/>
                <a:ext cx="1314527" cy="554254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73A4799F-A511-3FFF-B0C8-6DE9DFE29BF4}"/>
                  </a:ext>
                </a:extLst>
              </p:cNvPr>
              <p:cNvSpPr/>
              <p:nvPr/>
            </p:nvSpPr>
            <p:spPr>
              <a:xfrm>
                <a:off x="7808869" y="848719"/>
                <a:ext cx="1314527" cy="5524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73A4799F-A511-3FFF-B0C8-6DE9DFE29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869" y="848719"/>
                <a:ext cx="1314527" cy="552459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9">
                <a:extLst>
                  <a:ext uri="{FF2B5EF4-FFF2-40B4-BE49-F238E27FC236}">
                    <a16:creationId xmlns:a16="http://schemas.microsoft.com/office/drawing/2014/main" id="{9DCBF2B7-ED3B-8A64-0E71-FD56167AFD74}"/>
                  </a:ext>
                </a:extLst>
              </p:cNvPr>
              <p:cNvSpPr txBox="1"/>
              <p:nvPr/>
            </p:nvSpPr>
            <p:spPr bwMode="auto">
              <a:xfrm>
                <a:off x="881591" y="928866"/>
                <a:ext cx="1551042" cy="4074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9">
                <a:extLst>
                  <a:ext uri="{FF2B5EF4-FFF2-40B4-BE49-F238E27FC236}">
                    <a16:creationId xmlns:a16="http://schemas.microsoft.com/office/drawing/2014/main" id="{9DCBF2B7-ED3B-8A64-0E71-FD56167AF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591" y="928866"/>
                <a:ext cx="1551042" cy="407419"/>
              </a:xfrm>
              <a:prstGeom prst="rect">
                <a:avLst/>
              </a:prstGeom>
              <a:blipFill>
                <a:blip r:embed="rId8"/>
                <a:stretch>
                  <a:fillRect t="-94118" r="-10569" b="-14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9">
                <a:extLst>
                  <a:ext uri="{FF2B5EF4-FFF2-40B4-BE49-F238E27FC236}">
                    <a16:creationId xmlns:a16="http://schemas.microsoft.com/office/drawing/2014/main" id="{5AA86168-7E2C-E8A7-DBBF-A0BDC98AA11E}"/>
                  </a:ext>
                </a:extLst>
              </p:cNvPr>
              <p:cNvSpPr txBox="1"/>
              <p:nvPr/>
            </p:nvSpPr>
            <p:spPr bwMode="auto">
              <a:xfrm>
                <a:off x="832693" y="2203622"/>
                <a:ext cx="6992750" cy="6186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0+</m:t>
                          </m:r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9">
                <a:extLst>
                  <a:ext uri="{FF2B5EF4-FFF2-40B4-BE49-F238E27FC236}">
                    <a16:creationId xmlns:a16="http://schemas.microsoft.com/office/drawing/2014/main" id="{5AA86168-7E2C-E8A7-DBBF-A0BDC98AA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693" y="2203622"/>
                <a:ext cx="6992750" cy="618631"/>
              </a:xfrm>
              <a:prstGeom prst="rect">
                <a:avLst/>
              </a:prstGeom>
              <a:blipFill>
                <a:blip r:embed="rId9"/>
                <a:stretch>
                  <a:fillRect t="-42000" b="-8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9">
                <a:extLst>
                  <a:ext uri="{FF2B5EF4-FFF2-40B4-BE49-F238E27FC236}">
                    <a16:creationId xmlns:a16="http://schemas.microsoft.com/office/drawing/2014/main" id="{16EAA541-9296-9EB2-1FB5-66626AD9605E}"/>
                  </a:ext>
                </a:extLst>
              </p:cNvPr>
              <p:cNvSpPr txBox="1"/>
              <p:nvPr/>
            </p:nvSpPr>
            <p:spPr bwMode="auto">
              <a:xfrm>
                <a:off x="827584" y="3067632"/>
                <a:ext cx="6992750" cy="64248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9">
                <a:extLst>
                  <a:ext uri="{FF2B5EF4-FFF2-40B4-BE49-F238E27FC236}">
                    <a16:creationId xmlns:a16="http://schemas.microsoft.com/office/drawing/2014/main" id="{16EAA541-9296-9EB2-1FB5-66626AD96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3067632"/>
                <a:ext cx="6992750" cy="642484"/>
              </a:xfrm>
              <a:prstGeom prst="rect">
                <a:avLst/>
              </a:prstGeom>
              <a:blipFill>
                <a:blip r:embed="rId15"/>
                <a:stretch>
                  <a:fillRect t="-40385" b="-7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8FCB4B6-0AB4-66A0-3F2E-974B4452FE2B}"/>
              </a:ext>
            </a:extLst>
          </p:cNvPr>
          <p:cNvSpPr txBox="1"/>
          <p:nvPr/>
        </p:nvSpPr>
        <p:spPr bwMode="auto">
          <a:xfrm>
            <a:off x="735432" y="404664"/>
            <a:ext cx="7084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例如，自旋空間中的角動量矩陣就可以很系統性地寫下來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357DF7-599B-81C8-303F-C66346DFDCE2}"/>
                  </a:ext>
                </a:extLst>
              </p:cNvPr>
              <p:cNvSpPr txBox="1"/>
              <p:nvPr/>
            </p:nvSpPr>
            <p:spPr bwMode="auto">
              <a:xfrm>
                <a:off x="881590" y="1772392"/>
                <a:ext cx="7794865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cs typeface="Times New Roman" pitchFamily="18" charset="0"/>
                  </a:rPr>
                  <a:t>以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方向自旋角動量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/>
                  <a:t>為例，它的四個矩陣元素可以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/>
                  <a:t>直接計算：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357DF7-599B-81C8-303F-C66346DFD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590" y="1772392"/>
                <a:ext cx="7794865" cy="378758"/>
              </a:xfrm>
              <a:prstGeom prst="rect">
                <a:avLst/>
              </a:prstGeom>
              <a:blipFill>
                <a:blip r:embed="rId16"/>
                <a:stretch>
                  <a:fillRect l="-650" t="-106452" b="-158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9">
                <a:extLst>
                  <a:ext uri="{FF2B5EF4-FFF2-40B4-BE49-F238E27FC236}">
                    <a16:creationId xmlns:a16="http://schemas.microsoft.com/office/drawing/2014/main" id="{02100224-B563-F8D6-F8C1-E83C07500ED4}"/>
                  </a:ext>
                </a:extLst>
              </p:cNvPr>
              <p:cNvSpPr txBox="1"/>
              <p:nvPr/>
            </p:nvSpPr>
            <p:spPr bwMode="auto">
              <a:xfrm>
                <a:off x="816119" y="3955495"/>
                <a:ext cx="6992750" cy="6241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0+</m:t>
                          </m:r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9">
                <a:extLst>
                  <a:ext uri="{FF2B5EF4-FFF2-40B4-BE49-F238E27FC236}">
                    <a16:creationId xmlns:a16="http://schemas.microsoft.com/office/drawing/2014/main" id="{02100224-B563-F8D6-F8C1-E83C07500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119" y="3955495"/>
                <a:ext cx="6992750" cy="624145"/>
              </a:xfrm>
              <a:prstGeom prst="rect">
                <a:avLst/>
              </a:prstGeom>
              <a:blipFill>
                <a:blip r:embed="rId17"/>
                <a:stretch>
                  <a:fillRect t="-44000" b="-8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FF62F137-A95E-49B1-6024-D89652CDFC05}"/>
                  </a:ext>
                </a:extLst>
              </p:cNvPr>
              <p:cNvSpPr txBox="1"/>
              <p:nvPr/>
            </p:nvSpPr>
            <p:spPr bwMode="auto">
              <a:xfrm>
                <a:off x="827583" y="4794647"/>
                <a:ext cx="6992750" cy="64248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FF62F137-A95E-49B1-6024-D89652CDF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3" y="4794647"/>
                <a:ext cx="6992750" cy="642484"/>
              </a:xfrm>
              <a:prstGeom prst="rect">
                <a:avLst/>
              </a:prstGeom>
              <a:blipFill>
                <a:blip r:embed="rId18"/>
                <a:stretch>
                  <a:fillRect t="-40385" b="-7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60B303-1BAB-318F-00C5-D6900D78FFE0}"/>
                  </a:ext>
                </a:extLst>
              </p:cNvPr>
              <p:cNvSpPr txBox="1"/>
              <p:nvPr/>
            </p:nvSpPr>
            <p:spPr bwMode="auto">
              <a:xfrm>
                <a:off x="827583" y="5507219"/>
                <a:ext cx="43204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這四個矩陣元，就組成代表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的矩陣。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60B303-1BAB-318F-00C5-D6900D78F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3" y="5507219"/>
                <a:ext cx="4320481" cy="369332"/>
              </a:xfrm>
              <a:prstGeom prst="rect">
                <a:avLst/>
              </a:prstGeom>
              <a:blipFill>
                <a:blip r:embed="rId19"/>
                <a:stretch>
                  <a:fillRect l="-146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0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0" grpId="0" animBg="1"/>
      <p:bldP spid="13" grpId="0" animBg="1"/>
      <p:bldP spid="6" grpId="0" animBg="1"/>
      <p:bldP spid="7" grpId="0" animBg="1"/>
      <p:bldP spid="14" grpId="0" animBg="1"/>
      <p:bldP spid="23" grpId="0" animBg="1"/>
      <p:bldP spid="4" grpId="0" animBg="1"/>
      <p:bldP spid="5" grpId="0" animBg="1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0AC0A6EE-ECDE-C5FF-850C-64A065E3B6A4}"/>
                  </a:ext>
                </a:extLst>
              </p:cNvPr>
              <p:cNvSpPr txBox="1"/>
              <p:nvPr/>
            </p:nvSpPr>
            <p:spPr bwMode="auto">
              <a:xfrm>
                <a:off x="914215" y="1156243"/>
                <a:ext cx="7114242" cy="8717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0AC0A6EE-ECDE-C5FF-850C-64A065E3B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215" y="1156243"/>
                <a:ext cx="7114242" cy="871713"/>
              </a:xfrm>
              <a:prstGeom prst="rect">
                <a:avLst/>
              </a:prstGeom>
              <a:blipFill>
                <a:blip r:embed="rId2"/>
                <a:stretch>
                  <a:fillRect l="-1070" t="-20290" b="-449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E9977A-64D9-443A-C235-D9F1D145212F}"/>
                  </a:ext>
                </a:extLst>
              </p:cNvPr>
              <p:cNvSpPr txBox="1"/>
              <p:nvPr/>
            </p:nvSpPr>
            <p:spPr bwMode="auto">
              <a:xfrm>
                <a:off x="3347864" y="590445"/>
                <a:ext cx="1735541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Adjoint 算子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E9977A-64D9-443A-C235-D9F1D1452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590445"/>
                <a:ext cx="1735541" cy="378758"/>
              </a:xfrm>
              <a:prstGeom prst="rect">
                <a:avLst/>
              </a:prstGeom>
              <a:blipFill>
                <a:blip r:embed="rId3"/>
                <a:stretch>
                  <a:fillRect l="-2899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9">
                <a:extLst>
                  <a:ext uri="{FF2B5EF4-FFF2-40B4-BE49-F238E27FC236}">
                    <a16:creationId xmlns:a16="http://schemas.microsoft.com/office/drawing/2014/main" id="{7425386B-72EC-EBB9-BEDE-EB39E0545BFF}"/>
                  </a:ext>
                </a:extLst>
              </p:cNvPr>
              <p:cNvSpPr txBox="1"/>
              <p:nvPr/>
            </p:nvSpPr>
            <p:spPr bwMode="auto">
              <a:xfrm>
                <a:off x="914214" y="2420888"/>
                <a:ext cx="7762241" cy="103188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𝑛𝑛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9">
                <a:extLst>
                  <a:ext uri="{FF2B5EF4-FFF2-40B4-BE49-F238E27FC236}">
                    <a16:creationId xmlns:a16="http://schemas.microsoft.com/office/drawing/2014/main" id="{7425386B-72EC-EBB9-BEDE-EB39E0545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214" y="2420888"/>
                <a:ext cx="7762241" cy="1031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9">
                <a:extLst>
                  <a:ext uri="{FF2B5EF4-FFF2-40B4-BE49-F238E27FC236}">
                    <a16:creationId xmlns:a16="http://schemas.microsoft.com/office/drawing/2014/main" id="{68C4D545-27CE-F005-8E10-AEAD37764F6D}"/>
                  </a:ext>
                </a:extLst>
              </p:cNvPr>
              <p:cNvSpPr txBox="1"/>
              <p:nvPr/>
            </p:nvSpPr>
            <p:spPr bwMode="auto">
              <a:xfrm>
                <a:off x="914215" y="3845706"/>
                <a:ext cx="3513769" cy="48417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9">
                <a:extLst>
                  <a:ext uri="{FF2B5EF4-FFF2-40B4-BE49-F238E27FC236}">
                    <a16:creationId xmlns:a16="http://schemas.microsoft.com/office/drawing/2014/main" id="{68C4D545-27CE-F005-8E10-AEAD37764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215" y="3845706"/>
                <a:ext cx="3513769" cy="484172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9">
                <a:extLst>
                  <a:ext uri="{FF2B5EF4-FFF2-40B4-BE49-F238E27FC236}">
                    <a16:creationId xmlns:a16="http://schemas.microsoft.com/office/drawing/2014/main" id="{FCD09968-D572-E7FE-0F53-AB08E21C4619}"/>
                  </a:ext>
                </a:extLst>
              </p:cNvPr>
              <p:cNvSpPr txBox="1"/>
              <p:nvPr/>
            </p:nvSpPr>
            <p:spPr bwMode="auto">
              <a:xfrm>
                <a:off x="2846604" y="4775221"/>
                <a:ext cx="3897459" cy="92653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9">
                <a:extLst>
                  <a:ext uri="{FF2B5EF4-FFF2-40B4-BE49-F238E27FC236}">
                    <a16:creationId xmlns:a16="http://schemas.microsoft.com/office/drawing/2014/main" id="{FCD09968-D572-E7FE-0F53-AB08E21C4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6604" y="4775221"/>
                <a:ext cx="3897459" cy="9265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0955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3674901C-1BC2-6778-87CC-1E05E0A83338}"/>
                  </a:ext>
                </a:extLst>
              </p:cNvPr>
              <p:cNvSpPr txBox="1"/>
              <p:nvPr/>
            </p:nvSpPr>
            <p:spPr bwMode="auto">
              <a:xfrm>
                <a:off x="1203980" y="650450"/>
                <a:ext cx="6696744" cy="87985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  <m:d>
                                    <m:dPr>
                                      <m:begChr m:val="⟨"/>
                                      <m:endChr m:val="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  <m:d>
                                    <m:dPr>
                                      <m:begChr m:val="⟨"/>
                                      <m:endChr m:val="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  <m:d>
                                    <m:dPr>
                                      <m:begChr m:val="⟨"/>
                                      <m:endChr m:val="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3674901C-1BC2-6778-87CC-1E05E0A83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980" y="650450"/>
                <a:ext cx="6696744" cy="879856"/>
              </a:xfrm>
              <a:prstGeom prst="rect">
                <a:avLst/>
              </a:prstGeom>
              <a:blipFill>
                <a:blip r:embed="rId2"/>
                <a:stretch>
                  <a:fillRect l="-1136" t="-97143" r="-1894" b="-14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A815D95-7D82-4F30-9883-5B32F34F4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544"/>
          <a:stretch/>
        </p:blipFill>
        <p:spPr>
          <a:xfrm>
            <a:off x="1150105" y="4101506"/>
            <a:ext cx="6302215" cy="2581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1CFE1-B4A4-9C33-6E89-D33812992BE6}"/>
              </a:ext>
            </a:extLst>
          </p:cNvPr>
          <p:cNvSpPr txBox="1"/>
          <p:nvPr/>
        </p:nvSpPr>
        <p:spPr bwMode="auto">
          <a:xfrm>
            <a:off x="1180975" y="231542"/>
            <a:ext cx="5879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以對應的矩陣元，算子還有一個很酷的寫法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4E762184-600C-3E7F-4DA1-1BD446802FB4}"/>
                  </a:ext>
                </a:extLst>
              </p:cNvPr>
              <p:cNvSpPr/>
              <p:nvPr/>
            </p:nvSpPr>
            <p:spPr>
              <a:xfrm>
                <a:off x="1152955" y="1899638"/>
                <a:ext cx="5907771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↑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↓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4E762184-600C-3E7F-4DA1-1BD446802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55" y="1899638"/>
                <a:ext cx="5907771" cy="616451"/>
              </a:xfrm>
              <a:prstGeom prst="rect">
                <a:avLst/>
              </a:prstGeom>
              <a:blipFill>
                <a:blip r:embed="rId4"/>
                <a:stretch>
                  <a:fillRect t="-42000" r="-215" b="-8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AFCD872-2818-FAFF-6A50-2CA084585FA9}"/>
              </a:ext>
            </a:extLst>
          </p:cNvPr>
          <p:cNvSpPr txBox="1"/>
          <p:nvPr/>
        </p:nvSpPr>
        <p:spPr bwMode="auto">
          <a:xfrm>
            <a:off x="1203980" y="1530306"/>
            <a:ext cx="2143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例如：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F524B-92D2-9781-5E67-FADBBC1805EE}"/>
              </a:ext>
            </a:extLst>
          </p:cNvPr>
          <p:cNvSpPr txBox="1"/>
          <p:nvPr/>
        </p:nvSpPr>
        <p:spPr bwMode="auto">
          <a:xfrm>
            <a:off x="1180974" y="2616697"/>
            <a:ext cx="7423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這個算子是將狀態中的自旋向上態，換成向下態，自旋向下換成向上：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CE01F6-0D36-701D-D7F3-9A41BD685EFC}"/>
                  </a:ext>
                </a:extLst>
              </p:cNvPr>
              <p:cNvSpPr txBox="1"/>
              <p:nvPr/>
            </p:nvSpPr>
            <p:spPr bwMode="auto">
              <a:xfrm>
                <a:off x="1150105" y="3086637"/>
                <a:ext cx="507807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↑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↓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altLang="zh-TW" dirty="0"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↓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altLang="zh-TW" dirty="0"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CE01F6-0D36-701D-D7F3-9A41BD685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105" y="3086637"/>
                <a:ext cx="5078079" cy="369332"/>
              </a:xfrm>
              <a:prstGeom prst="rect">
                <a:avLst/>
              </a:prstGeom>
              <a:blipFill>
                <a:blip r:embed="rId5"/>
                <a:stretch>
                  <a:fillRect l="-4239" t="-103226" r="-2743" b="-1645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U-turn Arrow 12">
            <a:extLst>
              <a:ext uri="{FF2B5EF4-FFF2-40B4-BE49-F238E27FC236}">
                <a16:creationId xmlns:a16="http://schemas.microsoft.com/office/drawing/2014/main" id="{5FA43EFA-6702-3284-52FB-B906CB2D1709}"/>
              </a:ext>
            </a:extLst>
          </p:cNvPr>
          <p:cNvSpPr/>
          <p:nvPr/>
        </p:nvSpPr>
        <p:spPr>
          <a:xfrm flipV="1">
            <a:off x="1709036" y="3417814"/>
            <a:ext cx="2520280" cy="608703"/>
          </a:xfrm>
          <a:prstGeom prst="utur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sp>
        <p:nvSpPr>
          <p:cNvPr id="14" name="U-turn Arrow 13">
            <a:extLst>
              <a:ext uri="{FF2B5EF4-FFF2-40B4-BE49-F238E27FC236}">
                <a16:creationId xmlns:a16="http://schemas.microsoft.com/office/drawing/2014/main" id="{4AB551A1-01E3-5D1D-20C3-BF0FF6D60F1C}"/>
              </a:ext>
            </a:extLst>
          </p:cNvPr>
          <p:cNvSpPr/>
          <p:nvPr/>
        </p:nvSpPr>
        <p:spPr>
          <a:xfrm flipV="1">
            <a:off x="2482238" y="3425267"/>
            <a:ext cx="877024" cy="361878"/>
          </a:xfrm>
          <a:prstGeom prst="utur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id="{575FB38A-5953-061C-D350-FD827BEAE52E}"/>
                  </a:ext>
                </a:extLst>
              </p:cNvPr>
              <p:cNvSpPr/>
              <p:nvPr/>
            </p:nvSpPr>
            <p:spPr>
              <a:xfrm>
                <a:off x="6644727" y="6130304"/>
                <a:ext cx="1615186" cy="5524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=∆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id="{575FB38A-5953-061C-D350-FD827BEAE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727" y="6130304"/>
                <a:ext cx="1615186" cy="552459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2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 animBg="1"/>
      <p:bldP spid="13" grpId="0" animBg="1"/>
      <p:bldP spid="14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15D95-7D82-4F30-9883-5B32F34F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550787"/>
            <a:ext cx="7323067" cy="4318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32D357-2472-D765-CD59-AFD5E616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841034"/>
            <a:ext cx="7323067" cy="676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2323AD83-0D2E-A39B-51D4-2DAF6BECF569}"/>
                  </a:ext>
                </a:extLst>
              </p:cNvPr>
              <p:cNvSpPr/>
              <p:nvPr/>
            </p:nvSpPr>
            <p:spPr>
              <a:xfrm>
                <a:off x="6948264" y="3152770"/>
                <a:ext cx="1615186" cy="5524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=∆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2323AD83-0D2E-A39B-51D4-2DAF6BECF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152770"/>
                <a:ext cx="1615186" cy="552459"/>
              </a:xfrm>
              <a:prstGeom prst="rect">
                <a:avLst/>
              </a:prstGeom>
              <a:blipFill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818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7868D-88D2-B450-0A16-0E9FC4180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70" y="587896"/>
            <a:ext cx="6537306" cy="1977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100391-88DB-F7C1-8306-025D08DE4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2564904"/>
            <a:ext cx="64897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AD4F0-DAB4-3B34-7A23-5BCB33DAC344}"/>
              </a:ext>
            </a:extLst>
          </p:cNvPr>
          <p:cNvSpPr txBox="1"/>
          <p:nvPr/>
        </p:nvSpPr>
        <p:spPr bwMode="auto">
          <a:xfrm>
            <a:off x="1763688" y="171657"/>
            <a:ext cx="54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進階參考：還可以找到沿任意方向的角動量分量。</a:t>
            </a:r>
          </a:p>
        </p:txBody>
      </p:sp>
    </p:spTree>
    <p:extLst>
      <p:ext uri="{BB962C8B-B14F-4D97-AF65-F5344CB8AC3E}">
        <p14:creationId xmlns:p14="http://schemas.microsoft.com/office/powerpoint/2010/main" val="19853681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B581A4-8918-D98F-4E33-DFC6A19B9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8640"/>
            <a:ext cx="6413500" cy="208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7C01CF-1C21-6A88-90BA-4372B0050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500"/>
          <a:stretch/>
        </p:blipFill>
        <p:spPr>
          <a:xfrm>
            <a:off x="1547663" y="2348880"/>
            <a:ext cx="658601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508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8B479-2860-E4F8-5FC9-BD5722A22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50"/>
          <a:stretch/>
        </p:blipFill>
        <p:spPr>
          <a:xfrm>
            <a:off x="1619672" y="332656"/>
            <a:ext cx="6293075" cy="4536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64CEE-30E9-460F-97D6-F59A6E3C1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869160"/>
            <a:ext cx="6362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8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C8454E9C-10DE-0FC1-6772-3E522502145C}"/>
                  </a:ext>
                </a:extLst>
              </p:cNvPr>
              <p:cNvSpPr txBox="1"/>
              <p:nvPr/>
            </p:nvSpPr>
            <p:spPr bwMode="auto">
              <a:xfrm>
                <a:off x="1518537" y="1618344"/>
                <a:ext cx="4639850" cy="66633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C8454E9C-10DE-0FC1-6772-3E522502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8537" y="1618344"/>
                <a:ext cx="4639850" cy="666336"/>
              </a:xfrm>
              <a:prstGeom prst="rect">
                <a:avLst/>
              </a:prstGeom>
              <a:blipFill>
                <a:blip r:embed="rId2"/>
                <a:stretch>
                  <a:fillRect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116D1D2-20FB-78AE-0A2A-9A585DD61D22}"/>
              </a:ext>
            </a:extLst>
          </p:cNvPr>
          <p:cNvSpPr txBox="1"/>
          <p:nvPr/>
        </p:nvSpPr>
        <p:spPr bwMode="auto">
          <a:xfrm>
            <a:off x="1490470" y="1186296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假設三度空間，動量算子依舊可以以空間座標微分代表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248E3-D4A0-00A4-E62C-4268E8FC73DA}"/>
              </a:ext>
            </a:extLst>
          </p:cNvPr>
          <p:cNvSpPr txBox="1"/>
          <p:nvPr/>
        </p:nvSpPr>
        <p:spPr bwMode="auto">
          <a:xfrm>
            <a:off x="1562478" y="2482440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那麼不同方向位置與動量就是對易的了。例如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5287C861-D8A3-96DB-ABBC-B344F977B6FA}"/>
                  </a:ext>
                </a:extLst>
              </p:cNvPr>
              <p:cNvSpPr txBox="1"/>
              <p:nvPr/>
            </p:nvSpPr>
            <p:spPr bwMode="auto">
              <a:xfrm>
                <a:off x="1532850" y="2996952"/>
                <a:ext cx="6078300" cy="66633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5287C861-D8A3-96DB-ABBC-B344F977B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2850" y="2996952"/>
                <a:ext cx="6078300" cy="666336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3">
                <a:extLst>
                  <a:ext uri="{FF2B5EF4-FFF2-40B4-BE49-F238E27FC236}">
                    <a16:creationId xmlns:a16="http://schemas.microsoft.com/office/drawing/2014/main" id="{16D9B321-21BA-8CC3-3CE4-6389628555A6}"/>
                  </a:ext>
                </a:extLst>
              </p:cNvPr>
              <p:cNvSpPr/>
              <p:nvPr/>
            </p:nvSpPr>
            <p:spPr>
              <a:xfrm>
                <a:off x="1549431" y="4087591"/>
                <a:ext cx="1781418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⋯=0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" name="矩形 3">
                <a:extLst>
                  <a:ext uri="{FF2B5EF4-FFF2-40B4-BE49-F238E27FC236}">
                    <a16:creationId xmlns:a16="http://schemas.microsoft.com/office/drawing/2014/main" id="{16D9B321-21BA-8CC3-3CE4-638962855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31" y="4087591"/>
                <a:ext cx="1781418" cy="4110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3">
                <a:extLst>
                  <a:ext uri="{FF2B5EF4-FFF2-40B4-BE49-F238E27FC236}">
                    <a16:creationId xmlns:a16="http://schemas.microsoft.com/office/drawing/2014/main" id="{B03103D6-380A-663F-EA69-D67A0E2D6E77}"/>
                  </a:ext>
                </a:extLst>
              </p:cNvPr>
              <p:cNvSpPr/>
              <p:nvPr/>
            </p:nvSpPr>
            <p:spPr>
              <a:xfrm>
                <a:off x="1571306" y="4617192"/>
                <a:ext cx="161552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⋯=0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7" name="矩形 3">
                <a:extLst>
                  <a:ext uri="{FF2B5EF4-FFF2-40B4-BE49-F238E27FC236}">
                    <a16:creationId xmlns:a16="http://schemas.microsoft.com/office/drawing/2014/main" id="{B03103D6-380A-663F-EA69-D67A0E2D6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06" y="4617192"/>
                <a:ext cx="1615526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3">
                <a:extLst>
                  <a:ext uri="{FF2B5EF4-FFF2-40B4-BE49-F238E27FC236}">
                    <a16:creationId xmlns:a16="http://schemas.microsoft.com/office/drawing/2014/main" id="{CE0CEAB5-8868-B768-F505-8F9B697A5392}"/>
                  </a:ext>
                </a:extLst>
              </p:cNvPr>
              <p:cNvSpPr/>
              <p:nvPr/>
            </p:nvSpPr>
            <p:spPr>
              <a:xfrm>
                <a:off x="1571306" y="5070019"/>
                <a:ext cx="1903558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=⋯=0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8" name="矩形 3">
                <a:extLst>
                  <a:ext uri="{FF2B5EF4-FFF2-40B4-BE49-F238E27FC236}">
                    <a16:creationId xmlns:a16="http://schemas.microsoft.com/office/drawing/2014/main" id="{CE0CEAB5-8868-B768-F505-8F9B697A5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06" y="5070019"/>
                <a:ext cx="1903558" cy="411010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8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5" descr="1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84843"/>
            <a:ext cx="2697583" cy="234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4" name="文字方塊 14"/>
          <p:cNvSpPr txBox="1">
            <a:spLocks noChangeArrowheads="1"/>
          </p:cNvSpPr>
          <p:nvPr/>
        </p:nvSpPr>
        <p:spPr bwMode="auto">
          <a:xfrm>
            <a:off x="1795310" y="747430"/>
            <a:ext cx="1468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角動量算子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B48F3-148E-0021-264F-1FCED4A704DB}"/>
                  </a:ext>
                </a:extLst>
              </p:cNvPr>
              <p:cNvSpPr txBox="1"/>
              <p:nvPr/>
            </p:nvSpPr>
            <p:spPr bwMode="auto">
              <a:xfrm>
                <a:off x="1845924" y="1190173"/>
                <a:ext cx="1052629" cy="31059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acc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B48F3-148E-0021-264F-1FCED4A70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5924" y="1190173"/>
                <a:ext cx="1052629" cy="310598"/>
              </a:xfrm>
              <a:prstGeom prst="rect">
                <a:avLst/>
              </a:prstGeom>
              <a:blipFill>
                <a:blip r:embed="rId3"/>
                <a:stretch>
                  <a:fillRect t="-15385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F35F5030-2CAA-9DCB-7039-0C4CC733A5AF}"/>
                  </a:ext>
                </a:extLst>
              </p:cNvPr>
              <p:cNvSpPr/>
              <p:nvPr/>
            </p:nvSpPr>
            <p:spPr>
              <a:xfrm>
                <a:off x="4860032" y="4298182"/>
                <a:ext cx="1860356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F35F5030-2CAA-9DCB-7039-0C4CC733A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98182"/>
                <a:ext cx="1860356" cy="391261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3">
                <a:extLst>
                  <a:ext uri="{FF2B5EF4-FFF2-40B4-BE49-F238E27FC236}">
                    <a16:creationId xmlns:a16="http://schemas.microsoft.com/office/drawing/2014/main" id="{8FAAF284-CE45-FB3A-7901-30107C67B350}"/>
                  </a:ext>
                </a:extLst>
              </p:cNvPr>
              <p:cNvSpPr/>
              <p:nvPr/>
            </p:nvSpPr>
            <p:spPr>
              <a:xfrm>
                <a:off x="1824048" y="1979336"/>
                <a:ext cx="1870749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矩形 3">
                <a:extLst>
                  <a:ext uri="{FF2B5EF4-FFF2-40B4-BE49-F238E27FC236}">
                    <a16:creationId xmlns:a16="http://schemas.microsoft.com/office/drawing/2014/main" id="{8FAAF284-CE45-FB3A-7901-30107C67B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48" y="1979336"/>
                <a:ext cx="1870749" cy="391261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E806FDCB-E59D-413D-850B-745BE4050FDC}"/>
                  </a:ext>
                </a:extLst>
              </p:cNvPr>
              <p:cNvSpPr/>
              <p:nvPr/>
            </p:nvSpPr>
            <p:spPr>
              <a:xfrm>
                <a:off x="1795310" y="4222299"/>
                <a:ext cx="1870749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E806FDCB-E59D-413D-850B-745BE4050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310" y="4222299"/>
                <a:ext cx="1870749" cy="391261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3">
                <a:extLst>
                  <a:ext uri="{FF2B5EF4-FFF2-40B4-BE49-F238E27FC236}">
                    <a16:creationId xmlns:a16="http://schemas.microsoft.com/office/drawing/2014/main" id="{16DE6345-B73C-C32B-05E1-9AB5B1E6C91D}"/>
                  </a:ext>
                </a:extLst>
              </p:cNvPr>
              <p:cNvSpPr/>
              <p:nvPr/>
            </p:nvSpPr>
            <p:spPr>
              <a:xfrm>
                <a:off x="1800268" y="5059843"/>
                <a:ext cx="2697583" cy="666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矩形 3">
                <a:extLst>
                  <a:ext uri="{FF2B5EF4-FFF2-40B4-BE49-F238E27FC236}">
                    <a16:creationId xmlns:a16="http://schemas.microsoft.com/office/drawing/2014/main" id="{16DE6345-B73C-C32B-05E1-9AB5B1E6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68" y="5059843"/>
                <a:ext cx="2697583" cy="666336"/>
              </a:xfrm>
              <a:prstGeom prst="rect">
                <a:avLst/>
              </a:prstGeom>
              <a:blipFill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3">
                <a:extLst>
                  <a:ext uri="{FF2B5EF4-FFF2-40B4-BE49-F238E27FC236}">
                    <a16:creationId xmlns:a16="http://schemas.microsoft.com/office/drawing/2014/main" id="{BB71B96E-08FA-72D9-A6A6-CDB88AA9F9AE}"/>
                  </a:ext>
                </a:extLst>
              </p:cNvPr>
              <p:cNvSpPr/>
              <p:nvPr/>
            </p:nvSpPr>
            <p:spPr>
              <a:xfrm>
                <a:off x="4860032" y="5101264"/>
                <a:ext cx="2673803" cy="62491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2" name="矩形 3">
                <a:extLst>
                  <a:ext uri="{FF2B5EF4-FFF2-40B4-BE49-F238E27FC236}">
                    <a16:creationId xmlns:a16="http://schemas.microsoft.com/office/drawing/2014/main" id="{BB71B96E-08FA-72D9-A6A6-CDB88AA9F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101264"/>
                <a:ext cx="2673803" cy="624915"/>
              </a:xfrm>
              <a:prstGeom prst="rect">
                <a:avLst/>
              </a:prstGeom>
              <a:blipFill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3">
                <a:extLst>
                  <a:ext uri="{FF2B5EF4-FFF2-40B4-BE49-F238E27FC236}">
                    <a16:creationId xmlns:a16="http://schemas.microsoft.com/office/drawing/2014/main" id="{C99A56C7-42A1-1B46-639B-CB4193F6C807}"/>
                  </a:ext>
                </a:extLst>
              </p:cNvPr>
              <p:cNvSpPr/>
              <p:nvPr/>
            </p:nvSpPr>
            <p:spPr>
              <a:xfrm>
                <a:off x="1824048" y="2834605"/>
                <a:ext cx="2673803" cy="6663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3" name="矩形 3">
                <a:extLst>
                  <a:ext uri="{FF2B5EF4-FFF2-40B4-BE49-F238E27FC236}">
                    <a16:creationId xmlns:a16="http://schemas.microsoft.com/office/drawing/2014/main" id="{C99A56C7-42A1-1B46-639B-CB4193F6C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48" y="2834605"/>
                <a:ext cx="2673803" cy="666336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>
            <a:extLst>
              <a:ext uri="{FF2B5EF4-FFF2-40B4-BE49-F238E27FC236}">
                <a16:creationId xmlns:a16="http://schemas.microsoft.com/office/drawing/2014/main" id="{C7BFD621-C1BF-7952-0B8C-F77834E9AFBD}"/>
              </a:ext>
            </a:extLst>
          </p:cNvPr>
          <p:cNvSpPr/>
          <p:nvPr/>
        </p:nvSpPr>
        <p:spPr>
          <a:xfrm>
            <a:off x="2764619" y="2471442"/>
            <a:ext cx="295213" cy="26562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235447B-D476-AE4E-93D5-F511CFFF2732}"/>
              </a:ext>
            </a:extLst>
          </p:cNvPr>
          <p:cNvSpPr/>
          <p:nvPr/>
        </p:nvSpPr>
        <p:spPr>
          <a:xfrm rot="5400000">
            <a:off x="4054753" y="4446761"/>
            <a:ext cx="416585" cy="77988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899ED4-99E8-471E-919E-D279BCFFCA69}"/>
              </a:ext>
            </a:extLst>
          </p:cNvPr>
          <p:cNvSpPr txBox="1"/>
          <p:nvPr/>
        </p:nvSpPr>
        <p:spPr bwMode="auto">
          <a:xfrm>
            <a:off x="1773162" y="3595617"/>
            <a:ext cx="3280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量子角動量的定義非常清楚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3" name="文字方塊 14">
            <a:extLst>
              <a:ext uri="{FF2B5EF4-FFF2-40B4-BE49-F238E27FC236}">
                <a16:creationId xmlns:a16="http://schemas.microsoft.com/office/drawing/2014/main" id="{88A48C96-277F-F331-9460-6179D9B3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12" y="5821372"/>
            <a:ext cx="678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此量與粒子的位置變化相關，將稱為</a:t>
            </a:r>
            <a:r>
              <a:rPr lang="en-US" altLang="zh-TW" sz="1800" dirty="0">
                <a:solidFill>
                  <a:srgbClr val="FF0000"/>
                </a:solidFill>
              </a:rPr>
              <a:t>Orbital </a:t>
            </a:r>
            <a:r>
              <a:rPr lang="zh-TW" altLang="en-US" sz="1800" dirty="0">
                <a:solidFill>
                  <a:srgbClr val="FF0000"/>
                </a:solidFill>
              </a:rPr>
              <a:t>軌道角動量算子。</a:t>
            </a:r>
          </a:p>
        </p:txBody>
      </p:sp>
    </p:spTree>
    <p:extLst>
      <p:ext uri="{BB962C8B-B14F-4D97-AF65-F5344CB8AC3E}">
        <p14:creationId xmlns:p14="http://schemas.microsoft.com/office/powerpoint/2010/main" val="9282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5" descr="1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40" y="472382"/>
            <a:ext cx="2697583" cy="234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4" name="文字方塊 14"/>
          <p:cNvSpPr txBox="1">
            <a:spLocks noChangeArrowheads="1"/>
          </p:cNvSpPr>
          <p:nvPr/>
        </p:nvSpPr>
        <p:spPr bwMode="auto">
          <a:xfrm>
            <a:off x="962930" y="402832"/>
            <a:ext cx="1468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角動量算子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011984" y="4661710"/>
                <a:ext cx="1677114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84" y="4661710"/>
                <a:ext cx="1677114" cy="411010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5763115" y="4639773"/>
                <a:ext cx="292939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𝐵𝐶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𝐶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3115" y="4639773"/>
                <a:ext cx="29293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5763115" y="5092462"/>
                <a:ext cx="292939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𝐴𝐵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3115" y="5092462"/>
                <a:ext cx="29293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9">
                <a:extLst>
                  <a:ext uri="{FF2B5EF4-FFF2-40B4-BE49-F238E27FC236}">
                    <a16:creationId xmlns:a16="http://schemas.microsoft.com/office/drawing/2014/main" id="{C75251ED-0FCA-157C-9F60-43298B2CAE30}"/>
                  </a:ext>
                </a:extLst>
              </p:cNvPr>
              <p:cNvSpPr/>
              <p:nvPr/>
            </p:nvSpPr>
            <p:spPr>
              <a:xfrm>
                <a:off x="1048100" y="5872195"/>
                <a:ext cx="1669186" cy="3912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" name="矩形 9">
                <a:extLst>
                  <a:ext uri="{FF2B5EF4-FFF2-40B4-BE49-F238E27FC236}">
                    <a16:creationId xmlns:a16="http://schemas.microsoft.com/office/drawing/2014/main" id="{C75251ED-0FCA-157C-9F60-43298B2CA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0" y="5872195"/>
                <a:ext cx="1669186" cy="391261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0">
                <a:extLst>
                  <a:ext uri="{FF2B5EF4-FFF2-40B4-BE49-F238E27FC236}">
                    <a16:creationId xmlns:a16="http://schemas.microsoft.com/office/drawing/2014/main" id="{918545F9-3272-F81C-97AE-1D94F2E188E6}"/>
                  </a:ext>
                </a:extLst>
              </p:cNvPr>
              <p:cNvSpPr/>
              <p:nvPr/>
            </p:nvSpPr>
            <p:spPr>
              <a:xfrm>
                <a:off x="1048100" y="6317476"/>
                <a:ext cx="1769554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矩形 10">
                <a:extLst>
                  <a:ext uri="{FF2B5EF4-FFF2-40B4-BE49-F238E27FC236}">
                    <a16:creationId xmlns:a16="http://schemas.microsoft.com/office/drawing/2014/main" id="{918545F9-3272-F81C-97AE-1D94F2E18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0" y="6317476"/>
                <a:ext cx="1769554" cy="411010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B48F3-148E-0021-264F-1FCED4A704DB}"/>
                  </a:ext>
                </a:extLst>
              </p:cNvPr>
              <p:cNvSpPr txBox="1"/>
              <p:nvPr/>
            </p:nvSpPr>
            <p:spPr bwMode="auto">
              <a:xfrm>
                <a:off x="1013544" y="845575"/>
                <a:ext cx="1052629" cy="31059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acc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B48F3-148E-0021-264F-1FCED4A70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544" y="845575"/>
                <a:ext cx="1052629" cy="310598"/>
              </a:xfrm>
              <a:prstGeom prst="rect">
                <a:avLst/>
              </a:prstGeom>
              <a:blipFill>
                <a:blip r:embed="rId8"/>
                <a:stretch>
                  <a:fillRect t="-15385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F35F5030-2CAA-9DCB-7039-0C4CC733A5AF}"/>
                  </a:ext>
                </a:extLst>
              </p:cNvPr>
              <p:cNvSpPr/>
              <p:nvPr/>
            </p:nvSpPr>
            <p:spPr>
              <a:xfrm>
                <a:off x="1002061" y="1883154"/>
                <a:ext cx="1860356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F35F5030-2CAA-9DCB-7039-0C4CC733A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61" y="1883154"/>
                <a:ext cx="1860356" cy="391261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3">
                <a:extLst>
                  <a:ext uri="{FF2B5EF4-FFF2-40B4-BE49-F238E27FC236}">
                    <a16:creationId xmlns:a16="http://schemas.microsoft.com/office/drawing/2014/main" id="{8FAAF284-CE45-FB3A-7901-30107C67B350}"/>
                  </a:ext>
                </a:extLst>
              </p:cNvPr>
              <p:cNvSpPr/>
              <p:nvPr/>
            </p:nvSpPr>
            <p:spPr>
              <a:xfrm>
                <a:off x="1013544" y="2372530"/>
                <a:ext cx="1870749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矩形 3">
                <a:extLst>
                  <a:ext uri="{FF2B5EF4-FFF2-40B4-BE49-F238E27FC236}">
                    <a16:creationId xmlns:a16="http://schemas.microsoft.com/office/drawing/2014/main" id="{8FAAF284-CE45-FB3A-7901-30107C67B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44" y="2372530"/>
                <a:ext cx="1870749" cy="391261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E806FDCB-E59D-413D-850B-745BE4050FDC}"/>
                  </a:ext>
                </a:extLst>
              </p:cNvPr>
              <p:cNvSpPr/>
              <p:nvPr/>
            </p:nvSpPr>
            <p:spPr>
              <a:xfrm>
                <a:off x="991667" y="1356005"/>
                <a:ext cx="1870749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E806FDCB-E59D-413D-850B-745BE4050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67" y="1356005"/>
                <a:ext cx="1870749" cy="391261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9CC152A2-9B4A-A795-2080-F026890375EA}"/>
                  </a:ext>
                </a:extLst>
              </p:cNvPr>
              <p:cNvSpPr/>
              <p:nvPr/>
            </p:nvSpPr>
            <p:spPr>
              <a:xfrm>
                <a:off x="1028820" y="3536908"/>
                <a:ext cx="6382810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9CC152A2-9B4A-A795-2080-F02689037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20" y="3536908"/>
                <a:ext cx="6382810" cy="411010"/>
              </a:xfrm>
              <a:prstGeom prst="rect">
                <a:avLst/>
              </a:prstGeom>
              <a:blipFill>
                <a:blip r:embed="rId1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3">
                <a:extLst>
                  <a:ext uri="{FF2B5EF4-FFF2-40B4-BE49-F238E27FC236}">
                    <a16:creationId xmlns:a16="http://schemas.microsoft.com/office/drawing/2014/main" id="{F81E9956-031F-FF00-6E5F-D156631F3BFE}"/>
                  </a:ext>
                </a:extLst>
              </p:cNvPr>
              <p:cNvSpPr/>
              <p:nvPr/>
            </p:nvSpPr>
            <p:spPr>
              <a:xfrm>
                <a:off x="1011984" y="4077072"/>
                <a:ext cx="7808488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7" name="矩形 3">
                <a:extLst>
                  <a:ext uri="{FF2B5EF4-FFF2-40B4-BE49-F238E27FC236}">
                    <a16:creationId xmlns:a16="http://schemas.microsoft.com/office/drawing/2014/main" id="{F81E9956-031F-FF00-6E5F-D156631F3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84" y="4077072"/>
                <a:ext cx="7808488" cy="411010"/>
              </a:xfrm>
              <a:prstGeom prst="rect">
                <a:avLst/>
              </a:prstGeom>
              <a:blipFill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4">
                <a:extLst>
                  <a:ext uri="{FF2B5EF4-FFF2-40B4-BE49-F238E27FC236}">
                    <a16:creationId xmlns:a16="http://schemas.microsoft.com/office/drawing/2014/main" id="{4023DB2C-A74F-37DC-E854-65789C8AC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7486" y="5100637"/>
                <a:ext cx="3790538" cy="39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這兩物理量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en-US" altLang="zh-TW" sz="1800" dirty="0">
                    <a:solidFill>
                      <a:srgbClr val="000000"/>
                    </a:solidFill>
                    <a:latin typeface="Calibri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不能同時測量。</a:t>
                </a:r>
              </a:p>
            </p:txBody>
          </p:sp>
        </mc:Choice>
        <mc:Fallback xmlns="">
          <p:sp>
            <p:nvSpPr>
              <p:cNvPr id="2" name="Text Box 14">
                <a:extLst>
                  <a:ext uri="{FF2B5EF4-FFF2-40B4-BE49-F238E27FC236}">
                    <a16:creationId xmlns:a16="http://schemas.microsoft.com/office/drawing/2014/main" id="{4023DB2C-A74F-37DC-E854-65789C8AC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7486" y="5100637"/>
                <a:ext cx="3790538" cy="391261"/>
              </a:xfrm>
              <a:prstGeom prst="rect">
                <a:avLst/>
              </a:prstGeom>
              <a:blipFill>
                <a:blip r:embed="rId14"/>
                <a:stretch>
                  <a:fillRect l="-1338" t="-6250" b="-18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4">
            <a:extLst>
              <a:ext uri="{FF2B5EF4-FFF2-40B4-BE49-F238E27FC236}">
                <a16:creationId xmlns:a16="http://schemas.microsoft.com/office/drawing/2014/main" id="{0C4FF913-AB65-B2DF-3420-326017CB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533" y="6338315"/>
            <a:ext cx="4087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Calibri" pitchFamily="34" charset="0"/>
              </a:rPr>
              <a:t>角動量任兩個分量都不能同時測量。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67FC7-903B-44B6-B4E6-D277F273DC01}"/>
              </a:ext>
            </a:extLst>
          </p:cNvPr>
          <p:cNvSpPr txBox="1"/>
          <p:nvPr/>
        </p:nvSpPr>
        <p:spPr bwMode="auto">
          <a:xfrm>
            <a:off x="982678" y="3076703"/>
            <a:ext cx="35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計算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角動量分量彼此的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對易子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807F37EE-55BB-E6CC-D1BE-48876624AB8B}"/>
                  </a:ext>
                </a:extLst>
              </p:cNvPr>
              <p:cNvSpPr/>
              <p:nvPr/>
            </p:nvSpPr>
            <p:spPr>
              <a:xfrm>
                <a:off x="5834043" y="2053851"/>
                <a:ext cx="3179201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807F37EE-55BB-E6CC-D1BE-48876624A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043" y="2053851"/>
                <a:ext cx="3179201" cy="411010"/>
              </a:xfrm>
              <a:prstGeom prst="rect">
                <a:avLst/>
              </a:prstGeom>
              <a:blipFill>
                <a:blip r:embed="rId1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16CB07-9893-7997-846C-AFB2EE9CF864}"/>
                  </a:ext>
                </a:extLst>
              </p:cNvPr>
              <p:cNvSpPr txBox="1"/>
              <p:nvPr/>
            </p:nvSpPr>
            <p:spPr bwMode="auto">
              <a:xfrm>
                <a:off x="4898512" y="3033023"/>
                <a:ext cx="36361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只有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𝑖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zh-TW" altLang="en-US" dirty="0"/>
                  <a:t>，其餘都對易！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16CB07-9893-7997-846C-AFB2EE9C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8512" y="3033023"/>
                <a:ext cx="3636105" cy="369332"/>
              </a:xfrm>
              <a:prstGeom prst="rect">
                <a:avLst/>
              </a:prstGeom>
              <a:blipFill>
                <a:blip r:embed="rId19"/>
                <a:stretch>
                  <a:fillRect l="-139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1479575-7969-F138-4C60-7103E311C32A}"/>
              </a:ext>
            </a:extLst>
          </p:cNvPr>
          <p:cNvSpPr txBox="1"/>
          <p:nvPr/>
        </p:nvSpPr>
        <p:spPr bwMode="auto">
          <a:xfrm>
            <a:off x="5785716" y="2469887"/>
            <a:ext cx="1637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其餘都對易！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EB2EC-FDDD-C8DC-013C-FF881658B5B4}"/>
              </a:ext>
            </a:extLst>
          </p:cNvPr>
          <p:cNvSpPr txBox="1"/>
          <p:nvPr/>
        </p:nvSpPr>
        <p:spPr bwMode="auto">
          <a:xfrm>
            <a:off x="1026223" y="5491898"/>
            <a:ext cx="1440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同時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9833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1" animBg="1"/>
      <p:bldP spid="13" grpId="0" animBg="1"/>
      <p:bldP spid="13" grpId="1" animBg="1"/>
      <p:bldP spid="3" grpId="0" animBg="1"/>
      <p:bldP spid="5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2" grpId="0"/>
      <p:bldP spid="7" grpId="0"/>
      <p:bldP spid="8" grpId="0"/>
      <p:bldP spid="9" grpId="0" animBg="1"/>
      <p:bldP spid="21" grpId="0"/>
      <p:bldP spid="22" grpId="0"/>
      <p:bldP spid="2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15772</TotalTime>
  <Words>4579</Words>
  <Application>Microsoft Macintosh PowerPoint</Application>
  <PresentationFormat>On-screen Show (4:3)</PresentationFormat>
  <Paragraphs>661</Paragraphs>
  <Slides>69</Slides>
  <Notes>0</Notes>
  <HiddenSlides>25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Cambria Math</vt:lpstr>
      <vt:lpstr>Times New Roman</vt:lpstr>
      <vt:lpstr>Office 佈景主題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799</cp:revision>
  <cp:lastPrinted>2024-03-19T07:14:50Z</cp:lastPrinted>
  <dcterms:created xsi:type="dcterms:W3CDTF">2008-03-17T12:32:20Z</dcterms:created>
  <dcterms:modified xsi:type="dcterms:W3CDTF">2024-04-09T06:09:05Z</dcterms:modified>
</cp:coreProperties>
</file>