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58"/>
  </p:notesMasterIdLst>
  <p:handoutMasterIdLst>
    <p:handoutMasterId r:id="rId59"/>
  </p:handoutMasterIdLst>
  <p:sldIdLst>
    <p:sldId id="1429" r:id="rId2"/>
    <p:sldId id="1755" r:id="rId3"/>
    <p:sldId id="1291" r:id="rId4"/>
    <p:sldId id="1294" r:id="rId5"/>
    <p:sldId id="1295" r:id="rId6"/>
    <p:sldId id="1398" r:id="rId7"/>
    <p:sldId id="1425" r:id="rId8"/>
    <p:sldId id="1420" r:id="rId9"/>
    <p:sldId id="1422" r:id="rId10"/>
    <p:sldId id="1424" r:id="rId11"/>
    <p:sldId id="1423" r:id="rId12"/>
    <p:sldId id="712" r:id="rId13"/>
    <p:sldId id="1277" r:id="rId14"/>
    <p:sldId id="974" r:id="rId15"/>
    <p:sldId id="1279" r:id="rId16"/>
    <p:sldId id="1419" r:id="rId17"/>
    <p:sldId id="1280" r:id="rId18"/>
    <p:sldId id="1427" r:id="rId19"/>
    <p:sldId id="1756" r:id="rId20"/>
    <p:sldId id="1426" r:id="rId21"/>
    <p:sldId id="1299" r:id="rId22"/>
    <p:sldId id="1410" r:id="rId23"/>
    <p:sldId id="1413" r:id="rId24"/>
    <p:sldId id="1304" r:id="rId25"/>
    <p:sldId id="1428" r:id="rId26"/>
    <p:sldId id="1417" r:id="rId27"/>
    <p:sldId id="1282" r:id="rId28"/>
    <p:sldId id="1306" r:id="rId29"/>
    <p:sldId id="1308" r:id="rId30"/>
    <p:sldId id="1316" r:id="rId31"/>
    <p:sldId id="1317" r:id="rId32"/>
    <p:sldId id="1402" r:id="rId33"/>
    <p:sldId id="1333" r:id="rId34"/>
    <p:sldId id="1311" r:id="rId35"/>
    <p:sldId id="1309" r:id="rId36"/>
    <p:sldId id="1310" r:id="rId37"/>
    <p:sldId id="1312" r:id="rId38"/>
    <p:sldId id="1313" r:id="rId39"/>
    <p:sldId id="1314" r:id="rId40"/>
    <p:sldId id="1315" r:id="rId41"/>
    <p:sldId id="1318" r:id="rId42"/>
    <p:sldId id="1319" r:id="rId43"/>
    <p:sldId id="1415" r:id="rId44"/>
    <p:sldId id="1321" r:id="rId45"/>
    <p:sldId id="1320" r:id="rId46"/>
    <p:sldId id="1362" r:id="rId47"/>
    <p:sldId id="1359" r:id="rId48"/>
    <p:sldId id="1364" r:id="rId49"/>
    <p:sldId id="1322" r:id="rId50"/>
    <p:sldId id="1323" r:id="rId51"/>
    <p:sldId id="1324" r:id="rId52"/>
    <p:sldId id="1325" r:id="rId53"/>
    <p:sldId id="1405" r:id="rId54"/>
    <p:sldId id="1408" r:id="rId55"/>
    <p:sldId id="1409" r:id="rId56"/>
    <p:sldId id="1404" r:id="rId57"/>
  </p:sldIdLst>
  <p:sldSz cx="9144000" cy="6858000" type="screen4x3"/>
  <p:notesSz cx="965835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B"/>
    <a:srgbClr val="FFFB7B"/>
    <a:srgbClr val="FF0000"/>
    <a:srgbClr val="FF9933"/>
    <a:srgbClr val="CCFFFF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/>
    <p:restoredTop sz="94660"/>
  </p:normalViewPr>
  <p:slideViewPr>
    <p:cSldViewPr snapToGrid="0">
      <p:cViewPr varScale="1">
        <p:scale>
          <a:sx n="119" d="100"/>
          <a:sy n="119" d="100"/>
        </p:scale>
        <p:origin x="1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7370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7370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2DC0656-10C7-45DC-A27E-AC0C6332F5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235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7370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114675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7463" y="3257550"/>
            <a:ext cx="70834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7370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5915E77-FAAA-4BE3-A025-7C5A951F045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634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5DA65-23DB-429C-9FF5-ACB57833BED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844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9BC62-E10A-4622-8AF9-E6DC6CE8293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1D70D-E7B8-4EB0-8168-49E9DA7833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915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57D1-5432-4DB8-9A9F-E680D6A4908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3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80BB0-4461-4B18-9966-169DD4D8863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408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F05D0-A147-4D27-AD61-2E84CD72D76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850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9BC33-D730-4C62-A4D5-203ED45DB6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626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6450-9F86-4B2E-94B9-946B52CBD27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21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4490-886B-44CC-B18C-7D728CB3B3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00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334C-74FB-4428-9530-F3F66ED7BC3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1FAD5-DDE6-488B-8601-AD03A56EC0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03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A1B78-D10C-4D0A-AD94-6DC4753EF61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新細明體" charset="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4.png"/><Relationship Id="rId2" Type="http://schemas.openxmlformats.org/officeDocument/2006/relationships/hyperlink" Target="http://en.wikipedia.org/wiki/File:De_Raum_zeit_Minkowski_Bil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0.png"/><Relationship Id="rId5" Type="http://schemas.openxmlformats.org/officeDocument/2006/relationships/image" Target="../media/image2010.png"/><Relationship Id="rId4" Type="http://schemas.openxmlformats.org/officeDocument/2006/relationships/image" Target="../media/image19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1.png"/><Relationship Id="rId4" Type="http://schemas.openxmlformats.org/officeDocument/2006/relationships/image" Target="../media/image35.gif"/><Relationship Id="rId9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.jpeg"/><Relationship Id="rId7" Type="http://schemas.openxmlformats.org/officeDocument/2006/relationships/image" Target="../media/image10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5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8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0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59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0.png"/><Relationship Id="rId3" Type="http://schemas.openxmlformats.org/officeDocument/2006/relationships/image" Target="../media/image951.png"/><Relationship Id="rId12" Type="http://schemas.openxmlformats.org/officeDocument/2006/relationships/image" Target="../media/image1250.png"/><Relationship Id="rId2" Type="http://schemas.openxmlformats.org/officeDocument/2006/relationships/image" Target="../media/image790.png"/><Relationship Id="rId16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0.png"/><Relationship Id="rId15" Type="http://schemas.openxmlformats.org/officeDocument/2006/relationships/image" Target="../media/image1030.png"/><Relationship Id="rId4" Type="http://schemas.openxmlformats.org/officeDocument/2006/relationships/image" Target="../media/image840.png"/><Relationship Id="rId14" Type="http://schemas.openxmlformats.org/officeDocument/2006/relationships/image" Target="../media/image9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71.png"/><Relationship Id="rId10" Type="http://schemas.openxmlformats.org/officeDocument/2006/relationships/image" Target="../media/image1361.png"/><Relationship Id="rId9" Type="http://schemas.openxmlformats.org/officeDocument/2006/relationships/image" Target="../media/image12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35.gif"/><Relationship Id="rId10" Type="http://schemas.openxmlformats.org/officeDocument/2006/relationships/image" Target="../media/image132.png"/><Relationship Id="rId4" Type="http://schemas.openxmlformats.org/officeDocument/2006/relationships/image" Target="../media/image124.png"/><Relationship Id="rId9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0.png"/><Relationship Id="rId3" Type="http://schemas.openxmlformats.org/officeDocument/2006/relationships/image" Target="../media/image137.png"/><Relationship Id="rId12" Type="http://schemas.openxmlformats.org/officeDocument/2006/relationships/image" Target="../media/image169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9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238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24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1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0.png"/><Relationship Id="rId13" Type="http://schemas.openxmlformats.org/officeDocument/2006/relationships/image" Target="../media/image252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1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.png"/><Relationship Id="rId11" Type="http://schemas.openxmlformats.org/officeDocument/2006/relationships/image" Target="../media/image250.png"/><Relationship Id="rId5" Type="http://schemas.openxmlformats.org/officeDocument/2006/relationships/image" Target="../media/image245.png"/><Relationship Id="rId10" Type="http://schemas.openxmlformats.org/officeDocument/2006/relationships/image" Target="../media/image249.png"/><Relationship Id="rId4" Type="http://schemas.openxmlformats.org/officeDocument/2006/relationships/image" Target="../media/image244.png"/><Relationship Id="rId9" Type="http://schemas.openxmlformats.org/officeDocument/2006/relationships/image" Target="../media/image2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80.png"/><Relationship Id="rId4" Type="http://schemas.openxmlformats.org/officeDocument/2006/relationships/image" Target="../media/image24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30.png"/><Relationship Id="rId4" Type="http://schemas.openxmlformats.org/officeDocument/2006/relationships/image" Target="../media/image19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10.png"/><Relationship Id="rId4" Type="http://schemas.openxmlformats.org/officeDocument/2006/relationships/image" Target="../media/image205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150.png"/><Relationship Id="rId7" Type="http://schemas.openxmlformats.org/officeDocument/2006/relationships/image" Target="../media/image25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0.png"/><Relationship Id="rId7" Type="http://schemas.openxmlformats.org/officeDocument/2006/relationships/image" Target="../media/image113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960.png"/><Relationship Id="rId4" Type="http://schemas.openxmlformats.org/officeDocument/2006/relationships/image" Target="../media/image110.png"/><Relationship Id="rId9" Type="http://schemas.openxmlformats.org/officeDocument/2006/relationships/image" Target="../media/image10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0.png"/><Relationship Id="rId5" Type="http://schemas.openxmlformats.org/officeDocument/2006/relationships/image" Target="../media/image2610.png"/><Relationship Id="rId4" Type="http://schemas.openxmlformats.org/officeDocument/2006/relationships/image" Target="../media/image16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0.png"/><Relationship Id="rId3" Type="http://schemas.openxmlformats.org/officeDocument/2006/relationships/image" Target="../media/image167.png"/><Relationship Id="rId7" Type="http://schemas.openxmlformats.org/officeDocument/2006/relationships/image" Target="../media/image2650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2690.png"/><Relationship Id="rId5" Type="http://schemas.openxmlformats.org/officeDocument/2006/relationships/image" Target="../media/image144.png"/><Relationship Id="rId10" Type="http://schemas.openxmlformats.org/officeDocument/2006/relationships/image" Target="../media/image2680.png"/><Relationship Id="rId4" Type="http://schemas.openxmlformats.org/officeDocument/2006/relationships/image" Target="../media/image168.png"/><Relationship Id="rId9" Type="http://schemas.openxmlformats.org/officeDocument/2006/relationships/image" Target="../media/image26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0.png"/><Relationship Id="rId13" Type="http://schemas.openxmlformats.org/officeDocument/2006/relationships/image" Target="../media/image2780.png"/><Relationship Id="rId3" Type="http://schemas.openxmlformats.org/officeDocument/2006/relationships/image" Target="../media/image168.png"/><Relationship Id="rId7" Type="http://schemas.openxmlformats.org/officeDocument/2006/relationships/image" Target="../media/image2720.png"/><Relationship Id="rId12" Type="http://schemas.openxmlformats.org/officeDocument/2006/relationships/image" Target="../media/image277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0.png"/><Relationship Id="rId11" Type="http://schemas.openxmlformats.org/officeDocument/2006/relationships/image" Target="../media/image2760.png"/><Relationship Id="rId5" Type="http://schemas.openxmlformats.org/officeDocument/2006/relationships/image" Target="../media/image2700.png"/><Relationship Id="rId15" Type="http://schemas.openxmlformats.org/officeDocument/2006/relationships/image" Target="../media/image281.png"/><Relationship Id="rId10" Type="http://schemas.openxmlformats.org/officeDocument/2006/relationships/image" Target="../media/image2750.png"/><Relationship Id="rId4" Type="http://schemas.openxmlformats.org/officeDocument/2006/relationships/image" Target="../media/image144.png"/><Relationship Id="rId9" Type="http://schemas.openxmlformats.org/officeDocument/2006/relationships/image" Target="../media/image2740.png"/><Relationship Id="rId14" Type="http://schemas.openxmlformats.org/officeDocument/2006/relationships/image" Target="../media/image27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292.png"/><Relationship Id="rId3" Type="http://schemas.openxmlformats.org/officeDocument/2006/relationships/image" Target="../media/image35.gif"/><Relationship Id="rId7" Type="http://schemas.openxmlformats.org/officeDocument/2006/relationships/image" Target="../media/image287.png"/><Relationship Id="rId12" Type="http://schemas.openxmlformats.org/officeDocument/2006/relationships/image" Target="../media/image291.png"/><Relationship Id="rId2" Type="http://schemas.openxmlformats.org/officeDocument/2006/relationships/image" Target="../media/image150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11" Type="http://schemas.openxmlformats.org/officeDocument/2006/relationships/image" Target="../media/image289.png"/><Relationship Id="rId5" Type="http://schemas.openxmlformats.org/officeDocument/2006/relationships/image" Target="../media/image285.png"/><Relationship Id="rId15" Type="http://schemas.openxmlformats.org/officeDocument/2006/relationships/image" Target="../media/image293.png"/><Relationship Id="rId10" Type="http://schemas.openxmlformats.org/officeDocument/2006/relationships/image" Target="../media/image167.png"/><Relationship Id="rId4" Type="http://schemas.openxmlformats.org/officeDocument/2006/relationships/image" Target="../media/image284.png"/><Relationship Id="rId9" Type="http://schemas.openxmlformats.org/officeDocument/2006/relationships/image" Target="../media/image288.png"/><Relationship Id="rId14" Type="http://schemas.openxmlformats.org/officeDocument/2006/relationships/image" Target="../media/image1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8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031.png"/><Relationship Id="rId5" Type="http://schemas.openxmlformats.org/officeDocument/2006/relationships/image" Target="../media/image116.png"/><Relationship Id="rId10" Type="http://schemas.openxmlformats.org/officeDocument/2006/relationships/image" Target="../media/image1021.png"/><Relationship Id="rId9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12" Type="http://schemas.openxmlformats.org/officeDocument/2006/relationships/image" Target="../media/image1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4"/>
          <p:cNvSpPr txBox="1">
            <a:spLocks noChangeArrowheads="1"/>
          </p:cNvSpPr>
          <p:nvPr/>
        </p:nvSpPr>
        <p:spPr bwMode="auto">
          <a:xfrm>
            <a:off x="3516425" y="929865"/>
            <a:ext cx="13998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動量與能量</a:t>
            </a:r>
          </a:p>
        </p:txBody>
      </p:sp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2072239" y="1441581"/>
            <a:ext cx="568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動量與能量守恆定律滿不滿足相對性原則？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CA469-7D35-9032-243B-395ACB23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8" r="17428" b="34566"/>
          <a:stretch/>
        </p:blipFill>
        <p:spPr>
          <a:xfrm>
            <a:off x="1936377" y="2011890"/>
            <a:ext cx="5056094" cy="32593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CD05F3-FCF4-18CC-A0BB-77DB2A45F168}"/>
              </a:ext>
            </a:extLst>
          </p:cNvPr>
          <p:cNvSpPr/>
          <p:nvPr/>
        </p:nvSpPr>
        <p:spPr>
          <a:xfrm>
            <a:off x="2334409" y="3313355"/>
            <a:ext cx="4270786" cy="63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91246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3DDC2-CADE-33AC-130C-30FAAC5B7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98" r="52063"/>
          <a:stretch/>
        </p:blipFill>
        <p:spPr>
          <a:xfrm>
            <a:off x="218964" y="0"/>
            <a:ext cx="4222407" cy="2604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62395-D08D-61E8-13C5-BA10B15AE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1" t="2699" b="51270"/>
          <a:stretch/>
        </p:blipFill>
        <p:spPr>
          <a:xfrm>
            <a:off x="218964" y="2604133"/>
            <a:ext cx="4222406" cy="4069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20AF6-3DB9-A79D-6866-D3149967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7" r="15754"/>
          <a:stretch/>
        </p:blipFill>
        <p:spPr>
          <a:xfrm>
            <a:off x="4571999" y="1750785"/>
            <a:ext cx="4393953" cy="3681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0DA599-44FD-7CF3-1024-5DD5649F547B}"/>
              </a:ext>
            </a:extLst>
          </p:cNvPr>
          <p:cNvSpPr txBox="1"/>
          <p:nvPr/>
        </p:nvSpPr>
        <p:spPr>
          <a:xfrm>
            <a:off x="4571998" y="752640"/>
            <a:ext cx="439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使用這兩個新的定義，計算之後，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7C6E5-FA51-84E1-C2DF-C88CD42A39DE}"/>
              </a:ext>
            </a:extLst>
          </p:cNvPr>
          <p:cNvSpPr txBox="1"/>
          <p:nvPr/>
        </p:nvSpPr>
        <p:spPr>
          <a:xfrm>
            <a:off x="4571999" y="1121972"/>
            <a:ext cx="43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動量守恆在兩個觀察者看起來都是對的。</a:t>
            </a:r>
          </a:p>
        </p:txBody>
      </p:sp>
    </p:spTree>
    <p:extLst>
      <p:ext uri="{BB962C8B-B14F-4D97-AF65-F5344CB8AC3E}">
        <p14:creationId xmlns:p14="http://schemas.microsoft.com/office/powerpoint/2010/main" val="406580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BDEF1-516D-EE8B-32F6-1A4DF7ED4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1" t="49048"/>
          <a:stretch/>
        </p:blipFill>
        <p:spPr>
          <a:xfrm>
            <a:off x="1941820" y="505879"/>
            <a:ext cx="5260360" cy="56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97827" y="1886291"/>
            <a:ext cx="71470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+mn-lt"/>
              </a:rPr>
              <a:t>兩個相對運動的觀察者所測量到的時間與空間滿足一個固定的關係：</a:t>
            </a:r>
            <a:endParaRPr lang="en-US" altLang="zh-TW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6196" name="Picture 6" descr="39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9"/>
          <a:stretch/>
        </p:blipFill>
        <p:spPr bwMode="auto">
          <a:xfrm>
            <a:off x="2967867" y="3652544"/>
            <a:ext cx="2592524" cy="205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8" descr="180px-Einstein_en_Loren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2" y="2456358"/>
            <a:ext cx="2229444" cy="32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文字方塊 6"/>
          <p:cNvSpPr txBox="1">
            <a:spLocks noChangeArrowheads="1"/>
          </p:cNvSpPr>
          <p:nvPr/>
        </p:nvSpPr>
        <p:spPr bwMode="auto">
          <a:xfrm>
            <a:off x="597827" y="1428607"/>
            <a:ext cx="346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Arial" pitchFamily="34" charset="0"/>
              </a:rPr>
              <a:t>如果要求光速恆定：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688826" y="2413210"/>
                <a:ext cx="1555939" cy="9372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826" y="2413210"/>
                <a:ext cx="1555939" cy="937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688826" y="3495723"/>
                <a:ext cx="1522218" cy="11092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826" y="3495723"/>
                <a:ext cx="1522218" cy="1109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5649675" y="47934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羅倫茲變換</a:t>
            </a:r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5649675" y="5206712"/>
            <a:ext cx="23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Lorentz Transformation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265301" y="2420453"/>
                <a:ext cx="168996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301" y="2420453"/>
                <a:ext cx="1689965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280109" y="2877581"/>
                <a:ext cx="1791744" cy="582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109" y="2877581"/>
                <a:ext cx="1791744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315651" y="3644864"/>
                <a:ext cx="1501244" cy="9573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651" y="3644864"/>
                <a:ext cx="1501244" cy="957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B19F925-30D0-D30A-A9DE-E452AE79C3D2}"/>
              </a:ext>
            </a:extLst>
          </p:cNvPr>
          <p:cNvSpPr txBox="1"/>
          <p:nvPr/>
        </p:nvSpPr>
        <p:spPr>
          <a:xfrm>
            <a:off x="597827" y="958871"/>
            <a:ext cx="689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新的動量與能量定義，還有一個比較優雅、但稍微抽象的推導：</a:t>
            </a:r>
          </a:p>
        </p:txBody>
      </p:sp>
    </p:spTree>
    <p:extLst>
      <p:ext uri="{BB962C8B-B14F-4D97-AF65-F5344CB8AC3E}">
        <p14:creationId xmlns:p14="http://schemas.microsoft.com/office/powerpoint/2010/main" val="367925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http://upload.wikimedia.org/wikipedia/commons/thumb/c/c5/De_Raum_zeit_Minkowski_Bild.jpg/225px-De_Raum_zeit_Minkowski_Bi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3492471"/>
            <a:ext cx="1824823" cy="23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矩形 2"/>
          <p:cNvSpPr>
            <a:spLocks noChangeArrowheads="1"/>
          </p:cNvSpPr>
          <p:nvPr/>
        </p:nvSpPr>
        <p:spPr bwMode="auto">
          <a:xfrm>
            <a:off x="6770670" y="5969676"/>
            <a:ext cx="215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Hermann 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Minkowski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222060" y="5084763"/>
            <a:ext cx="143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4-vector</a:t>
            </a:r>
          </a:p>
        </p:txBody>
      </p:sp>
      <p:sp>
        <p:nvSpPr>
          <p:cNvPr id="1032" name="文字方塊 7"/>
          <p:cNvSpPr txBox="1">
            <a:spLocks noChangeArrowheads="1"/>
          </p:cNvSpPr>
          <p:nvPr/>
        </p:nvSpPr>
        <p:spPr bwMode="auto">
          <a:xfrm>
            <a:off x="1439863" y="2898869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時間與空間不能分開來討論</a:t>
            </a:r>
          </a:p>
        </p:txBody>
      </p:sp>
      <p:sp>
        <p:nvSpPr>
          <p:cNvPr id="1033" name="文字方塊 8"/>
          <p:cNvSpPr txBox="1">
            <a:spLocks noChangeArrowheads="1"/>
          </p:cNvSpPr>
          <p:nvPr/>
        </p:nvSpPr>
        <p:spPr bwMode="auto">
          <a:xfrm>
            <a:off x="1439863" y="2457450"/>
            <a:ext cx="694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變換後的時間不只與變換前的時間有關，也跟空間有關</a:t>
            </a:r>
          </a:p>
        </p:txBody>
      </p:sp>
      <p:sp>
        <p:nvSpPr>
          <p:cNvPr id="1034" name="文字方塊 9"/>
          <p:cNvSpPr txBox="1">
            <a:spLocks noChangeArrowheads="1"/>
          </p:cNvSpPr>
          <p:nvPr/>
        </p:nvSpPr>
        <p:spPr bwMode="auto">
          <a:xfrm>
            <a:off x="1439863" y="3890454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為了討論方便，應該把時空一起記載！</a:t>
            </a:r>
          </a:p>
        </p:txBody>
      </p:sp>
      <p:sp>
        <p:nvSpPr>
          <p:cNvPr id="1035" name="文字方塊 10"/>
          <p:cNvSpPr txBox="1">
            <a:spLocks noChangeArrowheads="1"/>
          </p:cNvSpPr>
          <p:nvPr/>
        </p:nvSpPr>
        <p:spPr bwMode="auto">
          <a:xfrm>
            <a:off x="1439863" y="5084763"/>
            <a:ext cx="200939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四個分量的物件</a:t>
            </a:r>
          </a:p>
        </p:txBody>
      </p:sp>
      <p:sp>
        <p:nvSpPr>
          <p:cNvPr id="91147" name="文字方塊 11"/>
          <p:cNvSpPr txBox="1">
            <a:spLocks noChangeArrowheads="1"/>
          </p:cNvSpPr>
          <p:nvPr/>
        </p:nvSpPr>
        <p:spPr bwMode="auto">
          <a:xfrm>
            <a:off x="2707815" y="577999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羅倫茲變換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985858" y="1066135"/>
                <a:ext cx="1634001" cy="98116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858" y="1066135"/>
                <a:ext cx="1634001" cy="9811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931DB49-15ED-FA4E-8B9C-9EA30DDB7007}"/>
                  </a:ext>
                </a:extLst>
              </p:cNvPr>
              <p:cNvSpPr/>
              <p:nvPr/>
            </p:nvSpPr>
            <p:spPr>
              <a:xfrm>
                <a:off x="2765448" y="1091200"/>
                <a:ext cx="168996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931DB49-15ED-FA4E-8B9C-9EA30DDB7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48" y="1091200"/>
                <a:ext cx="1689965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1174C8B-2734-384C-B64D-BE14C22D27A6}"/>
                  </a:ext>
                </a:extLst>
              </p:cNvPr>
              <p:cNvSpPr/>
              <p:nvPr/>
            </p:nvSpPr>
            <p:spPr>
              <a:xfrm>
                <a:off x="2780256" y="1548328"/>
                <a:ext cx="1791744" cy="582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1174C8B-2734-384C-B64D-BE14C22D2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256" y="1548328"/>
                <a:ext cx="1791744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36342C6-4427-B04D-BA9B-3ECF696AC12E}"/>
                  </a:ext>
                </a:extLst>
              </p:cNvPr>
              <p:cNvSpPr/>
              <p:nvPr/>
            </p:nvSpPr>
            <p:spPr>
              <a:xfrm>
                <a:off x="1439864" y="4495046"/>
                <a:ext cx="126795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36342C6-4427-B04D-BA9B-3ECF696AC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4" y="4495046"/>
                <a:ext cx="1267952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32" grpId="0"/>
      <p:bldP spid="1033" grpId="0"/>
      <p:bldP spid="1034" grpId="0"/>
      <p:bldP spid="1035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78" y="3586875"/>
            <a:ext cx="41417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519910" y="267657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同時的事件就落在一條條的水平線上。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14">
                <a:extLst>
                  <a:ext uri="{FF2B5EF4-FFF2-40B4-BE49-F238E27FC236}">
                    <a16:creationId xmlns:a16="http://schemas.microsoft.com/office/drawing/2014/main" id="{7104E437-CCDE-2AE5-0B89-6665FE36035B}"/>
                  </a:ext>
                </a:extLst>
              </p:cNvPr>
              <p:cNvSpPr/>
              <p:nvPr/>
            </p:nvSpPr>
            <p:spPr>
              <a:xfrm>
                <a:off x="1519911" y="921640"/>
                <a:ext cx="473705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=0,1,2,3</m:t>
                      </m:r>
                    </m:oMath>
                  </m:oMathPara>
                </a14:m>
                <a:endParaRPr lang="zh-TW" altLang="zh-TW" i="1" dirty="0"/>
              </a:p>
            </p:txBody>
          </p:sp>
        </mc:Choice>
        <mc:Fallback>
          <p:sp>
            <p:nvSpPr>
              <p:cNvPr id="8" name="矩形 14">
                <a:extLst>
                  <a:ext uri="{FF2B5EF4-FFF2-40B4-BE49-F238E27FC236}">
                    <a16:creationId xmlns:a16="http://schemas.microsoft.com/office/drawing/2014/main" id="{7104E437-CCDE-2AE5-0B89-6665FE360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11" y="921640"/>
                <a:ext cx="473705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24">
                <a:extLst>
                  <a:ext uri="{FF2B5EF4-FFF2-40B4-BE49-F238E27FC236}">
                    <a16:creationId xmlns:a16="http://schemas.microsoft.com/office/drawing/2014/main" id="{F1F4EF53-EC5B-1D54-8087-73F3CB1F1E39}"/>
                  </a:ext>
                </a:extLst>
              </p:cNvPr>
              <p:cNvSpPr/>
              <p:nvPr/>
            </p:nvSpPr>
            <p:spPr>
              <a:xfrm>
                <a:off x="3186082" y="1740710"/>
                <a:ext cx="192424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>
          <p:sp>
            <p:nvSpPr>
              <p:cNvPr id="9" name="矩形 24">
                <a:extLst>
                  <a:ext uri="{FF2B5EF4-FFF2-40B4-BE49-F238E27FC236}">
                    <a16:creationId xmlns:a16="http://schemas.microsoft.com/office/drawing/2014/main" id="{F1F4EF53-EC5B-1D54-8087-73F3CB1F1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82" y="1740710"/>
                <a:ext cx="19242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4">
                <a:extLst>
                  <a:ext uri="{FF2B5EF4-FFF2-40B4-BE49-F238E27FC236}">
                    <a16:creationId xmlns:a16="http://schemas.microsoft.com/office/drawing/2014/main" id="{31ECCC75-88F6-9538-2070-EE74EF52599D}"/>
                  </a:ext>
                </a:extLst>
              </p:cNvPr>
              <p:cNvSpPr/>
              <p:nvPr/>
            </p:nvSpPr>
            <p:spPr>
              <a:xfrm>
                <a:off x="2699456" y="3586875"/>
                <a:ext cx="8820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zh-TW" altLang="zh-TW" sz="1600" i="1" dirty="0"/>
              </a:p>
            </p:txBody>
          </p:sp>
        </mc:Choice>
        <mc:Fallback xmlns="">
          <p:sp>
            <p:nvSpPr>
              <p:cNvPr id="11" name="矩形 14">
                <a:extLst>
                  <a:ext uri="{FF2B5EF4-FFF2-40B4-BE49-F238E27FC236}">
                    <a16:creationId xmlns:a16="http://schemas.microsoft.com/office/drawing/2014/main" id="{31ECCC75-88F6-9538-2070-EE74EF525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56" y="3586875"/>
                <a:ext cx="88209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DDA5C-CAE3-0866-2287-4FFAABE9DF0D}"/>
                  </a:ext>
                </a:extLst>
              </p:cNvPr>
              <p:cNvSpPr txBox="1"/>
              <p:nvPr/>
            </p:nvSpPr>
            <p:spPr>
              <a:xfrm>
                <a:off x="1519910" y="2210553"/>
                <a:ext cx="704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當成空間分量與其他分量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畫在一起，這稱為時空圖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DDA5C-CAE3-0866-2287-4FFAABE9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10" y="2210553"/>
                <a:ext cx="7042831" cy="369332"/>
              </a:xfrm>
              <a:prstGeom prst="rect">
                <a:avLst/>
              </a:prstGeom>
              <a:blipFill>
                <a:blip r:embed="rId6"/>
                <a:stretch>
                  <a:fillRect l="-719" t="-10000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7A3D1F-010C-96E0-F243-CA6E43357209}"/>
              </a:ext>
            </a:extLst>
          </p:cNvPr>
          <p:cNvSpPr txBox="1"/>
          <p:nvPr/>
        </p:nvSpPr>
        <p:spPr>
          <a:xfrm>
            <a:off x="1519910" y="3099097"/>
            <a:ext cx="76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原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點所發出的光的路徑則在對角線上。</a:t>
            </a:r>
            <a:endParaRPr lang="en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B0F41-E3CF-9C90-498D-FED40B539825}"/>
                  </a:ext>
                </a:extLst>
              </p:cNvPr>
              <p:cNvSpPr txBox="1"/>
              <p:nvPr/>
            </p:nvSpPr>
            <p:spPr>
              <a:xfrm>
                <a:off x="1482797" y="477368"/>
                <a:ext cx="5293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將時間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乘上常數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，使其單位變成空間分量相同，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B0F41-E3CF-9C90-498D-FED40B539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97" y="477368"/>
                <a:ext cx="5293697" cy="369332"/>
              </a:xfrm>
              <a:prstGeom prst="rect">
                <a:avLst/>
              </a:prstGeom>
              <a:blipFill>
                <a:blip r:embed="rId7"/>
                <a:stretch>
                  <a:fillRect l="-957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3458FE-BDCA-87F6-2649-4787886F0434}"/>
                  </a:ext>
                </a:extLst>
              </p:cNvPr>
              <p:cNvSpPr txBox="1"/>
              <p:nvPr/>
            </p:nvSpPr>
            <p:spPr>
              <a:xfrm>
                <a:off x="1482797" y="1744531"/>
                <a:ext cx="2628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忽略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座標：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3458FE-BDCA-87F6-2649-4787886F0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97" y="1744531"/>
                <a:ext cx="2628291" cy="369332"/>
              </a:xfrm>
              <a:prstGeom prst="rect">
                <a:avLst/>
              </a:prstGeom>
              <a:blipFill>
                <a:blip r:embed="rId8"/>
                <a:stretch>
                  <a:fillRect l="-1923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64E49-DA02-F6DC-FED8-D3D12CB3B1D1}"/>
                  </a:ext>
                </a:extLst>
              </p:cNvPr>
              <p:cNvSpPr txBox="1"/>
              <p:nvPr/>
            </p:nvSpPr>
            <p:spPr>
              <a:xfrm>
                <a:off x="1482797" y="1318188"/>
                <a:ext cx="56577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把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看成</a:t>
                </a:r>
                <a:r>
                  <a:rPr kumimoji="0" lang="en-US" altLang="zh-TW" dirty="0">
                    <a:solidFill>
                      <a:srgbClr val="FF0000"/>
                    </a:solidFill>
                    <a:latin typeface="Times New Roman" pitchFamily="18" charset="0"/>
                  </a:rPr>
                  <a:t>4-vector</a:t>
                </a:r>
                <a:r>
                  <a:rPr kumimoji="0" lang="zh-TW" altLang="en-US" dirty="0">
                    <a:solidFill>
                      <a:srgbClr val="FF0000"/>
                    </a:solidFill>
                    <a:latin typeface="Times New Roman" pitchFamily="18" charset="0"/>
                  </a:rPr>
                  <a:t>的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一個向量分量 。</a:t>
                </a:r>
                <a:endParaRPr lang="en-TW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64E49-DA02-F6DC-FED8-D3D12CB3B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97" y="1318188"/>
                <a:ext cx="5657742" cy="369332"/>
              </a:xfrm>
              <a:prstGeom prst="rect">
                <a:avLst/>
              </a:prstGeom>
              <a:blipFill>
                <a:blip r:embed="rId9"/>
                <a:stretch>
                  <a:fillRect l="-895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8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旋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1" y="2179661"/>
            <a:ext cx="2956088" cy="19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2" name="Rectangle 9"/>
          <p:cNvSpPr>
            <a:spLocks noChangeArrowheads="1"/>
          </p:cNvSpPr>
          <p:nvPr/>
        </p:nvSpPr>
        <p:spPr bwMode="auto">
          <a:xfrm>
            <a:off x="-115747" y="290881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6" name="Rectangle 14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20" name="Text Box 20"/>
          <p:cNvSpPr txBox="1">
            <a:spLocks noChangeArrowheads="1"/>
          </p:cNvSpPr>
          <p:nvPr/>
        </p:nvSpPr>
        <p:spPr bwMode="auto">
          <a:xfrm>
            <a:off x="892756" y="1349926"/>
            <a:ext cx="7722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最典型的線性變換，就是座標軸旋轉變換。</a:t>
            </a:r>
          </a:p>
        </p:txBody>
      </p:sp>
      <p:sp>
        <p:nvSpPr>
          <p:cNvPr id="94221" name="Text Box 21"/>
          <p:cNvSpPr txBox="1">
            <a:spLocks noChangeArrowheads="1"/>
          </p:cNvSpPr>
          <p:nvPr/>
        </p:nvSpPr>
        <p:spPr bwMode="auto">
          <a:xfrm>
            <a:off x="892756" y="473431"/>
            <a:ext cx="7722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這樣寫，可以看更清楚：羅倫茲變換是一個時間與空間座標的線性變換。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892756" y="901731"/>
                <a:ext cx="79810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>
                    <a:latin typeface="Tahoma" charset="0"/>
                  </a:rPr>
                  <a:t>時空分量在羅倫茲變換後的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>
                    <a:latin typeface="Tahoma" charset="0"/>
                  </a:rPr>
                  <a:t>，是原來分量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>
                    <a:latin typeface="Tahoma" charset="0"/>
                  </a:rPr>
                  <a:t>的線性組合。</a:t>
                </a:r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56" y="901731"/>
                <a:ext cx="7981032" cy="369332"/>
              </a:xfrm>
              <a:prstGeom prst="rect">
                <a:avLst/>
              </a:prstGeom>
              <a:blipFill>
                <a:blip r:embed="rId3"/>
                <a:stretch>
                  <a:fillRect l="-636" t="-10000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9" name="文字方塊 21"/>
          <p:cNvSpPr txBox="1">
            <a:spLocks noChangeArrowheads="1"/>
          </p:cNvSpPr>
          <p:nvPr/>
        </p:nvSpPr>
        <p:spPr bwMode="auto">
          <a:xfrm>
            <a:off x="892757" y="5239595"/>
            <a:ext cx="5969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兩者很像！</a:t>
            </a:r>
          </a:p>
        </p:txBody>
      </p:sp>
      <p:sp>
        <p:nvSpPr>
          <p:cNvPr id="94228" name="文字方塊 27"/>
          <p:cNvSpPr txBox="1">
            <a:spLocks noChangeArrowheads="1"/>
          </p:cNvSpPr>
          <p:nvPr/>
        </p:nvSpPr>
        <p:spPr bwMode="auto">
          <a:xfrm>
            <a:off x="892756" y="5691419"/>
            <a:ext cx="727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羅倫茲變換可以看成一個時間與空間座標軸的重新選擇。</a:t>
            </a:r>
          </a:p>
        </p:txBody>
      </p:sp>
      <p:pic>
        <p:nvPicPr>
          <p:cNvPr id="22" name="Picture 45" descr="http://upload.wikimedia.org/wikibooks/en/3/32/Relstandard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r="2359" b="25065"/>
          <a:stretch/>
        </p:blipFill>
        <p:spPr bwMode="auto">
          <a:xfrm>
            <a:off x="4478215" y="2152250"/>
            <a:ext cx="4136687" cy="198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/>
              <p:nvPr/>
            </p:nvSpPr>
            <p:spPr>
              <a:xfrm>
                <a:off x="4247017" y="4269606"/>
                <a:ext cx="221996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17" y="4269606"/>
                <a:ext cx="2219968" cy="567207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/>
              <p:nvPr/>
            </p:nvSpPr>
            <p:spPr>
              <a:xfrm>
                <a:off x="4247017" y="5001238"/>
                <a:ext cx="233871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17" y="5001238"/>
                <a:ext cx="2338718" cy="56720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2044DBF-D666-534A-8C69-7B86AD178978}"/>
                  </a:ext>
                </a:extLst>
              </p:cNvPr>
              <p:cNvSpPr/>
              <p:nvPr/>
            </p:nvSpPr>
            <p:spPr>
              <a:xfrm>
                <a:off x="6863137" y="4730719"/>
                <a:ext cx="189486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2044DBF-D666-534A-8C69-7B86AD178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137" y="4730719"/>
                <a:ext cx="18948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/>
              <p:nvPr/>
            </p:nvSpPr>
            <p:spPr>
              <a:xfrm>
                <a:off x="992908" y="4352665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08" y="4352665"/>
                <a:ext cx="2219967" cy="276999"/>
              </a:xfrm>
              <a:prstGeom prst="rect">
                <a:avLst/>
              </a:prstGeom>
              <a:blipFill>
                <a:blip r:embed="rId8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/>
              <p:nvPr/>
            </p:nvSpPr>
            <p:spPr>
              <a:xfrm>
                <a:off x="981916" y="4823052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16" y="4823052"/>
                <a:ext cx="2150012" cy="276999"/>
              </a:xfrm>
              <a:prstGeom prst="rect">
                <a:avLst/>
              </a:prstGeom>
              <a:blipFill>
                <a:blip r:embed="rId9"/>
                <a:stretch>
                  <a:fillRect l="-2353" r="-1765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C8F21A-B29A-EACE-5FBC-CA28DD4BD85A}"/>
              </a:ext>
            </a:extLst>
          </p:cNvPr>
          <p:cNvSpPr txBox="1"/>
          <p:nvPr/>
        </p:nvSpPr>
        <p:spPr>
          <a:xfrm>
            <a:off x="875291" y="1773986"/>
            <a:ext cx="7739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Arial" pitchFamily="34" charset="0"/>
              </a:rPr>
              <a:t>選擇一組新的正交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座標軸後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kumimoji="0" lang="zh-TW" altLang="en-US" dirty="0">
                <a:latin typeface="Arial" pitchFamily="34" charset="0"/>
              </a:rPr>
              <a:t>向量的分量也會是原來分量的線性組合。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8943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  <p:bldP spid="2069" grpId="0"/>
      <p:bldP spid="94228" grpId="0"/>
      <p:bldP spid="27" grpId="0" animBg="1"/>
      <p:bldP spid="28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旋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6" y="1093957"/>
            <a:ext cx="3438155" cy="23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2" name="Rectangle 9"/>
          <p:cNvSpPr>
            <a:spLocks noChangeArrowheads="1"/>
          </p:cNvSpPr>
          <p:nvPr/>
        </p:nvSpPr>
        <p:spPr bwMode="auto">
          <a:xfrm>
            <a:off x="-115747" y="290881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6" name="Rectangle 14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/>
              <p:nvPr/>
            </p:nvSpPr>
            <p:spPr>
              <a:xfrm>
                <a:off x="5267416" y="3395909"/>
                <a:ext cx="242792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16" y="3395909"/>
                <a:ext cx="2427928" cy="567207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/>
              <p:nvPr/>
            </p:nvSpPr>
            <p:spPr>
              <a:xfrm>
                <a:off x="5267416" y="3992503"/>
                <a:ext cx="242792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16" y="3992503"/>
                <a:ext cx="2427928" cy="56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/>
              <p:nvPr/>
            </p:nvSpPr>
            <p:spPr>
              <a:xfrm>
                <a:off x="1356815" y="3614449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15" y="3614449"/>
                <a:ext cx="2219967" cy="276999"/>
              </a:xfrm>
              <a:prstGeom prst="rect">
                <a:avLst/>
              </a:prstGeom>
              <a:blipFill>
                <a:blip r:embed="rId5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/>
              <p:nvPr/>
            </p:nvSpPr>
            <p:spPr>
              <a:xfrm>
                <a:off x="1345823" y="4084836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23" y="4084836"/>
                <a:ext cx="2150012" cy="276999"/>
              </a:xfrm>
              <a:prstGeom prst="rect">
                <a:avLst/>
              </a:prstGeom>
              <a:blipFill>
                <a:blip r:embed="rId6"/>
                <a:stretch>
                  <a:fillRect l="-2353" r="-1176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A0AC462-C7F0-BB55-0167-391027DD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16" y="839540"/>
            <a:ext cx="2522197" cy="256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27">
            <a:extLst>
              <a:ext uri="{FF2B5EF4-FFF2-40B4-BE49-F238E27FC236}">
                <a16:creationId xmlns:a16="http://schemas.microsoft.com/office/drawing/2014/main" id="{0539EF99-87F1-D027-599C-04F626FD9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32" y="4980127"/>
            <a:ext cx="7278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只是時間與空間座標軸的選擇在幾何上有點非典型，如右圖。</a:t>
            </a:r>
          </a:p>
        </p:txBody>
      </p:sp>
      <p:sp>
        <p:nvSpPr>
          <p:cNvPr id="2" name="文字方塊 27">
            <a:extLst>
              <a:ext uri="{FF2B5EF4-FFF2-40B4-BE49-F238E27FC236}">
                <a16:creationId xmlns:a16="http://schemas.microsoft.com/office/drawing/2014/main" id="{FCD172AD-C2B9-A340-30C0-3615CA8F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32" y="4555223"/>
            <a:ext cx="727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羅倫茲變換可以看成一個時間與空間座標軸的重新選擇。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3AE38-CE2F-EB1E-3E22-D309755945B3}"/>
              </a:ext>
            </a:extLst>
          </p:cNvPr>
          <p:cNvSpPr txBox="1"/>
          <p:nvPr/>
        </p:nvSpPr>
        <p:spPr>
          <a:xfrm>
            <a:off x="1240931" y="5408056"/>
            <a:ext cx="76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這是為了光速恆定。原點發出的光的路徑在對角線上，</a:t>
            </a:r>
            <a:endParaRPr lang="en-T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BB7C6-37C1-557B-BE4F-C2C16AD0B23F}"/>
              </a:ext>
            </a:extLst>
          </p:cNvPr>
          <p:cNvSpPr txBox="1"/>
          <p:nvPr/>
        </p:nvSpPr>
        <p:spPr>
          <a:xfrm>
            <a:off x="1240931" y="5840807"/>
            <a:ext cx="76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若要維持對角線在變換後還是對角線，時間與空間軸只能這樣選！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3030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5656011" y="60914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1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2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3" name="Text Box 20"/>
          <p:cNvSpPr txBox="1">
            <a:spLocks noChangeArrowheads="1"/>
          </p:cNvSpPr>
          <p:nvPr/>
        </p:nvSpPr>
        <p:spPr bwMode="auto">
          <a:xfrm>
            <a:off x="1815858" y="766581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</a:t>
            </a:r>
          </a:p>
        </p:txBody>
      </p:sp>
      <p:sp>
        <p:nvSpPr>
          <p:cNvPr id="96264" name="Text Box 21"/>
          <p:cNvSpPr txBox="1">
            <a:spLocks noChangeArrowheads="1"/>
          </p:cNvSpPr>
          <p:nvPr/>
        </p:nvSpPr>
        <p:spPr bwMode="auto">
          <a:xfrm>
            <a:off x="6130958" y="77050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羅倫茲變換</a:t>
            </a:r>
          </a:p>
        </p:txBody>
      </p:sp>
      <p:sp>
        <p:nvSpPr>
          <p:cNvPr id="31" name="文字方塊 22"/>
          <p:cNvSpPr txBox="1">
            <a:spLocks noChangeArrowheads="1"/>
          </p:cNvSpPr>
          <p:nvPr/>
        </p:nvSpPr>
        <p:spPr bwMode="auto">
          <a:xfrm>
            <a:off x="1100065" y="2282101"/>
            <a:ext cx="367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向量長度在旋轉軸旋轉下不變</a:t>
            </a:r>
          </a:p>
        </p:txBody>
      </p:sp>
      <p:sp>
        <p:nvSpPr>
          <p:cNvPr id="32" name="文字方塊 23"/>
          <p:cNvSpPr txBox="1">
            <a:spLocks noChangeArrowheads="1"/>
          </p:cNvSpPr>
          <p:nvPr/>
        </p:nvSpPr>
        <p:spPr bwMode="auto">
          <a:xfrm>
            <a:off x="4436664" y="2282255"/>
            <a:ext cx="4672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類似的分量組合在羅倫茲轉換下也是不變的。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100065" y="310599"/>
            <a:ext cx="5677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旋轉變換與羅倫茲變換的相似處還不只如此！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/>
              <p:nvPr/>
            </p:nvSpPr>
            <p:spPr>
              <a:xfrm>
                <a:off x="1208620" y="1455943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0" y="1455943"/>
                <a:ext cx="2219967" cy="276999"/>
              </a:xfrm>
              <a:prstGeom prst="rect">
                <a:avLst/>
              </a:prstGeom>
              <a:blipFill>
                <a:blip r:embed="rId2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/>
              <p:nvPr/>
            </p:nvSpPr>
            <p:spPr>
              <a:xfrm>
                <a:off x="1208620" y="1863475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0" y="1863475"/>
                <a:ext cx="2150012" cy="276999"/>
              </a:xfrm>
              <a:prstGeom prst="rect">
                <a:avLst/>
              </a:prstGeom>
              <a:blipFill>
                <a:blip r:embed="rId3"/>
                <a:stretch>
                  <a:fillRect l="-2353" r="-1176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/>
              <p:nvPr/>
            </p:nvSpPr>
            <p:spPr>
              <a:xfrm>
                <a:off x="5200687" y="2764591"/>
                <a:ext cx="2388090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87" y="2764591"/>
                <a:ext cx="2388090" cy="276999"/>
              </a:xfrm>
              <a:prstGeom prst="rect">
                <a:avLst/>
              </a:prstGeom>
              <a:blipFill>
                <a:blip r:embed="rId4"/>
                <a:stretch>
                  <a:fillRect l="-529" t="-4348" r="-529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/>
              <p:nvPr/>
            </p:nvSpPr>
            <p:spPr>
              <a:xfrm>
                <a:off x="1208620" y="2789132"/>
                <a:ext cx="2012859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0" y="2789132"/>
                <a:ext cx="2012859" cy="276999"/>
              </a:xfrm>
              <a:prstGeom prst="rect">
                <a:avLst/>
              </a:prstGeom>
              <a:blipFill>
                <a:blip r:embed="rId5"/>
                <a:stretch>
                  <a:fillRect l="-1258" t="-4348" r="-629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/>
              <p:nvPr/>
            </p:nvSpPr>
            <p:spPr>
              <a:xfrm>
                <a:off x="5178387" y="4765221"/>
                <a:ext cx="3188565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87" y="4765221"/>
                <a:ext cx="3188565" cy="276999"/>
              </a:xfrm>
              <a:prstGeom prst="rect">
                <a:avLst/>
              </a:prstGeom>
              <a:blipFill>
                <a:blip r:embed="rId6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1CB647F-B33E-E446-9C02-DF3084E4C5E2}"/>
                  </a:ext>
                </a:extLst>
              </p:cNvPr>
              <p:cNvSpPr txBox="1"/>
              <p:nvPr/>
            </p:nvSpPr>
            <p:spPr>
              <a:xfrm>
                <a:off x="1188004" y="3429029"/>
                <a:ext cx="4448013" cy="53700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1CB647F-B33E-E446-9C02-DF3084E4C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4" y="3429029"/>
                <a:ext cx="4448013" cy="537006"/>
              </a:xfrm>
              <a:prstGeom prst="rect">
                <a:avLst/>
              </a:prstGeom>
              <a:blipFill>
                <a:blip r:embed="rId7"/>
                <a:stretch>
                  <a:fillRect l="-284" b="-69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91C3B5E4-C61D-3841-A29E-91D699F7FF17}"/>
              </a:ext>
            </a:extLst>
          </p:cNvPr>
          <p:cNvSpPr txBox="1"/>
          <p:nvPr/>
        </p:nvSpPr>
        <p:spPr>
          <a:xfrm>
            <a:off x="4405492" y="3019741"/>
            <a:ext cx="412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Times New Roman" pitchFamily="18" charset="0"/>
                <a:cs typeface="Times New Roman" pitchFamily="18" charset="0"/>
              </a:rPr>
              <a:t>注意空間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座標</a:t>
            </a:r>
            <a:r>
              <a:rPr kumimoji="1" lang="zh-CN" altLang="en-US" dirty="0">
                <a:latin typeface="Times New Roman" pitchFamily="18" charset="0"/>
                <a:cs typeface="Times New Roman" pitchFamily="18" charset="0"/>
              </a:rPr>
              <a:t>與時間的貢獻是反號的！</a:t>
            </a:r>
            <a:endParaRPr kumimoji="1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0065" y="5598645"/>
                <a:ext cx="67931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/>
                  <a:t>它的重要性是：</a:t>
                </a:r>
                <a14:m>
                  <m:oMath xmlns:m="http://schemas.openxmlformats.org/officeDocument/2006/math">
                    <m:r>
                      <a:rPr kumimoji="0" lang="zh-TW" altLang="en-US" sz="1800" i="1" dirty="0" smtClean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對所有慣性觀察者來說，測量結果都相等。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065" y="5598645"/>
                <a:ext cx="6793164" cy="369332"/>
              </a:xfrm>
              <a:prstGeom prst="rect">
                <a:avLst/>
              </a:prstGeom>
              <a:blipFill>
                <a:blip r:embed="rId8"/>
                <a:stretch>
                  <a:fillRect l="-74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/>
              <p:nvPr/>
            </p:nvSpPr>
            <p:spPr>
              <a:xfrm>
                <a:off x="1188004" y="5225122"/>
                <a:ext cx="1764649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4" y="5225122"/>
                <a:ext cx="1764649" cy="276999"/>
              </a:xfrm>
              <a:prstGeom prst="rect">
                <a:avLst/>
              </a:prstGeom>
              <a:blipFill>
                <a:blip r:embed="rId9"/>
                <a:stretch>
                  <a:fillRect l="-1429" t="-4348" r="-714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7D95A-655F-D3E5-65D7-59B9A11E7778}"/>
                  </a:ext>
                </a:extLst>
              </p:cNvPr>
              <p:cNvSpPr txBox="1"/>
              <p:nvPr/>
            </p:nvSpPr>
            <p:spPr>
              <a:xfrm>
                <a:off x="3903421" y="6051983"/>
                <a:ext cx="8551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7D95A-655F-D3E5-65D7-59B9A11E7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21" y="6051983"/>
                <a:ext cx="8551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/>
              <p:nvPr/>
            </p:nvSpPr>
            <p:spPr>
              <a:xfrm>
                <a:off x="6663307" y="3941782"/>
                <a:ext cx="1850940" cy="720325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307" y="3941782"/>
                <a:ext cx="1850940" cy="7203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/>
              <p:nvPr/>
            </p:nvSpPr>
            <p:spPr>
              <a:xfrm>
                <a:off x="5464993" y="1170115"/>
                <a:ext cx="16899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993" y="1170115"/>
                <a:ext cx="1689965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/>
              <p:nvPr/>
            </p:nvSpPr>
            <p:spPr>
              <a:xfrm>
                <a:off x="5479801" y="1627243"/>
                <a:ext cx="1791744" cy="5821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01" y="1627243"/>
                <a:ext cx="1791744" cy="5821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5">
                <a:extLst>
                  <a:ext uri="{FF2B5EF4-FFF2-40B4-BE49-F238E27FC236}">
                    <a16:creationId xmlns:a16="http://schemas.microsoft.com/office/drawing/2014/main" id="{452E47E1-A1A4-BED5-CB89-C22F1AEABA50}"/>
                  </a:ext>
                </a:extLst>
              </p:cNvPr>
              <p:cNvSpPr txBox="1"/>
              <p:nvPr/>
            </p:nvSpPr>
            <p:spPr>
              <a:xfrm>
                <a:off x="1188004" y="4054084"/>
                <a:ext cx="3902542" cy="62799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25">
                <a:extLst>
                  <a:ext uri="{FF2B5EF4-FFF2-40B4-BE49-F238E27FC236}">
                    <a16:creationId xmlns:a16="http://schemas.microsoft.com/office/drawing/2014/main" id="{452E47E1-A1A4-BED5-CB89-C22F1AEA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4" y="4054084"/>
                <a:ext cx="3902542" cy="627992"/>
              </a:xfrm>
              <a:prstGeom prst="rect">
                <a:avLst/>
              </a:prstGeom>
              <a:blipFill>
                <a:blip r:embed="rId14"/>
                <a:stretch>
                  <a:fillRect r="-3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C1F664-3861-0B10-3563-3DBB54818BFC}"/>
                  </a:ext>
                </a:extLst>
              </p:cNvPr>
              <p:cNvSpPr txBox="1"/>
              <p:nvPr/>
            </p:nvSpPr>
            <p:spPr>
              <a:xfrm>
                <a:off x="6123826" y="6051983"/>
                <a:ext cx="122156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C1F664-3861-0B10-3563-3DBB54818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26" y="6051983"/>
                <a:ext cx="122156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52C75C6-6760-7497-47BE-D06226FE78D0}"/>
              </a:ext>
            </a:extLst>
          </p:cNvPr>
          <p:cNvSpPr txBox="1"/>
          <p:nvPr/>
        </p:nvSpPr>
        <p:spPr>
          <a:xfrm>
            <a:off x="2952653" y="5178955"/>
            <a:ext cx="570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這個空間座標與時間的組合，就稱為Proper Time。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9098F0B9-D3BE-D742-C7B7-B1083351A003}"/>
                  </a:ext>
                </a:extLst>
              </p:cNvPr>
              <p:cNvSpPr txBox="1"/>
              <p:nvPr/>
            </p:nvSpPr>
            <p:spPr>
              <a:xfrm>
                <a:off x="1188004" y="6085034"/>
                <a:ext cx="2388090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9098F0B9-D3BE-D742-C7B7-B1083351A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4" y="6085034"/>
                <a:ext cx="2388090" cy="276999"/>
              </a:xfrm>
              <a:prstGeom prst="rect">
                <a:avLst/>
              </a:prstGeom>
              <a:blipFill>
                <a:blip r:embed="rId16"/>
                <a:stretch>
                  <a:fillRect l="-529" t="-4348" r="-529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2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25" grpId="0" animBg="1"/>
      <p:bldP spid="26" grpId="0" animBg="1"/>
      <p:bldP spid="26" grpId="1" animBg="1"/>
      <p:bldP spid="5" grpId="0"/>
      <p:bldP spid="4" grpId="0"/>
      <p:bldP spid="6" grpId="0" animBg="1"/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3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2" name="Rectangle 9"/>
          <p:cNvSpPr>
            <a:spLocks noChangeArrowheads="1"/>
          </p:cNvSpPr>
          <p:nvPr/>
        </p:nvSpPr>
        <p:spPr bwMode="auto">
          <a:xfrm>
            <a:off x="-115747" y="2919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6" name="Rectangle 14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AC462-C7F0-BB55-0167-391027DD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12" y="583143"/>
            <a:ext cx="2970558" cy="302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E18F139-008F-427A-2E7D-4707ED1E667A}"/>
                  </a:ext>
                </a:extLst>
              </p:cNvPr>
              <p:cNvSpPr txBox="1"/>
              <p:nvPr/>
            </p:nvSpPr>
            <p:spPr>
              <a:xfrm>
                <a:off x="5295018" y="5214390"/>
                <a:ext cx="235936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E18F139-008F-427A-2E7D-4707ED1E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18" y="5214390"/>
                <a:ext cx="2359364" cy="276999"/>
              </a:xfrm>
              <a:prstGeom prst="rect">
                <a:avLst/>
              </a:prstGeom>
              <a:blipFill>
                <a:blip r:embed="rId3"/>
                <a:stretch>
                  <a:fillRect l="-1075" t="-4348" r="-1613" b="-869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C88619-61DF-4455-59D8-2196D63FD91C}"/>
              </a:ext>
            </a:extLst>
          </p:cNvPr>
          <p:cNvSpPr txBox="1"/>
          <p:nvPr/>
        </p:nvSpPr>
        <p:spPr>
          <a:xfrm>
            <a:off x="1627840" y="4189983"/>
            <a:ext cx="4445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原點發出的光的路徑在對角線上，</a:t>
            </a:r>
            <a:endParaRPr lang="en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8AB612DA-221C-4511-0821-6485363524A7}"/>
                  </a:ext>
                </a:extLst>
              </p:cNvPr>
              <p:cNvSpPr txBox="1"/>
              <p:nvPr/>
            </p:nvSpPr>
            <p:spPr>
              <a:xfrm>
                <a:off x="5151510" y="4233262"/>
                <a:ext cx="219425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8AB612DA-221C-4511-0821-648536352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10" y="4233262"/>
                <a:ext cx="2194255" cy="276999"/>
              </a:xfrm>
              <a:prstGeom prst="rect">
                <a:avLst/>
              </a:prstGeom>
              <a:blipFill>
                <a:blip r:embed="rId4"/>
                <a:stretch>
                  <a:fillRect l="-575" t="-4348" r="-1724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8B5786A-5E6E-D8AD-C76C-4C0D029E4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6315" y="4692391"/>
                <a:ext cx="35151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在新的時空座標，</a:t>
                </a:r>
                <a14:m>
                  <m:oMath xmlns:m="http://schemas.openxmlformats.org/officeDocument/2006/math">
                    <m:r>
                      <a:rPr lang="en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不變。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8B5786A-5E6E-D8AD-C76C-4C0D029E4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315" y="4692391"/>
                <a:ext cx="3515195" cy="369332"/>
              </a:xfrm>
              <a:prstGeom prst="rect">
                <a:avLst/>
              </a:prstGeom>
              <a:blipFill>
                <a:blip r:embed="rId5"/>
                <a:stretch>
                  <a:fillRect l="-143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67BB7AF-E0F8-4BB6-A6BA-6D5F0D8E98EF}"/>
              </a:ext>
            </a:extLst>
          </p:cNvPr>
          <p:cNvSpPr txBox="1"/>
          <p:nvPr/>
        </p:nvSpPr>
        <p:spPr>
          <a:xfrm>
            <a:off x="1636314" y="5633900"/>
            <a:ext cx="570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光的路徑也還在對角線上，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因此光速是守恆的。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A90638-51F9-4A5F-B325-2A0EF35BAEB0}"/>
              </a:ext>
            </a:extLst>
          </p:cNvPr>
          <p:cNvSpPr/>
          <p:nvPr/>
        </p:nvSpPr>
        <p:spPr>
          <a:xfrm>
            <a:off x="6073492" y="5148066"/>
            <a:ext cx="323621" cy="38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ED9AD6-5B09-91BA-1B5F-90067B08BB51}"/>
                  </a:ext>
                </a:extLst>
              </p:cNvPr>
              <p:cNvSpPr txBox="1"/>
              <p:nvPr/>
            </p:nvSpPr>
            <p:spPr>
              <a:xfrm>
                <a:off x="6755910" y="3774134"/>
                <a:ext cx="2388090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ED9AD6-5B09-91BA-1B5F-90067B08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910" y="3774134"/>
                <a:ext cx="2388090" cy="276999"/>
              </a:xfrm>
              <a:prstGeom prst="rect">
                <a:avLst/>
              </a:prstGeom>
              <a:blipFill>
                <a:blip r:embed="rId6"/>
                <a:stretch>
                  <a:fillRect l="-529" t="-4348" r="-52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B4961A-D3F4-2705-5FAA-E7C86EF16499}"/>
              </a:ext>
            </a:extLst>
          </p:cNvPr>
          <p:cNvSpPr txBox="1"/>
          <p:nvPr/>
        </p:nvSpPr>
        <p:spPr>
          <a:xfrm>
            <a:off x="1636315" y="3721407"/>
            <a:ext cx="557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可以說羅倫茲變換就是保持這個組合不變的變換：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74FAB-C4A3-267D-D605-1B556D8556A5}"/>
              </a:ext>
            </a:extLst>
          </p:cNvPr>
          <p:cNvSpPr txBox="1"/>
          <p:nvPr/>
        </p:nvSpPr>
        <p:spPr>
          <a:xfrm>
            <a:off x="1627840" y="5161396"/>
            <a:ext cx="352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以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新的時空座標，光的路徑滿足：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84464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7287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8" name="Text Box 13"/>
              <p:cNvSpPr txBox="1">
                <a:spLocks noChangeArrowheads="1"/>
              </p:cNvSpPr>
              <p:nvPr/>
            </p:nvSpPr>
            <p:spPr bwMode="auto">
              <a:xfrm>
                <a:off x="977222" y="1772911"/>
                <a:ext cx="4796853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的變化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就與時間間隔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成正比。</a:t>
                </a:r>
              </a:p>
            </p:txBody>
          </p:sp>
        </mc:Choice>
        <mc:Fallback>
          <p:sp>
            <p:nvSpPr>
              <p:cNvPr id="3277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222" y="1772911"/>
                <a:ext cx="4796853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91" name="Picture 10" descr="f38_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3"/>
          <a:stretch/>
        </p:blipFill>
        <p:spPr bwMode="auto">
          <a:xfrm>
            <a:off x="6065861" y="1368093"/>
            <a:ext cx="2350682" cy="23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292" name="文字方塊 12"/>
              <p:cNvSpPr txBox="1">
                <a:spLocks noChangeArrowheads="1"/>
              </p:cNvSpPr>
              <p:nvPr/>
            </p:nvSpPr>
            <p:spPr bwMode="auto">
              <a:xfrm>
                <a:off x="977222" y="4493199"/>
                <a:ext cx="743932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。因此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Proper time</a:t>
                </a:r>
                <a:r>
                  <a:rPr lang="en-US" altLang="zh-TW" sz="1800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是隨著粒子移動的時鐘量到的時間。</a:t>
                </a:r>
              </a:p>
            </p:txBody>
          </p:sp>
        </mc:Choice>
        <mc:Fallback xmlns="">
          <p:sp>
            <p:nvSpPr>
              <p:cNvPr id="97292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222" y="4493199"/>
                <a:ext cx="7439321" cy="369332"/>
              </a:xfrm>
              <a:prstGeom prst="rect">
                <a:avLst/>
              </a:prstGeom>
              <a:blipFill>
                <a:blip r:embed="rId4"/>
                <a:stretch>
                  <a:fillRect t="-6452" r="-374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977222" y="1368093"/>
            <a:ext cx="52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如果這是一個粒子的位移與</a:t>
            </a:r>
            <a:r>
              <a:rPr lang="zh-TW" altLang="en-US" dirty="0">
                <a:latin typeface="Tahoma" charset="0"/>
              </a:rPr>
              <a:t>時間間隔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的測量：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EB8B911-5337-AC4F-A5AD-E834B7C210A0}"/>
                  </a:ext>
                </a:extLst>
              </p:cNvPr>
              <p:cNvSpPr txBox="1"/>
              <p:nvPr/>
            </p:nvSpPr>
            <p:spPr>
              <a:xfrm>
                <a:off x="1029687" y="2351592"/>
                <a:ext cx="3942874" cy="62799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EB8B911-5337-AC4F-A5AD-E834B7C2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7" y="2351592"/>
                <a:ext cx="3942874" cy="627992"/>
              </a:xfrm>
              <a:prstGeom prst="rect">
                <a:avLst/>
              </a:prstGeom>
              <a:blipFill>
                <a:blip r:embed="rId5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/>
              <p:nvPr/>
            </p:nvSpPr>
            <p:spPr>
              <a:xfrm>
                <a:off x="1067068" y="3145103"/>
                <a:ext cx="2447017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68" y="3145103"/>
                <a:ext cx="2447017" cy="818366"/>
              </a:xfrm>
              <a:prstGeom prst="rect">
                <a:avLst/>
              </a:prstGeom>
              <a:blipFill>
                <a:blip r:embed="rId6"/>
                <a:stretch>
                  <a:fillRect l="-2073" r="-155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C163-E11B-2BA4-B70D-1B1FEC03054C}"/>
                  </a:ext>
                </a:extLst>
              </p:cNvPr>
              <p:cNvSpPr txBox="1"/>
              <p:nvPr/>
            </p:nvSpPr>
            <p:spPr>
              <a:xfrm>
                <a:off x="977222" y="4085176"/>
                <a:ext cx="6131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設想</a:t>
                </a:r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一個時鐘隨著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粒子移動，在它看來，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zh-TW" altLang="en-US" dirty="0">
                        <a:latin typeface="Times New Roman" pitchFamily="18" charset="0"/>
                        <a:cs typeface="Times New Roman" pitchFamily="18" charset="0"/>
                      </a:rPr>
                      <m:t>粒子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C163-E11B-2BA4-B70D-1B1FEC030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22" y="4085176"/>
                <a:ext cx="6131919" cy="369332"/>
              </a:xfrm>
              <a:prstGeom prst="rect">
                <a:avLst/>
              </a:prstGeom>
              <a:blipFill>
                <a:blip r:embed="rId7"/>
                <a:stretch>
                  <a:fillRect l="-826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E18AB-E126-0120-DAD7-78D87924E2A0}"/>
                  </a:ext>
                </a:extLst>
              </p:cNvPr>
              <p:cNvSpPr txBox="1"/>
              <p:nvPr/>
            </p:nvSpPr>
            <p:spPr>
              <a:xfrm>
                <a:off x="977222" y="83324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的物理意義：</a:t>
                </a:r>
                <a:endParaRPr lang="en-TW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E18AB-E126-0120-DAD7-78D87924E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22" y="833242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47A8B84-905C-9166-BD69-D128E938866D}"/>
              </a:ext>
            </a:extLst>
          </p:cNvPr>
          <p:cNvSpPr/>
          <p:nvPr/>
        </p:nvSpPr>
        <p:spPr>
          <a:xfrm>
            <a:off x="7329092" y="2167860"/>
            <a:ext cx="1087451" cy="52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871EB-899E-4402-E809-8CCDC2017D00}"/>
              </a:ext>
            </a:extLst>
          </p:cNvPr>
          <p:cNvSpPr/>
          <p:nvPr/>
        </p:nvSpPr>
        <p:spPr>
          <a:xfrm>
            <a:off x="7877406" y="2848237"/>
            <a:ext cx="539137" cy="432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632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/>
      <p:bldP spid="1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4BFE35-77A6-F83B-E7BC-1BD93ADFBD3C}"/>
              </a:ext>
            </a:extLst>
          </p:cNvPr>
          <p:cNvSpPr/>
          <p:nvPr/>
        </p:nvSpPr>
        <p:spPr>
          <a:xfrm>
            <a:off x="4921943" y="451834"/>
            <a:ext cx="3509470" cy="2116289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A95B4-6D13-6E8C-BD06-05A59DED34A9}"/>
              </a:ext>
            </a:extLst>
          </p:cNvPr>
          <p:cNvSpPr/>
          <p:nvPr/>
        </p:nvSpPr>
        <p:spPr>
          <a:xfrm>
            <a:off x="1052433" y="429609"/>
            <a:ext cx="3509470" cy="2116289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0178" name="文字方塊 3"/>
          <p:cNvSpPr txBox="1">
            <a:spLocks noChangeArrowheads="1"/>
          </p:cNvSpPr>
          <p:nvPr/>
        </p:nvSpPr>
        <p:spPr bwMode="auto">
          <a:xfrm>
            <a:off x="2747231" y="2719381"/>
            <a:ext cx="434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  <a:latin typeface="Arial" charset="0"/>
              </a:rPr>
              <a:t>相對性原則 </a:t>
            </a:r>
            <a:r>
              <a:rPr kumimoji="0" lang="en-US" altLang="zh-TW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The Principle of Relativity</a:t>
            </a:r>
            <a:endParaRPr kumimoji="0" lang="zh-TW" altLang="en-U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0179" name="Picture 5" descr="http://www.aei.mpg.de/einsteinOnline/en/images/elementary/relbewegung1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42" y="658781"/>
            <a:ext cx="2442121" cy="17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7" descr="http://www.aei.mpg.de/einsteinOnline/en/images/elementary/relbewegung2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4" y="604519"/>
            <a:ext cx="2387119" cy="17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文字方塊 9"/>
          <p:cNvSpPr txBox="1">
            <a:spLocks noChangeArrowheads="1"/>
          </p:cNvSpPr>
          <p:nvPr/>
        </p:nvSpPr>
        <p:spPr bwMode="auto">
          <a:xfrm>
            <a:off x="855560" y="3711134"/>
            <a:ext cx="6872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Arial" charset="0"/>
              </a:rPr>
              <a:t>覺得自己是如右圖靜止的實驗者</a:t>
            </a:r>
            <a:r>
              <a:rPr kumimoji="0" lang="en-US" altLang="zh-TW" sz="1800" dirty="0">
                <a:cs typeface="Times New Roman" panose="02020603050405020304" pitchFamily="18" charset="0"/>
              </a:rPr>
              <a:t>B</a:t>
            </a:r>
            <a:r>
              <a:rPr kumimoji="0" lang="zh-TW" altLang="en-US" sz="1800" dirty="0">
                <a:latin typeface="Arial" charset="0"/>
              </a:rPr>
              <a:t>，由實驗結果歸納的物理定律，</a:t>
            </a:r>
          </a:p>
        </p:txBody>
      </p:sp>
      <p:sp>
        <p:nvSpPr>
          <p:cNvPr id="2" name="矩形 1"/>
          <p:cNvSpPr/>
          <p:nvPr/>
        </p:nvSpPr>
        <p:spPr>
          <a:xfrm>
            <a:off x="874086" y="421463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Arial" charset="0"/>
              </a:rPr>
              <a:t>與在左圖中靜止的</a:t>
            </a:r>
            <a:r>
              <a:rPr kumimoji="0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TW" altLang="en-US" dirty="0">
                <a:latin typeface="Arial" charset="0"/>
              </a:rPr>
              <a:t>所歸納的物理定律應該一模一樣！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E99DBD6-0AE4-18DA-B775-9C6BE018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0" y="5692030"/>
            <a:ext cx="738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因此，相對性原則成為物理定律是否正確的一個新的</a:t>
            </a: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檢驗標準</a:t>
            </a:r>
            <a:r>
              <a:rPr kumimoji="0" lang="zh-TW" altLang="en-US" sz="1800" dirty="0">
                <a:latin typeface="Arial" pitchFamily="34" charset="0"/>
              </a:rPr>
              <a:t>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82D35-261A-E309-0C55-9F4928CBD278}"/>
              </a:ext>
            </a:extLst>
          </p:cNvPr>
          <p:cNvSpPr txBox="1"/>
          <p:nvPr/>
        </p:nvSpPr>
        <p:spPr>
          <a:xfrm>
            <a:off x="874085" y="5186061"/>
            <a:ext cx="65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符合這個條件的物理定律才是正確的物理定律。</a:t>
            </a:r>
          </a:p>
        </p:txBody>
      </p:sp>
      <p:sp>
        <p:nvSpPr>
          <p:cNvPr id="3" name="文字方塊 4">
            <a:extLst>
              <a:ext uri="{FF2B5EF4-FFF2-40B4-BE49-F238E27FC236}">
                <a16:creationId xmlns:a16="http://schemas.microsoft.com/office/drawing/2014/main" id="{B59B3059-A1BD-ACF2-8258-2311146BB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0" y="3189989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Arial" charset="0"/>
              </a:rPr>
              <a:t>速度是相對的。</a:t>
            </a:r>
          </a:p>
        </p:txBody>
      </p:sp>
    </p:spTree>
    <p:extLst>
      <p:ext uri="{BB962C8B-B14F-4D97-AF65-F5344CB8AC3E}">
        <p14:creationId xmlns:p14="http://schemas.microsoft.com/office/powerpoint/2010/main" val="264168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5656011" y="60914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1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2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3" name="Text Box 20"/>
          <p:cNvSpPr txBox="1">
            <a:spLocks noChangeArrowheads="1"/>
          </p:cNvSpPr>
          <p:nvPr/>
        </p:nvSpPr>
        <p:spPr bwMode="auto">
          <a:xfrm>
            <a:off x="1837131" y="758191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</a:t>
            </a:r>
          </a:p>
        </p:txBody>
      </p:sp>
      <p:sp>
        <p:nvSpPr>
          <p:cNvPr id="96264" name="Text Box 21"/>
          <p:cNvSpPr txBox="1">
            <a:spLocks noChangeArrowheads="1"/>
          </p:cNvSpPr>
          <p:nvPr/>
        </p:nvSpPr>
        <p:spPr bwMode="auto">
          <a:xfrm>
            <a:off x="6166282" y="60967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羅倫茲變換</a:t>
            </a:r>
          </a:p>
        </p:txBody>
      </p:sp>
      <p:sp>
        <p:nvSpPr>
          <p:cNvPr id="31" name="文字方塊 22"/>
          <p:cNvSpPr txBox="1">
            <a:spLocks noChangeArrowheads="1"/>
          </p:cNvSpPr>
          <p:nvPr/>
        </p:nvSpPr>
        <p:spPr bwMode="auto">
          <a:xfrm>
            <a:off x="1135389" y="2121271"/>
            <a:ext cx="367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向量長度在旋轉軸旋轉下不變</a:t>
            </a:r>
          </a:p>
        </p:txBody>
      </p:sp>
      <p:sp>
        <p:nvSpPr>
          <p:cNvPr id="32" name="文字方塊 23"/>
          <p:cNvSpPr txBox="1">
            <a:spLocks noChangeArrowheads="1"/>
          </p:cNvSpPr>
          <p:nvPr/>
        </p:nvSpPr>
        <p:spPr bwMode="auto">
          <a:xfrm>
            <a:off x="4471988" y="2121425"/>
            <a:ext cx="4672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類似的分量組合在羅倫茲轉換下也是不變的。</a:t>
            </a:r>
          </a:p>
        </p:txBody>
      </p:sp>
      <p:sp>
        <p:nvSpPr>
          <p:cNvPr id="96274" name="文字方塊 1"/>
          <p:cNvSpPr txBox="1">
            <a:spLocks noChangeArrowheads="1"/>
          </p:cNvSpPr>
          <p:nvPr/>
        </p:nvSpPr>
        <p:spPr bwMode="auto">
          <a:xfrm>
            <a:off x="3137615" y="4513789"/>
            <a:ext cx="4094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這是一個羅倫茲不變量（純量）！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137042" y="381853"/>
            <a:ext cx="5677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旋轉變換與羅倫茲變換的相似處還不只如此！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/>
              <p:nvPr/>
            </p:nvSpPr>
            <p:spPr>
              <a:xfrm>
                <a:off x="1243944" y="1295113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44" y="1295113"/>
                <a:ext cx="2219967" cy="276999"/>
              </a:xfrm>
              <a:prstGeom prst="rect">
                <a:avLst/>
              </a:prstGeom>
              <a:blipFill>
                <a:blip r:embed="rId2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/>
              <p:nvPr/>
            </p:nvSpPr>
            <p:spPr>
              <a:xfrm>
                <a:off x="1243944" y="1702645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44" y="1702645"/>
                <a:ext cx="2150012" cy="276999"/>
              </a:xfrm>
              <a:prstGeom prst="rect">
                <a:avLst/>
              </a:prstGeom>
              <a:blipFill>
                <a:blip r:embed="rId3"/>
                <a:stretch>
                  <a:fillRect l="-1754" r="-1170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/>
              <p:nvPr/>
            </p:nvSpPr>
            <p:spPr>
              <a:xfrm>
                <a:off x="5236011" y="2603761"/>
                <a:ext cx="2388090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11" y="2603761"/>
                <a:ext cx="2388090" cy="276999"/>
              </a:xfrm>
              <a:prstGeom prst="rect">
                <a:avLst/>
              </a:prstGeom>
              <a:blipFill>
                <a:blip r:embed="rId4"/>
                <a:stretch>
                  <a:fillRect l="-1058" b="-41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/>
              <p:nvPr/>
            </p:nvSpPr>
            <p:spPr>
              <a:xfrm>
                <a:off x="1243944" y="2628302"/>
                <a:ext cx="2012859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44" y="2628302"/>
                <a:ext cx="2012859" cy="276999"/>
              </a:xfrm>
              <a:prstGeom prst="rect">
                <a:avLst/>
              </a:prstGeom>
              <a:blipFill>
                <a:blip r:embed="rId5"/>
                <a:stretch>
                  <a:fillRect l="-625" t="-4348" r="-625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/>
              <p:nvPr/>
            </p:nvSpPr>
            <p:spPr>
              <a:xfrm>
                <a:off x="5527406" y="4946621"/>
                <a:ext cx="3188565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406" y="4946621"/>
                <a:ext cx="3188565" cy="276999"/>
              </a:xfrm>
              <a:prstGeom prst="rect">
                <a:avLst/>
              </a:prstGeom>
              <a:blipFill>
                <a:blip r:embed="rId6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1CB647F-B33E-E446-9C02-DF3084E4C5E2}"/>
                  </a:ext>
                </a:extLst>
              </p:cNvPr>
              <p:cNvSpPr txBox="1"/>
              <p:nvPr/>
            </p:nvSpPr>
            <p:spPr>
              <a:xfrm>
                <a:off x="1102080" y="3609374"/>
                <a:ext cx="4943405" cy="66858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1CB647F-B33E-E446-9C02-DF3084E4C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0" y="3609374"/>
                <a:ext cx="4943405" cy="668581"/>
              </a:xfrm>
              <a:prstGeom prst="rect">
                <a:avLst/>
              </a:prstGeom>
              <a:blipFill>
                <a:blip r:embed="rId7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291B3B4-402B-5B4B-AC41-ABF74FD96742}"/>
                  </a:ext>
                </a:extLst>
              </p:cNvPr>
              <p:cNvSpPr txBox="1"/>
              <p:nvPr/>
            </p:nvSpPr>
            <p:spPr>
              <a:xfrm>
                <a:off x="1114879" y="4560234"/>
                <a:ext cx="195790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291B3B4-402B-5B4B-AC41-ABF74FD96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79" y="4560234"/>
                <a:ext cx="1957908" cy="276999"/>
              </a:xfrm>
              <a:prstGeom prst="rect">
                <a:avLst/>
              </a:prstGeom>
              <a:blipFill>
                <a:blip r:embed="rId8"/>
                <a:stretch>
                  <a:fillRect l="-1290" t="-4348" r="-6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91C3B5E4-C61D-3841-A29E-91D699F7FF17}"/>
              </a:ext>
            </a:extLst>
          </p:cNvPr>
          <p:cNvSpPr txBox="1"/>
          <p:nvPr/>
        </p:nvSpPr>
        <p:spPr>
          <a:xfrm>
            <a:off x="1050052" y="4903304"/>
            <a:ext cx="479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Times New Roman" pitchFamily="18" charset="0"/>
                <a:cs typeface="Times New Roman" pitchFamily="18" charset="0"/>
              </a:rPr>
              <a:t>注意空間分量與時間分量的貢獻是反號的！</a:t>
            </a:r>
            <a:endParaRPr kumimoji="1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4879" y="5764979"/>
                <a:ext cx="71715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0" lang="zh-TW" altLang="en-US" sz="1800" i="1" dirty="0" smtClean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在所有慣性座標系觀察都相等。</a:t>
                </a:r>
                <a14:m>
                  <m:oMath xmlns:m="http://schemas.openxmlformats.org/officeDocument/2006/math">
                    <m:r>
                      <a:rPr kumimoji="0" lang="zh-TW" altLang="en-US" sz="1800" i="1" dirty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在羅倫茲變換下是不變量！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879" y="5764979"/>
                <a:ext cx="7171529" cy="369332"/>
              </a:xfrm>
              <a:prstGeom prst="rect">
                <a:avLst/>
              </a:prstGeom>
              <a:blipFill>
                <a:blip r:embed="rId9"/>
                <a:stretch>
                  <a:fillRect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/>
              <p:nvPr/>
            </p:nvSpPr>
            <p:spPr>
              <a:xfrm>
                <a:off x="1135389" y="5417685"/>
                <a:ext cx="1764649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9" y="5417685"/>
                <a:ext cx="1764649" cy="276999"/>
              </a:xfrm>
              <a:prstGeom prst="rect">
                <a:avLst/>
              </a:prstGeom>
              <a:blipFill>
                <a:blip r:embed="rId10"/>
                <a:stretch>
                  <a:fillRect l="-1429" t="-4348" r="-714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7D95A-655F-D3E5-65D7-59B9A11E7778}"/>
                  </a:ext>
                </a:extLst>
              </p:cNvPr>
              <p:cNvSpPr txBox="1"/>
              <p:nvPr/>
            </p:nvSpPr>
            <p:spPr>
              <a:xfrm>
                <a:off x="1098008" y="6149117"/>
                <a:ext cx="8551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7D95A-655F-D3E5-65D7-59B9A11E7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08" y="6149117"/>
                <a:ext cx="8551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/>
              <p:nvPr/>
            </p:nvSpPr>
            <p:spPr>
              <a:xfrm>
                <a:off x="6430056" y="3884190"/>
                <a:ext cx="1771257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056" y="3884190"/>
                <a:ext cx="1771257" cy="369332"/>
              </a:xfrm>
              <a:prstGeom prst="rect">
                <a:avLst/>
              </a:prstGeom>
              <a:blipFill>
                <a:blip r:embed="rId1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AFE6D646-B338-6631-1246-49AC2B25CA76}"/>
                  </a:ext>
                </a:extLst>
              </p:cNvPr>
              <p:cNvSpPr txBox="1"/>
              <p:nvPr/>
            </p:nvSpPr>
            <p:spPr>
              <a:xfrm>
                <a:off x="3192391" y="6210054"/>
                <a:ext cx="4568174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AFE6D646-B338-6631-1246-49AC2B25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91" y="6210054"/>
                <a:ext cx="4568174" cy="276999"/>
              </a:xfrm>
              <a:prstGeom prst="rect">
                <a:avLst/>
              </a:prstGeom>
              <a:blipFill>
                <a:blip r:embed="rId13"/>
                <a:stretch>
                  <a:fillRect l="-277" t="-9091" b="-2727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/>
              <p:nvPr/>
            </p:nvSpPr>
            <p:spPr>
              <a:xfrm>
                <a:off x="5500317" y="1009285"/>
                <a:ext cx="16899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317" y="1009285"/>
                <a:ext cx="1689965" cy="369332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/>
              <p:nvPr/>
            </p:nvSpPr>
            <p:spPr>
              <a:xfrm>
                <a:off x="5515125" y="1466413"/>
                <a:ext cx="1791744" cy="5821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25" y="1466413"/>
                <a:ext cx="1791744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7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6274" grpId="0"/>
      <p:bldP spid="2" grpId="0" animBg="1"/>
      <p:bldP spid="25" grpId="0" animBg="1"/>
      <p:bldP spid="26" grpId="0" animBg="1"/>
      <p:bldP spid="27" grpId="0" animBg="1"/>
      <p:bldP spid="5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163539" y="4343612"/>
            <a:ext cx="781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latin typeface="+mn-lt"/>
              </a:rPr>
              <a:t>因此牛頓動量的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變換公式很複雜，是非線性的組合</a:t>
            </a:r>
            <a:r>
              <a:rPr lang="zh-TW" altLang="en-US" dirty="0">
                <a:latin typeface="+mn-lt"/>
              </a:rPr>
              <a:t>（就是速度加成公式），</a:t>
            </a:r>
            <a:endParaRPr lang="zh-TW" altLang="en-US" dirty="0">
              <a:latin typeface="Arial" pitchFamily="34" charset="0"/>
            </a:endParaRPr>
          </a:p>
        </p:txBody>
      </p:sp>
      <p:sp>
        <p:nvSpPr>
          <p:cNvPr id="1167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FB72A17-F273-4347-A7BC-73A4BCE66C52}"/>
                  </a:ext>
                </a:extLst>
              </p:cNvPr>
              <p:cNvSpPr txBox="1"/>
              <p:nvPr/>
            </p:nvSpPr>
            <p:spPr>
              <a:xfrm>
                <a:off x="4046604" y="2005245"/>
                <a:ext cx="1842171" cy="5203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FB72A17-F273-4347-A7BC-73A4BCE66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04" y="2005245"/>
                <a:ext cx="1842171" cy="520399"/>
              </a:xfrm>
              <a:prstGeom prst="rect">
                <a:avLst/>
              </a:prstGeom>
              <a:blipFill>
                <a:blip r:embed="rId2"/>
                <a:stretch>
                  <a:fillRect l="-2740" t="-2381" r="-1370" b="-1428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40BA12F-6C09-DC49-A0CB-D421453EADE9}"/>
                  </a:ext>
                </a:extLst>
              </p:cNvPr>
              <p:cNvSpPr txBox="1"/>
              <p:nvPr/>
            </p:nvSpPr>
            <p:spPr>
              <a:xfrm>
                <a:off x="2762613" y="4928608"/>
                <a:ext cx="3518784" cy="67095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40BA12F-6C09-DC49-A0CB-D421453E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13" y="4928608"/>
                <a:ext cx="3518784" cy="670953"/>
              </a:xfrm>
              <a:prstGeom prst="rect">
                <a:avLst/>
              </a:prstGeom>
              <a:blipFill>
                <a:blip r:embed="rId3"/>
                <a:stretch>
                  <a:fillRect l="-1079" r="-360" b="-54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0">
                <a:extLst>
                  <a:ext uri="{FF2B5EF4-FFF2-40B4-BE49-F238E27FC236}">
                    <a16:creationId xmlns:a16="http://schemas.microsoft.com/office/drawing/2014/main" id="{6906881D-7777-1BA8-35D6-859DBC522F76}"/>
                  </a:ext>
                </a:extLst>
              </p:cNvPr>
              <p:cNvSpPr txBox="1"/>
              <p:nvPr/>
            </p:nvSpPr>
            <p:spPr>
              <a:xfrm>
                <a:off x="1150671" y="2660873"/>
                <a:ext cx="73437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>
                    <a:latin typeface="Tahoma" charset="0"/>
                  </a:rPr>
                  <a:t>分子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與分母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在羅倫茲變換下，都會變換為原來分量的線性組合</a:t>
                </a:r>
              </a:p>
            </p:txBody>
          </p:sp>
        </mc:Choice>
        <mc:Fallback xmlns="">
          <p:sp>
            <p:nvSpPr>
              <p:cNvPr id="7" name="文字方塊 20">
                <a:extLst>
                  <a:ext uri="{FF2B5EF4-FFF2-40B4-BE49-F238E27FC236}">
                    <a16:creationId xmlns:a16="http://schemas.microsoft.com/office/drawing/2014/main" id="{6906881D-7777-1BA8-35D6-859DBC52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71" y="2660873"/>
                <a:ext cx="7343776" cy="369332"/>
              </a:xfrm>
              <a:prstGeom prst="rect">
                <a:avLst/>
              </a:prstGeom>
              <a:blipFill>
                <a:blip r:embed="rId4"/>
                <a:stretch>
                  <a:fillRect l="-691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>
            <a:extLst>
              <a:ext uri="{FF2B5EF4-FFF2-40B4-BE49-F238E27FC236}">
                <a16:creationId xmlns:a16="http://schemas.microsoft.com/office/drawing/2014/main" id="{4747E421-275F-69F1-0316-FCAA40232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539" y="1094024"/>
            <a:ext cx="471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牛頓的動量守恆定律不滿足相對性原則！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66B3BF5-506C-B542-7148-456BD80E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051" y="1562337"/>
            <a:ext cx="4716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牛頓的動量守恆定律必須修正！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:a16="http://schemas.microsoft.com/office/drawing/2014/main" id="{5AE677CF-364D-7A79-0A5C-181DDBC6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671" y="2083259"/>
            <a:ext cx="289593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如何修正？問題的所在是：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2">
                <a:extLst>
                  <a:ext uri="{FF2B5EF4-FFF2-40B4-BE49-F238E27FC236}">
                    <a16:creationId xmlns:a16="http://schemas.microsoft.com/office/drawing/2014/main" id="{B32C0EEE-BA7C-5869-17E1-C85774489758}"/>
                  </a:ext>
                </a:extLst>
              </p:cNvPr>
              <p:cNvSpPr/>
              <p:nvPr/>
            </p:nvSpPr>
            <p:spPr>
              <a:xfrm>
                <a:off x="4081532" y="3071214"/>
                <a:ext cx="206136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6" name="矩形 12">
                <a:extLst>
                  <a:ext uri="{FF2B5EF4-FFF2-40B4-BE49-F238E27FC236}">
                    <a16:creationId xmlns:a16="http://schemas.microsoft.com/office/drawing/2014/main" id="{B32C0EEE-BA7C-5869-17E1-C85774489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32" y="3071214"/>
                <a:ext cx="206136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3">
                <a:extLst>
                  <a:ext uri="{FF2B5EF4-FFF2-40B4-BE49-F238E27FC236}">
                    <a16:creationId xmlns:a16="http://schemas.microsoft.com/office/drawing/2014/main" id="{393AD5C5-6BD2-E291-3EA9-3F9AFA1EAA94}"/>
                  </a:ext>
                </a:extLst>
              </p:cNvPr>
              <p:cNvSpPr/>
              <p:nvPr/>
            </p:nvSpPr>
            <p:spPr>
              <a:xfrm>
                <a:off x="4096340" y="3528342"/>
                <a:ext cx="225055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8" name="矩形 13">
                <a:extLst>
                  <a:ext uri="{FF2B5EF4-FFF2-40B4-BE49-F238E27FC236}">
                    <a16:creationId xmlns:a16="http://schemas.microsoft.com/office/drawing/2014/main" id="{393AD5C5-6BD2-E291-3EA9-3F9AFA1EA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40" y="3528342"/>
                <a:ext cx="2250550" cy="56720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ChangeArrowheads="1"/>
          </p:cNvSpPr>
          <p:nvPr/>
        </p:nvSpPr>
        <p:spPr bwMode="auto">
          <a:xfrm>
            <a:off x="1112484" y="372862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0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3" name="Rectangle 15"/>
          <p:cNvSpPr>
            <a:spLocks noChangeArrowheads="1"/>
          </p:cNvSpPr>
          <p:nvPr/>
        </p:nvSpPr>
        <p:spPr bwMode="auto">
          <a:xfrm>
            <a:off x="1125961" y="372862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883423" y="5547755"/>
                <a:ext cx="7577138" cy="3698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動量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+mn-lt"/>
                  </a:rPr>
                  <a:t>在羅倫茲變換前後的關係，與時空是一樣的。</a:t>
                </a:r>
                <a:endParaRPr lang="en-US" altLang="zh-TW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423" y="5547755"/>
                <a:ext cx="7577138" cy="369888"/>
              </a:xfrm>
              <a:prstGeom prst="rect">
                <a:avLst/>
              </a:prstGeom>
              <a:blipFill>
                <a:blip r:embed="rId2"/>
                <a:stretch>
                  <a:fillRect l="-669" t="-6452" b="-1935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DE1F66B-914C-5A4E-BB7C-224638C19989}"/>
                  </a:ext>
                </a:extLst>
              </p:cNvPr>
              <p:cNvSpPr txBox="1"/>
              <p:nvPr/>
            </p:nvSpPr>
            <p:spPr>
              <a:xfrm>
                <a:off x="987032" y="2323620"/>
                <a:ext cx="2413289" cy="53181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DE1F66B-914C-5A4E-BB7C-224638C19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32" y="2323620"/>
                <a:ext cx="2413289" cy="531812"/>
              </a:xfrm>
              <a:prstGeom prst="rect">
                <a:avLst/>
              </a:prstGeom>
              <a:blipFill>
                <a:blip r:embed="rId3"/>
                <a:stretch>
                  <a:fillRect t="-4651" b="-116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0DBD2FB-6C3A-DD43-9E98-35BF9620E26C}"/>
                  </a:ext>
                </a:extLst>
              </p:cNvPr>
              <p:cNvSpPr/>
              <p:nvPr/>
            </p:nvSpPr>
            <p:spPr>
              <a:xfrm>
                <a:off x="5568145" y="3920965"/>
                <a:ext cx="2138601" cy="56534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0DBD2FB-6C3A-DD43-9E98-35BF9620E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45" y="3920965"/>
                <a:ext cx="2138601" cy="565348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3BD2C89-7CDB-B34A-9A32-C55872343FBC}"/>
                  </a:ext>
                </a:extLst>
              </p:cNvPr>
              <p:cNvSpPr/>
              <p:nvPr/>
            </p:nvSpPr>
            <p:spPr>
              <a:xfrm>
                <a:off x="5568145" y="4545080"/>
                <a:ext cx="2146211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3BD2C89-7CDB-B34A-9A32-C55872343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45" y="4545080"/>
                <a:ext cx="2146211" cy="567207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F7D220D-B540-0E40-BD91-E17004996D3B}"/>
              </a:ext>
            </a:extLst>
          </p:cNvPr>
          <p:cNvSpPr txBox="1"/>
          <p:nvPr/>
        </p:nvSpPr>
        <p:spPr>
          <a:xfrm>
            <a:off x="935234" y="1882301"/>
            <a:ext cx="500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如此還可以將一個動量推廣為兩個動量：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097D21C4-47A0-BDAA-8AB3-F85C5F051AEA}"/>
                  </a:ext>
                </a:extLst>
              </p:cNvPr>
              <p:cNvSpPr/>
              <p:nvPr/>
            </p:nvSpPr>
            <p:spPr>
              <a:xfrm>
                <a:off x="935234" y="721710"/>
                <a:ext cx="5239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如果我們在動量的定義中，以不變量</a:t>
                </a:r>
                <a14:m>
                  <m:oMath xmlns:m="http://schemas.openxmlformats.org/officeDocument/2006/math">
                    <m:r>
                      <a:rPr kumimoji="0" lang="el-GR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取代時間</a:t>
                </a:r>
                <a14:m>
                  <m:oMath xmlns:m="http://schemas.openxmlformats.org/officeDocument/2006/math">
                    <m:r>
                      <a:rPr kumimoji="0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ea typeface="Cambria Math"/>
                  </a:rPr>
                  <a:t>，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097D21C4-47A0-BDAA-8AB3-F85C5F051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34" y="721710"/>
                <a:ext cx="5239896" cy="369332"/>
              </a:xfrm>
              <a:prstGeom prst="rect">
                <a:avLst/>
              </a:prstGeom>
              <a:blipFill>
                <a:blip r:embed="rId6"/>
                <a:stretch>
                  <a:fillRect l="-966" t="-6667" b="-2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1AFFDFF7-90CE-1334-1084-207FF5CBC776}"/>
                  </a:ext>
                </a:extLst>
              </p:cNvPr>
              <p:cNvSpPr txBox="1"/>
              <p:nvPr/>
            </p:nvSpPr>
            <p:spPr>
              <a:xfrm>
                <a:off x="1013610" y="1252978"/>
                <a:ext cx="1096389" cy="5203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1AFFDFF7-90CE-1334-1084-207FF5CBC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0" y="1252978"/>
                <a:ext cx="1096389" cy="520399"/>
              </a:xfrm>
              <a:prstGeom prst="rect">
                <a:avLst/>
              </a:prstGeom>
              <a:blipFill>
                <a:blip r:embed="rId7"/>
                <a:stretch>
                  <a:fillRect l="-4545" t="-4762" r="-1136" b="-1190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FD087FF6-D861-59A0-4AE7-55E41A207935}"/>
                  </a:ext>
                </a:extLst>
              </p:cNvPr>
              <p:cNvSpPr txBox="1"/>
              <p:nvPr/>
            </p:nvSpPr>
            <p:spPr>
              <a:xfrm>
                <a:off x="2617716" y="1275405"/>
                <a:ext cx="820481" cy="52046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FD087FF6-D861-59A0-4AE7-55E41A207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16" y="1275405"/>
                <a:ext cx="820481" cy="520463"/>
              </a:xfrm>
              <a:prstGeom prst="rect">
                <a:avLst/>
              </a:prstGeom>
              <a:blipFill>
                <a:blip r:embed="rId8"/>
                <a:stretch>
                  <a:fillRect l="-1515" t="-4762" r="-3030" b="-1190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CB1B3BF7-55DA-CDD8-56A2-869F8D7F8A70}"/>
              </a:ext>
            </a:extLst>
          </p:cNvPr>
          <p:cNvSpPr/>
          <p:nvPr/>
        </p:nvSpPr>
        <p:spPr>
          <a:xfrm>
            <a:off x="4193319" y="4190182"/>
            <a:ext cx="706056" cy="36270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3C1076-690F-5B07-AA11-01D737F8EADD}"/>
                  </a:ext>
                </a:extLst>
              </p:cNvPr>
              <p:cNvSpPr txBox="1"/>
              <p:nvPr/>
            </p:nvSpPr>
            <p:spPr>
              <a:xfrm>
                <a:off x="3965879" y="4640382"/>
                <a:ext cx="1121254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3C1076-690F-5B07-AA11-01D737F8E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79" y="4640382"/>
                <a:ext cx="11212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E106BD-CB41-EA8F-CFE8-393EC0AB1FA9}"/>
              </a:ext>
            </a:extLst>
          </p:cNvPr>
          <p:cNvSpPr txBox="1"/>
          <p:nvPr/>
        </p:nvSpPr>
        <p:spPr>
          <a:xfrm>
            <a:off x="883423" y="3466744"/>
            <a:ext cx="779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這兩個動量在羅倫茲變換後也會是變換前的線性組合，如同時間空間座標：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2">
                <a:extLst>
                  <a:ext uri="{FF2B5EF4-FFF2-40B4-BE49-F238E27FC236}">
                    <a16:creationId xmlns:a16="http://schemas.microsoft.com/office/drawing/2014/main" id="{E227BEF8-F5D6-0210-753E-346AE14B8A56}"/>
                  </a:ext>
                </a:extLst>
              </p:cNvPr>
              <p:cNvSpPr/>
              <p:nvPr/>
            </p:nvSpPr>
            <p:spPr>
              <a:xfrm>
                <a:off x="933046" y="4050376"/>
                <a:ext cx="206136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1" name="矩形 12">
                <a:extLst>
                  <a:ext uri="{FF2B5EF4-FFF2-40B4-BE49-F238E27FC236}">
                    <a16:creationId xmlns:a16="http://schemas.microsoft.com/office/drawing/2014/main" id="{E227BEF8-F5D6-0210-753E-346AE14B8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46" y="4050376"/>
                <a:ext cx="206136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3">
                <a:extLst>
                  <a:ext uri="{FF2B5EF4-FFF2-40B4-BE49-F238E27FC236}">
                    <a16:creationId xmlns:a16="http://schemas.microsoft.com/office/drawing/2014/main" id="{5BC21D49-1B8C-4575-3E9C-F6C42DAD487A}"/>
                  </a:ext>
                </a:extLst>
              </p:cNvPr>
              <p:cNvSpPr/>
              <p:nvPr/>
            </p:nvSpPr>
            <p:spPr>
              <a:xfrm>
                <a:off x="947854" y="4507504"/>
                <a:ext cx="225055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2" name="矩形 13">
                <a:extLst>
                  <a:ext uri="{FF2B5EF4-FFF2-40B4-BE49-F238E27FC236}">
                    <a16:creationId xmlns:a16="http://schemas.microsoft.com/office/drawing/2014/main" id="{5BC21D49-1B8C-4575-3E9C-F6C42DAD4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4" y="4507504"/>
                <a:ext cx="2250550" cy="567207"/>
              </a:xfrm>
              <a:prstGeom prst="rect">
                <a:avLst/>
              </a:prstGeom>
              <a:blipFill>
                <a:blip r:embed="rId11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B154BFDA-4D56-C8FC-DA65-3475B59AAF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3423" y="3059264"/>
                <a:ext cx="67931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/>
                  <a:t>因為</a:t>
                </a:r>
                <a14:m>
                  <m:oMath xmlns:m="http://schemas.openxmlformats.org/officeDocument/2006/math">
                    <m:r>
                      <a:rPr kumimoji="0" lang="zh-TW" altLang="en-US" sz="1800" i="1" dirty="0" smtClean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對所有慣性觀察者來說，測量結果都相等。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B154BFDA-4D56-C8FC-DA65-3475B59AA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423" y="3059264"/>
                <a:ext cx="6793164" cy="369332"/>
              </a:xfrm>
              <a:prstGeom prst="rect">
                <a:avLst/>
              </a:prstGeom>
              <a:blipFill>
                <a:blip r:embed="rId12"/>
                <a:stretch>
                  <a:fillRect l="-74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895780-42E8-E3FD-26CF-22C43BB7E16F}"/>
                  </a:ext>
                </a:extLst>
              </p:cNvPr>
              <p:cNvSpPr txBox="1"/>
              <p:nvPr/>
            </p:nvSpPr>
            <p:spPr>
              <a:xfrm>
                <a:off x="5944298" y="3034321"/>
                <a:ext cx="1121254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895780-42E8-E3FD-26CF-22C43BB7E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98" y="3034321"/>
                <a:ext cx="11212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CC286E-B4E8-FD7B-363F-6CDF15D13103}"/>
                  </a:ext>
                </a:extLst>
              </p:cNvPr>
              <p:cNvSpPr txBox="1"/>
              <p:nvPr/>
            </p:nvSpPr>
            <p:spPr>
              <a:xfrm>
                <a:off x="3555182" y="2387836"/>
                <a:ext cx="27312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我們會發現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/>
                  <a:t>就是能量。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CC286E-B4E8-FD7B-363F-6CDF15D13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82" y="2387836"/>
                <a:ext cx="2731271" cy="369332"/>
              </a:xfrm>
              <a:prstGeom prst="rect">
                <a:avLst/>
              </a:prstGeom>
              <a:blipFill>
                <a:blip r:embed="rId14"/>
                <a:stretch>
                  <a:fillRect l="-1389" t="-10345" r="-1389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6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4" grpId="0" animBg="1"/>
      <p:bldP spid="25" grpId="0" animBg="1"/>
      <p:bldP spid="2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ChangeArrowheads="1"/>
          </p:cNvSpPr>
          <p:nvPr/>
        </p:nvSpPr>
        <p:spPr bwMode="auto">
          <a:xfrm>
            <a:off x="1112484" y="372862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0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3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5" name="Rectangle 19"/>
              <p:cNvSpPr>
                <a:spLocks noChangeArrowheads="1"/>
              </p:cNvSpPr>
              <p:nvPr/>
            </p:nvSpPr>
            <p:spPr bwMode="auto">
              <a:xfrm>
                <a:off x="941809" y="2194901"/>
                <a:ext cx="2923364" cy="56720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9815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809" y="2194901"/>
                <a:ext cx="2923364" cy="567207"/>
              </a:xfrm>
              <a:prstGeom prst="rect">
                <a:avLst/>
              </a:prstGeom>
              <a:blipFill>
                <a:blip r:embed="rId2"/>
                <a:stretch>
                  <a:fillRect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922924" y="3471784"/>
                <a:ext cx="7932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如果變換前，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sz="18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sz="18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在碰撞中都守恆，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自然保證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變換後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18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在碰撞中也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守恆。</a:t>
                </a:r>
              </a:p>
            </p:txBody>
          </p:sp>
        </mc:Choice>
        <mc:Fallback xmlns="">
          <p:sp>
            <p:nvSpPr>
              <p:cNvPr id="17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924" y="3471784"/>
                <a:ext cx="7932840" cy="369332"/>
              </a:xfrm>
              <a:prstGeom prst="rect">
                <a:avLst/>
              </a:prstGeom>
              <a:blipFill>
                <a:blip r:embed="rId3"/>
                <a:stretch>
                  <a:fillRect l="-63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22924" y="1333162"/>
            <a:ext cx="6603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Tahoma" charset="0"/>
              </a:rPr>
              <a:t>變換後的動量，是變換前“兩個動量”的線性組合。</a:t>
            </a:r>
          </a:p>
        </p:txBody>
      </p:sp>
      <p:sp>
        <p:nvSpPr>
          <p:cNvPr id="20" name="文字方塊 13"/>
          <p:cNvSpPr txBox="1">
            <a:spLocks noChangeArrowheads="1"/>
          </p:cNvSpPr>
          <p:nvPr/>
        </p:nvSpPr>
        <p:spPr bwMode="auto">
          <a:xfrm>
            <a:off x="922924" y="1749496"/>
            <a:ext cx="740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將此結果運用於前述粒子碰撞實驗中，變換前後的粒子總動量滿足：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9">
                <a:extLst>
                  <a:ext uri="{FF2B5EF4-FFF2-40B4-BE49-F238E27FC236}">
                    <a16:creationId xmlns:a16="http://schemas.microsoft.com/office/drawing/2014/main" id="{E39B2589-11FB-FD45-B7C4-88675C8E9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209" y="3979012"/>
                <a:ext cx="2152832" cy="38940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Rectangle 19">
                <a:extLst>
                  <a:ext uri="{FF2B5EF4-FFF2-40B4-BE49-F238E27FC236}">
                    <a16:creationId xmlns:a16="http://schemas.microsoft.com/office/drawing/2014/main" id="{E39B2589-11FB-FD45-B7C4-88675C8E9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209" y="3979012"/>
                <a:ext cx="2152832" cy="389402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E3C74AB2-D8B5-E342-B379-4996559A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161" y="3985465"/>
                <a:ext cx="1268937" cy="42614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E3C74AB2-D8B5-E342-B379-4996559AD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4161" y="3985465"/>
                <a:ext cx="1268937" cy="426142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右箭號 2">
            <a:extLst>
              <a:ext uri="{FF2B5EF4-FFF2-40B4-BE49-F238E27FC236}">
                <a16:creationId xmlns:a16="http://schemas.microsoft.com/office/drawing/2014/main" id="{1C3AD9C1-9D0F-C643-9D08-C41E86994E41}"/>
              </a:ext>
            </a:extLst>
          </p:cNvPr>
          <p:cNvSpPr/>
          <p:nvPr/>
        </p:nvSpPr>
        <p:spPr>
          <a:xfrm>
            <a:off x="3420326" y="3979012"/>
            <a:ext cx="518794" cy="38940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9">
                <a:extLst>
                  <a:ext uri="{FF2B5EF4-FFF2-40B4-BE49-F238E27FC236}">
                    <a16:creationId xmlns:a16="http://schemas.microsoft.com/office/drawing/2014/main" id="{F584C02F-DC19-7FAB-3693-455810C90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215" y="2194901"/>
                <a:ext cx="2923364" cy="56720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Rectangle 19">
                <a:extLst>
                  <a:ext uri="{FF2B5EF4-FFF2-40B4-BE49-F238E27FC236}">
                    <a16:creationId xmlns:a16="http://schemas.microsoft.com/office/drawing/2014/main" id="{F584C02F-DC19-7FAB-3693-455810C90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9215" y="2194901"/>
                <a:ext cx="2923364" cy="56720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0055CC-7593-F809-8BB7-9682E2A94316}"/>
              </a:ext>
            </a:extLst>
          </p:cNvPr>
          <p:cNvSpPr txBox="1"/>
          <p:nvPr/>
        </p:nvSpPr>
        <p:spPr>
          <a:xfrm>
            <a:off x="941809" y="4927623"/>
            <a:ext cx="7260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動量守恆定律對一個觀察者是對的，那對所有觀察者也都是對的。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5C2DFE8B-B76D-B37B-5A9C-B148D96AE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986" y="3998315"/>
                <a:ext cx="1268937" cy="42614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5C2DFE8B-B76D-B37B-5A9C-B148D96AE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7986" y="3998315"/>
                <a:ext cx="1268937" cy="426142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5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 animBg="1"/>
      <p:bldP spid="31" grpId="0" animBg="1"/>
      <p:bldP spid="3" grpId="0" animBg="1"/>
      <p:bldP spid="2" grpId="0" animBg="1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Oval 2"/>
          <p:cNvSpPr>
            <a:spLocks noChangeArrowheads="1"/>
          </p:cNvSpPr>
          <p:nvPr/>
        </p:nvSpPr>
        <p:spPr bwMode="auto">
          <a:xfrm>
            <a:off x="1053563" y="117713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58" name="Oval 3"/>
          <p:cNvSpPr>
            <a:spLocks noChangeArrowheads="1"/>
          </p:cNvSpPr>
          <p:nvPr/>
        </p:nvSpPr>
        <p:spPr bwMode="auto">
          <a:xfrm>
            <a:off x="2818863" y="117713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59" name="Oval 4"/>
          <p:cNvSpPr>
            <a:spLocks noChangeArrowheads="1"/>
          </p:cNvSpPr>
          <p:nvPr/>
        </p:nvSpPr>
        <p:spPr bwMode="auto">
          <a:xfrm>
            <a:off x="1702850" y="315674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0" name="Oval 5"/>
          <p:cNvSpPr>
            <a:spLocks noChangeArrowheads="1"/>
          </p:cNvSpPr>
          <p:nvPr/>
        </p:nvSpPr>
        <p:spPr bwMode="auto">
          <a:xfrm>
            <a:off x="2061625" y="315674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1" name="Line 6"/>
          <p:cNvSpPr>
            <a:spLocks noChangeShapeType="1"/>
          </p:cNvSpPr>
          <p:nvPr/>
        </p:nvSpPr>
        <p:spPr bwMode="auto">
          <a:xfrm>
            <a:off x="1018638" y="103267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62" name="Line 7"/>
          <p:cNvSpPr>
            <a:spLocks noChangeShapeType="1"/>
          </p:cNvSpPr>
          <p:nvPr/>
        </p:nvSpPr>
        <p:spPr bwMode="auto">
          <a:xfrm flipH="1">
            <a:off x="2495013" y="103267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1161513" y="63738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2890300" y="63738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21865" name="Oval 10"/>
          <p:cNvSpPr>
            <a:spLocks noChangeArrowheads="1"/>
          </p:cNvSpPr>
          <p:nvPr/>
        </p:nvSpPr>
        <p:spPr bwMode="auto">
          <a:xfrm>
            <a:off x="4761963" y="124857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6" name="Oval 11"/>
          <p:cNvSpPr>
            <a:spLocks noChangeArrowheads="1"/>
          </p:cNvSpPr>
          <p:nvPr/>
        </p:nvSpPr>
        <p:spPr bwMode="auto">
          <a:xfrm>
            <a:off x="6527263" y="124857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7" name="Oval 12"/>
          <p:cNvSpPr>
            <a:spLocks noChangeArrowheads="1"/>
          </p:cNvSpPr>
          <p:nvPr/>
        </p:nvSpPr>
        <p:spPr bwMode="auto">
          <a:xfrm>
            <a:off x="5411250" y="322818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8" name="Oval 13"/>
          <p:cNvSpPr>
            <a:spLocks noChangeArrowheads="1"/>
          </p:cNvSpPr>
          <p:nvPr/>
        </p:nvSpPr>
        <p:spPr bwMode="auto">
          <a:xfrm>
            <a:off x="5770025" y="322818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9" name="Line 14"/>
          <p:cNvSpPr>
            <a:spLocks noChangeShapeType="1"/>
          </p:cNvSpPr>
          <p:nvPr/>
        </p:nvSpPr>
        <p:spPr bwMode="auto">
          <a:xfrm>
            <a:off x="5482688" y="301387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0" name="Line 15"/>
          <p:cNvSpPr>
            <a:spLocks noChangeShapeType="1"/>
          </p:cNvSpPr>
          <p:nvPr/>
        </p:nvSpPr>
        <p:spPr bwMode="auto">
          <a:xfrm flipH="1">
            <a:off x="5338225" y="1104110"/>
            <a:ext cx="162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1" name="Text Box 16"/>
          <p:cNvSpPr txBox="1">
            <a:spLocks noChangeArrowheads="1"/>
          </p:cNvSpPr>
          <p:nvPr/>
        </p:nvSpPr>
        <p:spPr bwMode="auto">
          <a:xfrm>
            <a:off x="5770025" y="2653510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21872" name="Text Box 17"/>
          <p:cNvSpPr txBox="1">
            <a:spLocks noChangeArrowheads="1"/>
          </p:cNvSpPr>
          <p:nvPr/>
        </p:nvSpPr>
        <p:spPr bwMode="auto">
          <a:xfrm>
            <a:off x="6419313" y="70882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u’   </a:t>
            </a:r>
            <a:endParaRPr kumimoji="0" lang="en-US" altLang="zh-TW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1873" name="Line 18"/>
          <p:cNvSpPr>
            <a:spLocks noChangeShapeType="1"/>
          </p:cNvSpPr>
          <p:nvPr/>
        </p:nvSpPr>
        <p:spPr bwMode="auto">
          <a:xfrm>
            <a:off x="1198025" y="423783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4" name="Line 19"/>
          <p:cNvSpPr>
            <a:spLocks noChangeShapeType="1"/>
          </p:cNvSpPr>
          <p:nvPr/>
        </p:nvSpPr>
        <p:spPr bwMode="auto">
          <a:xfrm>
            <a:off x="1198025" y="5353848"/>
            <a:ext cx="133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5" name="Text Box 20"/>
          <p:cNvSpPr txBox="1">
            <a:spLocks noChangeArrowheads="1"/>
          </p:cNvSpPr>
          <p:nvPr/>
        </p:nvSpPr>
        <p:spPr bwMode="auto">
          <a:xfrm>
            <a:off x="909100" y="5426873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</a:t>
            </a:r>
          </a:p>
        </p:txBody>
      </p:sp>
      <p:sp>
        <p:nvSpPr>
          <p:cNvPr id="121876" name="Line 21"/>
          <p:cNvSpPr>
            <a:spLocks noChangeShapeType="1"/>
          </p:cNvSpPr>
          <p:nvPr/>
        </p:nvSpPr>
        <p:spPr bwMode="auto">
          <a:xfrm>
            <a:off x="4546063" y="423783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7" name="Line 22"/>
          <p:cNvSpPr>
            <a:spLocks noChangeShapeType="1"/>
          </p:cNvSpPr>
          <p:nvPr/>
        </p:nvSpPr>
        <p:spPr bwMode="auto">
          <a:xfrm>
            <a:off x="4546063" y="5353848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8" name="Text Box 23"/>
          <p:cNvSpPr txBox="1">
            <a:spLocks noChangeArrowheads="1"/>
          </p:cNvSpPr>
          <p:nvPr/>
        </p:nvSpPr>
        <p:spPr bwMode="auto">
          <a:xfrm>
            <a:off x="4330163" y="5353848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O’</a:t>
            </a:r>
          </a:p>
        </p:txBody>
      </p:sp>
      <p:sp>
        <p:nvSpPr>
          <p:cNvPr id="121879" name="Line 24"/>
          <p:cNvSpPr>
            <a:spLocks noChangeShapeType="1"/>
          </p:cNvSpPr>
          <p:nvPr/>
        </p:nvSpPr>
        <p:spPr bwMode="auto">
          <a:xfrm>
            <a:off x="4977863" y="477758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80" name="Text Box 25"/>
          <p:cNvSpPr txBox="1">
            <a:spLocks noChangeArrowheads="1"/>
          </p:cNvSpPr>
          <p:nvPr/>
        </p:nvSpPr>
        <p:spPr bwMode="auto">
          <a:xfrm>
            <a:off x="4977863" y="430927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v=u</a:t>
            </a:r>
          </a:p>
        </p:txBody>
      </p:sp>
      <p:sp>
        <p:nvSpPr>
          <p:cNvPr id="121881" name="Text Box 27"/>
          <p:cNvSpPr txBox="1">
            <a:spLocks noChangeArrowheads="1"/>
          </p:cNvSpPr>
          <p:nvPr/>
        </p:nvSpPr>
        <p:spPr bwMode="auto">
          <a:xfrm>
            <a:off x="7390863" y="117713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21882" name="Rectangle 3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83" name="Rectangle 3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cxnSp>
        <p:nvCxnSpPr>
          <p:cNvPr id="121889" name="直線接點 33"/>
          <p:cNvCxnSpPr>
            <a:cxnSpLocks noChangeShapeType="1"/>
          </p:cNvCxnSpPr>
          <p:nvPr/>
        </p:nvCxnSpPr>
        <p:spPr bwMode="auto">
          <a:xfrm rot="5400000">
            <a:off x="1716343" y="3319467"/>
            <a:ext cx="5148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90" name="Text Box 35"/>
          <p:cNvSpPr txBox="1">
            <a:spLocks noChangeArrowheads="1"/>
          </p:cNvSpPr>
          <p:nvPr/>
        </p:nvSpPr>
        <p:spPr bwMode="auto">
          <a:xfrm>
            <a:off x="1028227" y="5817397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新定義使動量守恆定律遵守相對性原則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15BAD0B7-7072-4443-9846-64D8F76AF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8988" y="3672450"/>
                <a:ext cx="2124010" cy="56720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15BAD0B7-7072-4443-9846-64D8F76AF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988" y="3672450"/>
                <a:ext cx="2124010" cy="567207"/>
              </a:xfrm>
              <a:prstGeom prst="rect">
                <a:avLst/>
              </a:prstGeom>
              <a:blipFill>
                <a:blip r:embed="rId2"/>
                <a:stretch>
                  <a:fillRect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90311C76-30F3-3447-8417-E2E652F4A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8987" y="4228336"/>
                <a:ext cx="2160591" cy="56720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90311C76-30F3-3447-8417-E2E652F4A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987" y="4228336"/>
                <a:ext cx="2160591" cy="567207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下箭號 1">
            <a:extLst>
              <a:ext uri="{FF2B5EF4-FFF2-40B4-BE49-F238E27FC236}">
                <a16:creationId xmlns:a16="http://schemas.microsoft.com/office/drawing/2014/main" id="{AB9F6FC2-C624-CC43-B70B-0FE74C2055F3}"/>
              </a:ext>
            </a:extLst>
          </p:cNvPr>
          <p:cNvSpPr/>
          <p:nvPr/>
        </p:nvSpPr>
        <p:spPr>
          <a:xfrm>
            <a:off x="6747131" y="5017234"/>
            <a:ext cx="432340" cy="5929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9BF4CCA2-0594-4440-B1E7-880271D01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2881" y="5666899"/>
                <a:ext cx="1132682" cy="453394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9BF4CCA2-0594-4440-B1E7-880271D01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2881" y="5666899"/>
                <a:ext cx="1132682" cy="453394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AE984900-43B2-8742-BA50-AB6ECD5BA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258" y="3706636"/>
                <a:ext cx="1064972" cy="414344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AE984900-43B2-8742-BA50-AB6ECD5BA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258" y="3706636"/>
                <a:ext cx="1064972" cy="414344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951BE534-7272-264E-95E6-0DCAAF9E7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003" y="4223479"/>
                <a:ext cx="1069908" cy="41665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951BE534-7272-264E-95E6-0DCAAF9E7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003" y="4223479"/>
                <a:ext cx="1069908" cy="416653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843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文字方塊 3"/>
          <p:cNvSpPr txBox="1">
            <a:spLocks noChangeArrowheads="1"/>
          </p:cNvSpPr>
          <p:nvPr/>
        </p:nvSpPr>
        <p:spPr bwMode="auto">
          <a:xfrm>
            <a:off x="1749425" y="798764"/>
            <a:ext cx="648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新的定義下的動量若守恆，在羅倫茲變換後保證一定守恆。</a:t>
            </a:r>
          </a:p>
        </p:txBody>
      </p:sp>
      <p:pic>
        <p:nvPicPr>
          <p:cNvPr id="107522" name="Picture 2" descr="http://www.drfish.com.tw/material/upload/BE7B2263F11C4F8B980BFFD5894701D6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10305"/>
            <a:ext cx="52387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文字方塊 3"/>
          <p:cNvSpPr txBox="1">
            <a:spLocks noChangeArrowheads="1"/>
          </p:cNvSpPr>
          <p:nvPr/>
        </p:nvSpPr>
        <p:spPr bwMode="auto">
          <a:xfrm>
            <a:off x="1749425" y="1550988"/>
            <a:ext cx="320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動量守恆定律通過了檢驗。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99AD0-B6AA-0630-27D6-DC17BF841236}"/>
              </a:ext>
            </a:extLst>
          </p:cNvPr>
          <p:cNvSpPr txBox="1"/>
          <p:nvPr/>
        </p:nvSpPr>
        <p:spPr>
          <a:xfrm>
            <a:off x="1753394" y="1181656"/>
            <a:ext cx="639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而且在任何情況下都對，不只限於前述非彈性碰撞。</a:t>
            </a:r>
          </a:p>
        </p:txBody>
      </p:sp>
    </p:spTree>
    <p:extLst>
      <p:ext uri="{BB962C8B-B14F-4D97-AF65-F5344CB8AC3E}">
        <p14:creationId xmlns:p14="http://schemas.microsoft.com/office/powerpoint/2010/main" val="301596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3732212" y="403225"/>
            <a:ext cx="1260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000" b="1">
                <a:solidFill>
                  <a:srgbClr val="FF0000"/>
                </a:solidFill>
                <a:latin typeface="Arial" pitchFamily="34" charset="0"/>
              </a:rPr>
              <a:t>新的定義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9" name="Text Box 6"/>
              <p:cNvSpPr txBox="1">
                <a:spLocks noChangeArrowheads="1"/>
              </p:cNvSpPr>
              <p:nvPr/>
            </p:nvSpPr>
            <p:spPr bwMode="auto">
              <a:xfrm>
                <a:off x="894550" y="3812786"/>
                <a:ext cx="405923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動量是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4-vector</a:t>
                </a:r>
                <a:r>
                  <a:rPr lang="zh-TW" altLang="en-US" dirty="0">
                    <a:solidFill>
                      <a:srgbClr val="FF0000"/>
                    </a:solidFill>
                    <a:latin typeface="+mn-lt"/>
                  </a:rPr>
                  <a:t> 動量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TW" altLang="en-US" i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  <a:latin typeface="+mn-lt"/>
                  </a:rPr>
                  <a:t>的空間分量！</a:t>
                </a:r>
                <a:endParaRPr lang="en-US" altLang="zh-TW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2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550" y="3812786"/>
                <a:ext cx="4059237" cy="369332"/>
              </a:xfrm>
              <a:prstGeom prst="rect">
                <a:avLst/>
              </a:prstGeom>
              <a:blipFill>
                <a:blip r:embed="rId2"/>
                <a:stretch>
                  <a:fillRect l="-935" t="-6897" b="-24138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65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7" name="Text Box 19"/>
              <p:cNvSpPr txBox="1">
                <a:spLocks noChangeArrowheads="1"/>
              </p:cNvSpPr>
              <p:nvPr/>
            </p:nvSpPr>
            <p:spPr bwMode="auto">
              <a:xfrm>
                <a:off x="894551" y="2261818"/>
                <a:ext cx="82494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ea typeface="Cambria Math"/>
                  </a:rPr>
                  <a:t>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TW" sz="1800" i="1">
                        <a:latin typeface="Cambria Math"/>
                        <a:ea typeface="Cambria Math"/>
                      </a:rPr>
                      <m:t>Δ</m:t>
                    </m:r>
                    <m:r>
                      <a:rPr kumimoji="0" lang="en-US" altLang="zh-TW" sz="1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是時空位移 </a:t>
                </a:r>
                <a:r>
                  <a:rPr kumimoji="0" lang="en-US" altLang="zh-TW" sz="1800" dirty="0">
                    <a:latin typeface="Times New Roman" pitchFamily="18" charset="0"/>
                  </a:rPr>
                  <a:t>4-vector</a:t>
                </a:r>
                <a:r>
                  <a:rPr kumimoji="0" lang="en-US" altLang="zh-TW" sz="1800" dirty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TW" sz="1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kumimoji="0" lang="zh-TW" altLang="en-US" sz="1800" i="1" smtClean="0"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的空間部分，</a:t>
                </a:r>
                <a:r>
                  <a:rPr kumimoji="0" lang="el-GR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TW" sz="1800" i="1">
                        <a:latin typeface="Cambria Math"/>
                        <a:ea typeface="Cambria Math"/>
                      </a:rPr>
                      <m:t>Δ</m:t>
                    </m:r>
                    <m:r>
                      <a:rPr kumimoji="0" lang="en-US" altLang="zh-TW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kumimoji="0"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space part of a </a:t>
                </a:r>
                <a:r>
                  <a:rPr kumimoji="0" lang="en-US" altLang="zh-TW" sz="1800" dirty="0">
                    <a:latin typeface="Times New Roman" pitchFamily="18" charset="0"/>
                  </a:rPr>
                  <a:t>4-vector</a:t>
                </a:r>
                <a:r>
                  <a:rPr kumimoji="0" lang="en-US" altLang="zh-TW" sz="1800" dirty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TW" sz="1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altLang="zh-TW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kumimoji="0" lang="zh-TW" altLang="en-US" sz="1800" i="1"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0" lang="en-US" altLang="zh-TW" sz="18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kumimoji="0" lang="zh-TW" altLang="en-US" sz="18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76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551" y="2261818"/>
                <a:ext cx="8249449" cy="369332"/>
              </a:xfrm>
              <a:prstGeom prst="rect">
                <a:avLst/>
              </a:prstGeom>
              <a:blipFill>
                <a:blip r:embed="rId3"/>
                <a:stretch>
                  <a:fillRect l="-615" t="-6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69" name="文字方塊 15"/>
          <p:cNvSpPr txBox="1">
            <a:spLocks noChangeArrowheads="1"/>
          </p:cNvSpPr>
          <p:nvPr/>
        </p:nvSpPr>
        <p:spPr bwMode="auto">
          <a:xfrm>
            <a:off x="933451" y="5380220"/>
            <a:ext cx="752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這有前例可循：因為位置是向量，時間是純量，故兩者的商，速度是向量。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71" name="文字方塊 18"/>
              <p:cNvSpPr txBox="1">
                <a:spLocks noChangeArrowheads="1"/>
              </p:cNvSpPr>
              <p:nvPr/>
            </p:nvSpPr>
            <p:spPr bwMode="auto">
              <a:xfrm>
                <a:off x="894550" y="2696934"/>
                <a:ext cx="59729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latin typeface="Arial" pitchFamily="34" charset="0"/>
                  </a:rPr>
                  <a:t>暗示我們將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TW" sz="1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altLang="zh-TW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kumimoji="0" lang="zh-TW" altLang="en-US" sz="1800" i="1"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除以</a:t>
                </a:r>
                <a:r>
                  <a:rPr kumimoji="0" lang="el-GR" altLang="zh-TW" sz="1800" dirty="0">
                    <a:latin typeface="Times New Roman" pitchFamily="18" charset="0"/>
                  </a:rPr>
                  <a:t>Δ</a:t>
                </a:r>
                <a:r>
                  <a:rPr kumimoji="0" lang="el-GR" altLang="zh-TW" sz="1800" i="1" dirty="0">
                    <a:latin typeface="Times New Roman" pitchFamily="18" charset="0"/>
                  </a:rPr>
                  <a:t>τ</a:t>
                </a:r>
                <a:r>
                  <a:rPr kumimoji="0" lang="zh-TW" altLang="en-US" sz="1800" dirty="0">
                    <a:latin typeface="Times New Roman" pitchFamily="18" charset="0"/>
                  </a:rPr>
                  <a:t>，</a:t>
                </a:r>
                <a:r>
                  <a:rPr lang="zh-TW" altLang="en-US" sz="1800" dirty="0">
                    <a:latin typeface="Tahoma" charset="0"/>
                  </a:rPr>
                  <a:t>就得到一個新的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4-vector</a:t>
                </a:r>
                <a:r>
                  <a: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1800" dirty="0">
                    <a:latin typeface="Tahoma" charset="0"/>
                  </a:rPr>
                  <a:t>的動量</a:t>
                </a:r>
                <a:r>
                  <a:rPr kumimoji="0" lang="zh-TW" altLang="en-US" sz="1800" dirty="0">
                    <a:latin typeface="Times New Roman" pitchFamily="18" charset="0"/>
                  </a:rPr>
                  <a:t>。</a:t>
                </a:r>
                <a:endParaRPr lang="zh-TW" altLang="en-US" sz="1800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117771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550" y="2696934"/>
                <a:ext cx="5972973" cy="369332"/>
              </a:xfrm>
              <a:prstGeom prst="rect">
                <a:avLst/>
              </a:prstGeom>
              <a:blipFill>
                <a:blip r:embed="rId4"/>
                <a:stretch>
                  <a:fillRect l="-636" t="-3333" r="-4449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74" name="文字方塊 1"/>
          <p:cNvSpPr txBox="1">
            <a:spLocks noChangeArrowheads="1"/>
          </p:cNvSpPr>
          <p:nvPr/>
        </p:nvSpPr>
        <p:spPr bwMode="auto">
          <a:xfrm>
            <a:off x="933451" y="887180"/>
            <a:ext cx="752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時間在分母是問題，時間是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的純量，但並非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4D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的不變量。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33451" y="1262346"/>
                <a:ext cx="2727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以不變量 </a:t>
                </a:r>
                <a14:m>
                  <m:oMath xmlns:m="http://schemas.openxmlformats.org/officeDocument/2006/math">
                    <m:r>
                      <a:rPr kumimoji="0" lang="el-GR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取代時間 </a:t>
                </a:r>
                <a14:m>
                  <m:oMath xmlns:m="http://schemas.openxmlformats.org/officeDocument/2006/math">
                    <m:r>
                      <a:rPr kumimoji="0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kumimoji="0" lang="el-GR" altLang="zh-TW" dirty="0">
                    <a:ea typeface="Cambria Math"/>
                  </a:rPr>
                  <a:t> </a:t>
                </a:r>
                <a:r>
                  <a:rPr kumimoji="0" lang="zh-TW" altLang="en-US" dirty="0">
                    <a:ea typeface="Cambria Math"/>
                  </a:rPr>
                  <a:t>，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1" y="1262346"/>
                <a:ext cx="2727991" cy="369332"/>
              </a:xfrm>
              <a:prstGeom prst="rect">
                <a:avLst/>
              </a:prstGeom>
              <a:blipFill>
                <a:blip r:embed="rId5"/>
                <a:stretch>
                  <a:fillRect l="-1852" t="-6667" r="-926" b="-2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E11DF2A-C09C-2148-9F24-555B03A144F1}"/>
                  </a:ext>
                </a:extLst>
              </p:cNvPr>
              <p:cNvSpPr txBox="1"/>
              <p:nvPr/>
            </p:nvSpPr>
            <p:spPr>
              <a:xfrm>
                <a:off x="1000928" y="1656641"/>
                <a:ext cx="2659446" cy="52591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E11DF2A-C09C-2148-9F24-555B03A1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28" y="1656641"/>
                <a:ext cx="2659446" cy="525913"/>
              </a:xfrm>
              <a:prstGeom prst="rect">
                <a:avLst/>
              </a:prstGeom>
              <a:blipFill>
                <a:blip r:embed="rId12"/>
                <a:stretch>
                  <a:fillRect l="-1429" r="-1429" b="-139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AEC2A2F-24F4-D74B-8144-B64E9D6A505F}"/>
                  </a:ext>
                </a:extLst>
              </p:cNvPr>
              <p:cNvSpPr txBox="1"/>
              <p:nvPr/>
            </p:nvSpPr>
            <p:spPr>
              <a:xfrm>
                <a:off x="1000928" y="3179094"/>
                <a:ext cx="4604850" cy="53181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AEC2A2F-24F4-D74B-8144-B64E9D6A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28" y="3179094"/>
                <a:ext cx="4604850" cy="531812"/>
              </a:xfrm>
              <a:prstGeom prst="rect">
                <a:avLst/>
              </a:prstGeom>
              <a:blipFill>
                <a:blip r:embed="rId13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2C3DAB1-F5EE-814E-9FA5-E971B0F97E78}"/>
                  </a:ext>
                </a:extLst>
              </p:cNvPr>
              <p:cNvSpPr txBox="1"/>
              <p:nvPr/>
            </p:nvSpPr>
            <p:spPr>
              <a:xfrm>
                <a:off x="1000928" y="4252835"/>
                <a:ext cx="3782574" cy="531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2C3DAB1-F5EE-814E-9FA5-E971B0F97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28" y="4252835"/>
                <a:ext cx="3782574" cy="531812"/>
              </a:xfrm>
              <a:prstGeom prst="rect">
                <a:avLst/>
              </a:prstGeom>
              <a:blipFill>
                <a:blip r:embed="rId14"/>
                <a:stretch>
                  <a:fillRect l="-334" t="-2326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266B5D9-F073-E042-BD14-08E21F108B63}"/>
                  </a:ext>
                </a:extLst>
              </p:cNvPr>
              <p:cNvSpPr txBox="1"/>
              <p:nvPr/>
            </p:nvSpPr>
            <p:spPr>
              <a:xfrm>
                <a:off x="1000928" y="5863766"/>
                <a:ext cx="745268" cy="54463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</m:ac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266B5D9-F073-E042-BD14-08E21F108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28" y="5863766"/>
                <a:ext cx="745268" cy="544636"/>
              </a:xfrm>
              <a:prstGeom prst="rect">
                <a:avLst/>
              </a:prstGeom>
              <a:blipFill>
                <a:blip r:embed="rId15"/>
                <a:stretch>
                  <a:fillRect l="-3390" t="-15909" r="-5085" b="-11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733539-920B-8744-83BB-9F9B1FEE4546}"/>
              </a:ext>
            </a:extLst>
          </p:cNvPr>
          <p:cNvSpPr txBox="1"/>
          <p:nvPr/>
        </p:nvSpPr>
        <p:spPr>
          <a:xfrm>
            <a:off x="4230624" y="1256512"/>
            <a:ext cx="443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ime is scalar in 3D but not invariant in 4D.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D8E68-3474-664C-8E1E-945CBAFDD6C5}"/>
                  </a:ext>
                </a:extLst>
              </p:cNvPr>
              <p:cNvSpPr txBox="1"/>
              <p:nvPr/>
            </p:nvSpPr>
            <p:spPr>
              <a:xfrm>
                <a:off x="4230624" y="1625844"/>
                <a:ext cx="4437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Let’s replace </a:t>
                </a:r>
                <a14:m>
                  <m:oMath xmlns:m="http://schemas.openxmlformats.org/officeDocument/2006/math">
                    <m:r>
                      <a:rPr kumimoji="0"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by an invariant </a:t>
                </a:r>
                <a14:m>
                  <m:oMath xmlns:m="http://schemas.openxmlformats.org/officeDocument/2006/math">
                    <m:r>
                      <a:rPr kumimoji="0" lang="el-GR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kumimoji="0" lang="el-GR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in 4D.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D8E68-3474-664C-8E1E-945CBAFD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24" y="1625844"/>
                <a:ext cx="4437888" cy="369332"/>
              </a:xfrm>
              <a:prstGeom prst="rect">
                <a:avLst/>
              </a:prstGeom>
              <a:blipFill>
                <a:blip r:embed="rId16"/>
                <a:stretch>
                  <a:fillRect l="-1143" t="-10345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91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7287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977223" y="1772911"/>
            <a:ext cx="402239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latin typeface="Times New Roman"/>
                <a:cs typeface="Times New Roman"/>
              </a:rPr>
              <a:t>Proper time </a:t>
            </a:r>
            <a:r>
              <a:rPr lang="zh-TW" altLang="en-US" dirty="0">
                <a:latin typeface="Tahoma" charset="0"/>
              </a:rPr>
              <a:t>的變化與時間成正比。</a:t>
            </a:r>
          </a:p>
        </p:txBody>
      </p:sp>
      <p:pic>
        <p:nvPicPr>
          <p:cNvPr id="97291" name="Picture 10" descr="f38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4"/>
          <a:stretch>
            <a:fillRect/>
          </a:stretch>
        </p:blipFill>
        <p:spPr bwMode="auto">
          <a:xfrm>
            <a:off x="6428942" y="1368093"/>
            <a:ext cx="1865408" cy="17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292" name="文字方塊 12"/>
              <p:cNvSpPr txBox="1">
                <a:spLocks noChangeArrowheads="1"/>
              </p:cNvSpPr>
              <p:nvPr/>
            </p:nvSpPr>
            <p:spPr bwMode="auto">
              <a:xfrm>
                <a:off x="1029687" y="4485863"/>
                <a:ext cx="743932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。因此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Proper time</a:t>
                </a:r>
                <a:r>
                  <a:rPr lang="en-US" altLang="zh-TW" sz="1800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是隨著粒子移動的時鐘量到的時間。</a:t>
                </a:r>
              </a:p>
            </p:txBody>
          </p:sp>
        </mc:Choice>
        <mc:Fallback xmlns="">
          <p:sp>
            <p:nvSpPr>
              <p:cNvPr id="97292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687" y="4485863"/>
                <a:ext cx="7439321" cy="369332"/>
              </a:xfrm>
              <a:prstGeom prst="rect">
                <a:avLst/>
              </a:prstGeom>
              <a:blipFill>
                <a:blip r:embed="rId3"/>
                <a:stretch>
                  <a:fillRect t="-10000" r="-3754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977222" y="1368093"/>
            <a:ext cx="52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如果此時空是一個粒子的時空位置變化的測量：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EB8B911-5337-AC4F-A5AD-E834B7C210A0}"/>
                  </a:ext>
                </a:extLst>
              </p:cNvPr>
              <p:cNvSpPr txBox="1"/>
              <p:nvPr/>
            </p:nvSpPr>
            <p:spPr>
              <a:xfrm>
                <a:off x="1029687" y="2351592"/>
                <a:ext cx="3942874" cy="62799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EB8B911-5337-AC4F-A5AD-E834B7C2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7" y="2351592"/>
                <a:ext cx="3942874" cy="627992"/>
              </a:xfrm>
              <a:prstGeom prst="rect">
                <a:avLst/>
              </a:prstGeo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/>
              <p:nvPr/>
            </p:nvSpPr>
            <p:spPr>
              <a:xfrm>
                <a:off x="1067068" y="3145103"/>
                <a:ext cx="2447017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68" y="3145103"/>
                <a:ext cx="2447017" cy="818366"/>
              </a:xfrm>
              <a:prstGeom prst="rect">
                <a:avLst/>
              </a:prstGeom>
              <a:blipFill>
                <a:blip r:embed="rId5"/>
                <a:stretch>
                  <a:fillRect l="-2073" r="-155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C163-E11B-2BA4-B70D-1B1FEC03054C}"/>
                  </a:ext>
                </a:extLst>
              </p:cNvPr>
              <p:cNvSpPr txBox="1"/>
              <p:nvPr/>
            </p:nvSpPr>
            <p:spPr>
              <a:xfrm>
                <a:off x="977222" y="4085176"/>
                <a:ext cx="6131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設想</a:t>
                </a:r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一個時鐘隨著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粒子移動，在它看來，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zh-TW" altLang="en-US" dirty="0">
                        <a:latin typeface="Times New Roman" pitchFamily="18" charset="0"/>
                        <a:cs typeface="Times New Roman" pitchFamily="18" charset="0"/>
                      </a:rPr>
                      <m:t>粒子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C163-E11B-2BA4-B70D-1B1FEC030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22" y="4085176"/>
                <a:ext cx="6131919" cy="369332"/>
              </a:xfrm>
              <a:prstGeom prst="rect">
                <a:avLst/>
              </a:prstGeom>
              <a:blipFill>
                <a:blip r:embed="rId6"/>
                <a:stretch>
                  <a:fillRect l="-826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28BE7C74-FF5E-C826-F794-6DDC6FF8B36B}"/>
                  </a:ext>
                </a:extLst>
              </p:cNvPr>
              <p:cNvSpPr txBox="1"/>
              <p:nvPr/>
            </p:nvSpPr>
            <p:spPr>
              <a:xfrm>
                <a:off x="1100935" y="759213"/>
                <a:ext cx="1096389" cy="5203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28BE7C74-FF5E-C826-F794-6DDC6FF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35" y="759213"/>
                <a:ext cx="1096389" cy="520399"/>
              </a:xfrm>
              <a:prstGeom prst="rect">
                <a:avLst/>
              </a:prstGeom>
              <a:blipFill>
                <a:blip r:embed="rId7"/>
                <a:stretch>
                  <a:fillRect l="-4598" t="-7317" r="-2299" b="-1463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2">
            <a:extLst>
              <a:ext uri="{FF2B5EF4-FFF2-40B4-BE49-F238E27FC236}">
                <a16:creationId xmlns:a16="http://schemas.microsoft.com/office/drawing/2014/main" id="{D06D781A-132D-41BE-7805-02F8BB2A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124" y="6030751"/>
            <a:ext cx="241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接近牛頓的定義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2">
                <a:extLst>
                  <a:ext uri="{FF2B5EF4-FFF2-40B4-BE49-F238E27FC236}">
                    <a16:creationId xmlns:a16="http://schemas.microsoft.com/office/drawing/2014/main" id="{B6E92B5C-FA6D-5990-5FD9-96EA85A5897A}"/>
                  </a:ext>
                </a:extLst>
              </p:cNvPr>
              <p:cNvSpPr txBox="1"/>
              <p:nvPr/>
            </p:nvSpPr>
            <p:spPr>
              <a:xfrm>
                <a:off x="1029687" y="5179984"/>
                <a:ext cx="2886752" cy="52597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2">
                <a:extLst>
                  <a:ext uri="{FF2B5EF4-FFF2-40B4-BE49-F238E27FC236}">
                    <a16:creationId xmlns:a16="http://schemas.microsoft.com/office/drawing/2014/main" id="{B6E92B5C-FA6D-5990-5FD9-96EA85A58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7" y="5179984"/>
                <a:ext cx="2886752" cy="525978"/>
              </a:xfrm>
              <a:prstGeom prst="rect">
                <a:avLst/>
              </a:prstGeom>
              <a:blipFill>
                <a:blip r:embed="rId8"/>
                <a:stretch>
                  <a:fillRect l="-1754" t="-4762" b="-1428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7AF4B51-8933-8DBB-DD77-680ECFAEBF73}"/>
                  </a:ext>
                </a:extLst>
              </p:cNvPr>
              <p:cNvSpPr txBox="1"/>
              <p:nvPr/>
            </p:nvSpPr>
            <p:spPr>
              <a:xfrm>
                <a:off x="4527652" y="5080436"/>
                <a:ext cx="2510880" cy="8189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7AF4B51-8933-8DBB-DD77-680ECFAEB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52" y="5080436"/>
                <a:ext cx="2510880" cy="818942"/>
              </a:xfrm>
              <a:prstGeom prst="rect">
                <a:avLst/>
              </a:prstGeom>
              <a:blipFill>
                <a:blip r:embed="rId9"/>
                <a:stretch>
                  <a:fillRect l="-2010" b="-30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4">
                <a:extLst>
                  <a:ext uri="{FF2B5EF4-FFF2-40B4-BE49-F238E27FC236}">
                    <a16:creationId xmlns:a16="http://schemas.microsoft.com/office/drawing/2014/main" id="{3AF854BD-B8D2-934A-35BF-FE617796AEE7}"/>
                  </a:ext>
                </a:extLst>
              </p:cNvPr>
              <p:cNvSpPr txBox="1"/>
              <p:nvPr/>
            </p:nvSpPr>
            <p:spPr>
              <a:xfrm>
                <a:off x="1100935" y="6093141"/>
                <a:ext cx="1732013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≪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4">
                <a:extLst>
                  <a:ext uri="{FF2B5EF4-FFF2-40B4-BE49-F238E27FC236}">
                    <a16:creationId xmlns:a16="http://schemas.microsoft.com/office/drawing/2014/main" id="{3AF854BD-B8D2-934A-35BF-FE617796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35" y="6093141"/>
                <a:ext cx="1732013" cy="276999"/>
              </a:xfrm>
              <a:prstGeom prst="rect">
                <a:avLst/>
              </a:prstGeom>
              <a:blipFill>
                <a:blip r:embed="rId10"/>
                <a:stretch>
                  <a:fillRect l="-1449" t="-9091" b="-2727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>
            <a:extLst>
              <a:ext uri="{FF2B5EF4-FFF2-40B4-BE49-F238E27FC236}">
                <a16:creationId xmlns:a16="http://schemas.microsoft.com/office/drawing/2014/main" id="{5D6E2154-6597-FE22-14A1-90DEF326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140" y="799299"/>
            <a:ext cx="1260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000" b="1">
                <a:solidFill>
                  <a:srgbClr val="FF0000"/>
                </a:solidFill>
                <a:latin typeface="Arial" pitchFamily="34" charset="0"/>
              </a:rPr>
              <a:t>新的定義</a:t>
            </a:r>
          </a:p>
        </p:txBody>
      </p:sp>
    </p:spTree>
    <p:extLst>
      <p:ext uri="{BB962C8B-B14F-4D97-AF65-F5344CB8AC3E}">
        <p14:creationId xmlns:p14="http://schemas.microsoft.com/office/powerpoint/2010/main" val="34646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/>
      <p:bldP spid="16" grpId="0" animBg="1"/>
      <p:bldP spid="17" grpId="0" animBg="1"/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 bwMode="auto">
              <a:xfrm>
                <a:off x="935728" y="2966089"/>
                <a:ext cx="7021326" cy="1145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𝑚𝑐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728" y="2966089"/>
                <a:ext cx="7021326" cy="1145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905" name="Rectangle 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3907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3909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H="1">
            <a:off x="7636989" y="2606521"/>
            <a:ext cx="179388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912" name="Text Box 11"/>
          <p:cNvSpPr txBox="1">
            <a:spLocks noChangeArrowheads="1"/>
          </p:cNvSpPr>
          <p:nvPr/>
        </p:nvSpPr>
        <p:spPr bwMode="auto">
          <a:xfrm>
            <a:off x="935728" y="4440083"/>
            <a:ext cx="437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因此，新的守恒律其實是能量守恆定律</a:t>
            </a:r>
          </a:p>
        </p:txBody>
      </p:sp>
      <p:sp>
        <p:nvSpPr>
          <p:cNvPr id="123913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391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3916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17" name="Text Box 20"/>
              <p:cNvSpPr txBox="1">
                <a:spLocks noChangeArrowheads="1"/>
              </p:cNvSpPr>
              <p:nvPr/>
            </p:nvSpPr>
            <p:spPr bwMode="auto">
              <a:xfrm>
                <a:off x="905184" y="1990337"/>
                <a:ext cx="602456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0" lang="en-US" altLang="zh-TW" sz="1800" i="1" dirty="0" smtClean="0">
                        <a:latin typeface="Cambria Math"/>
                      </a:rPr>
                      <m:t>𝑝</m:t>
                    </m:r>
                    <m:r>
                      <a:rPr kumimoji="0" lang="en-US" altLang="zh-TW" sz="1800" i="1" baseline="30000" dirty="0">
                        <a:latin typeface="Cambria Math"/>
                      </a:rPr>
                      <m:t>0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是什麼？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由速度極小的情況去找牛頓力學中的對應。</a:t>
                </a:r>
              </a:p>
            </p:txBody>
          </p:sp>
        </mc:Choice>
        <mc:Fallback xmlns="">
          <p:sp>
            <p:nvSpPr>
              <p:cNvPr id="12391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184" y="1990337"/>
                <a:ext cx="6024563" cy="369888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918" name="文字方塊 18"/>
              <p:cNvSpPr txBox="1">
                <a:spLocks noChangeArrowheads="1"/>
              </p:cNvSpPr>
              <p:nvPr/>
            </p:nvSpPr>
            <p:spPr bwMode="auto">
              <a:xfrm>
                <a:off x="934934" y="760258"/>
                <a:ext cx="44801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latin typeface="Arial" pitchFamily="34" charset="0"/>
                  </a:rPr>
                  <a:t>守恆律多了一個：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𝑝</m:t>
                    </m:r>
                    <m:r>
                      <a:rPr lang="en-US" altLang="zh-TW" sz="1800" i="1" baseline="30000" dirty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1800" baseline="30000" dirty="0">
                    <a:latin typeface="Times New Roman" pitchFamily="18" charset="0"/>
                  </a:rPr>
                  <a:t> </a:t>
                </a:r>
                <a:r>
                  <a:rPr lang="zh-TW" altLang="en-US" sz="1800" dirty="0">
                    <a:latin typeface="Times New Roman" pitchFamily="18" charset="0"/>
                  </a:rPr>
                  <a:t>守恆定律</a:t>
                </a:r>
                <a:r>
                  <a:rPr kumimoji="0" lang="zh-TW" altLang="en-US" sz="1800" dirty="0">
                    <a:latin typeface="Arial" pitchFamily="34" charset="0"/>
                  </a:rPr>
                  <a:t>：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23918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934" y="760258"/>
                <a:ext cx="4480181" cy="369332"/>
              </a:xfrm>
              <a:prstGeom prst="rect">
                <a:avLst/>
              </a:prstGeom>
              <a:blipFill>
                <a:blip r:embed="rId4"/>
                <a:stretch>
                  <a:fillRect l="-1130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7623886" y="2277114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動能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6965138" y="2570008"/>
            <a:ext cx="0" cy="828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6309416" y="2246158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靜止能量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2364194" y="4972910"/>
                <a:ext cx="2592376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4194" y="4972910"/>
                <a:ext cx="2592376" cy="992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935728" y="4972910"/>
                <a:ext cx="964809" cy="6109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728" y="4972910"/>
                <a:ext cx="964809" cy="610936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972935" y="1273999"/>
                <a:ext cx="2071687" cy="618311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𝑐𝑑𝑡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zh-TW" alt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𝑚𝑐</m:t>
                      </m:r>
                      <m:r>
                        <a:rPr lang="zh-TW" alt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935" y="1273999"/>
                <a:ext cx="2071687" cy="618311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05184" y="2477592"/>
                <a:ext cx="1073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當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≪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4" y="2477592"/>
                <a:ext cx="1073051" cy="369332"/>
              </a:xfrm>
              <a:prstGeom prst="rect">
                <a:avLst/>
              </a:prstGeom>
              <a:blipFill>
                <a:blip r:embed="rId8"/>
                <a:stretch>
                  <a:fillRect l="-4706" t="-6452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393" grpId="0" animBg="1"/>
      <p:bldP spid="123912" grpId="0"/>
      <p:bldP spid="17" grpId="0"/>
      <p:bldP spid="18" grpId="0" animBg="1"/>
      <p:bldP spid="19" grpId="0"/>
      <p:bldP spid="21" grpId="0" animBg="1"/>
      <p:bldP spid="23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4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7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22576" name="Text Box 16"/>
          <p:cNvSpPr txBox="1">
            <a:spLocks noChangeArrowheads="1"/>
          </p:cNvSpPr>
          <p:nvPr/>
        </p:nvSpPr>
        <p:spPr bwMode="auto">
          <a:xfrm>
            <a:off x="1127386" y="2005013"/>
            <a:ext cx="77041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Tahoma" charset="0"/>
              </a:rPr>
              <a:t>動量守恆與能量守恆便整合成一個定律</a:t>
            </a:r>
            <a:r>
              <a:rPr lang="zh-TW" altLang="en-US" dirty="0">
                <a:solidFill>
                  <a:srgbClr val="FF0000"/>
                </a:solidFill>
                <a:latin typeface="Tahoma" charset="0"/>
              </a:rPr>
              <a:t>：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conservation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5961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63" name="笑臉 20"/>
          <p:cNvSpPr>
            <a:spLocks noChangeArrowheads="1"/>
          </p:cNvSpPr>
          <p:nvPr/>
        </p:nvSpPr>
        <p:spPr bwMode="auto">
          <a:xfrm>
            <a:off x="3450870" y="3500437"/>
            <a:ext cx="438150" cy="43815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64" name="向右箭號 21"/>
          <p:cNvSpPr>
            <a:spLocks noChangeArrowheads="1"/>
          </p:cNvSpPr>
          <p:nvPr/>
        </p:nvSpPr>
        <p:spPr bwMode="auto">
          <a:xfrm>
            <a:off x="4035070" y="3572168"/>
            <a:ext cx="1387475" cy="219075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" name="文字方塊 1"/>
          <p:cNvSpPr txBox="1"/>
          <p:nvPr/>
        </p:nvSpPr>
        <p:spPr>
          <a:xfrm>
            <a:off x="1239482" y="4472281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基本粒子的速度：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231795" y="4326838"/>
                <a:ext cx="1030987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95" y="4326838"/>
                <a:ext cx="1030987" cy="646331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024DBD3-B2CC-BA45-A99B-B4A1ECA7A4D9}"/>
                  </a:ext>
                </a:extLst>
              </p:cNvPr>
              <p:cNvSpPr txBox="1"/>
              <p:nvPr/>
            </p:nvSpPr>
            <p:spPr>
              <a:xfrm>
                <a:off x="1146022" y="1238144"/>
                <a:ext cx="3861826" cy="531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024DBD3-B2CC-BA45-A99B-B4A1ECA7A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22" y="1238144"/>
                <a:ext cx="3861826" cy="531812"/>
              </a:xfrm>
              <a:prstGeom prst="rect">
                <a:avLst/>
              </a:prstGeom>
              <a:blipFill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F7ECC2A6-C11B-AC2B-C4F3-EF511F8C7769}"/>
                  </a:ext>
                </a:extLst>
              </p:cNvPr>
              <p:cNvSpPr txBox="1"/>
              <p:nvPr/>
            </p:nvSpPr>
            <p:spPr>
              <a:xfrm>
                <a:off x="5191126" y="1330918"/>
                <a:ext cx="115794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F7ECC2A6-C11B-AC2B-C4F3-EF511F8C7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26" y="1330918"/>
                <a:ext cx="1157945" cy="276999"/>
              </a:xfrm>
              <a:prstGeom prst="rect">
                <a:avLst/>
              </a:prstGeom>
              <a:blipFill>
                <a:blip r:embed="rId10"/>
                <a:stretch>
                  <a:fillRect l="-4301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485ABDFE-6C51-E528-907B-323753F71F49}"/>
                  </a:ext>
                </a:extLst>
              </p:cNvPr>
              <p:cNvSpPr txBox="1"/>
              <p:nvPr/>
            </p:nvSpPr>
            <p:spPr bwMode="auto">
              <a:xfrm>
                <a:off x="6532349" y="1282901"/>
                <a:ext cx="1241237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485ABDFE-6C51-E528-907B-323753F71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2349" y="1282901"/>
                <a:ext cx="1241237" cy="369332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文字方塊 3"/>
          <p:cNvSpPr txBox="1">
            <a:spLocks noChangeArrowheads="1"/>
          </p:cNvSpPr>
          <p:nvPr/>
        </p:nvSpPr>
        <p:spPr bwMode="auto">
          <a:xfrm>
            <a:off x="2376488" y="1196975"/>
            <a:ext cx="442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所有還沒檢驗過的都要拿來確認一下！</a:t>
            </a:r>
          </a:p>
        </p:txBody>
      </p:sp>
      <p:pic>
        <p:nvPicPr>
          <p:cNvPr id="107522" name="Picture 2" descr="http://www.drfish.com.tw/material/upload/BE7B2263F11C4F8B980BFFD5894701D6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2387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文字方塊 3"/>
          <p:cNvSpPr txBox="1">
            <a:spLocks noChangeArrowheads="1"/>
          </p:cNvSpPr>
          <p:nvPr/>
        </p:nvSpPr>
        <p:spPr bwMode="auto">
          <a:xfrm>
            <a:off x="2663825" y="5661025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檢驗的標準為何？</a:t>
            </a:r>
          </a:p>
        </p:txBody>
      </p:sp>
    </p:spTree>
    <p:extLst>
      <p:ext uri="{BB962C8B-B14F-4D97-AF65-F5344CB8AC3E}">
        <p14:creationId xmlns:p14="http://schemas.microsoft.com/office/powerpoint/2010/main" val="2666097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19250" y="2060575"/>
            <a:ext cx="51133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+mn-lt"/>
              </a:rPr>
              <a:t>靜止的物體因為其質量，能量亦不為零</a:t>
            </a:r>
            <a:endParaRPr lang="en-US" altLang="zh-TW" dirty="0">
              <a:latin typeface="+mn-lt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619250" y="2565400"/>
            <a:ext cx="50768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+mn-lt"/>
              </a:rPr>
              <a:t>這個公式暗示了能量與質量可以彼此互相轉換。</a:t>
            </a:r>
            <a:endParaRPr lang="en-US" altLang="zh-TW" dirty="0">
              <a:latin typeface="+mn-lt"/>
            </a:endParaRPr>
          </a:p>
        </p:txBody>
      </p:sp>
      <p:sp>
        <p:nvSpPr>
          <p:cNvPr id="134148" name="Text Box 7"/>
          <p:cNvSpPr txBox="1">
            <a:spLocks noChangeArrowheads="1"/>
          </p:cNvSpPr>
          <p:nvPr/>
        </p:nvSpPr>
        <p:spPr bwMode="auto">
          <a:xfrm>
            <a:off x="1042988" y="5842000"/>
            <a:ext cx="7939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質量是能量的一種形式，能量守恆蘊含質量可以轉換為其他形式的能量，</a:t>
            </a:r>
          </a:p>
        </p:txBody>
      </p:sp>
      <p:sp>
        <p:nvSpPr>
          <p:cNvPr id="134150" name="向右箭號 7"/>
          <p:cNvSpPr>
            <a:spLocks noChangeArrowheads="1"/>
          </p:cNvSpPr>
          <p:nvPr/>
        </p:nvSpPr>
        <p:spPr bwMode="auto">
          <a:xfrm>
            <a:off x="3635375" y="873125"/>
            <a:ext cx="757238" cy="395288"/>
          </a:xfrm>
          <a:prstGeom prst="rightArrow">
            <a:avLst>
              <a:gd name="adj1" fmla="val 50000"/>
              <a:gd name="adj2" fmla="val 50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52" name="Line 16"/>
          <p:cNvSpPr>
            <a:spLocks noChangeShapeType="1"/>
          </p:cNvSpPr>
          <p:nvPr/>
        </p:nvSpPr>
        <p:spPr bwMode="auto">
          <a:xfrm flipH="1">
            <a:off x="11334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3" name="Line 17"/>
          <p:cNvSpPr>
            <a:spLocks noChangeShapeType="1"/>
          </p:cNvSpPr>
          <p:nvPr/>
        </p:nvSpPr>
        <p:spPr bwMode="auto">
          <a:xfrm>
            <a:off x="11334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4" name="Line 18"/>
          <p:cNvSpPr>
            <a:spLocks noChangeShapeType="1"/>
          </p:cNvSpPr>
          <p:nvPr/>
        </p:nvSpPr>
        <p:spPr bwMode="auto">
          <a:xfrm flipV="1">
            <a:off x="14382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5" name="Rectangle 19"/>
          <p:cNvSpPr>
            <a:spLocks noChangeArrowheads="1"/>
          </p:cNvSpPr>
          <p:nvPr/>
        </p:nvSpPr>
        <p:spPr bwMode="auto">
          <a:xfrm>
            <a:off x="1133475" y="4387850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56" name="Line 20"/>
          <p:cNvSpPr>
            <a:spLocks noChangeShapeType="1"/>
          </p:cNvSpPr>
          <p:nvPr/>
        </p:nvSpPr>
        <p:spPr bwMode="auto">
          <a:xfrm flipH="1">
            <a:off x="50958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7" name="Line 21"/>
          <p:cNvSpPr>
            <a:spLocks noChangeShapeType="1"/>
          </p:cNvSpPr>
          <p:nvPr/>
        </p:nvSpPr>
        <p:spPr bwMode="auto">
          <a:xfrm>
            <a:off x="50958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8" name="Line 22"/>
          <p:cNvSpPr>
            <a:spLocks noChangeShapeType="1"/>
          </p:cNvSpPr>
          <p:nvPr/>
        </p:nvSpPr>
        <p:spPr bwMode="auto">
          <a:xfrm flipV="1">
            <a:off x="54006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9" name="Rectangle 23"/>
          <p:cNvSpPr>
            <a:spLocks noChangeArrowheads="1"/>
          </p:cNvSpPr>
          <p:nvPr/>
        </p:nvSpPr>
        <p:spPr bwMode="auto">
          <a:xfrm>
            <a:off x="5095875" y="4845050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60" name="Text Box 24"/>
          <p:cNvSpPr txBox="1">
            <a:spLocks noChangeArrowheads="1"/>
          </p:cNvSpPr>
          <p:nvPr/>
        </p:nvSpPr>
        <p:spPr bwMode="auto">
          <a:xfrm>
            <a:off x="15144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4161" name="Line 26"/>
          <p:cNvSpPr>
            <a:spLocks noChangeShapeType="1"/>
          </p:cNvSpPr>
          <p:nvPr/>
        </p:nvSpPr>
        <p:spPr bwMode="auto">
          <a:xfrm flipH="1">
            <a:off x="61626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2" name="Line 27"/>
          <p:cNvSpPr>
            <a:spLocks noChangeShapeType="1"/>
          </p:cNvSpPr>
          <p:nvPr/>
        </p:nvSpPr>
        <p:spPr bwMode="auto">
          <a:xfrm>
            <a:off x="61626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3" name="Line 28"/>
          <p:cNvSpPr>
            <a:spLocks noChangeShapeType="1"/>
          </p:cNvSpPr>
          <p:nvPr/>
        </p:nvSpPr>
        <p:spPr bwMode="auto">
          <a:xfrm flipV="1">
            <a:off x="64674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4" name="Rectangle 29"/>
          <p:cNvSpPr>
            <a:spLocks noChangeArrowheads="1"/>
          </p:cNvSpPr>
          <p:nvPr/>
        </p:nvSpPr>
        <p:spPr bwMode="auto">
          <a:xfrm>
            <a:off x="6162675" y="4387850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65" name="Text Box 30"/>
          <p:cNvSpPr txBox="1">
            <a:spLocks noChangeArrowheads="1"/>
          </p:cNvSpPr>
          <p:nvPr/>
        </p:nvSpPr>
        <p:spPr bwMode="auto">
          <a:xfrm>
            <a:off x="64674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4166" name="Line 31"/>
          <p:cNvSpPr>
            <a:spLocks noChangeShapeType="1"/>
          </p:cNvSpPr>
          <p:nvPr/>
        </p:nvSpPr>
        <p:spPr bwMode="auto">
          <a:xfrm flipH="1">
            <a:off x="22002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7" name="Line 32"/>
          <p:cNvSpPr>
            <a:spLocks noChangeShapeType="1"/>
          </p:cNvSpPr>
          <p:nvPr/>
        </p:nvSpPr>
        <p:spPr bwMode="auto">
          <a:xfrm>
            <a:off x="22002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8" name="Line 33"/>
          <p:cNvSpPr>
            <a:spLocks noChangeShapeType="1"/>
          </p:cNvSpPr>
          <p:nvPr/>
        </p:nvSpPr>
        <p:spPr bwMode="auto">
          <a:xfrm flipV="1">
            <a:off x="25050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9" name="Rectangle 34"/>
          <p:cNvSpPr>
            <a:spLocks noChangeArrowheads="1"/>
          </p:cNvSpPr>
          <p:nvPr/>
        </p:nvSpPr>
        <p:spPr bwMode="auto">
          <a:xfrm>
            <a:off x="2200275" y="484505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70" name="Text Box 35"/>
          <p:cNvSpPr txBox="1">
            <a:spLocks noChangeArrowheads="1"/>
          </p:cNvSpPr>
          <p:nvPr/>
        </p:nvSpPr>
        <p:spPr bwMode="auto">
          <a:xfrm>
            <a:off x="25050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4171" name="AutoShape 36"/>
          <p:cNvSpPr>
            <a:spLocks noChangeArrowheads="1"/>
          </p:cNvSpPr>
          <p:nvPr/>
        </p:nvSpPr>
        <p:spPr bwMode="auto">
          <a:xfrm>
            <a:off x="1285875" y="3778250"/>
            <a:ext cx="1143000" cy="3048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72" name="Text Box 24"/>
          <p:cNvSpPr txBox="1">
            <a:spLocks noChangeArrowheads="1"/>
          </p:cNvSpPr>
          <p:nvPr/>
        </p:nvSpPr>
        <p:spPr bwMode="auto">
          <a:xfrm>
            <a:off x="5435600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4173" name="文字方塊 31"/>
          <p:cNvSpPr txBox="1">
            <a:spLocks noChangeArrowheads="1"/>
          </p:cNvSpPr>
          <p:nvPr/>
        </p:nvSpPr>
        <p:spPr bwMode="auto">
          <a:xfrm>
            <a:off x="1079500" y="5373688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質量的減少可能變為動能的增加！</a:t>
            </a:r>
          </a:p>
        </p:txBody>
      </p:sp>
      <p:sp>
        <p:nvSpPr>
          <p:cNvPr id="2" name="矩形 1"/>
          <p:cNvSpPr/>
          <p:nvPr/>
        </p:nvSpPr>
        <p:spPr>
          <a:xfrm>
            <a:off x="1042988" y="6334370"/>
            <a:ext cx="7939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dirty="0">
                <a:solidFill>
                  <a:srgbClr val="FF0000"/>
                </a:solidFill>
                <a:latin typeface="Arial" pitchFamily="34" charset="0"/>
              </a:rPr>
              <a:t>其他形式的能量亦可轉換為質量，質量不再守恆。</a:t>
            </a:r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is not conserved.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106EC5-348F-5647-94A5-DC56B2B69F4C}"/>
                  </a:ext>
                </a:extLst>
              </p:cNvPr>
              <p:cNvSpPr txBox="1"/>
              <p:nvPr/>
            </p:nvSpPr>
            <p:spPr bwMode="auto">
              <a:xfrm>
                <a:off x="1662305" y="730524"/>
                <a:ext cx="1739707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106EC5-348F-5647-94A5-DC56B2B6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305" y="730524"/>
                <a:ext cx="1739707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611071-B038-084F-952C-C5420635AB97}"/>
                  </a:ext>
                </a:extLst>
              </p:cNvPr>
              <p:cNvSpPr txBox="1"/>
              <p:nvPr/>
            </p:nvSpPr>
            <p:spPr>
              <a:xfrm>
                <a:off x="4843757" y="932269"/>
                <a:ext cx="93474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611071-B038-084F-952C-C5420635A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57" y="932269"/>
                <a:ext cx="934743" cy="276999"/>
              </a:xfrm>
              <a:prstGeom prst="rect">
                <a:avLst/>
              </a:prstGeom>
              <a:blipFill>
                <a:blip r:embed="rId3"/>
                <a:stretch>
                  <a:fillRect l="-4000" r="-1333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D1376B2-AF22-1E4A-A730-EA054FF64BA2}"/>
                  </a:ext>
                </a:extLst>
              </p:cNvPr>
              <p:cNvSpPr txBox="1"/>
              <p:nvPr/>
            </p:nvSpPr>
            <p:spPr>
              <a:xfrm>
                <a:off x="3486243" y="3358783"/>
                <a:ext cx="13793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D1376B2-AF22-1E4A-A730-EA054FF64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43" y="3358783"/>
                <a:ext cx="1379352" cy="276999"/>
              </a:xfrm>
              <a:prstGeom prst="rect">
                <a:avLst/>
              </a:prstGeom>
              <a:blipFill>
                <a:blip r:embed="rId4"/>
                <a:stretch>
                  <a:fillRect l="-2752" t="-4545" r="-1835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11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Oval 2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0" name="Oval 3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1" name="Line 6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2" name="Line 7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4" name="Text Box 9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5" name="Text Box 26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35176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7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1" name="Text Box 37"/>
          <p:cNvSpPr txBox="1">
            <a:spLocks noChangeArrowheads="1"/>
          </p:cNvSpPr>
          <p:nvPr/>
        </p:nvSpPr>
        <p:spPr bwMode="auto">
          <a:xfrm>
            <a:off x="3650303" y="4329113"/>
            <a:ext cx="484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質量不守恆，入射粒子的動能轉換成質量。</a:t>
            </a:r>
          </a:p>
        </p:txBody>
      </p:sp>
      <p:sp>
        <p:nvSpPr>
          <p:cNvPr id="135182" name="Line 16"/>
          <p:cNvSpPr>
            <a:spLocks noChangeShapeType="1"/>
          </p:cNvSpPr>
          <p:nvPr/>
        </p:nvSpPr>
        <p:spPr bwMode="auto">
          <a:xfrm flipH="1">
            <a:off x="49291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3" name="Line 17"/>
          <p:cNvSpPr>
            <a:spLocks noChangeShapeType="1"/>
          </p:cNvSpPr>
          <p:nvPr/>
        </p:nvSpPr>
        <p:spPr bwMode="auto">
          <a:xfrm>
            <a:off x="49291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4" name="Line 18"/>
          <p:cNvSpPr>
            <a:spLocks noChangeShapeType="1"/>
          </p:cNvSpPr>
          <p:nvPr/>
        </p:nvSpPr>
        <p:spPr bwMode="auto">
          <a:xfrm flipV="1">
            <a:off x="5233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4929188" y="5792788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6" name="Line 20"/>
          <p:cNvSpPr>
            <a:spLocks noChangeShapeType="1"/>
          </p:cNvSpPr>
          <p:nvPr/>
        </p:nvSpPr>
        <p:spPr bwMode="auto">
          <a:xfrm flipH="1">
            <a:off x="13636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7" name="Line 21"/>
          <p:cNvSpPr>
            <a:spLocks noChangeShapeType="1"/>
          </p:cNvSpPr>
          <p:nvPr/>
        </p:nvSpPr>
        <p:spPr bwMode="auto">
          <a:xfrm>
            <a:off x="13636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8" name="Line 22"/>
          <p:cNvSpPr>
            <a:spLocks noChangeShapeType="1"/>
          </p:cNvSpPr>
          <p:nvPr/>
        </p:nvSpPr>
        <p:spPr bwMode="auto">
          <a:xfrm flipV="1">
            <a:off x="1668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1363663" y="6321425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0" name="Text Box 24"/>
          <p:cNvSpPr txBox="1">
            <a:spLocks noChangeArrowheads="1"/>
          </p:cNvSpPr>
          <p:nvPr/>
        </p:nvSpPr>
        <p:spPr bwMode="auto">
          <a:xfrm>
            <a:off x="53101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191" name="Line 26"/>
          <p:cNvSpPr>
            <a:spLocks noChangeShapeType="1"/>
          </p:cNvSpPr>
          <p:nvPr/>
        </p:nvSpPr>
        <p:spPr bwMode="auto">
          <a:xfrm flipH="1">
            <a:off x="2430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2" name="Line 27"/>
          <p:cNvSpPr>
            <a:spLocks noChangeShapeType="1"/>
          </p:cNvSpPr>
          <p:nvPr/>
        </p:nvSpPr>
        <p:spPr bwMode="auto">
          <a:xfrm>
            <a:off x="24304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3" name="Line 28"/>
          <p:cNvSpPr>
            <a:spLocks noChangeShapeType="1"/>
          </p:cNvSpPr>
          <p:nvPr/>
        </p:nvSpPr>
        <p:spPr bwMode="auto">
          <a:xfrm flipV="1">
            <a:off x="27352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4" name="Rectangle 29"/>
          <p:cNvSpPr>
            <a:spLocks noChangeArrowheads="1"/>
          </p:cNvSpPr>
          <p:nvPr/>
        </p:nvSpPr>
        <p:spPr bwMode="auto">
          <a:xfrm>
            <a:off x="2430463" y="5864225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5" name="Text Box 30"/>
          <p:cNvSpPr txBox="1">
            <a:spLocks noChangeArrowheads="1"/>
          </p:cNvSpPr>
          <p:nvPr/>
        </p:nvSpPr>
        <p:spPr bwMode="auto">
          <a:xfrm>
            <a:off x="2735263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196" name="Line 31"/>
          <p:cNvSpPr>
            <a:spLocks noChangeShapeType="1"/>
          </p:cNvSpPr>
          <p:nvPr/>
        </p:nvSpPr>
        <p:spPr bwMode="auto">
          <a:xfrm flipH="1">
            <a:off x="5995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7" name="Line 32"/>
          <p:cNvSpPr>
            <a:spLocks noChangeShapeType="1"/>
          </p:cNvSpPr>
          <p:nvPr/>
        </p:nvSpPr>
        <p:spPr bwMode="auto">
          <a:xfrm>
            <a:off x="59959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8" name="Line 33"/>
          <p:cNvSpPr>
            <a:spLocks noChangeShapeType="1"/>
          </p:cNvSpPr>
          <p:nvPr/>
        </p:nvSpPr>
        <p:spPr bwMode="auto">
          <a:xfrm flipV="1">
            <a:off x="63007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9" name="Rectangle 34"/>
          <p:cNvSpPr>
            <a:spLocks noChangeArrowheads="1"/>
          </p:cNvSpPr>
          <p:nvPr/>
        </p:nvSpPr>
        <p:spPr bwMode="auto">
          <a:xfrm>
            <a:off x="5995988" y="6249988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0" name="Text Box 35"/>
          <p:cNvSpPr txBox="1">
            <a:spLocks noChangeArrowheads="1"/>
          </p:cNvSpPr>
          <p:nvPr/>
        </p:nvSpPr>
        <p:spPr bwMode="auto">
          <a:xfrm>
            <a:off x="63007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201" name="AutoShape 36"/>
          <p:cNvSpPr>
            <a:spLocks noChangeArrowheads="1"/>
          </p:cNvSpPr>
          <p:nvPr/>
        </p:nvSpPr>
        <p:spPr bwMode="auto">
          <a:xfrm flipH="1">
            <a:off x="1331913" y="5373688"/>
            <a:ext cx="1304925" cy="330200"/>
          </a:xfrm>
          <a:prstGeom prst="curvedDownArrow">
            <a:avLst>
              <a:gd name="adj1" fmla="val 75068"/>
              <a:gd name="adj2" fmla="val 15015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2" name="Text Box 24"/>
          <p:cNvSpPr txBox="1">
            <a:spLocks noChangeArrowheads="1"/>
          </p:cNvSpPr>
          <p:nvPr/>
        </p:nvSpPr>
        <p:spPr bwMode="auto">
          <a:xfrm>
            <a:off x="1704975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203" name="Oval 4"/>
          <p:cNvSpPr>
            <a:spLocks noChangeArrowheads="1"/>
          </p:cNvSpPr>
          <p:nvPr/>
        </p:nvSpPr>
        <p:spPr bwMode="auto">
          <a:xfrm>
            <a:off x="1841500" y="3135313"/>
            <a:ext cx="631825" cy="63341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/>
              <p:nvPr/>
            </p:nvSpPr>
            <p:spPr bwMode="auto">
              <a:xfrm>
                <a:off x="4172340" y="902494"/>
                <a:ext cx="2204258" cy="95731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40" y="902494"/>
                <a:ext cx="2204258" cy="957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/>
              <p:nvPr/>
            </p:nvSpPr>
            <p:spPr bwMode="auto">
              <a:xfrm>
                <a:off x="4177475" y="3142878"/>
                <a:ext cx="1958100" cy="610936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475" y="3142878"/>
                <a:ext cx="195810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/>
              <p:nvPr/>
            </p:nvSpPr>
            <p:spPr bwMode="auto">
              <a:xfrm>
                <a:off x="1058650" y="4101281"/>
                <a:ext cx="2423869" cy="95731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650" y="4101281"/>
                <a:ext cx="2423869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BB0729D-A8D8-C6DD-6795-749E1B6B22D6}"/>
              </a:ext>
            </a:extLst>
          </p:cNvPr>
          <p:cNvSpPr txBox="1"/>
          <p:nvPr/>
        </p:nvSpPr>
        <p:spPr>
          <a:xfrm>
            <a:off x="2401532" y="340607"/>
            <a:ext cx="38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完全非彈性碰撞的質量就不守恆！</a:t>
            </a:r>
          </a:p>
        </p:txBody>
      </p:sp>
    </p:spTree>
    <p:extLst>
      <p:ext uri="{BB962C8B-B14F-4D97-AF65-F5344CB8AC3E}">
        <p14:creationId xmlns:p14="http://schemas.microsoft.com/office/powerpoint/2010/main" val="1576106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61" name="Rectangle 19"/>
          <p:cNvSpPr>
            <a:spLocks noChangeArrowheads="1"/>
          </p:cNvSpPr>
          <p:nvPr/>
        </p:nvSpPr>
        <p:spPr bwMode="auto">
          <a:xfrm>
            <a:off x="3040953" y="636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8" name="文字方塊 19"/>
          <p:cNvSpPr txBox="1">
            <a:spLocks noChangeArrowheads="1"/>
          </p:cNvSpPr>
          <p:nvPr/>
        </p:nvSpPr>
        <p:spPr bwMode="auto">
          <a:xfrm>
            <a:off x="1152246" y="2721078"/>
            <a:ext cx="500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動量與能量的羅倫茲變換就如時空一樣！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152246" y="4977496"/>
                <a:ext cx="2217210" cy="5672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46" y="4977496"/>
                <a:ext cx="2217210" cy="567207"/>
              </a:xfrm>
              <a:prstGeom prst="rect">
                <a:avLst/>
              </a:prstGeom>
              <a:blipFill>
                <a:blip r:embed="rId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024DBD3-B2CC-BA45-A99B-B4A1ECA7A4D9}"/>
                  </a:ext>
                </a:extLst>
              </p:cNvPr>
              <p:cNvSpPr txBox="1"/>
              <p:nvPr/>
            </p:nvSpPr>
            <p:spPr>
              <a:xfrm>
                <a:off x="1146022" y="462907"/>
                <a:ext cx="5518177" cy="53181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024DBD3-B2CC-BA45-A99B-B4A1ECA7A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22" y="462907"/>
                <a:ext cx="5518177" cy="531812"/>
              </a:xfrm>
              <a:prstGeom prst="rect">
                <a:avLst/>
              </a:prstGeom>
              <a:blipFill>
                <a:blip r:embed="rId3"/>
                <a:stretch>
                  <a:fillRect t="-4651" b="-116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19">
            <a:extLst>
              <a:ext uri="{FF2B5EF4-FFF2-40B4-BE49-F238E27FC236}">
                <a16:creationId xmlns:a16="http://schemas.microsoft.com/office/drawing/2014/main" id="{78C96697-50B1-04DD-2FAE-2949E705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22" y="1113821"/>
            <a:ext cx="500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動量與能量形成如時空一樣的一組</a:t>
            </a:r>
            <a:r>
              <a:rPr kumimoji="0"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4-vector</a:t>
            </a:r>
            <a:r>
              <a:rPr kumimoji="0" lang="zh-TW" altLang="en-US" sz="1800" dirty="0">
                <a:latin typeface="Arial" pitchFamily="34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F3447B71-2885-1F3F-6ED3-C70BA14A5D63}"/>
                  </a:ext>
                </a:extLst>
              </p:cNvPr>
              <p:cNvSpPr/>
              <p:nvPr/>
            </p:nvSpPr>
            <p:spPr>
              <a:xfrm>
                <a:off x="1123858" y="5653252"/>
                <a:ext cx="204312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F3447B71-2885-1F3F-6ED3-C70BA14A5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58" y="5653252"/>
                <a:ext cx="2043123" cy="36933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5" descr="http://upload.wikimedia.org/wikibooks/en/3/32/Relstandard.gif">
            <a:extLst>
              <a:ext uri="{FF2B5EF4-FFF2-40B4-BE49-F238E27FC236}">
                <a16:creationId xmlns:a16="http://schemas.microsoft.com/office/drawing/2014/main" id="{02462227-A639-CEA5-0524-F4D31C254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r="2359" b="25065"/>
          <a:stretch/>
        </p:blipFill>
        <p:spPr bwMode="auto">
          <a:xfrm>
            <a:off x="4858810" y="3164018"/>
            <a:ext cx="3805559" cy="18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6">
                <a:extLst>
                  <a:ext uri="{FF2B5EF4-FFF2-40B4-BE49-F238E27FC236}">
                    <a16:creationId xmlns:a16="http://schemas.microsoft.com/office/drawing/2014/main" id="{06955D78-8E32-4629-82EB-3C5944AA9C01}"/>
                  </a:ext>
                </a:extLst>
              </p:cNvPr>
              <p:cNvSpPr/>
              <p:nvPr/>
            </p:nvSpPr>
            <p:spPr>
              <a:xfrm>
                <a:off x="1123858" y="6145919"/>
                <a:ext cx="1275349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矩形 16">
                <a:extLst>
                  <a:ext uri="{FF2B5EF4-FFF2-40B4-BE49-F238E27FC236}">
                    <a16:creationId xmlns:a16="http://schemas.microsoft.com/office/drawing/2014/main" id="{06955D78-8E32-4629-82EB-3C5944AA9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58" y="6145919"/>
                <a:ext cx="1275349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>
            <a:extLst>
              <a:ext uri="{FF2B5EF4-FFF2-40B4-BE49-F238E27FC236}">
                <a16:creationId xmlns:a16="http://schemas.microsoft.com/office/drawing/2014/main" id="{6A5E5E9D-3828-5131-E268-455AC00556DA}"/>
              </a:ext>
            </a:extLst>
          </p:cNvPr>
          <p:cNvSpPr/>
          <p:nvPr/>
        </p:nvSpPr>
        <p:spPr>
          <a:xfrm>
            <a:off x="2190880" y="4356845"/>
            <a:ext cx="416654" cy="54453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6BCCA464-4C06-ACB0-C141-0B01D6DA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352" y="5712632"/>
            <a:ext cx="3522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動量與能量的分別也只是表面的。</a:t>
            </a:r>
            <a:endParaRPr kumimoji="0" lang="en-US" altLang="zh-TW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BD4451A2-4D6D-D893-2B3E-0A048155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351" y="5248302"/>
            <a:ext cx="4536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如同時間與空間的分別只是表面的，</a:t>
            </a:r>
            <a:endParaRPr kumimoji="0" lang="en-US" altLang="zh-TW" sz="1800" dirty="0">
              <a:solidFill>
                <a:srgbClr val="FF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4">
                <a:extLst>
                  <a:ext uri="{FF2B5EF4-FFF2-40B4-BE49-F238E27FC236}">
                    <a16:creationId xmlns:a16="http://schemas.microsoft.com/office/drawing/2014/main" id="{0CB240D8-A4A5-1D36-47A8-D50E66B0B75F}"/>
                  </a:ext>
                </a:extLst>
              </p:cNvPr>
              <p:cNvSpPr/>
              <p:nvPr/>
            </p:nvSpPr>
            <p:spPr>
              <a:xfrm>
                <a:off x="5735326" y="1115774"/>
                <a:ext cx="30480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14" name="矩形 14">
                <a:extLst>
                  <a:ext uri="{FF2B5EF4-FFF2-40B4-BE49-F238E27FC236}">
                    <a16:creationId xmlns:a16="http://schemas.microsoft.com/office/drawing/2014/main" id="{0CB240D8-A4A5-1D36-47A8-D50E66B0B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26" y="1115774"/>
                <a:ext cx="3048065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2">
                <a:extLst>
                  <a:ext uri="{FF2B5EF4-FFF2-40B4-BE49-F238E27FC236}">
                    <a16:creationId xmlns:a16="http://schemas.microsoft.com/office/drawing/2014/main" id="{BF4BD883-B79E-FEEF-CC03-30B27CE3348E}"/>
                  </a:ext>
                </a:extLst>
              </p:cNvPr>
              <p:cNvSpPr/>
              <p:nvPr/>
            </p:nvSpPr>
            <p:spPr>
              <a:xfrm>
                <a:off x="1152246" y="3130344"/>
                <a:ext cx="206136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5" name="矩形 12">
                <a:extLst>
                  <a:ext uri="{FF2B5EF4-FFF2-40B4-BE49-F238E27FC236}">
                    <a16:creationId xmlns:a16="http://schemas.microsoft.com/office/drawing/2014/main" id="{BF4BD883-B79E-FEEF-CC03-30B27CE33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46" y="3130344"/>
                <a:ext cx="206136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3">
                <a:extLst>
                  <a:ext uri="{FF2B5EF4-FFF2-40B4-BE49-F238E27FC236}">
                    <a16:creationId xmlns:a16="http://schemas.microsoft.com/office/drawing/2014/main" id="{10843881-8095-53A3-EBA7-AA7A8ED0DFA2}"/>
                  </a:ext>
                </a:extLst>
              </p:cNvPr>
              <p:cNvSpPr/>
              <p:nvPr/>
            </p:nvSpPr>
            <p:spPr>
              <a:xfrm>
                <a:off x="1167054" y="3587472"/>
                <a:ext cx="225055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6" name="矩形 13">
                <a:extLst>
                  <a:ext uri="{FF2B5EF4-FFF2-40B4-BE49-F238E27FC236}">
                    <a16:creationId xmlns:a16="http://schemas.microsoft.com/office/drawing/2014/main" id="{10843881-8095-53A3-EBA7-AA7A8ED0D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54" y="3587472"/>
                <a:ext cx="2250550" cy="567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15">
            <a:extLst>
              <a:ext uri="{FF2B5EF4-FFF2-40B4-BE49-F238E27FC236}">
                <a16:creationId xmlns:a16="http://schemas.microsoft.com/office/drawing/2014/main" id="{568D0CE5-8AC7-45B3-7F38-DDEA7868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22" y="1529131"/>
            <a:ext cx="752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這有前例可循：位移是向量，時間差是純量。兩者的商：速度就是向量。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E1E6B391-13FB-23BF-D7AA-950B9459A7DB}"/>
                  </a:ext>
                </a:extLst>
              </p:cNvPr>
              <p:cNvSpPr txBox="1"/>
              <p:nvPr/>
            </p:nvSpPr>
            <p:spPr>
              <a:xfrm>
                <a:off x="1201934" y="1930875"/>
                <a:ext cx="745268" cy="54463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</m:ac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2">
                <a:extLst>
                  <a:ext uri="{FF2B5EF4-FFF2-40B4-BE49-F238E27FC236}">
                    <a16:creationId xmlns:a16="http://schemas.microsoft.com/office/drawing/2014/main" id="{E1E6B391-13FB-23BF-D7AA-950B9459A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34" y="1930875"/>
                <a:ext cx="745268" cy="544636"/>
              </a:xfrm>
              <a:prstGeom prst="rect">
                <a:avLst/>
              </a:prstGeom>
              <a:blipFill>
                <a:blip r:embed="rId10"/>
                <a:stretch>
                  <a:fillRect l="-3333" t="-18605" r="-3333" b="-1395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6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7" grpId="1" animBg="1"/>
      <p:bldP spid="7" grpId="1" animBg="1"/>
      <p:bldP spid="11" grpId="1" animBg="1"/>
      <p:bldP spid="12" grpId="0" animBg="1"/>
      <p:bldP spid="2" grpId="0"/>
      <p:bldP spid="3" grpId="0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fruit_exp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131888"/>
            <a:ext cx="32067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Text Box 3"/>
          <p:cNvSpPr txBox="1">
            <a:spLocks noChangeArrowheads="1"/>
          </p:cNvSpPr>
          <p:nvPr/>
        </p:nvSpPr>
        <p:spPr bwMode="auto">
          <a:xfrm>
            <a:off x="1914525" y="4953000"/>
            <a:ext cx="479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kumimoji="0" lang="zh-TW" altLang="en-US" sz="1800" b="1">
                <a:solidFill>
                  <a:srgbClr val="FF0000"/>
                </a:solidFill>
                <a:latin typeface="Times New Roman" pitchFamily="18" charset="0"/>
              </a:rPr>
              <a:t>能量可以轉換為質量，產生新的粒子！</a:t>
            </a:r>
            <a:endParaRPr kumimoji="0" lang="en-US" altLang="zh-TW" sz="1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6195" name="文字方塊 4"/>
          <p:cNvSpPr txBox="1">
            <a:spLocks noChangeArrowheads="1"/>
          </p:cNvSpPr>
          <p:nvPr/>
        </p:nvSpPr>
        <p:spPr bwMode="auto">
          <a:xfrm>
            <a:off x="1947863" y="5424488"/>
            <a:ext cx="430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Colliders are New Particle factories.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196" name="Picture 6" descr="http://www.pimpyourfinances.com/wp-content/uploads/2008/12/car_factory_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631950"/>
            <a:ext cx="22463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fld id="{E5060F60-3C84-495D-B6FF-DFFB62B0D9FD}" type="slidenum">
              <a:rPr kumimoji="0" lang="zh-TW" altLang="en-US" sz="1400"/>
              <a:pPr/>
              <a:t>33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66A08E8-CFA7-734D-8FEC-FEEE549D3C06}"/>
                  </a:ext>
                </a:extLst>
              </p:cNvPr>
              <p:cNvSpPr txBox="1"/>
              <p:nvPr/>
            </p:nvSpPr>
            <p:spPr>
              <a:xfrm>
                <a:off x="4061584" y="4492873"/>
                <a:ext cx="93474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66A08E8-CFA7-734D-8FEC-FEEE549D3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84" y="4492873"/>
                <a:ext cx="934743" cy="276999"/>
              </a:xfrm>
              <a:prstGeom prst="rect">
                <a:avLst/>
              </a:prstGeom>
              <a:blipFill>
                <a:blip r:embed="rId4"/>
                <a:stretch>
                  <a:fillRect l="-4054" t="-4348" r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817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6" y="1970088"/>
            <a:ext cx="30099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3" t="22554" b="50310"/>
          <a:stretch>
            <a:fillRect/>
          </a:stretch>
        </p:blipFill>
        <p:spPr bwMode="auto">
          <a:xfrm>
            <a:off x="4379118" y="3135313"/>
            <a:ext cx="46212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0294" r="75983" b="11182"/>
          <a:stretch>
            <a:fillRect/>
          </a:stretch>
        </p:blipFill>
        <p:spPr bwMode="auto">
          <a:xfrm>
            <a:off x="4400549" y="4035425"/>
            <a:ext cx="2976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71048" r="65500" b="12253"/>
          <a:stretch>
            <a:fillRect/>
          </a:stretch>
        </p:blipFill>
        <p:spPr bwMode="auto">
          <a:xfrm>
            <a:off x="5584031" y="5122863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22691" r="77507" b="65482"/>
          <a:stretch>
            <a:fillRect/>
          </a:stretch>
        </p:blipFill>
        <p:spPr bwMode="auto">
          <a:xfrm>
            <a:off x="5466556" y="4006850"/>
            <a:ext cx="754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5" t="72092" r="20747" b="13297"/>
          <a:stretch>
            <a:fillRect/>
          </a:stretch>
        </p:blipFill>
        <p:spPr bwMode="auto">
          <a:xfrm>
            <a:off x="6671468" y="5094288"/>
            <a:ext cx="56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7" t="23735" r="1752" b="65134"/>
          <a:stretch>
            <a:fillRect/>
          </a:stretch>
        </p:blipFill>
        <p:spPr bwMode="auto">
          <a:xfrm>
            <a:off x="6817518" y="4035425"/>
            <a:ext cx="638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032854" y="1168553"/>
            <a:ext cx="486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4 momenta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是在實驗中對基本粒子的標準測量！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6980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81" name="文字方塊 11"/>
              <p:cNvSpPr txBox="1">
                <a:spLocks noChangeArrowheads="1"/>
              </p:cNvSpPr>
              <p:nvPr/>
            </p:nvSpPr>
            <p:spPr bwMode="auto">
              <a:xfrm>
                <a:off x="997173" y="302416"/>
                <a:ext cx="54038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en-US" altLang="zh-TW" sz="1800" dirty="0">
                    <a:latin typeface="Times New Roman" pitchFamily="18" charset="0"/>
                  </a:rPr>
                  <a:t>4 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的長度</a:t>
                </a:r>
                <a14:m>
                  <m:oMath xmlns:m="http://schemas.openxmlformats.org/officeDocument/2006/math">
                    <m:r>
                      <a:rPr kumimoji="0" lang="en-US" altLang="zh-TW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kumimoji="0" lang="en-US" altLang="zh-TW" sz="18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是甚麼呢？</a:t>
                </a:r>
              </a:p>
            </p:txBody>
          </p:sp>
        </mc:Choice>
        <mc:Fallback xmlns="">
          <p:sp>
            <p:nvSpPr>
              <p:cNvPr id="126981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173" y="302416"/>
                <a:ext cx="5403850" cy="369332"/>
              </a:xfrm>
              <a:prstGeom prst="rect">
                <a:avLst/>
              </a:prstGeom>
              <a:blipFill>
                <a:blip r:embed="rId2"/>
                <a:stretch>
                  <a:fillRect l="-937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83" name="文字方塊 13"/>
          <p:cNvSpPr txBox="1">
            <a:spLocks noChangeArrowheads="1"/>
          </p:cNvSpPr>
          <p:nvPr/>
        </p:nvSpPr>
        <p:spPr bwMode="auto">
          <a:xfrm>
            <a:off x="997793" y="5400365"/>
            <a:ext cx="6316663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質量是一個粒子四維動量的長度，是一個羅倫茲不變量。</a:t>
            </a:r>
          </a:p>
        </p:txBody>
      </p:sp>
      <p:sp>
        <p:nvSpPr>
          <p:cNvPr id="126984" name="文字方塊 14"/>
          <p:cNvSpPr txBox="1">
            <a:spLocks noChangeArrowheads="1"/>
          </p:cNvSpPr>
          <p:nvPr/>
        </p:nvSpPr>
        <p:spPr bwMode="auto">
          <a:xfrm>
            <a:off x="962869" y="5770253"/>
            <a:ext cx="438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因此質量是粒子的最重要的特徵！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/>
              <p:nvPr/>
            </p:nvSpPr>
            <p:spPr>
              <a:xfrm>
                <a:off x="1050182" y="4473804"/>
                <a:ext cx="3151568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82" y="4473804"/>
                <a:ext cx="3151568" cy="555858"/>
              </a:xfrm>
              <a:prstGeom prst="rect">
                <a:avLst/>
              </a:prstGeom>
              <a:blipFill>
                <a:blip r:embed="rId3"/>
                <a:stretch>
                  <a:fillRect l="-1205" r="-402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B563E3F-C4C0-1844-8AF5-29CE777A6682}"/>
                  </a:ext>
                </a:extLst>
              </p:cNvPr>
              <p:cNvSpPr txBox="1"/>
              <p:nvPr/>
            </p:nvSpPr>
            <p:spPr>
              <a:xfrm>
                <a:off x="4922094" y="4600266"/>
                <a:ext cx="112941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B563E3F-C4C0-1844-8AF5-29CE777A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94" y="4600266"/>
                <a:ext cx="1129412" cy="276999"/>
              </a:xfrm>
              <a:prstGeom prst="rect">
                <a:avLst/>
              </a:prstGeom>
              <a:blipFill>
                <a:blip r:embed="rId4"/>
                <a:stretch>
                  <a:fillRect l="-4444" t="-9091" r="-1111" b="-2727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25C3C47-A951-1D4B-BBD5-F10EF69A15F0}"/>
                  </a:ext>
                </a:extLst>
              </p:cNvPr>
              <p:cNvSpPr txBox="1"/>
              <p:nvPr/>
            </p:nvSpPr>
            <p:spPr>
              <a:xfrm>
                <a:off x="997793" y="793485"/>
                <a:ext cx="3861826" cy="531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25C3C47-A951-1D4B-BBD5-F10EF69A1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93" y="793485"/>
                <a:ext cx="3861826" cy="531812"/>
              </a:xfrm>
              <a:prstGeom prst="rect">
                <a:avLst/>
              </a:prstGeom>
              <a:blipFill>
                <a:blip r:embed="rId5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/>
              <p:nvPr/>
            </p:nvSpPr>
            <p:spPr>
              <a:xfrm>
                <a:off x="962869" y="1529653"/>
                <a:ext cx="7393884" cy="97033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𝑐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𝑐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69" y="1529653"/>
                <a:ext cx="7393884" cy="970330"/>
              </a:xfrm>
              <a:prstGeom prst="rect">
                <a:avLst/>
              </a:prstGeom>
              <a:blipFill>
                <a:blip r:embed="rId6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6FC5782-BEA7-C94A-A5F0-CE6EF95A0A5F}"/>
                  </a:ext>
                </a:extLst>
              </p:cNvPr>
              <p:cNvSpPr txBox="1"/>
              <p:nvPr/>
            </p:nvSpPr>
            <p:spPr>
              <a:xfrm>
                <a:off x="997173" y="3214688"/>
                <a:ext cx="3478068" cy="64979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𝑐𝑑𝑡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6FC5782-BEA7-C94A-A5F0-CE6EF95A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73" y="3214688"/>
                <a:ext cx="3478068" cy="649793"/>
              </a:xfrm>
              <a:prstGeom prst="rect">
                <a:avLst/>
              </a:prstGeom>
              <a:blipFill>
                <a:blip r:embed="rId7"/>
                <a:stretch>
                  <a:fillRect l="-1455" r="-36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D9547DA-D06A-4044-BDB0-91150BEDAFA2}"/>
                  </a:ext>
                </a:extLst>
              </p:cNvPr>
              <p:cNvSpPr txBox="1"/>
              <p:nvPr/>
            </p:nvSpPr>
            <p:spPr>
              <a:xfrm>
                <a:off x="4922094" y="3389747"/>
                <a:ext cx="216379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D9547DA-D06A-4044-BDB0-91150BEDA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94" y="3389747"/>
                <a:ext cx="2163797" cy="276999"/>
              </a:xfrm>
              <a:prstGeom prst="rect">
                <a:avLst/>
              </a:prstGeom>
              <a:blipFill>
                <a:blip r:embed="rId8"/>
                <a:stretch>
                  <a:fillRect l="-1170" t="-4348" r="-585" b="-869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B00181D-6B24-BB47-B1C2-B3220CB31DE6}"/>
              </a:ext>
            </a:extLst>
          </p:cNvPr>
          <p:cNvSpPr txBox="1"/>
          <p:nvPr/>
        </p:nvSpPr>
        <p:spPr>
          <a:xfrm>
            <a:off x="997173" y="6140140"/>
            <a:ext cx="665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Mass is the invaraint of 4-momentum as 4-vector.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/>
      <p:bldP spid="126984" grpId="0"/>
      <p:bldP spid="13" grpId="0" animBg="1"/>
      <p:bldP spid="14" grpId="0" animBg="1"/>
      <p:bldP spid="17" grpId="0" animBg="1"/>
      <p:bldP spid="18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文字方塊 12"/>
          <p:cNvSpPr txBox="1">
            <a:spLocks noChangeArrowheads="1"/>
          </p:cNvSpPr>
          <p:nvPr/>
        </p:nvSpPr>
        <p:spPr bwMode="auto">
          <a:xfrm>
            <a:off x="1476375" y="1952625"/>
            <a:ext cx="658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每一個基本粒子的 </a:t>
            </a:r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4 momentum</a:t>
            </a:r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都必須滿足以下的 </a:t>
            </a:r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on-shell</a:t>
            </a:r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條件</a:t>
            </a:r>
          </a:p>
        </p:txBody>
      </p:sp>
      <p:sp>
        <p:nvSpPr>
          <p:cNvPr id="128003" name="文字方塊 3"/>
          <p:cNvSpPr txBox="1">
            <a:spLocks noChangeArrowheads="1"/>
          </p:cNvSpPr>
          <p:nvPr/>
        </p:nvSpPr>
        <p:spPr bwMode="auto">
          <a:xfrm>
            <a:off x="1476375" y="3291304"/>
            <a:ext cx="525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能量與</a:t>
            </a:r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維動量大小並非獨立的變數。</a:t>
            </a:r>
          </a:p>
        </p:txBody>
      </p:sp>
      <p:sp>
        <p:nvSpPr>
          <p:cNvPr id="128004" name="文字方塊 4"/>
          <p:cNvSpPr txBox="1">
            <a:spLocks noChangeArrowheads="1"/>
          </p:cNvSpPr>
          <p:nvPr/>
        </p:nvSpPr>
        <p:spPr bwMode="auto">
          <a:xfrm>
            <a:off x="1476375" y="3759616"/>
            <a:ext cx="7423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動量越大，能量就越大。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The larger the 3-momentum, the larger the energy.</a:t>
            </a:r>
            <a:endParaRPr kumimoji="0"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6156072-30E1-7244-B58A-9924A6CD3999}"/>
                  </a:ext>
                </a:extLst>
              </p:cNvPr>
              <p:cNvSpPr txBox="1"/>
              <p:nvPr/>
            </p:nvSpPr>
            <p:spPr>
              <a:xfrm>
                <a:off x="1476375" y="2528979"/>
                <a:ext cx="2351606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6156072-30E1-7244-B58A-9924A6CD3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2528979"/>
                <a:ext cx="2351606" cy="555858"/>
              </a:xfrm>
              <a:prstGeom prst="rect">
                <a:avLst/>
              </a:prstGeom>
              <a:blipFill>
                <a:blip r:embed="rId2"/>
                <a:stretch>
                  <a:fillRect l="-2151" r="-538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0">
                <a:extLst>
                  <a:ext uri="{FF2B5EF4-FFF2-40B4-BE49-F238E27FC236}">
                    <a16:creationId xmlns:a16="http://schemas.microsoft.com/office/drawing/2014/main" id="{C570DA02-E4EE-5E46-5A88-262A809B57ED}"/>
                  </a:ext>
                </a:extLst>
              </p:cNvPr>
              <p:cNvSpPr/>
              <p:nvPr/>
            </p:nvSpPr>
            <p:spPr>
              <a:xfrm>
                <a:off x="4416997" y="2605429"/>
                <a:ext cx="2185919" cy="4280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0">
                <a:extLst>
                  <a:ext uri="{FF2B5EF4-FFF2-40B4-BE49-F238E27FC236}">
                    <a16:creationId xmlns:a16="http://schemas.microsoft.com/office/drawing/2014/main" id="{C570DA02-E4EE-5E46-5A88-262A809B5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97" y="2605429"/>
                <a:ext cx="2185919" cy="428002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文字方塊 2"/>
          <p:cNvSpPr txBox="1">
            <a:spLocks noChangeArrowheads="1"/>
          </p:cNvSpPr>
          <p:nvPr/>
        </p:nvSpPr>
        <p:spPr bwMode="auto">
          <a:xfrm>
            <a:off x="1432315" y="1371031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為方便起見，在計算過程中，取一個單位系統使</a:t>
            </a:r>
          </a:p>
        </p:txBody>
      </p:sp>
      <p:sp>
        <p:nvSpPr>
          <p:cNvPr id="130052" name="文字方塊 4"/>
          <p:cNvSpPr txBox="1">
            <a:spLocks noChangeArrowheads="1"/>
          </p:cNvSpPr>
          <p:nvPr/>
        </p:nvSpPr>
        <p:spPr bwMode="auto">
          <a:xfrm>
            <a:off x="1432315" y="1813944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如此能量、動量、質量就有一樣的單位，一般取為能量單位 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eV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1300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17837"/>
            <a:ext cx="3876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8" y="2988101"/>
            <a:ext cx="39909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589889"/>
            <a:ext cx="3529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"/>
          <a:stretch>
            <a:fillRect/>
          </a:stretch>
        </p:blipFill>
        <p:spPr bwMode="auto">
          <a:xfrm>
            <a:off x="4835525" y="5164564"/>
            <a:ext cx="3521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432315" y="2314135"/>
                <a:ext cx="6621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等到計算結束再依單位加入適當的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（以及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ℏ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）。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15" y="2314135"/>
                <a:ext cx="6621439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829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886280E-1BCC-DE48-9412-8CFAB663C984}"/>
                  </a:ext>
                </a:extLst>
              </p:cNvPr>
              <p:cNvSpPr txBox="1"/>
              <p:nvPr/>
            </p:nvSpPr>
            <p:spPr>
              <a:xfrm>
                <a:off x="3912007" y="973911"/>
                <a:ext cx="93474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886280E-1BCC-DE48-9412-8CFAB663C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007" y="973911"/>
                <a:ext cx="934743" cy="276999"/>
              </a:xfrm>
              <a:prstGeom prst="rect">
                <a:avLst/>
              </a:prstGeom>
              <a:blipFill>
                <a:blip r:embed="rId12"/>
                <a:stretch>
                  <a:fillRect l="-4000" t="-4545" r="-1333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E228892-0F3B-4949-9C32-342B44B7C7C9}"/>
                  </a:ext>
                </a:extLst>
              </p:cNvPr>
              <p:cNvSpPr txBox="1"/>
              <p:nvPr/>
            </p:nvSpPr>
            <p:spPr>
              <a:xfrm>
                <a:off x="6448469" y="1428834"/>
                <a:ext cx="600421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kumimoji="1"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E228892-0F3B-4949-9C32-342B44B7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69" y="1428834"/>
                <a:ext cx="600421" cy="276999"/>
              </a:xfrm>
              <a:prstGeom prst="rect">
                <a:avLst/>
              </a:prstGeom>
              <a:blipFill>
                <a:blip r:embed="rId13"/>
                <a:stretch>
                  <a:fillRect l="-4167" r="-6250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文字方塊 3"/>
          <p:cNvSpPr txBox="1">
            <a:spLocks noChangeArrowheads="1"/>
          </p:cNvSpPr>
          <p:nvPr/>
        </p:nvSpPr>
        <p:spPr bwMode="auto">
          <a:xfrm>
            <a:off x="1797050" y="5080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注意光子是以光速 </a:t>
            </a:r>
            <a:r>
              <a:rPr kumimoji="0" lang="en-US" altLang="zh-TW" sz="1800" i="1" dirty="0">
                <a:latin typeface="Times New Roman" pitchFamily="18" charset="0"/>
              </a:rPr>
              <a:t>c</a:t>
            </a:r>
            <a:r>
              <a:rPr kumimoji="0" lang="zh-TW" altLang="en-US" sz="1800" dirty="0">
                <a:latin typeface="Arial" pitchFamily="34" charset="0"/>
              </a:rPr>
              <a:t> 前進： </a:t>
            </a:r>
          </a:p>
        </p:txBody>
      </p:sp>
      <p:sp>
        <p:nvSpPr>
          <p:cNvPr id="131075" name="文字方塊 5"/>
          <p:cNvSpPr txBox="1">
            <a:spLocks noChangeArrowheads="1"/>
          </p:cNvSpPr>
          <p:nvPr/>
        </p:nvSpPr>
        <p:spPr bwMode="auto">
          <a:xfrm>
            <a:off x="1870075" y="23336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除非</a:t>
            </a:r>
          </a:p>
        </p:txBody>
      </p:sp>
      <p:sp>
        <p:nvSpPr>
          <p:cNvPr id="131077" name="文字方塊 7"/>
          <p:cNvSpPr txBox="1">
            <a:spLocks noChangeArrowheads="1"/>
          </p:cNvSpPr>
          <p:nvPr/>
        </p:nvSpPr>
        <p:spPr bwMode="auto">
          <a:xfrm>
            <a:off x="1870075" y="3214132"/>
            <a:ext cx="702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事實上從馬克斯威爾方程式可推得電磁波的能量與動量密度成正比：</a:t>
            </a:r>
          </a:p>
        </p:txBody>
      </p:sp>
      <p:sp>
        <p:nvSpPr>
          <p:cNvPr id="131080" name="文字方塊 11"/>
          <p:cNvSpPr txBox="1">
            <a:spLocks noChangeArrowheads="1"/>
          </p:cNvSpPr>
          <p:nvPr/>
        </p:nvSpPr>
        <p:spPr bwMode="auto">
          <a:xfrm>
            <a:off x="1906588" y="5295345"/>
            <a:ext cx="317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因此光子質量為零，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Massless</a:t>
            </a:r>
            <a:endParaRPr kumimoji="0"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81" name="文字方塊 12"/>
          <p:cNvSpPr txBox="1">
            <a:spLocks noChangeArrowheads="1"/>
          </p:cNvSpPr>
          <p:nvPr/>
        </p:nvSpPr>
        <p:spPr bwMode="auto">
          <a:xfrm>
            <a:off x="1870075" y="5806520"/>
            <a:ext cx="434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無質量的粒子必定以光速前進。</a:t>
            </a:r>
          </a:p>
        </p:txBody>
      </p:sp>
      <p:sp>
        <p:nvSpPr>
          <p:cNvPr id="131082" name="AutoShape 11"/>
          <p:cNvSpPr>
            <a:spLocks noChangeArrowheads="1"/>
          </p:cNvSpPr>
          <p:nvPr/>
        </p:nvSpPr>
        <p:spPr bwMode="auto">
          <a:xfrm>
            <a:off x="4827588" y="1274763"/>
            <a:ext cx="1584325" cy="6477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05D792E-6B5F-234D-B0E9-16C30FC3DBBD}"/>
                  </a:ext>
                </a:extLst>
              </p:cNvPr>
              <p:cNvSpPr txBox="1"/>
              <p:nvPr/>
            </p:nvSpPr>
            <p:spPr bwMode="auto">
              <a:xfrm>
                <a:off x="1870075" y="1051692"/>
                <a:ext cx="2342436" cy="992708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groupCh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05D792E-6B5F-234D-B0E9-16C30FC3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075" y="1051692"/>
                <a:ext cx="2342436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649E98A-DFE5-0A4E-A71A-48B45328DF37}"/>
                  </a:ext>
                </a:extLst>
              </p:cNvPr>
              <p:cNvSpPr txBox="1"/>
              <p:nvPr/>
            </p:nvSpPr>
            <p:spPr bwMode="auto">
              <a:xfrm>
                <a:off x="2545556" y="2368590"/>
                <a:ext cx="869918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649E98A-DFE5-0A4E-A71A-48B45328D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556" y="2368590"/>
                <a:ext cx="8699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565924F-421A-924B-914B-EE4F0871A804}"/>
                  </a:ext>
                </a:extLst>
              </p:cNvPr>
              <p:cNvSpPr txBox="1"/>
              <p:nvPr/>
            </p:nvSpPr>
            <p:spPr bwMode="auto">
              <a:xfrm>
                <a:off x="1961601" y="3774616"/>
                <a:ext cx="1087285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565924F-421A-924B-914B-EE4F0871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601" y="3774616"/>
                <a:ext cx="1087285" cy="369332"/>
              </a:xfrm>
              <a:prstGeom prst="rect">
                <a:avLst/>
              </a:prstGeom>
              <a:blipFill>
                <a:blip r:embed="rId4"/>
                <a:stretch>
                  <a:fillRect t="-100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C8A3D6-C5F6-174E-A623-45170D0313F4}"/>
                  </a:ext>
                </a:extLst>
              </p:cNvPr>
              <p:cNvSpPr txBox="1"/>
              <p:nvPr/>
            </p:nvSpPr>
            <p:spPr bwMode="auto">
              <a:xfrm>
                <a:off x="1961601" y="4429100"/>
                <a:ext cx="2134815" cy="648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C8A3D6-C5F6-174E-A623-45170D031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601" y="4429100"/>
                <a:ext cx="2134815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圖片 2" descr="F33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r="17027" b="9435"/>
          <a:stretch>
            <a:fillRect/>
          </a:stretch>
        </p:blipFill>
        <p:spPr bwMode="auto">
          <a:xfrm>
            <a:off x="4608513" y="800100"/>
            <a:ext cx="30956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文字方塊 6"/>
          <p:cNvSpPr txBox="1">
            <a:spLocks noChangeArrowheads="1"/>
          </p:cNvSpPr>
          <p:nvPr/>
        </p:nvSpPr>
        <p:spPr bwMode="auto">
          <a:xfrm>
            <a:off x="1614488" y="727075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從光子的波性來看：</a:t>
            </a:r>
          </a:p>
        </p:txBody>
      </p:sp>
      <p:sp>
        <p:nvSpPr>
          <p:cNvPr id="132104" name="文字方塊 8"/>
          <p:cNvSpPr txBox="1">
            <a:spLocks noChangeArrowheads="1"/>
          </p:cNvSpPr>
          <p:nvPr/>
        </p:nvSpPr>
        <p:spPr bwMode="auto">
          <a:xfrm>
            <a:off x="5229225" y="4889500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>
                <a:latin typeface="Times New Roman" pitchFamily="18" charset="0"/>
              </a:rPr>
              <a:t>Dispersion Relation</a:t>
            </a:r>
            <a:endParaRPr kumimoji="0" lang="zh-TW" altLang="en-US" sz="1800">
              <a:latin typeface="Times New Roman" pitchFamily="18" charset="0"/>
            </a:endParaRPr>
          </a:p>
        </p:txBody>
      </p:sp>
      <p:sp>
        <p:nvSpPr>
          <p:cNvPr id="132105" name="AutoShape 11"/>
          <p:cNvSpPr>
            <a:spLocks noChangeArrowheads="1"/>
          </p:cNvSpPr>
          <p:nvPr/>
        </p:nvSpPr>
        <p:spPr bwMode="auto">
          <a:xfrm>
            <a:off x="5302250" y="4195763"/>
            <a:ext cx="1584325" cy="6477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059FB20-F414-0D4B-A7BF-31D4ECAD03B2}"/>
                  </a:ext>
                </a:extLst>
              </p:cNvPr>
              <p:cNvSpPr txBox="1"/>
              <p:nvPr/>
            </p:nvSpPr>
            <p:spPr bwMode="auto">
              <a:xfrm>
                <a:off x="1600276" y="4330701"/>
                <a:ext cx="1087285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059FB20-F414-0D4B-A7BF-31D4ECAD0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4330701"/>
                <a:ext cx="1087285" cy="369332"/>
              </a:xfrm>
              <a:prstGeom prst="rect">
                <a:avLst/>
              </a:prstGeom>
              <a:blipFill>
                <a:blip r:embed="rId3"/>
                <a:stretch>
                  <a:fillRect t="-100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4DF9F5-42DC-194A-A253-61584D88014A}"/>
                  </a:ext>
                </a:extLst>
              </p:cNvPr>
              <p:cNvSpPr txBox="1"/>
              <p:nvPr/>
            </p:nvSpPr>
            <p:spPr bwMode="auto">
              <a:xfrm>
                <a:off x="1600276" y="4889500"/>
                <a:ext cx="3723392" cy="648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4DF9F5-42DC-194A-A253-61584D880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4889500"/>
                <a:ext cx="3723392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CC55D4D-3F3C-4343-9617-4BBF7A037F07}"/>
                  </a:ext>
                </a:extLst>
              </p:cNvPr>
              <p:cNvSpPr txBox="1"/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CC55D4D-3F3C-4343-9617-4BBF7A037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A8B5615-43FF-454A-B95B-3384491C7684}"/>
                  </a:ext>
                </a:extLst>
              </p:cNvPr>
              <p:cNvSpPr txBox="1"/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A8B5615-43FF-454A-B95B-3384491C7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051372-8536-AC49-AFF6-011FA63CB239}"/>
                  </a:ext>
                </a:extLst>
              </p:cNvPr>
              <p:cNvSpPr txBox="1"/>
              <p:nvPr/>
            </p:nvSpPr>
            <p:spPr bwMode="auto">
              <a:xfrm>
                <a:off x="1600276" y="2765108"/>
                <a:ext cx="828625" cy="566694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051372-8536-AC49-AFF6-011FA63CB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2765108"/>
                <a:ext cx="828625" cy="566694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4"/>
          <p:cNvSpPr txBox="1">
            <a:spLocks noChangeArrowheads="1"/>
          </p:cNvSpPr>
          <p:nvPr/>
        </p:nvSpPr>
        <p:spPr bwMode="auto">
          <a:xfrm>
            <a:off x="2268538" y="2457450"/>
            <a:ext cx="568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動量與能量守恆定律在羅倫茲變換下會不會變？</a:t>
            </a:r>
          </a:p>
        </p:txBody>
      </p:sp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2268538" y="3033713"/>
            <a:ext cx="568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動量與能量守恆定律滿不滿足相對性原則？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EFD10-7016-B34B-ADCD-8B26CA22A6D6}"/>
              </a:ext>
            </a:extLst>
          </p:cNvPr>
          <p:cNvSpPr txBox="1"/>
          <p:nvPr/>
        </p:nvSpPr>
        <p:spPr>
          <a:xfrm>
            <a:off x="1475232" y="3609976"/>
            <a:ext cx="704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Is Momentum Conservation Law invaraint under Lorentz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38599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文字方塊 6"/>
          <p:cNvSpPr txBox="1">
            <a:spLocks noChangeArrowheads="1"/>
          </p:cNvSpPr>
          <p:nvPr/>
        </p:nvSpPr>
        <p:spPr bwMode="auto">
          <a:xfrm>
            <a:off x="1614488" y="727075"/>
            <a:ext cx="4564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從其他有質量的粒子的波性來看：</a:t>
            </a:r>
          </a:p>
        </p:txBody>
      </p:sp>
      <p:sp>
        <p:nvSpPr>
          <p:cNvPr id="133125" name="文字方塊 8"/>
          <p:cNvSpPr txBox="1">
            <a:spLocks noChangeArrowheads="1"/>
          </p:cNvSpPr>
          <p:nvPr/>
        </p:nvSpPr>
        <p:spPr bwMode="auto">
          <a:xfrm>
            <a:off x="6375324" y="3867149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 dirty="0">
                <a:latin typeface="Times New Roman" pitchFamily="18" charset="0"/>
              </a:rPr>
              <a:t>Dispersion Relation</a:t>
            </a:r>
            <a:endParaRPr kumimoji="0" lang="zh-TW" altLang="en-US" sz="1800" dirty="0">
              <a:latin typeface="Times New Roman" pitchFamily="18" charset="0"/>
            </a:endParaRPr>
          </a:p>
        </p:txBody>
      </p:sp>
      <p:sp>
        <p:nvSpPr>
          <p:cNvPr id="133126" name="笑臉 20"/>
          <p:cNvSpPr>
            <a:spLocks noChangeArrowheads="1"/>
          </p:cNvSpPr>
          <p:nvPr/>
        </p:nvSpPr>
        <p:spPr bwMode="auto">
          <a:xfrm>
            <a:off x="5484813" y="1858963"/>
            <a:ext cx="438150" cy="43815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FB5043-3AB8-534D-8841-FBD47798A14E}"/>
                  </a:ext>
                </a:extLst>
              </p:cNvPr>
              <p:cNvSpPr txBox="1"/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FB5043-3AB8-534D-8841-FBD47798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9FA8597-1B56-EF48-A6FD-6FA5B66FAA9C}"/>
                  </a:ext>
                </a:extLst>
              </p:cNvPr>
              <p:cNvSpPr txBox="1"/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9FA8597-1B56-EF48-A6FD-6FA5B66F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FDBC90E-1C82-2142-B473-E4DEB74F7230}"/>
                  </a:ext>
                </a:extLst>
              </p:cNvPr>
              <p:cNvSpPr txBox="1"/>
              <p:nvPr/>
            </p:nvSpPr>
            <p:spPr bwMode="auto">
              <a:xfrm>
                <a:off x="1600276" y="3727998"/>
                <a:ext cx="4277068" cy="648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FDBC90E-1C82-2142-B473-E4DEB74F7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3727998"/>
                <a:ext cx="4277068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文字方塊 1"/>
          <p:cNvSpPr txBox="1">
            <a:spLocks noChangeArrowheads="1"/>
          </p:cNvSpPr>
          <p:nvPr/>
        </p:nvSpPr>
        <p:spPr bwMode="auto">
          <a:xfrm>
            <a:off x="2087563" y="1844675"/>
            <a:ext cx="554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粒子物理的反應必須滿足 </a:t>
            </a:r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4 momentum Conservation</a:t>
            </a:r>
            <a:endParaRPr kumimoji="0" lang="zh-TW" altLang="en-US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7" r="34313" b="26597"/>
          <a:stretch/>
        </p:blipFill>
        <p:spPr bwMode="auto">
          <a:xfrm>
            <a:off x="1539916" y="3576320"/>
            <a:ext cx="5463104" cy="6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6" r="27727" b="2586"/>
          <a:stretch>
            <a:fillRect/>
          </a:stretch>
        </p:blipFill>
        <p:spPr bwMode="auto">
          <a:xfrm>
            <a:off x="5755790" y="1798553"/>
            <a:ext cx="1517803" cy="31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文字方塊 5"/>
          <p:cNvSpPr txBox="1">
            <a:spLocks noChangeArrowheads="1"/>
          </p:cNvSpPr>
          <p:nvPr/>
        </p:nvSpPr>
        <p:spPr bwMode="auto">
          <a:xfrm>
            <a:off x="5755790" y="2275578"/>
            <a:ext cx="272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2 body Decay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 二體衰變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B977E3-B5B9-624E-8B7C-8C31AF897279}"/>
                  </a:ext>
                </a:extLst>
              </p:cNvPr>
              <p:cNvSpPr txBox="1"/>
              <p:nvPr/>
            </p:nvSpPr>
            <p:spPr>
              <a:xfrm>
                <a:off x="5746581" y="4646906"/>
                <a:ext cx="1433469" cy="315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B977E3-B5B9-624E-8B7C-8C31AF89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581" y="4646906"/>
                <a:ext cx="1433469" cy="315279"/>
              </a:xfrm>
              <a:prstGeom prst="rect">
                <a:avLst/>
              </a:prstGeom>
              <a:blipFill>
                <a:blip r:embed="rId4"/>
                <a:stretch>
                  <a:fillRect l="-2632" b="-1538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/>
              <p:nvPr/>
            </p:nvSpPr>
            <p:spPr>
              <a:xfrm>
                <a:off x="4305782" y="3597601"/>
                <a:ext cx="2465408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TW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82" y="3597601"/>
                <a:ext cx="2465408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386B9B-12EB-0EA9-F794-A1F46D765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2"/>
          <a:stretch/>
        </p:blipFill>
        <p:spPr bwMode="auto">
          <a:xfrm>
            <a:off x="1539916" y="1353483"/>
            <a:ext cx="375012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9EAB2E-2797-A363-D5BF-AE130C0E70D6}"/>
              </a:ext>
            </a:extLst>
          </p:cNvPr>
          <p:cNvSpPr/>
          <p:nvPr/>
        </p:nvSpPr>
        <p:spPr>
          <a:xfrm>
            <a:off x="2526799" y="1956193"/>
            <a:ext cx="694481" cy="81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42ACA-185B-8DB3-4288-3D11E2C59D91}"/>
                  </a:ext>
                </a:extLst>
              </p:cNvPr>
              <p:cNvSpPr txBox="1"/>
              <p:nvPr/>
            </p:nvSpPr>
            <p:spPr>
              <a:xfrm>
                <a:off x="4801465" y="3933339"/>
                <a:ext cx="2201555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TW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42ACA-185B-8DB3-4288-3D11E2C5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65" y="3933339"/>
                <a:ext cx="2201555" cy="307777"/>
              </a:xfrm>
              <a:prstGeom prst="rect">
                <a:avLst/>
              </a:prstGeom>
              <a:blipFill>
                <a:blip r:embed="rId7"/>
                <a:stretch>
                  <a:fillRect t="-34615" b="-1923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6">
            <a:extLst>
              <a:ext uri="{FF2B5EF4-FFF2-40B4-BE49-F238E27FC236}">
                <a16:creationId xmlns:a16="http://schemas.microsoft.com/office/drawing/2014/main" id="{D85F0402-D10D-A1C8-C201-BBEC78194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28" y="4646906"/>
            <a:ext cx="440531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Tahoma" charset="0"/>
              </a:rPr>
              <a:t>動量守恆與能量守恆便整合成一個定律：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7" b="25986"/>
          <a:stretch/>
        </p:blipFill>
        <p:spPr bwMode="auto">
          <a:xfrm>
            <a:off x="323914" y="4351451"/>
            <a:ext cx="8316913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28" y="2332563"/>
            <a:ext cx="6819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6" r="27727" b="2586"/>
          <a:stretch>
            <a:fillRect/>
          </a:stretch>
        </p:blipFill>
        <p:spPr bwMode="auto">
          <a:xfrm>
            <a:off x="5546293" y="1194773"/>
            <a:ext cx="1517803" cy="31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1" b="51294"/>
          <a:stretch>
            <a:fillRect/>
          </a:stretch>
        </p:blipFill>
        <p:spPr bwMode="auto">
          <a:xfrm>
            <a:off x="5173200" y="5808513"/>
            <a:ext cx="1372719" cy="31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文字方塊 5"/>
          <p:cNvSpPr txBox="1">
            <a:spLocks noChangeArrowheads="1"/>
          </p:cNvSpPr>
          <p:nvPr/>
        </p:nvSpPr>
        <p:spPr bwMode="auto">
          <a:xfrm>
            <a:off x="5586729" y="1527909"/>
            <a:ext cx="1517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2 body Decay</a:t>
            </a:r>
            <a:endParaRPr kumimoji="0"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89750" y="6141649"/>
            <a:ext cx="29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Single particle Production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B977E3-B5B9-624E-8B7C-8C31AF897279}"/>
                  </a:ext>
                </a:extLst>
              </p:cNvPr>
              <p:cNvSpPr txBox="1"/>
              <p:nvPr/>
            </p:nvSpPr>
            <p:spPr>
              <a:xfrm>
                <a:off x="5586729" y="675121"/>
                <a:ext cx="1433469" cy="315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B977E3-B5B9-624E-8B7C-8C31AF89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29" y="675121"/>
                <a:ext cx="1433469" cy="315279"/>
              </a:xfrm>
              <a:prstGeom prst="rect">
                <a:avLst/>
              </a:prstGeom>
              <a:blipFill>
                <a:blip r:embed="rId5"/>
                <a:stretch>
                  <a:fillRect l="-1754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DA318-D7C6-5A46-9CE6-327BDBE17CFD}"/>
                  </a:ext>
                </a:extLst>
              </p:cNvPr>
              <p:cNvSpPr txBox="1"/>
              <p:nvPr/>
            </p:nvSpPr>
            <p:spPr>
              <a:xfrm>
                <a:off x="5173200" y="5288861"/>
                <a:ext cx="1433469" cy="315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DA318-D7C6-5A46-9CE6-327BDBE17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200" y="5288861"/>
                <a:ext cx="1433469" cy="315279"/>
              </a:xfrm>
              <a:prstGeom prst="rect">
                <a:avLst/>
              </a:prstGeom>
              <a:blipFill>
                <a:blip r:embed="rId6"/>
                <a:stretch>
                  <a:fillRect l="-2632" b="-115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/>
              <p:nvPr/>
            </p:nvSpPr>
            <p:spPr>
              <a:xfrm>
                <a:off x="6345631" y="4516962"/>
                <a:ext cx="2295195" cy="3057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631" y="4516962"/>
                <a:ext cx="2295195" cy="305725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386B9B-12EB-0EA9-F794-A1F46D765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2"/>
          <a:stretch/>
        </p:blipFill>
        <p:spPr bwMode="auto">
          <a:xfrm>
            <a:off x="1339628" y="242242"/>
            <a:ext cx="375012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9EAB2E-2797-A363-D5BF-AE130C0E70D6}"/>
              </a:ext>
            </a:extLst>
          </p:cNvPr>
          <p:cNvSpPr/>
          <p:nvPr/>
        </p:nvSpPr>
        <p:spPr>
          <a:xfrm>
            <a:off x="2326511" y="844952"/>
            <a:ext cx="694481" cy="81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06084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Oval 2"/>
          <p:cNvSpPr>
            <a:spLocks noChangeArrowheads="1"/>
          </p:cNvSpPr>
          <p:nvPr/>
        </p:nvSpPr>
        <p:spPr bwMode="auto">
          <a:xfrm>
            <a:off x="1204119" y="2426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0" name="Oval 3"/>
          <p:cNvSpPr>
            <a:spLocks noChangeArrowheads="1"/>
          </p:cNvSpPr>
          <p:nvPr/>
        </p:nvSpPr>
        <p:spPr bwMode="auto">
          <a:xfrm>
            <a:off x="2969419" y="2426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1" name="Oval 4"/>
          <p:cNvSpPr>
            <a:spLocks noChangeArrowheads="1"/>
          </p:cNvSpPr>
          <p:nvPr/>
        </p:nvSpPr>
        <p:spPr bwMode="auto">
          <a:xfrm>
            <a:off x="1933770" y="1077459"/>
            <a:ext cx="631825" cy="63341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2" name="Line 6"/>
          <p:cNvSpPr>
            <a:spLocks noChangeShapeType="1"/>
          </p:cNvSpPr>
          <p:nvPr/>
        </p:nvSpPr>
        <p:spPr bwMode="auto">
          <a:xfrm flipH="1">
            <a:off x="688816" y="2274526"/>
            <a:ext cx="6232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3" name="Line 7"/>
          <p:cNvSpPr>
            <a:spLocks noChangeShapeType="1"/>
          </p:cNvSpPr>
          <p:nvPr/>
        </p:nvSpPr>
        <p:spPr bwMode="auto">
          <a:xfrm>
            <a:off x="3040856" y="2282463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Text Box 8"/>
              <p:cNvSpPr txBox="1">
                <a:spLocks noChangeArrowheads="1"/>
              </p:cNvSpPr>
              <p:nvPr/>
            </p:nvSpPr>
            <p:spPr bwMode="auto">
              <a:xfrm>
                <a:off x="1312069" y="1887175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029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2069" y="1887175"/>
                <a:ext cx="179387" cy="276999"/>
              </a:xfrm>
              <a:prstGeom prst="rect">
                <a:avLst/>
              </a:prstGeom>
              <a:blipFill>
                <a:blip r:embed="rId2"/>
                <a:stretch>
                  <a:fillRect l="-33333" t="-30435" r="-26667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6" name="Text Box 26"/>
          <p:cNvSpPr txBox="1">
            <a:spLocks noChangeArrowheads="1"/>
          </p:cNvSpPr>
          <p:nvPr/>
        </p:nvSpPr>
        <p:spPr bwMode="auto">
          <a:xfrm>
            <a:off x="7560469" y="1237888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40297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8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2860675" y="6308162"/>
            <a:ext cx="478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衰變產物的總質量必須小於衰變粒子的質量</a:t>
            </a:r>
            <a:r>
              <a:rPr kumimoji="0" lang="en-US" altLang="zh-TW" sz="1800" dirty="0">
                <a:solidFill>
                  <a:srgbClr val="FF0000"/>
                </a:solidFill>
                <a:latin typeface="Arial" pitchFamily="34" charset="0"/>
              </a:rPr>
              <a:t>!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805311" y="2859701"/>
            <a:ext cx="429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由能量守恆可以得出產物粒子的能量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212431" y="1823947"/>
                <a:ext cx="2676310" cy="96334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31" y="1823947"/>
                <a:ext cx="2676310" cy="963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60803" y="3308150"/>
                <a:ext cx="1346651" cy="39709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03" y="3308150"/>
                <a:ext cx="1346651" cy="397096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822331" y="4316574"/>
                <a:ext cx="1385123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31" y="4316574"/>
                <a:ext cx="1385123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787250" y="3852240"/>
            <a:ext cx="64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產物粒子的能量與動量大小都是固定的值，可以計算出來！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293506" y="5064047"/>
                <a:ext cx="1614609" cy="96334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06" y="5064047"/>
                <a:ext cx="1614609" cy="963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212431" y="1323996"/>
                <a:ext cx="1454180" cy="38940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𝑀𝑐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31" y="1323996"/>
                <a:ext cx="1454180" cy="389402"/>
              </a:xfrm>
              <a:prstGeom prst="rect">
                <a:avLst/>
              </a:prstGeom>
              <a:blipFill>
                <a:blip r:embed="rId7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786890" y="6287089"/>
                <a:ext cx="107273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&gt;2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890" y="6287089"/>
                <a:ext cx="107273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/>
              <p:nvPr/>
            </p:nvSpPr>
            <p:spPr>
              <a:xfrm>
                <a:off x="1842971" y="5080819"/>
                <a:ext cx="2219743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71" y="5080819"/>
                <a:ext cx="2219743" cy="646331"/>
              </a:xfrm>
              <a:prstGeom prst="rect">
                <a:avLst/>
              </a:prstGeom>
              <a:blipFill>
                <a:blip r:embed="rId9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310" y="1898916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6310" y="1898916"/>
                <a:ext cx="179387" cy="276999"/>
              </a:xfrm>
              <a:prstGeom prst="rect">
                <a:avLst/>
              </a:prstGeom>
              <a:blipFill>
                <a:blip r:embed="rId10"/>
                <a:stretch>
                  <a:fillRect l="-26667" t="-30435" r="-106667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/>
              <p:nvPr/>
            </p:nvSpPr>
            <p:spPr>
              <a:xfrm>
                <a:off x="4210896" y="811217"/>
                <a:ext cx="2165220" cy="29924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96" y="811217"/>
                <a:ext cx="2165220" cy="299249"/>
              </a:xfrm>
              <a:prstGeom prst="rect">
                <a:avLst/>
              </a:prstGeom>
              <a:blipFill>
                <a:blip r:embed="rId11"/>
                <a:stretch>
                  <a:fillRect t="-28000" b="-28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/>
              <p:nvPr/>
            </p:nvSpPr>
            <p:spPr>
              <a:xfrm>
                <a:off x="289791" y="337329"/>
                <a:ext cx="885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產物相同時的二體衰變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，選擇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靜止座標系，這就是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的質心坐標系。 </a:t>
                </a:r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1" y="337329"/>
                <a:ext cx="8854209" cy="369332"/>
              </a:xfrm>
              <a:prstGeom prst="rect">
                <a:avLst/>
              </a:prstGeom>
              <a:blipFill>
                <a:blip r:embed="rId12"/>
                <a:stretch>
                  <a:fillRect l="-717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/>
              <p:nvPr/>
            </p:nvSpPr>
            <p:spPr>
              <a:xfrm>
                <a:off x="5293506" y="4344113"/>
                <a:ext cx="1809598" cy="55585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06" y="4344113"/>
                <a:ext cx="1809598" cy="555858"/>
              </a:xfrm>
              <a:prstGeom prst="rect">
                <a:avLst/>
              </a:prstGeom>
              <a:blipFill>
                <a:blip r:embed="rId13"/>
                <a:stretch>
                  <a:fillRect l="-2083" r="-694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51535"/>
            <a:ext cx="791368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61"/>
          <a:stretch>
            <a:fillRect/>
          </a:stretch>
        </p:blipFill>
        <p:spPr bwMode="auto">
          <a:xfrm>
            <a:off x="512763" y="5142548"/>
            <a:ext cx="79041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426677" y="337512"/>
                <a:ext cx="3713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產物相同時的二體衰變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77" y="337512"/>
                <a:ext cx="371387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14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35014" y="637969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D551B2-1FC3-424E-88A3-2AD03530DB55}" type="slidenum">
              <a:rPr kumimoji="0" lang="zh-TW" altLang="en-US" sz="1400" smtClean="0">
                <a:solidFill>
                  <a:srgbClr val="FF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5360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0052" r="3244"/>
          <a:stretch>
            <a:fillRect/>
          </a:stretch>
        </p:blipFill>
        <p:spPr bwMode="auto">
          <a:xfrm>
            <a:off x="2420648" y="957430"/>
            <a:ext cx="2491834" cy="37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54084" y="5244434"/>
            <a:ext cx="550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就是一個二體衰變，但希格斯粒子通常是在運動的！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698906" y="4740442"/>
                <a:ext cx="12858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06" y="4740442"/>
                <a:ext cx="1285865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486962" y="5690204"/>
                <a:ext cx="1746247" cy="40421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/>
                                  <a:cs typeface="Times New Roman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62" y="5690204"/>
                <a:ext cx="1746247" cy="404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154084" y="6239435"/>
            <a:ext cx="574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在希格斯的靜止系統或光子的質心系統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in COM frame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735014" y="6204205"/>
                <a:ext cx="1503938" cy="3970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14" y="6204205"/>
                <a:ext cx="1503938" cy="39703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E20679-BB03-3049-8901-B74F36CE66CE}"/>
              </a:ext>
            </a:extLst>
          </p:cNvPr>
          <p:cNvSpPr txBox="1"/>
          <p:nvPr/>
        </p:nvSpPr>
        <p:spPr>
          <a:xfrm>
            <a:off x="1154084" y="382160"/>
            <a:ext cx="798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If the decaying particle is moving, could we find a condition for product energies? </a:t>
            </a:r>
          </a:p>
        </p:txBody>
      </p:sp>
    </p:spTree>
    <p:extLst>
      <p:ext uri="{BB962C8B-B14F-4D97-AF65-F5344CB8AC3E}">
        <p14:creationId xmlns:p14="http://schemas.microsoft.com/office/powerpoint/2010/main" val="9060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&amp;lt;strong&amp;gt;Figure 3.&amp;lt;/strong&amp;gt; Di-photon (&amp;amp;gamma;&amp;amp;gamma;) invariant mass distribution for the CMS data of 2011 and 2012 (black points with error bars). The data are weighted by the signal to background ratio for each sub-category of events. The solid red line shows the fit result for signal plus background; the dashed red line shows only the background.&amp;lt;br /&amp;gt;&amp;lt;a href=&amp;quot;https://cdsweb.cern.ch/record/1459463/files/Fig3-MassFactSoBWeightedMass.png&amp;quot;&amp;gt;DOWNLOAD this plot&amp;lt;/a&amp;g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16" y="1109664"/>
            <a:ext cx="3585539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799EA32-5A58-43BE-96C7-6E97215ABC60}" type="slidenum">
              <a:rPr kumimoji="0" lang="zh-TW" altLang="en-US" sz="1400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400">
              <a:latin typeface="Tahoma" pitchFamily="34" charset="0"/>
            </a:endParaRPr>
          </a:p>
        </p:txBody>
      </p:sp>
      <p:pic>
        <p:nvPicPr>
          <p:cNvPr id="149509" name="Picture 2" descr="&amp;lt;strong&amp;gt;Figure 3.&amp;lt;/strong&amp;gt; Di-photon (&amp;amp;gamma;&amp;amp;gamma;) invariant mass distribution for the CMS data of 2011 and 2012 (black points with error bars). The data are weighted by the signal to background ratio for each sub-category of events. The solid red line shows the fit result for signal plus background; the dashed red line shows only the background.&amp;lt;br /&amp;gt;&amp;lt;a href=&amp;quot;https://cdsweb.cern.ch/record/1459463/files/Fig3-MassFactSoBWeightedMass.png&amp;quot;&amp;gt;DOWNLOAD this plot&amp;lt;/a&amp;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/>
          <a:stretch>
            <a:fillRect/>
          </a:stretch>
        </p:blipFill>
        <p:spPr bwMode="auto">
          <a:xfrm>
            <a:off x="1054783" y="1109666"/>
            <a:ext cx="30908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42095" y="1995491"/>
            <a:ext cx="2789238" cy="201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49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63885" r="81990" b="24323"/>
          <a:stretch>
            <a:fillRect/>
          </a:stretch>
        </p:blipFill>
        <p:spPr bwMode="auto">
          <a:xfrm>
            <a:off x="2554176" y="2682084"/>
            <a:ext cx="920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50773" y="4647603"/>
                <a:ext cx="6191951" cy="3970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dirty="0"/>
                            <m:t>如果這兩個光子是由希格斯粒子衰變產生</m:t>
                          </m:r>
                          <m:r>
                            <a:rPr lang="zh-TW" altLang="en-US" b="0" i="1" dirty="0" smtClean="0">
                              <a:latin typeface="Cambria Math"/>
                            </a:rPr>
                            <m:t>，則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𝛾𝛾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𝐻</m:t>
                          </m:r>
                        </m:sub>
                      </m:sSub>
                      <m:sSup>
                        <m:sSup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3" y="4647603"/>
                <a:ext cx="6191951" cy="397032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054783" y="5056065"/>
            <a:ext cx="381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圖上應該只有一個點（如圖左）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54783" y="718147"/>
                <a:ext cx="7302500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將觀測到的兩光子事件數目對此兩光子質心系統的總能量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zh-TW" altLang="en-US" dirty="0"/>
                  <a:t>作圖：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83" y="718147"/>
                <a:ext cx="7302500" cy="391517"/>
              </a:xfrm>
              <a:prstGeom prst="rect">
                <a:avLst/>
              </a:prstGeom>
              <a:blipFill rotWithShape="1">
                <a:blip r:embed="rId5"/>
                <a:stretch>
                  <a:fillRect l="-668" t="-6250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7099171" y="4565653"/>
            <a:ext cx="2206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dirty="0">
                <a:solidFill>
                  <a:srgbClr val="FF0000"/>
                </a:solidFill>
                <a:latin typeface="Tahoma" pitchFamily="34" charset="0"/>
              </a:rPr>
              <a:t>兩光子質心系統的總能量</a:t>
            </a: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73872" y="2311896"/>
            <a:ext cx="975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dirty="0">
                <a:solidFill>
                  <a:srgbClr val="FF0000"/>
                </a:solidFill>
                <a:latin typeface="Tahoma" pitchFamily="34" charset="0"/>
              </a:rPr>
              <a:t>發生次數</a:t>
            </a:r>
          </a:p>
        </p:txBody>
      </p:sp>
    </p:spTree>
    <p:extLst>
      <p:ext uri="{BB962C8B-B14F-4D97-AF65-F5344CB8AC3E}">
        <p14:creationId xmlns:p14="http://schemas.microsoft.com/office/powerpoint/2010/main" val="2267095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0052" r="3244" b="47807"/>
          <a:stretch>
            <a:fillRect/>
          </a:stretch>
        </p:blipFill>
        <p:spPr bwMode="auto">
          <a:xfrm>
            <a:off x="872254" y="1261646"/>
            <a:ext cx="243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72254" y="3386810"/>
                <a:ext cx="1744517" cy="42947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54" y="3386810"/>
                <a:ext cx="1744517" cy="4294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6369" y="4073924"/>
                <a:ext cx="2001958" cy="467564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69" y="4073924"/>
                <a:ext cx="2001958" cy="467564"/>
              </a:xfrm>
              <a:prstGeom prst="rect">
                <a:avLst/>
              </a:prstGeom>
              <a:blipFill rotWithShape="1"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34690" y="4942048"/>
                <a:ext cx="8674619" cy="50545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0+0+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TW" dirty="0"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altLang="zh-TW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 smtClean="0">
                            <a:latin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0" y="4942048"/>
                <a:ext cx="8674619" cy="505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696413" y="687043"/>
            <a:ext cx="502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對移動中的希格斯粒子所衰變出的兩個光子：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38B8C7-7F87-964B-BFED-68B88FA98C3C}"/>
              </a:ext>
            </a:extLst>
          </p:cNvPr>
          <p:cNvSpPr/>
          <p:nvPr/>
        </p:nvSpPr>
        <p:spPr>
          <a:xfrm>
            <a:off x="826369" y="5596354"/>
            <a:ext cx="427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Decay prodcut energy depends on the angle.</a:t>
            </a:r>
            <a:endParaRPr lang="en-TW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38923-7F0D-8F46-9A2C-0835B632D15D}"/>
              </a:ext>
            </a:extLst>
          </p:cNvPr>
          <p:cNvSpPr txBox="1"/>
          <p:nvPr/>
        </p:nvSpPr>
        <p:spPr>
          <a:xfrm>
            <a:off x="826368" y="2863716"/>
            <a:ext cx="71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Could we have a condition in any frame?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AB127-9ABA-3844-A050-38ADE75B2569}"/>
              </a:ext>
            </a:extLst>
          </p:cNvPr>
          <p:cNvSpPr txBox="1"/>
          <p:nvPr/>
        </p:nvSpPr>
        <p:spPr>
          <a:xfrm>
            <a:off x="2828326" y="3429000"/>
            <a:ext cx="557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Momentum Conservation is correct in any frame!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02E47-E787-D246-9CEE-362AA1D7F6D9}"/>
              </a:ext>
            </a:extLst>
          </p:cNvPr>
          <p:cNvSpPr txBox="1"/>
          <p:nvPr/>
        </p:nvSpPr>
        <p:spPr>
          <a:xfrm>
            <a:off x="2984500" y="4165600"/>
            <a:ext cx="572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Inner porducts are invariant, independent of frames.</a:t>
            </a:r>
          </a:p>
        </p:txBody>
      </p:sp>
    </p:spTree>
    <p:extLst>
      <p:ext uri="{BB962C8B-B14F-4D97-AF65-F5344CB8AC3E}">
        <p14:creationId xmlns:p14="http://schemas.microsoft.com/office/powerpoint/2010/main" val="1978577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6"/>
          <a:stretch/>
        </p:blipFill>
        <p:spPr bwMode="auto">
          <a:xfrm>
            <a:off x="863600" y="1156335"/>
            <a:ext cx="7170738" cy="5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" y="2734945"/>
            <a:ext cx="745331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1" b="53930"/>
          <a:stretch/>
        </p:blipFill>
        <p:spPr bwMode="auto">
          <a:xfrm>
            <a:off x="929798" y="5117465"/>
            <a:ext cx="7170738" cy="8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63600" y="1749425"/>
            <a:ext cx="4174648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What is the momentum of the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33373" y="145288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Speed is usually inconvenient to use.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592033" y="563682"/>
                <a:ext cx="3713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產物不同時的二體衰變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33" y="563682"/>
                <a:ext cx="3713871" cy="369332"/>
              </a:xfrm>
              <a:prstGeom prst="rect">
                <a:avLst/>
              </a:prstGeom>
              <a:blipFill>
                <a:blip r:embed="rId7"/>
                <a:stretch>
                  <a:fillRect l="-1365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5">
                <a:extLst>
                  <a:ext uri="{FF2B5EF4-FFF2-40B4-BE49-F238E27FC236}">
                    <a16:creationId xmlns:a16="http://schemas.microsoft.com/office/drawing/2014/main" id="{1A339431-EED4-9F32-76DD-204C59174FCA}"/>
                  </a:ext>
                </a:extLst>
              </p:cNvPr>
              <p:cNvSpPr txBox="1"/>
              <p:nvPr/>
            </p:nvSpPr>
            <p:spPr>
              <a:xfrm>
                <a:off x="3507320" y="2186856"/>
                <a:ext cx="1620957" cy="3916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5">
                <a:extLst>
                  <a:ext uri="{FF2B5EF4-FFF2-40B4-BE49-F238E27FC236}">
                    <a16:creationId xmlns:a16="http://schemas.microsoft.com/office/drawing/2014/main" id="{1A339431-EED4-9F32-76DD-204C5917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20" y="2186856"/>
                <a:ext cx="1620957" cy="391646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Oval 4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4" name="Oval 5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5" name="Oval 6"/>
          <p:cNvSpPr>
            <a:spLocks noChangeArrowheads="1"/>
          </p:cNvSpPr>
          <p:nvPr/>
        </p:nvSpPr>
        <p:spPr bwMode="auto">
          <a:xfrm>
            <a:off x="1692275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6" name="Oval 7"/>
          <p:cNvSpPr>
            <a:spLocks noChangeArrowheads="1"/>
          </p:cNvSpPr>
          <p:nvPr/>
        </p:nvSpPr>
        <p:spPr bwMode="auto">
          <a:xfrm>
            <a:off x="2051050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7" name="Line 8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8" name="Line 9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8211" name="Oval 12"/>
          <p:cNvSpPr>
            <a:spLocks noChangeArrowheads="1"/>
          </p:cNvSpPr>
          <p:nvPr/>
        </p:nvSpPr>
        <p:spPr bwMode="auto">
          <a:xfrm>
            <a:off x="47513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2" name="Oval 13"/>
          <p:cNvSpPr>
            <a:spLocks noChangeArrowheads="1"/>
          </p:cNvSpPr>
          <p:nvPr/>
        </p:nvSpPr>
        <p:spPr bwMode="auto">
          <a:xfrm>
            <a:off x="65166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3" name="Oval 14"/>
          <p:cNvSpPr>
            <a:spLocks noChangeArrowheads="1"/>
          </p:cNvSpPr>
          <p:nvPr/>
        </p:nvSpPr>
        <p:spPr bwMode="auto">
          <a:xfrm>
            <a:off x="5400675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4" name="Oval 15"/>
          <p:cNvSpPr>
            <a:spLocks noChangeArrowheads="1"/>
          </p:cNvSpPr>
          <p:nvPr/>
        </p:nvSpPr>
        <p:spPr bwMode="auto">
          <a:xfrm>
            <a:off x="5759450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5" name="Line 16"/>
          <p:cNvSpPr>
            <a:spLocks noChangeShapeType="1"/>
          </p:cNvSpPr>
          <p:nvPr/>
        </p:nvSpPr>
        <p:spPr bwMode="auto">
          <a:xfrm>
            <a:off x="5472113" y="31416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6" name="Line 17"/>
          <p:cNvSpPr>
            <a:spLocks noChangeShapeType="1"/>
          </p:cNvSpPr>
          <p:nvPr/>
        </p:nvSpPr>
        <p:spPr bwMode="auto">
          <a:xfrm flipH="1">
            <a:off x="5327650" y="1231900"/>
            <a:ext cx="162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7" name="Text Box 18"/>
          <p:cNvSpPr txBox="1">
            <a:spLocks noChangeArrowheads="1"/>
          </p:cNvSpPr>
          <p:nvPr/>
        </p:nvSpPr>
        <p:spPr bwMode="auto">
          <a:xfrm>
            <a:off x="5759450" y="2781300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8218" name="Text Box 19"/>
          <p:cNvSpPr txBox="1">
            <a:spLocks noChangeArrowheads="1"/>
          </p:cNvSpPr>
          <p:nvPr/>
        </p:nvSpPr>
        <p:spPr bwMode="auto">
          <a:xfrm>
            <a:off x="6408738" y="83661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u’</a:t>
            </a:r>
            <a:endParaRPr kumimoji="0" lang="zh-TW" alt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0609" name="Line 20"/>
          <p:cNvSpPr>
            <a:spLocks noChangeShapeType="1"/>
          </p:cNvSpPr>
          <p:nvPr/>
        </p:nvSpPr>
        <p:spPr bwMode="auto">
          <a:xfrm>
            <a:off x="1223963" y="486886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10" name="Line 21"/>
          <p:cNvSpPr>
            <a:spLocks noChangeShapeType="1"/>
          </p:cNvSpPr>
          <p:nvPr/>
        </p:nvSpPr>
        <p:spPr bwMode="auto">
          <a:xfrm>
            <a:off x="1223963" y="5984875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11" name="Text Box 22"/>
          <p:cNvSpPr txBox="1">
            <a:spLocks noChangeArrowheads="1"/>
          </p:cNvSpPr>
          <p:nvPr/>
        </p:nvSpPr>
        <p:spPr bwMode="auto">
          <a:xfrm>
            <a:off x="935038" y="6057900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</a:t>
            </a:r>
          </a:p>
        </p:txBody>
      </p:sp>
      <p:sp>
        <p:nvSpPr>
          <p:cNvPr id="8222" name="Line 23"/>
          <p:cNvSpPr>
            <a:spLocks noChangeShapeType="1"/>
          </p:cNvSpPr>
          <p:nvPr/>
        </p:nvSpPr>
        <p:spPr bwMode="auto">
          <a:xfrm>
            <a:off x="5148263" y="479742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3" name="Line 24"/>
          <p:cNvSpPr>
            <a:spLocks noChangeShapeType="1"/>
          </p:cNvSpPr>
          <p:nvPr/>
        </p:nvSpPr>
        <p:spPr bwMode="auto">
          <a:xfrm>
            <a:off x="5148263" y="5913438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4" name="Text Box 25"/>
          <p:cNvSpPr txBox="1">
            <a:spLocks noChangeArrowheads="1"/>
          </p:cNvSpPr>
          <p:nvPr/>
        </p:nvSpPr>
        <p:spPr bwMode="auto">
          <a:xfrm>
            <a:off x="4859338" y="5986463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O’</a:t>
            </a:r>
          </a:p>
        </p:txBody>
      </p:sp>
      <p:sp>
        <p:nvSpPr>
          <p:cNvPr id="8225" name="Line 26"/>
          <p:cNvSpPr>
            <a:spLocks noChangeShapeType="1"/>
          </p:cNvSpPr>
          <p:nvPr/>
        </p:nvSpPr>
        <p:spPr bwMode="auto">
          <a:xfrm>
            <a:off x="5580063" y="533717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6" name="Text Box 27"/>
          <p:cNvSpPr txBox="1">
            <a:spLocks noChangeArrowheads="1"/>
          </p:cNvSpPr>
          <p:nvPr/>
        </p:nvSpPr>
        <p:spPr bwMode="auto">
          <a:xfrm>
            <a:off x="5580063" y="486886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v=u</a:t>
            </a:r>
          </a:p>
        </p:txBody>
      </p:sp>
      <p:sp>
        <p:nvSpPr>
          <p:cNvPr id="110617" name="Text Box 28"/>
          <p:cNvSpPr txBox="1">
            <a:spLocks noChangeArrowheads="1"/>
          </p:cNvSpPr>
          <p:nvPr/>
        </p:nvSpPr>
        <p:spPr bwMode="auto">
          <a:xfrm>
            <a:off x="2673350" y="3254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牛頓版動量守恆</a:t>
            </a:r>
          </a:p>
        </p:txBody>
      </p:sp>
      <p:sp>
        <p:nvSpPr>
          <p:cNvPr id="110618" name="Text Box 29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10622" name="Text Box 33"/>
          <p:cNvSpPr txBox="1">
            <a:spLocks noChangeArrowheads="1"/>
          </p:cNvSpPr>
          <p:nvPr/>
        </p:nvSpPr>
        <p:spPr bwMode="auto">
          <a:xfrm>
            <a:off x="2735263" y="34655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完全非彈性碰撞</a:t>
            </a:r>
          </a:p>
        </p:txBody>
      </p:sp>
      <p:sp>
        <p:nvSpPr>
          <p:cNvPr id="8230" name="Text Box 39"/>
          <p:cNvSpPr txBox="1">
            <a:spLocks noChangeArrowheads="1"/>
          </p:cNvSpPr>
          <p:nvPr/>
        </p:nvSpPr>
        <p:spPr bwMode="auto">
          <a:xfrm>
            <a:off x="2195513" y="6345238"/>
            <a:ext cx="5364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牛頓版的動量守恆遵守伽利略變換下的相對性原則</a:t>
            </a:r>
          </a:p>
        </p:txBody>
      </p:sp>
      <p:cxnSp>
        <p:nvCxnSpPr>
          <p:cNvPr id="110630" name="直線接點 39"/>
          <p:cNvCxnSpPr>
            <a:cxnSpLocks noChangeShapeType="1"/>
          </p:cNvCxnSpPr>
          <p:nvPr/>
        </p:nvCxnSpPr>
        <p:spPr bwMode="auto">
          <a:xfrm rot="5400000">
            <a:off x="1906588" y="3429000"/>
            <a:ext cx="540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6D3A819-07CE-0C4E-BB65-7A38FFAF2ACA}"/>
                  </a:ext>
                </a:extLst>
              </p:cNvPr>
              <p:cNvSpPr txBox="1"/>
              <p:nvPr/>
            </p:nvSpPr>
            <p:spPr>
              <a:xfrm>
                <a:off x="4693206" y="349526"/>
                <a:ext cx="837088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</m:ac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6D3A819-07CE-0C4E-BB65-7A38FFAF2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06" y="349526"/>
                <a:ext cx="837088" cy="310598"/>
              </a:xfrm>
              <a:prstGeom prst="rect">
                <a:avLst/>
              </a:prstGeom>
              <a:blipFill>
                <a:blip r:embed="rId2"/>
                <a:stretch>
                  <a:fillRect l="-6061" t="-16000" r="-303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/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blipFill>
                <a:blip r:embed="rId3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/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blipFill>
                <a:blip r:embed="rId3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/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blipFill>
                <a:blip r:embed="rId4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B1BEC96-F5C1-4844-814F-EDB306BA2896}"/>
                  </a:ext>
                </a:extLst>
              </p:cNvPr>
              <p:cNvSpPr txBox="1"/>
              <p:nvPr/>
            </p:nvSpPr>
            <p:spPr>
              <a:xfrm>
                <a:off x="1727200" y="4988728"/>
                <a:ext cx="2052638" cy="339195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B1BEC96-F5C1-4844-814F-EDB306BA2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4988728"/>
                <a:ext cx="2052638" cy="339195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/>
              <p:nvPr/>
            </p:nvSpPr>
            <p:spPr>
              <a:xfrm>
                <a:off x="7228716" y="1122570"/>
                <a:ext cx="139814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16" y="1122570"/>
                <a:ext cx="1398140" cy="276999"/>
              </a:xfrm>
              <a:prstGeom prst="rect">
                <a:avLst/>
              </a:prstGeom>
              <a:blipFill>
                <a:blip r:embed="rId6"/>
                <a:stretch>
                  <a:fillRect l="-901" r="-2703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/>
              <p:nvPr/>
            </p:nvSpPr>
            <p:spPr>
              <a:xfrm>
                <a:off x="7222051" y="3016800"/>
                <a:ext cx="69108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051" y="3016800"/>
                <a:ext cx="691087" cy="276999"/>
              </a:xfrm>
              <a:prstGeom prst="rect">
                <a:avLst/>
              </a:prstGeom>
              <a:blipFill>
                <a:blip r:embed="rId7"/>
                <a:stretch>
                  <a:fillRect l="-7273" r="-1818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/>
              <p:nvPr/>
            </p:nvSpPr>
            <p:spPr>
              <a:xfrm>
                <a:off x="7258995" y="2205719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95" y="2205719"/>
                <a:ext cx="230832" cy="276999"/>
              </a:xfrm>
              <a:prstGeom prst="rect">
                <a:avLst/>
              </a:prstGeom>
              <a:blipFill>
                <a:blip r:embed="rId8"/>
                <a:stretch>
                  <a:fillRect l="-10526" r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4027C22-769D-084F-8365-D3AD92BD768D}"/>
                  </a:ext>
                </a:extLst>
              </p:cNvPr>
              <p:cNvSpPr txBox="1"/>
              <p:nvPr/>
            </p:nvSpPr>
            <p:spPr>
              <a:xfrm>
                <a:off x="6787358" y="4988727"/>
                <a:ext cx="2052638" cy="34355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4027C22-769D-084F-8365-D3AD92BD7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58" y="4988727"/>
                <a:ext cx="2052638" cy="343556"/>
              </a:xfrm>
              <a:prstGeom prst="rect">
                <a:avLst/>
              </a:prstGeom>
              <a:blipFill>
                <a:blip r:embed="rId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562ACFF-918F-BE48-A8E7-65EAEE6579D0}"/>
              </a:ext>
            </a:extLst>
          </p:cNvPr>
          <p:cNvSpPr txBox="1"/>
          <p:nvPr/>
        </p:nvSpPr>
        <p:spPr>
          <a:xfrm>
            <a:off x="1184977" y="3962444"/>
            <a:ext cx="30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Complete inelastic collision</a:t>
            </a:r>
          </a:p>
        </p:txBody>
      </p:sp>
    </p:spTree>
    <p:extLst>
      <p:ext uri="{BB962C8B-B14F-4D97-AF65-F5344CB8AC3E}">
        <p14:creationId xmlns:p14="http://schemas.microsoft.com/office/powerpoint/2010/main" val="1414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  <p:bldP spid="8216" grpId="0" animBg="1"/>
      <p:bldP spid="823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55" y="2576527"/>
            <a:ext cx="7421562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57811" y="1985711"/>
            <a:ext cx="44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這些能量都可以用三維動量大小來表示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: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480054-CB05-E24A-89BF-D900DDCCB6B3}"/>
                  </a:ext>
                </a:extLst>
              </p:cNvPr>
              <p:cNvSpPr txBox="1"/>
              <p:nvPr/>
            </p:nvSpPr>
            <p:spPr>
              <a:xfrm>
                <a:off x="1857811" y="582874"/>
                <a:ext cx="6204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選擇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的靜止座標系，這就是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𝜈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的質心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COM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坐標系：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480054-CB05-E24A-89BF-D900DDCC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11" y="582874"/>
                <a:ext cx="6204029" cy="369332"/>
              </a:xfrm>
              <a:prstGeom prst="rect">
                <a:avLst/>
              </a:prstGeom>
              <a:blipFill>
                <a:blip r:embed="rId4"/>
                <a:stretch>
                  <a:fillRect l="-818" t="-10345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1">
            <a:extLst>
              <a:ext uri="{FF2B5EF4-FFF2-40B4-BE49-F238E27FC236}">
                <a16:creationId xmlns:a16="http://schemas.microsoft.com/office/drawing/2014/main" id="{70321CDC-061C-997D-0D4A-537569F85CA2}"/>
              </a:ext>
            </a:extLst>
          </p:cNvPr>
          <p:cNvSpPr txBox="1"/>
          <p:nvPr/>
        </p:nvSpPr>
        <p:spPr>
          <a:xfrm>
            <a:off x="1857810" y="1511739"/>
            <a:ext cx="24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由能量守恆可得：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8E2921F6-9CC4-6773-B288-AF1EC24C54DE}"/>
                  </a:ext>
                </a:extLst>
              </p:cNvPr>
              <p:cNvSpPr txBox="1"/>
              <p:nvPr/>
            </p:nvSpPr>
            <p:spPr>
              <a:xfrm>
                <a:off x="1857810" y="1025726"/>
                <a:ext cx="6638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由動量守恆，可得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𝜈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的三維動量大小相等，方向相反：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8E2921F6-9CC4-6773-B288-AF1EC24C5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10" y="1025726"/>
                <a:ext cx="6638007" cy="369332"/>
              </a:xfrm>
              <a:prstGeom prst="rect">
                <a:avLst/>
              </a:prstGeom>
              <a:blipFill>
                <a:blip r:embed="rId5"/>
                <a:stretch>
                  <a:fillRect l="-763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DC050CEE-1357-5421-46BA-E52D23B3A975}"/>
                  </a:ext>
                </a:extLst>
              </p:cNvPr>
              <p:cNvSpPr txBox="1"/>
              <p:nvPr/>
            </p:nvSpPr>
            <p:spPr>
              <a:xfrm>
                <a:off x="236853" y="586082"/>
                <a:ext cx="1620957" cy="3916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DC050CEE-1357-5421-46BA-E52D23B3A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53" y="586082"/>
                <a:ext cx="1620957" cy="391646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B5EBDD-0264-1F8D-A5A6-995B2B343017}"/>
                  </a:ext>
                </a:extLst>
              </p:cNvPr>
              <p:cNvSpPr txBox="1"/>
              <p:nvPr/>
            </p:nvSpPr>
            <p:spPr>
              <a:xfrm>
                <a:off x="3882548" y="1546748"/>
                <a:ext cx="1378904" cy="29931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B5EBDD-0264-1F8D-A5A6-995B2B343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48" y="1546748"/>
                <a:ext cx="1378904" cy="299313"/>
              </a:xfrm>
              <a:prstGeom prst="rect">
                <a:avLst/>
              </a:prstGeom>
              <a:blipFill>
                <a:blip r:embed="rId7"/>
                <a:stretch>
                  <a:fillRect l="-2727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3A0E1-8CD5-B3FE-4658-2462A7F6B162}"/>
                  </a:ext>
                </a:extLst>
              </p:cNvPr>
              <p:cNvSpPr txBox="1"/>
              <p:nvPr/>
            </p:nvSpPr>
            <p:spPr>
              <a:xfrm>
                <a:off x="3882548" y="4185647"/>
                <a:ext cx="2195088" cy="56368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3A0E1-8CD5-B3FE-4658-2462A7F6B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48" y="4185647"/>
                <a:ext cx="2195088" cy="563680"/>
              </a:xfrm>
              <a:prstGeom prst="rect">
                <a:avLst/>
              </a:prstGeom>
              <a:blipFill>
                <a:blip r:embed="rId8"/>
                <a:stretch>
                  <a:fillRect l="-1724" r="-5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82817C10-2844-D7C8-7760-6E66BF7182B8}"/>
                  </a:ext>
                </a:extLst>
              </p:cNvPr>
              <p:cNvSpPr/>
              <p:nvPr/>
            </p:nvSpPr>
            <p:spPr>
              <a:xfrm>
                <a:off x="3479040" y="3103174"/>
                <a:ext cx="2185919" cy="4280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82817C10-2844-D7C8-7760-6E66BF718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40" y="3103174"/>
                <a:ext cx="2185919" cy="428002"/>
              </a:xfrm>
              <a:prstGeom prst="rect">
                <a:avLst/>
              </a:prstGeom>
              <a:blipFill>
                <a:blip r:embed="rId9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95F91-D8F8-DA20-B4CF-4C752F2F0D12}"/>
                  </a:ext>
                </a:extLst>
              </p:cNvPr>
              <p:cNvSpPr txBox="1"/>
              <p:nvPr/>
            </p:nvSpPr>
            <p:spPr>
              <a:xfrm>
                <a:off x="3882548" y="3780824"/>
                <a:ext cx="1156855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95F91-D8F8-DA20-B4CF-4C752F2F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48" y="3780824"/>
                <a:ext cx="1156855" cy="276999"/>
              </a:xfrm>
              <a:prstGeom prst="rect">
                <a:avLst/>
              </a:prstGeom>
              <a:blipFill>
                <a:blip r:embed="rId10"/>
                <a:stretch>
                  <a:fillRect l="-4348" t="-4348" r="-1087" b="-869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F9D26-1C6E-B893-A128-0ED1112ECE5C}"/>
                  </a:ext>
                </a:extLst>
              </p:cNvPr>
              <p:cNvSpPr txBox="1"/>
              <p:nvPr/>
            </p:nvSpPr>
            <p:spPr>
              <a:xfrm>
                <a:off x="3882548" y="4770401"/>
                <a:ext cx="1956882" cy="31906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F9D26-1C6E-B893-A128-0ED1112EC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48" y="4770401"/>
                <a:ext cx="1956882" cy="319062"/>
              </a:xfrm>
              <a:prstGeom prst="rect">
                <a:avLst/>
              </a:prstGeom>
              <a:blipFill>
                <a:blip r:embed="rId11"/>
                <a:stretch>
                  <a:fillRect l="-645" t="-19231" b="-230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E4B6A6-EE8D-63BB-7862-479E9BC14EB5}"/>
                  </a:ext>
                </a:extLst>
              </p:cNvPr>
              <p:cNvSpPr txBox="1"/>
              <p:nvPr/>
            </p:nvSpPr>
            <p:spPr>
              <a:xfrm>
                <a:off x="3226759" y="5429040"/>
                <a:ext cx="3268459" cy="56368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E4B6A6-EE8D-63BB-7862-479E9BC14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759" y="5429040"/>
                <a:ext cx="3268459" cy="563680"/>
              </a:xfrm>
              <a:prstGeom prst="rect">
                <a:avLst/>
              </a:prstGeom>
              <a:blipFill>
                <a:blip r:embed="rId12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A87D1-9BB9-366A-1376-D9FFA6EC825F}"/>
                  </a:ext>
                </a:extLst>
              </p:cNvPr>
              <p:cNvSpPr txBox="1"/>
              <p:nvPr/>
            </p:nvSpPr>
            <p:spPr>
              <a:xfrm>
                <a:off x="3181164" y="6021338"/>
                <a:ext cx="3359648" cy="376834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A87D1-9BB9-366A-1376-D9FFA6EC8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64" y="6021338"/>
                <a:ext cx="3359648" cy="376834"/>
              </a:xfrm>
              <a:prstGeom prst="rect">
                <a:avLst/>
              </a:prstGeom>
              <a:blipFill>
                <a:blip r:embed="rId13"/>
                <a:stretch>
                  <a:fillRect t="-6452" b="-1290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1"/>
          <a:stretch/>
        </p:blipFill>
        <p:spPr bwMode="auto">
          <a:xfrm>
            <a:off x="917575" y="97080"/>
            <a:ext cx="7308850" cy="33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4">
            <a:extLst>
              <a:ext uri="{FF2B5EF4-FFF2-40B4-BE49-F238E27FC236}">
                <a16:creationId xmlns:a16="http://schemas.microsoft.com/office/drawing/2014/main" id="{C3B797B2-472B-F257-DF7E-C477B4699D98}"/>
              </a:ext>
            </a:extLst>
          </p:cNvPr>
          <p:cNvSpPr txBox="1"/>
          <p:nvPr/>
        </p:nvSpPr>
        <p:spPr>
          <a:xfrm>
            <a:off x="917575" y="3429000"/>
            <a:ext cx="64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產物粒子的能量與動量大小都是固定的值，可以計算出來！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4D519-1C07-4431-91AB-64EE89C9C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8"/>
          <a:stretch/>
        </p:blipFill>
        <p:spPr bwMode="auto">
          <a:xfrm>
            <a:off x="899235" y="3973480"/>
            <a:ext cx="7308850" cy="25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92213"/>
            <a:ext cx="7273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661025"/>
            <a:ext cx="56165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65113"/>
            <a:ext cx="55816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文字方塊 2"/>
          <p:cNvSpPr txBox="1">
            <a:spLocks noChangeArrowheads="1"/>
          </p:cNvSpPr>
          <p:nvPr/>
        </p:nvSpPr>
        <p:spPr bwMode="auto">
          <a:xfrm>
            <a:off x="971550" y="893763"/>
            <a:ext cx="58324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And Remember that for any real particles:</a:t>
            </a:r>
            <a:endParaRPr kumimoji="0" lang="zh-TW" altLang="en-US" sz="18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7">
                <a:extLst>
                  <a:ext uri="{FF2B5EF4-FFF2-40B4-BE49-F238E27FC236}">
                    <a16:creationId xmlns:a16="http://schemas.microsoft.com/office/drawing/2014/main" id="{52FC50A2-0657-CD41-9E62-A5F2FD64B6DF}"/>
                  </a:ext>
                </a:extLst>
              </p:cNvPr>
              <p:cNvSpPr txBox="1"/>
              <p:nvPr/>
            </p:nvSpPr>
            <p:spPr>
              <a:xfrm>
                <a:off x="2419090" y="2466940"/>
                <a:ext cx="3991606" cy="6207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dirty="0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 dirty="0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dirty="0"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7">
                <a:extLst>
                  <a:ext uri="{FF2B5EF4-FFF2-40B4-BE49-F238E27FC236}">
                    <a16:creationId xmlns:a16="http://schemas.microsoft.com/office/drawing/2014/main" id="{52FC50A2-0657-CD41-9E62-A5F2FD64B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90" y="2466940"/>
                <a:ext cx="3991606" cy="620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">
                <a:extLst>
                  <a:ext uri="{FF2B5EF4-FFF2-40B4-BE49-F238E27FC236}">
                    <a16:creationId xmlns:a16="http://schemas.microsoft.com/office/drawing/2014/main" id="{61A3FED3-4240-9C4B-8667-8E54E62E6516}"/>
                  </a:ext>
                </a:extLst>
              </p:cNvPr>
              <p:cNvSpPr txBox="1"/>
              <p:nvPr/>
            </p:nvSpPr>
            <p:spPr>
              <a:xfrm>
                <a:off x="6538913" y="299127"/>
                <a:ext cx="2351606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">
                <a:extLst>
                  <a:ext uri="{FF2B5EF4-FFF2-40B4-BE49-F238E27FC236}">
                    <a16:creationId xmlns:a16="http://schemas.microsoft.com/office/drawing/2014/main" id="{61A3FED3-4240-9C4B-8667-8E54E62E6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913" y="299127"/>
                <a:ext cx="2351606" cy="555858"/>
              </a:xfrm>
              <a:prstGeom prst="rect">
                <a:avLst/>
              </a:prstGeom>
              <a:blipFill>
                <a:blip r:embed="rId6"/>
                <a:stretch>
                  <a:fillRect l="-2162" r="-541" b="-888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ECF6D53-1C35-F149-8CBF-1BF5D3DF4219}"/>
              </a:ext>
            </a:extLst>
          </p:cNvPr>
          <p:cNvSpPr txBox="1"/>
          <p:nvPr/>
        </p:nvSpPr>
        <p:spPr>
          <a:xfrm>
            <a:off x="911225" y="2752487"/>
            <a:ext cx="147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n 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97D44-87E7-E547-BA89-7D3480685BFA}"/>
              </a:ext>
            </a:extLst>
          </p:cNvPr>
          <p:cNvSpPr txBox="1"/>
          <p:nvPr/>
        </p:nvSpPr>
        <p:spPr>
          <a:xfrm>
            <a:off x="6432016" y="2567821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ondition for any frame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72FEC-51A3-6517-F0A9-A9EE19FE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3" y="601072"/>
            <a:ext cx="7303003" cy="991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F534C6-8219-D418-06D3-8A961511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52" y="1592492"/>
            <a:ext cx="7361775" cy="1979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8E5B5-8FDF-FCA6-14C9-14D29F0BF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04" y="287755"/>
            <a:ext cx="4152900" cy="2159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A37B1FD-564B-8D84-A3E3-667F740DE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1" r="53343" b="8712"/>
          <a:stretch/>
        </p:blipFill>
        <p:spPr bwMode="auto">
          <a:xfrm>
            <a:off x="1794642" y="3707523"/>
            <a:ext cx="3692244" cy="10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B68784E-A86D-7F8B-C0B8-096D79C6E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2135" r="58078" b="19908"/>
          <a:stretch/>
        </p:blipFill>
        <p:spPr bwMode="auto">
          <a:xfrm>
            <a:off x="4689972" y="4847288"/>
            <a:ext cx="2936838" cy="11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16A3272-8BEE-02B8-824B-D109CDD1B26B}"/>
              </a:ext>
            </a:extLst>
          </p:cNvPr>
          <p:cNvSpPr/>
          <p:nvPr/>
        </p:nvSpPr>
        <p:spPr>
          <a:xfrm>
            <a:off x="2496258" y="4152814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C9FB4A9-C687-108C-A2B1-4352973F53FF}"/>
              </a:ext>
            </a:extLst>
          </p:cNvPr>
          <p:cNvSpPr/>
          <p:nvPr/>
        </p:nvSpPr>
        <p:spPr>
          <a:xfrm>
            <a:off x="5609752" y="5439628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/>
              <p:nvPr/>
            </p:nvSpPr>
            <p:spPr>
              <a:xfrm>
                <a:off x="2039057" y="450437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57" y="4504374"/>
                <a:ext cx="338867" cy="276999"/>
              </a:xfrm>
              <a:prstGeom prst="rect">
                <a:avLst/>
              </a:prstGeom>
              <a:blipFill>
                <a:blip r:embed="rId7"/>
                <a:stretch>
                  <a:fillRect l="-17857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/>
              <p:nvPr/>
            </p:nvSpPr>
            <p:spPr>
              <a:xfrm>
                <a:off x="3409760" y="436587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60" y="4365874"/>
                <a:ext cx="338867" cy="276999"/>
              </a:xfrm>
              <a:prstGeom prst="rect">
                <a:avLst/>
              </a:prstGeom>
              <a:blipFill>
                <a:blip r:embed="rId8"/>
                <a:stretch>
                  <a:fillRect l="-3571" t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/>
              <p:nvPr/>
            </p:nvSpPr>
            <p:spPr>
              <a:xfrm>
                <a:off x="4580005" y="436587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05" y="4365874"/>
                <a:ext cx="338867" cy="276999"/>
              </a:xfrm>
              <a:prstGeom prst="rect">
                <a:avLst/>
              </a:prstGeom>
              <a:blipFill>
                <a:blip r:embed="rId9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/>
              <p:nvPr/>
            </p:nvSpPr>
            <p:spPr>
              <a:xfrm>
                <a:off x="5904964" y="3914816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設</m:t>
                    </m:r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質量接近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64" y="3914816"/>
                <a:ext cx="2002390" cy="276999"/>
              </a:xfrm>
              <a:prstGeom prst="rect">
                <a:avLst/>
              </a:prstGeom>
              <a:blipFill>
                <a:blip r:embed="rId10"/>
                <a:stretch>
                  <a:fillRect l="-5696" t="-26087" r="-1899" b="-434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/>
              <p:nvPr/>
            </p:nvSpPr>
            <p:spPr>
              <a:xfrm>
                <a:off x="5904964" y="4396230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質量為零。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64" y="4396230"/>
                <a:ext cx="2002390" cy="276999"/>
              </a:xfrm>
              <a:prstGeom prst="rect">
                <a:avLst/>
              </a:prstGeom>
              <a:blipFill>
                <a:blip r:embed="rId11"/>
                <a:stretch>
                  <a:fillRect l="-3165" t="-26087" b="-434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95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534C6-8219-D418-06D3-8A961511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84" y="562733"/>
            <a:ext cx="7361775" cy="1979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8E5B5-8FDF-FCA6-14C9-14D29F0B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04" y="287755"/>
            <a:ext cx="4152900" cy="2159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A37B1FD-564B-8D84-A3E3-667F740DE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1" r="53343" b="8712"/>
          <a:stretch/>
        </p:blipFill>
        <p:spPr bwMode="auto">
          <a:xfrm>
            <a:off x="1816117" y="2988513"/>
            <a:ext cx="3692244" cy="10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16A3272-8BEE-02B8-824B-D109CDD1B26B}"/>
              </a:ext>
            </a:extLst>
          </p:cNvPr>
          <p:cNvSpPr/>
          <p:nvPr/>
        </p:nvSpPr>
        <p:spPr>
          <a:xfrm>
            <a:off x="2517733" y="3433804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/>
              <p:nvPr/>
            </p:nvSpPr>
            <p:spPr>
              <a:xfrm>
                <a:off x="2060532" y="378536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32" y="3785364"/>
                <a:ext cx="338867" cy="276999"/>
              </a:xfrm>
              <a:prstGeom prst="rect">
                <a:avLst/>
              </a:prstGeom>
              <a:blipFill>
                <a:blip r:embed="rId5"/>
                <a:stretch>
                  <a:fillRect l="-17857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/>
              <p:nvPr/>
            </p:nvSpPr>
            <p:spPr>
              <a:xfrm>
                <a:off x="3431235" y="364686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35" y="3646864"/>
                <a:ext cx="338867" cy="276999"/>
              </a:xfrm>
              <a:prstGeom prst="rect">
                <a:avLst/>
              </a:prstGeom>
              <a:blipFill>
                <a:blip r:embed="rId6"/>
                <a:stretch>
                  <a:fillRect l="-3704" t="-4348" r="-37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/>
              <p:nvPr/>
            </p:nvSpPr>
            <p:spPr>
              <a:xfrm>
                <a:off x="4601480" y="364686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80" y="3646864"/>
                <a:ext cx="338867" cy="276999"/>
              </a:xfrm>
              <a:prstGeom prst="rect">
                <a:avLst/>
              </a:prstGeom>
              <a:blipFill>
                <a:blip r:embed="rId7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/>
              <p:nvPr/>
            </p:nvSpPr>
            <p:spPr>
              <a:xfrm>
                <a:off x="1009084" y="2619181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設</m:t>
                    </m:r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質量接近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84" y="2619181"/>
                <a:ext cx="2002390" cy="276999"/>
              </a:xfrm>
              <a:prstGeom prst="rect">
                <a:avLst/>
              </a:prstGeom>
              <a:blipFill>
                <a:blip r:embed="rId8"/>
                <a:stretch>
                  <a:fillRect l="-5660" t="-26087" r="-1887" b="-434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20">
                <a:extLst>
                  <a:ext uri="{FF2B5EF4-FFF2-40B4-BE49-F238E27FC236}">
                    <a16:creationId xmlns:a16="http://schemas.microsoft.com/office/drawing/2014/main" id="{9F08724C-4D21-F4C9-2F78-7EF2BCEAFFAD}"/>
                  </a:ext>
                </a:extLst>
              </p:cNvPr>
              <p:cNvSpPr/>
              <p:nvPr/>
            </p:nvSpPr>
            <p:spPr>
              <a:xfrm>
                <a:off x="1768056" y="4175769"/>
                <a:ext cx="1525033" cy="61093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20">
                <a:extLst>
                  <a:ext uri="{FF2B5EF4-FFF2-40B4-BE49-F238E27FC236}">
                    <a16:creationId xmlns:a16="http://schemas.microsoft.com/office/drawing/2014/main" id="{9F08724C-4D21-F4C9-2F78-7EF2BCEAF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56" y="4175769"/>
                <a:ext cx="1525033" cy="610936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C716608C-D12C-8E3C-FA81-AB874138D187}"/>
                  </a:ext>
                </a:extLst>
              </p:cNvPr>
              <p:cNvSpPr/>
              <p:nvPr/>
            </p:nvSpPr>
            <p:spPr>
              <a:xfrm>
                <a:off x="5989199" y="5647978"/>
                <a:ext cx="1584023" cy="911275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C716608C-D12C-8E3C-FA81-AB874138D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99" y="5647978"/>
                <a:ext cx="1584023" cy="9112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1">
                <a:extLst>
                  <a:ext uri="{FF2B5EF4-FFF2-40B4-BE49-F238E27FC236}">
                    <a16:creationId xmlns:a16="http://schemas.microsoft.com/office/drawing/2014/main" id="{A7591A41-80E3-7895-DBF2-93ECFE0E41C8}"/>
                  </a:ext>
                </a:extLst>
              </p:cNvPr>
              <p:cNvSpPr/>
              <p:nvPr/>
            </p:nvSpPr>
            <p:spPr>
              <a:xfrm>
                <a:off x="1751367" y="5859653"/>
                <a:ext cx="2333588" cy="66293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21">
                <a:extLst>
                  <a:ext uri="{FF2B5EF4-FFF2-40B4-BE49-F238E27FC236}">
                    <a16:creationId xmlns:a16="http://schemas.microsoft.com/office/drawing/2014/main" id="{A7591A41-80E3-7895-DBF2-93ECFE0E4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367" y="5859653"/>
                <a:ext cx="2333588" cy="662938"/>
              </a:xfrm>
              <a:prstGeom prst="rect">
                <a:avLst/>
              </a:prstGeom>
              <a:blipFill>
                <a:blip r:embed="rId11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3B6E50-DCD5-2D1C-2956-D187BF0806A2}"/>
                  </a:ext>
                </a:extLst>
              </p:cNvPr>
              <p:cNvSpPr txBox="1"/>
              <p:nvPr/>
            </p:nvSpPr>
            <p:spPr>
              <a:xfrm>
                <a:off x="3164439" y="2619181"/>
                <a:ext cx="42329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衰變就是第一種產物質量相同的情況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3B6E50-DCD5-2D1C-2956-D187BF080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39" y="2619181"/>
                <a:ext cx="4232953" cy="369332"/>
              </a:xfrm>
              <a:prstGeom prst="rect">
                <a:avLst/>
              </a:prstGeom>
              <a:blipFill>
                <a:blip r:embed="rId12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20">
                <a:extLst>
                  <a:ext uri="{FF2B5EF4-FFF2-40B4-BE49-F238E27FC236}">
                    <a16:creationId xmlns:a16="http://schemas.microsoft.com/office/drawing/2014/main" id="{C2D60DC0-3C45-C5C5-EDF0-914E73CAEC01}"/>
                  </a:ext>
                </a:extLst>
              </p:cNvPr>
              <p:cNvSpPr/>
              <p:nvPr/>
            </p:nvSpPr>
            <p:spPr>
              <a:xfrm>
                <a:off x="1768056" y="5200147"/>
                <a:ext cx="2809872" cy="61093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20">
                <a:extLst>
                  <a:ext uri="{FF2B5EF4-FFF2-40B4-BE49-F238E27FC236}">
                    <a16:creationId xmlns:a16="http://schemas.microsoft.com/office/drawing/2014/main" id="{C2D60DC0-3C45-C5C5-EDF0-914E73CAE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56" y="5200147"/>
                <a:ext cx="2809872" cy="610936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20">
                <a:extLst>
                  <a:ext uri="{FF2B5EF4-FFF2-40B4-BE49-F238E27FC236}">
                    <a16:creationId xmlns:a16="http://schemas.microsoft.com/office/drawing/2014/main" id="{55F01C2D-6C44-9082-CD5F-28ADB50A06F6}"/>
                  </a:ext>
                </a:extLst>
              </p:cNvPr>
              <p:cNvSpPr/>
              <p:nvPr/>
            </p:nvSpPr>
            <p:spPr>
              <a:xfrm>
                <a:off x="5989199" y="4627968"/>
                <a:ext cx="2649443" cy="99270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20">
                <a:extLst>
                  <a:ext uri="{FF2B5EF4-FFF2-40B4-BE49-F238E27FC236}">
                    <a16:creationId xmlns:a16="http://schemas.microsoft.com/office/drawing/2014/main" id="{55F01C2D-6C44-9082-CD5F-28ADB50A0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99" y="4627968"/>
                <a:ext cx="2649443" cy="9927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7212F-1810-0F05-F1F9-4E5F1EDF1CB8}"/>
                  </a:ext>
                </a:extLst>
              </p:cNvPr>
              <p:cNvSpPr txBox="1"/>
              <p:nvPr/>
            </p:nvSpPr>
            <p:spPr>
              <a:xfrm>
                <a:off x="3513762" y="4253501"/>
                <a:ext cx="4857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由此式還可以算出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的動量與速度：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7212F-1810-0F05-F1F9-4E5F1EDF1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62" y="4253501"/>
                <a:ext cx="4857097" cy="369332"/>
              </a:xfrm>
              <a:prstGeom prst="rect">
                <a:avLst/>
              </a:prstGeom>
              <a:blipFill>
                <a:blip r:embed="rId15"/>
                <a:stretch>
                  <a:fillRect l="-1042" t="-10345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962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534C6-8219-D418-06D3-8A9615119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807" b="9550"/>
          <a:stretch/>
        </p:blipFill>
        <p:spPr>
          <a:xfrm>
            <a:off x="1020440" y="955601"/>
            <a:ext cx="7361775" cy="34921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B68784E-A86D-7F8B-C0B8-096D79C6E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2135" r="58078" b="19908"/>
          <a:stretch/>
        </p:blipFill>
        <p:spPr bwMode="auto">
          <a:xfrm>
            <a:off x="1887109" y="2212955"/>
            <a:ext cx="2936838" cy="11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0C9FB4A9-C687-108C-A2B1-4352973F53FF}"/>
              </a:ext>
            </a:extLst>
          </p:cNvPr>
          <p:cNvSpPr/>
          <p:nvPr/>
        </p:nvSpPr>
        <p:spPr>
          <a:xfrm>
            <a:off x="2806889" y="2805295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/>
              <p:nvPr/>
            </p:nvSpPr>
            <p:spPr>
              <a:xfrm>
                <a:off x="1148255" y="1400550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質量為零。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55" y="1400550"/>
                <a:ext cx="2002390" cy="276999"/>
              </a:xfrm>
              <a:prstGeom prst="rect">
                <a:avLst/>
              </a:prstGeom>
              <a:blipFill>
                <a:blip r:embed="rId4"/>
                <a:stretch>
                  <a:fillRect l="-3145" t="-27273" b="-5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AE9462-AC65-E845-FAEC-C4B01297C0A8}"/>
                  </a:ext>
                </a:extLst>
              </p:cNvPr>
              <p:cNvSpPr txBox="1"/>
              <p:nvPr/>
            </p:nvSpPr>
            <p:spPr>
              <a:xfrm>
                <a:off x="1048812" y="1712493"/>
                <a:ext cx="6102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的靜止座標，就是第二種，產物一質量為零的情況：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AE9462-AC65-E845-FAEC-C4B01297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12" y="1712493"/>
                <a:ext cx="6102850" cy="369332"/>
              </a:xfrm>
              <a:prstGeom prst="rect">
                <a:avLst/>
              </a:prstGeom>
              <a:blipFill>
                <a:blip r:embed="rId5"/>
                <a:stretch>
                  <a:fillRect l="-830" t="-6452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>
            <a:extLst>
              <a:ext uri="{FF2B5EF4-FFF2-40B4-BE49-F238E27FC236}">
                <a16:creationId xmlns:a16="http://schemas.microsoft.com/office/drawing/2014/main" id="{2138A386-E0FC-B6F8-6663-7903ECD26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5" t="6501" r="32702" b="80567"/>
          <a:stretch/>
        </p:blipFill>
        <p:spPr bwMode="auto">
          <a:xfrm>
            <a:off x="1887109" y="3696578"/>
            <a:ext cx="2188324" cy="76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AFFB2FF-0136-F598-11AE-329E9B24F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5" t="24312" r="32702" b="62356"/>
          <a:stretch/>
        </p:blipFill>
        <p:spPr bwMode="auto">
          <a:xfrm>
            <a:off x="1887108" y="4612500"/>
            <a:ext cx="2122532" cy="76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C04A4D-D291-872C-7D81-B064250C77CA}"/>
              </a:ext>
            </a:extLst>
          </p:cNvPr>
          <p:cNvSpPr txBox="1"/>
          <p:nvPr/>
        </p:nvSpPr>
        <p:spPr>
          <a:xfrm>
            <a:off x="1132800" y="5619369"/>
            <a:ext cx="57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二體衰變中，產物的能量與動量都固定！</a:t>
            </a:r>
          </a:p>
        </p:txBody>
      </p:sp>
    </p:spTree>
    <p:extLst>
      <p:ext uri="{BB962C8B-B14F-4D97-AF65-F5344CB8AC3E}">
        <p14:creationId xmlns:p14="http://schemas.microsoft.com/office/powerpoint/2010/main" val="1615927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5CF0375-D0FF-1A4E-5518-6778B825B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58078"/>
          <a:stretch/>
        </p:blipFill>
        <p:spPr bwMode="auto">
          <a:xfrm>
            <a:off x="3566577" y="2611202"/>
            <a:ext cx="29368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5" descr="http://upload.wikimedia.org/wikibooks/en/3/32/Relstandard.gif">
            <a:extLst>
              <a:ext uri="{FF2B5EF4-FFF2-40B4-BE49-F238E27FC236}">
                <a16:creationId xmlns:a16="http://schemas.microsoft.com/office/drawing/2014/main" id="{DDB6DE4B-C07D-9D2E-BAC0-F4835DAB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r="2359" b="25065"/>
          <a:stretch/>
        </p:blipFill>
        <p:spPr bwMode="auto">
          <a:xfrm>
            <a:off x="4847624" y="1033417"/>
            <a:ext cx="3087729" cy="14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6">
                <a:extLst>
                  <a:ext uri="{FF2B5EF4-FFF2-40B4-BE49-F238E27FC236}">
                    <a16:creationId xmlns:a16="http://schemas.microsoft.com/office/drawing/2014/main" id="{F32AFF47-FB03-A626-946E-E5375D2C816C}"/>
                  </a:ext>
                </a:extLst>
              </p:cNvPr>
              <p:cNvSpPr/>
              <p:nvPr/>
            </p:nvSpPr>
            <p:spPr>
              <a:xfrm>
                <a:off x="1086551" y="2657486"/>
                <a:ext cx="2217210" cy="5672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矩形 16">
                <a:extLst>
                  <a:ext uri="{FF2B5EF4-FFF2-40B4-BE49-F238E27FC236}">
                    <a16:creationId xmlns:a16="http://schemas.microsoft.com/office/drawing/2014/main" id="{F32AFF47-FB03-A626-946E-E5375D2C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51" y="2657486"/>
                <a:ext cx="2217210" cy="567207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6">
                <a:extLst>
                  <a:ext uri="{FF2B5EF4-FFF2-40B4-BE49-F238E27FC236}">
                    <a16:creationId xmlns:a16="http://schemas.microsoft.com/office/drawing/2014/main" id="{4B86896A-2627-FF3F-D2A3-C78DE1F4F691}"/>
                  </a:ext>
                </a:extLst>
              </p:cNvPr>
              <p:cNvSpPr/>
              <p:nvPr/>
            </p:nvSpPr>
            <p:spPr>
              <a:xfrm>
                <a:off x="1058163" y="3333242"/>
                <a:ext cx="204312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6" name="矩形 16">
                <a:extLst>
                  <a:ext uri="{FF2B5EF4-FFF2-40B4-BE49-F238E27FC236}">
                    <a16:creationId xmlns:a16="http://schemas.microsoft.com/office/drawing/2014/main" id="{4B86896A-2627-FF3F-D2A3-C78DE1F4F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3333242"/>
                <a:ext cx="2043123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941A5318-C8D5-E00D-A34B-D75CF6C6FD2B}"/>
                  </a:ext>
                </a:extLst>
              </p:cNvPr>
              <p:cNvSpPr/>
              <p:nvPr/>
            </p:nvSpPr>
            <p:spPr>
              <a:xfrm>
                <a:off x="1058163" y="3825909"/>
                <a:ext cx="1275349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941A5318-C8D5-E00D-A34B-D75CF6C6F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3825909"/>
                <a:ext cx="1275349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F5A45C-3ADA-DB45-6960-6675FD320354}"/>
                  </a:ext>
                </a:extLst>
              </p:cNvPr>
              <p:cNvSpPr txBox="1"/>
              <p:nvPr/>
            </p:nvSpPr>
            <p:spPr>
              <a:xfrm>
                <a:off x="6218337" y="2893777"/>
                <a:ext cx="1942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F5A45C-3ADA-DB45-6960-6675FD32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337" y="2893777"/>
                <a:ext cx="194284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059886-E62B-8F45-62EF-65F38C5FC8EB}"/>
              </a:ext>
            </a:extLst>
          </p:cNvPr>
          <p:cNvCxnSpPr>
            <a:cxnSpLocks/>
          </p:cNvCxnSpPr>
          <p:nvPr/>
        </p:nvCxnSpPr>
        <p:spPr>
          <a:xfrm>
            <a:off x="5997805" y="3170776"/>
            <a:ext cx="50561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67318C9F-A181-9E3B-269B-75887231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1" r="88479" b="8712"/>
          <a:stretch/>
        </p:blipFill>
        <p:spPr bwMode="auto">
          <a:xfrm>
            <a:off x="3508941" y="1187407"/>
            <a:ext cx="911707" cy="10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F1A3BFDC-1DB1-1B8C-3A40-B9468B5BB0FB}"/>
              </a:ext>
            </a:extLst>
          </p:cNvPr>
          <p:cNvSpPr/>
          <p:nvPr/>
        </p:nvSpPr>
        <p:spPr>
          <a:xfrm flipH="1">
            <a:off x="3654806" y="2328653"/>
            <a:ext cx="338867" cy="1681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2DA86C-99A5-A8F6-B919-4C9A875CEAB0}"/>
                  </a:ext>
                </a:extLst>
              </p:cNvPr>
              <p:cNvSpPr txBox="1"/>
              <p:nvPr/>
            </p:nvSpPr>
            <p:spPr>
              <a:xfrm>
                <a:off x="3753356" y="1984258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2DA86C-99A5-A8F6-B919-4C9A875CE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56" y="1984258"/>
                <a:ext cx="338867" cy="276999"/>
              </a:xfrm>
              <a:prstGeom prst="rect">
                <a:avLst/>
              </a:prstGeom>
              <a:blipFill>
                <a:blip r:embed="rId9"/>
                <a:stretch>
                  <a:fillRect l="-17857" r="-7143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FA5A980-EA62-63BD-81F5-1475EB72555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2806" b="-421"/>
          <a:stretch/>
        </p:blipFill>
        <p:spPr>
          <a:xfrm>
            <a:off x="986944" y="333098"/>
            <a:ext cx="7361775" cy="546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2FA9C7-C559-C096-DD88-77A33330F3B6}"/>
                  </a:ext>
                </a:extLst>
              </p:cNvPr>
              <p:cNvSpPr txBox="1"/>
              <p:nvPr/>
            </p:nvSpPr>
            <p:spPr>
              <a:xfrm>
                <a:off x="1058163" y="4357043"/>
                <a:ext cx="6102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的靜止座標相對於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的靜止座標，是以速度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移動。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2FA9C7-C559-C096-DD88-77A33330F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4357043"/>
                <a:ext cx="6102850" cy="369332"/>
              </a:xfrm>
              <a:prstGeom prst="rect">
                <a:avLst/>
              </a:prstGeom>
              <a:blipFill>
                <a:blip r:embed="rId11"/>
                <a:stretch>
                  <a:fillRect t="-10345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7823F7-E638-6A43-BC53-A94DE173B167}"/>
                  </a:ext>
                </a:extLst>
              </p:cNvPr>
              <p:cNvSpPr txBox="1"/>
              <p:nvPr/>
            </p:nvSpPr>
            <p:spPr>
              <a:xfrm>
                <a:off x="1058163" y="4704369"/>
                <a:ext cx="6102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的靜止座標內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的能量，利用羅倫茲變換就等於：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7823F7-E638-6A43-BC53-A94DE173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4704369"/>
                <a:ext cx="6102850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BABD072C-8BF8-2E02-B583-2549349055B8}"/>
                  </a:ext>
                </a:extLst>
              </p:cNvPr>
              <p:cNvSpPr/>
              <p:nvPr/>
            </p:nvSpPr>
            <p:spPr>
              <a:xfrm>
                <a:off x="1086551" y="5153967"/>
                <a:ext cx="4511107" cy="411395"/>
              </a:xfrm>
              <a:prstGeom prst="rect">
                <a:avLst/>
              </a:prstGeom>
              <a:solidFill>
                <a:srgbClr val="FFFB7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zh-TW" altLang="en-US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BABD072C-8BF8-2E02-B583-25493490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51" y="5153967"/>
                <a:ext cx="4511107" cy="411395"/>
              </a:xfrm>
              <a:prstGeom prst="rect">
                <a:avLst/>
              </a:prstGeom>
              <a:blipFill>
                <a:blip r:embed="rId13"/>
                <a:stretch>
                  <a:fillRect t="-2941" b="-882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CF3677F8-B901-55C8-6580-EC832FAC1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5" t="6501" r="32702" b="80567"/>
          <a:stretch/>
        </p:blipFill>
        <p:spPr bwMode="auto">
          <a:xfrm>
            <a:off x="6953892" y="4723994"/>
            <a:ext cx="1943528" cy="6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4028A8-975D-D692-7590-8028B4C9ABF8}"/>
              </a:ext>
            </a:extLst>
          </p:cNvPr>
          <p:cNvSpPr txBox="1"/>
          <p:nvPr/>
        </p:nvSpPr>
        <p:spPr>
          <a:xfrm>
            <a:off x="1047813" y="5639917"/>
            <a:ext cx="57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二體衰變能量與動量都固定，因此此式只有角度可變！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45B031-655E-915E-7872-3CE12B99F4C9}"/>
                  </a:ext>
                </a:extLst>
              </p:cNvPr>
              <p:cNvSpPr txBox="1"/>
              <p:nvPr/>
            </p:nvSpPr>
            <p:spPr>
              <a:xfrm>
                <a:off x="1058162" y="6083553"/>
                <a:ext cx="4027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最大值與最小值就在</a:t>
                </a:r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=±1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45B031-655E-915E-7872-3CE12B99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2" y="6083553"/>
                <a:ext cx="4027546" cy="369332"/>
              </a:xfrm>
              <a:prstGeom prst="rect">
                <a:avLst/>
              </a:prstGeom>
              <a:blipFill>
                <a:blip r:embed="rId15"/>
                <a:stretch>
                  <a:fillRect l="-1258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97E43EFF-A402-055F-279B-CF3E18619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5" t="24312" r="32702" b="62356"/>
          <a:stretch/>
        </p:blipFill>
        <p:spPr bwMode="auto">
          <a:xfrm>
            <a:off x="6953891" y="5639917"/>
            <a:ext cx="1885093" cy="67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198688-6661-A9C1-EBD9-29A198DE0B44}"/>
                  </a:ext>
                </a:extLst>
              </p:cNvPr>
              <p:cNvSpPr txBox="1"/>
              <p:nvPr/>
            </p:nvSpPr>
            <p:spPr>
              <a:xfrm>
                <a:off x="3108578" y="2211540"/>
                <a:ext cx="5291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198688-6661-A9C1-EBD9-29A198DE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578" y="2211540"/>
                <a:ext cx="52911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12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Oval 4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4" name="Oval 5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5" name="Oval 6"/>
          <p:cNvSpPr>
            <a:spLocks noChangeArrowheads="1"/>
          </p:cNvSpPr>
          <p:nvPr/>
        </p:nvSpPr>
        <p:spPr bwMode="auto">
          <a:xfrm>
            <a:off x="1692275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6" name="Oval 7"/>
          <p:cNvSpPr>
            <a:spLocks noChangeArrowheads="1"/>
          </p:cNvSpPr>
          <p:nvPr/>
        </p:nvSpPr>
        <p:spPr bwMode="auto">
          <a:xfrm>
            <a:off x="2051050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7" name="Line 8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8" name="Line 9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8211" name="Oval 12"/>
          <p:cNvSpPr>
            <a:spLocks noChangeArrowheads="1"/>
          </p:cNvSpPr>
          <p:nvPr/>
        </p:nvSpPr>
        <p:spPr bwMode="auto">
          <a:xfrm>
            <a:off x="47513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2" name="Oval 13"/>
          <p:cNvSpPr>
            <a:spLocks noChangeArrowheads="1"/>
          </p:cNvSpPr>
          <p:nvPr/>
        </p:nvSpPr>
        <p:spPr bwMode="auto">
          <a:xfrm>
            <a:off x="65166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3" name="Oval 14"/>
          <p:cNvSpPr>
            <a:spLocks noChangeArrowheads="1"/>
          </p:cNvSpPr>
          <p:nvPr/>
        </p:nvSpPr>
        <p:spPr bwMode="auto">
          <a:xfrm>
            <a:off x="5400675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4" name="Oval 15"/>
          <p:cNvSpPr>
            <a:spLocks noChangeArrowheads="1"/>
          </p:cNvSpPr>
          <p:nvPr/>
        </p:nvSpPr>
        <p:spPr bwMode="auto">
          <a:xfrm>
            <a:off x="5759450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5" name="Line 16"/>
          <p:cNvSpPr>
            <a:spLocks noChangeShapeType="1"/>
          </p:cNvSpPr>
          <p:nvPr/>
        </p:nvSpPr>
        <p:spPr bwMode="auto">
          <a:xfrm>
            <a:off x="5472113" y="31416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6" name="Line 17"/>
          <p:cNvSpPr>
            <a:spLocks noChangeShapeType="1"/>
          </p:cNvSpPr>
          <p:nvPr/>
        </p:nvSpPr>
        <p:spPr bwMode="auto">
          <a:xfrm flipH="1">
            <a:off x="5327650" y="1231900"/>
            <a:ext cx="162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7" name="Text Box 18"/>
          <p:cNvSpPr txBox="1">
            <a:spLocks noChangeArrowheads="1"/>
          </p:cNvSpPr>
          <p:nvPr/>
        </p:nvSpPr>
        <p:spPr bwMode="auto">
          <a:xfrm>
            <a:off x="5759450" y="2781300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10609" name="Line 20"/>
          <p:cNvSpPr>
            <a:spLocks noChangeShapeType="1"/>
          </p:cNvSpPr>
          <p:nvPr/>
        </p:nvSpPr>
        <p:spPr bwMode="auto">
          <a:xfrm>
            <a:off x="1223963" y="486886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10" name="Line 21"/>
          <p:cNvSpPr>
            <a:spLocks noChangeShapeType="1"/>
          </p:cNvSpPr>
          <p:nvPr/>
        </p:nvSpPr>
        <p:spPr bwMode="auto">
          <a:xfrm>
            <a:off x="1223963" y="5984875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11" name="Text Box 22"/>
          <p:cNvSpPr txBox="1">
            <a:spLocks noChangeArrowheads="1"/>
          </p:cNvSpPr>
          <p:nvPr/>
        </p:nvSpPr>
        <p:spPr bwMode="auto">
          <a:xfrm>
            <a:off x="935038" y="6057900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</a:t>
            </a:r>
          </a:p>
        </p:txBody>
      </p:sp>
      <p:sp>
        <p:nvSpPr>
          <p:cNvPr id="8222" name="Line 23"/>
          <p:cNvSpPr>
            <a:spLocks noChangeShapeType="1"/>
          </p:cNvSpPr>
          <p:nvPr/>
        </p:nvSpPr>
        <p:spPr bwMode="auto">
          <a:xfrm>
            <a:off x="5148263" y="479742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3" name="Line 24"/>
          <p:cNvSpPr>
            <a:spLocks noChangeShapeType="1"/>
          </p:cNvSpPr>
          <p:nvPr/>
        </p:nvSpPr>
        <p:spPr bwMode="auto">
          <a:xfrm>
            <a:off x="5148263" y="5913438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4" name="Text Box 25"/>
          <p:cNvSpPr txBox="1">
            <a:spLocks noChangeArrowheads="1"/>
          </p:cNvSpPr>
          <p:nvPr/>
        </p:nvSpPr>
        <p:spPr bwMode="auto">
          <a:xfrm>
            <a:off x="4751388" y="5654052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 dirty="0">
                <a:latin typeface="Times New Roman" pitchFamily="18" charset="0"/>
              </a:rPr>
              <a:t>O’</a:t>
            </a:r>
          </a:p>
        </p:txBody>
      </p:sp>
      <p:sp>
        <p:nvSpPr>
          <p:cNvPr id="8225" name="Line 26"/>
          <p:cNvSpPr>
            <a:spLocks noChangeShapeType="1"/>
          </p:cNvSpPr>
          <p:nvPr/>
        </p:nvSpPr>
        <p:spPr bwMode="auto">
          <a:xfrm>
            <a:off x="5580063" y="533717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6" name="Text Box 27"/>
          <p:cNvSpPr txBox="1">
            <a:spLocks noChangeArrowheads="1"/>
          </p:cNvSpPr>
          <p:nvPr/>
        </p:nvSpPr>
        <p:spPr bwMode="auto">
          <a:xfrm>
            <a:off x="5580063" y="486886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v=u</a:t>
            </a:r>
          </a:p>
        </p:txBody>
      </p:sp>
      <p:sp>
        <p:nvSpPr>
          <p:cNvPr id="110618" name="Text Box 29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10622" name="Text Box 33"/>
          <p:cNvSpPr txBox="1">
            <a:spLocks noChangeArrowheads="1"/>
          </p:cNvSpPr>
          <p:nvPr/>
        </p:nvSpPr>
        <p:spPr bwMode="auto">
          <a:xfrm>
            <a:off x="2735263" y="34655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完全非彈性碰撞</a:t>
            </a:r>
          </a:p>
        </p:txBody>
      </p:sp>
      <p:cxnSp>
        <p:nvCxnSpPr>
          <p:cNvPr id="110630" name="直線接點 39"/>
          <p:cNvCxnSpPr>
            <a:cxnSpLocks noChangeShapeType="1"/>
          </p:cNvCxnSpPr>
          <p:nvPr/>
        </p:nvCxnSpPr>
        <p:spPr bwMode="auto">
          <a:xfrm rot="5400000">
            <a:off x="1906588" y="3429000"/>
            <a:ext cx="540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/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blipFill>
                <a:blip r:embed="rId2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/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blipFill>
                <a:blip r:embed="rId2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/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blipFill>
                <a:blip r:embed="rId3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/>
              <p:nvPr/>
            </p:nvSpPr>
            <p:spPr>
              <a:xfrm>
                <a:off x="7217875" y="1308550"/>
                <a:ext cx="139814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75" y="1308550"/>
                <a:ext cx="1398140" cy="276999"/>
              </a:xfrm>
              <a:prstGeom prst="rect">
                <a:avLst/>
              </a:prstGeom>
              <a:blipFill>
                <a:blip r:embed="rId5"/>
                <a:stretch>
                  <a:fillRect l="-901" r="-2703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/>
              <p:nvPr/>
            </p:nvSpPr>
            <p:spPr>
              <a:xfrm>
                <a:off x="7228716" y="3149570"/>
                <a:ext cx="69108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16" y="3149570"/>
                <a:ext cx="691087" cy="276999"/>
              </a:xfrm>
              <a:prstGeom prst="rect">
                <a:avLst/>
              </a:prstGeom>
              <a:blipFill>
                <a:blip r:embed="rId6"/>
                <a:stretch>
                  <a:fillRect l="-5357" r="-1786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/>
              <p:nvPr/>
            </p:nvSpPr>
            <p:spPr>
              <a:xfrm>
                <a:off x="7223859" y="2272104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859" y="2272104"/>
                <a:ext cx="230832" cy="276999"/>
              </a:xfrm>
              <a:prstGeom prst="rect">
                <a:avLst/>
              </a:prstGeom>
              <a:blipFill>
                <a:blip r:embed="rId7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6">
            <a:extLst>
              <a:ext uri="{FF2B5EF4-FFF2-40B4-BE49-F238E27FC236}">
                <a16:creationId xmlns:a16="http://schemas.microsoft.com/office/drawing/2014/main" id="{E602BD82-BADA-AA40-8825-6635ED9A9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597" y="253205"/>
            <a:ext cx="3421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但？如果考慮相對性效應</a:t>
            </a:r>
            <a:r>
              <a:rPr kumimoji="0" lang="en-US" altLang="zh-TW" sz="1800">
                <a:latin typeface="Arial" pitchFamily="34" charset="0"/>
              </a:rPr>
              <a:t>…..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61B00C96-A641-6A4C-8DB5-FEEF8BB3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117" y="81438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 dirty="0">
                <a:latin typeface="Times New Roman" pitchFamily="18" charset="0"/>
              </a:rPr>
              <a:t>u’   </a:t>
            </a:r>
            <a:r>
              <a:rPr kumimoji="0" lang="zh-TW" altLang="en-US" sz="1800" dirty="0">
                <a:solidFill>
                  <a:srgbClr val="FF0000"/>
                </a:solidFill>
                <a:latin typeface="Times New Roman" pitchFamily="18" charset="0"/>
              </a:rPr>
              <a:t>？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4C1017DD-591E-C540-B5D5-3F88A732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96946"/>
            <a:ext cx="5868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動量守恆定律在羅倫茲轉換後就不像動量守恆了！</a:t>
            </a:r>
          </a:p>
        </p:txBody>
      </p:sp>
      <p:sp>
        <p:nvSpPr>
          <p:cNvPr id="52" name="文字方塊 41">
            <a:extLst>
              <a:ext uri="{FF2B5EF4-FFF2-40B4-BE49-F238E27FC236}">
                <a16:creationId xmlns:a16="http://schemas.microsoft.com/office/drawing/2014/main" id="{82038FFA-3632-3647-8530-D4431265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00071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動量守恆定律在左方是正確，但在右方就不正確，反之亦然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BA08287-8927-D34F-ADAF-1ED926D3B105}"/>
                  </a:ext>
                </a:extLst>
              </p:cNvPr>
              <p:cNvSpPr txBox="1"/>
              <p:nvPr/>
            </p:nvSpPr>
            <p:spPr>
              <a:xfrm>
                <a:off x="7204941" y="345432"/>
                <a:ext cx="1785489" cy="7632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BA08287-8927-D34F-ADAF-1ED926D3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41" y="345432"/>
                <a:ext cx="1785489" cy="763286"/>
              </a:xfrm>
              <a:prstGeom prst="rect">
                <a:avLst/>
              </a:prstGeom>
              <a:blipFill>
                <a:blip r:embed="rId9"/>
                <a:stretch>
                  <a:fillRect l="-704" r="-140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CDABEFD-44CB-BA47-9C38-1B21F3E2C476}"/>
                  </a:ext>
                </a:extLst>
              </p:cNvPr>
              <p:cNvSpPr txBox="1"/>
              <p:nvPr/>
            </p:nvSpPr>
            <p:spPr>
              <a:xfrm>
                <a:off x="1637508" y="5014540"/>
                <a:ext cx="2052638" cy="36670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total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total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CDABEFD-44CB-BA47-9C38-1B21F3E2C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08" y="5014540"/>
                <a:ext cx="2052638" cy="366703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2333067-1F3B-AB4D-8F0C-023DAB2F0EA4}"/>
                  </a:ext>
                </a:extLst>
              </p:cNvPr>
              <p:cNvSpPr txBox="1"/>
              <p:nvPr/>
            </p:nvSpPr>
            <p:spPr>
              <a:xfrm>
                <a:off x="6787358" y="4988727"/>
                <a:ext cx="2052638" cy="34355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2333067-1F3B-AB4D-8F0C-023DAB2F0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58" y="4988727"/>
                <a:ext cx="2052638" cy="343556"/>
              </a:xfrm>
              <a:prstGeom prst="rect">
                <a:avLst/>
              </a:prstGeom>
              <a:blipFill>
                <a:blip r:embed="rId11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9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  <p:bldP spid="8216" grpId="0" animBg="1"/>
      <p:bldP spid="45" grpId="0" animBg="1"/>
      <p:bldP spid="46" grpId="0" animBg="1"/>
      <p:bldP spid="47" grpId="0" animBg="1"/>
      <p:bldP spid="51" grpId="0"/>
      <p:bldP spid="52" grpId="0"/>
      <p:bldP spid="53" grpId="0" animBg="1"/>
      <p:bldP spid="53" grpId="1" animBg="1"/>
      <p:bldP spid="50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BD4774-AD3D-DC2A-4D84-98A012FB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" y="1151278"/>
            <a:ext cx="7687129" cy="4981122"/>
          </a:xfrm>
          <a:prstGeom prst="rect">
            <a:avLst/>
          </a:prstGeom>
        </p:spPr>
      </p:pic>
      <p:sp>
        <p:nvSpPr>
          <p:cNvPr id="3" name="Text Box 35">
            <a:extLst>
              <a:ext uri="{FF2B5EF4-FFF2-40B4-BE49-F238E27FC236}">
                <a16:creationId xmlns:a16="http://schemas.microsoft.com/office/drawing/2014/main" id="{072876B5-3B09-87AD-BFCF-1D9C33AA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99" y="667429"/>
            <a:ext cx="7794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看來動量得重新定義，使動量守恆定律在羅倫茲轉換前後都是正確的！</a:t>
            </a:r>
          </a:p>
        </p:txBody>
      </p:sp>
    </p:spTree>
    <p:extLst>
      <p:ext uri="{BB962C8B-B14F-4D97-AF65-F5344CB8AC3E}">
        <p14:creationId xmlns:p14="http://schemas.microsoft.com/office/powerpoint/2010/main" val="10225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2887" name="Text Box 12"/>
          <p:cNvSpPr txBox="1">
            <a:spLocks noChangeArrowheads="1"/>
          </p:cNvSpPr>
          <p:nvPr/>
        </p:nvSpPr>
        <p:spPr bwMode="auto">
          <a:xfrm>
            <a:off x="4825189" y="1816737"/>
            <a:ext cx="241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接近牛頓的定義</a:t>
            </a:r>
          </a:p>
        </p:txBody>
      </p:sp>
      <p:sp>
        <p:nvSpPr>
          <p:cNvPr id="122888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/>
              <p:nvPr/>
            </p:nvSpPr>
            <p:spPr>
              <a:xfrm>
                <a:off x="1458896" y="842955"/>
                <a:ext cx="2510880" cy="8189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96" y="842955"/>
                <a:ext cx="2510880" cy="818942"/>
              </a:xfrm>
              <a:prstGeom prst="rect">
                <a:avLst/>
              </a:prstGeom>
              <a:blipFill>
                <a:blip r:embed="rId2"/>
                <a:stretch>
                  <a:fillRect l="-1508" b="-151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/>
              <p:nvPr/>
            </p:nvSpPr>
            <p:spPr>
              <a:xfrm>
                <a:off x="1458896" y="1843316"/>
                <a:ext cx="3224344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≪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時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因此</m:t>
                      </m:r>
                      <m:r>
                        <m:rPr>
                          <m:nor/>
                        </m:rPr>
                        <a:rPr lang="zh-TW" altLang="en-US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96" y="1843316"/>
                <a:ext cx="3224344" cy="276999"/>
              </a:xfrm>
              <a:prstGeom prst="rect">
                <a:avLst/>
              </a:prstGeom>
              <a:blipFill>
                <a:blip r:embed="rId3"/>
                <a:stretch>
                  <a:fillRect l="-392" t="-4167" b="-3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1FAE71-381C-C80F-4F48-C606BC82D3FD}"/>
              </a:ext>
            </a:extLst>
          </p:cNvPr>
          <p:cNvSpPr txBox="1"/>
          <p:nvPr/>
        </p:nvSpPr>
        <p:spPr>
          <a:xfrm>
            <a:off x="1376702" y="3638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相對論的動量：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/>
              <p:nvPr/>
            </p:nvSpPr>
            <p:spPr bwMode="auto">
              <a:xfrm>
                <a:off x="1407246" y="4597311"/>
                <a:ext cx="7021326" cy="1145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𝑚𝑐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7246" y="4597311"/>
                <a:ext cx="7021326" cy="1145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0">
            <a:extLst>
              <a:ext uri="{FF2B5EF4-FFF2-40B4-BE49-F238E27FC236}">
                <a16:creationId xmlns:a16="http://schemas.microsoft.com/office/drawing/2014/main" id="{5D72320E-6FF0-81A7-7F46-D443B60BB5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8507" y="4344416"/>
            <a:ext cx="179388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8205D74-10B7-A750-E86B-27513814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46" y="2432545"/>
            <a:ext cx="437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相對論的能量：</a:t>
            </a:r>
          </a:p>
        </p:txBody>
      </p:sp>
      <p:sp>
        <p:nvSpPr>
          <p:cNvPr id="6" name="文字方塊 16">
            <a:extLst>
              <a:ext uri="{FF2B5EF4-FFF2-40B4-BE49-F238E27FC236}">
                <a16:creationId xmlns:a16="http://schemas.microsoft.com/office/drawing/2014/main" id="{ECD5D7E4-021E-F5A3-9D07-16B99368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404" y="4015009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動能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DBEE1993-044A-21FF-6F80-CEE942EC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6656" y="4307903"/>
            <a:ext cx="0" cy="828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18">
            <a:extLst>
              <a:ext uri="{FF2B5EF4-FFF2-40B4-BE49-F238E27FC236}">
                <a16:creationId xmlns:a16="http://schemas.microsoft.com/office/drawing/2014/main" id="{15FF9D2C-93A8-DF38-526C-5280A9A3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934" y="3984053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靜止能量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/>
              <p:nvPr/>
            </p:nvSpPr>
            <p:spPr bwMode="auto">
              <a:xfrm>
                <a:off x="1407246" y="2859285"/>
                <a:ext cx="2592376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7246" y="2859285"/>
                <a:ext cx="2592376" cy="992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/>
              <p:nvPr/>
            </p:nvSpPr>
            <p:spPr>
              <a:xfrm>
                <a:off x="1376702" y="4215487"/>
                <a:ext cx="1073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當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≪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02" y="4215487"/>
                <a:ext cx="1073051" cy="369332"/>
              </a:xfrm>
              <a:prstGeom prst="rect">
                <a:avLst/>
              </a:prstGeom>
              <a:blipFill>
                <a:blip r:embed="rId6"/>
                <a:stretch>
                  <a:fillRect l="-4706" t="-10345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Text Box 7"/>
              <p:cNvSpPr txBox="1">
                <a:spLocks noChangeArrowheads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TW" altLang="en-US" dirty="0">
                    <a:latin typeface="+mn-lt"/>
                  </a:rPr>
                  <a:t>當速度等於光速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dirty="0">
                    <a:latin typeface="+mn-lt"/>
                  </a:rPr>
                  <a:t>時，物體的能量是無限大，因此我們無法將物體的速度加大超過光速。</a:t>
                </a:r>
                <a:r>
                  <a:rPr lang="en-US" altLang="zh-TW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blipFill>
                <a:blip r:embed="rId2"/>
                <a:stretch>
                  <a:fillRect l="-509" b="-1000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093932" y="5745675"/>
            <a:ext cx="67691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Arial" charset="0"/>
              </a:rPr>
              <a:t>當物體靜止時，它的質量對應一個不為零的能量</a:t>
            </a:r>
            <a:r>
              <a:rPr lang="en-US" altLang="zh-TW" dirty="0">
                <a:latin typeface="Arial" charset="0"/>
              </a:rPr>
              <a:t> </a:t>
            </a:r>
          </a:p>
        </p:txBody>
      </p:sp>
      <p:pic>
        <p:nvPicPr>
          <p:cNvPr id="198663" name="Picture 11" descr="F3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0"/>
          <a:stretch>
            <a:fillRect/>
          </a:stretch>
        </p:blipFill>
        <p:spPr bwMode="auto">
          <a:xfrm>
            <a:off x="1159794" y="1233240"/>
            <a:ext cx="253841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4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/>
              <p:cNvSpPr txBox="1">
                <a:spLocks noChangeArrowheads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solidFill>
                      <a:schemeClr val="tx1"/>
                    </a:solidFill>
                  </a:rPr>
                  <a:t>動能的牛頓定義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chemeClr val="tx1"/>
                    </a:solidFill>
                  </a:rPr>
                  <a:t>是不正確的！</a:t>
                </a:r>
              </a:p>
            </p:txBody>
          </p:sp>
        </mc:Choice>
        <mc:Fallback xmlns="">
          <p:sp>
            <p:nvSpPr>
              <p:cNvPr id="1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blipFill>
                <a:blip r:embed="rId4"/>
                <a:stretch>
                  <a:fillRect l="-771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922225" y="2822344"/>
            <a:ext cx="397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如此定義的動能才滿足動能守恆定律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（牛頓定義下的動能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在高速時即不守恆）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  <a:blipFill>
                <a:blip r:embed="rId5"/>
                <a:stretch>
                  <a:fillRect l="-1010" b="-5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0"/>
              <p:cNvSpPr txBox="1">
                <a:spLocks noChangeArrowheads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FF0000"/>
                    </a:solidFill>
                  </a:rPr>
                  <a:t>但在速度遠小於光速時，相對論的動能會趨近牛頓力學中的動能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blipFill rotWithShape="1">
                <a:blip r:embed="rId11"/>
                <a:stretch>
                  <a:fillRect l="-637" b="-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3941976" y="1215413"/>
            <a:ext cx="291509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相對論修改了能量的形式，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8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12928</TotalTime>
  <Words>3438</Words>
  <Application>Microsoft Macintosh PowerPoint</Application>
  <PresentationFormat>On-screen Show (4:3)</PresentationFormat>
  <Paragraphs>455</Paragraphs>
  <Slides>56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PMingLiU</vt:lpstr>
      <vt:lpstr>Arial</vt:lpstr>
      <vt:lpstr>Calibri</vt:lpstr>
      <vt:lpstr>Cambria Math</vt:lpstr>
      <vt:lpstr>Tahoma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有夢</dc:title>
  <dc:creator>Chia-Hung Chang</dc:creator>
  <cp:lastModifiedBy>Chia-Hung Vincent Chang</cp:lastModifiedBy>
  <cp:revision>913</cp:revision>
  <cp:lastPrinted>2023-09-11T11:45:07Z</cp:lastPrinted>
  <dcterms:created xsi:type="dcterms:W3CDTF">1998-11-28T03:19:55Z</dcterms:created>
  <dcterms:modified xsi:type="dcterms:W3CDTF">2023-09-19T01:02:52Z</dcterms:modified>
</cp:coreProperties>
</file>